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72" r:id="rId2"/>
    <p:sldId id="257" r:id="rId3"/>
    <p:sldId id="259" r:id="rId4"/>
    <p:sldId id="405" r:id="rId5"/>
    <p:sldId id="326" r:id="rId6"/>
    <p:sldId id="406" r:id="rId7"/>
    <p:sldId id="407" r:id="rId8"/>
    <p:sldId id="328" r:id="rId9"/>
    <p:sldId id="267" r:id="rId10"/>
    <p:sldId id="269" r:id="rId11"/>
    <p:sldId id="268" r:id="rId12"/>
    <p:sldId id="409" r:id="rId13"/>
    <p:sldId id="410" r:id="rId14"/>
    <p:sldId id="371" r:id="rId15"/>
    <p:sldId id="412" r:id="rId16"/>
    <p:sldId id="306" r:id="rId17"/>
    <p:sldId id="274" r:id="rId18"/>
    <p:sldId id="273" r:id="rId19"/>
    <p:sldId id="370" r:id="rId20"/>
    <p:sldId id="365" r:id="rId21"/>
    <p:sldId id="331" r:id="rId22"/>
    <p:sldId id="349" r:id="rId23"/>
    <p:sldId id="290" r:id="rId24"/>
    <p:sldId id="369" r:id="rId25"/>
    <p:sldId id="367" r:id="rId26"/>
    <p:sldId id="403" r:id="rId27"/>
    <p:sldId id="368" r:id="rId28"/>
    <p:sldId id="352" r:id="rId29"/>
    <p:sldId id="366" r:id="rId30"/>
    <p:sldId id="404" r:id="rId31"/>
    <p:sldId id="375" r:id="rId32"/>
    <p:sldId id="308" r:id="rId33"/>
  </p:sldIdLst>
  <p:sldSz cx="9144000" cy="6858000" type="screen4x3"/>
  <p:notesSz cx="6877050" cy="1000125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4660"/>
  </p:normalViewPr>
  <p:slideViewPr>
    <p:cSldViewPr>
      <p:cViewPr varScale="1">
        <p:scale>
          <a:sx n="108" d="100"/>
          <a:sy n="108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26976"/>
    </p:cViewPr>
  </p:sorter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315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FB10E277-D086-436E-988D-CD80FEE9A899}" type="datetimeFigureOut">
              <a:rPr lang="hr-HR" smtClean="0"/>
              <a:t>12.10.2023.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9BEB1A5E-EA4C-41E5-86BC-57A035E72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8939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25E6D3C2-7D6C-4838-A613-99A83D89A566}" type="datetimeFigureOut">
              <a:rPr lang="hr-HR" smtClean="0"/>
              <a:t>12.10.2023.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750594"/>
            <a:ext cx="5501640" cy="4500563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5B2FA046-87FC-45C1-8A26-2AA5253008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5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81924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3BD5EC-E4FC-4946-BA39-B5B0B7387BF1}" type="slidenum">
              <a:rPr lang="hr-HR" smtClean="0"/>
              <a:pPr/>
              <a:t>28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0211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81924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3BD5EC-E4FC-4946-BA39-B5B0B7387BF1}" type="slidenum">
              <a:rPr lang="hr-HR" smtClean="0"/>
              <a:pPr/>
              <a:t>29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002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956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47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847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490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89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589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758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30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20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76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64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ja.vekic.vedrin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maja.vekic.vedrina@gmail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fos.unios.h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fos.unios.h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fos.unios.hr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fos.unios.h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fos.unios.h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fos.unios.h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/>
          <a:lstStyle/>
          <a:p>
            <a:r>
              <a:rPr lang="hr-HR" dirty="0"/>
              <a:t>Arhitektura ERP sustava</a:t>
            </a:r>
            <a:br>
              <a:rPr lang="hr-HR"/>
            </a:br>
            <a:r>
              <a:rPr lang="hr-HR" sz="3600"/>
              <a:t>Tema </a:t>
            </a:r>
            <a:r>
              <a:rPr lang="hr-HR" sz="3600" dirty="0"/>
              <a:t>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2135088"/>
          </a:xfrm>
        </p:spPr>
        <p:txBody>
          <a:bodyPr>
            <a:normAutofit/>
          </a:bodyPr>
          <a:lstStyle/>
          <a:p>
            <a:r>
              <a:rPr lang="hr-HR" dirty="0"/>
              <a:t>Maja Vekić-Vedrina, </a:t>
            </a:r>
            <a:r>
              <a:rPr lang="hr-HR" dirty="0" err="1"/>
              <a:t>M.Sc</a:t>
            </a:r>
            <a:r>
              <a:rPr lang="hr-HR" dirty="0"/>
              <a:t>.</a:t>
            </a:r>
          </a:p>
          <a:p>
            <a:r>
              <a:rPr lang="hr-HR" sz="2400" dirty="0">
                <a:hlinkClick r:id="rId2"/>
              </a:rPr>
              <a:t>maja.vekic.vedrina@gmail.com</a:t>
            </a:r>
            <a:endParaRPr lang="hr-HR" sz="2400" dirty="0"/>
          </a:p>
          <a:p>
            <a:endParaRPr lang="hr-HR" sz="2400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4E39F9A-FA4C-4F42-A00B-24698C79A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32656"/>
            <a:ext cx="67687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Sveučilište </a:t>
            </a: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VERN’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Diplomski studij: </a:t>
            </a: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menadžment</a:t>
            </a:r>
          </a:p>
        </p:txBody>
      </p:sp>
    </p:spTree>
    <p:extLst>
      <p:ext uri="{BB962C8B-B14F-4D97-AF65-F5344CB8AC3E}">
        <p14:creationId xmlns:p14="http://schemas.microsoft.com/office/powerpoint/2010/main" val="319499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Sadržaj kolegija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546ADA6-A68F-44A1-9EC2-6062D424CC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57303"/>
              </p:ext>
            </p:extLst>
          </p:nvPr>
        </p:nvGraphicFramePr>
        <p:xfrm>
          <a:off x="1259632" y="155679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71480" progId="Word.Document.12">
                  <p:embed/>
                </p:oleObj>
              </mc:Choice>
              <mc:Fallback>
                <p:oleObj name="Document" showAsIcon="1" r:id="rId2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155679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51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Literatura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Obavezna</a:t>
            </a:r>
          </a:p>
          <a:p>
            <a:pP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en-US" sz="2400" dirty="0"/>
              <a:t>Ellen F. Monk</a:t>
            </a:r>
            <a:r>
              <a:rPr lang="hr-HR" sz="2400" dirty="0"/>
              <a:t>, </a:t>
            </a:r>
            <a:r>
              <a:rPr lang="en-US" sz="2400" dirty="0"/>
              <a:t>Bret J. Wagner</a:t>
            </a:r>
            <a:r>
              <a:rPr lang="hr-HR" sz="2400" dirty="0"/>
              <a:t>: „</a:t>
            </a:r>
            <a:r>
              <a:rPr lang="en-US" sz="2400" dirty="0"/>
              <a:t>C</a:t>
            </a:r>
            <a:r>
              <a:rPr lang="hr-HR" sz="2400" dirty="0" err="1"/>
              <a:t>oncepts</a:t>
            </a:r>
            <a:r>
              <a:rPr lang="en-US" sz="2400" dirty="0"/>
              <a:t> </a:t>
            </a:r>
            <a:r>
              <a:rPr lang="hr-HR" sz="2400" dirty="0" err="1"/>
              <a:t>in</a:t>
            </a:r>
            <a:r>
              <a:rPr lang="en-US" sz="2400" dirty="0"/>
              <a:t> </a:t>
            </a:r>
            <a:r>
              <a:rPr lang="hr-HR" sz="2400" dirty="0"/>
              <a:t>Enterprise </a:t>
            </a:r>
            <a:r>
              <a:rPr lang="en-US" sz="2400" dirty="0"/>
              <a:t>R</a:t>
            </a:r>
            <a:r>
              <a:rPr lang="hr-HR" sz="2400" dirty="0" err="1"/>
              <a:t>esource</a:t>
            </a:r>
            <a:r>
              <a:rPr lang="en-US" sz="2400" dirty="0"/>
              <a:t> P</a:t>
            </a:r>
            <a:r>
              <a:rPr lang="hr-HR" sz="2400" dirty="0" err="1"/>
              <a:t>lanning</a:t>
            </a:r>
            <a:r>
              <a:rPr lang="en-US" sz="2400" dirty="0"/>
              <a:t> </a:t>
            </a:r>
            <a:r>
              <a:rPr lang="hr-HR" sz="2400" dirty="0"/>
              <a:t>“, 2013</a:t>
            </a:r>
          </a:p>
          <a:p>
            <a:pP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hr-HR" sz="2400" dirty="0"/>
              <a:t>Materijali s predavanja</a:t>
            </a:r>
          </a:p>
          <a:p>
            <a:pPr lvl="0">
              <a:buFont typeface="+mj-lt"/>
              <a:buAutoNum type="arabicPeriod"/>
              <a:tabLst>
                <a:tab pos="228600" algn="l"/>
                <a:tab pos="449580" algn="l"/>
              </a:tabLst>
            </a:pPr>
            <a:endParaRPr lang="hr-HR" sz="8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Dopunska</a:t>
            </a:r>
          </a:p>
          <a:p>
            <a:pP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hr-HR" sz="2400" dirty="0"/>
              <a:t>Krešimir Fertalj, Vedran Mornar: Komparativna analiza programske potpore informacijskim sustavima u Hrvatskoj, FER, Zagreb, siječanj 2002.</a:t>
            </a:r>
          </a:p>
          <a:p>
            <a:pP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en-US" sz="2400" dirty="0"/>
              <a:t>Jaipur National University</a:t>
            </a:r>
            <a:r>
              <a:rPr lang="hr-HR" sz="2400" dirty="0"/>
              <a:t> </a:t>
            </a:r>
            <a:r>
              <a:rPr lang="en-US" sz="2400" dirty="0"/>
              <a:t>Jaipur</a:t>
            </a:r>
            <a:r>
              <a:rPr lang="hr-HR" sz="2400" dirty="0"/>
              <a:t>: „</a:t>
            </a:r>
            <a:r>
              <a:rPr lang="en-US" sz="2400" dirty="0"/>
              <a:t>Enterprise Resource Planning</a:t>
            </a:r>
            <a:r>
              <a:rPr lang="hr-HR" sz="2400" dirty="0"/>
              <a:t>”, 2013</a:t>
            </a:r>
          </a:p>
          <a:p>
            <a:pPr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449580" algn="l"/>
              </a:tabLst>
            </a:pP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55745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49" y="76929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Uvjeti i ocjenjivanje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53867"/>
              </p:ext>
            </p:extLst>
          </p:nvPr>
        </p:nvGraphicFramePr>
        <p:xfrm>
          <a:off x="1475656" y="3573016"/>
          <a:ext cx="6192688" cy="2380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8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bg1"/>
                          </a:solidFill>
                          <a:effectLst/>
                        </a:rPr>
                        <a:t>ELEMENTI OCJENE</a:t>
                      </a:r>
                      <a:endParaRPr lang="hr-HR" sz="18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hr-HR" sz="18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3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Pismeni ispit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60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83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Seminarski/pristupni rad (seminarski rad i prezentacija)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20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83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Aktivnost: aktivno sudjelovanje u nastavi i vježbama, izrada domaćih zadaća i sl.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20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83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UKUPNO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100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9949" y="1124744"/>
            <a:ext cx="834410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r-HR" b="1" u="sng" dirty="0"/>
              <a:t>UVJETI ZA DRUGI POTPIS I PRISTUPANJE ISPITU:</a:t>
            </a:r>
            <a:endParaRPr lang="hr-H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r-HR" b="1" dirty="0">
                <a:solidFill>
                  <a:srgbClr val="C00000"/>
                </a:solidFill>
              </a:rPr>
              <a:t>Redovito pohađanje nastave (minimalna prisutnost u skladu s odredbama Vern-a)</a:t>
            </a:r>
            <a:endParaRPr lang="hr-HR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r-HR" b="1" dirty="0">
                <a:solidFill>
                  <a:srgbClr val="C00000"/>
                </a:solidFill>
              </a:rPr>
              <a:t>Seminarski rad </a:t>
            </a:r>
            <a:r>
              <a:rPr lang="hr-HR" sz="1800" dirty="0"/>
              <a:t>(izrađen prema uputama, </a:t>
            </a:r>
            <a:r>
              <a:rPr lang="hr-HR" sz="1800" b="1" dirty="0"/>
              <a:t>predati najkasnije do 19.01.2024. i prezentirati najkasnije na predavanju 25.01.2024. ili 01.02.2024.</a:t>
            </a:r>
            <a:r>
              <a:rPr lang="hr-HR" sz="1800" dirty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1610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Seminarski rad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624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b="1" dirty="0"/>
              <a:t>Zadatak za seminarski rad objavit ćemo na predavanju </a:t>
            </a:r>
            <a:r>
              <a:rPr lang="hr-HR" b="1" dirty="0">
                <a:solidFill>
                  <a:srgbClr val="C00000"/>
                </a:solidFill>
              </a:rPr>
              <a:t>07.12.2022.</a:t>
            </a:r>
          </a:p>
          <a:p>
            <a:pPr marL="0" indent="0">
              <a:buNone/>
            </a:pPr>
            <a:endParaRPr lang="hr-HR" b="1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Uvjet za pristup pismenom ispitu je pozitivno ocijenjen seminarski rad. 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Seminarski rad se zadaje u toku nastave, a potrebno ga je predati i prezentirati kroz 15-minutnu prezentaciju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Studenti će seminarski rad predati putem maila najkasnije do </a:t>
            </a:r>
            <a:r>
              <a:rPr lang="hr-HR" b="1" dirty="0">
                <a:solidFill>
                  <a:srgbClr val="C00000"/>
                </a:solidFill>
              </a:rPr>
              <a:t>19.01.2024.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Studenti će prezentirati seminarske radove u terminu </a:t>
            </a:r>
            <a:r>
              <a:rPr lang="hr-HR" b="1" dirty="0">
                <a:solidFill>
                  <a:srgbClr val="C00000"/>
                </a:solidFill>
              </a:rPr>
              <a:t>25.01.2024. ili 01.02.2024.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5387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">
            <a:extLst>
              <a:ext uri="{FF2B5EF4-FFF2-40B4-BE49-F238E27FC236}">
                <a16:creationId xmlns:a16="http://schemas.microsoft.com/office/drawing/2014/main" id="{6664FC7F-07F2-47C8-9B8D-A1A1586EC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626493"/>
            <a:ext cx="5400600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C00000"/>
              </a:buClr>
              <a:buNone/>
            </a:pPr>
            <a:r>
              <a:rPr lang="hr-HR" altLang="en-US" sz="2000" b="1" dirty="0">
                <a:latin typeface="+mj-lt"/>
              </a:rPr>
              <a:t>Nastava, vježbe</a:t>
            </a:r>
          </a:p>
          <a:p>
            <a:pPr lvl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min. prisutnost u skladu s propisima Sveučilišta VERN’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6C94C866-CE0E-4070-B1CD-E5562703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320635"/>
            <a:ext cx="2952328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C00000"/>
              </a:buClr>
              <a:buNone/>
            </a:pPr>
            <a:r>
              <a:rPr lang="hr-HR" altLang="en-US" sz="2000" b="1" dirty="0">
                <a:latin typeface="+mj-lt"/>
              </a:rPr>
              <a:t>Drugi potpis</a:t>
            </a:r>
            <a:endParaRPr lang="hr-HR" altLang="en-US" sz="1600" b="1" dirty="0">
              <a:latin typeface="+mj-lt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C7F5DC1-43C9-4E28-8BA6-0EB8344A5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904589"/>
            <a:ext cx="6156684" cy="1877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C00000"/>
              </a:buClr>
              <a:buNone/>
            </a:pPr>
            <a:r>
              <a:rPr lang="hr-HR" altLang="en-US" sz="2000" b="1" dirty="0">
                <a:latin typeface="+mj-lt"/>
              </a:rPr>
              <a:t>Pristupni/seminarski rad</a:t>
            </a:r>
          </a:p>
          <a:p>
            <a:pPr lvl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Seminarski zadatak se zadaje na terminu nastave 07.12.2022.</a:t>
            </a:r>
          </a:p>
          <a:p>
            <a:pPr lvl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Studenti predaju seminarski rad najkasnije do 19.01.2024.</a:t>
            </a:r>
          </a:p>
          <a:p>
            <a:pPr lvl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Studenti prezentiraju svoj seminarski rad u terminima 25.01.2024. ili 01.02.2024.</a:t>
            </a:r>
          </a:p>
          <a:p>
            <a:pPr lvl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=&gt; </a:t>
            </a:r>
            <a:r>
              <a:rPr lang="hr-HR" altLang="en-US" sz="1600" b="1" dirty="0">
                <a:latin typeface="+mj-lt"/>
              </a:rPr>
              <a:t>OVO JE UVJET ZA DRUGI POTPIS i PREDUVJET ZA IZLAZAK NA PISMENI ISPIT</a:t>
            </a:r>
            <a:endParaRPr lang="hr-HR" altLang="en-US" sz="1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FCBA8-36F4-4FEE-BD62-8D97140F0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758" y="5290406"/>
            <a:ext cx="6156684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C00000"/>
              </a:buClr>
              <a:buNone/>
            </a:pPr>
            <a:r>
              <a:rPr lang="hr-HR" altLang="en-US" sz="2000" b="1" dirty="0">
                <a:latin typeface="+mj-lt"/>
              </a:rPr>
              <a:t>Pismeni ispit</a:t>
            </a:r>
          </a:p>
          <a:p>
            <a:pPr lvl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Provjera znanja:</a:t>
            </a:r>
          </a:p>
          <a:p>
            <a:pPr lvl="2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Dio pitanja je teoretski</a:t>
            </a:r>
          </a:p>
          <a:p>
            <a:pPr lvl="2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Dio pitanja je primjena znanja na zadane konkretne slučajeve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0FA088-0D29-421B-8CA1-9A2A153F3EE6}"/>
              </a:ext>
            </a:extLst>
          </p:cNvPr>
          <p:cNvCxnSpPr/>
          <p:nvPr/>
        </p:nvCxnSpPr>
        <p:spPr>
          <a:xfrm>
            <a:off x="2627784" y="1303876"/>
            <a:ext cx="0" cy="569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D4C222-3EA9-4BD2-9E2B-1375DFBDA822}"/>
              </a:ext>
            </a:extLst>
          </p:cNvPr>
          <p:cNvCxnSpPr/>
          <p:nvPr/>
        </p:nvCxnSpPr>
        <p:spPr>
          <a:xfrm>
            <a:off x="6156176" y="3782026"/>
            <a:ext cx="0" cy="569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E034C3-B668-4E7B-A624-6D6A4847D11B}"/>
              </a:ext>
            </a:extLst>
          </p:cNvPr>
          <p:cNvCxnSpPr/>
          <p:nvPr/>
        </p:nvCxnSpPr>
        <p:spPr>
          <a:xfrm>
            <a:off x="7236296" y="4720745"/>
            <a:ext cx="0" cy="569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36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D91E826-8518-4424-8155-77CD4728E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altLang="en-US" dirty="0"/>
              <a:t>Materijali s predavanja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5316-6FA9-4D11-B6A3-C4F7807AC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96" y="1404144"/>
            <a:ext cx="8435975" cy="452596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hr-HR" dirty="0"/>
              <a:t>Nakon svakog termina, materijali s predavanja i vježbi bit će dostupni na </a:t>
            </a:r>
            <a:r>
              <a:rPr lang="hr-HR" dirty="0" err="1"/>
              <a:t>Eduneta</a:t>
            </a:r>
            <a:r>
              <a:rPr lang="hr-HR" dirty="0"/>
              <a:t> portalu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hr-HR" b="1" dirty="0">
              <a:solidFill>
                <a:schemeClr val="accent2"/>
              </a:solidFill>
            </a:endParaRP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hr-HR" b="1" dirty="0">
              <a:solidFill>
                <a:schemeClr val="accent2"/>
              </a:solidFill>
            </a:endParaRP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hr-HR" b="1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hr-HR" dirty="0"/>
          </a:p>
          <a:p>
            <a:pPr>
              <a:defRPr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6430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Konzultacije i pitanja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17" y="1556792"/>
            <a:ext cx="843528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Konzultacije:</a:t>
            </a:r>
          </a:p>
          <a:p>
            <a:pPr lvl="2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sz="2800" dirty="0"/>
              <a:t>prije ili nakon predavanja</a:t>
            </a:r>
          </a:p>
          <a:p>
            <a:pPr lvl="2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sz="2800" dirty="0"/>
              <a:t>u posebnom terminu po dogovoru</a:t>
            </a:r>
          </a:p>
          <a:p>
            <a:pPr lvl="2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sz="2800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Email: </a:t>
            </a:r>
            <a:r>
              <a:rPr lang="hr-HR" dirty="0">
                <a:hlinkClick r:id="rId2"/>
              </a:rPr>
              <a:t>maja.vekic.vedrina@gmail.com</a:t>
            </a:r>
            <a:endParaRPr lang="hr-HR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Dogovor sa studentima: kako komuniciramo?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920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8428" y="1997839"/>
            <a:ext cx="15071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8000" dirty="0">
                <a:latin typeface="Arial Rounded MT Bold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807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7992888" cy="1362075"/>
          </a:xfrm>
        </p:spPr>
        <p:txBody>
          <a:bodyPr>
            <a:normAutofit/>
          </a:bodyPr>
          <a:lstStyle/>
          <a:p>
            <a:r>
              <a:rPr lang="hr-HR" dirty="0"/>
              <a:t>2. Uvod u ERP sustave</a:t>
            </a:r>
          </a:p>
        </p:txBody>
      </p:sp>
    </p:spTree>
    <p:extLst>
      <p:ext uri="{BB962C8B-B14F-4D97-AF65-F5344CB8AC3E}">
        <p14:creationId xmlns:p14="http://schemas.microsoft.com/office/powerpoint/2010/main" val="380075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r-HR" dirty="0"/>
              <a:t>ERP?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hr-HR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= Enterprise</a:t>
            </a:r>
          </a:p>
          <a:p>
            <a:pPr marL="0" indent="0">
              <a:lnSpc>
                <a:spcPct val="120000"/>
              </a:lnSpc>
              <a:buNone/>
              <a:defRPr/>
            </a:pPr>
            <a:endParaRPr lang="hr-H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hr-HR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hr-HR" sz="4000" dirty="0" err="1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endParaRPr lang="hr-H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hr-H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hr-HR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hr-HR" sz="4000" dirty="0" err="1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r-H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0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Agenda za danas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dirty="0"/>
              <a:t>Uvod u kolegij Arhitektura ERP sustava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Uvod u ERP sustave</a:t>
            </a:r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92010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r-HR" dirty="0"/>
              <a:t>ŠTO JE ERP I ŠTO ERP RADI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“Pojam ERP prvenstveno podrazumijeva prilagodbu i uporabu "gotovog" softverskog paketa (u nastavku se koristi pojam ERP paket), a tek onda programsku podršku napisanu po mjeri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određenog korisnika. ERP paketi zami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š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ljeni su tako da se mogu prilagoditi potrebama konkretne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organizacije i postojećem softveru ili informacijskom sustavu te organizacije.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Pravokutnik 4">
            <a:extLst>
              <a:ext uri="{FF2B5EF4-FFF2-40B4-BE49-F238E27FC236}">
                <a16:creationId xmlns:a16="http://schemas.microsoft.com/office/drawing/2014/main" id="{1548817F-E8F2-4B84-A1FA-98F5DBE58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6162793"/>
            <a:ext cx="77768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r-HR" sz="1000" i="1" dirty="0"/>
              <a:t>(Izvor: </a:t>
            </a:r>
            <a:r>
              <a:rPr lang="hr-HR" sz="1000" i="1" dirty="0" err="1"/>
              <a:t>Kalpić</a:t>
            </a:r>
            <a:r>
              <a:rPr lang="hr-HR" sz="1000" i="1" dirty="0"/>
              <a:t> &amp; </a:t>
            </a:r>
            <a:r>
              <a:rPr lang="hr-HR" sz="1000" i="1" dirty="0" err="1"/>
              <a:t>all</a:t>
            </a:r>
            <a:r>
              <a:rPr lang="hr-HR" sz="1000" i="1" dirty="0"/>
              <a:t>., KOMPARATIVNA ANALIZA PROGRAMSKE POTPORE INFORMACIJSKIM SUSTAVIMA U HRVATSKOJ, FER, Zagreb,2001), citirano s </a:t>
            </a:r>
            <a:r>
              <a:rPr lang="hr-HR" sz="1000" i="1" dirty="0">
                <a:hlinkClick r:id="rId2"/>
              </a:rPr>
              <a:t>http://www.efos.unios.hr/</a:t>
            </a:r>
            <a:r>
              <a:rPr lang="hr-HR" sz="1000" i="1" dirty="0"/>
              <a:t> (Ekonomski Fakultet u Osijeku), Upravljanje resursima poduzeća</a:t>
            </a:r>
          </a:p>
        </p:txBody>
      </p:sp>
    </p:spTree>
    <p:extLst>
      <p:ext uri="{BB962C8B-B14F-4D97-AF65-F5344CB8AC3E}">
        <p14:creationId xmlns:p14="http://schemas.microsoft.com/office/powerpoint/2010/main" val="307988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27792" y="69833"/>
            <a:ext cx="87162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Što je ERP– IT sustavi?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A596F8-4D42-4F09-8653-025DB9183046}"/>
              </a:ext>
            </a:extLst>
          </p:cNvPr>
          <p:cNvSpPr/>
          <p:nvPr/>
        </p:nvSpPr>
        <p:spPr>
          <a:xfrm>
            <a:off x="427792" y="2549357"/>
            <a:ext cx="1800200" cy="1057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ERP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D8921F-53E8-4D87-A4B4-176716E67411}"/>
              </a:ext>
            </a:extLst>
          </p:cNvPr>
          <p:cNvSpPr/>
          <p:nvPr/>
        </p:nvSpPr>
        <p:spPr>
          <a:xfrm>
            <a:off x="730770" y="3835321"/>
            <a:ext cx="1592848" cy="1057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CRM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1E5671-34E2-4E4F-99B4-1891AD5887C2}"/>
              </a:ext>
            </a:extLst>
          </p:cNvPr>
          <p:cNvSpPr/>
          <p:nvPr/>
        </p:nvSpPr>
        <p:spPr>
          <a:xfrm>
            <a:off x="2243768" y="4738600"/>
            <a:ext cx="1800200" cy="1057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/>
              <a:t>Billing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9CEC5D-16CE-4678-94DA-BCDEF8ECDDA7}"/>
              </a:ext>
            </a:extLst>
          </p:cNvPr>
          <p:cNvSpPr/>
          <p:nvPr/>
        </p:nvSpPr>
        <p:spPr>
          <a:xfrm>
            <a:off x="2547876" y="2996568"/>
            <a:ext cx="1800200" cy="1232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Sustav za upravljanje skladištem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01B465-AA87-47ED-9AE4-401F7ABD107A}"/>
              </a:ext>
            </a:extLst>
          </p:cNvPr>
          <p:cNvSpPr/>
          <p:nvPr/>
        </p:nvSpPr>
        <p:spPr>
          <a:xfrm>
            <a:off x="427792" y="5267362"/>
            <a:ext cx="1800200" cy="1232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Sustav za upravljanje nabavom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05AE5C-2FBA-40F2-9354-A4820BCE9821}"/>
              </a:ext>
            </a:extLst>
          </p:cNvPr>
          <p:cNvSpPr/>
          <p:nvPr/>
        </p:nvSpPr>
        <p:spPr>
          <a:xfrm>
            <a:off x="6863533" y="2361967"/>
            <a:ext cx="1800200" cy="10575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Skladište podataka (DWH)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33E06D-5EEC-4A0C-82B2-6DAFFB31221B}"/>
              </a:ext>
            </a:extLst>
          </p:cNvPr>
          <p:cNvSpPr/>
          <p:nvPr/>
        </p:nvSpPr>
        <p:spPr>
          <a:xfrm>
            <a:off x="5466006" y="3506598"/>
            <a:ext cx="1800200" cy="10575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Business </a:t>
            </a:r>
            <a:r>
              <a:rPr lang="hr-HR" dirty="0" err="1"/>
              <a:t>Intelligence</a:t>
            </a:r>
            <a:r>
              <a:rPr lang="hr-HR" dirty="0"/>
              <a:t> (BI)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50DD93-C2F5-4157-A02E-CC16044F804E}"/>
              </a:ext>
            </a:extLst>
          </p:cNvPr>
          <p:cNvSpPr/>
          <p:nvPr/>
        </p:nvSpPr>
        <p:spPr>
          <a:xfrm>
            <a:off x="7325646" y="4190318"/>
            <a:ext cx="1421134" cy="10575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Izvještaji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3E9A28-2B37-4C32-A2F5-C87209F94E21}"/>
              </a:ext>
            </a:extLst>
          </p:cNvPr>
          <p:cNvSpPr/>
          <p:nvPr/>
        </p:nvSpPr>
        <p:spPr>
          <a:xfrm>
            <a:off x="7020272" y="5441840"/>
            <a:ext cx="1800200" cy="10575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/>
              <a:t>Prediktivni</a:t>
            </a:r>
            <a:r>
              <a:rPr lang="hr-HR" dirty="0"/>
              <a:t> modeli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BDE4D2-2AFC-4C42-97DE-EC3E6211E468}"/>
              </a:ext>
            </a:extLst>
          </p:cNvPr>
          <p:cNvSpPr/>
          <p:nvPr/>
        </p:nvSpPr>
        <p:spPr>
          <a:xfrm>
            <a:off x="5622010" y="4862543"/>
            <a:ext cx="1488192" cy="9645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Analitika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FC3F4F-DC85-4D94-883F-3F3D86F87C2E}"/>
              </a:ext>
            </a:extLst>
          </p:cNvPr>
          <p:cNvCxnSpPr>
            <a:cxnSpLocks/>
          </p:cNvCxnSpPr>
          <p:nvPr/>
        </p:nvCxnSpPr>
        <p:spPr>
          <a:xfrm>
            <a:off x="4860032" y="1782670"/>
            <a:ext cx="0" cy="45986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DDE1C9-D984-4EFE-A3B9-983E66703492}"/>
              </a:ext>
            </a:extLst>
          </p:cNvPr>
          <p:cNvSpPr txBox="1"/>
          <p:nvPr/>
        </p:nvSpPr>
        <p:spPr>
          <a:xfrm>
            <a:off x="827584" y="141277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/>
              <a:t>Transakcijski sustavi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F07A7-8497-44F3-8F79-631403AD0F20}"/>
              </a:ext>
            </a:extLst>
          </p:cNvPr>
          <p:cNvSpPr txBox="1"/>
          <p:nvPr/>
        </p:nvSpPr>
        <p:spPr>
          <a:xfrm>
            <a:off x="5020182" y="141277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/>
              <a:t>Analitički sustavi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0027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r-HR" dirty="0"/>
              <a:t>ŠTO JE ERP I ŠTO ERP RADI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hr-HR" dirty="0"/>
              <a:t>Općenito, za ERP paket vrijedi sljedeće: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sastoji se od više podsustava i velikog broja predefiniranih opcija,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podržava stotine različitih poslovnih funkcija i procesa rada,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realiziran je s više milijuna linija programskog koda,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u razvoj je utrošeno više stotina ili tisuća čovjek-godina visoko kvalificiranog rada.”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hr-HR" sz="1600" dirty="0"/>
              <a:t>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endParaRPr lang="hr-HR" sz="1600" dirty="0"/>
          </a:p>
        </p:txBody>
      </p:sp>
      <p:sp>
        <p:nvSpPr>
          <p:cNvPr id="4" name="Pravokutnik 4">
            <a:extLst>
              <a:ext uri="{FF2B5EF4-FFF2-40B4-BE49-F238E27FC236}">
                <a16:creationId xmlns:a16="http://schemas.microsoft.com/office/drawing/2014/main" id="{64ECDCCE-0FFB-476F-ADB5-2F8F0E29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6340528"/>
            <a:ext cx="77768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r-HR" sz="1000" i="1" dirty="0"/>
              <a:t>(Izvor: </a:t>
            </a:r>
            <a:r>
              <a:rPr lang="hr-HR" sz="1000" i="1" dirty="0" err="1"/>
              <a:t>Kalpić</a:t>
            </a:r>
            <a:r>
              <a:rPr lang="hr-HR" sz="1000" i="1" dirty="0"/>
              <a:t> &amp; </a:t>
            </a:r>
            <a:r>
              <a:rPr lang="hr-HR" sz="1000" i="1" dirty="0" err="1"/>
              <a:t>all</a:t>
            </a:r>
            <a:r>
              <a:rPr lang="hr-HR" sz="1000" i="1" dirty="0"/>
              <a:t>., KOMPARATIVNA ANALIZA PROGRAMSKE POTPORE INFORMACIJSKIM SUSTAVIMA U HRVATSKOJ, FER, Zagreb,2001), citirano s </a:t>
            </a:r>
            <a:r>
              <a:rPr lang="hr-HR" sz="1000" i="1" dirty="0">
                <a:hlinkClick r:id="rId2"/>
              </a:rPr>
              <a:t>http://www.efos.unios.hr/</a:t>
            </a:r>
            <a:r>
              <a:rPr lang="hr-HR" sz="1000" i="1" dirty="0"/>
              <a:t> (Ekonomski Fakultet u Osijeku), Upravljanje resursima poduzeća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r-HR" dirty="0"/>
              <a:t>Poslovne funkcije u poduzeću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CE08E-DEE6-4AB4-A35F-F29B5794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340768"/>
            <a:ext cx="4581525" cy="43148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FE0C75-5475-4D10-A6AC-A77537A50DC9}"/>
              </a:ext>
            </a:extLst>
          </p:cNvPr>
          <p:cNvSpPr/>
          <p:nvPr/>
        </p:nvSpPr>
        <p:spPr>
          <a:xfrm>
            <a:off x="232854" y="6165304"/>
            <a:ext cx="8363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449580" algn="l"/>
              </a:tabLst>
            </a:pPr>
            <a:r>
              <a:rPr lang="hr-HR" sz="1200" i="1" dirty="0"/>
              <a:t>Izvor: </a:t>
            </a:r>
            <a:r>
              <a:rPr lang="en-US" sz="1200" i="1" dirty="0"/>
              <a:t>Ellen F. Monk</a:t>
            </a:r>
            <a:r>
              <a:rPr lang="hr-HR" sz="1200" i="1" dirty="0"/>
              <a:t>, </a:t>
            </a:r>
            <a:r>
              <a:rPr lang="en-US" sz="1200" i="1" dirty="0"/>
              <a:t>Bret J. Wagner</a:t>
            </a:r>
            <a:r>
              <a:rPr lang="hr-HR" sz="1200" i="1" dirty="0"/>
              <a:t>: „</a:t>
            </a:r>
            <a:r>
              <a:rPr lang="en-US" sz="1200" i="1" dirty="0"/>
              <a:t>C</a:t>
            </a:r>
            <a:r>
              <a:rPr lang="hr-HR" sz="1200" i="1" dirty="0" err="1"/>
              <a:t>oncepts</a:t>
            </a:r>
            <a:r>
              <a:rPr lang="en-US" sz="1200" i="1" dirty="0"/>
              <a:t> </a:t>
            </a:r>
            <a:r>
              <a:rPr lang="hr-HR" sz="1200" i="1" dirty="0" err="1"/>
              <a:t>in</a:t>
            </a:r>
            <a:r>
              <a:rPr lang="en-US" sz="1200" i="1" dirty="0"/>
              <a:t> </a:t>
            </a:r>
            <a:r>
              <a:rPr lang="hr-HR" sz="1200" i="1" dirty="0"/>
              <a:t>Enterprise </a:t>
            </a:r>
            <a:r>
              <a:rPr lang="en-US" sz="1200" i="1" dirty="0"/>
              <a:t>R</a:t>
            </a:r>
            <a:r>
              <a:rPr lang="hr-HR" sz="1200" i="1" dirty="0" err="1"/>
              <a:t>esource</a:t>
            </a:r>
            <a:r>
              <a:rPr lang="en-US" sz="1200" i="1" dirty="0"/>
              <a:t> P</a:t>
            </a:r>
            <a:r>
              <a:rPr lang="hr-HR" sz="1200" i="1" dirty="0" err="1"/>
              <a:t>lanning</a:t>
            </a:r>
            <a:r>
              <a:rPr lang="en-US" sz="1200" i="1" dirty="0"/>
              <a:t> </a:t>
            </a:r>
            <a:r>
              <a:rPr lang="hr-HR" sz="1200" i="1" dirty="0"/>
              <a:t>“, 2013</a:t>
            </a:r>
          </a:p>
        </p:txBody>
      </p:sp>
    </p:spTree>
    <p:extLst>
      <p:ext uri="{BB962C8B-B14F-4D97-AF65-F5344CB8AC3E}">
        <p14:creationId xmlns:p14="http://schemas.microsoft.com/office/powerpoint/2010/main" val="72799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r-HR" dirty="0"/>
              <a:t>Poslovni procesi u poduzeću - primjer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FE0C75-5475-4D10-A6AC-A77537A50DC9}"/>
              </a:ext>
            </a:extLst>
          </p:cNvPr>
          <p:cNvSpPr/>
          <p:nvPr/>
        </p:nvSpPr>
        <p:spPr>
          <a:xfrm>
            <a:off x="232854" y="6165304"/>
            <a:ext cx="8363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449580" algn="l"/>
              </a:tabLst>
            </a:pPr>
            <a:r>
              <a:rPr lang="hr-HR" sz="1200" i="1" dirty="0"/>
              <a:t>Izvor: </a:t>
            </a:r>
            <a:r>
              <a:rPr lang="en-US" sz="1200" i="1" dirty="0"/>
              <a:t>Ellen F. Monk</a:t>
            </a:r>
            <a:r>
              <a:rPr lang="hr-HR" sz="1200" i="1" dirty="0"/>
              <a:t>, </a:t>
            </a:r>
            <a:r>
              <a:rPr lang="en-US" sz="1200" i="1" dirty="0"/>
              <a:t>Bret J. Wagner</a:t>
            </a:r>
            <a:r>
              <a:rPr lang="hr-HR" sz="1200" i="1" dirty="0"/>
              <a:t>: „</a:t>
            </a:r>
            <a:r>
              <a:rPr lang="en-US" sz="1200" i="1" dirty="0"/>
              <a:t>C</a:t>
            </a:r>
            <a:r>
              <a:rPr lang="hr-HR" sz="1200" i="1" dirty="0" err="1"/>
              <a:t>oncepts</a:t>
            </a:r>
            <a:r>
              <a:rPr lang="en-US" sz="1200" i="1" dirty="0"/>
              <a:t> </a:t>
            </a:r>
            <a:r>
              <a:rPr lang="hr-HR" sz="1200" i="1" dirty="0" err="1"/>
              <a:t>in</a:t>
            </a:r>
            <a:r>
              <a:rPr lang="en-US" sz="1200" i="1" dirty="0"/>
              <a:t> </a:t>
            </a:r>
            <a:r>
              <a:rPr lang="hr-HR" sz="1200" i="1" dirty="0"/>
              <a:t>Enterprise </a:t>
            </a:r>
            <a:r>
              <a:rPr lang="en-US" sz="1200" i="1" dirty="0"/>
              <a:t>R</a:t>
            </a:r>
            <a:r>
              <a:rPr lang="hr-HR" sz="1200" i="1" dirty="0" err="1"/>
              <a:t>esource</a:t>
            </a:r>
            <a:r>
              <a:rPr lang="en-US" sz="1200" i="1" dirty="0"/>
              <a:t> P</a:t>
            </a:r>
            <a:r>
              <a:rPr lang="hr-HR" sz="1200" i="1" dirty="0" err="1"/>
              <a:t>lanning</a:t>
            </a:r>
            <a:r>
              <a:rPr lang="en-US" sz="1200" i="1" dirty="0"/>
              <a:t> </a:t>
            </a:r>
            <a:r>
              <a:rPr lang="hr-HR" sz="1200" i="1" dirty="0"/>
              <a:t>“, 2013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877A5-9EA5-4143-BB67-10873F03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11875"/>
            <a:ext cx="6965825" cy="34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35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379869"/>
              </p:ext>
            </p:extLst>
          </p:nvPr>
        </p:nvGraphicFramePr>
        <p:xfrm>
          <a:off x="866676" y="1412776"/>
          <a:ext cx="7727427" cy="5060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22366" imgH="4007815" progId="Visio.Drawing.11">
                  <p:embed/>
                </p:oleObj>
              </mc:Choice>
              <mc:Fallback>
                <p:oleObj name="Visio" r:id="rId2" imgW="5522366" imgH="4007815" progId="Visio.Drawing.11">
                  <p:embed/>
                  <p:pic>
                    <p:nvPicPr>
                      <p:cNvPr id="205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676" y="1412776"/>
                        <a:ext cx="7727427" cy="5060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712968" cy="1143000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hr-HR" dirty="0"/>
              <a:t>Nepovezani dijelovi – parcijalni informacijski sustavi</a:t>
            </a: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6719887" y="5134405"/>
            <a:ext cx="1800225" cy="1190625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b="1" dirty="0"/>
              <a:t>Neintegrirani poslovni informacijski sustav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82DEB-7D29-4F85-9FCB-B573F686F318}"/>
              </a:ext>
            </a:extLst>
          </p:cNvPr>
          <p:cNvSpPr/>
          <p:nvPr/>
        </p:nvSpPr>
        <p:spPr>
          <a:xfrm>
            <a:off x="251520" y="6464369"/>
            <a:ext cx="792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200" i="1" dirty="0"/>
              <a:t>Izvor: </a:t>
            </a:r>
            <a:r>
              <a:rPr lang="hr-HR" sz="1200" i="1" dirty="0">
                <a:hlinkClick r:id="rId4"/>
              </a:rPr>
              <a:t>http://www.efos.unios.hr/</a:t>
            </a:r>
            <a:r>
              <a:rPr lang="hr-HR" sz="1200" i="1" dirty="0"/>
              <a:t> (Ekonomski Fakultet u Osijeku), Upravljanje resursima poduzeća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2697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EBCC960-6B34-403B-A19D-E16E981DAF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r-HR" altLang="sr-Latn-RS" dirty="0"/>
              <a:t>Zašto ERP?</a:t>
            </a:r>
            <a:endParaRPr lang="en-US" altLang="sr-Latn-R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827DE95-29CD-47CE-852D-9AA4B8484E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0768"/>
            <a:ext cx="8435280" cy="478539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sr-Latn-RS" sz="2400" dirty="0"/>
              <a:t>Postojeći sustav ima mnoštvo aktivnosti koje se obavljaju ručno ili postojeće aplikacije zahtijevaju puno ljudskog rada</a:t>
            </a:r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altLang="sr-Latn-RS" sz="2400" dirty="0"/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sr-Latn-RS" sz="2400" dirty="0"/>
              <a:t>Aplikacije su nepovezane i ne mogu se dobiti sumarni podaci bez dodatnih manipulacija nad postojećim podacima</a:t>
            </a:r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altLang="sr-Latn-RS" sz="2400" dirty="0"/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sr-Latn-RS" sz="2400" dirty="0"/>
              <a:t>Komunikacija s poslovnim partnerima i kupcima se odvija na tradicionalni način (papirnata dokumentacija, telefon i sl.)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hr-HR" altLang="sr-Latn-RS" sz="2400" dirty="0"/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sr-Latn-RS" sz="2400" dirty="0"/>
              <a:t>Operacije se odvijaju presporo i potrebno je puno ljudske kontrole</a:t>
            </a:r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altLang="sr-Latn-RS" sz="2400" dirty="0"/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sr-Latn-RS" sz="2400" dirty="0"/>
              <a:t>Jedan te isti podatak unosi  se na više različitih mjesta</a:t>
            </a:r>
            <a:endParaRPr lang="en-US" altLang="sr-Latn-R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-99392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dirty="0"/>
              <a:t>Integrirani informacijski sustav - ERP</a:t>
            </a: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107504" y="1887798"/>
            <a:ext cx="3025031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r-HR" b="1" dirty="0"/>
              <a:t>INTEGRIRANI INFORMACIJSKI SUSTAV – ERP</a:t>
            </a: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dirty="0"/>
              <a:t>Jedinstvena baza podataka</a:t>
            </a: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dirty="0"/>
              <a:t>Aplikacije za različite poslovne funkcije</a:t>
            </a: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dirty="0"/>
              <a:t>Tok dokumenata kroz ERP sustav</a:t>
            </a: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dirty="0"/>
              <a:t>Intenzivna komunikacija kroz aplikaciju/ERP sustav</a:t>
            </a:r>
          </a:p>
        </p:txBody>
      </p:sp>
      <p:sp>
        <p:nvSpPr>
          <p:cNvPr id="3079" name="Text Box 11"/>
          <p:cNvSpPr txBox="1">
            <a:spLocks noChangeArrowheads="1"/>
          </p:cNvSpPr>
          <p:nvPr/>
        </p:nvSpPr>
        <p:spPr bwMode="auto">
          <a:xfrm>
            <a:off x="214313" y="5429250"/>
            <a:ext cx="230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b="1"/>
              <a:t>ERP- enterprise resource 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8339A-00FD-4A68-AA27-8F3504CC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412776"/>
            <a:ext cx="5648325" cy="4526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3FEB0D-B6EF-4D54-B32B-B78702DA6BDE}"/>
              </a:ext>
            </a:extLst>
          </p:cNvPr>
          <p:cNvSpPr/>
          <p:nvPr/>
        </p:nvSpPr>
        <p:spPr>
          <a:xfrm>
            <a:off x="262650" y="6341675"/>
            <a:ext cx="7621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449580" algn="l"/>
              </a:tabLst>
            </a:pPr>
            <a:r>
              <a:rPr lang="hr-HR" sz="1200" i="1" dirty="0"/>
              <a:t>Izvori: </a:t>
            </a:r>
            <a:r>
              <a:rPr lang="en-US" sz="1200" i="1" dirty="0"/>
              <a:t>Ellen F. Monk</a:t>
            </a:r>
            <a:r>
              <a:rPr lang="hr-HR" sz="1200" i="1" dirty="0"/>
              <a:t>, </a:t>
            </a:r>
            <a:r>
              <a:rPr lang="en-US" sz="1200" i="1" dirty="0"/>
              <a:t>Bret J. Wagner</a:t>
            </a:r>
            <a:r>
              <a:rPr lang="hr-HR" sz="1200" i="1" dirty="0"/>
              <a:t>: „</a:t>
            </a:r>
            <a:r>
              <a:rPr lang="en-US" sz="1200" i="1" dirty="0"/>
              <a:t>C</a:t>
            </a:r>
            <a:r>
              <a:rPr lang="hr-HR" sz="1200" i="1" dirty="0" err="1"/>
              <a:t>oncepts</a:t>
            </a:r>
            <a:r>
              <a:rPr lang="en-US" sz="1200" i="1" dirty="0"/>
              <a:t> </a:t>
            </a:r>
            <a:r>
              <a:rPr lang="hr-HR" sz="1200" i="1" dirty="0" err="1"/>
              <a:t>in</a:t>
            </a:r>
            <a:r>
              <a:rPr lang="en-US" sz="1200" i="1" dirty="0"/>
              <a:t> </a:t>
            </a:r>
            <a:r>
              <a:rPr lang="hr-HR" sz="1200" i="1" dirty="0"/>
              <a:t>Enterprise </a:t>
            </a:r>
            <a:r>
              <a:rPr lang="en-US" sz="1200" i="1" dirty="0"/>
              <a:t>R</a:t>
            </a:r>
            <a:r>
              <a:rPr lang="hr-HR" sz="1200" i="1" dirty="0" err="1"/>
              <a:t>esource</a:t>
            </a:r>
            <a:r>
              <a:rPr lang="en-US" sz="1200" i="1" dirty="0"/>
              <a:t> P</a:t>
            </a:r>
            <a:r>
              <a:rPr lang="hr-HR" sz="1200" i="1" dirty="0" err="1"/>
              <a:t>lanning</a:t>
            </a:r>
            <a:r>
              <a:rPr lang="en-US" sz="1200" i="1" dirty="0"/>
              <a:t> </a:t>
            </a:r>
            <a:r>
              <a:rPr lang="hr-HR" sz="1200" i="1" dirty="0"/>
              <a:t>“, 2013 i </a:t>
            </a:r>
            <a:r>
              <a:rPr lang="hr-HR" sz="1200" i="1" dirty="0">
                <a:hlinkClick r:id="rId3"/>
              </a:rPr>
              <a:t>http://www.efos.unios.hr/</a:t>
            </a:r>
            <a:r>
              <a:rPr lang="hr-HR" sz="1200" i="1" dirty="0"/>
              <a:t> (Ekonomski Fakultet u Osijeku), Upravljanje resursima poduzeća</a:t>
            </a:r>
          </a:p>
        </p:txBody>
      </p:sp>
    </p:spTree>
    <p:extLst>
      <p:ext uri="{BB962C8B-B14F-4D97-AF65-F5344CB8AC3E}">
        <p14:creationId xmlns:p14="http://schemas.microsoft.com/office/powerpoint/2010/main" val="319604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ERP - definicije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hr-HR" dirty="0"/>
              <a:t>ERP je metodologija za efektivno planiranje i kontrolu svih resursa potrebnih prihvat, izvođenje, isporuku i financijski obračun narudžbi klijenata u proizvodnim, distribucijskim i uslužnim poslovnim sustavima (Prema </a:t>
            </a:r>
            <a:r>
              <a:rPr lang="en-US" dirty="0"/>
              <a:t>American Production and Inventory Control Society (APICS,</a:t>
            </a:r>
            <a:r>
              <a:rPr lang="hr-HR" dirty="0"/>
              <a:t> </a:t>
            </a:r>
            <a:r>
              <a:rPr lang="en-US" dirty="0"/>
              <a:t>20</a:t>
            </a:r>
            <a:r>
              <a:rPr lang="hr-HR" dirty="0"/>
              <a:t>1</a:t>
            </a:r>
            <a:r>
              <a:rPr lang="en-US" dirty="0"/>
              <a:t>1)</a:t>
            </a:r>
            <a:r>
              <a:rPr lang="hr-HR" dirty="0"/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hr-HR" dirty="0"/>
              <a:t>ERP je konfigurabilni informacijski paket koji integrira informacije i informacijske procese u okviru funkcionalnih područja poslovne organizacije (Kumar &amp; Hillsgersberg,  2000.)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A0D58-3216-4FE6-81AA-4BE72DD29413}"/>
              </a:ext>
            </a:extLst>
          </p:cNvPr>
          <p:cNvSpPr/>
          <p:nvPr/>
        </p:nvSpPr>
        <p:spPr>
          <a:xfrm>
            <a:off x="251520" y="6464369"/>
            <a:ext cx="792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200" i="1" dirty="0"/>
              <a:t>Izvor: </a:t>
            </a:r>
            <a:r>
              <a:rPr lang="hr-HR" sz="1200" i="1" dirty="0">
                <a:hlinkClick r:id="rId3"/>
              </a:rPr>
              <a:t>http://www.efos.unios.hr/</a:t>
            </a:r>
            <a:r>
              <a:rPr lang="hr-HR" sz="1200" i="1" dirty="0"/>
              <a:t> (Ekonomski Fakultet u Osijeku), Upravljanje resursima poduzeća</a:t>
            </a:r>
            <a:endParaRPr lang="en-US"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ERP - definicije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ERP </a:t>
            </a:r>
            <a:r>
              <a:rPr lang="hr-HR" dirty="0"/>
              <a:t>sustavi su računalni sustavi oblikovani za obradu organizacijskih transakcija i koji omogućuju u realnom vremenu integrirano planiranje, proizvodnju i odgovore na korisničke i klijentske zahtjeve (</a:t>
            </a:r>
            <a:r>
              <a:rPr lang="hr-HR" dirty="0" err="1"/>
              <a:t>O’Leary</a:t>
            </a:r>
            <a:r>
              <a:rPr lang="hr-HR" dirty="0"/>
              <a:t>, 2001).</a:t>
            </a:r>
          </a:p>
          <a:p>
            <a:pPr>
              <a:lnSpc>
                <a:spcPct val="120000"/>
              </a:lnSpc>
              <a:defRPr/>
            </a:pPr>
            <a:r>
              <a:rPr lang="hr-HR" dirty="0"/>
              <a:t>ERP je sustav softverskih paketa koji omogućuju čvrsto povezanu integraciju svih informacijskih tokova u poslovnim sustavima – financijskih, računovodstvenih, o ljudskim resursima, opskrbnom lancu i klijentima (</a:t>
            </a:r>
            <a:r>
              <a:rPr lang="hr-HR" dirty="0" err="1"/>
              <a:t>Davenport</a:t>
            </a:r>
            <a:r>
              <a:rPr lang="hr-HR" dirty="0"/>
              <a:t>, 1998)</a:t>
            </a:r>
          </a:p>
          <a:p>
            <a:pPr>
              <a:lnSpc>
                <a:spcPct val="120000"/>
              </a:lnSpc>
              <a:defRPr/>
            </a:pPr>
            <a:r>
              <a:rPr lang="hr-HR" dirty="0"/>
              <a:t>ERP – jedna baza , jedna aplikacija i jedinstvena sučelja u i kroz cijeli poslovni sustav</a:t>
            </a:r>
            <a:r>
              <a:rPr lang="en-US" dirty="0"/>
              <a:t> </a:t>
            </a:r>
            <a:r>
              <a:rPr lang="hr-HR" dirty="0"/>
              <a:t>(</a:t>
            </a:r>
            <a:r>
              <a:rPr lang="hr-HR" dirty="0" err="1"/>
              <a:t>Tadjer</a:t>
            </a:r>
            <a:r>
              <a:rPr lang="hr-HR" dirty="0"/>
              <a:t>, 1998).</a:t>
            </a:r>
          </a:p>
          <a:p>
            <a:pPr marL="0" indent="0">
              <a:lnSpc>
                <a:spcPct val="120000"/>
              </a:lnSpc>
              <a:buNone/>
              <a:defRPr/>
            </a:pPr>
            <a:endParaRPr lang="hr-HR" sz="2200" dirty="0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hr-HR" sz="2200" i="1" dirty="0"/>
              <a:t>Izvor: </a:t>
            </a:r>
            <a:r>
              <a:rPr lang="en-US" sz="2200" i="1" dirty="0"/>
              <a:t>Enterprise resource planning solutions and management / [edited by] Fiona </a:t>
            </a:r>
            <a:r>
              <a:rPr lang="en-US" sz="2200" i="1" dirty="0" err="1"/>
              <a:t>Fui-Hoon</a:t>
            </a:r>
            <a:r>
              <a:rPr lang="en-US" sz="2200" i="1" dirty="0"/>
              <a:t> Nah</a:t>
            </a:r>
            <a:r>
              <a:rPr lang="hr-HR" sz="2200" i="1" dirty="0"/>
              <a:t>, IRM Press, 2002, str. 37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7EFFE0-86ED-42C3-83B8-BFA3C360087D}"/>
              </a:ext>
            </a:extLst>
          </p:cNvPr>
          <p:cNvSpPr/>
          <p:nvPr/>
        </p:nvSpPr>
        <p:spPr>
          <a:xfrm>
            <a:off x="251520" y="6464369"/>
            <a:ext cx="792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200" i="1" dirty="0"/>
              <a:t>Izvor: </a:t>
            </a:r>
            <a:r>
              <a:rPr lang="hr-HR" sz="1200" i="1" dirty="0">
                <a:hlinkClick r:id="rId3"/>
              </a:rPr>
              <a:t>http://www.efos.unios.hr/</a:t>
            </a:r>
            <a:r>
              <a:rPr lang="hr-HR" sz="1200" i="1" dirty="0"/>
              <a:t> (Ekonomski Fakultet u Osijeku), Upravljanje resursima poduzeća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123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7772400" cy="1362075"/>
          </a:xfrm>
        </p:spPr>
        <p:txBody>
          <a:bodyPr/>
          <a:lstStyle/>
          <a:p>
            <a:r>
              <a:rPr lang="hr-HR" dirty="0"/>
              <a:t>1. Uvod u kolegij ARHITEKTURA ERP SUSTAVA (ERP)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8777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34C703F-366B-4C28-B10A-3E25865E1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altLang="sr-Latn-RS" dirty="0"/>
              <a:t>Polazne pretpostavke za implementaciju ERP-a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E950FA3-F591-4C22-8AF9-E0B518A48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600200"/>
            <a:ext cx="8496944" cy="4983162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sr-Latn-RS" sz="1900" dirty="0"/>
              <a:t>ERP bi trebao biti projektiran u skladu s postojećim organizacijskim sustavom tj. bez većih promjena u organizacijskoj strukturi pod pretpostavkom da organizacija danas dobro funkcionira</a:t>
            </a:r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sr-Latn-RS" sz="1900" dirty="0"/>
              <a:t>Troškovi ERP-a moraju biti usklađeni s objektivnim mogućnostima poslovnog sustava</a:t>
            </a:r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sr-Latn-RS" sz="1900" dirty="0"/>
              <a:t>ERP svojom arhitekturom i strukturom baze podataka mora predvidjeti budući razvitak poslovnog sustava i tehnoloških rješenja</a:t>
            </a:r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sr-Latn-RS" sz="1900" dirty="0"/>
              <a:t>ERP mora biti maksimalno orijentiran korisniku</a:t>
            </a:r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sr-Latn-RS" sz="1900" dirty="0"/>
              <a:t>Mora omogućiti brzi unos i kontrolu ispravnosti na mjestu unosa</a:t>
            </a:r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sr-Latn-RS" sz="1900" dirty="0"/>
              <a:t>Da ima mogućnosti brzog pretraživanja zahtijevanog podatka (informacije)</a:t>
            </a:r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sr-Latn-RS" sz="1900" dirty="0"/>
              <a:t>Pokrivenost svih ključnih poslovnih funkcija i procesa i modularni pristup </a:t>
            </a:r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sr-Latn-RS" sz="1900" dirty="0"/>
              <a:t>Mogućnost razmjene podataka s ostalim sustavima i aplikacijama</a:t>
            </a:r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sr-Latn-RS" sz="1900" dirty="0"/>
              <a:t>Ugrađenost i prilagodljivost za opća i zakonska načela u kojima poslovni sustav sudjeluje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Vježba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876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Kako radimo vježbu?</a:t>
            </a:r>
          </a:p>
          <a:p>
            <a:pPr marL="0" indent="0">
              <a:buNone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Predavač će studente podijeliti u grupe ili „</a:t>
            </a:r>
            <a:r>
              <a:rPr lang="hr-HR" sz="2800" i="1" dirty="0" err="1"/>
              <a:t>breakout</a:t>
            </a:r>
            <a:r>
              <a:rPr lang="hr-HR" sz="2800" i="1" dirty="0"/>
              <a:t> room-ove</a:t>
            </a:r>
            <a:r>
              <a:rPr lang="hr-HR" sz="2800" dirty="0"/>
              <a:t>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Studenti će zadatak rješavati 20 minuta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Svaka grupa će odabrati predstavnika koji će u ime grupe prezentirati rezultate vježbe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97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Vježba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87624"/>
            <a:ext cx="8229600" cy="5193704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AutoNum type="arabicPeriod"/>
            </a:pPr>
            <a:r>
              <a:rPr lang="hr-HR" sz="6400" dirty="0"/>
              <a:t>Koji poslovni proces je prikazan na dijagramu?</a:t>
            </a:r>
          </a:p>
          <a:p>
            <a:endParaRPr lang="hr-HR" sz="6400" dirty="0"/>
          </a:p>
          <a:p>
            <a:endParaRPr lang="hr-HR" sz="6400" dirty="0"/>
          </a:p>
          <a:p>
            <a:pPr marL="514350" indent="-514350">
              <a:buFont typeface="+mj-lt"/>
              <a:buAutoNum type="arabicPeriod" startAt="2"/>
            </a:pPr>
            <a:endParaRPr lang="hr-HR" sz="6400" dirty="0"/>
          </a:p>
          <a:p>
            <a:pPr marL="514350" indent="-514350">
              <a:buFont typeface="+mj-lt"/>
              <a:buAutoNum type="arabicPeriod" startAt="2"/>
            </a:pPr>
            <a:endParaRPr lang="hr-HR" sz="6400" dirty="0"/>
          </a:p>
          <a:p>
            <a:pPr marL="514350" indent="-514350">
              <a:buFont typeface="+mj-lt"/>
              <a:buAutoNum type="arabicPeriod" startAt="2"/>
            </a:pPr>
            <a:endParaRPr lang="hr-HR" sz="6400" dirty="0"/>
          </a:p>
          <a:p>
            <a:pPr marL="800100" lvl="2" indent="0">
              <a:buNone/>
            </a:pPr>
            <a:r>
              <a:rPr lang="hr-HR" sz="6400" dirty="0"/>
              <a:t>=&gt; Ovo je proces „Prodati robu”</a:t>
            </a:r>
          </a:p>
          <a:p>
            <a:pPr marL="514350" indent="-514350">
              <a:buFont typeface="+mj-lt"/>
              <a:buAutoNum type="arabicPeriod" startAt="2"/>
            </a:pPr>
            <a:endParaRPr lang="hr-HR" sz="6400" dirty="0"/>
          </a:p>
          <a:p>
            <a:pPr marL="514350" indent="-514350">
              <a:buFont typeface="+mj-lt"/>
              <a:buAutoNum type="arabicPeriod" startAt="2"/>
            </a:pPr>
            <a:r>
              <a:rPr lang="hr-HR" sz="6400" dirty="0"/>
              <a:t>Koje poslovne funkcije sudjeluju u ovom poslovnom procesu?</a:t>
            </a:r>
          </a:p>
          <a:p>
            <a:pPr marL="514350" indent="-514350">
              <a:buFont typeface="+mj-lt"/>
              <a:buAutoNum type="arabicPeriod" startAt="2"/>
            </a:pPr>
            <a:endParaRPr lang="hr-HR" sz="6400" dirty="0"/>
          </a:p>
          <a:p>
            <a:pPr marL="514350" indent="-514350">
              <a:buFont typeface="+mj-lt"/>
              <a:buAutoNum type="arabicPeriod" startAt="2"/>
            </a:pPr>
            <a:r>
              <a:rPr lang="hr-HR" sz="6400" dirty="0"/>
              <a:t>Nacrtajte dijagram za poslovne procese</a:t>
            </a:r>
          </a:p>
          <a:p>
            <a:pPr marL="1314450" lvl="2" indent="-514350">
              <a:buFont typeface="Wingdings" panose="05000000000000000000" pitchFamily="2" charset="2"/>
              <a:buChar char="§"/>
            </a:pPr>
            <a:r>
              <a:rPr lang="hr-HR" sz="6400" dirty="0"/>
              <a:t>„Proizvesti proizvod”</a:t>
            </a:r>
          </a:p>
          <a:p>
            <a:pPr marL="1314450" lvl="2" indent="-514350">
              <a:buFont typeface="Wingdings" panose="05000000000000000000" pitchFamily="2" charset="2"/>
              <a:buChar char="§"/>
            </a:pPr>
            <a:r>
              <a:rPr lang="hr-HR" sz="6400" dirty="0"/>
              <a:t>„Nabaviti IT opremu”</a:t>
            </a:r>
          </a:p>
          <a:p>
            <a:pPr marL="1314450" lvl="2" indent="-514350">
              <a:buFont typeface="Wingdings" panose="05000000000000000000" pitchFamily="2" charset="2"/>
              <a:buChar char="§"/>
            </a:pPr>
            <a:r>
              <a:rPr lang="hr-HR" sz="6400" dirty="0"/>
              <a:t>„Upravljanje incidentima na IT sustavima”</a:t>
            </a:r>
          </a:p>
          <a:p>
            <a:pPr marL="1314450" lvl="2" indent="-514350">
              <a:buFont typeface="Wingdings" panose="05000000000000000000" pitchFamily="2" charset="2"/>
              <a:buChar char="§"/>
            </a:pPr>
            <a:r>
              <a:rPr lang="hr-HR" sz="6400" dirty="0"/>
              <a:t>„Riješiti pritužbu korisnika na iznos telekom računa”</a:t>
            </a:r>
          </a:p>
          <a:p>
            <a:pPr marL="514350" indent="-514350">
              <a:buFont typeface="+mj-lt"/>
              <a:buAutoNum type="arabicPeriod" startAt="2"/>
            </a:pPr>
            <a:endParaRPr lang="hr-HR" sz="6400" dirty="0"/>
          </a:p>
          <a:p>
            <a:pPr marL="514350" indent="-514350">
              <a:buFont typeface="+mj-lt"/>
              <a:buAutoNum type="arabicPeriod" startAt="2"/>
            </a:pPr>
            <a:r>
              <a:rPr lang="hr-HR" sz="6400" dirty="0"/>
              <a:t>Navedite koje poslovne funkcije sudjeluju u procesu</a:t>
            </a:r>
          </a:p>
          <a:p>
            <a:pPr marL="1314450" lvl="2" indent="-514350">
              <a:buFont typeface="Wingdings" panose="05000000000000000000" pitchFamily="2" charset="2"/>
              <a:buChar char="§"/>
            </a:pPr>
            <a:r>
              <a:rPr lang="hr-HR" sz="6400" dirty="0"/>
              <a:t>„Proizvesti proizvod”</a:t>
            </a:r>
          </a:p>
          <a:p>
            <a:pPr marL="1314450" lvl="2" indent="-514350">
              <a:buFont typeface="Wingdings" panose="05000000000000000000" pitchFamily="2" charset="2"/>
              <a:buChar char="§"/>
            </a:pPr>
            <a:r>
              <a:rPr lang="hr-HR" sz="6400" dirty="0"/>
              <a:t>„Nabaviti IT opremu”</a:t>
            </a:r>
          </a:p>
          <a:p>
            <a:pPr marL="1314450" lvl="2" indent="-514350">
              <a:buFont typeface="Wingdings" panose="05000000000000000000" pitchFamily="2" charset="2"/>
              <a:buChar char="§"/>
            </a:pPr>
            <a:r>
              <a:rPr lang="hr-HR" sz="6400" dirty="0"/>
              <a:t>„Upravljanje incidentima na IT sustavima”</a:t>
            </a:r>
          </a:p>
          <a:p>
            <a:pPr marL="1314450" lvl="2" indent="-514350">
              <a:buFont typeface="Wingdings" panose="05000000000000000000" pitchFamily="2" charset="2"/>
              <a:buChar char="§"/>
            </a:pPr>
            <a:r>
              <a:rPr lang="hr-HR" sz="6400" dirty="0"/>
              <a:t>„Riješiti pritužbu korisnika na iznos telekom računa”</a:t>
            </a:r>
          </a:p>
          <a:p>
            <a:pPr marL="514350" indent="-514350">
              <a:buFont typeface="+mj-lt"/>
              <a:buAutoNum type="arabicPeriod" startAt="2"/>
            </a:pPr>
            <a:endParaRPr lang="hr-HR" dirty="0"/>
          </a:p>
          <a:p>
            <a:pPr marL="0" indent="0">
              <a:buNone/>
            </a:pPr>
            <a:r>
              <a:rPr lang="hr-HR" sz="3000" i="1" dirty="0"/>
              <a:t>Izvor: </a:t>
            </a:r>
            <a:r>
              <a:rPr lang="hr-HR" sz="3000" i="1" dirty="0" err="1"/>
              <a:t>Brumec</a:t>
            </a:r>
            <a:r>
              <a:rPr lang="hr-HR" sz="3000" i="1" dirty="0"/>
              <a:t>: „Modeliranje poslovnih procesa”, 2011</a:t>
            </a:r>
            <a:endParaRPr lang="en-US" sz="3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2835D-397B-42D6-A51E-5692B6CC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6956192" cy="8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Upoznavanje i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Malo o meni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Malo o vama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Osnovna pravila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O kolegiju</a:t>
            </a:r>
          </a:p>
        </p:txBody>
      </p:sp>
    </p:spTree>
    <p:extLst>
      <p:ext uri="{BB962C8B-B14F-4D97-AF65-F5344CB8AC3E}">
        <p14:creationId xmlns:p14="http://schemas.microsoft.com/office/powerpoint/2010/main" val="102552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55576" y="228600"/>
            <a:ext cx="7696200" cy="990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hr-HR" dirty="0"/>
              <a:t>Maja Vekić-Vedrina</a:t>
            </a:r>
            <a:endParaRPr lang="en-GB" dirty="0"/>
          </a:p>
        </p:txBody>
      </p:sp>
      <p:sp>
        <p:nvSpPr>
          <p:cNvPr id="20173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71228" y="1340768"/>
            <a:ext cx="8064896" cy="5184576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Atlantic Grupa – korporativne informacijske tehnologije, Direktor DWH/BI i analitike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Prije toga – dugogodišnji rad u Hrvatskom Telekomu na raznim pozicijama u IT odjelu, prvenstveno u DWH/BI domeni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20 godina iskustva u dizajnu i implementaciji sustava za podršku poslovnom odlučivanju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Iskustvo na velikim projektima u kompleksnom poslovnom okruženju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hr-HR" dirty="0"/>
              <a:t>1999 – dipl. inž. elektrotehnike, Fakultet elektrotehnike i računarstva, Sveučilište u Zagrebu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hr-HR" dirty="0"/>
              <a:t>2013 - M Sc Enterprise Information management, Henley Business School, University of Reading, UK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hr-HR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6902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Studenti?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Ime i prezime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Motivacija za studiranje na IT menadžment studiju?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Područja profesionalnog interesa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altLang="en-US" dirty="0"/>
              <a:t>Očekivanja od ovog kolegija?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4000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Osnovna pravila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altLang="en-US" dirty="0"/>
              <a:t>Nastavu izvodimo u učionici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altLang="en-US" dirty="0"/>
              <a:t>Aktivnost na nastavi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altLang="en-US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altLang="en-US" dirty="0"/>
              <a:t>Interaktivnost i otvorena komunikacija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altLang="en-US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altLang="en-US" dirty="0"/>
              <a:t>Bez ustručavanja u slučaju pitanja ili potrebe za konzultacijama</a:t>
            </a:r>
          </a:p>
        </p:txBody>
      </p:sp>
    </p:spTree>
    <p:extLst>
      <p:ext uri="{BB962C8B-B14F-4D97-AF65-F5344CB8AC3E}">
        <p14:creationId xmlns:p14="http://schemas.microsoft.com/office/powerpoint/2010/main" val="364805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Opis kolegija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769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Arhitektura ERP sustava (4 ECTS boda, 30 sati nastave):</a:t>
            </a:r>
          </a:p>
          <a:p>
            <a:pPr marL="400050" lvl="1" indent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hr-HR" dirty="0">
                <a:solidFill>
                  <a:srgbClr val="C00000"/>
                </a:solidFill>
              </a:rPr>
              <a:t>Cilj kolegija je upoznavanje studenata s ulogom ERP sustava u suvremenim poduzećima. Studenti se upoznaju s ključnim poslovnim procesima. Kolegij opisuje način na koji se ERP koristi pri povezivanju poslovnih procesa te pokazuje odnos između poslovnih procesa i programskih modula koji sačinjavaju tako složen informacijski sustav. Analizira se struktura ERP sustava na teoretskoj i praktičnoj razini. Također se naglašava značaj organizacijske pripreme za uvođenje ERP sustava. </a:t>
            </a:r>
          </a:p>
        </p:txBody>
      </p:sp>
    </p:spTree>
    <p:extLst>
      <p:ext uri="{BB962C8B-B14F-4D97-AF65-F5344CB8AC3E}">
        <p14:creationId xmlns:p14="http://schemas.microsoft.com/office/powerpoint/2010/main" val="362924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Ciljevi kolegija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19" y="836712"/>
            <a:ext cx="8229600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Clr>
                <a:srgbClr val="C00000"/>
              </a:buClr>
              <a:buNone/>
            </a:pPr>
            <a:r>
              <a:rPr lang="hr-HR" sz="2000" dirty="0"/>
              <a:t>Poslije uspješnog polaganja ovog predmeta studenti će moći: </a:t>
            </a:r>
          </a:p>
          <a:p>
            <a:pPr lvl="0"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Analizirati namjenu ERP sustava</a:t>
            </a:r>
            <a:endParaRPr lang="en-US" sz="2000" dirty="0"/>
          </a:p>
          <a:p>
            <a:pPr lvl="0"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Analizirati način poslovanja modernih organizacija i vrednovati važnost njihovih informacijskih sustava</a:t>
            </a:r>
            <a:endParaRPr lang="en-US" sz="2000" dirty="0"/>
          </a:p>
          <a:p>
            <a:pPr lvl="0"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Kritički prosuđivati povezanost poslovnih procesa i relevantnih ERP modula</a:t>
            </a:r>
            <a:endParaRPr lang="en-US" sz="2000" dirty="0"/>
          </a:p>
          <a:p>
            <a:pPr lvl="0"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Preispitati aktivnosti svih uloga i dionika u kontekstu ERP sustava</a:t>
            </a:r>
            <a:endParaRPr lang="en-US" sz="2000" dirty="0"/>
          </a:p>
          <a:p>
            <a:pPr lvl="0"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Analizirati temeljne strukturalne elemente ERP sustava</a:t>
            </a:r>
            <a:endParaRPr lang="en-US" sz="2000" dirty="0"/>
          </a:p>
          <a:p>
            <a:pPr lvl="0"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Raščlaniti ključne komponente arhitekture ERP sustava</a:t>
            </a:r>
            <a:endParaRPr lang="en-US" sz="2000" dirty="0"/>
          </a:p>
          <a:p>
            <a:pPr lvl="0"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Kritički prosuđivati projektni pristup u kontekstu implementacije ERP sustava</a:t>
            </a:r>
            <a:endParaRPr lang="en-US" sz="2000" dirty="0"/>
          </a:p>
          <a:p>
            <a:pPr lvl="0"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Ocijeniti različite proizvode na cjelokupnom tržištu ERP sustava</a:t>
            </a:r>
            <a:endParaRPr lang="en-US" sz="20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Preispitati metode, tehnike i alate za odabir i implementaciju ERP sustava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6796430"/>
      </p:ext>
    </p:extLst>
  </p:cSld>
  <p:clrMapOvr>
    <a:masterClrMapping/>
  </p:clrMapOvr>
</p:sld>
</file>

<file path=ppt/theme/theme1.xml><?xml version="1.0" encoding="utf-8"?>
<a:theme xmlns:a="http://schemas.openxmlformats.org/drawingml/2006/main" name="Marin Bezic Vern 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Marin Bezic Vern BI</Template>
  <TotalTime>0</TotalTime>
  <Words>1685</Words>
  <Application>Microsoft Office PowerPoint</Application>
  <PresentationFormat>On-screen Show (4:3)</PresentationFormat>
  <Paragraphs>216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Rounded MT Bold</vt:lpstr>
      <vt:lpstr>Calibri</vt:lpstr>
      <vt:lpstr>Times New Roman</vt:lpstr>
      <vt:lpstr>Wingdings</vt:lpstr>
      <vt:lpstr>Marin Bezic Vern BI</vt:lpstr>
      <vt:lpstr>Document</vt:lpstr>
      <vt:lpstr>Visio</vt:lpstr>
      <vt:lpstr>Arhitektura ERP sustava Tema 01</vt:lpstr>
      <vt:lpstr>Agenda za danas</vt:lpstr>
      <vt:lpstr>1. Uvod u kolegij ARHITEKTURA ERP SUSTAVA (ERP)</vt:lpstr>
      <vt:lpstr>Upoznavanje i uvod</vt:lpstr>
      <vt:lpstr>Maja Vekić-Vedrina</vt:lpstr>
      <vt:lpstr>Studenti?</vt:lpstr>
      <vt:lpstr>Osnovna pravila</vt:lpstr>
      <vt:lpstr>Opis kolegija</vt:lpstr>
      <vt:lpstr>Ciljevi kolegija</vt:lpstr>
      <vt:lpstr>Sadržaj kolegija</vt:lpstr>
      <vt:lpstr>Literatura</vt:lpstr>
      <vt:lpstr>Uvjeti i ocjenjivanje</vt:lpstr>
      <vt:lpstr>Seminarski rad</vt:lpstr>
      <vt:lpstr>PowerPoint Presentation</vt:lpstr>
      <vt:lpstr>Materijali s predavanja</vt:lpstr>
      <vt:lpstr>Konzultacije i pitanja</vt:lpstr>
      <vt:lpstr>PowerPoint Presentation</vt:lpstr>
      <vt:lpstr>2. Uvod u ERP sustave</vt:lpstr>
      <vt:lpstr>ERP?</vt:lpstr>
      <vt:lpstr>ŠTO JE ERP I ŠTO ERP RADI</vt:lpstr>
      <vt:lpstr>PowerPoint Presentation</vt:lpstr>
      <vt:lpstr>ŠTO JE ERP I ŠTO ERP RADI</vt:lpstr>
      <vt:lpstr>Poslovne funkcije u poduzeću</vt:lpstr>
      <vt:lpstr>Poslovni procesi u poduzeću - primjer</vt:lpstr>
      <vt:lpstr>Nepovezani dijelovi – parcijalni informacijski sustavi</vt:lpstr>
      <vt:lpstr>Zašto ERP?</vt:lpstr>
      <vt:lpstr>Integrirani informacijski sustav - ERP</vt:lpstr>
      <vt:lpstr>ERP - definicije</vt:lpstr>
      <vt:lpstr>ERP - definicije</vt:lpstr>
      <vt:lpstr>Polazne pretpostavke za implementaciju ERP-a</vt:lpstr>
      <vt:lpstr>Vježba</vt:lpstr>
      <vt:lpstr>Vježba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Poslovno Izjvešćivanje - uvod -</dc:title>
  <cp:lastModifiedBy>Maja Vekić Vedrina</cp:lastModifiedBy>
  <cp:revision>275</cp:revision>
  <cp:lastPrinted>2011-04-11T11:15:40Z</cp:lastPrinted>
  <dcterms:created xsi:type="dcterms:W3CDTF">2011-04-08T14:44:45Z</dcterms:created>
  <dcterms:modified xsi:type="dcterms:W3CDTF">2023-10-12T13:17:35Z</dcterms:modified>
</cp:coreProperties>
</file>