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80" r:id="rId19"/>
    <p:sldId id="271" r:id="rId20"/>
    <p:sldId id="282" r:id="rId21"/>
    <p:sldId id="272" r:id="rId22"/>
    <p:sldId id="281" r:id="rId23"/>
    <p:sldId id="273" r:id="rId24"/>
    <p:sldId id="275" r:id="rId25"/>
    <p:sldId id="276" r:id="rId26"/>
    <p:sldId id="277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3" r:id="rId35"/>
    <p:sldId id="294" r:id="rId36"/>
    <p:sldId id="295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Bilić" initials="IB" lastIdx="1" clrIdx="0">
    <p:extLst>
      <p:ext uri="{19B8F6BF-5375-455C-9EA6-DF929625EA0E}">
        <p15:presenceInfo xmlns:p15="http://schemas.microsoft.com/office/powerpoint/2012/main" userId="S::ivan.bilic@kobis.hr::470da462-4266-44b9-abe2-340ed94782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esktop\VERN\2.%20SEMESTAR\Kvantitativne%20metode%20u%20menad&#382;mentu\2.2%20Odre&#273;ivanje%20te&#382;ina%20(N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Ovisnost dionika i projekta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2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Roditelji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D1F-47F4-BF80-AE23D6EA030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Klubovi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D1F-47F4-BF80-AE23D6EA030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Treneri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D1F-47F4-BF80-AE23D6EA030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Turisti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D1F-47F4-BF80-AE23D6EA030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Lokalna</a:t>
                    </a:r>
                    <a:r>
                      <a:rPr lang="en-US" baseline="0"/>
                      <a:t> zajednica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D1F-47F4-BF80-AE23D6EA030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2</c:v>
                </c:pt>
                <c:pt idx="4">
                  <c:v>3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9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D1F-47F4-BF80-AE23D6EA030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662512"/>
        <c:axId val="347659768"/>
      </c:scatterChart>
      <c:valAx>
        <c:axId val="3476625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800" dirty="0"/>
                  <a:t>UTJECAJ DIONIKA NA PROJEKT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crossAx val="347659768"/>
        <c:crosses val="autoZero"/>
        <c:crossBetween val="midCat"/>
      </c:valAx>
      <c:valAx>
        <c:axId val="347659768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500" dirty="0"/>
                  <a:t>UTJECAJ PROJEKTA NA DIONIKE</a:t>
                </a:r>
                <a:endParaRPr lang="en-US" sz="15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crossAx val="34766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9T19:16:02.728" idx="1">
    <p:pos x="3296" y="1787"/>
    <p:text>Treba maknuti stupac sa infrastrukturom a ovo sa plusom prebaciti u skroz desni stupac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96C83-E1B9-4ACE-B3A2-9C3F5BD70E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A813A6B-41CD-45E2-9F02-BDC25260C17B}">
      <dgm:prSet phldrT="[Text]"/>
      <dgm:spPr/>
      <dgm:t>
        <a:bodyPr/>
        <a:lstStyle/>
        <a:p>
          <a:r>
            <a:rPr lang="hr-HR" dirty="0"/>
            <a:t>Voditelj projekta</a:t>
          </a:r>
        </a:p>
      </dgm:t>
    </dgm:pt>
    <dgm:pt modelId="{065614A7-B068-4CF9-AE17-B711CD605756}" type="parTrans" cxnId="{06AFEA9B-2C27-4F78-BF6F-D2619D9AD633}">
      <dgm:prSet/>
      <dgm:spPr/>
      <dgm:t>
        <a:bodyPr/>
        <a:lstStyle/>
        <a:p>
          <a:endParaRPr lang="hr-HR"/>
        </a:p>
      </dgm:t>
    </dgm:pt>
    <dgm:pt modelId="{17FCA1F1-7059-4AD8-8632-11E94FDB55D2}" type="sibTrans" cxnId="{06AFEA9B-2C27-4F78-BF6F-D2619D9AD633}">
      <dgm:prSet/>
      <dgm:spPr/>
      <dgm:t>
        <a:bodyPr/>
        <a:lstStyle/>
        <a:p>
          <a:endParaRPr lang="hr-HR"/>
        </a:p>
      </dgm:t>
    </dgm:pt>
    <dgm:pt modelId="{4C8CBEF4-22F2-4B9A-9874-2BF0D54F423E}" type="asst">
      <dgm:prSet phldrT="[Text]"/>
      <dgm:spPr/>
      <dgm:t>
        <a:bodyPr/>
        <a:lstStyle/>
        <a:p>
          <a:r>
            <a:rPr lang="hr-HR" dirty="0"/>
            <a:t>Stručnjak za financije</a:t>
          </a:r>
        </a:p>
      </dgm:t>
    </dgm:pt>
    <dgm:pt modelId="{9AFE295C-E6DD-431E-923A-A9D43E08CCF9}" type="parTrans" cxnId="{B6585969-90B4-415F-A48A-104A3ACF551C}">
      <dgm:prSet/>
      <dgm:spPr/>
      <dgm:t>
        <a:bodyPr/>
        <a:lstStyle/>
        <a:p>
          <a:endParaRPr lang="hr-HR"/>
        </a:p>
      </dgm:t>
    </dgm:pt>
    <dgm:pt modelId="{D0C57293-31A1-462A-B041-4F047472929D}" type="sibTrans" cxnId="{B6585969-90B4-415F-A48A-104A3ACF551C}">
      <dgm:prSet/>
      <dgm:spPr/>
      <dgm:t>
        <a:bodyPr/>
        <a:lstStyle/>
        <a:p>
          <a:endParaRPr lang="hr-HR"/>
        </a:p>
      </dgm:t>
    </dgm:pt>
    <dgm:pt modelId="{C97354FE-1200-4282-8DBC-9E747502F71B}">
      <dgm:prSet phldrT="[Text]"/>
      <dgm:spPr/>
      <dgm:t>
        <a:bodyPr/>
        <a:lstStyle/>
        <a:p>
          <a:r>
            <a:rPr lang="hr-HR" dirty="0"/>
            <a:t>Koordinator za edukacije</a:t>
          </a:r>
        </a:p>
      </dgm:t>
    </dgm:pt>
    <dgm:pt modelId="{9890C466-9CC5-406A-88B9-88A82157AFEB}" type="parTrans" cxnId="{4A9EBA97-2D9C-49D2-AAD4-1A737A3A1C23}">
      <dgm:prSet/>
      <dgm:spPr/>
      <dgm:t>
        <a:bodyPr/>
        <a:lstStyle/>
        <a:p>
          <a:endParaRPr lang="hr-HR"/>
        </a:p>
      </dgm:t>
    </dgm:pt>
    <dgm:pt modelId="{5351E8F6-48C0-45E0-B094-883B170F32F1}" type="sibTrans" cxnId="{4A9EBA97-2D9C-49D2-AAD4-1A737A3A1C23}">
      <dgm:prSet/>
      <dgm:spPr/>
      <dgm:t>
        <a:bodyPr/>
        <a:lstStyle/>
        <a:p>
          <a:endParaRPr lang="hr-HR"/>
        </a:p>
      </dgm:t>
    </dgm:pt>
    <dgm:pt modelId="{AA2ED8B6-BCDC-4D93-BE21-A888D33D11F0}">
      <dgm:prSet phldrT="[Text]"/>
      <dgm:spPr/>
      <dgm:t>
        <a:bodyPr/>
        <a:lstStyle/>
        <a:p>
          <a:r>
            <a:rPr lang="hr-HR" dirty="0"/>
            <a:t>Koordinator za treninge i natjecanja</a:t>
          </a:r>
        </a:p>
      </dgm:t>
    </dgm:pt>
    <dgm:pt modelId="{B92EBFB4-92BF-4DB7-BD83-83AB2BFF60EA}" type="parTrans" cxnId="{0A750696-4F1E-4401-A99D-CB38E1383A35}">
      <dgm:prSet/>
      <dgm:spPr/>
      <dgm:t>
        <a:bodyPr/>
        <a:lstStyle/>
        <a:p>
          <a:endParaRPr lang="hr-HR"/>
        </a:p>
      </dgm:t>
    </dgm:pt>
    <dgm:pt modelId="{96D007F0-C413-4CDB-B779-B6D59CAD8914}" type="sibTrans" cxnId="{0A750696-4F1E-4401-A99D-CB38E1383A35}">
      <dgm:prSet/>
      <dgm:spPr/>
      <dgm:t>
        <a:bodyPr/>
        <a:lstStyle/>
        <a:p>
          <a:endParaRPr lang="hr-HR"/>
        </a:p>
      </dgm:t>
    </dgm:pt>
    <dgm:pt modelId="{6147FBBC-91D6-4631-9182-BC7F0168092F}">
      <dgm:prSet phldrT="[Text]"/>
      <dgm:spPr/>
      <dgm:t>
        <a:bodyPr/>
        <a:lstStyle/>
        <a:p>
          <a:r>
            <a:rPr lang="hr-HR" dirty="0"/>
            <a:t>Koordinator za ostale aktivnosti</a:t>
          </a:r>
        </a:p>
      </dgm:t>
    </dgm:pt>
    <dgm:pt modelId="{9FF96E58-4B43-4F7C-B809-6CD7CC086B68}" type="parTrans" cxnId="{0C5DF409-67D4-468A-8C8B-3B55ABEA2B51}">
      <dgm:prSet/>
      <dgm:spPr/>
      <dgm:t>
        <a:bodyPr/>
        <a:lstStyle/>
        <a:p>
          <a:endParaRPr lang="hr-HR"/>
        </a:p>
      </dgm:t>
    </dgm:pt>
    <dgm:pt modelId="{8C1486D7-6651-4233-94DD-7E85A262F1F5}" type="sibTrans" cxnId="{0C5DF409-67D4-468A-8C8B-3B55ABEA2B51}">
      <dgm:prSet/>
      <dgm:spPr/>
      <dgm:t>
        <a:bodyPr/>
        <a:lstStyle/>
        <a:p>
          <a:endParaRPr lang="hr-HR"/>
        </a:p>
      </dgm:t>
    </dgm:pt>
    <dgm:pt modelId="{2F4C80B2-CCA6-4203-B5EA-D26C2C0E707D}" type="pres">
      <dgm:prSet presAssocID="{42496C83-E1B9-4ACE-B3A2-9C3F5BD70E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r-HR"/>
        </a:p>
      </dgm:t>
    </dgm:pt>
    <dgm:pt modelId="{132CC708-9B06-44A8-993D-0CE08CEAAE72}" type="pres">
      <dgm:prSet presAssocID="{1A813A6B-41CD-45E2-9F02-BDC25260C17B}" presName="hierRoot1" presStyleCnt="0">
        <dgm:presLayoutVars>
          <dgm:hierBranch val="init"/>
        </dgm:presLayoutVars>
      </dgm:prSet>
      <dgm:spPr/>
    </dgm:pt>
    <dgm:pt modelId="{AA8C0754-1942-4BEB-8002-8110B9C4A3DD}" type="pres">
      <dgm:prSet presAssocID="{1A813A6B-41CD-45E2-9F02-BDC25260C17B}" presName="rootComposite1" presStyleCnt="0"/>
      <dgm:spPr/>
    </dgm:pt>
    <dgm:pt modelId="{BB4E88B2-E5B0-4BF8-8CD8-D77832643DA2}" type="pres">
      <dgm:prSet presAssocID="{1A813A6B-41CD-45E2-9F02-BDC25260C17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59F3C9F0-63B5-41ED-B010-34157903945A}" type="pres">
      <dgm:prSet presAssocID="{1A813A6B-41CD-45E2-9F02-BDC25260C17B}" presName="rootConnector1" presStyleLbl="node1" presStyleIdx="0" presStyleCnt="0"/>
      <dgm:spPr/>
      <dgm:t>
        <a:bodyPr/>
        <a:lstStyle/>
        <a:p>
          <a:endParaRPr lang="hr-HR"/>
        </a:p>
      </dgm:t>
    </dgm:pt>
    <dgm:pt modelId="{8D240BB0-3E04-4C35-85DB-8402E12096E2}" type="pres">
      <dgm:prSet presAssocID="{1A813A6B-41CD-45E2-9F02-BDC25260C17B}" presName="hierChild2" presStyleCnt="0"/>
      <dgm:spPr/>
    </dgm:pt>
    <dgm:pt modelId="{0712ED9E-641E-4C5E-A464-859D0400A212}" type="pres">
      <dgm:prSet presAssocID="{9890C466-9CC5-406A-88B9-88A82157AFEB}" presName="Name37" presStyleLbl="parChTrans1D2" presStyleIdx="0" presStyleCnt="4"/>
      <dgm:spPr/>
      <dgm:t>
        <a:bodyPr/>
        <a:lstStyle/>
        <a:p>
          <a:endParaRPr lang="hr-HR"/>
        </a:p>
      </dgm:t>
    </dgm:pt>
    <dgm:pt modelId="{8C8916EA-02DC-401B-8812-4A8DCEAE606D}" type="pres">
      <dgm:prSet presAssocID="{C97354FE-1200-4282-8DBC-9E747502F71B}" presName="hierRoot2" presStyleCnt="0">
        <dgm:presLayoutVars>
          <dgm:hierBranch val="init"/>
        </dgm:presLayoutVars>
      </dgm:prSet>
      <dgm:spPr/>
    </dgm:pt>
    <dgm:pt modelId="{AAB0EFAB-5166-4A1F-8E61-7046C64520F5}" type="pres">
      <dgm:prSet presAssocID="{C97354FE-1200-4282-8DBC-9E747502F71B}" presName="rootComposite" presStyleCnt="0"/>
      <dgm:spPr/>
    </dgm:pt>
    <dgm:pt modelId="{E994D879-2FD5-4F07-9BBE-61C2EE22D559}" type="pres">
      <dgm:prSet presAssocID="{C97354FE-1200-4282-8DBC-9E747502F7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C2A1A616-56A8-4207-B9C3-A0F751EB2940}" type="pres">
      <dgm:prSet presAssocID="{C97354FE-1200-4282-8DBC-9E747502F71B}" presName="rootConnector" presStyleLbl="node2" presStyleIdx="0" presStyleCnt="3"/>
      <dgm:spPr/>
      <dgm:t>
        <a:bodyPr/>
        <a:lstStyle/>
        <a:p>
          <a:endParaRPr lang="hr-HR"/>
        </a:p>
      </dgm:t>
    </dgm:pt>
    <dgm:pt modelId="{2854E0B6-EA92-4C00-999C-C1337938B51F}" type="pres">
      <dgm:prSet presAssocID="{C97354FE-1200-4282-8DBC-9E747502F71B}" presName="hierChild4" presStyleCnt="0"/>
      <dgm:spPr/>
    </dgm:pt>
    <dgm:pt modelId="{02B90471-C850-47CF-AF86-7C10E2C741AD}" type="pres">
      <dgm:prSet presAssocID="{C97354FE-1200-4282-8DBC-9E747502F71B}" presName="hierChild5" presStyleCnt="0"/>
      <dgm:spPr/>
    </dgm:pt>
    <dgm:pt modelId="{CDC1586A-1B25-4421-9D06-D253E4238546}" type="pres">
      <dgm:prSet presAssocID="{B92EBFB4-92BF-4DB7-BD83-83AB2BFF60EA}" presName="Name37" presStyleLbl="parChTrans1D2" presStyleIdx="1" presStyleCnt="4"/>
      <dgm:spPr/>
      <dgm:t>
        <a:bodyPr/>
        <a:lstStyle/>
        <a:p>
          <a:endParaRPr lang="hr-HR"/>
        </a:p>
      </dgm:t>
    </dgm:pt>
    <dgm:pt modelId="{D36B910A-6F28-404D-BA83-554AEA01BAC9}" type="pres">
      <dgm:prSet presAssocID="{AA2ED8B6-BCDC-4D93-BE21-A888D33D11F0}" presName="hierRoot2" presStyleCnt="0">
        <dgm:presLayoutVars>
          <dgm:hierBranch val="init"/>
        </dgm:presLayoutVars>
      </dgm:prSet>
      <dgm:spPr/>
    </dgm:pt>
    <dgm:pt modelId="{6B48D5B6-7D87-4D91-BE46-07E2C59B6A18}" type="pres">
      <dgm:prSet presAssocID="{AA2ED8B6-BCDC-4D93-BE21-A888D33D11F0}" presName="rootComposite" presStyleCnt="0"/>
      <dgm:spPr/>
    </dgm:pt>
    <dgm:pt modelId="{9D283F3F-0B5E-4612-8872-9B316233AEBA}" type="pres">
      <dgm:prSet presAssocID="{AA2ED8B6-BCDC-4D93-BE21-A888D33D11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B3B76C01-C8D7-49BB-B3CF-5ABAC48F2088}" type="pres">
      <dgm:prSet presAssocID="{AA2ED8B6-BCDC-4D93-BE21-A888D33D11F0}" presName="rootConnector" presStyleLbl="node2" presStyleIdx="1" presStyleCnt="3"/>
      <dgm:spPr/>
      <dgm:t>
        <a:bodyPr/>
        <a:lstStyle/>
        <a:p>
          <a:endParaRPr lang="hr-HR"/>
        </a:p>
      </dgm:t>
    </dgm:pt>
    <dgm:pt modelId="{A5B68522-EA26-4D86-990E-FF908DF052B7}" type="pres">
      <dgm:prSet presAssocID="{AA2ED8B6-BCDC-4D93-BE21-A888D33D11F0}" presName="hierChild4" presStyleCnt="0"/>
      <dgm:spPr/>
    </dgm:pt>
    <dgm:pt modelId="{522BC128-6498-4C26-A176-0EA1F62FAEC1}" type="pres">
      <dgm:prSet presAssocID="{AA2ED8B6-BCDC-4D93-BE21-A888D33D11F0}" presName="hierChild5" presStyleCnt="0"/>
      <dgm:spPr/>
    </dgm:pt>
    <dgm:pt modelId="{9BD1DAF2-6E77-4550-8212-89C185E71F6D}" type="pres">
      <dgm:prSet presAssocID="{9FF96E58-4B43-4F7C-B809-6CD7CC086B68}" presName="Name37" presStyleLbl="parChTrans1D2" presStyleIdx="2" presStyleCnt="4"/>
      <dgm:spPr/>
      <dgm:t>
        <a:bodyPr/>
        <a:lstStyle/>
        <a:p>
          <a:endParaRPr lang="hr-HR"/>
        </a:p>
      </dgm:t>
    </dgm:pt>
    <dgm:pt modelId="{EA7A51CF-A047-4A84-A369-A8A5027EEA78}" type="pres">
      <dgm:prSet presAssocID="{6147FBBC-91D6-4631-9182-BC7F0168092F}" presName="hierRoot2" presStyleCnt="0">
        <dgm:presLayoutVars>
          <dgm:hierBranch val="init"/>
        </dgm:presLayoutVars>
      </dgm:prSet>
      <dgm:spPr/>
    </dgm:pt>
    <dgm:pt modelId="{8687EDFF-D348-4E9C-85C9-C99DBB2C1F99}" type="pres">
      <dgm:prSet presAssocID="{6147FBBC-91D6-4631-9182-BC7F0168092F}" presName="rootComposite" presStyleCnt="0"/>
      <dgm:spPr/>
    </dgm:pt>
    <dgm:pt modelId="{A9AAD17F-D25A-4F45-A74A-68DE6D536C48}" type="pres">
      <dgm:prSet presAssocID="{6147FBBC-91D6-4631-9182-BC7F0168092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0AB40768-FC16-4863-9FCB-CC5614F549AF}" type="pres">
      <dgm:prSet presAssocID="{6147FBBC-91D6-4631-9182-BC7F0168092F}" presName="rootConnector" presStyleLbl="node2" presStyleIdx="2" presStyleCnt="3"/>
      <dgm:spPr/>
      <dgm:t>
        <a:bodyPr/>
        <a:lstStyle/>
        <a:p>
          <a:endParaRPr lang="hr-HR"/>
        </a:p>
      </dgm:t>
    </dgm:pt>
    <dgm:pt modelId="{DDE91DF8-BF67-497A-9D26-B1798E518E0F}" type="pres">
      <dgm:prSet presAssocID="{6147FBBC-91D6-4631-9182-BC7F0168092F}" presName="hierChild4" presStyleCnt="0"/>
      <dgm:spPr/>
    </dgm:pt>
    <dgm:pt modelId="{101D5777-AA20-403B-A665-43A75FB14DB8}" type="pres">
      <dgm:prSet presAssocID="{6147FBBC-91D6-4631-9182-BC7F0168092F}" presName="hierChild5" presStyleCnt="0"/>
      <dgm:spPr/>
    </dgm:pt>
    <dgm:pt modelId="{8D789555-82AC-4A55-AAF6-A2B13B7AAF00}" type="pres">
      <dgm:prSet presAssocID="{1A813A6B-41CD-45E2-9F02-BDC25260C17B}" presName="hierChild3" presStyleCnt="0"/>
      <dgm:spPr/>
    </dgm:pt>
    <dgm:pt modelId="{07969311-78ED-4071-AB86-E8D942D3137A}" type="pres">
      <dgm:prSet presAssocID="{9AFE295C-E6DD-431E-923A-A9D43E08CCF9}" presName="Name111" presStyleLbl="parChTrans1D2" presStyleIdx="3" presStyleCnt="4"/>
      <dgm:spPr/>
      <dgm:t>
        <a:bodyPr/>
        <a:lstStyle/>
        <a:p>
          <a:endParaRPr lang="hr-HR"/>
        </a:p>
      </dgm:t>
    </dgm:pt>
    <dgm:pt modelId="{1AD2D9BB-FCA0-4D70-996A-6C9ECEC329ED}" type="pres">
      <dgm:prSet presAssocID="{4C8CBEF4-22F2-4B9A-9874-2BF0D54F423E}" presName="hierRoot3" presStyleCnt="0">
        <dgm:presLayoutVars>
          <dgm:hierBranch val="init"/>
        </dgm:presLayoutVars>
      </dgm:prSet>
      <dgm:spPr/>
    </dgm:pt>
    <dgm:pt modelId="{9F57B70E-BCB7-4D18-840D-FF6C2B9893B4}" type="pres">
      <dgm:prSet presAssocID="{4C8CBEF4-22F2-4B9A-9874-2BF0D54F423E}" presName="rootComposite3" presStyleCnt="0"/>
      <dgm:spPr/>
    </dgm:pt>
    <dgm:pt modelId="{168B16B5-A5E9-4433-86EB-7A48CAEE32E6}" type="pres">
      <dgm:prSet presAssocID="{4C8CBEF4-22F2-4B9A-9874-2BF0D54F423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86374C61-642E-4EFB-879C-65EFDB2BA8D7}" type="pres">
      <dgm:prSet presAssocID="{4C8CBEF4-22F2-4B9A-9874-2BF0D54F423E}" presName="rootConnector3" presStyleLbl="asst1" presStyleIdx="0" presStyleCnt="1"/>
      <dgm:spPr/>
      <dgm:t>
        <a:bodyPr/>
        <a:lstStyle/>
        <a:p>
          <a:endParaRPr lang="hr-HR"/>
        </a:p>
      </dgm:t>
    </dgm:pt>
    <dgm:pt modelId="{8161713F-AB9D-4769-9EFE-349CFBBEAE0A}" type="pres">
      <dgm:prSet presAssocID="{4C8CBEF4-22F2-4B9A-9874-2BF0D54F423E}" presName="hierChild6" presStyleCnt="0"/>
      <dgm:spPr/>
    </dgm:pt>
    <dgm:pt modelId="{05B9436A-F578-4627-97BE-AEC15C1F1481}" type="pres">
      <dgm:prSet presAssocID="{4C8CBEF4-22F2-4B9A-9874-2BF0D54F423E}" presName="hierChild7" presStyleCnt="0"/>
      <dgm:spPr/>
    </dgm:pt>
  </dgm:ptLst>
  <dgm:cxnLst>
    <dgm:cxn modelId="{F7B981F2-24C5-49B1-9C6B-482F17B6CB17}" type="presOf" srcId="{C97354FE-1200-4282-8DBC-9E747502F71B}" destId="{C2A1A616-56A8-4207-B9C3-A0F751EB2940}" srcOrd="1" destOrd="0" presId="urn:microsoft.com/office/officeart/2005/8/layout/orgChart1"/>
    <dgm:cxn modelId="{FFBE4D57-1D9E-4B4F-AD08-2EC71F6EF737}" type="presOf" srcId="{B92EBFB4-92BF-4DB7-BD83-83AB2BFF60EA}" destId="{CDC1586A-1B25-4421-9D06-D253E4238546}" srcOrd="0" destOrd="0" presId="urn:microsoft.com/office/officeart/2005/8/layout/orgChart1"/>
    <dgm:cxn modelId="{06AFEA9B-2C27-4F78-BF6F-D2619D9AD633}" srcId="{42496C83-E1B9-4ACE-B3A2-9C3F5BD70E1B}" destId="{1A813A6B-41CD-45E2-9F02-BDC25260C17B}" srcOrd="0" destOrd="0" parTransId="{065614A7-B068-4CF9-AE17-B711CD605756}" sibTransId="{17FCA1F1-7059-4AD8-8632-11E94FDB55D2}"/>
    <dgm:cxn modelId="{58E8C5EA-894C-48AE-A96B-8C2367306510}" type="presOf" srcId="{9AFE295C-E6DD-431E-923A-A9D43E08CCF9}" destId="{07969311-78ED-4071-AB86-E8D942D3137A}" srcOrd="0" destOrd="0" presId="urn:microsoft.com/office/officeart/2005/8/layout/orgChart1"/>
    <dgm:cxn modelId="{AA8E9E7E-BF39-4F3B-839F-FDB3DEB31E13}" type="presOf" srcId="{4C8CBEF4-22F2-4B9A-9874-2BF0D54F423E}" destId="{168B16B5-A5E9-4433-86EB-7A48CAEE32E6}" srcOrd="0" destOrd="0" presId="urn:microsoft.com/office/officeart/2005/8/layout/orgChart1"/>
    <dgm:cxn modelId="{3EF567D6-EFCE-48F5-B13F-5949FB0C3140}" type="presOf" srcId="{AA2ED8B6-BCDC-4D93-BE21-A888D33D11F0}" destId="{9D283F3F-0B5E-4612-8872-9B316233AEBA}" srcOrd="0" destOrd="0" presId="urn:microsoft.com/office/officeart/2005/8/layout/orgChart1"/>
    <dgm:cxn modelId="{7F7134AA-B279-402C-B08D-91D008206600}" type="presOf" srcId="{1A813A6B-41CD-45E2-9F02-BDC25260C17B}" destId="{59F3C9F0-63B5-41ED-B010-34157903945A}" srcOrd="1" destOrd="0" presId="urn:microsoft.com/office/officeart/2005/8/layout/orgChart1"/>
    <dgm:cxn modelId="{10AEEAAC-A5E6-4339-BDBC-DEBC17440059}" type="presOf" srcId="{9FF96E58-4B43-4F7C-B809-6CD7CC086B68}" destId="{9BD1DAF2-6E77-4550-8212-89C185E71F6D}" srcOrd="0" destOrd="0" presId="urn:microsoft.com/office/officeart/2005/8/layout/orgChart1"/>
    <dgm:cxn modelId="{69110595-7575-49DA-A733-6FFE8CEB75D7}" type="presOf" srcId="{9890C466-9CC5-406A-88B9-88A82157AFEB}" destId="{0712ED9E-641E-4C5E-A464-859D0400A212}" srcOrd="0" destOrd="0" presId="urn:microsoft.com/office/officeart/2005/8/layout/orgChart1"/>
    <dgm:cxn modelId="{0C5DF409-67D4-468A-8C8B-3B55ABEA2B51}" srcId="{1A813A6B-41CD-45E2-9F02-BDC25260C17B}" destId="{6147FBBC-91D6-4631-9182-BC7F0168092F}" srcOrd="3" destOrd="0" parTransId="{9FF96E58-4B43-4F7C-B809-6CD7CC086B68}" sibTransId="{8C1486D7-6651-4233-94DD-7E85A262F1F5}"/>
    <dgm:cxn modelId="{19B0A892-AAEF-42F4-9D36-C6A05471482B}" type="presOf" srcId="{4C8CBEF4-22F2-4B9A-9874-2BF0D54F423E}" destId="{86374C61-642E-4EFB-879C-65EFDB2BA8D7}" srcOrd="1" destOrd="0" presId="urn:microsoft.com/office/officeart/2005/8/layout/orgChart1"/>
    <dgm:cxn modelId="{EC5791F4-3D44-4670-83DF-142C955FE1E2}" type="presOf" srcId="{42496C83-E1B9-4ACE-B3A2-9C3F5BD70E1B}" destId="{2F4C80B2-CCA6-4203-B5EA-D26C2C0E707D}" srcOrd="0" destOrd="0" presId="urn:microsoft.com/office/officeart/2005/8/layout/orgChart1"/>
    <dgm:cxn modelId="{B6585969-90B4-415F-A48A-104A3ACF551C}" srcId="{1A813A6B-41CD-45E2-9F02-BDC25260C17B}" destId="{4C8CBEF4-22F2-4B9A-9874-2BF0D54F423E}" srcOrd="0" destOrd="0" parTransId="{9AFE295C-E6DD-431E-923A-A9D43E08CCF9}" sibTransId="{D0C57293-31A1-462A-B041-4F047472929D}"/>
    <dgm:cxn modelId="{8139C9A1-51FE-4C07-85AB-2E893617D283}" type="presOf" srcId="{C97354FE-1200-4282-8DBC-9E747502F71B}" destId="{E994D879-2FD5-4F07-9BBE-61C2EE22D559}" srcOrd="0" destOrd="0" presId="urn:microsoft.com/office/officeart/2005/8/layout/orgChart1"/>
    <dgm:cxn modelId="{E7764DB0-A376-4976-9223-A03FC7FE3A46}" type="presOf" srcId="{1A813A6B-41CD-45E2-9F02-BDC25260C17B}" destId="{BB4E88B2-E5B0-4BF8-8CD8-D77832643DA2}" srcOrd="0" destOrd="0" presId="urn:microsoft.com/office/officeart/2005/8/layout/orgChart1"/>
    <dgm:cxn modelId="{0A750696-4F1E-4401-A99D-CB38E1383A35}" srcId="{1A813A6B-41CD-45E2-9F02-BDC25260C17B}" destId="{AA2ED8B6-BCDC-4D93-BE21-A888D33D11F0}" srcOrd="2" destOrd="0" parTransId="{B92EBFB4-92BF-4DB7-BD83-83AB2BFF60EA}" sibTransId="{96D007F0-C413-4CDB-B779-B6D59CAD8914}"/>
    <dgm:cxn modelId="{4A9EBA97-2D9C-49D2-AAD4-1A737A3A1C23}" srcId="{1A813A6B-41CD-45E2-9F02-BDC25260C17B}" destId="{C97354FE-1200-4282-8DBC-9E747502F71B}" srcOrd="1" destOrd="0" parTransId="{9890C466-9CC5-406A-88B9-88A82157AFEB}" sibTransId="{5351E8F6-48C0-45E0-B094-883B170F32F1}"/>
    <dgm:cxn modelId="{03CE2941-50BD-4A45-A877-68E67C7ADD7C}" type="presOf" srcId="{6147FBBC-91D6-4631-9182-BC7F0168092F}" destId="{A9AAD17F-D25A-4F45-A74A-68DE6D536C48}" srcOrd="0" destOrd="0" presId="urn:microsoft.com/office/officeart/2005/8/layout/orgChart1"/>
    <dgm:cxn modelId="{DA644083-C92E-44A8-8151-7ACE08639A47}" type="presOf" srcId="{6147FBBC-91D6-4631-9182-BC7F0168092F}" destId="{0AB40768-FC16-4863-9FCB-CC5614F549AF}" srcOrd="1" destOrd="0" presId="urn:microsoft.com/office/officeart/2005/8/layout/orgChart1"/>
    <dgm:cxn modelId="{E8BFF664-5A48-44DF-A5C8-000F4AF86C09}" type="presOf" srcId="{AA2ED8B6-BCDC-4D93-BE21-A888D33D11F0}" destId="{B3B76C01-C8D7-49BB-B3CF-5ABAC48F2088}" srcOrd="1" destOrd="0" presId="urn:microsoft.com/office/officeart/2005/8/layout/orgChart1"/>
    <dgm:cxn modelId="{907A5CA2-633C-4A3E-878B-0744199C42EF}" type="presParOf" srcId="{2F4C80B2-CCA6-4203-B5EA-D26C2C0E707D}" destId="{132CC708-9B06-44A8-993D-0CE08CEAAE72}" srcOrd="0" destOrd="0" presId="urn:microsoft.com/office/officeart/2005/8/layout/orgChart1"/>
    <dgm:cxn modelId="{66D03CED-5539-4368-9FDF-FDA4AE2823F2}" type="presParOf" srcId="{132CC708-9B06-44A8-993D-0CE08CEAAE72}" destId="{AA8C0754-1942-4BEB-8002-8110B9C4A3DD}" srcOrd="0" destOrd="0" presId="urn:microsoft.com/office/officeart/2005/8/layout/orgChart1"/>
    <dgm:cxn modelId="{5D48FF9A-8211-47B3-A8C7-9E8961344434}" type="presParOf" srcId="{AA8C0754-1942-4BEB-8002-8110B9C4A3DD}" destId="{BB4E88B2-E5B0-4BF8-8CD8-D77832643DA2}" srcOrd="0" destOrd="0" presId="urn:microsoft.com/office/officeart/2005/8/layout/orgChart1"/>
    <dgm:cxn modelId="{34165DBD-B8FB-4CA1-8173-358CF8833B86}" type="presParOf" srcId="{AA8C0754-1942-4BEB-8002-8110B9C4A3DD}" destId="{59F3C9F0-63B5-41ED-B010-34157903945A}" srcOrd="1" destOrd="0" presId="urn:microsoft.com/office/officeart/2005/8/layout/orgChart1"/>
    <dgm:cxn modelId="{27612E1A-B359-4039-9227-88AD75B06DDF}" type="presParOf" srcId="{132CC708-9B06-44A8-993D-0CE08CEAAE72}" destId="{8D240BB0-3E04-4C35-85DB-8402E12096E2}" srcOrd="1" destOrd="0" presId="urn:microsoft.com/office/officeart/2005/8/layout/orgChart1"/>
    <dgm:cxn modelId="{4CE7C937-7E57-4056-83F7-CB679CC6FB0C}" type="presParOf" srcId="{8D240BB0-3E04-4C35-85DB-8402E12096E2}" destId="{0712ED9E-641E-4C5E-A464-859D0400A212}" srcOrd="0" destOrd="0" presId="urn:microsoft.com/office/officeart/2005/8/layout/orgChart1"/>
    <dgm:cxn modelId="{7DFA664C-533B-4A33-9551-C84837DDEC22}" type="presParOf" srcId="{8D240BB0-3E04-4C35-85DB-8402E12096E2}" destId="{8C8916EA-02DC-401B-8812-4A8DCEAE606D}" srcOrd="1" destOrd="0" presId="urn:microsoft.com/office/officeart/2005/8/layout/orgChart1"/>
    <dgm:cxn modelId="{F7902BFF-A7C9-4982-8B3F-599B49B73EFB}" type="presParOf" srcId="{8C8916EA-02DC-401B-8812-4A8DCEAE606D}" destId="{AAB0EFAB-5166-4A1F-8E61-7046C64520F5}" srcOrd="0" destOrd="0" presId="urn:microsoft.com/office/officeart/2005/8/layout/orgChart1"/>
    <dgm:cxn modelId="{39CFB5C8-BD7D-4564-B6C8-A14452BC2B68}" type="presParOf" srcId="{AAB0EFAB-5166-4A1F-8E61-7046C64520F5}" destId="{E994D879-2FD5-4F07-9BBE-61C2EE22D559}" srcOrd="0" destOrd="0" presId="urn:microsoft.com/office/officeart/2005/8/layout/orgChart1"/>
    <dgm:cxn modelId="{1D2A7C8A-23A5-441C-ABD9-351267453BB9}" type="presParOf" srcId="{AAB0EFAB-5166-4A1F-8E61-7046C64520F5}" destId="{C2A1A616-56A8-4207-B9C3-A0F751EB2940}" srcOrd="1" destOrd="0" presId="urn:microsoft.com/office/officeart/2005/8/layout/orgChart1"/>
    <dgm:cxn modelId="{20A9A960-B934-496F-9B81-0B0FBF942E4F}" type="presParOf" srcId="{8C8916EA-02DC-401B-8812-4A8DCEAE606D}" destId="{2854E0B6-EA92-4C00-999C-C1337938B51F}" srcOrd="1" destOrd="0" presId="urn:microsoft.com/office/officeart/2005/8/layout/orgChart1"/>
    <dgm:cxn modelId="{87A22818-FF90-4225-94BA-8B8BB573DF97}" type="presParOf" srcId="{8C8916EA-02DC-401B-8812-4A8DCEAE606D}" destId="{02B90471-C850-47CF-AF86-7C10E2C741AD}" srcOrd="2" destOrd="0" presId="urn:microsoft.com/office/officeart/2005/8/layout/orgChart1"/>
    <dgm:cxn modelId="{2B0EE09E-3E4C-4277-BADC-A094E655E41A}" type="presParOf" srcId="{8D240BB0-3E04-4C35-85DB-8402E12096E2}" destId="{CDC1586A-1B25-4421-9D06-D253E4238546}" srcOrd="2" destOrd="0" presId="urn:microsoft.com/office/officeart/2005/8/layout/orgChart1"/>
    <dgm:cxn modelId="{F7DEEE86-1074-47E7-9688-A56D9E3E28CD}" type="presParOf" srcId="{8D240BB0-3E04-4C35-85DB-8402E12096E2}" destId="{D36B910A-6F28-404D-BA83-554AEA01BAC9}" srcOrd="3" destOrd="0" presId="urn:microsoft.com/office/officeart/2005/8/layout/orgChart1"/>
    <dgm:cxn modelId="{66DC774C-C1B3-45DD-A552-D4A5249C5A1D}" type="presParOf" srcId="{D36B910A-6F28-404D-BA83-554AEA01BAC9}" destId="{6B48D5B6-7D87-4D91-BE46-07E2C59B6A18}" srcOrd="0" destOrd="0" presId="urn:microsoft.com/office/officeart/2005/8/layout/orgChart1"/>
    <dgm:cxn modelId="{1DC69191-8328-4883-B504-5CB9297237B3}" type="presParOf" srcId="{6B48D5B6-7D87-4D91-BE46-07E2C59B6A18}" destId="{9D283F3F-0B5E-4612-8872-9B316233AEBA}" srcOrd="0" destOrd="0" presId="urn:microsoft.com/office/officeart/2005/8/layout/orgChart1"/>
    <dgm:cxn modelId="{2F3CD518-A743-4257-B6D4-FFDA86205F6F}" type="presParOf" srcId="{6B48D5B6-7D87-4D91-BE46-07E2C59B6A18}" destId="{B3B76C01-C8D7-49BB-B3CF-5ABAC48F2088}" srcOrd="1" destOrd="0" presId="urn:microsoft.com/office/officeart/2005/8/layout/orgChart1"/>
    <dgm:cxn modelId="{7EF273FB-513D-48FE-AD02-91B078443F7E}" type="presParOf" srcId="{D36B910A-6F28-404D-BA83-554AEA01BAC9}" destId="{A5B68522-EA26-4D86-990E-FF908DF052B7}" srcOrd="1" destOrd="0" presId="urn:microsoft.com/office/officeart/2005/8/layout/orgChart1"/>
    <dgm:cxn modelId="{CE3FA04E-E1E6-45BC-8B81-3DB9C6C25F44}" type="presParOf" srcId="{D36B910A-6F28-404D-BA83-554AEA01BAC9}" destId="{522BC128-6498-4C26-A176-0EA1F62FAEC1}" srcOrd="2" destOrd="0" presId="urn:microsoft.com/office/officeart/2005/8/layout/orgChart1"/>
    <dgm:cxn modelId="{905D3427-9195-45D9-A2A2-9CC020020493}" type="presParOf" srcId="{8D240BB0-3E04-4C35-85DB-8402E12096E2}" destId="{9BD1DAF2-6E77-4550-8212-89C185E71F6D}" srcOrd="4" destOrd="0" presId="urn:microsoft.com/office/officeart/2005/8/layout/orgChart1"/>
    <dgm:cxn modelId="{036D4B27-D368-4450-B729-5E22D753D695}" type="presParOf" srcId="{8D240BB0-3E04-4C35-85DB-8402E12096E2}" destId="{EA7A51CF-A047-4A84-A369-A8A5027EEA78}" srcOrd="5" destOrd="0" presId="urn:microsoft.com/office/officeart/2005/8/layout/orgChart1"/>
    <dgm:cxn modelId="{B6CA0171-50C3-4949-8B4D-FC7EBF9EAACB}" type="presParOf" srcId="{EA7A51CF-A047-4A84-A369-A8A5027EEA78}" destId="{8687EDFF-D348-4E9C-85C9-C99DBB2C1F99}" srcOrd="0" destOrd="0" presId="urn:microsoft.com/office/officeart/2005/8/layout/orgChart1"/>
    <dgm:cxn modelId="{7630E934-04FC-4655-8D18-89B34E6D2E6C}" type="presParOf" srcId="{8687EDFF-D348-4E9C-85C9-C99DBB2C1F99}" destId="{A9AAD17F-D25A-4F45-A74A-68DE6D536C48}" srcOrd="0" destOrd="0" presId="urn:microsoft.com/office/officeart/2005/8/layout/orgChart1"/>
    <dgm:cxn modelId="{B40FCC77-B063-4CB2-9D54-B9A6C6FB9C84}" type="presParOf" srcId="{8687EDFF-D348-4E9C-85C9-C99DBB2C1F99}" destId="{0AB40768-FC16-4863-9FCB-CC5614F549AF}" srcOrd="1" destOrd="0" presId="urn:microsoft.com/office/officeart/2005/8/layout/orgChart1"/>
    <dgm:cxn modelId="{F6E3928A-E881-4065-B8E0-4AEF17F47A75}" type="presParOf" srcId="{EA7A51CF-A047-4A84-A369-A8A5027EEA78}" destId="{DDE91DF8-BF67-497A-9D26-B1798E518E0F}" srcOrd="1" destOrd="0" presId="urn:microsoft.com/office/officeart/2005/8/layout/orgChart1"/>
    <dgm:cxn modelId="{A1E318AC-EABC-484B-A750-7088BEFDC1F0}" type="presParOf" srcId="{EA7A51CF-A047-4A84-A369-A8A5027EEA78}" destId="{101D5777-AA20-403B-A665-43A75FB14DB8}" srcOrd="2" destOrd="0" presId="urn:microsoft.com/office/officeart/2005/8/layout/orgChart1"/>
    <dgm:cxn modelId="{79F37182-0C1F-446F-BD73-ECC9F706264D}" type="presParOf" srcId="{132CC708-9B06-44A8-993D-0CE08CEAAE72}" destId="{8D789555-82AC-4A55-AAF6-A2B13B7AAF00}" srcOrd="2" destOrd="0" presId="urn:microsoft.com/office/officeart/2005/8/layout/orgChart1"/>
    <dgm:cxn modelId="{2EFCBE12-59E5-4588-894B-CD48371628C0}" type="presParOf" srcId="{8D789555-82AC-4A55-AAF6-A2B13B7AAF00}" destId="{07969311-78ED-4071-AB86-E8D942D3137A}" srcOrd="0" destOrd="0" presId="urn:microsoft.com/office/officeart/2005/8/layout/orgChart1"/>
    <dgm:cxn modelId="{DDB99608-C880-4D0A-8769-F40EA46BFF6E}" type="presParOf" srcId="{8D789555-82AC-4A55-AAF6-A2B13B7AAF00}" destId="{1AD2D9BB-FCA0-4D70-996A-6C9ECEC329ED}" srcOrd="1" destOrd="0" presId="urn:microsoft.com/office/officeart/2005/8/layout/orgChart1"/>
    <dgm:cxn modelId="{38CD866E-F794-48AE-8CA1-B224226785F6}" type="presParOf" srcId="{1AD2D9BB-FCA0-4D70-996A-6C9ECEC329ED}" destId="{9F57B70E-BCB7-4D18-840D-FF6C2B9893B4}" srcOrd="0" destOrd="0" presId="urn:microsoft.com/office/officeart/2005/8/layout/orgChart1"/>
    <dgm:cxn modelId="{F7CB1EAD-B67D-4AB4-A3F9-84A093AA123C}" type="presParOf" srcId="{9F57B70E-BCB7-4D18-840D-FF6C2B9893B4}" destId="{168B16B5-A5E9-4433-86EB-7A48CAEE32E6}" srcOrd="0" destOrd="0" presId="urn:microsoft.com/office/officeart/2005/8/layout/orgChart1"/>
    <dgm:cxn modelId="{F1B099E7-CAE6-4975-820C-2513342CDE93}" type="presParOf" srcId="{9F57B70E-BCB7-4D18-840D-FF6C2B9893B4}" destId="{86374C61-642E-4EFB-879C-65EFDB2BA8D7}" srcOrd="1" destOrd="0" presId="urn:microsoft.com/office/officeart/2005/8/layout/orgChart1"/>
    <dgm:cxn modelId="{F0385D1D-E9D2-458A-AA2D-A8CFFB9CBA24}" type="presParOf" srcId="{1AD2D9BB-FCA0-4D70-996A-6C9ECEC329ED}" destId="{8161713F-AB9D-4769-9EFE-349CFBBEAE0A}" srcOrd="1" destOrd="0" presId="urn:microsoft.com/office/officeart/2005/8/layout/orgChart1"/>
    <dgm:cxn modelId="{3D3A9363-9E77-49A0-AFE0-8087A5A3AB6D}" type="presParOf" srcId="{1AD2D9BB-FCA0-4D70-996A-6C9ECEC329ED}" destId="{05B9436A-F578-4627-97BE-AEC15C1F14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9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3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3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5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08A2-EA3F-4ABB-99F4-C6AAF5C74832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3647CD-5147-459E-A096-621664CC64F3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6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9A2B3-A036-5943-BD37-612865615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Košarkaški kamp „Adria basket”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1CB5CDF-FB36-2229-E043-E17C3BE5D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570" y="3514272"/>
            <a:ext cx="9847489" cy="977621"/>
          </a:xfrm>
        </p:spPr>
        <p:txBody>
          <a:bodyPr/>
          <a:lstStyle/>
          <a:p>
            <a:r>
              <a:rPr lang="hr-HR" dirty="0"/>
              <a:t>Sudjeluju: Karlo grgurev, nikola briški, ivan bilić, marin stažić,  ADRIAN TURKALJ</a:t>
            </a:r>
          </a:p>
        </p:txBody>
      </p:sp>
    </p:spTree>
    <p:extLst>
      <p:ext uri="{BB962C8B-B14F-4D97-AF65-F5344CB8AC3E}">
        <p14:creationId xmlns:p14="http://schemas.microsoft.com/office/powerpoint/2010/main" val="235703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6F15D-505A-5785-0FCB-CB897389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OPĆI CILJ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B24E28B-E824-5CAA-5B4B-759D4BCF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6892"/>
              </p:ext>
            </p:extLst>
          </p:nvPr>
        </p:nvGraphicFramePr>
        <p:xfrm>
          <a:off x="1450975" y="2016125"/>
          <a:ext cx="7134711" cy="191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37">
                  <a:extLst>
                    <a:ext uri="{9D8B030D-6E8A-4147-A177-3AD203B41FA5}">
                      <a16:colId xmlns="" xmlns:a16="http://schemas.microsoft.com/office/drawing/2014/main" val="73604667"/>
                    </a:ext>
                  </a:extLst>
                </a:gridCol>
                <a:gridCol w="2378237">
                  <a:extLst>
                    <a:ext uri="{9D8B030D-6E8A-4147-A177-3AD203B41FA5}">
                      <a16:colId xmlns="" xmlns:a16="http://schemas.microsoft.com/office/drawing/2014/main" val="589248571"/>
                    </a:ext>
                  </a:extLst>
                </a:gridCol>
                <a:gridCol w="2378237">
                  <a:extLst>
                    <a:ext uri="{9D8B030D-6E8A-4147-A177-3AD203B41FA5}">
                      <a16:colId xmlns="" xmlns:a16="http://schemas.microsoft.com/office/drawing/2014/main" val="2216616096"/>
                    </a:ext>
                  </a:extLst>
                </a:gridCol>
              </a:tblGrid>
              <a:tr h="434112">
                <a:tc>
                  <a:txBody>
                    <a:bodyPr/>
                    <a:lstStyle/>
                    <a:p>
                      <a:r>
                        <a:rPr lang="hr-HR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Pokazatelji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Izvor provjera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744610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hr-HR" dirty="0"/>
                        <a:t>Uvećati kvalitetu hrvatske košarke i</a:t>
                      </a:r>
                    </a:p>
                    <a:p>
                      <a:r>
                        <a:rPr lang="hr-HR" dirty="0"/>
                        <a:t>Smanjiti problem pretilosti kod djece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Rezultati hrvatske </a:t>
                      </a:r>
                      <a:r>
                        <a:rPr lang="hr-HR" dirty="0" smtClean="0"/>
                        <a:t>košarke i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dirty="0"/>
                        <a:t>Broj pretile djece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Web stranice Hrvatskog košarkaškog saveza</a:t>
                      </a:r>
                      <a:r>
                        <a:rPr lang="hr-HR" baseline="0" dirty="0"/>
                        <a:t> i </a:t>
                      </a:r>
                      <a:r>
                        <a:rPr lang="hr-HR" dirty="0"/>
                        <a:t>Hrvatski zavod za statistiku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20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6F15D-505A-5785-0FCB-CB897389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SVRHA PROJEKTA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B24E28B-E824-5CAA-5B4B-759D4BCF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75398"/>
              </p:ext>
            </p:extLst>
          </p:nvPr>
        </p:nvGraphicFramePr>
        <p:xfrm>
          <a:off x="1450975" y="2016125"/>
          <a:ext cx="10274860" cy="262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715">
                  <a:extLst>
                    <a:ext uri="{9D8B030D-6E8A-4147-A177-3AD203B41FA5}">
                      <a16:colId xmlns="" xmlns:a16="http://schemas.microsoft.com/office/drawing/2014/main" val="73604667"/>
                    </a:ext>
                  </a:extLst>
                </a:gridCol>
                <a:gridCol w="2568715">
                  <a:extLst>
                    <a:ext uri="{9D8B030D-6E8A-4147-A177-3AD203B41FA5}">
                      <a16:colId xmlns="" xmlns:a16="http://schemas.microsoft.com/office/drawing/2014/main" val="589248571"/>
                    </a:ext>
                  </a:extLst>
                </a:gridCol>
                <a:gridCol w="2568715">
                  <a:extLst>
                    <a:ext uri="{9D8B030D-6E8A-4147-A177-3AD203B41FA5}">
                      <a16:colId xmlns="" xmlns:a16="http://schemas.microsoft.com/office/drawing/2014/main" val="2216616096"/>
                    </a:ext>
                  </a:extLst>
                </a:gridCol>
                <a:gridCol w="2568715">
                  <a:extLst>
                    <a:ext uri="{9D8B030D-6E8A-4147-A177-3AD203B41FA5}">
                      <a16:colId xmlns="" xmlns:a16="http://schemas.microsoft.com/office/drawing/2014/main" val="3083227843"/>
                    </a:ext>
                  </a:extLst>
                </a:gridCol>
              </a:tblGrid>
              <a:tr h="561193">
                <a:tc>
                  <a:txBody>
                    <a:bodyPr/>
                    <a:lstStyle/>
                    <a:p>
                      <a:r>
                        <a:rPr lang="hr-HR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Pokazatelji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Izvor provjera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744610"/>
                  </a:ext>
                </a:extLst>
              </a:tr>
              <a:tr h="2060423">
                <a:tc>
                  <a:txBody>
                    <a:bodyPr/>
                    <a:lstStyle/>
                    <a:p>
                      <a:r>
                        <a:rPr lang="hr-HR" dirty="0"/>
                        <a:t>Povećati broj </a:t>
                      </a:r>
                      <a:r>
                        <a:rPr lang="hr-HR" dirty="0" smtClean="0"/>
                        <a:t>djece za 15 % </a:t>
                      </a:r>
                      <a:r>
                        <a:rPr lang="hr-HR" dirty="0"/>
                        <a:t>koji se bave košarkom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Broj djece u hrvatskim košarkaškim klubovima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Baza podataka Hrvatskog košarkaškog saveza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Motivacija djece i roditelja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20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0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6F15D-505A-5785-0FCB-CB897389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B24E28B-E824-5CAA-5B4B-759D4BCF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63268"/>
              </p:ext>
            </p:extLst>
          </p:nvPr>
        </p:nvGraphicFramePr>
        <p:xfrm>
          <a:off x="1259727" y="1980265"/>
          <a:ext cx="10382436" cy="3900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609">
                  <a:extLst>
                    <a:ext uri="{9D8B030D-6E8A-4147-A177-3AD203B41FA5}">
                      <a16:colId xmlns="" xmlns:a16="http://schemas.microsoft.com/office/drawing/2014/main" val="73604667"/>
                    </a:ext>
                  </a:extLst>
                </a:gridCol>
                <a:gridCol w="2595609">
                  <a:extLst>
                    <a:ext uri="{9D8B030D-6E8A-4147-A177-3AD203B41FA5}">
                      <a16:colId xmlns="" xmlns:a16="http://schemas.microsoft.com/office/drawing/2014/main" val="589248571"/>
                    </a:ext>
                  </a:extLst>
                </a:gridCol>
                <a:gridCol w="2595609">
                  <a:extLst>
                    <a:ext uri="{9D8B030D-6E8A-4147-A177-3AD203B41FA5}">
                      <a16:colId xmlns="" xmlns:a16="http://schemas.microsoft.com/office/drawing/2014/main" val="2216616096"/>
                    </a:ext>
                  </a:extLst>
                </a:gridCol>
                <a:gridCol w="2595609">
                  <a:extLst>
                    <a:ext uri="{9D8B030D-6E8A-4147-A177-3AD203B41FA5}">
                      <a16:colId xmlns="" xmlns:a16="http://schemas.microsoft.com/office/drawing/2014/main" val="4137609507"/>
                    </a:ext>
                  </a:extLst>
                </a:gridCol>
              </a:tblGrid>
              <a:tr h="532931">
                <a:tc>
                  <a:txBody>
                    <a:bodyPr/>
                    <a:lstStyle/>
                    <a:p>
                      <a:r>
                        <a:rPr lang="hr-HR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Pokazatelji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Izvor provjera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744610"/>
                  </a:ext>
                </a:extLst>
              </a:tr>
              <a:tr h="112255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Povećani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broj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kampova</a:t>
                      </a:r>
                      <a:r>
                        <a:rPr lang="en-US" dirty="0"/>
                        <a:t> </a:t>
                      </a:r>
                      <a:r>
                        <a:rPr lang="hr-HR" dirty="0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turnira</a:t>
                      </a:r>
                      <a:r>
                        <a:rPr lang="hr-HR" dirty="0" smtClean="0"/>
                        <a:t> za 30 %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Broj </a:t>
                      </a:r>
                      <a:r>
                        <a:rPr lang="en-US" dirty="0" err="1"/>
                        <a:t>kampova</a:t>
                      </a:r>
                      <a:r>
                        <a:rPr lang="en-US" dirty="0"/>
                        <a:t> I </a:t>
                      </a:r>
                      <a:r>
                        <a:rPr lang="en-US" dirty="0" err="1"/>
                        <a:t>turnira</a:t>
                      </a:r>
                      <a:r>
                        <a:rPr lang="en-US" dirty="0"/>
                        <a:t>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Hrvatski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zavod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statistiku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Motivacija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djece</a:t>
                      </a:r>
                      <a:r>
                        <a:rPr lang="en-US" dirty="0"/>
                        <a:t> I </a:t>
                      </a:r>
                      <a:r>
                        <a:rPr lang="en-US" dirty="0" err="1"/>
                        <a:t>roditelja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9000635"/>
                  </a:ext>
                </a:extLst>
              </a:tr>
              <a:tr h="1122550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hr-HR" dirty="0"/>
                        <a:t>ovećan broj kvalificiranih košarkaških </a:t>
                      </a:r>
                      <a:r>
                        <a:rPr lang="hr-HR" dirty="0" smtClean="0"/>
                        <a:t>trenera za 20%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Broj kvalificiranih trenera u Hrvatskoj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Baza podataka Hrvatskog košarkaškog saveza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Motoviranost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djece</a:t>
                      </a:r>
                      <a:r>
                        <a:rPr lang="en-US" dirty="0"/>
                        <a:t> I </a:t>
                      </a:r>
                      <a:r>
                        <a:rPr lang="en-US" dirty="0" err="1"/>
                        <a:t>roditelja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202830"/>
                  </a:ext>
                </a:extLst>
              </a:tr>
              <a:tr h="1122550">
                <a:tc>
                  <a:txBody>
                    <a:bodyPr/>
                    <a:lstStyle/>
                    <a:p>
                      <a:r>
                        <a:rPr lang="en-US" dirty="0"/>
                        <a:t>3. P</a:t>
                      </a:r>
                      <a:r>
                        <a:rPr lang="hr-HR" dirty="0"/>
                        <a:t>ovećana medijska </a:t>
                      </a:r>
                      <a:r>
                        <a:rPr lang="hr-HR" dirty="0" smtClean="0"/>
                        <a:t>popraćenost za 35%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Broj objava na društvenim mrežama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Društvene mreže poput Facebooka, Instagrama, Twittera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Motiviranost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djece</a:t>
                      </a:r>
                      <a:r>
                        <a:rPr lang="en-US" dirty="0"/>
                        <a:t> I </a:t>
                      </a:r>
                      <a:r>
                        <a:rPr lang="en-US" dirty="0" err="1"/>
                        <a:t>roditelja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586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8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6F15D-505A-5785-0FCB-CB897389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AKTIVNOSTI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B24E28B-E824-5CAA-5B4B-759D4BCF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31138"/>
              </p:ext>
            </p:extLst>
          </p:nvPr>
        </p:nvGraphicFramePr>
        <p:xfrm>
          <a:off x="140677" y="0"/>
          <a:ext cx="11465170" cy="69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016">
                  <a:extLst>
                    <a:ext uri="{9D8B030D-6E8A-4147-A177-3AD203B41FA5}">
                      <a16:colId xmlns="" xmlns:a16="http://schemas.microsoft.com/office/drawing/2014/main" val="73604667"/>
                    </a:ext>
                  </a:extLst>
                </a:gridCol>
                <a:gridCol w="3244273">
                  <a:extLst>
                    <a:ext uri="{9D8B030D-6E8A-4147-A177-3AD203B41FA5}">
                      <a16:colId xmlns="" xmlns:a16="http://schemas.microsoft.com/office/drawing/2014/main" val="589248571"/>
                    </a:ext>
                  </a:extLst>
                </a:gridCol>
                <a:gridCol w="2143392">
                  <a:extLst>
                    <a:ext uri="{9D8B030D-6E8A-4147-A177-3AD203B41FA5}">
                      <a16:colId xmlns="" xmlns:a16="http://schemas.microsoft.com/office/drawing/2014/main" val="2216616096"/>
                    </a:ext>
                  </a:extLst>
                </a:gridCol>
                <a:gridCol w="2611489">
                  <a:extLst>
                    <a:ext uri="{9D8B030D-6E8A-4147-A177-3AD203B41FA5}">
                      <a16:colId xmlns="" xmlns:a16="http://schemas.microsoft.com/office/drawing/2014/main" val="1152681063"/>
                    </a:ext>
                  </a:extLst>
                </a:gridCol>
              </a:tblGrid>
              <a:tr h="327165">
                <a:tc>
                  <a:txBody>
                    <a:bodyPr/>
                    <a:lstStyle/>
                    <a:p>
                      <a:r>
                        <a:rPr lang="hr-HR" sz="1600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Pokazatelji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Izvor provjera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744610"/>
                  </a:ext>
                </a:extLst>
              </a:tr>
              <a:tr h="327165">
                <a:tc>
                  <a:txBody>
                    <a:bodyPr/>
                    <a:lstStyle/>
                    <a:p>
                      <a:r>
                        <a:rPr lang="en-US" sz="1600" dirty="0"/>
                        <a:t>1. </a:t>
                      </a:r>
                      <a:r>
                        <a:rPr lang="en-US" sz="1600" dirty="0" err="1"/>
                        <a:t>Organizacija</a:t>
                      </a:r>
                      <a:r>
                        <a:rPr lang="hr-HR" sz="1600" dirty="0"/>
                        <a:t> kampova i turnira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Dionici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zainteresirani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202830"/>
                  </a:ext>
                </a:extLst>
              </a:tr>
              <a:tr h="788750">
                <a:tc>
                  <a:txBody>
                    <a:bodyPr/>
                    <a:lstStyle/>
                    <a:p>
                      <a:r>
                        <a:rPr lang="en-US" sz="1600" dirty="0"/>
                        <a:t>1.1 </a:t>
                      </a:r>
                      <a:r>
                        <a:rPr lang="en-US" sz="1600" dirty="0" err="1"/>
                        <a:t>organiziranje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kampa</a:t>
                      </a:r>
                      <a:r>
                        <a:rPr lang="en-US" sz="1600" dirty="0"/>
                        <a:t> </a:t>
                      </a:r>
                      <a:r>
                        <a:rPr lang="hr-HR" sz="1600" dirty="0"/>
                        <a:t>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zavrsnog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turnira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resorta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terena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zaposljavanje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osoblja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89796"/>
                  </a:ext>
                </a:extLst>
              </a:tr>
              <a:tr h="788750">
                <a:tc>
                  <a:txBody>
                    <a:bodyPr/>
                    <a:lstStyle/>
                    <a:p>
                      <a:r>
                        <a:rPr lang="en-US" sz="1600" dirty="0"/>
                        <a:t> 1.2 Organiziranje r</a:t>
                      </a:r>
                      <a:r>
                        <a:rPr lang="hr-HR" sz="1600" dirty="0"/>
                        <a:t>adionice za HKS i ostale klubove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prostora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predavača</a:t>
                      </a:r>
                      <a:r>
                        <a:rPr lang="en-US" sz="1600" dirty="0"/>
                        <a:t>, catering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5862122"/>
                  </a:ext>
                </a:extLst>
              </a:tr>
              <a:tr h="793202">
                <a:tc>
                  <a:txBody>
                    <a:bodyPr/>
                    <a:lstStyle/>
                    <a:p>
                      <a:r>
                        <a:rPr lang="en-US" sz="1600" dirty="0"/>
                        <a:t>1.3. </a:t>
                      </a:r>
                      <a:r>
                        <a:rPr lang="en-US" sz="1600" dirty="0" err="1"/>
                        <a:t>organiziranje</a:t>
                      </a:r>
                      <a:r>
                        <a:rPr lang="en-US" sz="1600" dirty="0"/>
                        <a:t> panela u </a:t>
                      </a:r>
                      <a:r>
                        <a:rPr lang="en-US" sz="1600" dirty="0" err="1"/>
                        <a:t>vidu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networkinga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dionicima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</a:t>
                      </a:r>
                      <a:r>
                        <a:rPr lang="hr-HR" sz="1600" dirty="0"/>
                        <a:t> sponzorima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prostora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moderatora</a:t>
                      </a:r>
                      <a:r>
                        <a:rPr lang="en-US" sz="1600" dirty="0"/>
                        <a:t>, catering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659780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r>
                        <a:rPr lang="en-US" sz="1600" dirty="0"/>
                        <a:t>2. </a:t>
                      </a:r>
                      <a:r>
                        <a:rPr lang="en-US" sz="1600" dirty="0" err="1"/>
                        <a:t>Povecanje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broja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edukacijskog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sadrzaja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Košarkaški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djelatnici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zainteresirani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5735113"/>
                  </a:ext>
                </a:extLst>
              </a:tr>
              <a:tr h="793202">
                <a:tc>
                  <a:txBody>
                    <a:bodyPr/>
                    <a:lstStyle/>
                    <a:p>
                      <a:r>
                        <a:rPr lang="en-US" sz="1600" dirty="0"/>
                        <a:t>2.1. </a:t>
                      </a:r>
                      <a:r>
                        <a:rPr lang="en-US" sz="1600" dirty="0" err="1"/>
                        <a:t>organiziranje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radionice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za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košarkaško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Osoblje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predavaonice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predavaca</a:t>
                      </a:r>
                      <a:r>
                        <a:rPr lang="en-US" sz="1600" dirty="0"/>
                        <a:t>, catering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2199317"/>
                  </a:ext>
                </a:extLst>
              </a:tr>
              <a:tr h="793202">
                <a:tc>
                  <a:txBody>
                    <a:bodyPr/>
                    <a:lstStyle/>
                    <a:p>
                      <a:r>
                        <a:rPr lang="en-US" sz="1600" dirty="0"/>
                        <a:t>2.2. </a:t>
                      </a:r>
                      <a:r>
                        <a:rPr lang="en-US" sz="1600" dirty="0" err="1"/>
                        <a:t>Održavanje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seminara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nakon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turnira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Najam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predavaonice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predavaca</a:t>
                      </a:r>
                      <a:r>
                        <a:rPr lang="en-US" sz="1600" dirty="0"/>
                        <a:t>, catering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3218505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r>
                        <a:rPr lang="en-US" sz="1600" dirty="0"/>
                        <a:t>3. </a:t>
                      </a:r>
                      <a:r>
                        <a:rPr lang="en-US" sz="1600" dirty="0" err="1"/>
                        <a:t>Zainteresirati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javnost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Pozitivna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reakcija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javnosti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</a:t>
                      </a:r>
                      <a:r>
                        <a:rPr lang="en-US" sz="1600" dirty="0"/>
                        <a:t> marketing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5195044"/>
                  </a:ext>
                </a:extLst>
              </a:tr>
              <a:tr h="558179">
                <a:tc>
                  <a:txBody>
                    <a:bodyPr/>
                    <a:lstStyle/>
                    <a:p>
                      <a:r>
                        <a:rPr lang="en-US" sz="1600" dirty="0"/>
                        <a:t>3.1. </a:t>
                      </a:r>
                      <a:r>
                        <a:rPr lang="en-US" sz="1600" dirty="0" err="1"/>
                        <a:t>Vođenje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društvenih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mreža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community </a:t>
                      </a:r>
                      <a:r>
                        <a:rPr lang="en-US" sz="1600" dirty="0" err="1"/>
                        <a:t>managera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9309307"/>
                  </a:ext>
                </a:extLst>
              </a:tr>
              <a:tr h="558179">
                <a:tc>
                  <a:txBody>
                    <a:bodyPr/>
                    <a:lstStyle/>
                    <a:p>
                      <a:r>
                        <a:rPr lang="en-US" sz="1600" dirty="0"/>
                        <a:t>3.2. </a:t>
                      </a:r>
                      <a:r>
                        <a:rPr lang="en-US" sz="1600" dirty="0" err="1"/>
                        <a:t>Promid</a:t>
                      </a:r>
                      <a:r>
                        <a:rPr lang="hr-HR" sz="1600" dirty="0"/>
                        <a:t>Ž</a:t>
                      </a:r>
                      <a:r>
                        <a:rPr lang="en-US" sz="1600" dirty="0" err="1"/>
                        <a:t>beni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paketi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Unajmljivanje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marketinske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agencije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Računi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414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9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FC3B75-4D5C-FE1C-42C8-5DD1697D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77A36C-4BFF-4140-E648-EF120157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Rezultat</a:t>
            </a:r>
            <a:r>
              <a:rPr lang="en-US" dirty="0"/>
              <a:t>: </a:t>
            </a:r>
            <a:r>
              <a:rPr lang="en-US" dirty="0" err="1"/>
              <a:t>Pove</a:t>
            </a:r>
            <a:r>
              <a:rPr lang="hr-HR" dirty="0"/>
              <a:t>ć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kampova</a:t>
            </a:r>
            <a:r>
              <a:rPr lang="en-US" dirty="0"/>
              <a:t> 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turnira</a:t>
            </a: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Opis aktivnosti:</a:t>
            </a:r>
          </a:p>
          <a:p>
            <a:pPr lvl="1"/>
            <a:r>
              <a:rPr lang="hr-HR" dirty="0"/>
              <a:t>1.1. – Organizacija kampa i završnog turnira. Kamp bi bio organiziran za 10 klubova i 3 različita košarkaška saveza, kao i za djecu iz osnovnih škola koja se ne bave košarkom. Predviđeno trajanje kampa je 6 dana, te je predviđen završni turnir za zadnji dan kampa. U kampu bi se promovirao sport (košarka) edukacija o sportu i pozitivnim učincima na život, kao i prijateljstvo i jednakost.</a:t>
            </a:r>
          </a:p>
          <a:p>
            <a:pPr lvl="1"/>
            <a:r>
              <a:rPr lang="hr-HR" dirty="0"/>
              <a:t>1.2. – Radionice za klubove i košarkaške sveze bi se organizirale radi prepoznavanja korisnosti ovakvog sličnog sadržaja, kao i naputci za lakšu organizaciju budućih kampova i turnira.</a:t>
            </a:r>
          </a:p>
          <a:p>
            <a:pPr lvl="1"/>
            <a:r>
              <a:rPr lang="hr-HR" dirty="0"/>
              <a:t>1.3. – Organiziranje panela sa dionicima i sponzorima bi se organizirali radi boljeg umrežavanja sponzora, klubova i saveza radi daljnje promocije košarke, ali i lakšeg organiziranja kampova i turnira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23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Konkretni outputi:</a:t>
            </a:r>
          </a:p>
          <a:p>
            <a:pPr lvl="1"/>
            <a:r>
              <a:rPr lang="hr-HR" dirty="0"/>
              <a:t>1.1. – Zadovoljstvo djece, bolja umreženost saveza, bolja umreženost klubova</a:t>
            </a:r>
          </a:p>
          <a:p>
            <a:pPr lvl="1"/>
            <a:r>
              <a:rPr lang="hr-HR" dirty="0"/>
              <a:t>1.2. – Upute kako organizirati slične kampove i turnire, povezanost klubova i povezanost saveza </a:t>
            </a:r>
          </a:p>
          <a:p>
            <a:pPr lvl="1"/>
            <a:r>
              <a:rPr lang="hr-HR" dirty="0"/>
              <a:t>1.3. – Bolja povezanost sponzora, klubova i saveza; potencijalni ugovori sa sponzorima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2383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49883-B32E-C849-BCB6-A387E647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527E9-00AE-AE35-A861-265C8DDB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Korist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ciljne</a:t>
            </a:r>
            <a:r>
              <a:rPr lang="en-US" dirty="0"/>
              <a:t> </a:t>
            </a:r>
            <a:r>
              <a:rPr lang="en-US" dirty="0" err="1"/>
              <a:t>skupine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Sponzori</a:t>
            </a:r>
            <a:r>
              <a:rPr lang="en-US" dirty="0"/>
              <a:t> – </a:t>
            </a:r>
            <a:r>
              <a:rPr lang="en-US" dirty="0" err="1"/>
              <a:t>pozitivan</a:t>
            </a:r>
            <a:r>
              <a:rPr lang="en-US" dirty="0"/>
              <a:t> </a:t>
            </a:r>
            <a:r>
              <a:rPr lang="hr-HR" dirty="0"/>
              <a:t>publicitet, potencijalni ugovori </a:t>
            </a:r>
          </a:p>
          <a:p>
            <a:pPr lvl="1"/>
            <a:r>
              <a:rPr lang="en-US" dirty="0"/>
              <a:t>HKS – </a:t>
            </a:r>
            <a:r>
              <a:rPr lang="en-US" dirty="0" err="1"/>
              <a:t>promocija</a:t>
            </a:r>
            <a:r>
              <a:rPr lang="en-US" dirty="0"/>
              <a:t> </a:t>
            </a:r>
            <a:r>
              <a:rPr lang="en-US" dirty="0" err="1"/>
              <a:t>košarke</a:t>
            </a:r>
            <a:r>
              <a:rPr lang="hr-HR" dirty="0"/>
              <a:t>,</a:t>
            </a:r>
            <a:r>
              <a:rPr lang="en-US" dirty="0"/>
              <a:t> </a:t>
            </a:r>
            <a:r>
              <a:rPr lang="en-US" dirty="0" err="1"/>
              <a:t>upute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dirty="0" err="1"/>
              <a:t>kampove</a:t>
            </a:r>
            <a:r>
              <a:rPr lang="en-US" dirty="0"/>
              <a:t> 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turnire</a:t>
            </a:r>
            <a:endParaRPr lang="hr-HR" dirty="0"/>
          </a:p>
          <a:p>
            <a:pPr lvl="1"/>
            <a:r>
              <a:rPr lang="en-US" dirty="0" err="1"/>
              <a:t>Klubovi</a:t>
            </a:r>
            <a:r>
              <a:rPr lang="en-US" dirty="0"/>
              <a:t> – </a:t>
            </a:r>
            <a:r>
              <a:rPr lang="en-US" dirty="0" err="1"/>
              <a:t>potencijalni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košarkaši</a:t>
            </a:r>
            <a:r>
              <a:rPr lang="en-US" dirty="0"/>
              <a:t> (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sudionika</a:t>
            </a:r>
            <a:r>
              <a:rPr lang="en-US" dirty="0"/>
              <a:t>,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hr-HR" dirty="0"/>
              <a:t>č</a:t>
            </a:r>
            <a:r>
              <a:rPr lang="en-US" dirty="0" err="1"/>
              <a:t>lanarina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hr-HR" dirty="0"/>
              <a:t>ć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prihodi</a:t>
            </a:r>
            <a:r>
              <a:rPr lang="en-US" dirty="0"/>
              <a:t>)</a:t>
            </a:r>
            <a:endParaRPr lang="hr-HR" dirty="0"/>
          </a:p>
          <a:p>
            <a:pPr lvl="1"/>
            <a:r>
              <a:rPr lang="hr-HR" dirty="0"/>
              <a:t>Djeca – bavljenje sportom, socijalizacija, zdraviji život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Ljudski rad potreban</a:t>
            </a:r>
          </a:p>
          <a:p>
            <a:pPr lvl="1"/>
            <a:r>
              <a:rPr lang="hr-HR" dirty="0"/>
              <a:t>1.1. – Project manager, MKK Novi Zagreb, HKS / cijeli projekt (6 mjeseci); klubovi, savezi, djeca, pomoćno osoblje i sponzori kao sudionici kampa / 6 dana (trajanje kampa)</a:t>
            </a:r>
          </a:p>
          <a:p>
            <a:pPr lvl="1"/>
            <a:r>
              <a:rPr lang="hr-HR" dirty="0"/>
              <a:t>1.2. – MKK Novi Zageb i HKS za organizaciju radionice, Ostali klubovi i savezi za sudjelovanje u radionici / 3 dana za vrijeme kampa </a:t>
            </a:r>
          </a:p>
          <a:p>
            <a:pPr lvl="1"/>
            <a:r>
              <a:rPr lang="hr-HR" dirty="0"/>
              <a:t>1.3. – MKK Novi Zagreb, HKS i sponzori kao stručni panel, ostali klubovi i savezi za sudjelovanje / 3 dana za vrijeme kampa 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400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537064-4D74-3096-3846-493EB2EB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74C653-2436-1778-23ED-72F6C607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" y="1973283"/>
            <a:ext cx="9603275" cy="3450613"/>
          </a:xfrm>
        </p:spPr>
        <p:txBody>
          <a:bodyPr>
            <a:normAutofit/>
          </a:bodyPr>
          <a:lstStyle/>
          <a:p>
            <a:r>
              <a:rPr lang="hr-HR" dirty="0"/>
              <a:t>Odgovoran za provedbu aktivnosti </a:t>
            </a:r>
          </a:p>
          <a:p>
            <a:pPr lvl="1"/>
            <a:r>
              <a:rPr lang="hr-HR" dirty="0"/>
              <a:t>1.1.- Project manager, MKK Novi Zagreb, HKS</a:t>
            </a:r>
          </a:p>
          <a:p>
            <a:pPr lvl="1"/>
            <a:r>
              <a:rPr lang="hr-HR" dirty="0"/>
              <a:t>1.2.- MKK Novi Zagreb i HKS</a:t>
            </a:r>
          </a:p>
          <a:p>
            <a:pPr lvl="1"/>
            <a:r>
              <a:rPr lang="hr-HR" dirty="0"/>
              <a:t>1.3. – MKK Novi Zagreb i HKS</a:t>
            </a:r>
            <a:endParaRPr lang="en-US" dirty="0"/>
          </a:p>
          <a:p>
            <a:r>
              <a:rPr lang="hr-HR" dirty="0"/>
              <a:t>Uloge ostalih u provedbi aktivnosti</a:t>
            </a:r>
          </a:p>
          <a:p>
            <a:pPr lvl="1"/>
            <a:r>
              <a:rPr lang="hr-HR" dirty="0"/>
              <a:t>Pomoćno osoblje – Briga o sudionicima </a:t>
            </a:r>
          </a:p>
          <a:p>
            <a:pPr lvl="1"/>
            <a:r>
              <a:rPr lang="hr-HR" dirty="0"/>
              <a:t>Sponzori – podrška kampu, nagrade (dresovi, lopte, tenisice)</a:t>
            </a:r>
          </a:p>
          <a:p>
            <a:pPr lvl="1"/>
            <a:r>
              <a:rPr lang="hr-HR" dirty="0"/>
              <a:t>Ostali klubovi i savezi – sudjelovanje u kampu, razmjena znanja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5B1BE-DA96-F662-8FE7-973B846B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D8212-5E80-61FD-4A74-ED2824AD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Tema – Košarkaški kamp</a:t>
            </a:r>
          </a:p>
          <a:p>
            <a:r>
              <a:rPr lang="hr-HR" dirty="0"/>
              <a:t>Ciljevi projekta – Napredak košarkaških djelatnika, Promidžba košarke među djecom, Razmjena iskustava sa drugim zemljama preko košarke</a:t>
            </a:r>
          </a:p>
          <a:p>
            <a:r>
              <a:rPr lang="hr-HR" dirty="0"/>
              <a:t>Zašto provodimo – Promocija košarke, Vezanje djece uz košarku, Povećanje kvalitete košarke u Hrvatskoj</a:t>
            </a:r>
          </a:p>
          <a:p>
            <a:r>
              <a:rPr lang="hr-HR" dirty="0"/>
              <a:t>Tko provodi – MKK Novi Zagreb u suradnji sa HKS-om</a:t>
            </a:r>
          </a:p>
          <a:p>
            <a:r>
              <a:rPr lang="hr-HR" dirty="0"/>
              <a:t>Kome je namijenjen – Djeca i košarkaški djelatnici (suci i treneri)</a:t>
            </a:r>
          </a:p>
          <a:p>
            <a:r>
              <a:rPr lang="hr-HR" dirty="0"/>
              <a:t>Rezultati projekta – Kvalitetniji košarkaški djelatnici, Povećan broj mladih ljudi u košarci, Zadovoljstvo djece</a:t>
            </a:r>
          </a:p>
        </p:txBody>
      </p:sp>
    </p:spTree>
    <p:extLst>
      <p:ext uri="{BB962C8B-B14F-4D97-AF65-F5344CB8AC3E}">
        <p14:creationId xmlns:p14="http://schemas.microsoft.com/office/powerpoint/2010/main" val="77267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</a:t>
            </a:r>
            <a:r>
              <a:rPr lang="hr-HR" dirty="0"/>
              <a:t>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Rizici za provedbu aktivnosti </a:t>
            </a:r>
          </a:p>
          <a:p>
            <a:pPr lvl="1"/>
            <a:r>
              <a:rPr lang="hr-HR" dirty="0"/>
              <a:t>1.1. – ozljede sudionika na kampu i turniru, svađe među klubovima, svađe među savezima, loše vrijeme</a:t>
            </a:r>
          </a:p>
          <a:p>
            <a:pPr lvl="1"/>
            <a:r>
              <a:rPr lang="hr-HR" dirty="0"/>
              <a:t>1.2. –svađe među klubovima, svađe među savezima, loše preneseno znanje</a:t>
            </a:r>
          </a:p>
          <a:p>
            <a:pPr lvl="1"/>
            <a:r>
              <a:rPr lang="hr-HR" dirty="0"/>
              <a:t>1.3. – svađe među klubovima savezima i sponzorima, loše organizirani paneli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180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DB3CB-EF78-1CB2-E62B-1D3FB99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</a:t>
            </a:r>
            <a:r>
              <a:rPr lang="hr-HR" dirty="0"/>
              <a:t>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AA089B-4212-3DE5-60F6-F0F48B77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Lokacija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: </a:t>
            </a:r>
            <a:endParaRPr lang="hr-HR" dirty="0"/>
          </a:p>
          <a:p>
            <a:pPr lvl="1"/>
            <a:r>
              <a:rPr lang="hr-HR" dirty="0"/>
              <a:t>1.1. - </a:t>
            </a:r>
            <a:r>
              <a:rPr lang="en-US" dirty="0" err="1"/>
              <a:t>Lokacija</a:t>
            </a:r>
            <a:r>
              <a:rPr lang="en-US" dirty="0"/>
              <a:t> </a:t>
            </a:r>
            <a:r>
              <a:rPr lang="en-US" dirty="0" err="1"/>
              <a:t>kampa</a:t>
            </a:r>
            <a:endParaRPr lang="hr-HR" dirty="0"/>
          </a:p>
          <a:p>
            <a:pPr lvl="1"/>
            <a:r>
              <a:rPr lang="hr-HR" dirty="0"/>
              <a:t>1.2. – Predavaonica</a:t>
            </a:r>
          </a:p>
          <a:p>
            <a:pPr lvl="1"/>
            <a:r>
              <a:rPr lang="hr-HR" dirty="0"/>
              <a:t>1.3. – Sala</a:t>
            </a:r>
          </a:p>
          <a:p>
            <a:r>
              <a:rPr lang="hr-HR" dirty="0"/>
              <a:t>Vrijeme u projektu kada se aktivnost zbiva </a:t>
            </a:r>
          </a:p>
          <a:p>
            <a:pPr lvl="1"/>
            <a:r>
              <a:rPr lang="hr-HR" dirty="0"/>
              <a:t>1.1. – Cijeli projekt</a:t>
            </a:r>
          </a:p>
          <a:p>
            <a:pPr lvl="1"/>
            <a:r>
              <a:rPr lang="hr-HR" dirty="0"/>
              <a:t>1.2. – Zadnji mjesec za vrijeme trajanja kampa </a:t>
            </a:r>
          </a:p>
          <a:p>
            <a:pPr lvl="1"/>
            <a:r>
              <a:rPr lang="hr-HR" dirty="0"/>
              <a:t>1.3. – Zadnji mjesec za vrijeme trajanja kampa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kampa</a:t>
            </a:r>
            <a:r>
              <a:rPr lang="en-US" dirty="0"/>
              <a:t> I </a:t>
            </a:r>
            <a:r>
              <a:rPr lang="en-US" dirty="0" err="1"/>
              <a:t>turnira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Resursi</a:t>
            </a:r>
            <a:r>
              <a:rPr lang="en-US" dirty="0"/>
              <a:t>: </a:t>
            </a:r>
            <a:r>
              <a:rPr lang="en-US" dirty="0" err="1"/>
              <a:t>predavaonica</a:t>
            </a:r>
            <a:r>
              <a:rPr lang="en-US" dirty="0"/>
              <a:t>, laptop, </a:t>
            </a:r>
            <a:r>
              <a:rPr lang="en-US" dirty="0" err="1"/>
              <a:t>projektor</a:t>
            </a:r>
            <a:r>
              <a:rPr lang="en-US" dirty="0"/>
              <a:t>, catering, </a:t>
            </a:r>
            <a:r>
              <a:rPr lang="en-US" dirty="0" err="1"/>
              <a:t>predavači</a:t>
            </a:r>
            <a:r>
              <a:rPr lang="en-US" dirty="0"/>
              <a:t>, </a:t>
            </a:r>
            <a:r>
              <a:rPr lang="hr-HR" dirty="0"/>
              <a:t>vanjski </a:t>
            </a:r>
            <a:r>
              <a:rPr lang="en-US" dirty="0" err="1"/>
              <a:t>teren</a:t>
            </a:r>
            <a:r>
              <a:rPr lang="en-US" dirty="0"/>
              <a:t>,</a:t>
            </a:r>
            <a:r>
              <a:rPr lang="hr-HR" dirty="0"/>
              <a:t> unutarnji teren, </a:t>
            </a:r>
            <a:r>
              <a:rPr lang="en-US" dirty="0" err="1"/>
              <a:t>lopte</a:t>
            </a:r>
            <a:r>
              <a:rPr lang="en-US" dirty="0"/>
              <a:t>, </a:t>
            </a:r>
            <a:r>
              <a:rPr lang="hr-HR" dirty="0"/>
              <a:t>hotelski smještaj</a:t>
            </a:r>
            <a:endParaRPr lang="en-US" dirty="0"/>
          </a:p>
          <a:p>
            <a:r>
              <a:rPr lang="en-US" dirty="0" err="1"/>
              <a:t>Troškovi</a:t>
            </a:r>
            <a:r>
              <a:rPr lang="en-US" dirty="0"/>
              <a:t>: </a:t>
            </a:r>
            <a:r>
              <a:rPr lang="hr-HR" dirty="0"/>
              <a:t>137 000 </a:t>
            </a:r>
            <a:r>
              <a:rPr lang="en-US" dirty="0"/>
              <a:t>€</a:t>
            </a:r>
            <a:r>
              <a:rPr lang="hr-HR" dirty="0"/>
              <a:t> 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93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2D554-5651-24CB-3017-F5B59188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A9150-117D-16DA-AC04-6C1C4208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hr-HR" dirty="0"/>
              <a:t>Rezultat:  Veći broj kvalificiranih košarkaških trenera i ostalog osoblja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1921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2D554-5651-24CB-3017-F5B59188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A9150-117D-16DA-AC04-6C1C4208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Opis aktivnosti:</a:t>
            </a:r>
          </a:p>
          <a:p>
            <a:pPr lvl="1"/>
            <a:r>
              <a:rPr lang="hr-HR" dirty="0"/>
              <a:t>2.1. – Organiziranje radionice za košarkaško osoblje: Pokriti teme koje uključuju strategije treniranja, snagu i kondiciju, prevenciju ozljeda i razvoj igrača. Pozvati kvalificirane stručnjake kako bi podijelili svoju stručnost i pruže praktične uvide. Potaknuti interaktivne sesije i praktične aktivnosti kako bi se sudionici uključili. </a:t>
            </a:r>
          </a:p>
          <a:p>
            <a:pPr lvl="1"/>
            <a:r>
              <a:rPr lang="hr-HR" dirty="0"/>
              <a:t>2.2. – Održavanje seminara nakon turnira: Usredotočiti se na refleksiju iskustva sa turnira, raspravu o naučenim lekcijama i prepoznavanje područja za poboljšanje i napredak. Pozvati gostujuće govornike iz košarkaške zajednice da podijele svoj pogled o turniru i pruže savjete. Potaknuti otvorene rasprave i sesije pitanja i odgovora kako bi potaknuli aktivno sudjelovanje i razmjenu znanja. </a:t>
            </a:r>
          </a:p>
        </p:txBody>
      </p:sp>
    </p:spTree>
    <p:extLst>
      <p:ext uri="{BB962C8B-B14F-4D97-AF65-F5344CB8AC3E}">
        <p14:creationId xmlns:p14="http://schemas.microsoft.com/office/powerpoint/2010/main" val="326927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2D554-5651-24CB-3017-F5B59188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A9150-117D-16DA-AC04-6C1C4208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Konkretni outputi: </a:t>
            </a:r>
          </a:p>
          <a:p>
            <a:pPr lvl="1"/>
            <a:r>
              <a:rPr lang="hr-HR" dirty="0"/>
              <a:t>2.1. – Organiziranje radionice za košarkaško osoblje: Unaprjeđenje vještina trenera, povećana baza znanja među košarkaškim stručnjacima, kvalitetniji treninzi kao rezultat novostečenih znanja i vještina među košarkaškim trenerima, prilika košarkaškim trenerima za osobni profesionalni razvoj </a:t>
            </a:r>
          </a:p>
          <a:p>
            <a:pPr lvl="1"/>
            <a:r>
              <a:rPr lang="hr-HR" dirty="0"/>
              <a:t>2.2. – Održavanje seminara nakon turnira: Veća kvaliteta budućih kampova, zajednički napredak košarkaške zajednice, povratne informacije djece i roditelja koje donose uvid u potrebne prilagodbe. </a:t>
            </a:r>
          </a:p>
        </p:txBody>
      </p:sp>
    </p:spTree>
    <p:extLst>
      <p:ext uri="{BB962C8B-B14F-4D97-AF65-F5344CB8AC3E}">
        <p14:creationId xmlns:p14="http://schemas.microsoft.com/office/powerpoint/2010/main" val="204616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2D554-5651-24CB-3017-F5B59188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A9150-117D-16DA-AC04-6C1C4208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Korisne aktivnosti za ciljne skupine: </a:t>
            </a:r>
          </a:p>
          <a:p>
            <a:pPr lvl="1"/>
            <a:r>
              <a:rPr lang="hr-HR" dirty="0"/>
              <a:t>Sponzori: Pozitivan imidž kod ciljane skupine (usklađenost brenda sa razvojem mladih i sportskim duhom), povećana vidljivost i izloženost, mogućnost umrežavanja sa drugim dionicima </a:t>
            </a:r>
          </a:p>
          <a:p>
            <a:pPr lvl="1"/>
            <a:r>
              <a:rPr lang="hr-HR" dirty="0"/>
              <a:t>HKS: Povećana reputacija, poboljšani standardi treniranja zbog pruženih obrazovnih mogućnosti za košarkaško osoblje, veća suradnja unutar zajednice. </a:t>
            </a:r>
          </a:p>
          <a:p>
            <a:pPr lvl="1"/>
            <a:r>
              <a:rPr lang="hr-HR" dirty="0"/>
              <a:t>Klubovi: razvoj igrača, klupsko priznanje zbog aktivnog sudjelovanja i podržavanja obrazovne inicijative</a:t>
            </a:r>
          </a:p>
          <a:p>
            <a:pPr lvl="1"/>
            <a:r>
              <a:rPr lang="hr-HR" dirty="0"/>
              <a:t>Djeca: Razvoj vještina, osobni razvoj, inspiracija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9669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E69BBE1E-BFD0-FEDF-987B-B512CA2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EC8B9933-1874-5B67-1D6F-F176326E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Ljudski rad potreban</a:t>
            </a:r>
          </a:p>
          <a:p>
            <a:pPr lvl="1"/>
            <a:r>
              <a:rPr lang="hr-HR" dirty="0"/>
              <a:t>2.1. - Organiziranje radionice za košarkaško osoblje: Project manager, gosti govornici, administrativno osoblje (10 dana) </a:t>
            </a:r>
          </a:p>
          <a:p>
            <a:pPr lvl="1"/>
            <a:r>
              <a:rPr lang="hr-HR" dirty="0"/>
              <a:t>2.2.  - Održavanje seminara nakon turnira: Project manager, gosti govornici, administrativno osoblje (3 dana)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7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EBF5A2D9-C7F7-8AC9-55C9-71802804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836CA780-5850-C3F0-EEDF-BF13E71A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Odgovoran za provedbu aktivnosti: </a:t>
            </a:r>
          </a:p>
          <a:p>
            <a:pPr lvl="1"/>
            <a:r>
              <a:rPr lang="hr-HR" dirty="0"/>
              <a:t>2.1., 2.2. – Project manager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Uloge ostalih u provedbi aktivnosti</a:t>
            </a:r>
          </a:p>
          <a:p>
            <a:pPr lvl="1"/>
            <a:r>
              <a:rPr lang="hr-HR" dirty="0"/>
              <a:t>Gosti govornici – Trebaju podijeliti svoje stručno znanje i uvide tokom radionice i seminara </a:t>
            </a:r>
          </a:p>
          <a:p>
            <a:pPr lvl="1"/>
            <a:r>
              <a:rPr lang="hr-HR" dirty="0"/>
              <a:t>Administrativno osoblje – Logistika </a:t>
            </a:r>
          </a:p>
          <a:p>
            <a:pPr lvl="1"/>
            <a:r>
              <a:rPr lang="hr-HR" dirty="0"/>
              <a:t>Osoblje za podršku – Pomoć oko postavljanja audiovizualne opreme i drugih tehničkih elemenata </a:t>
            </a: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214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74114AE6-0E8E-B64F-E565-77D773F4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610DCD11-7BAE-C4E6-2E8B-4609BB85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Rizici za provedbu aktivnosti </a:t>
            </a:r>
          </a:p>
          <a:p>
            <a:pPr lvl="1"/>
            <a:r>
              <a:rPr lang="hr-HR" dirty="0"/>
              <a:t>2.1. – Organiziranje radionice za košarkaško osoblje: Niska posjećenost zbog neadekvatne promocije ili sl., loša kvaliteta predavača (ako se ne uključe obrazovani i iskusni predavači), limitirani resursi</a:t>
            </a:r>
          </a:p>
          <a:p>
            <a:pPr lvl="1"/>
            <a:r>
              <a:rPr lang="hr-HR" dirty="0"/>
              <a:t>2.2. – Održavanje seminara nakon turnira: Nedostatak angažmana sudionika, vremenska ograničenja, loše prikupljanje povratnih informacija od sudionika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B4D2E-A8C9-209C-9210-B7C36548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802A80-E21D-6083-AFF5-4D136E0D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Glavne aktivnosti – Košarkaški seminari za suce i trenere, Košarkaški treninzi za djecu, Košarkaški turnir, Dodatna edukacija putem radionica, razni zabavni sadržaji</a:t>
            </a:r>
          </a:p>
          <a:p>
            <a:r>
              <a:rPr lang="hr-HR" dirty="0"/>
              <a:t>Trajanje projekta – 12 mjeseci</a:t>
            </a:r>
          </a:p>
          <a:p>
            <a:r>
              <a:rPr lang="hr-HR" dirty="0"/>
              <a:t>Vrijednost projekta – 100 000 eura</a:t>
            </a:r>
          </a:p>
        </p:txBody>
      </p:sp>
    </p:spTree>
    <p:extLst>
      <p:ext uri="{BB962C8B-B14F-4D97-AF65-F5344CB8AC3E}">
        <p14:creationId xmlns:p14="http://schemas.microsoft.com/office/powerpoint/2010/main" val="309902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147C8845-7B23-3668-BC43-FE0B3C6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63768237-ADF0-5134-6919-DA23B99F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Lokacija aktivnosti </a:t>
            </a:r>
          </a:p>
          <a:p>
            <a:pPr lvl="1"/>
            <a:r>
              <a:rPr lang="hr-HR" dirty="0"/>
              <a:t> 2.1. – Organiziranje radionice za košarkaško osoblje: Dvorana ili vanjski košarkaški teren sa potrebnom opremom i pogodnostima za radionicu </a:t>
            </a:r>
          </a:p>
          <a:p>
            <a:pPr lvl="1"/>
            <a:r>
              <a:rPr lang="hr-HR" dirty="0"/>
              <a:t>2.2. - Održavanje seminara nakon turnira: Konferencijski centar koji nudi dovoljno prostora i pogodnosti za održavanje seminara </a:t>
            </a:r>
          </a:p>
          <a:p>
            <a:r>
              <a:rPr lang="hr-HR" dirty="0"/>
              <a:t>Vrijeme u projektu kada se aktivnost zbiva</a:t>
            </a:r>
            <a:r>
              <a:rPr lang="hr-H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hr-HR" dirty="0"/>
              <a:t>2.1.  - 5 dana prije kampa</a:t>
            </a:r>
          </a:p>
          <a:p>
            <a:pPr lvl="1"/>
            <a:r>
              <a:rPr lang="hr-HR" dirty="0"/>
              <a:t>2.2. – 3 dana nakon kampa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6429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5085DA69-12D5-B739-3B42-2409C7D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P</a:t>
            </a:r>
            <a:r>
              <a:rPr lang="hr-HR" dirty="0" err="1"/>
              <a:t>ovećati</a:t>
            </a:r>
            <a:r>
              <a:rPr lang="hr-HR" dirty="0"/>
              <a:t> broj kvalificiranih košarkaških trenera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96DE45B8-208D-6B5C-5711-57FC3ABA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Resursi: Stručni predavači, obrazovni materijali, audiovizualna oprema, dvorana ili teren, promidžbeni kanali, administrativno i pomoćno osoblje, </a:t>
            </a:r>
            <a:r>
              <a:rPr lang="hr-HR" dirty="0" err="1"/>
              <a:t>project</a:t>
            </a:r>
            <a:r>
              <a:rPr lang="hr-HR" dirty="0"/>
              <a:t> manager, financijska potpora </a:t>
            </a:r>
          </a:p>
          <a:p>
            <a:r>
              <a:rPr lang="hr-HR" dirty="0"/>
              <a:t>Troškovi: 39 000 €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6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B1DA6-4023-4E8C-B82A-F3010882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Zainteresirati javnost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5B24CA-CC1B-4912-A3DA-28FA4E96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000" u="none" strike="noStrike" dirty="0">
                <a:effectLst/>
              </a:rPr>
              <a:t>Opis aktivnosti :</a:t>
            </a:r>
          </a:p>
          <a:p>
            <a:r>
              <a:rPr lang="en-US" sz="2000" u="none" strike="noStrike" dirty="0">
                <a:effectLst/>
              </a:rPr>
              <a:t>3.1. </a:t>
            </a:r>
            <a:r>
              <a:rPr lang="en-US" sz="2000" u="none" strike="noStrike" dirty="0" err="1">
                <a:effectLst/>
              </a:rPr>
              <a:t>Vođenje</a:t>
            </a:r>
            <a:r>
              <a:rPr lang="en-US" sz="2000" u="none" strike="noStrike" dirty="0">
                <a:effectLst/>
              </a:rPr>
              <a:t> </a:t>
            </a:r>
            <a:r>
              <a:rPr lang="en-US" sz="2000" u="none" strike="noStrike" dirty="0" err="1">
                <a:effectLst/>
              </a:rPr>
              <a:t>društvenih</a:t>
            </a:r>
            <a:r>
              <a:rPr lang="en-US" sz="2000" u="none" strike="noStrike" dirty="0">
                <a:effectLst/>
              </a:rPr>
              <a:t> </a:t>
            </a:r>
            <a:r>
              <a:rPr lang="en-US" sz="2000" u="none" strike="noStrike" dirty="0" err="1">
                <a:effectLst/>
              </a:rPr>
              <a:t>mreža</a:t>
            </a:r>
            <a:r>
              <a:rPr lang="hr-HR" sz="2000" u="none" strike="noStrike" dirty="0">
                <a:effectLst/>
              </a:rPr>
              <a:t> - </a:t>
            </a:r>
            <a:r>
              <a:rPr lang="en-US" sz="2000" u="none" strike="noStrike" dirty="0" err="1">
                <a:effectLst/>
              </a:rPr>
              <a:t>Unajmljivanje</a:t>
            </a:r>
            <a:r>
              <a:rPr lang="en-US" sz="2000" u="none" strike="noStrike" dirty="0">
                <a:effectLst/>
              </a:rPr>
              <a:t> community m</a:t>
            </a:r>
            <a:r>
              <a:rPr lang="hr-HR" sz="2000" u="none" strike="noStrike" dirty="0" err="1">
                <a:effectLst/>
              </a:rPr>
              <a:t>enadžera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hr-HR" b="0" i="0" dirty="0">
                <a:effectLst/>
              </a:rPr>
              <a:t>vođenje društvenih mreža obuhvaća strategijsko planiranje, kreiranje sadržaja, upravljanje interakcijama s korisnicima, praćenje rezultata i prilagođavanje strategije u skladu s trendovima. Cilj je izgraditi jaku prisutnost brenda na društvenim mrežama i izgraditi pozitivan odnos s publikom.</a:t>
            </a:r>
          </a:p>
          <a:p>
            <a:r>
              <a:rPr lang="en-US" sz="2000" u="none" strike="noStrike" dirty="0">
                <a:effectLst/>
              </a:rPr>
              <a:t>3.2. Najam </a:t>
            </a:r>
            <a:r>
              <a:rPr lang="en-US" sz="2000" u="none" strike="noStrike" dirty="0" err="1">
                <a:effectLst/>
              </a:rPr>
              <a:t>marketinške</a:t>
            </a:r>
            <a:r>
              <a:rPr lang="en-US" sz="2000" u="none" strike="noStrike" dirty="0">
                <a:effectLst/>
              </a:rPr>
              <a:t> </a:t>
            </a:r>
            <a:r>
              <a:rPr lang="en-US" sz="2000" u="none" strike="noStrike" dirty="0" err="1">
                <a:effectLst/>
              </a:rPr>
              <a:t>agencije</a:t>
            </a:r>
            <a:r>
              <a:rPr lang="hr-HR" sz="2000" u="none" strike="noStrike" dirty="0">
                <a:effectLst/>
              </a:rPr>
              <a:t> - </a:t>
            </a:r>
            <a:r>
              <a:rPr lang="hr-HR" b="0" i="0" dirty="0">
                <a:effectLst/>
              </a:rPr>
              <a:t>Njihov posao obuhvaća istraživanje tržišta, razvoj marketinške strategije, kreiranje i implementaciju marketinških kampanja, vođenje društvenih mreža, upravljanje odnosima s javnošću, izrada kreativnih sadržaja, analizu rezultata i kontinuirano prilagođavanje strategija</a:t>
            </a:r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endParaRPr lang="hr-HR" b="0" i="0" dirty="0">
              <a:effectLst/>
            </a:endParaRPr>
          </a:p>
          <a:p>
            <a:endParaRPr lang="en-US" sz="2000" b="0" i="0" u="none" strike="noStrike" dirty="0">
              <a:effectLst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73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142815-1FF3-7590-5A25-1BAEDD68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Zainteresirati javnost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821DD9-88CA-F70A-B960-10A638A1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Odgovoran za provedbu aktivnosti: </a:t>
            </a:r>
          </a:p>
          <a:p>
            <a:r>
              <a:rPr lang="en-US" sz="2000" u="none" strike="noStrike" dirty="0">
                <a:effectLst/>
              </a:rPr>
              <a:t>3.1. </a:t>
            </a:r>
            <a:r>
              <a:rPr lang="en-US" sz="2000" u="none" strike="noStrike" dirty="0" err="1">
                <a:effectLst/>
              </a:rPr>
              <a:t>Vođenje</a:t>
            </a:r>
            <a:r>
              <a:rPr lang="en-US" sz="2000" u="none" strike="noStrike" dirty="0">
                <a:effectLst/>
              </a:rPr>
              <a:t> </a:t>
            </a:r>
            <a:r>
              <a:rPr lang="en-US" sz="2000" u="none" strike="noStrike" dirty="0" err="1">
                <a:effectLst/>
              </a:rPr>
              <a:t>društvenih</a:t>
            </a:r>
            <a:r>
              <a:rPr lang="en-US" sz="2000" u="none" strike="noStrike" dirty="0">
                <a:effectLst/>
              </a:rPr>
              <a:t> </a:t>
            </a:r>
            <a:r>
              <a:rPr lang="en-US" sz="2000" u="none" strike="noStrike" dirty="0" err="1">
                <a:effectLst/>
              </a:rPr>
              <a:t>mreža</a:t>
            </a:r>
            <a:r>
              <a:rPr lang="hr-HR" sz="2000" u="none" strike="noStrike" dirty="0">
                <a:effectLst/>
              </a:rPr>
              <a:t> – Community menadžer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764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Proračun projekta – radni paket 1</a:t>
            </a:r>
            <a:endParaRPr lang="hr-H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A71F3AA7-1205-BBA6-2BEF-3978EBE8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8499"/>
              </p:ext>
            </p:extLst>
          </p:nvPr>
        </p:nvGraphicFramePr>
        <p:xfrm>
          <a:off x="746975" y="2099255"/>
          <a:ext cx="10573555" cy="3911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131">
                  <a:extLst>
                    <a:ext uri="{9D8B030D-6E8A-4147-A177-3AD203B41FA5}">
                      <a16:colId xmlns="" xmlns:a16="http://schemas.microsoft.com/office/drawing/2014/main" val="825223928"/>
                    </a:ext>
                  </a:extLst>
                </a:gridCol>
                <a:gridCol w="2104362">
                  <a:extLst>
                    <a:ext uri="{9D8B030D-6E8A-4147-A177-3AD203B41FA5}">
                      <a16:colId xmlns="" xmlns:a16="http://schemas.microsoft.com/office/drawing/2014/main" val="2110854777"/>
                    </a:ext>
                  </a:extLst>
                </a:gridCol>
                <a:gridCol w="1414406">
                  <a:extLst>
                    <a:ext uri="{9D8B030D-6E8A-4147-A177-3AD203B41FA5}">
                      <a16:colId xmlns="" xmlns:a16="http://schemas.microsoft.com/office/drawing/2014/main" val="351132559"/>
                    </a:ext>
                  </a:extLst>
                </a:gridCol>
                <a:gridCol w="1673140">
                  <a:extLst>
                    <a:ext uri="{9D8B030D-6E8A-4147-A177-3AD203B41FA5}">
                      <a16:colId xmlns="" xmlns:a16="http://schemas.microsoft.com/office/drawing/2014/main" val="2744707442"/>
                    </a:ext>
                  </a:extLst>
                </a:gridCol>
                <a:gridCol w="1828381">
                  <a:extLst>
                    <a:ext uri="{9D8B030D-6E8A-4147-A177-3AD203B41FA5}">
                      <a16:colId xmlns="" xmlns:a16="http://schemas.microsoft.com/office/drawing/2014/main" val="608802511"/>
                    </a:ext>
                  </a:extLst>
                </a:gridCol>
                <a:gridCol w="1742135">
                  <a:extLst>
                    <a:ext uri="{9D8B030D-6E8A-4147-A177-3AD203B41FA5}">
                      <a16:colId xmlns="" xmlns:a16="http://schemas.microsoft.com/office/drawing/2014/main" val="2735222356"/>
                    </a:ext>
                  </a:extLst>
                </a:gridCol>
              </a:tblGrid>
              <a:tr h="451802"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Radni paket</a:t>
                      </a:r>
                      <a:endParaRPr lang="hr-H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Troškovi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Jedinica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Broj jedinica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Jedinični iznos [€]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Ukupan iznos [€]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12477243"/>
                  </a:ext>
                </a:extLst>
              </a:tr>
              <a:tr h="33562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Organizacija kampa i turnira</a:t>
                      </a:r>
                      <a:endParaRPr lang="hr-HR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Prezentacijska oprema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>
                          <a:effectLst/>
                        </a:rPr>
                        <a:t>Trošak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621163581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Trening rekviziti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138336729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Najam predavaonice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88984728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Predavač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109344998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Catering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77297027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Najam vanjskog terena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847054311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Promo materijal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685472494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Najam unutarnjeg terena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530367243"/>
                  </a:ext>
                </a:extLst>
              </a:tr>
              <a:tr h="30980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Hotelski smještaj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20000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953265098"/>
                  </a:ext>
                </a:extLst>
              </a:tr>
              <a:tr h="32271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Trenersko osoblje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6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3500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916741222"/>
                  </a:ext>
                </a:extLst>
              </a:tr>
              <a:tr h="322715"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u="none" strike="noStrike" dirty="0">
                          <a:effectLst/>
                        </a:rPr>
                        <a:t>137000</a:t>
                      </a:r>
                      <a:endParaRPr lang="hr-H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42000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46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Proračun projekta – Radni paket 2</a:t>
            </a:r>
            <a:endParaRPr lang="hr-H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B909687-A0FC-9662-E74C-5FA797A47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1631"/>
              </p:ext>
            </p:extLst>
          </p:nvPr>
        </p:nvGraphicFramePr>
        <p:xfrm>
          <a:off x="954670" y="2150771"/>
          <a:ext cx="10100184" cy="376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047">
                  <a:extLst>
                    <a:ext uri="{9D8B030D-6E8A-4147-A177-3AD203B41FA5}">
                      <a16:colId xmlns="" xmlns:a16="http://schemas.microsoft.com/office/drawing/2014/main" val="2927885349"/>
                    </a:ext>
                  </a:extLst>
                </a:gridCol>
                <a:gridCol w="2010151">
                  <a:extLst>
                    <a:ext uri="{9D8B030D-6E8A-4147-A177-3AD203B41FA5}">
                      <a16:colId xmlns="" xmlns:a16="http://schemas.microsoft.com/office/drawing/2014/main" val="2786112223"/>
                    </a:ext>
                  </a:extLst>
                </a:gridCol>
                <a:gridCol w="1351084">
                  <a:extLst>
                    <a:ext uri="{9D8B030D-6E8A-4147-A177-3AD203B41FA5}">
                      <a16:colId xmlns="" xmlns:a16="http://schemas.microsoft.com/office/drawing/2014/main" val="2818718093"/>
                    </a:ext>
                  </a:extLst>
                </a:gridCol>
                <a:gridCol w="1598235">
                  <a:extLst>
                    <a:ext uri="{9D8B030D-6E8A-4147-A177-3AD203B41FA5}">
                      <a16:colId xmlns="" xmlns:a16="http://schemas.microsoft.com/office/drawing/2014/main" val="2845907862"/>
                    </a:ext>
                  </a:extLst>
                </a:gridCol>
                <a:gridCol w="1746525">
                  <a:extLst>
                    <a:ext uri="{9D8B030D-6E8A-4147-A177-3AD203B41FA5}">
                      <a16:colId xmlns="" xmlns:a16="http://schemas.microsoft.com/office/drawing/2014/main" val="3615826292"/>
                    </a:ext>
                  </a:extLst>
                </a:gridCol>
                <a:gridCol w="1664142">
                  <a:extLst>
                    <a:ext uri="{9D8B030D-6E8A-4147-A177-3AD203B41FA5}">
                      <a16:colId xmlns="" xmlns:a16="http://schemas.microsoft.com/office/drawing/2014/main" val="1836823636"/>
                    </a:ext>
                  </a:extLst>
                </a:gridCol>
              </a:tblGrid>
              <a:tr h="302559"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Radni paket</a:t>
                      </a:r>
                      <a:endParaRPr lang="hr-H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Troškovi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Jedinica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Broj jedinica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Jedinični iznos [€]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Ukupan iznos [€]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033859876"/>
                  </a:ext>
                </a:extLst>
              </a:tr>
              <a:tr h="30255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Povećan broj kvalificiranih košarkaških trenera</a:t>
                      </a:r>
                      <a:endParaRPr lang="hr-HR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Prezentacijska oprema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51319436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Najam predavaonice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4000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405461531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Predavač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17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3400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76060769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Catering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4000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139100294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Promo materijal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Trošak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10268130"/>
                  </a:ext>
                </a:extLst>
              </a:tr>
              <a:tr h="516481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Najam unutarnjeg terena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500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4000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172569469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Hotelski smještaj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73522597"/>
                  </a:ext>
                </a:extLst>
              </a:tr>
              <a:tr h="302559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Osoblje za podršku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8000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43277284"/>
                  </a:ext>
                </a:extLst>
              </a:tr>
              <a:tr h="516481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Administrativno osoblje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Dan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200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>
                          <a:effectLst/>
                        </a:rPr>
                        <a:t>1600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847725399"/>
                  </a:ext>
                </a:extLst>
              </a:tr>
              <a:tr h="315165"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u="none" strike="noStrike" dirty="0">
                          <a:effectLst/>
                        </a:rPr>
                        <a:t>39000</a:t>
                      </a:r>
                      <a:endParaRPr lang="hr-H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44349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29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Proračun projekta – radni paket 2</a:t>
            </a:r>
            <a:endParaRPr lang="hr-HR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C17FC8E6-ECA8-D223-C0CD-26C3A7A1A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514950"/>
              </p:ext>
            </p:extLst>
          </p:nvPr>
        </p:nvGraphicFramePr>
        <p:xfrm>
          <a:off x="724829" y="1853754"/>
          <a:ext cx="11056774" cy="4199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0716">
                  <a:extLst>
                    <a:ext uri="{9D8B030D-6E8A-4147-A177-3AD203B41FA5}">
                      <a16:colId xmlns="" xmlns:a16="http://schemas.microsoft.com/office/drawing/2014/main" val="2467374922"/>
                    </a:ext>
                  </a:extLst>
                </a:gridCol>
                <a:gridCol w="1590534">
                  <a:extLst>
                    <a:ext uri="{9D8B030D-6E8A-4147-A177-3AD203B41FA5}">
                      <a16:colId xmlns="" xmlns:a16="http://schemas.microsoft.com/office/drawing/2014/main" val="1793000312"/>
                    </a:ext>
                  </a:extLst>
                </a:gridCol>
                <a:gridCol w="1821418">
                  <a:extLst>
                    <a:ext uri="{9D8B030D-6E8A-4147-A177-3AD203B41FA5}">
                      <a16:colId xmlns="" xmlns:a16="http://schemas.microsoft.com/office/drawing/2014/main" val="1081306173"/>
                    </a:ext>
                  </a:extLst>
                </a:gridCol>
                <a:gridCol w="1513572">
                  <a:extLst>
                    <a:ext uri="{9D8B030D-6E8A-4147-A177-3AD203B41FA5}">
                      <a16:colId xmlns="" xmlns:a16="http://schemas.microsoft.com/office/drawing/2014/main" val="218250522"/>
                    </a:ext>
                  </a:extLst>
                </a:gridCol>
                <a:gridCol w="1590534">
                  <a:extLst>
                    <a:ext uri="{9D8B030D-6E8A-4147-A177-3AD203B41FA5}">
                      <a16:colId xmlns="" xmlns:a16="http://schemas.microsoft.com/office/drawing/2014/main" val="1475633564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Zainteresirati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javnost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97515955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Iznos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Jedinica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Broj jedinica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Ukupno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99655535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3.1. </a:t>
                      </a:r>
                      <a:r>
                        <a:rPr lang="en-US" sz="1600" u="none" strike="noStrike" dirty="0" err="1">
                          <a:effectLst/>
                        </a:rPr>
                        <a:t>Vođenje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društvenih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mreža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67842809"/>
                  </a:ext>
                </a:extLst>
              </a:tr>
              <a:tr h="62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Unajmljivanje</a:t>
                      </a:r>
                      <a:r>
                        <a:rPr lang="en-US" sz="1600" u="none" strike="noStrike" dirty="0">
                          <a:effectLst/>
                        </a:rPr>
                        <a:t> community </a:t>
                      </a:r>
                      <a:r>
                        <a:rPr lang="en-US" sz="1600" u="none" strike="noStrike" dirty="0" err="1">
                          <a:effectLst/>
                        </a:rPr>
                        <a:t>managera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     60.00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1,800.00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005023520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3.2. Najam </a:t>
                      </a:r>
                      <a:r>
                        <a:rPr lang="en-US" sz="1600" u="none" strike="noStrike" dirty="0" err="1">
                          <a:effectLst/>
                        </a:rPr>
                        <a:t>marketinške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agencije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961498663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Ugovor</a:t>
                      </a:r>
                      <a:r>
                        <a:rPr lang="en-US" sz="1600" u="none" strike="noStrike" dirty="0">
                          <a:effectLst/>
                        </a:rPr>
                        <a:t> o </a:t>
                      </a:r>
                      <a:r>
                        <a:rPr lang="en-US" sz="1600" u="none" strike="noStrike" dirty="0" err="1">
                          <a:effectLst/>
                        </a:rPr>
                        <a:t>suradnji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15,000.00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Ugovorna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15,000.00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32906374"/>
                  </a:ext>
                </a:extLst>
              </a:tr>
              <a:tr h="62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Plakati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        1.50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Komad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   150.00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515097756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Radio </a:t>
                      </a:r>
                      <a:r>
                        <a:rPr lang="en-US" sz="1600" u="none" strike="noStrike" dirty="0" err="1">
                          <a:effectLst/>
                        </a:rPr>
                        <a:t>reklamiranje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   100.00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Broj emitiranja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9,000.00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940201327"/>
                  </a:ext>
                </a:extLst>
              </a:tr>
              <a:tr h="62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Tisak majici i izrada reklamnih rekvizita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     10.00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Komad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€    1,500.00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239796400"/>
                  </a:ext>
                </a:extLst>
              </a:tr>
              <a:tr h="332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Ukupno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€  27,450.00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83729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5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39EFE-3023-E001-F73A-2C451481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GANTOGRAM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DC8BB9B-2FA8-08E0-FDF1-A40DD8DC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270" y="1996333"/>
            <a:ext cx="8583459" cy="3850153"/>
          </a:xfrm>
        </p:spPr>
      </p:pic>
    </p:spTree>
    <p:extLst>
      <p:ext uri="{BB962C8B-B14F-4D97-AF65-F5344CB8AC3E}">
        <p14:creationId xmlns:p14="http://schemas.microsoft.com/office/powerpoint/2010/main" val="2434034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7FDA8-ABC5-AFB8-7A80-1DB335D5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ULOGE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2FEB7-FD3D-4C30-FA67-B629D6DD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Voditelj projekta </a:t>
            </a:r>
          </a:p>
          <a:p>
            <a:r>
              <a:rPr lang="hr-HR" dirty="0"/>
              <a:t>Koordinator za edukacije</a:t>
            </a:r>
          </a:p>
          <a:p>
            <a:r>
              <a:rPr lang="hr-HR" dirty="0"/>
              <a:t>Kordinator za treninge i natjecanja</a:t>
            </a:r>
          </a:p>
          <a:p>
            <a:r>
              <a:rPr lang="hr-HR" dirty="0"/>
              <a:t>Koordinator za ostale aktivnosti</a:t>
            </a:r>
          </a:p>
          <a:p>
            <a:r>
              <a:rPr lang="hr-HR" dirty="0"/>
              <a:t>Stručnjak za financije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38D63548-49D9-9E04-323C-90E478D02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90821"/>
              </p:ext>
            </p:extLst>
          </p:nvPr>
        </p:nvGraphicFramePr>
        <p:xfrm>
          <a:off x="6432100" y="532660"/>
          <a:ext cx="5144382" cy="581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2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12981-F988-290E-8EE5-4CDCFD6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DIONIKA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50931-1B38-0877-1C6C-3ED4847A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Djeca sudionici kampa</a:t>
            </a:r>
          </a:p>
          <a:p>
            <a:r>
              <a:rPr lang="hr-HR" dirty="0"/>
              <a:t>Roditelji sudionika kampa</a:t>
            </a:r>
          </a:p>
          <a:p>
            <a:r>
              <a:rPr lang="hr-HR" dirty="0"/>
              <a:t>Košarkaški klubovi koji sudjeluju u kampu</a:t>
            </a:r>
          </a:p>
          <a:p>
            <a:r>
              <a:rPr lang="hr-HR" dirty="0"/>
              <a:t>Košarkaški klubovi koji ne sudjeluju</a:t>
            </a:r>
          </a:p>
          <a:p>
            <a:r>
              <a:rPr lang="hr-HR" dirty="0"/>
              <a:t>Hrvatski košarkaški savez</a:t>
            </a:r>
          </a:p>
          <a:p>
            <a:r>
              <a:rPr lang="hr-HR" dirty="0"/>
              <a:t>Lokalna zajednica gdje se održava</a:t>
            </a:r>
          </a:p>
          <a:p>
            <a:r>
              <a:rPr lang="hr-HR" dirty="0"/>
              <a:t>Ugostiteljski objekti u blizini kampa</a:t>
            </a:r>
          </a:p>
          <a:p>
            <a:r>
              <a:rPr lang="hr-HR" dirty="0"/>
              <a:t>Treneri u kampu</a:t>
            </a:r>
          </a:p>
          <a:p>
            <a:r>
              <a:rPr lang="hr-HR" dirty="0"/>
              <a:t>Sudačka organizacija</a:t>
            </a:r>
          </a:p>
          <a:p>
            <a:r>
              <a:rPr lang="hr-HR" dirty="0"/>
              <a:t>Turisti na tom istom</a:t>
            </a:r>
          </a:p>
        </p:txBody>
      </p:sp>
    </p:spTree>
    <p:extLst>
      <p:ext uri="{BB962C8B-B14F-4D97-AF65-F5344CB8AC3E}">
        <p14:creationId xmlns:p14="http://schemas.microsoft.com/office/powerpoint/2010/main" val="22313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06E4D-1FD9-65B8-B825-C096B1B4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62981"/>
            <a:ext cx="9603275" cy="1049235"/>
          </a:xfrm>
        </p:spPr>
        <p:txBody>
          <a:bodyPr/>
          <a:lstStyle/>
          <a:p>
            <a:r>
              <a:rPr lang="hr-HR" dirty="0"/>
              <a:t>Matrica analize dionika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E6083D1-F6A5-F252-45DF-1E5D449A5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534809"/>
              </p:ext>
            </p:extLst>
          </p:nvPr>
        </p:nvGraphicFramePr>
        <p:xfrm>
          <a:off x="0" y="1020931"/>
          <a:ext cx="12191999" cy="567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87">
                  <a:extLst>
                    <a:ext uri="{9D8B030D-6E8A-4147-A177-3AD203B41FA5}">
                      <a16:colId xmlns="" xmlns:a16="http://schemas.microsoft.com/office/drawing/2014/main" val="1742275430"/>
                    </a:ext>
                  </a:extLst>
                </a:gridCol>
                <a:gridCol w="3540071">
                  <a:extLst>
                    <a:ext uri="{9D8B030D-6E8A-4147-A177-3AD203B41FA5}">
                      <a16:colId xmlns="" xmlns:a16="http://schemas.microsoft.com/office/drawing/2014/main" val="3481485307"/>
                    </a:ext>
                  </a:extLst>
                </a:gridCol>
                <a:gridCol w="3559946">
                  <a:extLst>
                    <a:ext uri="{9D8B030D-6E8A-4147-A177-3AD203B41FA5}">
                      <a16:colId xmlns="" xmlns:a16="http://schemas.microsoft.com/office/drawing/2014/main" val="3991714173"/>
                    </a:ext>
                  </a:extLst>
                </a:gridCol>
                <a:gridCol w="3367595">
                  <a:extLst>
                    <a:ext uri="{9D8B030D-6E8A-4147-A177-3AD203B41FA5}">
                      <a16:colId xmlns="" xmlns:a16="http://schemas.microsoft.com/office/drawing/2014/main" val="667484681"/>
                    </a:ext>
                  </a:extLst>
                </a:gridCol>
              </a:tblGrid>
              <a:tr h="588168">
                <a:tc>
                  <a:txBody>
                    <a:bodyPr/>
                    <a:lstStyle/>
                    <a:p>
                      <a:r>
                        <a:rPr lang="hr-HR" dirty="0"/>
                        <a:t>DIONICI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OČEKIVANJA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PROBLEMI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MJERE RJEŠAVANJA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3326407"/>
                  </a:ext>
                </a:extLst>
              </a:tr>
              <a:tr h="901523">
                <a:tc>
                  <a:txBody>
                    <a:bodyPr/>
                    <a:lstStyle/>
                    <a:p>
                      <a:r>
                        <a:rPr lang="hr-HR" dirty="0"/>
                        <a:t>Roditelji djece polaznika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Odmor od djece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Fizički i psihički razvoj djece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Socijanlni razvoj djece kroz zabavu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Osamostaljenje djece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Razvoj dobrih životnih navika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Odvajanje od djece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Briga i strah za djecu ako nisu uz roditelje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Mogućnost ozlijeda i ostalih opasnosti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Financije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Razvoj loših navika kod djece bez roditeljskog inputa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Obavezno javljanje roditeljima navečer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Konstantan nadzor djece, povećanje osoblja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Dijeljenje slika i videa sa roditeljima, dati im privid kao da su tamo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Detaljan program sa aktivnostima, sadržajima i pravilima ponašanja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1200" dirty="0"/>
                        <a:t>Sufinanciranje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7355132"/>
                  </a:ext>
                </a:extLst>
              </a:tr>
              <a:tr h="901523">
                <a:tc>
                  <a:txBody>
                    <a:bodyPr/>
                    <a:lstStyle/>
                    <a:p>
                      <a:r>
                        <a:rPr lang="hr-HR" dirty="0"/>
                        <a:t>Klubovi koji sudjeluju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Razvoj košarkaških vještina kod djece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Povećanje interesa za klupske aktivnosti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Skuplajnje iskustva kod djece i djelatnika kluba, unaprjeđenje samog kluba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Logistički problemi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Financijski problemi kod sudjelovanja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172765"/>
                  </a:ext>
                </a:extLst>
              </a:tr>
              <a:tr h="901523">
                <a:tc>
                  <a:txBody>
                    <a:bodyPr/>
                    <a:lstStyle/>
                    <a:p>
                      <a:r>
                        <a:rPr lang="hr-HR" dirty="0"/>
                        <a:t>Treneri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Skupljanje trenerskog iskustva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Razvijanje drugih, odgajateljskih vještina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Zabava na hrvatskoj obali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hr-HR" sz="1200" dirty="0"/>
                        <a:t>Razmjena znanja sa kolegama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1193586"/>
                  </a:ext>
                </a:extLst>
              </a:tr>
              <a:tr h="901523">
                <a:tc>
                  <a:txBody>
                    <a:bodyPr/>
                    <a:lstStyle/>
                    <a:p>
                      <a:r>
                        <a:rPr lang="hr-HR" dirty="0"/>
                        <a:t>Turisti u kampu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938140"/>
                  </a:ext>
                </a:extLst>
              </a:tr>
              <a:tr h="901523">
                <a:tc>
                  <a:txBody>
                    <a:bodyPr/>
                    <a:lstStyle/>
                    <a:p>
                      <a:r>
                        <a:rPr lang="hr-HR"/>
                        <a:t>Lokalna zajednica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8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BBCBD-3CA6-B2E6-52D5-6B07469F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Graf ovisnosti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66C4378-80B4-48E9-DD0A-4FF51472D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86889"/>
              </p:ext>
            </p:extLst>
          </p:nvPr>
        </p:nvGraphicFramePr>
        <p:xfrm>
          <a:off x="1450975" y="2016125"/>
          <a:ext cx="960437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="" xmlns:a16="http://schemas.microsoft.com/office/drawing/2014/main" val="2301753638"/>
                    </a:ext>
                  </a:extLst>
                </a:gridCol>
                <a:gridCol w="1920875">
                  <a:extLst>
                    <a:ext uri="{9D8B030D-6E8A-4147-A177-3AD203B41FA5}">
                      <a16:colId xmlns="" xmlns:a16="http://schemas.microsoft.com/office/drawing/2014/main" val="3849960388"/>
                    </a:ext>
                  </a:extLst>
                </a:gridCol>
                <a:gridCol w="1920875">
                  <a:extLst>
                    <a:ext uri="{9D8B030D-6E8A-4147-A177-3AD203B41FA5}">
                      <a16:colId xmlns="" xmlns:a16="http://schemas.microsoft.com/office/drawing/2014/main" val="2772597730"/>
                    </a:ext>
                  </a:extLst>
                </a:gridCol>
                <a:gridCol w="1920875">
                  <a:extLst>
                    <a:ext uri="{9D8B030D-6E8A-4147-A177-3AD203B41FA5}">
                      <a16:colId xmlns="" xmlns:a16="http://schemas.microsoft.com/office/drawing/2014/main" val="3084765259"/>
                    </a:ext>
                  </a:extLst>
                </a:gridCol>
                <a:gridCol w="1920875">
                  <a:extLst>
                    <a:ext uri="{9D8B030D-6E8A-4147-A177-3AD203B41FA5}">
                      <a16:colId xmlns="" xmlns:a16="http://schemas.microsoft.com/office/drawing/2014/main" val="108374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61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403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120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82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309618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487A2AC-1AD1-8164-2D09-05DEA128D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174"/>
              </p:ext>
            </p:extLst>
          </p:nvPr>
        </p:nvGraphicFramePr>
        <p:xfrm>
          <a:off x="1970843" y="1853755"/>
          <a:ext cx="7546019" cy="411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1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2D9ECB6-802B-2CC6-6CFE-22361ADB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22" y="466895"/>
            <a:ext cx="7486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5F9BEF1-9692-24CB-4FE4-C693DFEEA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99" y="408373"/>
            <a:ext cx="7904417" cy="6229243"/>
          </a:xfrm>
        </p:spPr>
      </p:pic>
    </p:spTree>
    <p:extLst>
      <p:ext uri="{BB962C8B-B14F-4D97-AF65-F5344CB8AC3E}">
        <p14:creationId xmlns:p14="http://schemas.microsoft.com/office/powerpoint/2010/main" val="3731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FF85820-2CCE-40E2-621B-B3A48DEC0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3" y="408371"/>
            <a:ext cx="7904417" cy="6229243"/>
          </a:xfrm>
        </p:spPr>
      </p:pic>
      <p:sp>
        <p:nvSpPr>
          <p:cNvPr id="3" name="&quot;No&quot; Symbol 2"/>
          <p:cNvSpPr/>
          <p:nvPr/>
        </p:nvSpPr>
        <p:spPr>
          <a:xfrm>
            <a:off x="5383398" y="3387765"/>
            <a:ext cx="270428" cy="27045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9990852" y="5806846"/>
            <a:ext cx="270428" cy="27045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>
            <a:off x="6787165" y="1635617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ross 9"/>
          <p:cNvSpPr/>
          <p:nvPr/>
        </p:nvSpPr>
        <p:spPr>
          <a:xfrm>
            <a:off x="9927509" y="3201021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Cross 10"/>
          <p:cNvSpPr/>
          <p:nvPr/>
        </p:nvSpPr>
        <p:spPr>
          <a:xfrm>
            <a:off x="10070257" y="4449651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Cross 11"/>
          <p:cNvSpPr/>
          <p:nvPr/>
        </p:nvSpPr>
        <p:spPr>
          <a:xfrm>
            <a:off x="7848097" y="5803459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Cross 12"/>
          <p:cNvSpPr/>
          <p:nvPr/>
        </p:nvSpPr>
        <p:spPr>
          <a:xfrm>
            <a:off x="7848097" y="3065793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Cross 13"/>
          <p:cNvSpPr/>
          <p:nvPr/>
        </p:nvSpPr>
        <p:spPr>
          <a:xfrm>
            <a:off x="7841657" y="4449651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Cross 14"/>
          <p:cNvSpPr/>
          <p:nvPr/>
        </p:nvSpPr>
        <p:spPr>
          <a:xfrm>
            <a:off x="5383398" y="4441065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Cross 15"/>
          <p:cNvSpPr/>
          <p:nvPr/>
        </p:nvSpPr>
        <p:spPr>
          <a:xfrm>
            <a:off x="3479442" y="4441065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Cross 16"/>
          <p:cNvSpPr/>
          <p:nvPr/>
        </p:nvSpPr>
        <p:spPr>
          <a:xfrm>
            <a:off x="3331335" y="3201021"/>
            <a:ext cx="296215" cy="321972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11984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732</TotalTime>
  <Words>2200</Words>
  <Application>Microsoft Office PowerPoint</Application>
  <PresentationFormat>Widescreen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Gill Sans MT</vt:lpstr>
      <vt:lpstr>Gallery</vt:lpstr>
      <vt:lpstr>Košarkaški kamp „Adria basket”</vt:lpstr>
      <vt:lpstr>PowerPoint Presentation</vt:lpstr>
      <vt:lpstr>PowerPoint Presentation</vt:lpstr>
      <vt:lpstr>POPIS DIONIKA</vt:lpstr>
      <vt:lpstr>Matrica analize dionika</vt:lpstr>
      <vt:lpstr>Graf ovisnosti</vt:lpstr>
      <vt:lpstr>PowerPoint Presentation</vt:lpstr>
      <vt:lpstr>PowerPoint Presentation</vt:lpstr>
      <vt:lpstr>PowerPoint Presentation</vt:lpstr>
      <vt:lpstr>OPĆI CILJ</vt:lpstr>
      <vt:lpstr>SVRHA PROJEKTA</vt:lpstr>
      <vt:lpstr>REZULTATI</vt:lpstr>
      <vt:lpstr>AKTIVNOSTI</vt:lpstr>
      <vt:lpstr>1. Organizacija kampa I turnira</vt:lpstr>
      <vt:lpstr>1. Organizacija kampa I turnira</vt:lpstr>
      <vt:lpstr>1. Organizacija kampa I turnira</vt:lpstr>
      <vt:lpstr>1. Organizacija kampa I turnira</vt:lpstr>
      <vt:lpstr>1. Organizacija kampa I turnira</vt:lpstr>
      <vt:lpstr>1. Organizacija kampa I turnira</vt:lpstr>
      <vt:lpstr>1. Organizacija kampa I turnira</vt:lpstr>
      <vt:lpstr>1. Organizacija kampa I turnira</vt:lpstr>
      <vt:lpstr>1. Organizacija kampa I turnira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2. Povećati broj kvalificiranih košarkaških trenera</vt:lpstr>
      <vt:lpstr>3. Zainteresirati javnost </vt:lpstr>
      <vt:lpstr>3. Zainteresirati javnost</vt:lpstr>
      <vt:lpstr>Proračun projekta – radni paket 1</vt:lpstr>
      <vt:lpstr>Proračun projekta – Radni paket 2</vt:lpstr>
      <vt:lpstr>Proračun projekta – radni paket 2</vt:lpstr>
      <vt:lpstr>GANTOGRAM</vt:lpstr>
      <vt:lpstr>ULOGE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Košarkaški kamp</dc:title>
  <dc:creator>Ivan Bilić</dc:creator>
  <cp:lastModifiedBy>Marin Stazic</cp:lastModifiedBy>
  <cp:revision>82</cp:revision>
  <dcterms:created xsi:type="dcterms:W3CDTF">2023-03-24T18:54:29Z</dcterms:created>
  <dcterms:modified xsi:type="dcterms:W3CDTF">2024-04-02T12:14:27Z</dcterms:modified>
</cp:coreProperties>
</file>