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45" r:id="rId2"/>
  </p:sldMasterIdLst>
  <p:notesMasterIdLst>
    <p:notesMasterId r:id="rId29"/>
  </p:notesMasterIdLst>
  <p:sldIdLst>
    <p:sldId id="382" r:id="rId3"/>
    <p:sldId id="301" r:id="rId4"/>
    <p:sldId id="271" r:id="rId5"/>
    <p:sldId id="373" r:id="rId6"/>
    <p:sldId id="258" r:id="rId7"/>
    <p:sldId id="259" r:id="rId8"/>
    <p:sldId id="260" r:id="rId9"/>
    <p:sldId id="294" r:id="rId10"/>
    <p:sldId id="262" r:id="rId11"/>
    <p:sldId id="263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95" r:id="rId20"/>
    <p:sldId id="275" r:id="rId21"/>
    <p:sldId id="276" r:id="rId22"/>
    <p:sldId id="278" r:id="rId23"/>
    <p:sldId id="296" r:id="rId24"/>
    <p:sldId id="277" r:id="rId25"/>
    <p:sldId id="283" r:id="rId26"/>
    <p:sldId id="279" r:id="rId27"/>
    <p:sldId id="284" r:id="rId28"/>
  </p:sldIdLst>
  <p:sldSz cx="9144000" cy="6858000" type="screen4x3"/>
  <p:notesSz cx="6858000" cy="9144000"/>
  <p:defaultTextStyle>
    <a:defPPr>
      <a:defRPr lang="hr-H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0C0C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05" autoAdjust="0"/>
  </p:normalViewPr>
  <p:slideViewPr>
    <p:cSldViewPr>
      <p:cViewPr varScale="1">
        <p:scale>
          <a:sx n="67" d="100"/>
          <a:sy n="67" d="100"/>
        </p:scale>
        <p:origin x="19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99517-A15E-4837-A955-961D4DEEC37C}" type="doc">
      <dgm:prSet loTypeId="urn:microsoft.com/office/officeart/2005/8/layout/pyramid1" loCatId="pyramid" qsTypeId="urn:microsoft.com/office/officeart/2005/8/quickstyle/3d5" qsCatId="3D" csTypeId="urn:microsoft.com/office/officeart/2005/8/colors/accent1_3" csCatId="accent1" phldr="1"/>
      <dgm:spPr/>
    </dgm:pt>
    <dgm:pt modelId="{7BD530F7-3F64-4C87-953F-33DC9EF0AD6F}">
      <dgm:prSet phldrT="[Text]" custT="1"/>
      <dgm:spPr/>
      <dgm:t>
        <a:bodyPr/>
        <a:lstStyle/>
        <a:p>
          <a:r>
            <a:rPr lang="hr-HR" sz="1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End</a:t>
          </a:r>
          <a:r>
            <a:rPr lang="hr-H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hr-HR" sz="1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Users</a:t>
          </a:r>
          <a:endParaRPr lang="hr-HR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753FA2-10C2-4BDA-820F-7A25B17FE67B}" type="sibTrans" cxnId="{E4425D29-63A8-4630-9E11-93309C072419}">
      <dgm:prSet/>
      <dgm:spPr/>
      <dgm:t>
        <a:bodyPr/>
        <a:lstStyle/>
        <a:p>
          <a:endParaRPr lang="hr-HR"/>
        </a:p>
      </dgm:t>
    </dgm:pt>
    <dgm:pt modelId="{D9BFB813-9DDA-48A5-B2CA-E5D8BB15FD3C}" type="parTrans" cxnId="{E4425D29-63A8-4630-9E11-93309C072419}">
      <dgm:prSet/>
      <dgm:spPr/>
      <dgm:t>
        <a:bodyPr/>
        <a:lstStyle/>
        <a:p>
          <a:endParaRPr lang="hr-HR"/>
        </a:p>
      </dgm:t>
    </dgm:pt>
    <dgm:pt modelId="{21928418-D967-456F-AF43-64689E47AADF}">
      <dgm:prSet phldrT="[Text]" custT="1"/>
      <dgm:spPr/>
      <dgm:t>
        <a:bodyPr anchor="ctr" anchorCtr="0"/>
        <a:lstStyle/>
        <a:p>
          <a:r>
            <a:rPr lang="hr-H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Power</a:t>
          </a:r>
          <a:r>
            <a:rPr lang="hr-H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hr-HR" sz="1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Users</a:t>
          </a:r>
          <a:endParaRPr lang="hr-HR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241127-C4AC-4015-BC81-22D455DFC968}" type="sibTrans" cxnId="{FDC202CF-1293-4DCD-B8CE-5EC14192CAAE}">
      <dgm:prSet/>
      <dgm:spPr/>
      <dgm:t>
        <a:bodyPr/>
        <a:lstStyle/>
        <a:p>
          <a:endParaRPr lang="hr-HR"/>
        </a:p>
      </dgm:t>
    </dgm:pt>
    <dgm:pt modelId="{7A17636D-82CF-4233-A1A6-938053289893}" type="parTrans" cxnId="{FDC202CF-1293-4DCD-B8CE-5EC14192CAAE}">
      <dgm:prSet/>
      <dgm:spPr/>
      <dgm:t>
        <a:bodyPr/>
        <a:lstStyle/>
        <a:p>
          <a:endParaRPr lang="hr-HR"/>
        </a:p>
      </dgm:t>
    </dgm:pt>
    <dgm:pt modelId="{3414ED8C-BE4A-4DA8-9380-0779CEE27A11}">
      <dgm:prSet phldrT="[Text]" custT="1"/>
      <dgm:spPr/>
      <dgm:t>
        <a:bodyPr anchor="b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hr-HR" sz="1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</a:t>
          </a:r>
          <a:endParaRPr lang="hr-HR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hr-HR" sz="1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Users</a:t>
          </a:r>
          <a:endParaRPr lang="hr-HR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85B9AD-9A64-4DF0-9CCC-A87FA0DFBD5C}" type="sibTrans" cxnId="{D622FEA0-A52A-41ED-BB49-34D9A4FC4097}">
      <dgm:prSet/>
      <dgm:spPr/>
      <dgm:t>
        <a:bodyPr/>
        <a:lstStyle/>
        <a:p>
          <a:endParaRPr lang="hr-HR"/>
        </a:p>
      </dgm:t>
    </dgm:pt>
    <dgm:pt modelId="{F312E93F-A21B-4DCD-BDA3-931289EECAE3}" type="parTrans" cxnId="{D622FEA0-A52A-41ED-BB49-34D9A4FC4097}">
      <dgm:prSet/>
      <dgm:spPr/>
      <dgm:t>
        <a:bodyPr/>
        <a:lstStyle/>
        <a:p>
          <a:endParaRPr lang="hr-HR"/>
        </a:p>
      </dgm:t>
    </dgm:pt>
    <dgm:pt modelId="{ED72824D-05F2-4866-B135-95DA27696A86}" type="pres">
      <dgm:prSet presAssocID="{53099517-A15E-4837-A955-961D4DEEC37C}" presName="Name0" presStyleCnt="0">
        <dgm:presLayoutVars>
          <dgm:dir/>
          <dgm:animLvl val="lvl"/>
          <dgm:resizeHandles val="exact"/>
        </dgm:presLayoutVars>
      </dgm:prSet>
      <dgm:spPr/>
    </dgm:pt>
    <dgm:pt modelId="{1CB77C32-2DB2-43AE-8BF0-F872FAEAE1A8}" type="pres">
      <dgm:prSet presAssocID="{3414ED8C-BE4A-4DA8-9380-0779CEE27A11}" presName="Name8" presStyleCnt="0"/>
      <dgm:spPr/>
    </dgm:pt>
    <dgm:pt modelId="{E3D31CD9-36A4-4194-98FA-BC34589BA25D}" type="pres">
      <dgm:prSet presAssocID="{3414ED8C-BE4A-4DA8-9380-0779CEE27A11}" presName="level" presStyleLbl="node1" presStyleIdx="0" presStyleCnt="3" custScaleY="52771">
        <dgm:presLayoutVars>
          <dgm:chMax val="1"/>
          <dgm:bulletEnabled val="1"/>
        </dgm:presLayoutVars>
      </dgm:prSet>
      <dgm:spPr/>
    </dgm:pt>
    <dgm:pt modelId="{190317C9-39E9-4EF5-895B-B02926B88D6D}" type="pres">
      <dgm:prSet presAssocID="{3414ED8C-BE4A-4DA8-9380-0779CEE27A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9E4E8CA-31A6-4DA0-8CB3-0D328D4D8424}" type="pres">
      <dgm:prSet presAssocID="{21928418-D967-456F-AF43-64689E47AADF}" presName="Name8" presStyleCnt="0"/>
      <dgm:spPr/>
    </dgm:pt>
    <dgm:pt modelId="{8D2520D7-6100-469B-B774-CB4F4D2BC14F}" type="pres">
      <dgm:prSet presAssocID="{21928418-D967-456F-AF43-64689E47AADF}" presName="level" presStyleLbl="node1" presStyleIdx="1" presStyleCnt="3" custScaleY="68458">
        <dgm:presLayoutVars>
          <dgm:chMax val="1"/>
          <dgm:bulletEnabled val="1"/>
        </dgm:presLayoutVars>
      </dgm:prSet>
      <dgm:spPr/>
    </dgm:pt>
    <dgm:pt modelId="{D9D2350A-02E6-4D1E-B76E-DC9B3C9F2098}" type="pres">
      <dgm:prSet presAssocID="{21928418-D967-456F-AF43-64689E47AAD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1F9BF98-C789-4AB1-B8FC-AF4B346EFEFB}" type="pres">
      <dgm:prSet presAssocID="{7BD530F7-3F64-4C87-953F-33DC9EF0AD6F}" presName="Name8" presStyleCnt="0"/>
      <dgm:spPr/>
    </dgm:pt>
    <dgm:pt modelId="{3D617B08-350C-491F-8FFC-B6246847D3D8}" type="pres">
      <dgm:prSet presAssocID="{7BD530F7-3F64-4C87-953F-33DC9EF0AD6F}" presName="level" presStyleLbl="node1" presStyleIdx="2" presStyleCnt="3">
        <dgm:presLayoutVars>
          <dgm:chMax val="1"/>
          <dgm:bulletEnabled val="1"/>
        </dgm:presLayoutVars>
      </dgm:prSet>
      <dgm:spPr/>
    </dgm:pt>
    <dgm:pt modelId="{1B4C3865-1B06-4201-A3DF-9687CAC2A62D}" type="pres">
      <dgm:prSet presAssocID="{7BD530F7-3F64-4C87-953F-33DC9EF0AD6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4936E0D-1818-48EF-9A1F-C66ADC8D670E}" type="presOf" srcId="{21928418-D967-456F-AF43-64689E47AADF}" destId="{8D2520D7-6100-469B-B774-CB4F4D2BC14F}" srcOrd="0" destOrd="0" presId="urn:microsoft.com/office/officeart/2005/8/layout/pyramid1"/>
    <dgm:cxn modelId="{E4425D29-63A8-4630-9E11-93309C072419}" srcId="{53099517-A15E-4837-A955-961D4DEEC37C}" destId="{7BD530F7-3F64-4C87-953F-33DC9EF0AD6F}" srcOrd="2" destOrd="0" parTransId="{D9BFB813-9DDA-48A5-B2CA-E5D8BB15FD3C}" sibTransId="{09753FA2-10C2-4BDA-820F-7A25B17FE67B}"/>
    <dgm:cxn modelId="{7D791530-7CAC-49C8-8855-B3B075F6F4D5}" type="presOf" srcId="{7BD530F7-3F64-4C87-953F-33DC9EF0AD6F}" destId="{1B4C3865-1B06-4201-A3DF-9687CAC2A62D}" srcOrd="1" destOrd="0" presId="urn:microsoft.com/office/officeart/2005/8/layout/pyramid1"/>
    <dgm:cxn modelId="{D622FEA0-A52A-41ED-BB49-34D9A4FC4097}" srcId="{53099517-A15E-4837-A955-961D4DEEC37C}" destId="{3414ED8C-BE4A-4DA8-9380-0779CEE27A11}" srcOrd="0" destOrd="0" parTransId="{F312E93F-A21B-4DCD-BDA3-931289EECAE3}" sibTransId="{4D85B9AD-9A64-4DF0-9CCC-A87FA0DFBD5C}"/>
    <dgm:cxn modelId="{3DF602B7-1F43-45AF-8B0A-F2A5AB0B4CCB}" type="presOf" srcId="{3414ED8C-BE4A-4DA8-9380-0779CEE27A11}" destId="{E3D31CD9-36A4-4194-98FA-BC34589BA25D}" srcOrd="0" destOrd="0" presId="urn:microsoft.com/office/officeart/2005/8/layout/pyramid1"/>
    <dgm:cxn modelId="{ED63D6B7-6951-44B3-A41D-747A983B2805}" type="presOf" srcId="{7BD530F7-3F64-4C87-953F-33DC9EF0AD6F}" destId="{3D617B08-350C-491F-8FFC-B6246847D3D8}" srcOrd="0" destOrd="0" presId="urn:microsoft.com/office/officeart/2005/8/layout/pyramid1"/>
    <dgm:cxn modelId="{61861DC4-E806-4C6E-83AD-79FC215A2E0B}" type="presOf" srcId="{53099517-A15E-4837-A955-961D4DEEC37C}" destId="{ED72824D-05F2-4866-B135-95DA27696A86}" srcOrd="0" destOrd="0" presId="urn:microsoft.com/office/officeart/2005/8/layout/pyramid1"/>
    <dgm:cxn modelId="{EB6790C8-AEA0-4BA8-A309-3356C557E80F}" type="presOf" srcId="{21928418-D967-456F-AF43-64689E47AADF}" destId="{D9D2350A-02E6-4D1E-B76E-DC9B3C9F2098}" srcOrd="1" destOrd="0" presId="urn:microsoft.com/office/officeart/2005/8/layout/pyramid1"/>
    <dgm:cxn modelId="{FDC202CF-1293-4DCD-B8CE-5EC14192CAAE}" srcId="{53099517-A15E-4837-A955-961D4DEEC37C}" destId="{21928418-D967-456F-AF43-64689E47AADF}" srcOrd="1" destOrd="0" parTransId="{7A17636D-82CF-4233-A1A6-938053289893}" sibTransId="{1C241127-C4AC-4015-BC81-22D455DFC968}"/>
    <dgm:cxn modelId="{397D83CF-D409-4391-91F8-E0EBD63875F3}" type="presOf" srcId="{3414ED8C-BE4A-4DA8-9380-0779CEE27A11}" destId="{190317C9-39E9-4EF5-895B-B02926B88D6D}" srcOrd="1" destOrd="0" presId="urn:microsoft.com/office/officeart/2005/8/layout/pyramid1"/>
    <dgm:cxn modelId="{9AB8E532-A595-49EF-A2E0-03DFF9A0E4C2}" type="presParOf" srcId="{ED72824D-05F2-4866-B135-95DA27696A86}" destId="{1CB77C32-2DB2-43AE-8BF0-F872FAEAE1A8}" srcOrd="0" destOrd="0" presId="urn:microsoft.com/office/officeart/2005/8/layout/pyramid1"/>
    <dgm:cxn modelId="{C1466911-369E-4122-9942-97EA09BC54B9}" type="presParOf" srcId="{1CB77C32-2DB2-43AE-8BF0-F872FAEAE1A8}" destId="{E3D31CD9-36A4-4194-98FA-BC34589BA25D}" srcOrd="0" destOrd="0" presId="urn:microsoft.com/office/officeart/2005/8/layout/pyramid1"/>
    <dgm:cxn modelId="{3A368A61-9843-4D33-BDE2-3653DA92860E}" type="presParOf" srcId="{1CB77C32-2DB2-43AE-8BF0-F872FAEAE1A8}" destId="{190317C9-39E9-4EF5-895B-B02926B88D6D}" srcOrd="1" destOrd="0" presId="urn:microsoft.com/office/officeart/2005/8/layout/pyramid1"/>
    <dgm:cxn modelId="{518CF1D5-9003-4D3F-807C-D922B26DDA28}" type="presParOf" srcId="{ED72824D-05F2-4866-B135-95DA27696A86}" destId="{E9E4E8CA-31A6-4DA0-8CB3-0D328D4D8424}" srcOrd="1" destOrd="0" presId="urn:microsoft.com/office/officeart/2005/8/layout/pyramid1"/>
    <dgm:cxn modelId="{0C97BF34-0B0B-4FB8-8C1D-654292FF8F22}" type="presParOf" srcId="{E9E4E8CA-31A6-4DA0-8CB3-0D328D4D8424}" destId="{8D2520D7-6100-469B-B774-CB4F4D2BC14F}" srcOrd="0" destOrd="0" presId="urn:microsoft.com/office/officeart/2005/8/layout/pyramid1"/>
    <dgm:cxn modelId="{4029F0A7-3D14-469A-9427-E887F370BCA7}" type="presParOf" srcId="{E9E4E8CA-31A6-4DA0-8CB3-0D328D4D8424}" destId="{D9D2350A-02E6-4D1E-B76E-DC9B3C9F2098}" srcOrd="1" destOrd="0" presId="urn:microsoft.com/office/officeart/2005/8/layout/pyramid1"/>
    <dgm:cxn modelId="{10535B19-E44E-484F-9089-D06905C73BB1}" type="presParOf" srcId="{ED72824D-05F2-4866-B135-95DA27696A86}" destId="{61F9BF98-C789-4AB1-B8FC-AF4B346EFEFB}" srcOrd="2" destOrd="0" presId="urn:microsoft.com/office/officeart/2005/8/layout/pyramid1"/>
    <dgm:cxn modelId="{F4A376DC-CAED-43FE-B591-1AA98E8789B2}" type="presParOf" srcId="{61F9BF98-C789-4AB1-B8FC-AF4B346EFEFB}" destId="{3D617B08-350C-491F-8FFC-B6246847D3D8}" srcOrd="0" destOrd="0" presId="urn:microsoft.com/office/officeart/2005/8/layout/pyramid1"/>
    <dgm:cxn modelId="{0CD64D54-CAB9-47A4-830E-40DE6A240119}" type="presParOf" srcId="{61F9BF98-C789-4AB1-B8FC-AF4B346EFEFB}" destId="{1B4C3865-1B06-4201-A3DF-9687CAC2A62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31CD9-36A4-4194-98FA-BC34589BA25D}">
      <dsp:nvSpPr>
        <dsp:cNvPr id="0" name=""/>
        <dsp:cNvSpPr/>
      </dsp:nvSpPr>
      <dsp:spPr>
        <a:xfrm>
          <a:off x="2028799" y="0"/>
          <a:ext cx="1271080" cy="1185176"/>
        </a:xfrm>
        <a:prstGeom prst="trapezoid">
          <a:avLst>
            <a:gd name="adj" fmla="val 53624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hr-HR" sz="1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</a:t>
          </a:r>
          <a:endParaRPr lang="hr-HR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hr-HR" sz="1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Users</a:t>
          </a:r>
          <a:endParaRPr lang="hr-HR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8799" y="0"/>
        <a:ext cx="1271080" cy="1185176"/>
      </dsp:txXfrm>
    </dsp:sp>
    <dsp:sp modelId="{8D2520D7-6100-469B-B774-CB4F4D2BC14F}">
      <dsp:nvSpPr>
        <dsp:cNvPr id="0" name=""/>
        <dsp:cNvSpPr/>
      </dsp:nvSpPr>
      <dsp:spPr>
        <a:xfrm>
          <a:off x="1204335" y="1185176"/>
          <a:ext cx="2920008" cy="1537488"/>
        </a:xfrm>
        <a:prstGeom prst="trapezoid">
          <a:avLst>
            <a:gd name="adj" fmla="val 53624"/>
          </a:avLst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Power</a:t>
          </a:r>
          <a:r>
            <a:rPr lang="hr-HR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hr-HR" sz="1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Users</a:t>
          </a:r>
          <a:endParaRPr lang="hr-HR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5337" y="1185176"/>
        <a:ext cx="1898005" cy="1537488"/>
      </dsp:txXfrm>
    </dsp:sp>
    <dsp:sp modelId="{3D617B08-350C-491F-8FFC-B6246847D3D8}">
      <dsp:nvSpPr>
        <dsp:cNvPr id="0" name=""/>
        <dsp:cNvSpPr/>
      </dsp:nvSpPr>
      <dsp:spPr>
        <a:xfrm>
          <a:off x="0" y="2722665"/>
          <a:ext cx="5328679" cy="2245885"/>
        </a:xfrm>
        <a:prstGeom prst="trapezoid">
          <a:avLst>
            <a:gd name="adj" fmla="val 53624"/>
          </a:avLst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End</a:t>
          </a:r>
          <a:r>
            <a:rPr lang="hr-H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hr-HR" sz="1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Users</a:t>
          </a:r>
          <a:endParaRPr lang="hr-HR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32519" y="2722665"/>
        <a:ext cx="3463642" cy="2245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noProof="0"/>
              <a:t>Click to edit Master text styles</a:t>
            </a:r>
          </a:p>
          <a:p>
            <a:pPr lvl="1"/>
            <a:r>
              <a:rPr lang="hr-HR" noProof="0"/>
              <a:t>Second level</a:t>
            </a:r>
          </a:p>
          <a:p>
            <a:pPr lvl="2"/>
            <a:r>
              <a:rPr lang="hr-HR" noProof="0"/>
              <a:t>Third level</a:t>
            </a:r>
          </a:p>
          <a:p>
            <a:pPr lvl="3"/>
            <a:r>
              <a:rPr lang="hr-HR" noProof="0"/>
              <a:t>Fourth level</a:t>
            </a:r>
          </a:p>
          <a:p>
            <a:pPr lvl="4"/>
            <a:r>
              <a:rPr lang="hr-HR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3447751-D529-418D-9CC2-B8A3FD21D37C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  <p:extLst>
      <p:ext uri="{BB962C8B-B14F-4D97-AF65-F5344CB8AC3E}">
        <p14:creationId xmlns:p14="http://schemas.microsoft.com/office/powerpoint/2010/main" val="1705074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2D5E58-A4FA-4992-9BF6-56B3FFFDDC60}" type="slidenum">
              <a:rPr lang="hr-HR" smtClean="0">
                <a:latin typeface="Arial" charset="0"/>
                <a:cs typeface="Arial" charset="0"/>
              </a:rPr>
              <a:pPr/>
              <a:t>2</a:t>
            </a:fld>
            <a:endParaRPr lang="hr-HR"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897781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632626-08C3-4344-867D-EF716CF6814E}" type="slidenum">
              <a:rPr lang="hr-HR" smtClean="0">
                <a:latin typeface="Arial" charset="0"/>
                <a:cs typeface="Arial" charset="0"/>
              </a:rPr>
              <a:pPr/>
              <a:t>20</a:t>
            </a:fld>
            <a:endParaRPr lang="hr-HR">
              <a:latin typeface="Arial" charset="0"/>
              <a:cs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hr-HR"/>
              <a:t>Management: podrška, promocija sustava, management stimulira korištenje sustava, CEO – “DWH believer”</a:t>
            </a:r>
          </a:p>
          <a:p>
            <a:pPr eaLnBrk="1" hangingPunct="1"/>
            <a:endParaRPr lang="hr-HR"/>
          </a:p>
          <a:p>
            <a:pPr eaLnBrk="1" hangingPunct="1"/>
            <a:r>
              <a:rPr lang="hr-HR"/>
              <a:t>Ambasadori i vizibilitet: Key Useri i njihovi nadređeni, svi članovi projektnog tima; imaju najviše informacija; entuzijazam i ponos zbog uspješno završenog projekta</a:t>
            </a:r>
          </a:p>
          <a:p>
            <a:pPr eaLnBrk="1" hangingPunct="1"/>
            <a:endParaRPr lang="hr-HR"/>
          </a:p>
          <a:p>
            <a:pPr eaLnBrk="1" hangingPunct="1"/>
            <a:r>
              <a:rPr lang="hr-HR"/>
              <a:t>Kredibilitet: na ovome je potrebno kontinuirano raditi, kontrolirati kvalitetu, uspostaviti jako nadzor nad DWH/BI procesima. Posljedice mogu biti katastrofalne – npr. poslovne odluke donešene na temelju pogrešnih podataka</a:t>
            </a:r>
          </a:p>
          <a:p>
            <a:pPr eaLnBrk="1" hangingPunct="1"/>
            <a:endParaRPr lang="hr-HR"/>
          </a:p>
          <a:p>
            <a:pPr eaLnBrk="1" hangingPunct="1"/>
            <a:r>
              <a:rPr lang="hr-HR"/>
              <a:t>Interni tim: korisnici i IT – osnova za uspješno funkcioniranje sustava</a:t>
            </a:r>
          </a:p>
          <a:p>
            <a:pPr eaLnBrk="1" hangingPunct="1"/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58288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2D5E58-A4FA-4992-9BF6-56B3FFFDDC60}" type="slidenum">
              <a:rPr lang="hr-HR" smtClean="0">
                <a:latin typeface="Arial" charset="0"/>
                <a:cs typeface="Arial" charset="0"/>
              </a:rPr>
              <a:pPr/>
              <a:t>3</a:t>
            </a:fld>
            <a:endParaRPr lang="hr-HR"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hr-HR"/>
              <a:t>Kako nastaje ideja/svijest da je potrebna implementacija DWH/BI sustava: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up -&gt; down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bottom -&gt; up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oba smjera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981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8EF77D-FA1F-4030-BFDF-F13AB39B5EF8}" type="slidenum">
              <a:rPr lang="hr-HR" smtClean="0">
                <a:latin typeface="Arial" charset="0"/>
                <a:cs typeface="Arial" charset="0"/>
              </a:rPr>
              <a:pPr/>
              <a:t>5</a:t>
            </a:fld>
            <a:endParaRPr lang="hr-HR"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hr-HR"/>
              <a:t>U trenutku ideje, sve je nepoznato: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Ne znamo koje sve procese trebamo analizirati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Ne znamo kako </a:t>
            </a:r>
            <a:r>
              <a:rPr lang="hr-HR" u="sng"/>
              <a:t>točno</a:t>
            </a:r>
            <a:r>
              <a:rPr lang="hr-HR"/>
              <a:t> želimo raditi reporting i analitiku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Ne znamo koji izvorišni sustavi su nam potrebni (gdje se nalaze podaci)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Ne znamo koje alate želimo implementirati i odabrati s tržišta (koji ETL, OLAP, reporting itd.)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Potrebno je pokrenuti veliki broj ljudi kroz cijelu kompaniju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Implementacija zahtijeva vrlo intenzivnu cross-funkcionalnu suradnju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Implementacija zahtijeva velike promjene: kako tehnološke tako i u smislu dosadašnjih praksi</a:t>
            </a:r>
          </a:p>
          <a:p>
            <a:pPr marL="228600" indent="-228600" eaLnBrk="1" hangingPunct="1"/>
            <a:endParaRPr lang="hr-HR"/>
          </a:p>
          <a:p>
            <a:pPr marL="228600" indent="-228600" eaLnBrk="1" hangingPunct="1"/>
            <a:r>
              <a:rPr lang="hr-HR"/>
              <a:t>Najteže je kad kompanija prvi put uvodi DWH/BI sustav.</a:t>
            </a:r>
          </a:p>
          <a:p>
            <a:pPr marL="228600" indent="-228600" eaLnBrk="1" hangingPunct="1"/>
            <a:endParaRPr lang="hr-HR"/>
          </a:p>
          <a:p>
            <a:pPr marL="228600" indent="-228600" eaLnBrk="1" hangingPunct="1"/>
            <a:r>
              <a:rPr lang="hr-HR"/>
              <a:t>Velika količina nepoznanica =&gt; povećani rizici projekta =&gt; povećana mogućnost za neuspjeh projekta</a:t>
            </a:r>
          </a:p>
          <a:p>
            <a:pPr marL="228600" indent="-228600" eaLnBrk="1" hangingPunct="1"/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93799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7E63C9-3D21-4A03-A08C-B68F56558A46}" type="slidenum">
              <a:rPr lang="hr-HR" smtClean="0">
                <a:latin typeface="Arial" charset="0"/>
                <a:cs typeface="Arial" charset="0"/>
              </a:rPr>
              <a:pPr/>
              <a:t>6</a:t>
            </a:fld>
            <a:endParaRPr lang="hr-HR">
              <a:latin typeface="Arial" charset="0"/>
              <a:cs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hr-HR"/>
              <a:t>Grupiranje ovih elemenata na PPTI Framework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8981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D34C48-4D1F-45C3-9B34-282EB653893E}" type="slidenum">
              <a:rPr lang="hr-HR" smtClean="0">
                <a:latin typeface="Arial" charset="0"/>
                <a:cs typeface="Arial" charset="0"/>
              </a:rPr>
              <a:pPr/>
              <a:t>7</a:t>
            </a:fld>
            <a:endParaRPr lang="hr-HR">
              <a:latin typeface="Arial" charset="0"/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hr-HR"/>
              <a:t>PPTI komponente:</a:t>
            </a:r>
          </a:p>
          <a:p>
            <a:pPr marL="228600" indent="-228600" eaLnBrk="1" hangingPunct="1"/>
            <a:endParaRPr lang="hr-HR"/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Technology: HW, alati (ETL, OLAP, reporting itd.)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Processes: poslovni procesi, tehnički procesi, change management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Information: definicije KPI-jeva/dimenzija, kvaliteta podataka, podaci u izvorištima podataka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People: svi stakeholderi na projektu</a:t>
            </a:r>
          </a:p>
          <a:p>
            <a:pPr marL="228600" indent="-228600" eaLnBrk="1" hangingPunct="1"/>
            <a:endParaRPr lang="hr-HR"/>
          </a:p>
          <a:p>
            <a:pPr marL="228600" indent="-228600" eaLnBrk="1" hangingPunct="1"/>
            <a:r>
              <a:rPr lang="hr-HR"/>
              <a:t>Dio komponenti je opipljiv (tangible) – Technology, Information, Processes, dok je dio komponenti apstraktan (intangible) – People, Processes.</a:t>
            </a:r>
          </a:p>
          <a:p>
            <a:pPr marL="228600" indent="-228600" eaLnBrk="1" hangingPunct="1"/>
            <a:r>
              <a:rPr lang="hr-HR"/>
              <a:t>U pravilu se vrlo intenzivno bavimo opipljivim komponentama dok smo intangible komponente skloni zaboraviti/podcijeniti/ignorirati jer su apstraktne i teško je njima upravljati.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33179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F7BE17-183D-4D7F-AE77-9CDFAFA64E16}" type="slidenum">
              <a:rPr lang="hr-HR" smtClean="0">
                <a:latin typeface="Arial" charset="0"/>
                <a:cs typeface="Arial" charset="0"/>
              </a:rPr>
              <a:pPr/>
              <a:t>10</a:t>
            </a:fld>
            <a:endParaRPr lang="hr-HR">
              <a:latin typeface="Arial" charset="0"/>
              <a:cs typeface="Arial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hr-HR"/>
              <a:t>Key Useri su važni i nakon završetka projekta kada sustav uđe u operativni rad.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1985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76A5BB-F0B9-47AD-9216-498947C4BACD}" type="slidenum">
              <a:rPr lang="hr-HR" smtClean="0">
                <a:latin typeface="Arial" charset="0"/>
                <a:cs typeface="Arial" charset="0"/>
              </a:rPr>
              <a:pPr/>
              <a:t>14</a:t>
            </a:fld>
            <a:endParaRPr lang="hr-HR">
              <a:latin typeface="Arial" charset="0"/>
              <a:cs typeface="Arial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hr-HR"/>
              <a:t>S obzirom da DWH/BI projekti u pravilu mobiliziraju veli broj članova projektnog tima, ljudska ponašanja i osobine jako dolaze do izražaja na takvim projektima.</a:t>
            </a:r>
          </a:p>
          <a:p>
            <a:pPr eaLnBrk="1" hangingPunct="1"/>
            <a:r>
              <a:rPr lang="hr-HR"/>
              <a:t>Project Manager ne mora biti psiholog, samo mora biti svjestan da su ljudi – ljudi i da će reagirati u skladu sa svojim osobnostima.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06649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D37BF1-0A79-494F-8AE6-06A882AF14D0}" type="slidenum">
              <a:rPr lang="hr-HR" smtClean="0">
                <a:latin typeface="Arial" charset="0"/>
                <a:cs typeface="Arial" charset="0"/>
              </a:rPr>
              <a:pPr/>
              <a:t>15</a:t>
            </a:fld>
            <a:endParaRPr lang="hr-HR">
              <a:latin typeface="Arial" charset="0"/>
              <a:cs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hr-HR"/>
              <a:t>Projekt se može uspješno odraditi isključivo ukoliko su dobro pokrivene sve 4 komponente.</a:t>
            </a:r>
          </a:p>
          <a:p>
            <a:pPr marL="228600" indent="-228600" eaLnBrk="1" hangingPunct="1"/>
            <a:r>
              <a:rPr lang="hr-HR"/>
              <a:t>Ne vrijedi samo za DWH/BI sustave – ovo je univerzalno pravilo.</a:t>
            </a:r>
          </a:p>
          <a:p>
            <a:pPr marL="228600" indent="-228600" eaLnBrk="1" hangingPunct="1"/>
            <a:endParaRPr lang="hr-HR"/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Ako je </a:t>
            </a:r>
            <a:r>
              <a:rPr lang="hr-HR" b="1"/>
              <a:t>Technology</a:t>
            </a:r>
            <a:r>
              <a:rPr lang="hr-HR"/>
              <a:t> komponenta neuspješna: npr. krivo dimenzionirani HW koji ne može obraditi potrebnu količinu podataka.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Ako je </a:t>
            </a:r>
            <a:r>
              <a:rPr lang="hr-HR" b="1"/>
              <a:t>Processes</a:t>
            </a:r>
            <a:r>
              <a:rPr lang="hr-HR"/>
              <a:t> komponenta neuspješna: npr. krivo dizajniramo change management proces pa je sustav kompleksno nadograđivati i uvoditi promjene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Ako je </a:t>
            </a:r>
            <a:r>
              <a:rPr lang="hr-HR" b="1"/>
              <a:t>Information</a:t>
            </a:r>
            <a:r>
              <a:rPr lang="hr-HR"/>
              <a:t> komponenta neuspješna: npr. krivo definiramo KPI-jeve/dimenzije i kompanija donosi odluke na temelju pogrešnih brojki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hr-HR"/>
              <a:t>U prezentaciji ne govorimo o </a:t>
            </a:r>
            <a:r>
              <a:rPr lang="hr-HR" b="1"/>
              <a:t>People</a:t>
            </a:r>
            <a:r>
              <a:rPr lang="hr-HR"/>
              <a:t> komponenti zato što je važnija, ističemo je samo zato što tu komponentu često podcijenimo.</a:t>
            </a:r>
          </a:p>
          <a:p>
            <a:pPr marL="228600" indent="-228600" eaLnBrk="1" hangingPunct="1"/>
            <a:endParaRPr lang="hr-HR"/>
          </a:p>
          <a:p>
            <a:pPr marL="228600" indent="-228600" eaLnBrk="1" hangingPunct="1"/>
            <a:endParaRPr lang="hr-HR"/>
          </a:p>
          <a:p>
            <a:pPr marL="228600" indent="-228600" eaLnBrk="1" hangingPunct="1"/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66233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C8A875-E3C3-453C-B163-1FA8DD51DC23}" type="slidenum">
              <a:rPr lang="hr-HR" smtClean="0">
                <a:latin typeface="Arial" charset="0"/>
                <a:cs typeface="Arial" charset="0"/>
              </a:rPr>
              <a:pPr/>
              <a:t>19</a:t>
            </a:fld>
            <a:endParaRPr lang="hr-HR">
              <a:latin typeface="Arial" charset="0"/>
              <a:cs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hr-HR"/>
              <a:t>Projekt je privremena organizacija koja traje dok je DWH/BI sustav u izgradnji.</a:t>
            </a:r>
          </a:p>
          <a:p>
            <a:pPr eaLnBrk="1" hangingPunct="1"/>
            <a:r>
              <a:rPr lang="hr-HR"/>
              <a:t>Nakon završene implementacije projektna organizacija prestaje, a sustav treba predati ostatku organizacije na trajno korištenje. </a:t>
            </a:r>
          </a:p>
          <a:p>
            <a:pPr eaLnBrk="1" hangingPunct="1"/>
            <a:r>
              <a:rPr lang="hr-HR"/>
              <a:t>U projekt je uključen ograničen broj ljudi, nakon projekta kreće ekspanzija i predavanje sustava na korištenje velikom broju korisnika.</a:t>
            </a:r>
          </a:p>
          <a:p>
            <a:pPr eaLnBrk="1" hangingPunct="1"/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45770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335463" y="1169988"/>
            <a:ext cx="4814887" cy="4994275"/>
            <a:chOff x="4334933" y="1169931"/>
            <a:chExt cx="4814835" cy="4993802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6009727" y="1169931"/>
              <a:ext cx="3133691" cy="3135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334933" y="1349301"/>
              <a:ext cx="4814835" cy="4814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225510" y="1469940"/>
              <a:ext cx="3911558" cy="39112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304885" y="1308030"/>
              <a:ext cx="3838534" cy="38397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706518" y="1769949"/>
              <a:ext cx="3430550" cy="34302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/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69DE-AB9B-40D1-BD89-1504C1D7B34E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ED5EE-72DA-4E16-8CC2-8265EC6CE6B6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/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2DEC-D2BE-4574-8BDE-004FB20A321D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228600" y="7112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defRPr/>
            </a:pPr>
            <a:r>
              <a:rPr lang="en-US" altLang="x-none" sz="8000" dirty="0"/>
              <a:t>“</a:t>
            </a: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96200" y="27686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r>
              <a:rPr lang="en-US" altLang="x-none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313BB-ED4F-46C4-83DB-586334CC2359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/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CEE0E-9ED8-48B0-AF53-FFDC0E2F44C3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228600" y="7112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defRPr/>
            </a:pPr>
            <a:r>
              <a:rPr lang="en-US" altLang="x-none" sz="8000" dirty="0"/>
              <a:t>“</a:t>
            </a: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96200" y="27686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defRPr/>
            </a:pPr>
            <a:r>
              <a:rPr lang="en-US" altLang="x-none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94E1-50C1-49AE-A2B3-0906A4AE3B6B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/>
          <a:lstStyle>
            <a:lvl1pPr>
              <a:defRPr lang="en-US" sz="28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F96EC-89BE-44BB-B3AE-4502C4470FFD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05F1E-29A5-46B1-A2C7-D73C0466075C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69728-8525-4BC2-98C8-B76594C1E770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106F-8C8A-41AE-AF43-1E361996E399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3230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88F40-F498-4565-8A20-B4E8EEF5CABF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276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479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7221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1446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3297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661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647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842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5332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271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C4961-7508-4B1A-9A8C-07E61722E4EC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A77E8-C286-4CF8-8436-222764442C8C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7DC8C-61AB-4168-86D4-9CF9995B4977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362-1B33-41F0-8BD9-528E761CB881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E9DFC-DF62-4FCD-8A80-6F56F7CBEB9F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06DCA-DF0E-444D-BC56-E7B7B0A50E7A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090E-CD49-4194-B65A-2C78F5BDE68B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6670675" y="3894138"/>
            <a:ext cx="2470150" cy="265906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746" y="3259666"/>
              <a:ext cx="912188" cy="9118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5724"/>
              <a:ext cx="2981857" cy="29828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1737" y="3581511"/>
              <a:ext cx="1897197" cy="18965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130" y="3433998"/>
              <a:ext cx="1740055" cy="17394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388" y="3985732"/>
              <a:ext cx="1264798" cy="1264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0" y="6172200"/>
            <a:ext cx="12017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0" hangingPunct="0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8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0" hangingPunct="0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988" y="5578475"/>
            <a:ext cx="857250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12C6663-A190-4BF9-BF62-77A249705975}" type="slidenum">
              <a:rPr lang="hr-HR" altLang="x-none"/>
              <a:pPr>
                <a:defRPr/>
              </a:pPr>
              <a:t>‹#›</a:t>
            </a:fld>
            <a:endParaRPr lang="hr-HR" altLang="x-non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7" r:id="rId2"/>
    <p:sldLayoutId id="2147483716" r:id="rId3"/>
    <p:sldLayoutId id="2147483715" r:id="rId4"/>
    <p:sldLayoutId id="2147483714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8" r:id="rId11"/>
    <p:sldLayoutId id="2147483719" r:id="rId12"/>
    <p:sldLayoutId id="2147483707" r:id="rId13"/>
    <p:sldLayoutId id="2147483720" r:id="rId14"/>
    <p:sldLayoutId id="2147483706" r:id="rId15"/>
    <p:sldLayoutId id="2147483705" r:id="rId16"/>
    <p:sldLayoutId id="2147483704" r:id="rId17"/>
    <p:sldLayoutId id="2147483703" r:id="rId1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2000" kern="1200">
          <a:solidFill>
            <a:srgbClr val="0F496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kern="1200">
          <a:solidFill>
            <a:srgbClr val="0F496F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600" kern="1200">
          <a:solidFill>
            <a:srgbClr val="0F496F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940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hr-HR" dirty="0"/>
              <a:t>Dubinska analiza podataka</a:t>
            </a:r>
            <a:br>
              <a:rPr lang="hr-HR" dirty="0"/>
            </a:br>
            <a:r>
              <a:rPr lang="hr-HR" sz="3600"/>
              <a:t>Tema 08</a:t>
            </a:r>
            <a:endParaRPr lang="hr-H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35088"/>
          </a:xfrm>
        </p:spPr>
        <p:txBody>
          <a:bodyPr>
            <a:normAutofit/>
          </a:bodyPr>
          <a:lstStyle/>
          <a:p>
            <a:r>
              <a:rPr lang="hr-HR" dirty="0"/>
              <a:t>Maja Vekić-Vedrina, </a:t>
            </a:r>
            <a:r>
              <a:rPr lang="hr-HR" dirty="0" err="1"/>
              <a:t>M.Sc</a:t>
            </a:r>
            <a:r>
              <a:rPr lang="hr-HR" dirty="0"/>
              <a:t>.</a:t>
            </a:r>
          </a:p>
          <a:p>
            <a:r>
              <a:rPr lang="hr-HR" sz="2400" dirty="0">
                <a:hlinkClick r:id="rId2"/>
              </a:rPr>
              <a:t>maja.vekic.vedrina@gmail.com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4E39F9A-FA4C-4F42-A00B-24698C7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676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Sveučilište VERN’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Diplomski studij: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menadžment</a:t>
            </a:r>
          </a:p>
        </p:txBody>
      </p:sp>
    </p:spTree>
    <p:extLst>
      <p:ext uri="{BB962C8B-B14F-4D97-AF65-F5344CB8AC3E}">
        <p14:creationId xmlns:p14="http://schemas.microsoft.com/office/powerpoint/2010/main" val="15060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15"/>
          <p:cNvSpPr>
            <a:spLocks noChangeArrowheads="1"/>
          </p:cNvSpPr>
          <p:nvPr/>
        </p:nvSpPr>
        <p:spPr bwMode="auto">
          <a:xfrm>
            <a:off x="3135313" y="1557338"/>
            <a:ext cx="287655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hr-HR" altLang="ja-JP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Sponzor projekta</a:t>
            </a:r>
            <a:endParaRPr lang="x-none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0152"/>
            <a:ext cx="8712968" cy="11525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KAKO U PRAKSI IZGLEDA Tipična ORGANIZACIJA NA ANALITIČKIM PROJEKTIMA:</a:t>
            </a:r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2555875" y="2376488"/>
            <a:ext cx="4032250" cy="5476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hr-HR" altLang="ja-JP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Steering</a:t>
            </a:r>
            <a:r>
              <a:rPr lang="hr-HR" altLang="ja-JP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ja-JP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Committee</a:t>
            </a:r>
            <a:endParaRPr lang="en-GB" altLang="ja-JP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auto">
          <a:xfrm>
            <a:off x="900113" y="3213100"/>
            <a:ext cx="7343775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x-none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anagement</a:t>
            </a: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 Manager naručitelja + Project Manager dobavljača</a:t>
            </a:r>
            <a:endParaRPr lang="en-US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395288" y="4319588"/>
            <a:ext cx="1439862" cy="2160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hr-HR" altLang="ja-JP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Financije</a:t>
            </a: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Članovi</a:t>
            </a: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tima</a:t>
            </a:r>
            <a:endParaRPr lang="x-none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135293" y="4319587"/>
            <a:ext cx="1439863" cy="2160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hr-HR" altLang="ja-JP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Marketing</a:t>
            </a: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Članovi</a:t>
            </a: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tima</a:t>
            </a:r>
            <a:endParaRPr lang="x-none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AutoShape 15"/>
          <p:cNvSpPr>
            <a:spLocks noChangeArrowheads="1"/>
          </p:cNvSpPr>
          <p:nvPr/>
        </p:nvSpPr>
        <p:spPr bwMode="auto">
          <a:xfrm>
            <a:off x="3852863" y="4319588"/>
            <a:ext cx="1439862" cy="2160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altLang="ja-JP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Prodaja</a:t>
            </a: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Članovi</a:t>
            </a: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tima</a:t>
            </a:r>
            <a:endParaRPr lang="x-none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AutoShape 15"/>
          <p:cNvSpPr>
            <a:spLocks noChangeArrowheads="1"/>
          </p:cNvSpPr>
          <p:nvPr/>
        </p:nvSpPr>
        <p:spPr bwMode="auto">
          <a:xfrm>
            <a:off x="5580063" y="4319588"/>
            <a:ext cx="1439862" cy="2160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hr-HR" altLang="ja-JP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Članovi</a:t>
            </a: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tima</a:t>
            </a:r>
            <a:endParaRPr lang="x-none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7308850" y="4319588"/>
            <a:ext cx="1439863" cy="2160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hr-HR" altLang="ja-JP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Dobavljači</a:t>
            </a: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Voditelji</a:t>
            </a: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timova</a:t>
            </a:r>
          </a:p>
          <a:p>
            <a:pPr algn="ctr">
              <a:defRPr/>
            </a:pPr>
            <a:endParaRPr lang="hr-HR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Članovi</a:t>
            </a:r>
          </a:p>
          <a:p>
            <a:pPr algn="ctr">
              <a:defRPr/>
            </a:pPr>
            <a:r>
              <a:rPr lang="hr-HR" altLang="x-none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tima</a:t>
            </a:r>
            <a:endParaRPr lang="x-none" altLang="x-none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37" name="Line 39"/>
          <p:cNvSpPr>
            <a:spLocks noChangeShapeType="1"/>
          </p:cNvSpPr>
          <p:nvPr/>
        </p:nvSpPr>
        <p:spPr bwMode="auto">
          <a:xfrm flipV="1">
            <a:off x="504825" y="4941888"/>
            <a:ext cx="8170863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eaLnBrk="0" hangingPunct="0">
              <a:defRPr/>
            </a:pPr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 flipV="1">
            <a:off x="504825" y="5732463"/>
            <a:ext cx="8170863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eaLnBrk="0" hangingPunct="0">
              <a:defRPr/>
            </a:pPr>
            <a:endParaRPr lang="hr-H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>
            <a:stCxn id="37" idx="2"/>
            <a:endCxn id="38" idx="0"/>
          </p:cNvCxnSpPr>
          <p:nvPr/>
        </p:nvCxnSpPr>
        <p:spPr>
          <a:xfrm flipH="1">
            <a:off x="4572000" y="2060575"/>
            <a:ext cx="1588" cy="3159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8" idx="2"/>
            <a:endCxn id="39" idx="0"/>
          </p:cNvCxnSpPr>
          <p:nvPr/>
        </p:nvCxnSpPr>
        <p:spPr>
          <a:xfrm>
            <a:off x="4572000" y="2924175"/>
            <a:ext cx="0" cy="288925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116013" y="4005263"/>
            <a:ext cx="6911975" cy="314325"/>
            <a:chOff x="1115536" y="4005064"/>
            <a:chExt cx="6912928" cy="314936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8028464" y="4149807"/>
              <a:ext cx="0" cy="170193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58" name="Group 13"/>
            <p:cNvGrpSpPr>
              <a:grpSpLocks/>
            </p:cNvGrpSpPr>
            <p:nvPr/>
          </p:nvGrpSpPr>
          <p:grpSpPr bwMode="auto">
            <a:xfrm>
              <a:off x="1115536" y="4005064"/>
              <a:ext cx="6912680" cy="314936"/>
              <a:chOff x="1115536" y="4005064"/>
              <a:chExt cx="6912680" cy="31493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115536" y="4149807"/>
                <a:ext cx="691292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endCxn id="40" idx="0"/>
              </p:cNvCxnSpPr>
              <p:nvPr/>
            </p:nvCxnSpPr>
            <p:spPr>
              <a:xfrm flipH="1">
                <a:off x="1115536" y="4149807"/>
                <a:ext cx="0" cy="170193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844561" y="4149807"/>
                <a:ext cx="0" cy="170193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4572000" y="4149807"/>
                <a:ext cx="0" cy="170193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6301026" y="4149807"/>
                <a:ext cx="0" cy="170193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572000" y="4005064"/>
                <a:ext cx="0" cy="144743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315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2296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INTERESI I BRIGE STAKEHOLDERA?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640763" cy="54006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tvrtke/sponzori projekta</a:t>
            </a:r>
          </a:p>
          <a:p>
            <a:pPr marL="57150" lvl="1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Strateški ciljevi projekta (efikasnost, prihodi, uštede)</a:t>
            </a:r>
          </a:p>
          <a:p>
            <a:pPr marL="57150" lvl="1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Kompanijski uspjeh</a:t>
            </a:r>
          </a:p>
          <a:p>
            <a:pPr marL="57150" lvl="1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Opravdanje investicije</a:t>
            </a:r>
          </a:p>
          <a:p>
            <a:pPr marL="57150" lvl="1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Vlasništvo nad sustavom (svi žele/nitko ne želi biti vlasnik)</a:t>
            </a:r>
          </a:p>
          <a:p>
            <a:pPr marL="0" lvl="1" eaLnBrk="1" hangingPunct="1">
              <a:lnSpc>
                <a:spcPct val="8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§"/>
              <a:defRPr/>
            </a:pPr>
            <a:endParaRPr lang="hr-HR" sz="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Poslovne jedinice (prodaja, marketing, financije…)</a:t>
            </a:r>
          </a:p>
          <a:p>
            <a:pPr marL="57150" lvl="1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Funkcionalnost u skladu sa željama i specifikacijom</a:t>
            </a:r>
          </a:p>
          <a:p>
            <a:pPr marL="57150" lvl="1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Pouzdanost sustava (povjerenje u brojke)</a:t>
            </a:r>
          </a:p>
          <a:p>
            <a:pPr marL="57150" lvl="1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Nervoza zbog dugog perioda do realizacije benefita</a:t>
            </a:r>
          </a:p>
          <a:p>
            <a:pPr marL="57150" lvl="1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Ispunjenje individualnih ciljeva/ambicija (osobni uspjeh)</a:t>
            </a:r>
          </a:p>
          <a:p>
            <a:pPr marL="57150" lvl="1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li će me novi sustav zamijeniti?</a:t>
            </a:r>
          </a:p>
          <a:p>
            <a:pPr marL="57150" lvl="1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Usvajanje novih znanja, vještina i odgovornosti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8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2296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INTERESI I BRIGE STAKEHOLDERA?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822325"/>
            <a:ext cx="8569325" cy="5630863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hr-H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organizacija</a:t>
            </a:r>
          </a:p>
          <a:p>
            <a:pPr marL="514350" lvl="2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Tehnička izvedba, kvaliteta rješenja, kvaliteta podataka, odabir alata, dimenzioniranje sustava itd.</a:t>
            </a:r>
          </a:p>
          <a:p>
            <a:pPr marL="514350" lvl="2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Usvajanje novih znanja, vještina i odgovornosti</a:t>
            </a:r>
          </a:p>
          <a:p>
            <a:pPr marL="514350" lvl="2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Pritisak rokovima, održavanje kvalitete isporuke</a:t>
            </a:r>
          </a:p>
          <a:p>
            <a:pPr marL="514350" lvl="2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Nervoza zbog dugog perioda do realizacije benefita</a:t>
            </a:r>
          </a:p>
          <a:p>
            <a:pPr marL="514350" lvl="2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Nerealna očekivanja korisnika</a:t>
            </a:r>
          </a:p>
          <a:p>
            <a:pPr marL="514350" lvl="2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Ispunjenje individualnih ciljeva/ambicija (osobni uspjeh)</a:t>
            </a:r>
          </a:p>
          <a:p>
            <a:pPr marL="514350" lvl="2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hr-HR" sz="1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Clr>
                <a:srgbClr val="FF3300"/>
              </a:buClr>
              <a:buFont typeface="Wingdings 3" pitchFamily="18" charset="2"/>
              <a:buNone/>
              <a:defRPr/>
            </a:pPr>
            <a:r>
              <a:rPr lang="hr-H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Manager projekta</a:t>
            </a:r>
          </a:p>
          <a:p>
            <a:pPr marL="514350" lvl="2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Time/Budget/</a:t>
            </a:r>
            <a:r>
              <a:rPr lang="hr-HR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njihovi konflikti + </a:t>
            </a:r>
            <a:r>
              <a:rPr lang="hr-HR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intangible</a:t>
            </a: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faktori</a:t>
            </a:r>
          </a:p>
          <a:p>
            <a:pPr marL="514350" lvl="2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Koordinacija i organizacija projekta, komunikacija prema svim </a:t>
            </a:r>
            <a:r>
              <a:rPr lang="hr-HR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stakeholderima</a:t>
            </a:r>
            <a:endParaRPr lang="hr-H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2" indent="-3429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Ispunjenje individualnih ciljeva/ambicija (osobni uspjeh)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2296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INTERESI I BRIGE STAKEHOLDERA?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80400" cy="54022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Bef>
                <a:spcPct val="30000"/>
              </a:spcBef>
              <a:buClr>
                <a:srgbClr val="FF3300"/>
              </a:buClr>
              <a:buFont typeface="Wingdings 3" pitchFamily="18" charset="2"/>
              <a:buNone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Vlasnici izvorišnih sustava</a:t>
            </a:r>
          </a:p>
          <a:p>
            <a:pPr marL="514350" lvl="2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Utjecaj analitičkih procesa na izvorišni sustav</a:t>
            </a:r>
          </a:p>
          <a:p>
            <a:pPr marL="514350" lvl="2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Tretman izvorišnih podataka (“ne damo svoje podatke”)</a:t>
            </a:r>
          </a:p>
          <a:p>
            <a:pPr marL="514350" lvl="2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Interni centri informacija/utjecaja</a:t>
            </a:r>
          </a:p>
          <a:p>
            <a:pPr marL="514350" lvl="2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Transparentnost procesa/kvaliteta podataka</a:t>
            </a:r>
          </a:p>
          <a:p>
            <a:pPr marL="457200" lvl="2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hr-HR" altLang="x-none" sz="2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lnSpc>
                <a:spcPct val="80000"/>
              </a:lnSpc>
              <a:spcBef>
                <a:spcPct val="30000"/>
              </a:spcBef>
              <a:buClr>
                <a:srgbClr val="FF3300"/>
              </a:buClr>
              <a:buFont typeface="Wingdings 3" pitchFamily="18" charset="2"/>
              <a:buNone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Partneri/dobavljači</a:t>
            </a:r>
          </a:p>
          <a:p>
            <a:pPr marL="514350" lvl="2" indent="-34290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Ispunjenje ciljeva projekta, isporuka kvalitetnog rješenja</a:t>
            </a:r>
          </a:p>
          <a:p>
            <a:pPr marL="514350" lvl="2" indent="-34290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Odnos s naručiteljem</a:t>
            </a:r>
          </a:p>
          <a:p>
            <a:pPr marL="514350" lvl="2" indent="-34290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Nerealna očekivanja naručitelja</a:t>
            </a:r>
          </a:p>
          <a:p>
            <a:pPr marL="514350" lvl="2" indent="-34290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Pritisak rokovima, održavanje kvalitete isporuke</a:t>
            </a:r>
          </a:p>
          <a:p>
            <a:pPr marL="514350" lvl="2" indent="-34290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Uspješan projekt je bitan za ugled dobavljača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Često podcijenimo individualne, subjektivne utjecaje </a:t>
            </a:r>
            <a:r>
              <a:rPr lang="hr-HR" altLang="x-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stakeholdera</a:t>
            </a: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3558" name="Rectangle 4"/>
          <p:cNvSpPr>
            <a:spLocks noGrp="1" noChangeArrowheads="1"/>
          </p:cNvSpPr>
          <p:nvPr>
            <p:ph sz="half" idx="13"/>
          </p:nvPr>
        </p:nvSpPr>
        <p:spPr>
          <a:xfrm>
            <a:off x="4500563" y="1700213"/>
            <a:ext cx="4243387" cy="3519487"/>
          </a:xfrm>
        </p:spPr>
        <p:txBody>
          <a:bodyPr anchor="t">
            <a:noAutofit/>
          </a:bodyPr>
          <a:lstStyle/>
          <a:p>
            <a:pPr marL="0" indent="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Ljudi smo… :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Osobne vrijednosti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Percepcija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Motivacija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Strahovi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Otpor prema promjeni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Skepticizam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sz="quarter" idx="4"/>
          </p:nvPr>
        </p:nvSpPr>
        <p:spPr>
          <a:xfrm>
            <a:off x="434975" y="1819275"/>
            <a:ext cx="4033838" cy="4489450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Utjecaj organizacije: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Organizacijski ciljevi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 politika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Korporativna kultura</a:t>
            </a:r>
          </a:p>
          <a:p>
            <a:pPr mar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hr-HR" altLang="x-non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Želja za uspjehom i napredovanjem: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Individualni ciljevi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Ambicije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Stavovi</a:t>
            </a:r>
          </a:p>
          <a:p>
            <a:pPr marL="57150" indent="-342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Interesi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Clr>
                <a:srgbClr val="FF3300"/>
              </a:buClr>
              <a:buFont typeface="Wingdings 3" pitchFamily="18" charset="2"/>
              <a:buNone/>
              <a:defRPr/>
            </a:pPr>
            <a:endParaRPr lang="hr-HR" altLang="x-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23558" grpId="0" uiExpand="1" build="p"/>
      <p:bldP spid="2355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706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Vraćamo se na PPTI…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29600" cy="749300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“Recept” za uspješnu implementaciju promjena</a:t>
            </a:r>
          </a:p>
        </p:txBody>
      </p:sp>
      <p:sp>
        <p:nvSpPr>
          <p:cNvPr id="25615" name="Rectangle 22"/>
          <p:cNvSpPr>
            <a:spLocks noChangeArrowheads="1"/>
          </p:cNvSpPr>
          <p:nvPr/>
        </p:nvSpPr>
        <p:spPr bwMode="auto">
          <a:xfrm>
            <a:off x="611188" y="5734050"/>
            <a:ext cx="7993062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Peter Race,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Henley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Business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University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Reading</a:t>
            </a:r>
            <a:endParaRPr lang="hr-HR" altLang="x-none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Fahad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–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Humaidan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Science,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Newcastle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  <a:p>
            <a:pPr>
              <a:defRPr/>
            </a:pP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Nick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Rossiter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Northumbria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4643438" y="2349500"/>
            <a:ext cx="2665412" cy="1223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r-Latn-C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619250" y="3933825"/>
            <a:ext cx="2665413" cy="1223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r-Latn-C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643438" y="3933825"/>
            <a:ext cx="2665412" cy="1223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r-Latn-C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AutoShape 15"/>
          <p:cNvSpPr>
            <a:spLocks noChangeArrowheads="1"/>
          </p:cNvSpPr>
          <p:nvPr/>
        </p:nvSpPr>
        <p:spPr bwMode="auto">
          <a:xfrm>
            <a:off x="1619250" y="2349500"/>
            <a:ext cx="2665413" cy="1223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r-Latn-C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763713" y="2565400"/>
            <a:ext cx="2303462" cy="749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4787900" y="2565400"/>
            <a:ext cx="2303463" cy="749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FF3300"/>
              </a:buClr>
              <a:defRPr/>
            </a:pPr>
            <a:r>
              <a:rPr lang="hr-HR" altLang="x-non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</a:t>
            </a:r>
            <a:endParaRPr lang="hr-HR" altLang="x-non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1763713" y="4149725"/>
            <a:ext cx="2303462" cy="749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endParaRPr lang="hr-HR" altLang="x-non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4787900" y="4149725"/>
            <a:ext cx="2303463" cy="749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FF3300"/>
              </a:buClr>
              <a:defRPr/>
            </a:pPr>
            <a:r>
              <a:rPr lang="hr-HR" altLang="x-non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</a:t>
            </a:r>
            <a:endParaRPr lang="hr-HR" altLang="x-non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2916238" y="2997200"/>
            <a:ext cx="3095625" cy="1584325"/>
            <a:chOff x="1837" y="2205"/>
            <a:chExt cx="1950" cy="998"/>
          </a:xfrm>
        </p:grpSpPr>
        <p:sp>
          <p:nvSpPr>
            <p:cNvPr id="43022" name="Line 21"/>
            <p:cNvSpPr>
              <a:spLocks noChangeShapeType="1"/>
            </p:cNvSpPr>
            <p:nvPr/>
          </p:nvSpPr>
          <p:spPr bwMode="auto">
            <a:xfrm>
              <a:off x="1837" y="2568"/>
              <a:ext cx="0" cy="227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23" name="Line 22"/>
            <p:cNvSpPr>
              <a:spLocks noChangeShapeType="1"/>
            </p:cNvSpPr>
            <p:nvPr/>
          </p:nvSpPr>
          <p:spPr bwMode="auto">
            <a:xfrm>
              <a:off x="3787" y="2568"/>
              <a:ext cx="0" cy="227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24" name="Line 23"/>
            <p:cNvSpPr>
              <a:spLocks noChangeShapeType="1"/>
            </p:cNvSpPr>
            <p:nvPr/>
          </p:nvSpPr>
          <p:spPr bwMode="auto">
            <a:xfrm>
              <a:off x="2699" y="2205"/>
              <a:ext cx="226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25" name="Line 24"/>
            <p:cNvSpPr>
              <a:spLocks noChangeShapeType="1"/>
            </p:cNvSpPr>
            <p:nvPr/>
          </p:nvSpPr>
          <p:spPr bwMode="auto">
            <a:xfrm>
              <a:off x="2699" y="3203"/>
              <a:ext cx="226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26" name="Line 25"/>
            <p:cNvSpPr>
              <a:spLocks noChangeShapeType="1"/>
            </p:cNvSpPr>
            <p:nvPr/>
          </p:nvSpPr>
          <p:spPr bwMode="auto">
            <a:xfrm flipV="1">
              <a:off x="2653" y="2523"/>
              <a:ext cx="318" cy="317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27" name="Line 27"/>
            <p:cNvSpPr>
              <a:spLocks noChangeShapeType="1"/>
            </p:cNvSpPr>
            <p:nvPr/>
          </p:nvSpPr>
          <p:spPr bwMode="auto">
            <a:xfrm>
              <a:off x="2653" y="2523"/>
              <a:ext cx="318" cy="317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7156" y="135475"/>
            <a:ext cx="8929687" cy="557075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hr-HR" sz="4000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ZAPAMTITE PPTI FRAMEWORK.</a:t>
            </a:r>
          </a:p>
          <a:p>
            <a:pPr eaLnBrk="0" hangingPunct="0">
              <a:defRPr/>
            </a:pPr>
            <a:endParaRPr lang="hr-HR" sz="4000" cap="all" dirty="0">
              <a:ln w="3175" cmpd="sng"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eaLnBrk="0" hangingPunct="0">
              <a:defRPr/>
            </a:pPr>
            <a:r>
              <a:rPr lang="hr-HR" sz="4000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SVE KOMPONENTE SU BITNE – VODITE RAČUNA O SVAKOJ!</a:t>
            </a:r>
          </a:p>
          <a:p>
            <a:pPr eaLnBrk="0" hangingPunct="0">
              <a:defRPr/>
            </a:pPr>
            <a:endParaRPr lang="hr-HR" sz="4000" cap="all" dirty="0">
              <a:ln w="3175" cmpd="sng"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eaLnBrk="0" hangingPunct="0">
              <a:defRPr/>
            </a:pPr>
            <a:r>
              <a:rPr lang="hr-HR" sz="4000" cap="all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OVO JE OSNOVNI „RECEPT” PRIMJENJIV NA BILO KOJI PROJEKT KOJIM SE UVODE PROMJENE U KOMPANIJI.</a:t>
            </a:r>
          </a:p>
          <a:p>
            <a:pPr eaLnBrk="0" hangingPunct="0">
              <a:defRPr/>
            </a:pPr>
            <a:endParaRPr lang="hr-H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hangingPunct="0">
              <a:defRPr/>
            </a:pPr>
            <a:endParaRPr lang="hr-H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6629" grpId="0" build="p"/>
      <p:bldP spid="25615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1366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Uspješno smo implementirali ANALITIČKI sustav.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4508500"/>
            <a:ext cx="8229600" cy="7207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6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Što dalje?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8313" y="2349500"/>
            <a:ext cx="8229600" cy="1366838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200" kern="1200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hr-HR" altLang="x-none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Projekt je gotov.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Projekt je gotov…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Članovi projektnog tima su iscrpljeni</a:t>
            </a: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Sretni ste što je konačno gotovo</a:t>
            </a: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Uživate u uspjehu projekta</a:t>
            </a: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hr-HR" altLang="x-none" sz="2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Pazite! Završen projekt je samo početak</a:t>
            </a: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Nema opuštanja…</a:t>
            </a: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Očekuje vas još puno, puno posla…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333375"/>
            <a:ext cx="8229600" cy="122396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Bez brige…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58788" y="2349500"/>
            <a:ext cx="8496300" cy="792163"/>
          </a:xfrm>
        </p:spPr>
        <p:txBody>
          <a:bodyPr rtlCol="0">
            <a:noAutofit/>
          </a:bodyPr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hr-HR" altLang="x-none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dalje ćete se baviti „</a:t>
            </a:r>
            <a:r>
              <a:rPr lang="hr-HR" altLang="x-none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hr-HR" altLang="x-none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komponentom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47813" y="4005263"/>
            <a:ext cx="6192837" cy="18716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2857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tj. </a:t>
            </a:r>
            <a:r>
              <a:rPr lang="hr-HR" altLang="x-none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stakeholderima</a:t>
            </a: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koji imaju doticaja s novim sustavom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858250" cy="10795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NOVI Sustav treba usaditi u organizaciju: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229600" cy="4694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Tranzicijski period nakon projekta – prijenos projekta u linijsku organizaciju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Tehnička spremnost vs. poslovna spremnost sustava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Proširenje kruga korisnika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Treninzi, edukacije, prezentacija rješenja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“Propitkivanje” točnosti podataka iz novog sustava – izgradnja povjerenja u novi sustav</a:t>
            </a:r>
          </a:p>
          <a:p>
            <a:pPr eaLnBrk="1" hangingPunct="1">
              <a:lnSpc>
                <a:spcPct val="7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Gašenje starih funkcionalnosti (važno!)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467544" y="2852936"/>
            <a:ext cx="8229600" cy="7207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ClrTx/>
              <a:buNone/>
              <a:defRPr/>
            </a:pPr>
            <a:r>
              <a:rPr lang="hr-H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 za danas:</a:t>
            </a:r>
          </a:p>
          <a:p>
            <a:pPr marL="742950" indent="-742950" eaLnBrk="1" hangingPunct="1">
              <a:lnSpc>
                <a:spcPct val="90000"/>
              </a:lnSpc>
              <a:spcBef>
                <a:spcPct val="60000"/>
              </a:spcBef>
              <a:buClrTx/>
              <a:buFont typeface="+mj-lt"/>
              <a:buAutoNum type="arabicPeriod"/>
              <a:defRPr/>
            </a:pPr>
            <a:r>
              <a:rPr lang="hr-H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 implementacije analitičkih rješenja</a:t>
            </a:r>
          </a:p>
          <a:p>
            <a:pPr marL="742950" indent="-742950" eaLnBrk="1" hangingPunct="1">
              <a:lnSpc>
                <a:spcPct val="90000"/>
              </a:lnSpc>
              <a:spcBef>
                <a:spcPct val="60000"/>
              </a:spcBef>
              <a:buClrTx/>
              <a:buFont typeface="+mj-lt"/>
              <a:buAutoNum type="arabicPeriod"/>
              <a:defRPr/>
            </a:pPr>
            <a:r>
              <a:rPr lang="hr-H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Organizacija analitičkih projekata i ključne uloge (stakeholderi) u procesu implementacije podatkovne analitike</a:t>
            </a:r>
          </a:p>
        </p:txBody>
      </p:sp>
    </p:spTree>
    <p:extLst>
      <p:ext uri="{BB962C8B-B14F-4D97-AF65-F5344CB8AC3E}">
        <p14:creationId xmlns:p14="http://schemas.microsoft.com/office/powerpoint/2010/main" val="2759227488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KAKO? O ČEMU VODITI RAČUNA?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229600" cy="4968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Podrška managementa je i dalje nužna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Ambasadori novog rješenja u poslovanju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Vizibilitet</a:t>
            </a: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demonstracija benefita koje donosi novo rješenje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Kredibilitet sustava, povjerenje u podatke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Život ide dalje: upravljanje promjenama, daljnji razvoj sustava (</a:t>
            </a:r>
            <a:r>
              <a:rPr lang="hr-HR" sz="2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management proces)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Jaki, osposobljeni interni tim + nastavak suradnje s dobavljačima/partnerima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5740680"/>
              </p:ext>
            </p:extLst>
          </p:nvPr>
        </p:nvGraphicFramePr>
        <p:xfrm>
          <a:off x="-252624" y="1484784"/>
          <a:ext cx="5328680" cy="4968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92088"/>
            <a:ext cx="8229600" cy="8509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Tipična struktura korisnika ANALITIČKIH sustava</a:t>
            </a:r>
          </a:p>
        </p:txBody>
      </p:sp>
      <p:sp>
        <p:nvSpPr>
          <p:cNvPr id="36870" name="Text Box 86"/>
          <p:cNvSpPr txBox="1">
            <a:spLocks noChangeArrowheads="1"/>
          </p:cNvSpPr>
          <p:nvPr/>
        </p:nvSpPr>
        <p:spPr bwMode="auto">
          <a:xfrm>
            <a:off x="3132138" y="1565275"/>
            <a:ext cx="489585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hr-HR" altLang="x-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Useri: najnapredniji korisnici, ambasadori novog sustava</a:t>
            </a:r>
          </a:p>
        </p:txBody>
      </p:sp>
      <p:sp>
        <p:nvSpPr>
          <p:cNvPr id="36871" name="Text Box 87"/>
          <p:cNvSpPr txBox="1">
            <a:spLocks noChangeArrowheads="1"/>
          </p:cNvSpPr>
          <p:nvPr/>
        </p:nvSpPr>
        <p:spPr bwMode="auto">
          <a:xfrm>
            <a:off x="3851920" y="2715096"/>
            <a:ext cx="4895851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Useri: napredni, samostalni korisnici. Samostalno izrađuju analize. Barem jedan Power </a:t>
            </a:r>
            <a:r>
              <a:rPr lang="hr-HR" altLang="x-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 organizacijskoj jedinici.</a:t>
            </a:r>
          </a:p>
          <a:p>
            <a:pPr>
              <a:spcBef>
                <a:spcPts val="0"/>
              </a:spcBef>
              <a:defRPr/>
            </a:pP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Tijesno surađuju s </a:t>
            </a:r>
            <a:r>
              <a:rPr lang="hr-HR" altLang="x-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Userom</a:t>
            </a: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6872" name="Text Box 88"/>
          <p:cNvSpPr txBox="1">
            <a:spLocks noChangeArrowheads="1"/>
          </p:cNvSpPr>
          <p:nvPr/>
        </p:nvSpPr>
        <p:spPr bwMode="auto">
          <a:xfrm>
            <a:off x="4854514" y="4553744"/>
            <a:ext cx="4114800" cy="14779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hr-HR" altLang="x-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Useri: najširi krug korisnika.</a:t>
            </a:r>
          </a:p>
          <a:p>
            <a:pPr>
              <a:spcBef>
                <a:spcPts val="0"/>
              </a:spcBef>
              <a:defRPr/>
            </a:pP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 izrađuju analize. Koriste gotove funkcionalnosti.</a:t>
            </a:r>
          </a:p>
          <a:p>
            <a:pPr>
              <a:spcBef>
                <a:spcPts val="0"/>
              </a:spcBef>
              <a:defRPr/>
            </a:pP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Konzumiraju gotove analize i izvještaje koje su izradili </a:t>
            </a:r>
            <a:r>
              <a:rPr lang="hr-HR" altLang="x-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hr-HR" altLang="x-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Power Useri.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2772" grpId="0"/>
      <p:bldP spid="36870" grpId="0"/>
      <p:bldP spid="36871" grpId="0"/>
      <p:bldP spid="368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46088" y="2636838"/>
            <a:ext cx="8229600" cy="633412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200" kern="1200" cap="all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hr-HR" altLang="x-non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competence</a:t>
            </a: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endParaRPr lang="hr-HR" altLang="x-non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(BICC)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AutoShape 29"/>
          <p:cNvSpPr>
            <a:spLocks noChangeArrowheads="1"/>
          </p:cNvSpPr>
          <p:nvPr/>
        </p:nvSpPr>
        <p:spPr bwMode="auto">
          <a:xfrm>
            <a:off x="179388" y="2997200"/>
            <a:ext cx="8785225" cy="158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  <p:sp>
        <p:nvSpPr>
          <p:cNvPr id="43" name="AutoShape 15"/>
          <p:cNvSpPr>
            <a:spLocks noChangeArrowheads="1"/>
          </p:cNvSpPr>
          <p:nvPr/>
        </p:nvSpPr>
        <p:spPr bwMode="auto">
          <a:xfrm>
            <a:off x="7524750" y="3573463"/>
            <a:ext cx="1296988" cy="765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altLang="ja-JP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メイリオ"/>
              </a:rPr>
              <a:t>IT</a:t>
            </a:r>
          </a:p>
          <a:p>
            <a:pPr algn="ctr">
              <a:defRPr/>
            </a:pPr>
            <a:r>
              <a:rPr lang="hr-HR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Key User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Kako to rješavamo u praksi?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966788"/>
            <a:ext cx="8229600" cy="64770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BICC (Business </a:t>
            </a:r>
            <a:r>
              <a:rPr lang="hr-HR" altLang="x-none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Competence</a:t>
            </a: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Centar)</a:t>
            </a:r>
          </a:p>
        </p:txBody>
      </p:sp>
      <p:sp>
        <p:nvSpPr>
          <p:cNvPr id="98309" name="Text Box 20"/>
          <p:cNvSpPr txBox="1">
            <a:spLocks noChangeArrowheads="1"/>
          </p:cNvSpPr>
          <p:nvPr/>
        </p:nvSpPr>
        <p:spPr bwMode="auto">
          <a:xfrm>
            <a:off x="2076450" y="5127625"/>
            <a:ext cx="1465263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 eaLnBrk="0" hangingPunct="0"/>
            <a:endParaRPr lang="en-US"/>
          </a:p>
        </p:txBody>
      </p:sp>
      <p:sp>
        <p:nvSpPr>
          <p:cNvPr id="98310" name="Text Box 47"/>
          <p:cNvSpPr txBox="1">
            <a:spLocks noChangeArrowheads="1"/>
          </p:cNvSpPr>
          <p:nvPr/>
        </p:nvSpPr>
        <p:spPr bwMode="auto">
          <a:xfrm>
            <a:off x="2085975" y="5565775"/>
            <a:ext cx="14430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8000" rIns="36000" bIns="36000"/>
          <a:lstStyle/>
          <a:p>
            <a:pPr algn="ctr" eaLnBrk="0" hangingPunct="0"/>
            <a:endParaRPr lang="en-US"/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395288" y="1773238"/>
            <a:ext cx="8497887" cy="5476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altLang="ja-JP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メイリオ"/>
              </a:rPr>
              <a:t>Senior Management</a:t>
            </a:r>
            <a:endParaRPr lang="en-GB" altLang="ja-JP">
              <a:solidFill>
                <a:srgbClr val="0F496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  <a:cs typeface="メイリオ"/>
            </a:endParaRP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auto">
          <a:xfrm>
            <a:off x="323850" y="6237288"/>
            <a:ext cx="85693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Community of End Users and Power Users</a:t>
            </a:r>
            <a:endParaRPr lang="en-US">
              <a:solidFill>
                <a:srgbClr val="0F496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</a:endParaRPr>
          </a:p>
        </p:txBody>
      </p: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539750" y="3600450"/>
            <a:ext cx="1296988" cy="765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>
              <a:defRPr/>
            </a:pPr>
            <a:r>
              <a:rPr lang="hr-HR" altLang="ja-JP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メイリオ"/>
              </a:rPr>
              <a:t>Financije</a:t>
            </a:r>
          </a:p>
          <a:p>
            <a:pPr algn="ctr">
              <a:defRPr/>
            </a:pPr>
            <a:r>
              <a:rPr lang="hr-HR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Key User</a:t>
            </a:r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268538" y="3600450"/>
            <a:ext cx="1296987" cy="765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altLang="ja-JP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メイリオ"/>
              </a:rPr>
              <a:t>Marketing</a:t>
            </a:r>
          </a:p>
          <a:p>
            <a:pPr algn="ctr">
              <a:defRPr/>
            </a:pPr>
            <a:r>
              <a:rPr lang="hr-HR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Key User</a:t>
            </a:r>
          </a:p>
        </p:txBody>
      </p:sp>
      <p:sp>
        <p:nvSpPr>
          <p:cNvPr id="42" name="AutoShape 15"/>
          <p:cNvSpPr>
            <a:spLocks noChangeArrowheads="1"/>
          </p:cNvSpPr>
          <p:nvPr/>
        </p:nvSpPr>
        <p:spPr bwMode="auto">
          <a:xfrm>
            <a:off x="3997325" y="3600450"/>
            <a:ext cx="1296988" cy="765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altLang="ja-JP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メイリオ"/>
              </a:rPr>
              <a:t>Prodaja</a:t>
            </a:r>
          </a:p>
          <a:p>
            <a:pPr algn="ctr">
              <a:defRPr/>
            </a:pPr>
            <a:r>
              <a:rPr lang="hr-HR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Key User</a:t>
            </a:r>
          </a:p>
        </p:txBody>
      </p:sp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5724525" y="3600450"/>
            <a:ext cx="1296988" cy="765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altLang="ja-JP">
                <a:solidFill>
                  <a:srgbClr val="0F496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  <a:cs typeface="メイリオ"/>
              </a:rPr>
              <a:t>...</a:t>
            </a:r>
            <a:endParaRPr lang="hr-HR">
              <a:solidFill>
                <a:srgbClr val="0F496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</a:endParaRP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468313" y="3141663"/>
            <a:ext cx="7127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Business </a:t>
            </a:r>
            <a:r>
              <a:rPr lang="hr-HR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Intelligence</a:t>
            </a:r>
            <a:r>
              <a:rPr lang="hr-HR" dirty="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 </a:t>
            </a:r>
            <a:r>
              <a:rPr lang="hr-HR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Competence</a:t>
            </a:r>
            <a:r>
              <a:rPr lang="hr-HR" dirty="0"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 Center - BICC</a:t>
            </a:r>
          </a:p>
        </p:txBody>
      </p:sp>
      <p:sp>
        <p:nvSpPr>
          <p:cNvPr id="98318" name="AutoShape 31"/>
          <p:cNvSpPr>
            <a:spLocks noChangeArrowheads="1"/>
          </p:cNvSpPr>
          <p:nvPr/>
        </p:nvSpPr>
        <p:spPr bwMode="auto">
          <a:xfrm>
            <a:off x="4211638" y="2492375"/>
            <a:ext cx="792162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sr-Latn-CS"/>
          </a:p>
        </p:txBody>
      </p:sp>
      <p:sp>
        <p:nvSpPr>
          <p:cNvPr id="98319" name="AutoShape 32"/>
          <p:cNvSpPr>
            <a:spLocks noChangeArrowheads="1"/>
          </p:cNvSpPr>
          <p:nvPr/>
        </p:nvSpPr>
        <p:spPr bwMode="auto">
          <a:xfrm>
            <a:off x="3563938" y="4724400"/>
            <a:ext cx="647700" cy="1368425"/>
          </a:xfrm>
          <a:prstGeom prst="upArrow">
            <a:avLst>
              <a:gd name="adj1" fmla="val 50000"/>
              <a:gd name="adj2" fmla="val 52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sr-Latn-CS"/>
          </a:p>
        </p:txBody>
      </p:sp>
      <p:sp>
        <p:nvSpPr>
          <p:cNvPr id="98320" name="AutoShape 33"/>
          <p:cNvSpPr>
            <a:spLocks noChangeArrowheads="1"/>
          </p:cNvSpPr>
          <p:nvPr/>
        </p:nvSpPr>
        <p:spPr bwMode="auto">
          <a:xfrm rot="10800000">
            <a:off x="4716463" y="4724400"/>
            <a:ext cx="647700" cy="1368425"/>
          </a:xfrm>
          <a:prstGeom prst="upArrow">
            <a:avLst>
              <a:gd name="adj1" fmla="val 50000"/>
              <a:gd name="adj2" fmla="val 52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sr-Latn-CS"/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23850" y="4797425"/>
            <a:ext cx="30956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hr-HR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requirements</a:t>
            </a:r>
          </a:p>
          <a:p>
            <a:pPr algn="r">
              <a:defRPr/>
            </a:pPr>
            <a:r>
              <a:rPr lang="hr-HR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 questions about the system</a:t>
            </a:r>
          </a:p>
          <a:p>
            <a:pPr algn="r">
              <a:defRPr/>
            </a:pPr>
            <a:r>
              <a:rPr lang="hr-HR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if assistance is required</a:t>
            </a:r>
          </a:p>
          <a:p>
            <a:pPr algn="r">
              <a:defRPr/>
            </a:pPr>
            <a:r>
              <a:rPr lang="hr-HR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5580063" y="4797425"/>
            <a:ext cx="33845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transfer</a:t>
            </a:r>
          </a:p>
          <a:p>
            <a:pPr>
              <a:defRPr/>
            </a:pPr>
            <a:r>
              <a:rPr lang="hr-HR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Informations about priorities</a:t>
            </a:r>
          </a:p>
          <a:p>
            <a:pPr>
              <a:defRPr/>
            </a:pPr>
            <a:r>
              <a:rPr lang="hr-HR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of Power and End users</a:t>
            </a:r>
          </a:p>
          <a:p>
            <a:pPr>
              <a:defRPr/>
            </a:pPr>
            <a:r>
              <a:rPr lang="hr-HR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5148263" y="2492375"/>
            <a:ext cx="3384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Escalation path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Uloga BICC-a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989013"/>
            <a:ext cx="8229600" cy="5248275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BICC je virtualno, kros-funkcionalno tijelo koje se sastoji od </a:t>
            </a:r>
            <a:r>
              <a:rPr lang="hr-HR" altLang="x-none" sz="2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sz="2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Usera</a:t>
            </a: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iz svih poslovnih područja</a:t>
            </a:r>
            <a:endParaRPr lang="en-GB" altLang="x-none" sz="2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Osnovna uloga BICC-a je upravljanje svim procesima vezano uz analitičke sustave</a:t>
            </a:r>
          </a:p>
          <a:p>
            <a:pPr eaLnBrk="1" fontAlgn="auto" hangingPunct="1">
              <a:lnSpc>
                <a:spcPct val="9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Efikasan BICC je preduvjet za efikasno upravljanje analitičkim sustavima =&gt; odgovornost svakog Key Usera!</a:t>
            </a:r>
            <a:endParaRPr lang="en-GB" altLang="x-none" sz="2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BICC </a:t>
            </a: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harmonizira aktivnosti između poslovnih područja i brine se  o “samo jednoj verziji istine” unutar kompanije</a:t>
            </a:r>
            <a:endParaRPr lang="en-GB" altLang="x-none" sz="2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Uloga BICC-a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229600" cy="52482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en-GB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BICC </a:t>
            </a: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vodi računa o konsolidaciji zahtjeva i definicija te se brine o “široj slici”</a:t>
            </a:r>
            <a:endParaRPr lang="en-GB" altLang="x-none" sz="2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BICC operacionalizira definicije KPI-</a:t>
            </a:r>
            <a:r>
              <a:rPr lang="hr-HR" altLang="x-none" sz="2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jeva</a:t>
            </a: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 pravila za izračune koji su osnova za tehničku implementaciju</a:t>
            </a:r>
            <a:endParaRPr lang="en-GB" altLang="x-none" sz="2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Razmjena znanja i</a:t>
            </a:r>
            <a:r>
              <a:rPr lang="en-GB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“lessons learned” </a:t>
            </a: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između svih poslovnih područja</a:t>
            </a:r>
            <a:endParaRPr lang="en-GB" altLang="x-none" sz="2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radu </a:t>
            </a:r>
            <a:r>
              <a:rPr lang="en-GB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BICC</a:t>
            </a: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en-GB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moraju sudjelovati iskusni i motivirani </a:t>
            </a:r>
            <a:r>
              <a:rPr lang="hr-HR" altLang="x-none" sz="2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Useri (</a:t>
            </a:r>
            <a:r>
              <a:rPr lang="hr-HR" altLang="x-none" sz="2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</a:t>
            </a:r>
            <a:r>
              <a:rPr lang="en-GB" altLang="x-none" sz="2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ical</a:t>
            </a:r>
            <a:r>
              <a:rPr lang="en-GB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success factor) </a:t>
            </a:r>
            <a:r>
              <a:rPr lang="hr-HR" altLang="x-none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kako bi se osigurali efikasni procesi vezano uz analitički sustav</a:t>
            </a:r>
            <a:endParaRPr lang="en-GB" altLang="x-none" sz="2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Zaključak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248275"/>
          </a:xfrm>
        </p:spPr>
        <p:txBody>
          <a:bodyPr>
            <a:noAutofit/>
          </a:bodyPr>
          <a:lstStyle/>
          <a:p>
            <a:pPr marL="514350" lvl="2" indent="-342900" eaLnBrk="1" hangingPunct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Uvođenje analitičkih sustava je zahtjevno i kompleksno</a:t>
            </a:r>
          </a:p>
          <a:p>
            <a:pPr marL="514350" lvl="2" indent="-342900" eaLnBrk="1" hangingPunct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 uspjeh je potreban PPTI</a:t>
            </a:r>
          </a:p>
          <a:p>
            <a:pPr marL="514350" lvl="2" indent="-342900" eaLnBrk="1" hangingPunct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“People” komponenta zahtijeva posebnu pažnju (često je podcijenimo)</a:t>
            </a:r>
          </a:p>
          <a:p>
            <a:pPr marL="514350" lvl="2" indent="-342900" eaLnBrk="1" hangingPunct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Posao se nastavlja i nakon projekta =&gt; postaje kontinuirana organizacijska aktivnost</a:t>
            </a:r>
          </a:p>
          <a:p>
            <a:pPr marL="514350" lvl="2" indent="-342900" eaLnBrk="1" hangingPunct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Uvođenje analitičkih sustava utječe na promjenu dosadašnjih praksi i korporativne kulture</a:t>
            </a:r>
          </a:p>
          <a:p>
            <a:pPr marL="514350" lvl="2" indent="-342900" eaLnBrk="1" hangingPunct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Bez obzira na kompleksnost, benefiti koje ova rješenja donose kompaniji su ogromni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21605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Kompanija želi implementirati ANALITIČKO rješenje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420938"/>
            <a:ext cx="8229600" cy="7207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6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Što sad?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68313" y="4292600"/>
            <a:ext cx="8229600" cy="10810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2857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6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Čeka vas jako puno posla… </a:t>
            </a:r>
            <a:r>
              <a:rPr lang="hr-HR" altLang="x-none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r-HR" altLang="x-none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19370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hr-HR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KUPUJEMO ALATE I GRADIMO RJEŠENJE U SKLADU S POTREBAMA KONKRETNOG PODUZEĆA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56A354-92FB-4A7B-A81D-5A6BF74E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>
            <a:normAutofit/>
          </a:bodyPr>
          <a:lstStyle/>
          <a:p>
            <a:pPr algn="l"/>
            <a:r>
              <a:rPr lang="hr-HR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Pristup: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ANALITIČKI projekti su (u pravilu):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79525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Kompleksni</a:t>
            </a: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Obuhvaćaju kompletno poslovanje tvrtke</a:t>
            </a: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Značajna su investicija za kompaniju</a:t>
            </a: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Svojevrstan su “poduhvat” za svaku kompaniju</a:t>
            </a: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Skloni su neuspjehu</a:t>
            </a:r>
          </a:p>
          <a:p>
            <a:pPr eaLnBrk="1" fontAlgn="auto" hangingPunct="1">
              <a:lnSpc>
                <a:spcPct val="80000"/>
              </a:lnSpc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endParaRPr lang="hr-HR" altLang="x-none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ct val="40000"/>
              </a:spcBef>
              <a:buFont typeface="Wingdings 3" pitchFamily="18" charset="2"/>
              <a:buNone/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Podrazumijevaju uvođenje velikih promjena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ct val="40000"/>
              </a:spcBef>
              <a:buFont typeface="Wingdings 3" pitchFamily="18" charset="2"/>
              <a:buNone/>
              <a:defRPr/>
            </a:pPr>
            <a:r>
              <a:rPr lang="hr-HR" altLang="x-none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Potreban je studiozan pristup u implementaciji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10795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Moramo voditi računa o puno različitih elemenata: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41438"/>
            <a:ext cx="8640762" cy="5256212"/>
          </a:xfrm>
        </p:spPr>
        <p:txBody>
          <a:bodyPr>
            <a:noAutofit/>
          </a:bodyPr>
          <a:lstStyle/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Detaljna definicija poslovnih zahtjeva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 kompanijskih procesa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Dizajn potrebnih KPI-</a:t>
            </a:r>
            <a:r>
              <a:rPr lang="hr-HR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jeva</a:t>
            </a: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dimenzija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 izvorišnih sustava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Kvaliteta podataka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Dimenzioniranje skladišta podataka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Odabir Hardware-a, ETL alata, korisničkih alata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Sponzorstvo projekta (senior management tvrtke)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Imenovanje </a:t>
            </a:r>
            <a:r>
              <a:rPr lang="hr-HR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Usera</a:t>
            </a:r>
            <a:endParaRPr lang="hr-H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Odabir članova projektnog tima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AutoNum type="arabicPeriod"/>
              <a:defRPr/>
            </a:pPr>
            <a:r>
              <a:rPr lang="hr-H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Odabir dobavljača/partnera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06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Ili u akademskim terminima…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81075"/>
            <a:ext cx="8569325" cy="1038225"/>
          </a:xfrm>
        </p:spPr>
        <p:txBody>
          <a:bodyPr/>
          <a:lstStyle/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hr-H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PPTI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eople/</a:t>
            </a:r>
            <a:r>
              <a:rPr lang="hr-HR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rocesses/</a:t>
            </a:r>
            <a:r>
              <a:rPr lang="hr-HR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echnology/</a:t>
            </a:r>
            <a:r>
              <a:rPr lang="hr-HR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nformation</a:t>
            </a:r>
            <a:r>
              <a:rPr lang="hr-H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hr-H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Framework:</a:t>
            </a:r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komponente nužne za implementaciju promjena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4643438" y="2420938"/>
            <a:ext cx="2665412" cy="12239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r-Latn-CS" sz="2800" b="1"/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1619250" y="4005263"/>
            <a:ext cx="2665413" cy="12239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r-Latn-CS" sz="2800" b="1"/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4643438" y="4005263"/>
            <a:ext cx="2665412" cy="12239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r-Latn-CS" sz="2800" b="1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611188" y="5878513"/>
            <a:ext cx="7993062" cy="646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Peter Race,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Henley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Business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University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Reading</a:t>
            </a:r>
            <a:endParaRPr lang="hr-HR" altLang="x-none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Fahad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–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Humaidan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Science,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Newcastle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  <a:p>
            <a:pPr>
              <a:defRPr/>
            </a:pP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Nick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Rossiter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altLang="x-none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Northumbria</a:t>
            </a:r>
            <a:r>
              <a:rPr lang="hr-HR" altLang="x-non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</p:txBody>
      </p:sp>
      <p:sp>
        <p:nvSpPr>
          <p:cNvPr id="15370" name="AutoShape 15"/>
          <p:cNvSpPr>
            <a:spLocks noChangeArrowheads="1"/>
          </p:cNvSpPr>
          <p:nvPr/>
        </p:nvSpPr>
        <p:spPr bwMode="auto">
          <a:xfrm>
            <a:off x="1619250" y="2420938"/>
            <a:ext cx="2665413" cy="12239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 w="9525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r-Latn-CS" sz="2800" b="1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763713" y="2636838"/>
            <a:ext cx="2303462" cy="749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2800" dirty="0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Technology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787900" y="2636838"/>
            <a:ext cx="2303463" cy="749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FF3300"/>
              </a:buClr>
              <a:defRPr/>
            </a:pPr>
            <a:r>
              <a:rPr lang="hr-HR" altLang="x-none" sz="2800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Processes</a:t>
            </a:r>
            <a:endParaRPr lang="hr-HR" altLang="x-none" sz="2800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1763713" y="4221163"/>
            <a:ext cx="2303462" cy="749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hr-HR" altLang="x-none" sz="2800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Information</a:t>
            </a:r>
            <a:endParaRPr lang="hr-HR" altLang="x-none" sz="2800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4787900" y="4221163"/>
            <a:ext cx="2303463" cy="749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FF3300"/>
              </a:buClr>
              <a:defRPr/>
            </a:pPr>
            <a:r>
              <a:rPr lang="hr-HR" altLang="x-none" sz="2800" dirty="0" err="1">
                <a:solidFill>
                  <a:srgbClr val="0F49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People</a:t>
            </a:r>
            <a:endParaRPr lang="hr-HR" altLang="x-none" sz="2800" dirty="0">
              <a:solidFill>
                <a:srgbClr val="0F49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15375" name="Group 28"/>
          <p:cNvGrpSpPr>
            <a:grpSpLocks/>
          </p:cNvGrpSpPr>
          <p:nvPr/>
        </p:nvGrpSpPr>
        <p:grpSpPr bwMode="auto">
          <a:xfrm>
            <a:off x="2916238" y="3068638"/>
            <a:ext cx="3095625" cy="1584325"/>
            <a:chOff x="1837" y="2205"/>
            <a:chExt cx="1950" cy="998"/>
          </a:xfrm>
        </p:grpSpPr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1837" y="2568"/>
              <a:ext cx="0" cy="227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31758" name="Line 22"/>
            <p:cNvSpPr>
              <a:spLocks noChangeShapeType="1"/>
            </p:cNvSpPr>
            <p:nvPr/>
          </p:nvSpPr>
          <p:spPr bwMode="auto">
            <a:xfrm>
              <a:off x="3787" y="2568"/>
              <a:ext cx="0" cy="227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31759" name="Line 23"/>
            <p:cNvSpPr>
              <a:spLocks noChangeShapeType="1"/>
            </p:cNvSpPr>
            <p:nvPr/>
          </p:nvSpPr>
          <p:spPr bwMode="auto">
            <a:xfrm>
              <a:off x="2699" y="2205"/>
              <a:ext cx="226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31760" name="Line 24"/>
            <p:cNvSpPr>
              <a:spLocks noChangeShapeType="1"/>
            </p:cNvSpPr>
            <p:nvPr/>
          </p:nvSpPr>
          <p:spPr bwMode="auto">
            <a:xfrm>
              <a:off x="2699" y="3203"/>
              <a:ext cx="226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31761" name="Line 25"/>
            <p:cNvSpPr>
              <a:spLocks noChangeShapeType="1"/>
            </p:cNvSpPr>
            <p:nvPr/>
          </p:nvSpPr>
          <p:spPr bwMode="auto">
            <a:xfrm flipV="1">
              <a:off x="2653" y="2523"/>
              <a:ext cx="318" cy="317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31762" name="Line 27"/>
            <p:cNvSpPr>
              <a:spLocks noChangeShapeType="1"/>
            </p:cNvSpPr>
            <p:nvPr/>
          </p:nvSpPr>
          <p:spPr bwMode="auto">
            <a:xfrm>
              <a:off x="2653" y="2523"/>
              <a:ext cx="318" cy="317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7171" grpId="0" build="p"/>
      <p:bldP spid="15366" grpId="0" animBg="1"/>
      <p:bldP spid="15367" grpId="0" animBg="1"/>
      <p:bldP spid="15368" grpId="0" animBg="1"/>
      <p:bldP spid="15369" grpId="0"/>
      <p:bldP spid="15370" grpId="0" animBg="1"/>
      <p:bldP spid="7181" grpId="0"/>
      <p:bldP spid="7184" grpId="0"/>
      <p:bldP spid="7185" grpId="0"/>
      <p:bldP spid="71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333375"/>
            <a:ext cx="8229600" cy="122396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hr-HR" altLang="x-none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KOMPONENTA IZ PPTI FRAMEWORKA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58788" y="2349500"/>
            <a:ext cx="8496300" cy="792163"/>
          </a:xfrm>
        </p:spPr>
        <p:txBody>
          <a:bodyPr rtlCol="0">
            <a:noAutofit/>
          </a:bodyPr>
          <a:lstStyle/>
          <a:p>
            <a:pPr marL="0" indent="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hr-HR" altLang="x-none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Tko su „</a:t>
            </a:r>
            <a:r>
              <a:rPr lang="hr-HR" altLang="x-none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hr-HR" altLang="x-none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3789363"/>
            <a:ext cx="8496300" cy="18716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2857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Jednom </a:t>
            </a:r>
            <a:r>
              <a:rPr lang="hr-HR" altLang="x-none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rječju</a:t>
            </a: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ih zovemo: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hr-HR" altLang="x-none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stakeholderi</a:t>
            </a: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projekta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altLang="x-none" sz="36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Grupe </a:t>
            </a:r>
            <a:r>
              <a:rPr lang="hr-HR" altLang="x-none" sz="36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stakeholdera</a:t>
            </a:r>
            <a:endParaRPr lang="hr-HR" altLang="x-none" sz="36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496300" cy="4968875"/>
          </a:xfrm>
        </p:spPr>
        <p:txBody>
          <a:bodyPr rtlCol="0">
            <a:normAutofit/>
          </a:bodyPr>
          <a:lstStyle/>
          <a:p>
            <a:pPr marL="5715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tvrtke/sponzori projekta</a:t>
            </a:r>
          </a:p>
          <a:p>
            <a:pPr marL="5715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Poslovne jedinice (prodaja, marketing, financije…)</a:t>
            </a:r>
          </a:p>
          <a:p>
            <a:pPr marL="5715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organizacija</a:t>
            </a:r>
          </a:p>
          <a:p>
            <a:pPr marL="5715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Manager projekta</a:t>
            </a:r>
          </a:p>
          <a:p>
            <a:pPr marL="5715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Vlasnici izvorišnih sustava</a:t>
            </a:r>
          </a:p>
          <a:p>
            <a:pPr marL="5715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hr-HR" altLang="x-non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Partneri/dobavljači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2_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1770</Words>
  <Application>Microsoft Office PowerPoint</Application>
  <PresentationFormat>On-screen Show (4:3)</PresentationFormat>
  <Paragraphs>305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3</vt:lpstr>
      <vt:lpstr>Slice</vt:lpstr>
      <vt:lpstr>2_Marin Bezic Vern BI</vt:lpstr>
      <vt:lpstr>Dubinska analiza podataka Tema 08</vt:lpstr>
      <vt:lpstr>PowerPoint Presentation</vt:lpstr>
      <vt:lpstr>Kompanija želi implementirati ANALITIČKO rješenje</vt:lpstr>
      <vt:lpstr>Pristup:</vt:lpstr>
      <vt:lpstr>ANALITIČKI projekti su (u pravilu):</vt:lpstr>
      <vt:lpstr>Moramo voditi računa o puno različitih elemenata:</vt:lpstr>
      <vt:lpstr>Ili u akademskim terminima…</vt:lpstr>
      <vt:lpstr>PeOPLE KOMPONENTA IZ PPTI FRAMEWORKA</vt:lpstr>
      <vt:lpstr>Grupe stakeholdera</vt:lpstr>
      <vt:lpstr>KAKO U PRAKSI IZGLEDA Tipična ORGANIZACIJA NA ANALITIČKIM PROJEKTIMA:</vt:lpstr>
      <vt:lpstr>INTERESI I BRIGE STAKEHOLDERA?</vt:lpstr>
      <vt:lpstr>INTERESI I BRIGE STAKEHOLDERA?</vt:lpstr>
      <vt:lpstr>INTERESI I BRIGE STAKEHOLDERA?</vt:lpstr>
      <vt:lpstr>Često podcijenimo individualne, subjektivne utjecaje stakeholdera:</vt:lpstr>
      <vt:lpstr>Vraćamo se na PPTI…</vt:lpstr>
      <vt:lpstr>Uspješno smo implementirali ANALITIČKI sustav.</vt:lpstr>
      <vt:lpstr>Projekt je gotov…</vt:lpstr>
      <vt:lpstr>Bez brige…</vt:lpstr>
      <vt:lpstr>NOVI Sustav treba usaditi u organizaciju:</vt:lpstr>
      <vt:lpstr>KAKO? O ČEMU VODITI RAČUNA?</vt:lpstr>
      <vt:lpstr>Tipična struktura korisnika ANALITIČKIH sustava</vt:lpstr>
      <vt:lpstr>PowerPoint Presentation</vt:lpstr>
      <vt:lpstr>Kako to rješavamo u praksi?</vt:lpstr>
      <vt:lpstr>Uloga BICC-a</vt:lpstr>
      <vt:lpstr>Uloga BICC-a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“Ljudski faktor” u implementaciji DWH/BI sustava</dc:title>
  <dc:creator>Maja</dc:creator>
  <cp:lastModifiedBy>Tvrtko Begović</cp:lastModifiedBy>
  <cp:revision>261</cp:revision>
  <dcterms:created xsi:type="dcterms:W3CDTF">2013-04-13T18:05:12Z</dcterms:created>
  <dcterms:modified xsi:type="dcterms:W3CDTF">2023-12-13T16:09:13Z</dcterms:modified>
</cp:coreProperties>
</file>