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handoutMasterIdLst>
    <p:handoutMasterId r:id="rId36"/>
  </p:handoutMasterIdLst>
  <p:sldIdLst>
    <p:sldId id="382" r:id="rId3"/>
    <p:sldId id="332" r:id="rId4"/>
    <p:sldId id="381" r:id="rId5"/>
    <p:sldId id="475" r:id="rId6"/>
    <p:sldId id="471" r:id="rId7"/>
    <p:sldId id="472" r:id="rId8"/>
    <p:sldId id="473" r:id="rId9"/>
    <p:sldId id="474" r:id="rId10"/>
    <p:sldId id="448" r:id="rId11"/>
    <p:sldId id="450" r:id="rId12"/>
    <p:sldId id="451" r:id="rId13"/>
    <p:sldId id="452" r:id="rId14"/>
    <p:sldId id="453" r:id="rId15"/>
    <p:sldId id="454" r:id="rId16"/>
    <p:sldId id="455" r:id="rId17"/>
    <p:sldId id="456" r:id="rId18"/>
    <p:sldId id="478" r:id="rId19"/>
    <p:sldId id="477" r:id="rId20"/>
    <p:sldId id="479" r:id="rId21"/>
    <p:sldId id="481" r:id="rId22"/>
    <p:sldId id="482" r:id="rId23"/>
    <p:sldId id="480" r:id="rId24"/>
    <p:sldId id="397" r:id="rId25"/>
    <p:sldId id="400" r:id="rId26"/>
    <p:sldId id="421" r:id="rId27"/>
    <p:sldId id="422" r:id="rId28"/>
    <p:sldId id="420" r:id="rId29"/>
    <p:sldId id="401" r:id="rId30"/>
    <p:sldId id="402" r:id="rId31"/>
    <p:sldId id="419" r:id="rId32"/>
    <p:sldId id="444" r:id="rId33"/>
    <p:sldId id="445" r:id="rId34"/>
  </p:sldIdLst>
  <p:sldSz cx="9144000" cy="6858000" type="screen4x3"/>
  <p:notesSz cx="6877050" cy="1000125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0">
          <p15:clr>
            <a:srgbClr val="A4A3A4"/>
          </p15:clr>
        </p15:guide>
        <p15:guide id="2" pos="216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605"/>
    <a:srgbClr val="F2B6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91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192"/>
    </p:cViewPr>
  </p:sorterViewPr>
  <p:notesViewPr>
    <p:cSldViewPr>
      <p:cViewPr varScale="1">
        <p:scale>
          <a:sx n="90" d="100"/>
          <a:sy n="90" d="100"/>
        </p:scale>
        <p:origin x="-3744" y="-96"/>
      </p:cViewPr>
      <p:guideLst>
        <p:guide orient="horz" pos="3150"/>
        <p:guide pos="216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l">
              <a:defRPr sz="13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5404" y="0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r">
              <a:defRPr sz="1300"/>
            </a:lvl1pPr>
          </a:lstStyle>
          <a:p>
            <a:fld id="{FB10E277-D086-436E-988D-CD80FEE9A899}" type="datetimeFigureOut">
              <a:rPr lang="hr-HR" smtClean="0"/>
              <a:t>13.12.2023.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9451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l">
              <a:defRPr sz="13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5404" y="9499451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r">
              <a:defRPr sz="1300"/>
            </a:lvl1pPr>
          </a:lstStyle>
          <a:p>
            <a:fld id="{9BEB1A5E-EA4C-41E5-86BC-57A035E72B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48939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l">
              <a:defRPr sz="13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5404" y="0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r">
              <a:defRPr sz="1300"/>
            </a:lvl1pPr>
          </a:lstStyle>
          <a:p>
            <a:fld id="{25E6D3C2-7D6C-4838-A613-99A83D89A566}" type="datetimeFigureOut">
              <a:rPr lang="hr-HR" smtClean="0"/>
              <a:t>13.12.2023.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42" tIns="48221" rIns="96442" bIns="48221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7705" y="4750594"/>
            <a:ext cx="5501640" cy="4500563"/>
          </a:xfrm>
          <a:prstGeom prst="rect">
            <a:avLst/>
          </a:prstGeom>
        </p:spPr>
        <p:txBody>
          <a:bodyPr vert="horz" lIns="96442" tIns="48221" rIns="96442" bIns="4822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99451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l">
              <a:defRPr sz="13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5404" y="9499451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r">
              <a:defRPr sz="1300"/>
            </a:lvl1pPr>
          </a:lstStyle>
          <a:p>
            <a:fld id="{5B2FA046-87FC-45C1-8A26-2AA5253008C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555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7956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474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38473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27.2.2012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002C5356-813D-4F03-9FB7-56D20C3232D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84607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9513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0253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05218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7081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79064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178393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9009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54901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466006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816709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27.2.2012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68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897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6589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2758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1302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20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77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767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640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27.2.2012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r-HR"/>
              <a:t>Vern’ 2012 - Poslovno Izvješćivanje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C5356-813D-4F03-9FB7-56D20C3232D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0179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ja.vekic.vedrin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lancedscorecards.com/common-questions/what-are-balanced-scorecards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balancedscorecards.com/common-questions/what-are-balanced-scorecard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gtwebmarque.com/wikis/gtwm/images/e/e9/Balanced_scorecard.jpg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edeanalytics.com/healthcare-analytics-solutions/provider-solution-executive-analytics.html" TargetMode="External"/><Relationship Id="rId5" Type="http://schemas.openxmlformats.org/officeDocument/2006/relationships/hyperlink" Target="http://www.scorecardexamples.com/" TargetMode="External"/><Relationship Id="rId4" Type="http://schemas.openxmlformats.org/officeDocument/2006/relationships/hyperlink" Target="http://www.enterprise-dashboard.com/2007/04/05/difference-between-balanced-scorecard-and-enterprise-dashboard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76872"/>
            <a:ext cx="7772400" cy="1470025"/>
          </a:xfrm>
        </p:spPr>
        <p:txBody>
          <a:bodyPr/>
          <a:lstStyle/>
          <a:p>
            <a:r>
              <a:rPr lang="hr-HR" dirty="0"/>
              <a:t>Dubinska analiza podataka</a:t>
            </a:r>
            <a:br>
              <a:rPr lang="hr-HR" dirty="0"/>
            </a:br>
            <a:r>
              <a:rPr lang="hr-HR" sz="3600"/>
              <a:t>Tema 09</a:t>
            </a:r>
            <a:endParaRPr lang="hr-HR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2135088"/>
          </a:xfrm>
        </p:spPr>
        <p:txBody>
          <a:bodyPr>
            <a:normAutofit/>
          </a:bodyPr>
          <a:lstStyle/>
          <a:p>
            <a:r>
              <a:rPr lang="hr-HR" dirty="0"/>
              <a:t>Maja Vekić-Vedrina, </a:t>
            </a:r>
            <a:r>
              <a:rPr lang="hr-HR" dirty="0" err="1"/>
              <a:t>M.Sc</a:t>
            </a:r>
            <a:r>
              <a:rPr lang="hr-HR" dirty="0"/>
              <a:t>.</a:t>
            </a:r>
          </a:p>
          <a:p>
            <a:r>
              <a:rPr lang="hr-HR" sz="2400" dirty="0">
                <a:hlinkClick r:id="rId2"/>
              </a:rPr>
              <a:t>maja.vekic.vedrina@gmail.com</a:t>
            </a:r>
            <a:endParaRPr lang="hr-HR" sz="2400" dirty="0"/>
          </a:p>
          <a:p>
            <a:endParaRPr lang="hr-HR" sz="2400" dirty="0"/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24E39F9A-FA4C-4F42-A00B-24698C79A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32656"/>
            <a:ext cx="67687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altLang="sr-Latn-RS" sz="2400" b="1" dirty="0">
                <a:solidFill>
                  <a:prstClr val="black"/>
                </a:solidFill>
                <a:latin typeface="Calibri"/>
                <a:cs typeface="Arial" charset="0"/>
              </a:rPr>
              <a:t>Sv</a:t>
            </a:r>
            <a:r>
              <a:rPr kumimoji="0" lang="hr-HR" altLang="sr-Latn-R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eučilište</a:t>
            </a:r>
            <a:r>
              <a:rPr kumimoji="0" lang="hr-HR" altLang="sr-Latn-R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VERN’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altLang="sr-Latn-R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Diplomski studij: </a:t>
            </a:r>
            <a:r>
              <a:rPr kumimoji="0" lang="hr-HR" altLang="sr-Latn-R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IT menadžment</a:t>
            </a:r>
          </a:p>
        </p:txBody>
      </p:sp>
    </p:spTree>
    <p:extLst>
      <p:ext uri="{BB962C8B-B14F-4D97-AF65-F5344CB8AC3E}">
        <p14:creationId xmlns:p14="http://schemas.microsoft.com/office/powerpoint/2010/main" val="1506080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Što je OLAP?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OLAP = online analytical processing</a:t>
            </a:r>
          </a:p>
          <a:p>
            <a:r>
              <a:rPr lang="hr-HR" dirty="0"/>
              <a:t>Tehnologija koja omogućuje </a:t>
            </a:r>
          </a:p>
          <a:p>
            <a:pPr lvl="1"/>
            <a:r>
              <a:rPr lang="hr-HR" dirty="0"/>
              <a:t>Brzi i Interaktivni,</a:t>
            </a:r>
          </a:p>
          <a:p>
            <a:pPr lvl="1"/>
            <a:r>
              <a:rPr lang="hr-HR" dirty="0"/>
              <a:t>Analitički </a:t>
            </a:r>
          </a:p>
          <a:p>
            <a:pPr lvl="1"/>
            <a:r>
              <a:rPr lang="hr-HR" dirty="0"/>
              <a:t>Pristup podacima iz data warehouse sustava ili data marta</a:t>
            </a:r>
          </a:p>
        </p:txBody>
      </p:sp>
    </p:spTree>
    <p:extLst>
      <p:ext uri="{BB962C8B-B14F-4D97-AF65-F5344CB8AC3E}">
        <p14:creationId xmlns:p14="http://schemas.microsoft.com/office/powerpoint/2010/main" val="213882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Što znači </a:t>
            </a:r>
            <a:r>
              <a:rPr lang="hr-HR" u="sng" dirty="0"/>
              <a:t>brzo i interaktivno</a:t>
            </a:r>
            <a:r>
              <a:rPr lang="hr-HR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Velika većina upita se izvršava za manje od 1 sekunde</a:t>
            </a:r>
          </a:p>
          <a:p>
            <a:pPr lvl="1"/>
            <a:r>
              <a:rPr lang="hr-HR" dirty="0"/>
              <a:t>Bez obzira koliko podataka se treba obraditi da se dobije odgovor na upit</a:t>
            </a:r>
          </a:p>
          <a:p>
            <a:r>
              <a:rPr lang="hr-HR" dirty="0"/>
              <a:t>Ad-hoc pristup podacima</a:t>
            </a:r>
          </a:p>
          <a:p>
            <a:r>
              <a:rPr lang="hr-HR" dirty="0"/>
              <a:t>Omogućuje analiziranje podataka preko različitih dimenzija, atributa u realnom vremenu</a:t>
            </a:r>
          </a:p>
        </p:txBody>
      </p:sp>
    </p:spTree>
    <p:extLst>
      <p:ext uri="{BB962C8B-B14F-4D97-AF65-F5344CB8AC3E}">
        <p14:creationId xmlns:p14="http://schemas.microsoft.com/office/powerpoint/2010/main" val="594615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Što znači </a:t>
            </a:r>
            <a:r>
              <a:rPr lang="hr-HR" u="sng" dirty="0"/>
              <a:t>analitičko</a:t>
            </a:r>
            <a:r>
              <a:rPr lang="hr-HR" dirty="0"/>
              <a:t>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Analitički pristup podacima znači </a:t>
            </a:r>
          </a:p>
          <a:p>
            <a:pPr lvl="1"/>
            <a:r>
              <a:rPr lang="hr-HR" dirty="0"/>
              <a:t>Da je lako dobiti odgovore na sva pitanja o poslovanju</a:t>
            </a:r>
          </a:p>
          <a:p>
            <a:pPr lvl="1"/>
            <a:r>
              <a:rPr lang="hr-HR" dirty="0"/>
              <a:t>Da je lako analizirati poslovanje po različitim dimenzijama i atributima</a:t>
            </a:r>
          </a:p>
          <a:p>
            <a:pPr lvl="1"/>
            <a:r>
              <a:rPr lang="hr-HR" dirty="0"/>
              <a:t>Da je lako raditi kalkulacije povrh podataka koje su potrebne da bi se dobio dodatni uvid u poslovanje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70720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Prednosti OLAP-a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Modelira poslovanje na „prirodan” multidimenzionalni način</a:t>
            </a:r>
          </a:p>
          <a:p>
            <a:r>
              <a:rPr lang="hr-HR" dirty="0"/>
              <a:t>Dizajniran za analitičke aplikacije</a:t>
            </a:r>
          </a:p>
          <a:p>
            <a:r>
              <a:rPr lang="hr-HR" dirty="0"/>
              <a:t>Brz – omogućava interaktivnu analizu podataka</a:t>
            </a:r>
          </a:p>
        </p:txBody>
      </p:sp>
    </p:spTree>
    <p:extLst>
      <p:ext uri="{BB962C8B-B14F-4D97-AF65-F5344CB8AC3E}">
        <p14:creationId xmlns:p14="http://schemas.microsoft.com/office/powerpoint/2010/main" val="881879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Glavni OLAP koncepti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r-HR" dirty="0"/>
              <a:t>Kocka (Cube)</a:t>
            </a:r>
          </a:p>
          <a:p>
            <a:pPr lvl="1"/>
            <a:r>
              <a:rPr lang="hr-HR" dirty="0"/>
              <a:t>Multidimenzionalni model podataka</a:t>
            </a:r>
          </a:p>
          <a:p>
            <a:pPr lvl="1"/>
            <a:r>
              <a:rPr lang="hr-HR" dirty="0"/>
              <a:t>Sastoji se od mjera i dimenzija</a:t>
            </a:r>
          </a:p>
          <a:p>
            <a:r>
              <a:rPr lang="hr-HR" dirty="0"/>
              <a:t>Dimenzije, Atributi</a:t>
            </a:r>
          </a:p>
          <a:p>
            <a:pPr lvl="1"/>
            <a:r>
              <a:rPr lang="hr-HR" dirty="0"/>
              <a:t>Hierarhije, Nivoi</a:t>
            </a:r>
          </a:p>
          <a:p>
            <a:r>
              <a:rPr lang="hr-HR" dirty="0"/>
              <a:t>Članovi (members)</a:t>
            </a:r>
          </a:p>
          <a:p>
            <a:pPr lvl="1"/>
            <a:r>
              <a:rPr lang="hr-HR" dirty="0"/>
              <a:t>Kalkulirani članovi</a:t>
            </a:r>
          </a:p>
          <a:p>
            <a:pPr lvl="1"/>
            <a:r>
              <a:rPr lang="hr-HR" dirty="0"/>
              <a:t>Format, Akcije (actions)</a:t>
            </a:r>
          </a:p>
          <a:p>
            <a:r>
              <a:rPr lang="hr-HR" dirty="0"/>
              <a:t>Setovi (sets), Osi (axis)</a:t>
            </a:r>
          </a:p>
          <a:p>
            <a:r>
              <a:rPr lang="hr-HR" dirty="0"/>
              <a:t>Mjere</a:t>
            </a:r>
          </a:p>
          <a:p>
            <a:r>
              <a:rPr lang="hr-HR" dirty="0"/>
              <a:t>Key performance indicators (KPIs)</a:t>
            </a:r>
          </a:p>
          <a:p>
            <a:pPr lvl="1"/>
            <a:r>
              <a:rPr lang="hr-HR" dirty="0"/>
              <a:t>Vrijednost, Cilj, Status, Trend</a:t>
            </a:r>
          </a:p>
        </p:txBody>
      </p:sp>
    </p:spTree>
    <p:extLst>
      <p:ext uri="{BB962C8B-B14F-4D97-AF65-F5344CB8AC3E}">
        <p14:creationId xmlns:p14="http://schemas.microsoft.com/office/powerpoint/2010/main" val="3735880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Relacijske baze vs. </a:t>
            </a:r>
            <a:br>
              <a:rPr lang="hr-HR" dirty="0"/>
            </a:br>
            <a:r>
              <a:rPr lang="hr-HR" dirty="0"/>
              <a:t>Multidimenzionalne baze podataka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55000" lnSpcReduction="20000"/>
          </a:bodyPr>
          <a:lstStyle/>
          <a:p>
            <a:r>
              <a:rPr lang="hr-HR" sz="5100" dirty="0"/>
              <a:t>SQL nije dizajniran za analitičke aplikacije</a:t>
            </a:r>
          </a:p>
          <a:p>
            <a:r>
              <a:rPr lang="hr-HR" sz="5100" dirty="0"/>
              <a:t>Na primjer: Kako postaviti SQL upit da se dobije odgovor na pitanje:</a:t>
            </a:r>
          </a:p>
          <a:p>
            <a:pPr lvl="1"/>
            <a:r>
              <a:rPr lang="hr-HR" sz="5100" dirty="0"/>
              <a:t>Koja dva proizvoda su se najbolje prodavala u četvrtom kvartalu u poslovnici Varaždin?</a:t>
            </a:r>
          </a:p>
          <a:p>
            <a:pPr lvl="1"/>
            <a:endParaRPr lang="hr-HR" dirty="0"/>
          </a:p>
          <a:p>
            <a:pPr marL="457200" lvl="1" indent="0" algn="ctr">
              <a:buNone/>
            </a:pPr>
            <a:r>
              <a:rPr lang="hr-HR" sz="8000" dirty="0"/>
              <a:t>?</a:t>
            </a:r>
          </a:p>
          <a:p>
            <a:pPr marL="457200" lvl="1" indent="0" algn="ctr">
              <a:buNone/>
            </a:pPr>
            <a:r>
              <a:rPr lang="hr-HR" sz="7300" dirty="0"/>
              <a:t>Ovo je tradicionalni pristup – razvoj tehnologije omogućava da relacijske baze budu sjajan izvor podataka za analitiku</a:t>
            </a:r>
          </a:p>
        </p:txBody>
      </p:sp>
    </p:spTree>
    <p:extLst>
      <p:ext uri="{BB962C8B-B14F-4D97-AF65-F5344CB8AC3E}">
        <p14:creationId xmlns:p14="http://schemas.microsoft.com/office/powerpoint/2010/main" val="3087173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Relacijske baze vs. </a:t>
            </a:r>
            <a:br>
              <a:rPr lang="hr-HR" dirty="0"/>
            </a:br>
            <a:r>
              <a:rPr lang="hr-HR" dirty="0"/>
              <a:t>Multidimenzionalne baze podataka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dirty="0"/>
              <a:t>MDX je dizajniran za analitičke aplikacije</a:t>
            </a:r>
          </a:p>
          <a:p>
            <a:pPr lvl="1"/>
            <a:r>
              <a:rPr lang="hr-HR" dirty="0"/>
              <a:t>Multidimensional Expressions</a:t>
            </a:r>
          </a:p>
          <a:p>
            <a:pPr lvl="1"/>
            <a:r>
              <a:rPr lang="hr-HR" dirty="0"/>
              <a:t>Jezik za upite u multidimenzionalnim bazama (kao što je SQL za relacione baze podataka)</a:t>
            </a:r>
          </a:p>
          <a:p>
            <a:pPr lvl="1"/>
            <a:r>
              <a:rPr lang="hr-HR" dirty="0"/>
              <a:t>Dizajniran za analitičke potrebe</a:t>
            </a:r>
          </a:p>
          <a:p>
            <a:r>
              <a:rPr lang="hr-HR" dirty="0"/>
              <a:t>Upit za prethodno pitanje:</a:t>
            </a:r>
          </a:p>
          <a:p>
            <a:pPr marL="457200" lvl="1" indent="0">
              <a:buNone/>
            </a:pPr>
            <a:r>
              <a:rPr lang="hr-HR" sz="2300" dirty="0"/>
              <a:t>SELECT </a:t>
            </a:r>
          </a:p>
          <a:p>
            <a:pPr marL="457200" lvl="1" indent="0">
              <a:buNone/>
            </a:pPr>
            <a:r>
              <a:rPr lang="hr-HR" sz="2300" dirty="0"/>
              <a:t>	NEST ({[Q4]}, </a:t>
            </a:r>
          </a:p>
          <a:p>
            <a:pPr marL="457200" lvl="1" indent="0">
              <a:buNone/>
            </a:pPr>
            <a:r>
              <a:rPr lang="hr-HR" sz="2300" dirty="0"/>
              <a:t>		TopCount(Product.[ProductName], 2, [Sales])) on ROWS</a:t>
            </a:r>
          </a:p>
          <a:p>
            <a:pPr marL="457200" lvl="1" indent="0">
              <a:buNone/>
            </a:pPr>
            <a:r>
              <a:rPr lang="hr-HR" sz="2300" dirty="0"/>
              <a:t>	{[Varaždin]} on COLUMNS</a:t>
            </a:r>
          </a:p>
          <a:p>
            <a:pPr marL="457200" lvl="1" indent="0">
              <a:buNone/>
            </a:pPr>
            <a:r>
              <a:rPr lang="hr-HR" sz="2300" dirty="0"/>
              <a:t>FROM SalesCube</a:t>
            </a:r>
          </a:p>
        </p:txBody>
      </p:sp>
    </p:spTree>
    <p:extLst>
      <p:ext uri="{BB962C8B-B14F-4D97-AF65-F5344CB8AC3E}">
        <p14:creationId xmlns:p14="http://schemas.microsoft.com/office/powerpoint/2010/main" val="2762512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 Box 3"/>
          <p:cNvSpPr txBox="1">
            <a:spLocks noChangeArrowheads="1"/>
          </p:cNvSpPr>
          <p:nvPr/>
        </p:nvSpPr>
        <p:spPr bwMode="auto">
          <a:xfrm>
            <a:off x="1619250" y="2657475"/>
            <a:ext cx="4321175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r-H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4" name="Rectangle 6"/>
          <p:cNvSpPr>
            <a:spLocks noChangeArrowheads="1"/>
          </p:cNvSpPr>
          <p:nvPr/>
        </p:nvSpPr>
        <p:spPr bwMode="auto">
          <a:xfrm>
            <a:off x="59404" y="33165"/>
            <a:ext cx="9284592" cy="15070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Multidimenzionalna</a:t>
            </a:r>
            <a:r>
              <a:rPr kumimoji="0" lang="hr-H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baza podataka (OLAP)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05" name="Group 7"/>
          <p:cNvGrpSpPr>
            <a:grpSpLocks/>
          </p:cNvGrpSpPr>
          <p:nvPr/>
        </p:nvGrpSpPr>
        <p:grpSpPr bwMode="auto">
          <a:xfrm>
            <a:off x="3503583" y="2276872"/>
            <a:ext cx="5840413" cy="4819650"/>
            <a:chOff x="1968" y="1184"/>
            <a:chExt cx="3679" cy="3036"/>
          </a:xfrm>
        </p:grpSpPr>
        <p:sp>
          <p:nvSpPr>
            <p:cNvPr id="206" name="Rectangle 8"/>
            <p:cNvSpPr>
              <a:spLocks noChangeArrowheads="1"/>
            </p:cNvSpPr>
            <p:nvPr/>
          </p:nvSpPr>
          <p:spPr bwMode="auto">
            <a:xfrm>
              <a:off x="1968" y="3932"/>
              <a:ext cx="18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7" name="Rectangle 9"/>
            <p:cNvSpPr>
              <a:spLocks noChangeArrowheads="1"/>
            </p:cNvSpPr>
            <p:nvPr/>
          </p:nvSpPr>
          <p:spPr bwMode="auto">
            <a:xfrm>
              <a:off x="3306" y="3454"/>
              <a:ext cx="8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00FFFF"/>
                  </a:highlight>
                  <a:uLnTx/>
                  <a:uFillTx/>
                  <a:latin typeface="Arial" pitchFamily="34" charset="0"/>
                  <a:ea typeface="+mn-ea"/>
                  <a:cs typeface="+mn-cs"/>
                </a:rPr>
                <a:t>Vrijeme</a:t>
              </a:r>
              <a:endParaRPr kumimoji="0" lang="da-DK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08" name="Rectangle 10"/>
            <p:cNvSpPr>
              <a:spLocks noChangeArrowheads="1"/>
            </p:cNvSpPr>
            <p:nvPr/>
          </p:nvSpPr>
          <p:spPr bwMode="auto">
            <a:xfrm>
              <a:off x="2910" y="3338"/>
              <a:ext cx="3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da-DK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Q1</a:t>
              </a:r>
            </a:p>
          </p:txBody>
        </p:sp>
        <p:sp>
          <p:nvSpPr>
            <p:cNvPr id="209" name="Rectangle 11"/>
            <p:cNvSpPr>
              <a:spLocks noChangeArrowheads="1"/>
            </p:cNvSpPr>
            <p:nvPr/>
          </p:nvSpPr>
          <p:spPr bwMode="auto">
            <a:xfrm>
              <a:off x="3313" y="3344"/>
              <a:ext cx="3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da-DK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Q2</a:t>
              </a:r>
            </a:p>
          </p:txBody>
        </p:sp>
        <p:sp>
          <p:nvSpPr>
            <p:cNvPr id="210" name="Rectangle 12"/>
            <p:cNvSpPr>
              <a:spLocks noChangeArrowheads="1"/>
            </p:cNvSpPr>
            <p:nvPr/>
          </p:nvSpPr>
          <p:spPr bwMode="auto">
            <a:xfrm>
              <a:off x="3679" y="3346"/>
              <a:ext cx="3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da-DK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Q3</a:t>
              </a:r>
            </a:p>
          </p:txBody>
        </p:sp>
        <p:sp>
          <p:nvSpPr>
            <p:cNvPr id="211" name="Rectangle 13"/>
            <p:cNvSpPr>
              <a:spLocks noChangeArrowheads="1"/>
            </p:cNvSpPr>
            <p:nvPr/>
          </p:nvSpPr>
          <p:spPr bwMode="auto">
            <a:xfrm>
              <a:off x="4098" y="3346"/>
              <a:ext cx="3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da-DK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Q4</a:t>
              </a:r>
            </a:p>
          </p:txBody>
        </p:sp>
        <p:sp>
          <p:nvSpPr>
            <p:cNvPr id="212" name="AutoShape 14"/>
            <p:cNvSpPr>
              <a:spLocks noChangeArrowheads="1"/>
            </p:cNvSpPr>
            <p:nvPr/>
          </p:nvSpPr>
          <p:spPr bwMode="auto">
            <a:xfrm>
              <a:off x="3132" y="263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3" name="AutoShape 15"/>
            <p:cNvSpPr>
              <a:spLocks noChangeArrowheads="1"/>
            </p:cNvSpPr>
            <p:nvPr/>
          </p:nvSpPr>
          <p:spPr bwMode="auto">
            <a:xfrm>
              <a:off x="3528" y="263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4" name="AutoShape 16"/>
            <p:cNvSpPr>
              <a:spLocks noChangeArrowheads="1"/>
            </p:cNvSpPr>
            <p:nvPr/>
          </p:nvSpPr>
          <p:spPr bwMode="auto">
            <a:xfrm>
              <a:off x="3924" y="263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5" name="AutoShape 17"/>
            <p:cNvSpPr>
              <a:spLocks noChangeArrowheads="1"/>
            </p:cNvSpPr>
            <p:nvPr/>
          </p:nvSpPr>
          <p:spPr bwMode="auto">
            <a:xfrm>
              <a:off x="4356" y="262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6" name="AutoShape 18"/>
            <p:cNvSpPr>
              <a:spLocks noChangeArrowheads="1"/>
            </p:cNvSpPr>
            <p:nvPr/>
          </p:nvSpPr>
          <p:spPr bwMode="auto">
            <a:xfrm>
              <a:off x="3132" y="227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7" name="AutoShape 19"/>
            <p:cNvSpPr>
              <a:spLocks noChangeArrowheads="1"/>
            </p:cNvSpPr>
            <p:nvPr/>
          </p:nvSpPr>
          <p:spPr bwMode="auto">
            <a:xfrm>
              <a:off x="3528" y="227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8" name="AutoShape 20"/>
            <p:cNvSpPr>
              <a:spLocks noChangeArrowheads="1"/>
            </p:cNvSpPr>
            <p:nvPr/>
          </p:nvSpPr>
          <p:spPr bwMode="auto">
            <a:xfrm>
              <a:off x="3924" y="227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9" name="AutoShape 21"/>
            <p:cNvSpPr>
              <a:spLocks noChangeArrowheads="1"/>
            </p:cNvSpPr>
            <p:nvPr/>
          </p:nvSpPr>
          <p:spPr bwMode="auto">
            <a:xfrm>
              <a:off x="4356" y="226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0" name="AutoShape 22"/>
            <p:cNvSpPr>
              <a:spLocks noChangeArrowheads="1"/>
            </p:cNvSpPr>
            <p:nvPr/>
          </p:nvSpPr>
          <p:spPr bwMode="auto">
            <a:xfrm>
              <a:off x="3132" y="191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1" name="AutoShape 23"/>
            <p:cNvSpPr>
              <a:spLocks noChangeArrowheads="1"/>
            </p:cNvSpPr>
            <p:nvPr/>
          </p:nvSpPr>
          <p:spPr bwMode="auto">
            <a:xfrm>
              <a:off x="3528" y="191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2" name="AutoShape 24"/>
            <p:cNvSpPr>
              <a:spLocks noChangeArrowheads="1"/>
            </p:cNvSpPr>
            <p:nvPr/>
          </p:nvSpPr>
          <p:spPr bwMode="auto">
            <a:xfrm>
              <a:off x="3924" y="191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3" name="AutoShape 25"/>
            <p:cNvSpPr>
              <a:spLocks noChangeArrowheads="1"/>
            </p:cNvSpPr>
            <p:nvPr/>
          </p:nvSpPr>
          <p:spPr bwMode="auto">
            <a:xfrm>
              <a:off x="4356" y="190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4" name="AutoShape 26"/>
            <p:cNvSpPr>
              <a:spLocks noChangeArrowheads="1"/>
            </p:cNvSpPr>
            <p:nvPr/>
          </p:nvSpPr>
          <p:spPr bwMode="auto">
            <a:xfrm>
              <a:off x="3132" y="155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5" name="AutoShape 27"/>
            <p:cNvSpPr>
              <a:spLocks noChangeArrowheads="1"/>
            </p:cNvSpPr>
            <p:nvPr/>
          </p:nvSpPr>
          <p:spPr bwMode="auto">
            <a:xfrm>
              <a:off x="3528" y="155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6" name="AutoShape 28"/>
            <p:cNvSpPr>
              <a:spLocks noChangeArrowheads="1"/>
            </p:cNvSpPr>
            <p:nvPr/>
          </p:nvSpPr>
          <p:spPr bwMode="auto">
            <a:xfrm>
              <a:off x="3924" y="155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7" name="AutoShape 29"/>
            <p:cNvSpPr>
              <a:spLocks noChangeArrowheads="1"/>
            </p:cNvSpPr>
            <p:nvPr/>
          </p:nvSpPr>
          <p:spPr bwMode="auto">
            <a:xfrm>
              <a:off x="4356" y="154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8" name="AutoShape 30"/>
            <p:cNvSpPr>
              <a:spLocks noChangeArrowheads="1"/>
            </p:cNvSpPr>
            <p:nvPr/>
          </p:nvSpPr>
          <p:spPr bwMode="auto">
            <a:xfrm>
              <a:off x="3144" y="118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9" name="AutoShape 31"/>
            <p:cNvSpPr>
              <a:spLocks noChangeArrowheads="1"/>
            </p:cNvSpPr>
            <p:nvPr/>
          </p:nvSpPr>
          <p:spPr bwMode="auto">
            <a:xfrm>
              <a:off x="3540" y="118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0" name="AutoShape 32"/>
            <p:cNvSpPr>
              <a:spLocks noChangeArrowheads="1"/>
            </p:cNvSpPr>
            <p:nvPr/>
          </p:nvSpPr>
          <p:spPr bwMode="auto">
            <a:xfrm>
              <a:off x="3936" y="118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1" name="AutoShape 33"/>
            <p:cNvSpPr>
              <a:spLocks noChangeArrowheads="1"/>
            </p:cNvSpPr>
            <p:nvPr/>
          </p:nvSpPr>
          <p:spPr bwMode="auto">
            <a:xfrm>
              <a:off x="4356" y="118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2" name="AutoShape 34"/>
            <p:cNvSpPr>
              <a:spLocks noChangeArrowheads="1"/>
            </p:cNvSpPr>
            <p:nvPr/>
          </p:nvSpPr>
          <p:spPr bwMode="auto">
            <a:xfrm>
              <a:off x="3012" y="276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3" name="AutoShape 35"/>
            <p:cNvSpPr>
              <a:spLocks noChangeArrowheads="1"/>
            </p:cNvSpPr>
            <p:nvPr/>
          </p:nvSpPr>
          <p:spPr bwMode="auto">
            <a:xfrm>
              <a:off x="3408" y="276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4" name="AutoShape 36"/>
            <p:cNvSpPr>
              <a:spLocks noChangeArrowheads="1"/>
            </p:cNvSpPr>
            <p:nvPr/>
          </p:nvSpPr>
          <p:spPr bwMode="auto">
            <a:xfrm>
              <a:off x="3804" y="276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5" name="AutoShape 37"/>
            <p:cNvSpPr>
              <a:spLocks noChangeArrowheads="1"/>
            </p:cNvSpPr>
            <p:nvPr/>
          </p:nvSpPr>
          <p:spPr bwMode="auto">
            <a:xfrm>
              <a:off x="4200" y="2768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6" name="AutoShape 38"/>
            <p:cNvSpPr>
              <a:spLocks noChangeArrowheads="1"/>
            </p:cNvSpPr>
            <p:nvPr/>
          </p:nvSpPr>
          <p:spPr bwMode="auto">
            <a:xfrm>
              <a:off x="3012" y="240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7" name="AutoShape 39"/>
            <p:cNvSpPr>
              <a:spLocks noChangeArrowheads="1"/>
            </p:cNvSpPr>
            <p:nvPr/>
          </p:nvSpPr>
          <p:spPr bwMode="auto">
            <a:xfrm>
              <a:off x="3408" y="240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8" name="AutoShape 40"/>
            <p:cNvSpPr>
              <a:spLocks noChangeArrowheads="1"/>
            </p:cNvSpPr>
            <p:nvPr/>
          </p:nvSpPr>
          <p:spPr bwMode="auto">
            <a:xfrm>
              <a:off x="3804" y="240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9" name="AutoShape 41"/>
            <p:cNvSpPr>
              <a:spLocks noChangeArrowheads="1"/>
            </p:cNvSpPr>
            <p:nvPr/>
          </p:nvSpPr>
          <p:spPr bwMode="auto">
            <a:xfrm>
              <a:off x="4200" y="2408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0" name="AutoShape 42"/>
            <p:cNvSpPr>
              <a:spLocks noChangeArrowheads="1"/>
            </p:cNvSpPr>
            <p:nvPr/>
          </p:nvSpPr>
          <p:spPr bwMode="auto">
            <a:xfrm>
              <a:off x="3012" y="204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1" name="AutoShape 43"/>
            <p:cNvSpPr>
              <a:spLocks noChangeArrowheads="1"/>
            </p:cNvSpPr>
            <p:nvPr/>
          </p:nvSpPr>
          <p:spPr bwMode="auto">
            <a:xfrm>
              <a:off x="3408" y="204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2" name="AutoShape 44"/>
            <p:cNvSpPr>
              <a:spLocks noChangeArrowheads="1"/>
            </p:cNvSpPr>
            <p:nvPr/>
          </p:nvSpPr>
          <p:spPr bwMode="auto">
            <a:xfrm>
              <a:off x="3804" y="204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3" name="AutoShape 45"/>
            <p:cNvSpPr>
              <a:spLocks noChangeArrowheads="1"/>
            </p:cNvSpPr>
            <p:nvPr/>
          </p:nvSpPr>
          <p:spPr bwMode="auto">
            <a:xfrm>
              <a:off x="4200" y="2048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4" name="AutoShape 46"/>
            <p:cNvSpPr>
              <a:spLocks noChangeArrowheads="1"/>
            </p:cNvSpPr>
            <p:nvPr/>
          </p:nvSpPr>
          <p:spPr bwMode="auto">
            <a:xfrm>
              <a:off x="3012" y="168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5" name="AutoShape 47"/>
            <p:cNvSpPr>
              <a:spLocks noChangeArrowheads="1"/>
            </p:cNvSpPr>
            <p:nvPr/>
          </p:nvSpPr>
          <p:spPr bwMode="auto">
            <a:xfrm>
              <a:off x="3408" y="168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6" name="AutoShape 48"/>
            <p:cNvSpPr>
              <a:spLocks noChangeArrowheads="1"/>
            </p:cNvSpPr>
            <p:nvPr/>
          </p:nvSpPr>
          <p:spPr bwMode="auto">
            <a:xfrm>
              <a:off x="3804" y="168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7" name="AutoShape 49"/>
            <p:cNvSpPr>
              <a:spLocks noChangeArrowheads="1"/>
            </p:cNvSpPr>
            <p:nvPr/>
          </p:nvSpPr>
          <p:spPr bwMode="auto">
            <a:xfrm>
              <a:off x="4200" y="1688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8" name="AutoShape 50"/>
            <p:cNvSpPr>
              <a:spLocks noChangeArrowheads="1"/>
            </p:cNvSpPr>
            <p:nvPr/>
          </p:nvSpPr>
          <p:spPr bwMode="auto">
            <a:xfrm>
              <a:off x="3012" y="1328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9" name="AutoShape 51"/>
            <p:cNvSpPr>
              <a:spLocks noChangeArrowheads="1"/>
            </p:cNvSpPr>
            <p:nvPr/>
          </p:nvSpPr>
          <p:spPr bwMode="auto">
            <a:xfrm>
              <a:off x="3408" y="1328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0" name="AutoShape 52"/>
            <p:cNvSpPr>
              <a:spLocks noChangeArrowheads="1"/>
            </p:cNvSpPr>
            <p:nvPr/>
          </p:nvSpPr>
          <p:spPr bwMode="auto">
            <a:xfrm>
              <a:off x="3804" y="1328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1" name="AutoShape 53"/>
            <p:cNvSpPr>
              <a:spLocks noChangeArrowheads="1"/>
            </p:cNvSpPr>
            <p:nvPr/>
          </p:nvSpPr>
          <p:spPr bwMode="auto">
            <a:xfrm>
              <a:off x="4200" y="1328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2" name="AutoShape 54"/>
            <p:cNvSpPr>
              <a:spLocks noChangeArrowheads="1"/>
            </p:cNvSpPr>
            <p:nvPr/>
          </p:nvSpPr>
          <p:spPr bwMode="auto">
            <a:xfrm>
              <a:off x="2868" y="292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3" name="AutoShape 55"/>
            <p:cNvSpPr>
              <a:spLocks noChangeArrowheads="1"/>
            </p:cNvSpPr>
            <p:nvPr/>
          </p:nvSpPr>
          <p:spPr bwMode="auto">
            <a:xfrm>
              <a:off x="3264" y="292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4" name="AutoShape 56"/>
            <p:cNvSpPr>
              <a:spLocks noChangeArrowheads="1"/>
            </p:cNvSpPr>
            <p:nvPr/>
          </p:nvSpPr>
          <p:spPr bwMode="auto">
            <a:xfrm>
              <a:off x="3660" y="292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5" name="AutoShape 57"/>
            <p:cNvSpPr>
              <a:spLocks noChangeArrowheads="1"/>
            </p:cNvSpPr>
            <p:nvPr/>
          </p:nvSpPr>
          <p:spPr bwMode="auto">
            <a:xfrm>
              <a:off x="4056" y="292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6" name="AutoShape 58"/>
            <p:cNvSpPr>
              <a:spLocks noChangeArrowheads="1"/>
            </p:cNvSpPr>
            <p:nvPr/>
          </p:nvSpPr>
          <p:spPr bwMode="auto">
            <a:xfrm>
              <a:off x="2868" y="256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7" name="AutoShape 59"/>
            <p:cNvSpPr>
              <a:spLocks noChangeArrowheads="1"/>
            </p:cNvSpPr>
            <p:nvPr/>
          </p:nvSpPr>
          <p:spPr bwMode="auto">
            <a:xfrm>
              <a:off x="3264" y="256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8" name="AutoShape 60"/>
            <p:cNvSpPr>
              <a:spLocks noChangeArrowheads="1"/>
            </p:cNvSpPr>
            <p:nvPr/>
          </p:nvSpPr>
          <p:spPr bwMode="auto">
            <a:xfrm>
              <a:off x="3660" y="256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9" name="AutoShape 61"/>
            <p:cNvSpPr>
              <a:spLocks noChangeArrowheads="1"/>
            </p:cNvSpPr>
            <p:nvPr/>
          </p:nvSpPr>
          <p:spPr bwMode="auto">
            <a:xfrm>
              <a:off x="4056" y="256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0" name="AutoShape 62"/>
            <p:cNvSpPr>
              <a:spLocks noChangeArrowheads="1"/>
            </p:cNvSpPr>
            <p:nvPr/>
          </p:nvSpPr>
          <p:spPr bwMode="auto">
            <a:xfrm>
              <a:off x="2868" y="220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1" name="AutoShape 63"/>
            <p:cNvSpPr>
              <a:spLocks noChangeArrowheads="1"/>
            </p:cNvSpPr>
            <p:nvPr/>
          </p:nvSpPr>
          <p:spPr bwMode="auto">
            <a:xfrm>
              <a:off x="3264" y="220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2" name="AutoShape 64"/>
            <p:cNvSpPr>
              <a:spLocks noChangeArrowheads="1"/>
            </p:cNvSpPr>
            <p:nvPr/>
          </p:nvSpPr>
          <p:spPr bwMode="auto">
            <a:xfrm>
              <a:off x="3660" y="220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3" name="AutoShape 65"/>
            <p:cNvSpPr>
              <a:spLocks noChangeArrowheads="1"/>
            </p:cNvSpPr>
            <p:nvPr/>
          </p:nvSpPr>
          <p:spPr bwMode="auto">
            <a:xfrm>
              <a:off x="4056" y="220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4" name="AutoShape 66"/>
            <p:cNvSpPr>
              <a:spLocks noChangeArrowheads="1"/>
            </p:cNvSpPr>
            <p:nvPr/>
          </p:nvSpPr>
          <p:spPr bwMode="auto">
            <a:xfrm>
              <a:off x="2868" y="184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5" name="AutoShape 67"/>
            <p:cNvSpPr>
              <a:spLocks noChangeArrowheads="1"/>
            </p:cNvSpPr>
            <p:nvPr/>
          </p:nvSpPr>
          <p:spPr bwMode="auto">
            <a:xfrm>
              <a:off x="3264" y="184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6" name="AutoShape 68"/>
            <p:cNvSpPr>
              <a:spLocks noChangeArrowheads="1"/>
            </p:cNvSpPr>
            <p:nvPr/>
          </p:nvSpPr>
          <p:spPr bwMode="auto">
            <a:xfrm>
              <a:off x="3660" y="184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7" name="AutoShape 69"/>
            <p:cNvSpPr>
              <a:spLocks noChangeArrowheads="1"/>
            </p:cNvSpPr>
            <p:nvPr/>
          </p:nvSpPr>
          <p:spPr bwMode="auto">
            <a:xfrm>
              <a:off x="4056" y="184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8" name="AutoShape 70"/>
            <p:cNvSpPr>
              <a:spLocks noChangeArrowheads="1"/>
            </p:cNvSpPr>
            <p:nvPr/>
          </p:nvSpPr>
          <p:spPr bwMode="auto">
            <a:xfrm>
              <a:off x="2868" y="148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9" name="AutoShape 71"/>
            <p:cNvSpPr>
              <a:spLocks noChangeArrowheads="1"/>
            </p:cNvSpPr>
            <p:nvPr/>
          </p:nvSpPr>
          <p:spPr bwMode="auto">
            <a:xfrm>
              <a:off x="3264" y="148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0" name="AutoShape 72"/>
            <p:cNvSpPr>
              <a:spLocks noChangeArrowheads="1"/>
            </p:cNvSpPr>
            <p:nvPr/>
          </p:nvSpPr>
          <p:spPr bwMode="auto">
            <a:xfrm>
              <a:off x="3660" y="148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1" name="AutoShape 73"/>
            <p:cNvSpPr>
              <a:spLocks noChangeArrowheads="1"/>
            </p:cNvSpPr>
            <p:nvPr/>
          </p:nvSpPr>
          <p:spPr bwMode="auto">
            <a:xfrm>
              <a:off x="4056" y="148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2" name="Rectangle 74"/>
            <p:cNvSpPr>
              <a:spLocks noChangeArrowheads="1"/>
            </p:cNvSpPr>
            <p:nvPr/>
          </p:nvSpPr>
          <p:spPr bwMode="auto">
            <a:xfrm>
              <a:off x="4206" y="3079"/>
              <a:ext cx="7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Osijek</a:t>
              </a:r>
              <a:endParaRPr kumimoji="0" lang="da-D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73" name="Rectangle 75"/>
            <p:cNvSpPr>
              <a:spLocks noChangeArrowheads="1"/>
            </p:cNvSpPr>
            <p:nvPr/>
          </p:nvSpPr>
          <p:spPr bwMode="auto">
            <a:xfrm>
              <a:off x="4173" y="3230"/>
              <a:ext cx="7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Varaždin</a:t>
              </a:r>
              <a:endParaRPr kumimoji="0" lang="da-D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74" name="Rectangle 76"/>
            <p:cNvSpPr>
              <a:spLocks noChangeArrowheads="1"/>
            </p:cNvSpPr>
            <p:nvPr/>
          </p:nvSpPr>
          <p:spPr bwMode="auto">
            <a:xfrm>
              <a:off x="4597" y="2914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Zagreb</a:t>
              </a:r>
              <a:endParaRPr kumimoji="0" lang="da-D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75" name="Rectangle 77"/>
            <p:cNvSpPr>
              <a:spLocks noChangeArrowheads="1"/>
            </p:cNvSpPr>
            <p:nvPr/>
          </p:nvSpPr>
          <p:spPr bwMode="auto">
            <a:xfrm rot="18771742">
              <a:off x="4642" y="3165"/>
              <a:ext cx="8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00FFFF"/>
                  </a:highlight>
                  <a:uLnTx/>
                  <a:uFillTx/>
                  <a:latin typeface="Arial" pitchFamily="34" charset="0"/>
                  <a:ea typeface="+mn-ea"/>
                  <a:cs typeface="+mn-cs"/>
                </a:rPr>
                <a:t>Poslovnica</a:t>
              </a:r>
              <a:endParaRPr kumimoji="0" lang="da-DK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76" name="Rectangle 78"/>
            <p:cNvSpPr>
              <a:spLocks noChangeArrowheads="1"/>
            </p:cNvSpPr>
            <p:nvPr/>
          </p:nvSpPr>
          <p:spPr bwMode="auto">
            <a:xfrm rot="16200000">
              <a:off x="1715" y="2018"/>
              <a:ext cx="8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da-DK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00FFFF"/>
                  </a:highlight>
                  <a:uLnTx/>
                  <a:uFillTx/>
                  <a:latin typeface="Arial" pitchFamily="34" charset="0"/>
                  <a:ea typeface="+mn-ea"/>
                  <a:cs typeface="+mn-cs"/>
                </a:rPr>
                <a:t>Pro</a:t>
              </a:r>
              <a:r>
                <a:rPr kumimoji="0" lang="hr-H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00FFFF"/>
                  </a:highlight>
                  <a:uLnTx/>
                  <a:uFillTx/>
                  <a:latin typeface="Arial" pitchFamily="34" charset="0"/>
                  <a:ea typeface="+mn-ea"/>
                  <a:cs typeface="+mn-cs"/>
                </a:rPr>
                <a:t>izvod</a:t>
              </a:r>
              <a:endParaRPr kumimoji="0" lang="da-DK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77" name="Rectangle 79"/>
            <p:cNvSpPr>
              <a:spLocks noChangeArrowheads="1"/>
            </p:cNvSpPr>
            <p:nvPr/>
          </p:nvSpPr>
          <p:spPr bwMode="auto">
            <a:xfrm>
              <a:off x="2436" y="1595"/>
              <a:ext cx="8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Krediti</a:t>
              </a:r>
              <a:endParaRPr kumimoji="0" lang="da-D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78" name="Rectangle 80"/>
            <p:cNvSpPr>
              <a:spLocks noChangeArrowheads="1"/>
            </p:cNvSpPr>
            <p:nvPr/>
          </p:nvSpPr>
          <p:spPr bwMode="auto">
            <a:xfrm>
              <a:off x="2374" y="1958"/>
              <a:ext cx="8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Depoziti</a:t>
              </a:r>
              <a:endParaRPr kumimoji="0" lang="da-D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79" name="Rectangle 81"/>
            <p:cNvSpPr>
              <a:spLocks noChangeArrowheads="1"/>
            </p:cNvSpPr>
            <p:nvPr/>
          </p:nvSpPr>
          <p:spPr bwMode="auto">
            <a:xfrm>
              <a:off x="2479" y="2324"/>
              <a:ext cx="8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Police</a:t>
              </a:r>
              <a:endParaRPr kumimoji="0" lang="da-D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80" name="Rectangle 82"/>
            <p:cNvSpPr>
              <a:spLocks noChangeArrowheads="1"/>
            </p:cNvSpPr>
            <p:nvPr/>
          </p:nvSpPr>
          <p:spPr bwMode="auto">
            <a:xfrm>
              <a:off x="2172" y="2689"/>
              <a:ext cx="8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Tekući račun</a:t>
              </a:r>
              <a:endParaRPr kumimoji="0" lang="da-D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81" name="Rectangle 83"/>
            <p:cNvSpPr>
              <a:spLocks noChangeArrowheads="1"/>
            </p:cNvSpPr>
            <p:nvPr/>
          </p:nvSpPr>
          <p:spPr bwMode="auto">
            <a:xfrm>
              <a:off x="4855" y="2669"/>
              <a:ext cx="7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endParaRPr kumimoji="0" lang="da-DK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sp>
        <p:nvSpPr>
          <p:cNvPr id="83" name="Rectangle 61"/>
          <p:cNvSpPr>
            <a:spLocks noChangeArrowheads="1"/>
          </p:cNvSpPr>
          <p:nvPr/>
        </p:nvSpPr>
        <p:spPr bwMode="auto">
          <a:xfrm>
            <a:off x="3928189" y="5268224"/>
            <a:ext cx="1304882" cy="3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00279F"/>
              </a:buClr>
              <a:buSzPct val="120000"/>
              <a:buFont typeface="Monotype Sorts" pitchFamily="2" charset="2"/>
              <a:buNone/>
              <a:tabLst/>
              <a:defRPr/>
            </a:pPr>
            <a:r>
              <a:rPr kumimoji="0" lang="hr-H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Osiguranje</a:t>
            </a:r>
            <a:endParaRPr kumimoji="0" lang="da-DK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86" name="Rectangle 6">
            <a:extLst>
              <a:ext uri="{FF2B5EF4-FFF2-40B4-BE49-F238E27FC236}">
                <a16:creationId xmlns:a16="http://schemas.microsoft.com/office/drawing/2014/main" id="{78D13E46-9BF8-401B-A58A-7B514E57C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190" y="735397"/>
            <a:ext cx="3596579" cy="32437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Koja dva proizvoda su se najbolje prodavala u četvrtom kvartalu u poslovnici Varaždin?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520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 Box 3"/>
          <p:cNvSpPr txBox="1">
            <a:spLocks noChangeArrowheads="1"/>
          </p:cNvSpPr>
          <p:nvPr/>
        </p:nvSpPr>
        <p:spPr bwMode="auto">
          <a:xfrm>
            <a:off x="1619250" y="2657475"/>
            <a:ext cx="4321175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r-H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4" name="Rectangle 6"/>
          <p:cNvSpPr>
            <a:spLocks noChangeArrowheads="1"/>
          </p:cNvSpPr>
          <p:nvPr/>
        </p:nvSpPr>
        <p:spPr bwMode="auto">
          <a:xfrm>
            <a:off x="59404" y="33165"/>
            <a:ext cx="9284592" cy="15070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Multidimenzionalna</a:t>
            </a:r>
            <a:r>
              <a:rPr kumimoji="0" lang="hr-H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baza podataka (OLAP)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Koja dva proizvoda su se najbolje prodavala u četvrtom kvartalu u poslovnici Varaždin?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05" name="Group 7"/>
          <p:cNvGrpSpPr>
            <a:grpSpLocks/>
          </p:cNvGrpSpPr>
          <p:nvPr/>
        </p:nvGrpSpPr>
        <p:grpSpPr bwMode="auto">
          <a:xfrm>
            <a:off x="3503583" y="2276872"/>
            <a:ext cx="5840413" cy="4819650"/>
            <a:chOff x="1968" y="1184"/>
            <a:chExt cx="3679" cy="3036"/>
          </a:xfrm>
        </p:grpSpPr>
        <p:sp>
          <p:nvSpPr>
            <p:cNvPr id="206" name="Rectangle 8"/>
            <p:cNvSpPr>
              <a:spLocks noChangeArrowheads="1"/>
            </p:cNvSpPr>
            <p:nvPr/>
          </p:nvSpPr>
          <p:spPr bwMode="auto">
            <a:xfrm>
              <a:off x="1968" y="3932"/>
              <a:ext cx="18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7" name="Rectangle 9"/>
            <p:cNvSpPr>
              <a:spLocks noChangeArrowheads="1"/>
            </p:cNvSpPr>
            <p:nvPr/>
          </p:nvSpPr>
          <p:spPr bwMode="auto">
            <a:xfrm>
              <a:off x="3306" y="3454"/>
              <a:ext cx="8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00FFFF"/>
                  </a:highlight>
                  <a:uLnTx/>
                  <a:uFillTx/>
                  <a:latin typeface="Arial" pitchFamily="34" charset="0"/>
                  <a:ea typeface="+mn-ea"/>
                  <a:cs typeface="+mn-cs"/>
                </a:rPr>
                <a:t>Vrijeme</a:t>
              </a:r>
              <a:endParaRPr kumimoji="0" lang="da-DK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08" name="Rectangle 10"/>
            <p:cNvSpPr>
              <a:spLocks noChangeArrowheads="1"/>
            </p:cNvSpPr>
            <p:nvPr/>
          </p:nvSpPr>
          <p:spPr bwMode="auto">
            <a:xfrm>
              <a:off x="2910" y="3338"/>
              <a:ext cx="3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da-DK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Q1</a:t>
              </a:r>
            </a:p>
          </p:txBody>
        </p:sp>
        <p:sp>
          <p:nvSpPr>
            <p:cNvPr id="209" name="Rectangle 11"/>
            <p:cNvSpPr>
              <a:spLocks noChangeArrowheads="1"/>
            </p:cNvSpPr>
            <p:nvPr/>
          </p:nvSpPr>
          <p:spPr bwMode="auto">
            <a:xfrm>
              <a:off x="3313" y="3344"/>
              <a:ext cx="3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da-DK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Q2</a:t>
              </a:r>
            </a:p>
          </p:txBody>
        </p:sp>
        <p:sp>
          <p:nvSpPr>
            <p:cNvPr id="210" name="Rectangle 12"/>
            <p:cNvSpPr>
              <a:spLocks noChangeArrowheads="1"/>
            </p:cNvSpPr>
            <p:nvPr/>
          </p:nvSpPr>
          <p:spPr bwMode="auto">
            <a:xfrm>
              <a:off x="3679" y="3346"/>
              <a:ext cx="3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da-DK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Q3</a:t>
              </a:r>
            </a:p>
          </p:txBody>
        </p:sp>
        <p:sp>
          <p:nvSpPr>
            <p:cNvPr id="211" name="Rectangle 13"/>
            <p:cNvSpPr>
              <a:spLocks noChangeArrowheads="1"/>
            </p:cNvSpPr>
            <p:nvPr/>
          </p:nvSpPr>
          <p:spPr bwMode="auto">
            <a:xfrm>
              <a:off x="4098" y="3346"/>
              <a:ext cx="31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da-DK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00FFFF"/>
                  </a:highlight>
                  <a:uLnTx/>
                  <a:uFillTx/>
                  <a:latin typeface="Arial" pitchFamily="34" charset="0"/>
                  <a:ea typeface="+mn-ea"/>
                  <a:cs typeface="+mn-cs"/>
                </a:rPr>
                <a:t>Q4</a:t>
              </a:r>
            </a:p>
          </p:txBody>
        </p:sp>
        <p:sp>
          <p:nvSpPr>
            <p:cNvPr id="212" name="AutoShape 14"/>
            <p:cNvSpPr>
              <a:spLocks noChangeArrowheads="1"/>
            </p:cNvSpPr>
            <p:nvPr/>
          </p:nvSpPr>
          <p:spPr bwMode="auto">
            <a:xfrm>
              <a:off x="3132" y="263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3" name="AutoShape 15"/>
            <p:cNvSpPr>
              <a:spLocks noChangeArrowheads="1"/>
            </p:cNvSpPr>
            <p:nvPr/>
          </p:nvSpPr>
          <p:spPr bwMode="auto">
            <a:xfrm>
              <a:off x="3528" y="263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4" name="AutoShape 16"/>
            <p:cNvSpPr>
              <a:spLocks noChangeArrowheads="1"/>
            </p:cNvSpPr>
            <p:nvPr/>
          </p:nvSpPr>
          <p:spPr bwMode="auto">
            <a:xfrm>
              <a:off x="3924" y="263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5" name="AutoShape 17"/>
            <p:cNvSpPr>
              <a:spLocks noChangeArrowheads="1"/>
            </p:cNvSpPr>
            <p:nvPr/>
          </p:nvSpPr>
          <p:spPr bwMode="auto">
            <a:xfrm>
              <a:off x="4356" y="262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6" name="AutoShape 18"/>
            <p:cNvSpPr>
              <a:spLocks noChangeArrowheads="1"/>
            </p:cNvSpPr>
            <p:nvPr/>
          </p:nvSpPr>
          <p:spPr bwMode="auto">
            <a:xfrm>
              <a:off x="3132" y="227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7" name="AutoShape 19"/>
            <p:cNvSpPr>
              <a:spLocks noChangeArrowheads="1"/>
            </p:cNvSpPr>
            <p:nvPr/>
          </p:nvSpPr>
          <p:spPr bwMode="auto">
            <a:xfrm>
              <a:off x="3528" y="227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8" name="AutoShape 20"/>
            <p:cNvSpPr>
              <a:spLocks noChangeArrowheads="1"/>
            </p:cNvSpPr>
            <p:nvPr/>
          </p:nvSpPr>
          <p:spPr bwMode="auto">
            <a:xfrm>
              <a:off x="3924" y="227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9" name="AutoShape 21"/>
            <p:cNvSpPr>
              <a:spLocks noChangeArrowheads="1"/>
            </p:cNvSpPr>
            <p:nvPr/>
          </p:nvSpPr>
          <p:spPr bwMode="auto">
            <a:xfrm>
              <a:off x="4356" y="226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0" name="AutoShape 22"/>
            <p:cNvSpPr>
              <a:spLocks noChangeArrowheads="1"/>
            </p:cNvSpPr>
            <p:nvPr/>
          </p:nvSpPr>
          <p:spPr bwMode="auto">
            <a:xfrm>
              <a:off x="3132" y="191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1" name="AutoShape 23"/>
            <p:cNvSpPr>
              <a:spLocks noChangeArrowheads="1"/>
            </p:cNvSpPr>
            <p:nvPr/>
          </p:nvSpPr>
          <p:spPr bwMode="auto">
            <a:xfrm>
              <a:off x="3528" y="191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2" name="AutoShape 24"/>
            <p:cNvSpPr>
              <a:spLocks noChangeArrowheads="1"/>
            </p:cNvSpPr>
            <p:nvPr/>
          </p:nvSpPr>
          <p:spPr bwMode="auto">
            <a:xfrm>
              <a:off x="3924" y="191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3" name="AutoShape 25"/>
            <p:cNvSpPr>
              <a:spLocks noChangeArrowheads="1"/>
            </p:cNvSpPr>
            <p:nvPr/>
          </p:nvSpPr>
          <p:spPr bwMode="auto">
            <a:xfrm>
              <a:off x="4356" y="190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4" name="AutoShape 26"/>
            <p:cNvSpPr>
              <a:spLocks noChangeArrowheads="1"/>
            </p:cNvSpPr>
            <p:nvPr/>
          </p:nvSpPr>
          <p:spPr bwMode="auto">
            <a:xfrm>
              <a:off x="3132" y="155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5" name="AutoShape 27"/>
            <p:cNvSpPr>
              <a:spLocks noChangeArrowheads="1"/>
            </p:cNvSpPr>
            <p:nvPr/>
          </p:nvSpPr>
          <p:spPr bwMode="auto">
            <a:xfrm>
              <a:off x="3528" y="155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6" name="AutoShape 28"/>
            <p:cNvSpPr>
              <a:spLocks noChangeArrowheads="1"/>
            </p:cNvSpPr>
            <p:nvPr/>
          </p:nvSpPr>
          <p:spPr bwMode="auto">
            <a:xfrm>
              <a:off x="3924" y="155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7" name="AutoShape 29"/>
            <p:cNvSpPr>
              <a:spLocks noChangeArrowheads="1"/>
            </p:cNvSpPr>
            <p:nvPr/>
          </p:nvSpPr>
          <p:spPr bwMode="auto">
            <a:xfrm>
              <a:off x="4356" y="154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8" name="AutoShape 30"/>
            <p:cNvSpPr>
              <a:spLocks noChangeArrowheads="1"/>
            </p:cNvSpPr>
            <p:nvPr/>
          </p:nvSpPr>
          <p:spPr bwMode="auto">
            <a:xfrm>
              <a:off x="3144" y="118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9" name="AutoShape 31"/>
            <p:cNvSpPr>
              <a:spLocks noChangeArrowheads="1"/>
            </p:cNvSpPr>
            <p:nvPr/>
          </p:nvSpPr>
          <p:spPr bwMode="auto">
            <a:xfrm>
              <a:off x="3540" y="118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0" name="AutoShape 32"/>
            <p:cNvSpPr>
              <a:spLocks noChangeArrowheads="1"/>
            </p:cNvSpPr>
            <p:nvPr/>
          </p:nvSpPr>
          <p:spPr bwMode="auto">
            <a:xfrm>
              <a:off x="3936" y="118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1" name="AutoShape 33"/>
            <p:cNvSpPr>
              <a:spLocks noChangeArrowheads="1"/>
            </p:cNvSpPr>
            <p:nvPr/>
          </p:nvSpPr>
          <p:spPr bwMode="auto">
            <a:xfrm>
              <a:off x="4356" y="118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2" name="AutoShape 34"/>
            <p:cNvSpPr>
              <a:spLocks noChangeArrowheads="1"/>
            </p:cNvSpPr>
            <p:nvPr/>
          </p:nvSpPr>
          <p:spPr bwMode="auto">
            <a:xfrm>
              <a:off x="3012" y="276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3" name="AutoShape 35"/>
            <p:cNvSpPr>
              <a:spLocks noChangeArrowheads="1"/>
            </p:cNvSpPr>
            <p:nvPr/>
          </p:nvSpPr>
          <p:spPr bwMode="auto">
            <a:xfrm>
              <a:off x="3408" y="276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4" name="AutoShape 36"/>
            <p:cNvSpPr>
              <a:spLocks noChangeArrowheads="1"/>
            </p:cNvSpPr>
            <p:nvPr/>
          </p:nvSpPr>
          <p:spPr bwMode="auto">
            <a:xfrm>
              <a:off x="3804" y="276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5" name="AutoShape 37"/>
            <p:cNvSpPr>
              <a:spLocks noChangeArrowheads="1"/>
            </p:cNvSpPr>
            <p:nvPr/>
          </p:nvSpPr>
          <p:spPr bwMode="auto">
            <a:xfrm>
              <a:off x="4200" y="276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6" name="AutoShape 38"/>
            <p:cNvSpPr>
              <a:spLocks noChangeArrowheads="1"/>
            </p:cNvSpPr>
            <p:nvPr/>
          </p:nvSpPr>
          <p:spPr bwMode="auto">
            <a:xfrm>
              <a:off x="3012" y="240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7" name="AutoShape 39"/>
            <p:cNvSpPr>
              <a:spLocks noChangeArrowheads="1"/>
            </p:cNvSpPr>
            <p:nvPr/>
          </p:nvSpPr>
          <p:spPr bwMode="auto">
            <a:xfrm>
              <a:off x="3408" y="240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8" name="AutoShape 40"/>
            <p:cNvSpPr>
              <a:spLocks noChangeArrowheads="1"/>
            </p:cNvSpPr>
            <p:nvPr/>
          </p:nvSpPr>
          <p:spPr bwMode="auto">
            <a:xfrm>
              <a:off x="3804" y="240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9" name="AutoShape 41"/>
            <p:cNvSpPr>
              <a:spLocks noChangeArrowheads="1"/>
            </p:cNvSpPr>
            <p:nvPr/>
          </p:nvSpPr>
          <p:spPr bwMode="auto">
            <a:xfrm>
              <a:off x="4200" y="240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0" name="AutoShape 42"/>
            <p:cNvSpPr>
              <a:spLocks noChangeArrowheads="1"/>
            </p:cNvSpPr>
            <p:nvPr/>
          </p:nvSpPr>
          <p:spPr bwMode="auto">
            <a:xfrm>
              <a:off x="3012" y="204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1" name="AutoShape 43"/>
            <p:cNvSpPr>
              <a:spLocks noChangeArrowheads="1"/>
            </p:cNvSpPr>
            <p:nvPr/>
          </p:nvSpPr>
          <p:spPr bwMode="auto">
            <a:xfrm>
              <a:off x="3408" y="204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2" name="AutoShape 44"/>
            <p:cNvSpPr>
              <a:spLocks noChangeArrowheads="1"/>
            </p:cNvSpPr>
            <p:nvPr/>
          </p:nvSpPr>
          <p:spPr bwMode="auto">
            <a:xfrm>
              <a:off x="3804" y="204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3" name="AutoShape 45"/>
            <p:cNvSpPr>
              <a:spLocks noChangeArrowheads="1"/>
            </p:cNvSpPr>
            <p:nvPr/>
          </p:nvSpPr>
          <p:spPr bwMode="auto">
            <a:xfrm>
              <a:off x="4200" y="204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4" name="AutoShape 46"/>
            <p:cNvSpPr>
              <a:spLocks noChangeArrowheads="1"/>
            </p:cNvSpPr>
            <p:nvPr/>
          </p:nvSpPr>
          <p:spPr bwMode="auto">
            <a:xfrm>
              <a:off x="3012" y="168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5" name="AutoShape 47"/>
            <p:cNvSpPr>
              <a:spLocks noChangeArrowheads="1"/>
            </p:cNvSpPr>
            <p:nvPr/>
          </p:nvSpPr>
          <p:spPr bwMode="auto">
            <a:xfrm>
              <a:off x="3408" y="168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6" name="AutoShape 48"/>
            <p:cNvSpPr>
              <a:spLocks noChangeArrowheads="1"/>
            </p:cNvSpPr>
            <p:nvPr/>
          </p:nvSpPr>
          <p:spPr bwMode="auto">
            <a:xfrm>
              <a:off x="3804" y="168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7" name="AutoShape 49"/>
            <p:cNvSpPr>
              <a:spLocks noChangeArrowheads="1"/>
            </p:cNvSpPr>
            <p:nvPr/>
          </p:nvSpPr>
          <p:spPr bwMode="auto">
            <a:xfrm>
              <a:off x="4200" y="168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8" name="AutoShape 50"/>
            <p:cNvSpPr>
              <a:spLocks noChangeArrowheads="1"/>
            </p:cNvSpPr>
            <p:nvPr/>
          </p:nvSpPr>
          <p:spPr bwMode="auto">
            <a:xfrm>
              <a:off x="3012" y="1328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9" name="AutoShape 51"/>
            <p:cNvSpPr>
              <a:spLocks noChangeArrowheads="1"/>
            </p:cNvSpPr>
            <p:nvPr/>
          </p:nvSpPr>
          <p:spPr bwMode="auto">
            <a:xfrm>
              <a:off x="3408" y="1328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0" name="AutoShape 52"/>
            <p:cNvSpPr>
              <a:spLocks noChangeArrowheads="1"/>
            </p:cNvSpPr>
            <p:nvPr/>
          </p:nvSpPr>
          <p:spPr bwMode="auto">
            <a:xfrm>
              <a:off x="3804" y="1328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1" name="AutoShape 53"/>
            <p:cNvSpPr>
              <a:spLocks noChangeArrowheads="1"/>
            </p:cNvSpPr>
            <p:nvPr/>
          </p:nvSpPr>
          <p:spPr bwMode="auto">
            <a:xfrm>
              <a:off x="4200" y="132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2" name="AutoShape 54"/>
            <p:cNvSpPr>
              <a:spLocks noChangeArrowheads="1"/>
            </p:cNvSpPr>
            <p:nvPr/>
          </p:nvSpPr>
          <p:spPr bwMode="auto">
            <a:xfrm>
              <a:off x="2868" y="292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3" name="AutoShape 55"/>
            <p:cNvSpPr>
              <a:spLocks noChangeArrowheads="1"/>
            </p:cNvSpPr>
            <p:nvPr/>
          </p:nvSpPr>
          <p:spPr bwMode="auto">
            <a:xfrm>
              <a:off x="3264" y="292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4" name="AutoShape 56"/>
            <p:cNvSpPr>
              <a:spLocks noChangeArrowheads="1"/>
            </p:cNvSpPr>
            <p:nvPr/>
          </p:nvSpPr>
          <p:spPr bwMode="auto">
            <a:xfrm>
              <a:off x="3660" y="292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5" name="AutoShape 57"/>
            <p:cNvSpPr>
              <a:spLocks noChangeArrowheads="1"/>
            </p:cNvSpPr>
            <p:nvPr/>
          </p:nvSpPr>
          <p:spPr bwMode="auto">
            <a:xfrm>
              <a:off x="4056" y="292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6" name="AutoShape 58"/>
            <p:cNvSpPr>
              <a:spLocks noChangeArrowheads="1"/>
            </p:cNvSpPr>
            <p:nvPr/>
          </p:nvSpPr>
          <p:spPr bwMode="auto">
            <a:xfrm>
              <a:off x="2868" y="256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7" name="AutoShape 59"/>
            <p:cNvSpPr>
              <a:spLocks noChangeArrowheads="1"/>
            </p:cNvSpPr>
            <p:nvPr/>
          </p:nvSpPr>
          <p:spPr bwMode="auto">
            <a:xfrm>
              <a:off x="3264" y="256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8" name="AutoShape 60"/>
            <p:cNvSpPr>
              <a:spLocks noChangeArrowheads="1"/>
            </p:cNvSpPr>
            <p:nvPr/>
          </p:nvSpPr>
          <p:spPr bwMode="auto">
            <a:xfrm>
              <a:off x="3660" y="256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9" name="AutoShape 61"/>
            <p:cNvSpPr>
              <a:spLocks noChangeArrowheads="1"/>
            </p:cNvSpPr>
            <p:nvPr/>
          </p:nvSpPr>
          <p:spPr bwMode="auto">
            <a:xfrm>
              <a:off x="4056" y="256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0" name="AutoShape 62"/>
            <p:cNvSpPr>
              <a:spLocks noChangeArrowheads="1"/>
            </p:cNvSpPr>
            <p:nvPr/>
          </p:nvSpPr>
          <p:spPr bwMode="auto">
            <a:xfrm>
              <a:off x="2868" y="220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1" name="AutoShape 63"/>
            <p:cNvSpPr>
              <a:spLocks noChangeArrowheads="1"/>
            </p:cNvSpPr>
            <p:nvPr/>
          </p:nvSpPr>
          <p:spPr bwMode="auto">
            <a:xfrm>
              <a:off x="3264" y="220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2" name="AutoShape 64"/>
            <p:cNvSpPr>
              <a:spLocks noChangeArrowheads="1"/>
            </p:cNvSpPr>
            <p:nvPr/>
          </p:nvSpPr>
          <p:spPr bwMode="auto">
            <a:xfrm>
              <a:off x="3660" y="220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3" name="AutoShape 65"/>
            <p:cNvSpPr>
              <a:spLocks noChangeArrowheads="1"/>
            </p:cNvSpPr>
            <p:nvPr/>
          </p:nvSpPr>
          <p:spPr bwMode="auto">
            <a:xfrm>
              <a:off x="4056" y="220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4" name="AutoShape 66"/>
            <p:cNvSpPr>
              <a:spLocks noChangeArrowheads="1"/>
            </p:cNvSpPr>
            <p:nvPr/>
          </p:nvSpPr>
          <p:spPr bwMode="auto">
            <a:xfrm>
              <a:off x="2868" y="184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5" name="AutoShape 67"/>
            <p:cNvSpPr>
              <a:spLocks noChangeArrowheads="1"/>
            </p:cNvSpPr>
            <p:nvPr/>
          </p:nvSpPr>
          <p:spPr bwMode="auto">
            <a:xfrm>
              <a:off x="3264" y="184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6" name="AutoShape 68"/>
            <p:cNvSpPr>
              <a:spLocks noChangeArrowheads="1"/>
            </p:cNvSpPr>
            <p:nvPr/>
          </p:nvSpPr>
          <p:spPr bwMode="auto">
            <a:xfrm>
              <a:off x="3660" y="184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7" name="AutoShape 69"/>
            <p:cNvSpPr>
              <a:spLocks noChangeArrowheads="1"/>
            </p:cNvSpPr>
            <p:nvPr/>
          </p:nvSpPr>
          <p:spPr bwMode="auto">
            <a:xfrm>
              <a:off x="4056" y="184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8" name="AutoShape 70"/>
            <p:cNvSpPr>
              <a:spLocks noChangeArrowheads="1"/>
            </p:cNvSpPr>
            <p:nvPr/>
          </p:nvSpPr>
          <p:spPr bwMode="auto">
            <a:xfrm>
              <a:off x="2868" y="148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9" name="AutoShape 71"/>
            <p:cNvSpPr>
              <a:spLocks noChangeArrowheads="1"/>
            </p:cNvSpPr>
            <p:nvPr/>
          </p:nvSpPr>
          <p:spPr bwMode="auto">
            <a:xfrm>
              <a:off x="3264" y="148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0" name="AutoShape 72"/>
            <p:cNvSpPr>
              <a:spLocks noChangeArrowheads="1"/>
            </p:cNvSpPr>
            <p:nvPr/>
          </p:nvSpPr>
          <p:spPr bwMode="auto">
            <a:xfrm>
              <a:off x="3660" y="148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1" name="AutoShape 73"/>
            <p:cNvSpPr>
              <a:spLocks noChangeArrowheads="1"/>
            </p:cNvSpPr>
            <p:nvPr/>
          </p:nvSpPr>
          <p:spPr bwMode="auto">
            <a:xfrm>
              <a:off x="4056" y="148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2" name="Rectangle 74"/>
            <p:cNvSpPr>
              <a:spLocks noChangeArrowheads="1"/>
            </p:cNvSpPr>
            <p:nvPr/>
          </p:nvSpPr>
          <p:spPr bwMode="auto">
            <a:xfrm>
              <a:off x="4206" y="3079"/>
              <a:ext cx="7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Osijek</a:t>
              </a:r>
              <a:endParaRPr kumimoji="0" lang="da-D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73" name="Rectangle 75"/>
            <p:cNvSpPr>
              <a:spLocks noChangeArrowheads="1"/>
            </p:cNvSpPr>
            <p:nvPr/>
          </p:nvSpPr>
          <p:spPr bwMode="auto">
            <a:xfrm>
              <a:off x="4173" y="3230"/>
              <a:ext cx="7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Varaždin</a:t>
              </a:r>
              <a:endParaRPr kumimoji="0" lang="da-D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74" name="Rectangle 76"/>
            <p:cNvSpPr>
              <a:spLocks noChangeArrowheads="1"/>
            </p:cNvSpPr>
            <p:nvPr/>
          </p:nvSpPr>
          <p:spPr bwMode="auto">
            <a:xfrm>
              <a:off x="4597" y="2914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Zagreb</a:t>
              </a:r>
              <a:endParaRPr kumimoji="0" lang="da-D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75" name="Rectangle 77"/>
            <p:cNvSpPr>
              <a:spLocks noChangeArrowheads="1"/>
            </p:cNvSpPr>
            <p:nvPr/>
          </p:nvSpPr>
          <p:spPr bwMode="auto">
            <a:xfrm rot="18771742">
              <a:off x="4642" y="3165"/>
              <a:ext cx="8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Poslovnica</a:t>
              </a:r>
              <a:endParaRPr kumimoji="0" lang="da-DK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76" name="Rectangle 78"/>
            <p:cNvSpPr>
              <a:spLocks noChangeArrowheads="1"/>
            </p:cNvSpPr>
            <p:nvPr/>
          </p:nvSpPr>
          <p:spPr bwMode="auto">
            <a:xfrm rot="16200000">
              <a:off x="1715" y="2018"/>
              <a:ext cx="8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da-DK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Pro</a:t>
              </a:r>
              <a:r>
                <a:rPr kumimoji="0" lang="hr-H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izvod</a:t>
              </a:r>
              <a:endParaRPr kumimoji="0" lang="da-DK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77" name="Rectangle 79"/>
            <p:cNvSpPr>
              <a:spLocks noChangeArrowheads="1"/>
            </p:cNvSpPr>
            <p:nvPr/>
          </p:nvSpPr>
          <p:spPr bwMode="auto">
            <a:xfrm>
              <a:off x="2436" y="1595"/>
              <a:ext cx="8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Krediti</a:t>
              </a:r>
              <a:endParaRPr kumimoji="0" lang="da-D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78" name="Rectangle 80"/>
            <p:cNvSpPr>
              <a:spLocks noChangeArrowheads="1"/>
            </p:cNvSpPr>
            <p:nvPr/>
          </p:nvSpPr>
          <p:spPr bwMode="auto">
            <a:xfrm>
              <a:off x="2374" y="1958"/>
              <a:ext cx="8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Depoziti</a:t>
              </a:r>
              <a:endParaRPr kumimoji="0" lang="da-D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79" name="Rectangle 81"/>
            <p:cNvSpPr>
              <a:spLocks noChangeArrowheads="1"/>
            </p:cNvSpPr>
            <p:nvPr/>
          </p:nvSpPr>
          <p:spPr bwMode="auto">
            <a:xfrm>
              <a:off x="2479" y="2324"/>
              <a:ext cx="8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Police</a:t>
              </a:r>
              <a:endParaRPr kumimoji="0" lang="da-D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80" name="Rectangle 82"/>
            <p:cNvSpPr>
              <a:spLocks noChangeArrowheads="1"/>
            </p:cNvSpPr>
            <p:nvPr/>
          </p:nvSpPr>
          <p:spPr bwMode="auto">
            <a:xfrm>
              <a:off x="2172" y="2689"/>
              <a:ext cx="8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Tekući račun</a:t>
              </a:r>
              <a:endParaRPr kumimoji="0" lang="da-D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81" name="Rectangle 83"/>
            <p:cNvSpPr>
              <a:spLocks noChangeArrowheads="1"/>
            </p:cNvSpPr>
            <p:nvPr/>
          </p:nvSpPr>
          <p:spPr bwMode="auto">
            <a:xfrm>
              <a:off x="4855" y="2669"/>
              <a:ext cx="7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endParaRPr kumimoji="0" lang="da-DK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sp>
        <p:nvSpPr>
          <p:cNvPr id="83" name="Rectangle 61"/>
          <p:cNvSpPr>
            <a:spLocks noChangeArrowheads="1"/>
          </p:cNvSpPr>
          <p:nvPr/>
        </p:nvSpPr>
        <p:spPr bwMode="auto">
          <a:xfrm>
            <a:off x="3928189" y="5268224"/>
            <a:ext cx="1304882" cy="3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00279F"/>
              </a:buClr>
              <a:buSzPct val="120000"/>
              <a:buFont typeface="Monotype Sorts" pitchFamily="2" charset="2"/>
              <a:buNone/>
              <a:tabLst/>
              <a:defRPr/>
            </a:pPr>
            <a:r>
              <a:rPr kumimoji="0" lang="hr-H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Osiguranje</a:t>
            </a:r>
            <a:endParaRPr kumimoji="0" lang="da-DK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84" name="Rectangle 85">
            <a:extLst>
              <a:ext uri="{FF2B5EF4-FFF2-40B4-BE49-F238E27FC236}">
                <a16:creationId xmlns:a16="http://schemas.microsoft.com/office/drawing/2014/main" id="{EEF03E89-B4BD-4754-81BC-3F75B84C2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" y="2724945"/>
            <a:ext cx="325224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C333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hr-H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Calibri"/>
                <a:ea typeface="+mn-ea"/>
                <a:cs typeface="+mn-cs"/>
              </a:rPr>
              <a:t>Odabiru se podaci samo za četvrti kvartal</a:t>
            </a:r>
          </a:p>
        </p:txBody>
      </p:sp>
    </p:spTree>
    <p:extLst>
      <p:ext uri="{BB962C8B-B14F-4D97-AF65-F5344CB8AC3E}">
        <p14:creationId xmlns:p14="http://schemas.microsoft.com/office/powerpoint/2010/main" val="172391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 Box 3"/>
          <p:cNvSpPr txBox="1">
            <a:spLocks noChangeArrowheads="1"/>
          </p:cNvSpPr>
          <p:nvPr/>
        </p:nvSpPr>
        <p:spPr bwMode="auto">
          <a:xfrm>
            <a:off x="1619250" y="2657475"/>
            <a:ext cx="4321175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r-H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4" name="Rectangle 6"/>
          <p:cNvSpPr>
            <a:spLocks noChangeArrowheads="1"/>
          </p:cNvSpPr>
          <p:nvPr/>
        </p:nvSpPr>
        <p:spPr bwMode="auto">
          <a:xfrm>
            <a:off x="59404" y="33165"/>
            <a:ext cx="9284592" cy="15070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Multidimenzionalna</a:t>
            </a:r>
            <a:r>
              <a:rPr kumimoji="0" lang="hr-H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baza podataka (OLAP)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Koja dva proizvoda su se najbolje prodavala u četvrtom kvartalu u poslovnici Varaždin?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05" name="Group 7"/>
          <p:cNvGrpSpPr>
            <a:grpSpLocks/>
          </p:cNvGrpSpPr>
          <p:nvPr/>
        </p:nvGrpSpPr>
        <p:grpSpPr bwMode="auto">
          <a:xfrm>
            <a:off x="3503583" y="2276872"/>
            <a:ext cx="5840413" cy="4819650"/>
            <a:chOff x="1968" y="1184"/>
            <a:chExt cx="3679" cy="3036"/>
          </a:xfrm>
        </p:grpSpPr>
        <p:sp>
          <p:nvSpPr>
            <p:cNvPr id="206" name="Rectangle 8"/>
            <p:cNvSpPr>
              <a:spLocks noChangeArrowheads="1"/>
            </p:cNvSpPr>
            <p:nvPr/>
          </p:nvSpPr>
          <p:spPr bwMode="auto">
            <a:xfrm>
              <a:off x="1968" y="3932"/>
              <a:ext cx="18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7" name="Rectangle 9"/>
            <p:cNvSpPr>
              <a:spLocks noChangeArrowheads="1"/>
            </p:cNvSpPr>
            <p:nvPr/>
          </p:nvSpPr>
          <p:spPr bwMode="auto">
            <a:xfrm>
              <a:off x="3306" y="3454"/>
              <a:ext cx="8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00FFFF"/>
                  </a:highlight>
                  <a:uLnTx/>
                  <a:uFillTx/>
                  <a:latin typeface="Arial" pitchFamily="34" charset="0"/>
                  <a:ea typeface="+mn-ea"/>
                  <a:cs typeface="+mn-cs"/>
                </a:rPr>
                <a:t>Vrijeme</a:t>
              </a:r>
              <a:endParaRPr kumimoji="0" lang="da-DK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08" name="Rectangle 10"/>
            <p:cNvSpPr>
              <a:spLocks noChangeArrowheads="1"/>
            </p:cNvSpPr>
            <p:nvPr/>
          </p:nvSpPr>
          <p:spPr bwMode="auto">
            <a:xfrm>
              <a:off x="2910" y="3338"/>
              <a:ext cx="3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da-DK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Q1</a:t>
              </a:r>
            </a:p>
          </p:txBody>
        </p:sp>
        <p:sp>
          <p:nvSpPr>
            <p:cNvPr id="209" name="Rectangle 11"/>
            <p:cNvSpPr>
              <a:spLocks noChangeArrowheads="1"/>
            </p:cNvSpPr>
            <p:nvPr/>
          </p:nvSpPr>
          <p:spPr bwMode="auto">
            <a:xfrm>
              <a:off x="3313" y="3344"/>
              <a:ext cx="3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da-DK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Q2</a:t>
              </a:r>
            </a:p>
          </p:txBody>
        </p:sp>
        <p:sp>
          <p:nvSpPr>
            <p:cNvPr id="210" name="Rectangle 12"/>
            <p:cNvSpPr>
              <a:spLocks noChangeArrowheads="1"/>
            </p:cNvSpPr>
            <p:nvPr/>
          </p:nvSpPr>
          <p:spPr bwMode="auto">
            <a:xfrm>
              <a:off x="3679" y="3346"/>
              <a:ext cx="3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da-DK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Q3</a:t>
              </a:r>
            </a:p>
          </p:txBody>
        </p:sp>
        <p:sp>
          <p:nvSpPr>
            <p:cNvPr id="211" name="Rectangle 13"/>
            <p:cNvSpPr>
              <a:spLocks noChangeArrowheads="1"/>
            </p:cNvSpPr>
            <p:nvPr/>
          </p:nvSpPr>
          <p:spPr bwMode="auto">
            <a:xfrm>
              <a:off x="4098" y="3346"/>
              <a:ext cx="31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da-DK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00FFFF"/>
                  </a:highlight>
                  <a:uLnTx/>
                  <a:uFillTx/>
                  <a:latin typeface="Arial" pitchFamily="34" charset="0"/>
                  <a:ea typeface="+mn-ea"/>
                  <a:cs typeface="+mn-cs"/>
                </a:rPr>
                <a:t>Q4</a:t>
              </a:r>
            </a:p>
          </p:txBody>
        </p:sp>
        <p:sp>
          <p:nvSpPr>
            <p:cNvPr id="212" name="AutoShape 14"/>
            <p:cNvSpPr>
              <a:spLocks noChangeArrowheads="1"/>
            </p:cNvSpPr>
            <p:nvPr/>
          </p:nvSpPr>
          <p:spPr bwMode="auto">
            <a:xfrm>
              <a:off x="3132" y="263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3" name="AutoShape 15"/>
            <p:cNvSpPr>
              <a:spLocks noChangeArrowheads="1"/>
            </p:cNvSpPr>
            <p:nvPr/>
          </p:nvSpPr>
          <p:spPr bwMode="auto">
            <a:xfrm>
              <a:off x="3528" y="263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4" name="AutoShape 16"/>
            <p:cNvSpPr>
              <a:spLocks noChangeArrowheads="1"/>
            </p:cNvSpPr>
            <p:nvPr/>
          </p:nvSpPr>
          <p:spPr bwMode="auto">
            <a:xfrm>
              <a:off x="3924" y="263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5" name="AutoShape 17"/>
            <p:cNvSpPr>
              <a:spLocks noChangeArrowheads="1"/>
            </p:cNvSpPr>
            <p:nvPr/>
          </p:nvSpPr>
          <p:spPr bwMode="auto">
            <a:xfrm>
              <a:off x="4356" y="262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6" name="AutoShape 18"/>
            <p:cNvSpPr>
              <a:spLocks noChangeArrowheads="1"/>
            </p:cNvSpPr>
            <p:nvPr/>
          </p:nvSpPr>
          <p:spPr bwMode="auto">
            <a:xfrm>
              <a:off x="3132" y="227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7" name="AutoShape 19"/>
            <p:cNvSpPr>
              <a:spLocks noChangeArrowheads="1"/>
            </p:cNvSpPr>
            <p:nvPr/>
          </p:nvSpPr>
          <p:spPr bwMode="auto">
            <a:xfrm>
              <a:off x="3528" y="227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8" name="AutoShape 20"/>
            <p:cNvSpPr>
              <a:spLocks noChangeArrowheads="1"/>
            </p:cNvSpPr>
            <p:nvPr/>
          </p:nvSpPr>
          <p:spPr bwMode="auto">
            <a:xfrm>
              <a:off x="3924" y="227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9" name="AutoShape 21"/>
            <p:cNvSpPr>
              <a:spLocks noChangeArrowheads="1"/>
            </p:cNvSpPr>
            <p:nvPr/>
          </p:nvSpPr>
          <p:spPr bwMode="auto">
            <a:xfrm>
              <a:off x="4356" y="226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0" name="AutoShape 22"/>
            <p:cNvSpPr>
              <a:spLocks noChangeArrowheads="1"/>
            </p:cNvSpPr>
            <p:nvPr/>
          </p:nvSpPr>
          <p:spPr bwMode="auto">
            <a:xfrm>
              <a:off x="3132" y="191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1" name="AutoShape 23"/>
            <p:cNvSpPr>
              <a:spLocks noChangeArrowheads="1"/>
            </p:cNvSpPr>
            <p:nvPr/>
          </p:nvSpPr>
          <p:spPr bwMode="auto">
            <a:xfrm>
              <a:off x="3528" y="191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2" name="AutoShape 24"/>
            <p:cNvSpPr>
              <a:spLocks noChangeArrowheads="1"/>
            </p:cNvSpPr>
            <p:nvPr/>
          </p:nvSpPr>
          <p:spPr bwMode="auto">
            <a:xfrm>
              <a:off x="3924" y="191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3" name="AutoShape 25"/>
            <p:cNvSpPr>
              <a:spLocks noChangeArrowheads="1"/>
            </p:cNvSpPr>
            <p:nvPr/>
          </p:nvSpPr>
          <p:spPr bwMode="auto">
            <a:xfrm>
              <a:off x="4356" y="190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4" name="AutoShape 26"/>
            <p:cNvSpPr>
              <a:spLocks noChangeArrowheads="1"/>
            </p:cNvSpPr>
            <p:nvPr/>
          </p:nvSpPr>
          <p:spPr bwMode="auto">
            <a:xfrm>
              <a:off x="3132" y="155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5" name="AutoShape 27"/>
            <p:cNvSpPr>
              <a:spLocks noChangeArrowheads="1"/>
            </p:cNvSpPr>
            <p:nvPr/>
          </p:nvSpPr>
          <p:spPr bwMode="auto">
            <a:xfrm>
              <a:off x="3528" y="155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6" name="AutoShape 28"/>
            <p:cNvSpPr>
              <a:spLocks noChangeArrowheads="1"/>
            </p:cNvSpPr>
            <p:nvPr/>
          </p:nvSpPr>
          <p:spPr bwMode="auto">
            <a:xfrm>
              <a:off x="3924" y="155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7" name="AutoShape 29"/>
            <p:cNvSpPr>
              <a:spLocks noChangeArrowheads="1"/>
            </p:cNvSpPr>
            <p:nvPr/>
          </p:nvSpPr>
          <p:spPr bwMode="auto">
            <a:xfrm>
              <a:off x="4356" y="154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8" name="AutoShape 30"/>
            <p:cNvSpPr>
              <a:spLocks noChangeArrowheads="1"/>
            </p:cNvSpPr>
            <p:nvPr/>
          </p:nvSpPr>
          <p:spPr bwMode="auto">
            <a:xfrm>
              <a:off x="3144" y="118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9" name="AutoShape 31"/>
            <p:cNvSpPr>
              <a:spLocks noChangeArrowheads="1"/>
            </p:cNvSpPr>
            <p:nvPr/>
          </p:nvSpPr>
          <p:spPr bwMode="auto">
            <a:xfrm>
              <a:off x="3540" y="118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0" name="AutoShape 32"/>
            <p:cNvSpPr>
              <a:spLocks noChangeArrowheads="1"/>
            </p:cNvSpPr>
            <p:nvPr/>
          </p:nvSpPr>
          <p:spPr bwMode="auto">
            <a:xfrm>
              <a:off x="3936" y="118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1" name="AutoShape 33"/>
            <p:cNvSpPr>
              <a:spLocks noChangeArrowheads="1"/>
            </p:cNvSpPr>
            <p:nvPr/>
          </p:nvSpPr>
          <p:spPr bwMode="auto">
            <a:xfrm>
              <a:off x="4356" y="118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2" name="AutoShape 34"/>
            <p:cNvSpPr>
              <a:spLocks noChangeArrowheads="1"/>
            </p:cNvSpPr>
            <p:nvPr/>
          </p:nvSpPr>
          <p:spPr bwMode="auto">
            <a:xfrm>
              <a:off x="3012" y="276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3" name="AutoShape 35"/>
            <p:cNvSpPr>
              <a:spLocks noChangeArrowheads="1"/>
            </p:cNvSpPr>
            <p:nvPr/>
          </p:nvSpPr>
          <p:spPr bwMode="auto">
            <a:xfrm>
              <a:off x="3408" y="276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4" name="AutoShape 36"/>
            <p:cNvSpPr>
              <a:spLocks noChangeArrowheads="1"/>
            </p:cNvSpPr>
            <p:nvPr/>
          </p:nvSpPr>
          <p:spPr bwMode="auto">
            <a:xfrm>
              <a:off x="3804" y="276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5" name="AutoShape 37"/>
            <p:cNvSpPr>
              <a:spLocks noChangeArrowheads="1"/>
            </p:cNvSpPr>
            <p:nvPr/>
          </p:nvSpPr>
          <p:spPr bwMode="auto">
            <a:xfrm>
              <a:off x="4200" y="276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6" name="AutoShape 38"/>
            <p:cNvSpPr>
              <a:spLocks noChangeArrowheads="1"/>
            </p:cNvSpPr>
            <p:nvPr/>
          </p:nvSpPr>
          <p:spPr bwMode="auto">
            <a:xfrm>
              <a:off x="3012" y="240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7" name="AutoShape 39"/>
            <p:cNvSpPr>
              <a:spLocks noChangeArrowheads="1"/>
            </p:cNvSpPr>
            <p:nvPr/>
          </p:nvSpPr>
          <p:spPr bwMode="auto">
            <a:xfrm>
              <a:off x="3408" y="240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8" name="AutoShape 40"/>
            <p:cNvSpPr>
              <a:spLocks noChangeArrowheads="1"/>
            </p:cNvSpPr>
            <p:nvPr/>
          </p:nvSpPr>
          <p:spPr bwMode="auto">
            <a:xfrm>
              <a:off x="3804" y="240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9" name="AutoShape 41"/>
            <p:cNvSpPr>
              <a:spLocks noChangeArrowheads="1"/>
            </p:cNvSpPr>
            <p:nvPr/>
          </p:nvSpPr>
          <p:spPr bwMode="auto">
            <a:xfrm>
              <a:off x="4200" y="240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0" name="AutoShape 42"/>
            <p:cNvSpPr>
              <a:spLocks noChangeArrowheads="1"/>
            </p:cNvSpPr>
            <p:nvPr/>
          </p:nvSpPr>
          <p:spPr bwMode="auto">
            <a:xfrm>
              <a:off x="3012" y="204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1" name="AutoShape 43"/>
            <p:cNvSpPr>
              <a:spLocks noChangeArrowheads="1"/>
            </p:cNvSpPr>
            <p:nvPr/>
          </p:nvSpPr>
          <p:spPr bwMode="auto">
            <a:xfrm>
              <a:off x="3408" y="204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2" name="AutoShape 44"/>
            <p:cNvSpPr>
              <a:spLocks noChangeArrowheads="1"/>
            </p:cNvSpPr>
            <p:nvPr/>
          </p:nvSpPr>
          <p:spPr bwMode="auto">
            <a:xfrm>
              <a:off x="3804" y="204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3" name="AutoShape 45"/>
            <p:cNvSpPr>
              <a:spLocks noChangeArrowheads="1"/>
            </p:cNvSpPr>
            <p:nvPr/>
          </p:nvSpPr>
          <p:spPr bwMode="auto">
            <a:xfrm>
              <a:off x="4200" y="204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4" name="AutoShape 46"/>
            <p:cNvSpPr>
              <a:spLocks noChangeArrowheads="1"/>
            </p:cNvSpPr>
            <p:nvPr/>
          </p:nvSpPr>
          <p:spPr bwMode="auto">
            <a:xfrm>
              <a:off x="3012" y="168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5" name="AutoShape 47"/>
            <p:cNvSpPr>
              <a:spLocks noChangeArrowheads="1"/>
            </p:cNvSpPr>
            <p:nvPr/>
          </p:nvSpPr>
          <p:spPr bwMode="auto">
            <a:xfrm>
              <a:off x="3408" y="168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6" name="AutoShape 48"/>
            <p:cNvSpPr>
              <a:spLocks noChangeArrowheads="1"/>
            </p:cNvSpPr>
            <p:nvPr/>
          </p:nvSpPr>
          <p:spPr bwMode="auto">
            <a:xfrm>
              <a:off x="3804" y="168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7" name="AutoShape 49"/>
            <p:cNvSpPr>
              <a:spLocks noChangeArrowheads="1"/>
            </p:cNvSpPr>
            <p:nvPr/>
          </p:nvSpPr>
          <p:spPr bwMode="auto">
            <a:xfrm>
              <a:off x="4200" y="168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8" name="AutoShape 50"/>
            <p:cNvSpPr>
              <a:spLocks noChangeArrowheads="1"/>
            </p:cNvSpPr>
            <p:nvPr/>
          </p:nvSpPr>
          <p:spPr bwMode="auto">
            <a:xfrm>
              <a:off x="3012" y="1328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9" name="AutoShape 51"/>
            <p:cNvSpPr>
              <a:spLocks noChangeArrowheads="1"/>
            </p:cNvSpPr>
            <p:nvPr/>
          </p:nvSpPr>
          <p:spPr bwMode="auto">
            <a:xfrm>
              <a:off x="3408" y="1328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0" name="AutoShape 52"/>
            <p:cNvSpPr>
              <a:spLocks noChangeArrowheads="1"/>
            </p:cNvSpPr>
            <p:nvPr/>
          </p:nvSpPr>
          <p:spPr bwMode="auto">
            <a:xfrm>
              <a:off x="3804" y="1328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1" name="AutoShape 53"/>
            <p:cNvSpPr>
              <a:spLocks noChangeArrowheads="1"/>
            </p:cNvSpPr>
            <p:nvPr/>
          </p:nvSpPr>
          <p:spPr bwMode="auto">
            <a:xfrm>
              <a:off x="4200" y="132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2" name="AutoShape 54"/>
            <p:cNvSpPr>
              <a:spLocks noChangeArrowheads="1"/>
            </p:cNvSpPr>
            <p:nvPr/>
          </p:nvSpPr>
          <p:spPr bwMode="auto">
            <a:xfrm>
              <a:off x="2868" y="292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3" name="AutoShape 55"/>
            <p:cNvSpPr>
              <a:spLocks noChangeArrowheads="1"/>
            </p:cNvSpPr>
            <p:nvPr/>
          </p:nvSpPr>
          <p:spPr bwMode="auto">
            <a:xfrm>
              <a:off x="3264" y="292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4" name="AutoShape 56"/>
            <p:cNvSpPr>
              <a:spLocks noChangeArrowheads="1"/>
            </p:cNvSpPr>
            <p:nvPr/>
          </p:nvSpPr>
          <p:spPr bwMode="auto">
            <a:xfrm>
              <a:off x="3660" y="292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5" name="AutoShape 57"/>
            <p:cNvSpPr>
              <a:spLocks noChangeArrowheads="1"/>
            </p:cNvSpPr>
            <p:nvPr/>
          </p:nvSpPr>
          <p:spPr bwMode="auto">
            <a:xfrm>
              <a:off x="4056" y="292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6" name="AutoShape 58"/>
            <p:cNvSpPr>
              <a:spLocks noChangeArrowheads="1"/>
            </p:cNvSpPr>
            <p:nvPr/>
          </p:nvSpPr>
          <p:spPr bwMode="auto">
            <a:xfrm>
              <a:off x="2868" y="256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7" name="AutoShape 59"/>
            <p:cNvSpPr>
              <a:spLocks noChangeArrowheads="1"/>
            </p:cNvSpPr>
            <p:nvPr/>
          </p:nvSpPr>
          <p:spPr bwMode="auto">
            <a:xfrm>
              <a:off x="3264" y="256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8" name="AutoShape 60"/>
            <p:cNvSpPr>
              <a:spLocks noChangeArrowheads="1"/>
            </p:cNvSpPr>
            <p:nvPr/>
          </p:nvSpPr>
          <p:spPr bwMode="auto">
            <a:xfrm>
              <a:off x="3660" y="256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9" name="AutoShape 61"/>
            <p:cNvSpPr>
              <a:spLocks noChangeArrowheads="1"/>
            </p:cNvSpPr>
            <p:nvPr/>
          </p:nvSpPr>
          <p:spPr bwMode="auto">
            <a:xfrm>
              <a:off x="4056" y="256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0" name="AutoShape 62"/>
            <p:cNvSpPr>
              <a:spLocks noChangeArrowheads="1"/>
            </p:cNvSpPr>
            <p:nvPr/>
          </p:nvSpPr>
          <p:spPr bwMode="auto">
            <a:xfrm>
              <a:off x="2868" y="220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1" name="AutoShape 63"/>
            <p:cNvSpPr>
              <a:spLocks noChangeArrowheads="1"/>
            </p:cNvSpPr>
            <p:nvPr/>
          </p:nvSpPr>
          <p:spPr bwMode="auto">
            <a:xfrm>
              <a:off x="3264" y="220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2" name="AutoShape 64"/>
            <p:cNvSpPr>
              <a:spLocks noChangeArrowheads="1"/>
            </p:cNvSpPr>
            <p:nvPr/>
          </p:nvSpPr>
          <p:spPr bwMode="auto">
            <a:xfrm>
              <a:off x="3660" y="220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3" name="AutoShape 65"/>
            <p:cNvSpPr>
              <a:spLocks noChangeArrowheads="1"/>
            </p:cNvSpPr>
            <p:nvPr/>
          </p:nvSpPr>
          <p:spPr bwMode="auto">
            <a:xfrm>
              <a:off x="4056" y="220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4" name="AutoShape 66"/>
            <p:cNvSpPr>
              <a:spLocks noChangeArrowheads="1"/>
            </p:cNvSpPr>
            <p:nvPr/>
          </p:nvSpPr>
          <p:spPr bwMode="auto">
            <a:xfrm>
              <a:off x="2868" y="184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5" name="AutoShape 67"/>
            <p:cNvSpPr>
              <a:spLocks noChangeArrowheads="1"/>
            </p:cNvSpPr>
            <p:nvPr/>
          </p:nvSpPr>
          <p:spPr bwMode="auto">
            <a:xfrm>
              <a:off x="3264" y="184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6" name="AutoShape 68"/>
            <p:cNvSpPr>
              <a:spLocks noChangeArrowheads="1"/>
            </p:cNvSpPr>
            <p:nvPr/>
          </p:nvSpPr>
          <p:spPr bwMode="auto">
            <a:xfrm>
              <a:off x="3660" y="184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7" name="AutoShape 69"/>
            <p:cNvSpPr>
              <a:spLocks noChangeArrowheads="1"/>
            </p:cNvSpPr>
            <p:nvPr/>
          </p:nvSpPr>
          <p:spPr bwMode="auto">
            <a:xfrm>
              <a:off x="4056" y="184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8" name="AutoShape 70"/>
            <p:cNvSpPr>
              <a:spLocks noChangeArrowheads="1"/>
            </p:cNvSpPr>
            <p:nvPr/>
          </p:nvSpPr>
          <p:spPr bwMode="auto">
            <a:xfrm>
              <a:off x="2868" y="148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9" name="AutoShape 71"/>
            <p:cNvSpPr>
              <a:spLocks noChangeArrowheads="1"/>
            </p:cNvSpPr>
            <p:nvPr/>
          </p:nvSpPr>
          <p:spPr bwMode="auto">
            <a:xfrm>
              <a:off x="3264" y="148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0" name="AutoShape 72"/>
            <p:cNvSpPr>
              <a:spLocks noChangeArrowheads="1"/>
            </p:cNvSpPr>
            <p:nvPr/>
          </p:nvSpPr>
          <p:spPr bwMode="auto">
            <a:xfrm>
              <a:off x="3660" y="148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1" name="AutoShape 73"/>
            <p:cNvSpPr>
              <a:spLocks noChangeArrowheads="1"/>
            </p:cNvSpPr>
            <p:nvPr/>
          </p:nvSpPr>
          <p:spPr bwMode="auto">
            <a:xfrm>
              <a:off x="4056" y="148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2" name="Rectangle 74"/>
            <p:cNvSpPr>
              <a:spLocks noChangeArrowheads="1"/>
            </p:cNvSpPr>
            <p:nvPr/>
          </p:nvSpPr>
          <p:spPr bwMode="auto">
            <a:xfrm>
              <a:off x="4206" y="3079"/>
              <a:ext cx="7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Osijek</a:t>
              </a:r>
              <a:endParaRPr kumimoji="0" lang="da-D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73" name="Rectangle 75"/>
            <p:cNvSpPr>
              <a:spLocks noChangeArrowheads="1"/>
            </p:cNvSpPr>
            <p:nvPr/>
          </p:nvSpPr>
          <p:spPr bwMode="auto">
            <a:xfrm>
              <a:off x="4173" y="3230"/>
              <a:ext cx="74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00FFFF"/>
                  </a:highlight>
                  <a:uLnTx/>
                  <a:uFillTx/>
                  <a:latin typeface="Arial" pitchFamily="34" charset="0"/>
                  <a:ea typeface="+mn-ea"/>
                  <a:cs typeface="+mn-cs"/>
                </a:rPr>
                <a:t>Varaždin</a:t>
              </a:r>
              <a:endParaRPr kumimoji="0" lang="da-D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74" name="Rectangle 76"/>
            <p:cNvSpPr>
              <a:spLocks noChangeArrowheads="1"/>
            </p:cNvSpPr>
            <p:nvPr/>
          </p:nvSpPr>
          <p:spPr bwMode="auto">
            <a:xfrm>
              <a:off x="4597" y="2914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Zagreb</a:t>
              </a:r>
              <a:endParaRPr kumimoji="0" lang="da-D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75" name="Rectangle 77"/>
            <p:cNvSpPr>
              <a:spLocks noChangeArrowheads="1"/>
            </p:cNvSpPr>
            <p:nvPr/>
          </p:nvSpPr>
          <p:spPr bwMode="auto">
            <a:xfrm rot="18771742">
              <a:off x="4642" y="3165"/>
              <a:ext cx="8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00FFFF"/>
                  </a:highlight>
                  <a:uLnTx/>
                  <a:uFillTx/>
                  <a:latin typeface="Arial" pitchFamily="34" charset="0"/>
                  <a:ea typeface="+mn-ea"/>
                  <a:cs typeface="+mn-cs"/>
                </a:rPr>
                <a:t>Poslovnica</a:t>
              </a:r>
              <a:endParaRPr kumimoji="0" lang="da-DK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76" name="Rectangle 78"/>
            <p:cNvSpPr>
              <a:spLocks noChangeArrowheads="1"/>
            </p:cNvSpPr>
            <p:nvPr/>
          </p:nvSpPr>
          <p:spPr bwMode="auto">
            <a:xfrm rot="16200000">
              <a:off x="1715" y="2018"/>
              <a:ext cx="8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da-DK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Pro</a:t>
              </a:r>
              <a:r>
                <a:rPr kumimoji="0" lang="hr-H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izvod</a:t>
              </a:r>
              <a:endParaRPr kumimoji="0" lang="da-DK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77" name="Rectangle 79"/>
            <p:cNvSpPr>
              <a:spLocks noChangeArrowheads="1"/>
            </p:cNvSpPr>
            <p:nvPr/>
          </p:nvSpPr>
          <p:spPr bwMode="auto">
            <a:xfrm>
              <a:off x="2436" y="1595"/>
              <a:ext cx="8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Krediti</a:t>
              </a:r>
              <a:endParaRPr kumimoji="0" lang="da-D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78" name="Rectangle 80"/>
            <p:cNvSpPr>
              <a:spLocks noChangeArrowheads="1"/>
            </p:cNvSpPr>
            <p:nvPr/>
          </p:nvSpPr>
          <p:spPr bwMode="auto">
            <a:xfrm>
              <a:off x="2374" y="1958"/>
              <a:ext cx="8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Depoziti</a:t>
              </a:r>
              <a:endParaRPr kumimoji="0" lang="da-D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79" name="Rectangle 81"/>
            <p:cNvSpPr>
              <a:spLocks noChangeArrowheads="1"/>
            </p:cNvSpPr>
            <p:nvPr/>
          </p:nvSpPr>
          <p:spPr bwMode="auto">
            <a:xfrm>
              <a:off x="2479" y="2324"/>
              <a:ext cx="8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Police</a:t>
              </a:r>
              <a:endParaRPr kumimoji="0" lang="da-D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80" name="Rectangle 82"/>
            <p:cNvSpPr>
              <a:spLocks noChangeArrowheads="1"/>
            </p:cNvSpPr>
            <p:nvPr/>
          </p:nvSpPr>
          <p:spPr bwMode="auto">
            <a:xfrm>
              <a:off x="2172" y="2689"/>
              <a:ext cx="8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Tekući račun</a:t>
              </a:r>
              <a:endParaRPr kumimoji="0" lang="da-D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81" name="Rectangle 83"/>
            <p:cNvSpPr>
              <a:spLocks noChangeArrowheads="1"/>
            </p:cNvSpPr>
            <p:nvPr/>
          </p:nvSpPr>
          <p:spPr bwMode="auto">
            <a:xfrm>
              <a:off x="4855" y="2669"/>
              <a:ext cx="7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endParaRPr kumimoji="0" lang="da-DK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sp>
        <p:nvSpPr>
          <p:cNvPr id="83" name="Rectangle 61"/>
          <p:cNvSpPr>
            <a:spLocks noChangeArrowheads="1"/>
          </p:cNvSpPr>
          <p:nvPr/>
        </p:nvSpPr>
        <p:spPr bwMode="auto">
          <a:xfrm>
            <a:off x="3928189" y="5268224"/>
            <a:ext cx="1304882" cy="3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00279F"/>
              </a:buClr>
              <a:buSzPct val="120000"/>
              <a:buFont typeface="Monotype Sorts" pitchFamily="2" charset="2"/>
              <a:buNone/>
              <a:tabLst/>
              <a:defRPr/>
            </a:pPr>
            <a:r>
              <a:rPr kumimoji="0" lang="hr-H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Osiguranje</a:t>
            </a:r>
            <a:endParaRPr kumimoji="0" lang="da-DK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84" name="Rectangle 85">
            <a:extLst>
              <a:ext uri="{FF2B5EF4-FFF2-40B4-BE49-F238E27FC236}">
                <a16:creationId xmlns:a16="http://schemas.microsoft.com/office/drawing/2014/main" id="{EEF03E89-B4BD-4754-81BC-3F75B84C2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32" y="2441624"/>
            <a:ext cx="331152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C333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hr-H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Calibri"/>
                <a:ea typeface="+mn-ea"/>
                <a:cs typeface="+mn-cs"/>
              </a:rPr>
              <a:t>Odabiru se podaci samo za četvrti kvartal</a:t>
            </a:r>
          </a:p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C333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hr-H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Odabiru se podaci samo za Varaždin</a:t>
            </a:r>
          </a:p>
        </p:txBody>
      </p:sp>
    </p:spTree>
    <p:extLst>
      <p:ext uri="{BB962C8B-B14F-4D97-AF65-F5344CB8AC3E}">
        <p14:creationId xmlns:p14="http://schemas.microsoft.com/office/powerpoint/2010/main" val="32495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>
          <a:xfrm>
            <a:off x="915591" y="2271712"/>
            <a:ext cx="8243888" cy="3729038"/>
          </a:xfrm>
          <a:custGeom>
            <a:avLst/>
            <a:gdLst>
              <a:gd name="connsiteX0" fmla="*/ 294441 w 12100472"/>
              <a:gd name="connsiteY0" fmla="*/ 3946631 h 5299647"/>
              <a:gd name="connsiteX1" fmla="*/ 1132641 w 12100472"/>
              <a:gd name="connsiteY1" fmla="*/ 4975331 h 5299647"/>
              <a:gd name="connsiteX2" fmla="*/ 11286291 w 12100472"/>
              <a:gd name="connsiteY2" fmla="*/ 4975331 h 5299647"/>
              <a:gd name="connsiteX3" fmla="*/ 11286291 w 12100472"/>
              <a:gd name="connsiteY3" fmla="*/ 1165331 h 5299647"/>
              <a:gd name="connsiteX4" fmla="*/ 9705141 w 12100472"/>
              <a:gd name="connsiteY4" fmla="*/ 3281 h 5299647"/>
              <a:gd name="connsiteX5" fmla="*/ 8676441 w 12100472"/>
              <a:gd name="connsiteY5" fmla="*/ 803381 h 5299647"/>
              <a:gd name="connsiteX6" fmla="*/ 8352591 w 12100472"/>
              <a:gd name="connsiteY6" fmla="*/ 422381 h 5299647"/>
              <a:gd name="connsiteX7" fmla="*/ 7304841 w 12100472"/>
              <a:gd name="connsiteY7" fmla="*/ 1241531 h 5299647"/>
              <a:gd name="connsiteX8" fmla="*/ 6980991 w 12100472"/>
              <a:gd name="connsiteY8" fmla="*/ 841481 h 5299647"/>
              <a:gd name="connsiteX9" fmla="*/ 5895141 w 12100472"/>
              <a:gd name="connsiteY9" fmla="*/ 1813031 h 5299647"/>
              <a:gd name="connsiteX10" fmla="*/ 5590341 w 12100472"/>
              <a:gd name="connsiteY10" fmla="*/ 1279631 h 5299647"/>
              <a:gd name="connsiteX11" fmla="*/ 4599741 w 12100472"/>
              <a:gd name="connsiteY11" fmla="*/ 2346431 h 5299647"/>
              <a:gd name="connsiteX12" fmla="*/ 4294941 w 12100472"/>
              <a:gd name="connsiteY12" fmla="*/ 1679681 h 5299647"/>
              <a:gd name="connsiteX13" fmla="*/ 3285291 w 12100472"/>
              <a:gd name="connsiteY13" fmla="*/ 2194031 h 5299647"/>
              <a:gd name="connsiteX14" fmla="*/ 2904291 w 12100472"/>
              <a:gd name="connsiteY14" fmla="*/ 2098781 h 5299647"/>
              <a:gd name="connsiteX15" fmla="*/ 1894641 w 12100472"/>
              <a:gd name="connsiteY15" fmla="*/ 2670281 h 5299647"/>
              <a:gd name="connsiteX16" fmla="*/ 1551741 w 12100472"/>
              <a:gd name="connsiteY16" fmla="*/ 2384531 h 5299647"/>
              <a:gd name="connsiteX17" fmla="*/ 294441 w 12100472"/>
              <a:gd name="connsiteY17" fmla="*/ 3946631 h 5299647"/>
              <a:gd name="connsiteX0" fmla="*/ 294441 w 12100472"/>
              <a:gd name="connsiteY0" fmla="*/ 3946631 h 5299647"/>
              <a:gd name="connsiteX1" fmla="*/ 1132641 w 12100472"/>
              <a:gd name="connsiteY1" fmla="*/ 4975331 h 5299647"/>
              <a:gd name="connsiteX2" fmla="*/ 11286291 w 12100472"/>
              <a:gd name="connsiteY2" fmla="*/ 4975331 h 5299647"/>
              <a:gd name="connsiteX3" fmla="*/ 11286291 w 12100472"/>
              <a:gd name="connsiteY3" fmla="*/ 1165331 h 5299647"/>
              <a:gd name="connsiteX4" fmla="*/ 9705141 w 12100472"/>
              <a:gd name="connsiteY4" fmla="*/ 3281 h 5299647"/>
              <a:gd name="connsiteX5" fmla="*/ 8676441 w 12100472"/>
              <a:gd name="connsiteY5" fmla="*/ 803381 h 5299647"/>
              <a:gd name="connsiteX6" fmla="*/ 8352591 w 12100472"/>
              <a:gd name="connsiteY6" fmla="*/ 422381 h 5299647"/>
              <a:gd name="connsiteX7" fmla="*/ 7304841 w 12100472"/>
              <a:gd name="connsiteY7" fmla="*/ 1241531 h 5299647"/>
              <a:gd name="connsiteX8" fmla="*/ 6980991 w 12100472"/>
              <a:gd name="connsiteY8" fmla="*/ 841481 h 5299647"/>
              <a:gd name="connsiteX9" fmla="*/ 5895141 w 12100472"/>
              <a:gd name="connsiteY9" fmla="*/ 1813031 h 5299647"/>
              <a:gd name="connsiteX10" fmla="*/ 5590341 w 12100472"/>
              <a:gd name="connsiteY10" fmla="*/ 1279631 h 5299647"/>
              <a:gd name="connsiteX11" fmla="*/ 4904541 w 12100472"/>
              <a:gd name="connsiteY11" fmla="*/ 2155931 h 5299647"/>
              <a:gd name="connsiteX12" fmla="*/ 4294941 w 12100472"/>
              <a:gd name="connsiteY12" fmla="*/ 1679681 h 5299647"/>
              <a:gd name="connsiteX13" fmla="*/ 3285291 w 12100472"/>
              <a:gd name="connsiteY13" fmla="*/ 2194031 h 5299647"/>
              <a:gd name="connsiteX14" fmla="*/ 2904291 w 12100472"/>
              <a:gd name="connsiteY14" fmla="*/ 2098781 h 5299647"/>
              <a:gd name="connsiteX15" fmla="*/ 1894641 w 12100472"/>
              <a:gd name="connsiteY15" fmla="*/ 2670281 h 5299647"/>
              <a:gd name="connsiteX16" fmla="*/ 1551741 w 12100472"/>
              <a:gd name="connsiteY16" fmla="*/ 2384531 h 5299647"/>
              <a:gd name="connsiteX17" fmla="*/ 294441 w 12100472"/>
              <a:gd name="connsiteY17" fmla="*/ 3946631 h 5299647"/>
              <a:gd name="connsiteX0" fmla="*/ 294441 w 12100472"/>
              <a:gd name="connsiteY0" fmla="*/ 3946631 h 5299647"/>
              <a:gd name="connsiteX1" fmla="*/ 1132641 w 12100472"/>
              <a:gd name="connsiteY1" fmla="*/ 4975331 h 5299647"/>
              <a:gd name="connsiteX2" fmla="*/ 11286291 w 12100472"/>
              <a:gd name="connsiteY2" fmla="*/ 4975331 h 5299647"/>
              <a:gd name="connsiteX3" fmla="*/ 11286291 w 12100472"/>
              <a:gd name="connsiteY3" fmla="*/ 1165331 h 5299647"/>
              <a:gd name="connsiteX4" fmla="*/ 9705141 w 12100472"/>
              <a:gd name="connsiteY4" fmla="*/ 3281 h 5299647"/>
              <a:gd name="connsiteX5" fmla="*/ 8676441 w 12100472"/>
              <a:gd name="connsiteY5" fmla="*/ 803381 h 5299647"/>
              <a:gd name="connsiteX6" fmla="*/ 8352591 w 12100472"/>
              <a:gd name="connsiteY6" fmla="*/ 422381 h 5299647"/>
              <a:gd name="connsiteX7" fmla="*/ 7304841 w 12100472"/>
              <a:gd name="connsiteY7" fmla="*/ 1241531 h 5299647"/>
              <a:gd name="connsiteX8" fmla="*/ 6980991 w 12100472"/>
              <a:gd name="connsiteY8" fmla="*/ 841481 h 5299647"/>
              <a:gd name="connsiteX9" fmla="*/ 6257091 w 12100472"/>
              <a:gd name="connsiteY9" fmla="*/ 1774931 h 5299647"/>
              <a:gd name="connsiteX10" fmla="*/ 5590341 w 12100472"/>
              <a:gd name="connsiteY10" fmla="*/ 1279631 h 5299647"/>
              <a:gd name="connsiteX11" fmla="*/ 4904541 w 12100472"/>
              <a:gd name="connsiteY11" fmla="*/ 2155931 h 5299647"/>
              <a:gd name="connsiteX12" fmla="*/ 4294941 w 12100472"/>
              <a:gd name="connsiteY12" fmla="*/ 1679681 h 5299647"/>
              <a:gd name="connsiteX13" fmla="*/ 3285291 w 12100472"/>
              <a:gd name="connsiteY13" fmla="*/ 2194031 h 5299647"/>
              <a:gd name="connsiteX14" fmla="*/ 2904291 w 12100472"/>
              <a:gd name="connsiteY14" fmla="*/ 2098781 h 5299647"/>
              <a:gd name="connsiteX15" fmla="*/ 1894641 w 12100472"/>
              <a:gd name="connsiteY15" fmla="*/ 2670281 h 5299647"/>
              <a:gd name="connsiteX16" fmla="*/ 1551741 w 12100472"/>
              <a:gd name="connsiteY16" fmla="*/ 2384531 h 5299647"/>
              <a:gd name="connsiteX17" fmla="*/ 294441 w 12100472"/>
              <a:gd name="connsiteY17" fmla="*/ 3946631 h 5299647"/>
              <a:gd name="connsiteX0" fmla="*/ 294441 w 12100472"/>
              <a:gd name="connsiteY0" fmla="*/ 3946631 h 5299647"/>
              <a:gd name="connsiteX1" fmla="*/ 1132641 w 12100472"/>
              <a:gd name="connsiteY1" fmla="*/ 4975331 h 5299647"/>
              <a:gd name="connsiteX2" fmla="*/ 11286291 w 12100472"/>
              <a:gd name="connsiteY2" fmla="*/ 4975331 h 5299647"/>
              <a:gd name="connsiteX3" fmla="*/ 11286291 w 12100472"/>
              <a:gd name="connsiteY3" fmla="*/ 1165331 h 5299647"/>
              <a:gd name="connsiteX4" fmla="*/ 9705141 w 12100472"/>
              <a:gd name="connsiteY4" fmla="*/ 3281 h 5299647"/>
              <a:gd name="connsiteX5" fmla="*/ 8676441 w 12100472"/>
              <a:gd name="connsiteY5" fmla="*/ 803381 h 5299647"/>
              <a:gd name="connsiteX6" fmla="*/ 8352591 w 12100472"/>
              <a:gd name="connsiteY6" fmla="*/ 422381 h 5299647"/>
              <a:gd name="connsiteX7" fmla="*/ 7666791 w 12100472"/>
              <a:gd name="connsiteY7" fmla="*/ 1241531 h 5299647"/>
              <a:gd name="connsiteX8" fmla="*/ 6980991 w 12100472"/>
              <a:gd name="connsiteY8" fmla="*/ 841481 h 5299647"/>
              <a:gd name="connsiteX9" fmla="*/ 6257091 w 12100472"/>
              <a:gd name="connsiteY9" fmla="*/ 1774931 h 5299647"/>
              <a:gd name="connsiteX10" fmla="*/ 5590341 w 12100472"/>
              <a:gd name="connsiteY10" fmla="*/ 1279631 h 5299647"/>
              <a:gd name="connsiteX11" fmla="*/ 4904541 w 12100472"/>
              <a:gd name="connsiteY11" fmla="*/ 2155931 h 5299647"/>
              <a:gd name="connsiteX12" fmla="*/ 4294941 w 12100472"/>
              <a:gd name="connsiteY12" fmla="*/ 1679681 h 5299647"/>
              <a:gd name="connsiteX13" fmla="*/ 3285291 w 12100472"/>
              <a:gd name="connsiteY13" fmla="*/ 2194031 h 5299647"/>
              <a:gd name="connsiteX14" fmla="*/ 2904291 w 12100472"/>
              <a:gd name="connsiteY14" fmla="*/ 2098781 h 5299647"/>
              <a:gd name="connsiteX15" fmla="*/ 1894641 w 12100472"/>
              <a:gd name="connsiteY15" fmla="*/ 2670281 h 5299647"/>
              <a:gd name="connsiteX16" fmla="*/ 1551741 w 12100472"/>
              <a:gd name="connsiteY16" fmla="*/ 2384531 h 5299647"/>
              <a:gd name="connsiteX17" fmla="*/ 294441 w 12100472"/>
              <a:gd name="connsiteY17" fmla="*/ 3946631 h 5299647"/>
              <a:gd name="connsiteX0" fmla="*/ 294441 w 12100472"/>
              <a:gd name="connsiteY0" fmla="*/ 3947046 h 5300062"/>
              <a:gd name="connsiteX1" fmla="*/ 1132641 w 12100472"/>
              <a:gd name="connsiteY1" fmla="*/ 4975746 h 5300062"/>
              <a:gd name="connsiteX2" fmla="*/ 11286291 w 12100472"/>
              <a:gd name="connsiteY2" fmla="*/ 4975746 h 5300062"/>
              <a:gd name="connsiteX3" fmla="*/ 11286291 w 12100472"/>
              <a:gd name="connsiteY3" fmla="*/ 1165746 h 5300062"/>
              <a:gd name="connsiteX4" fmla="*/ 9705141 w 12100472"/>
              <a:gd name="connsiteY4" fmla="*/ 3696 h 5300062"/>
              <a:gd name="connsiteX5" fmla="*/ 9095541 w 12100472"/>
              <a:gd name="connsiteY5" fmla="*/ 784746 h 5300062"/>
              <a:gd name="connsiteX6" fmla="*/ 8352591 w 12100472"/>
              <a:gd name="connsiteY6" fmla="*/ 422796 h 5300062"/>
              <a:gd name="connsiteX7" fmla="*/ 7666791 w 12100472"/>
              <a:gd name="connsiteY7" fmla="*/ 1241946 h 5300062"/>
              <a:gd name="connsiteX8" fmla="*/ 6980991 w 12100472"/>
              <a:gd name="connsiteY8" fmla="*/ 841896 h 5300062"/>
              <a:gd name="connsiteX9" fmla="*/ 6257091 w 12100472"/>
              <a:gd name="connsiteY9" fmla="*/ 1775346 h 5300062"/>
              <a:gd name="connsiteX10" fmla="*/ 5590341 w 12100472"/>
              <a:gd name="connsiteY10" fmla="*/ 1280046 h 5300062"/>
              <a:gd name="connsiteX11" fmla="*/ 4904541 w 12100472"/>
              <a:gd name="connsiteY11" fmla="*/ 2156346 h 5300062"/>
              <a:gd name="connsiteX12" fmla="*/ 4294941 w 12100472"/>
              <a:gd name="connsiteY12" fmla="*/ 1680096 h 5300062"/>
              <a:gd name="connsiteX13" fmla="*/ 3285291 w 12100472"/>
              <a:gd name="connsiteY13" fmla="*/ 2194446 h 5300062"/>
              <a:gd name="connsiteX14" fmla="*/ 2904291 w 12100472"/>
              <a:gd name="connsiteY14" fmla="*/ 2099196 h 5300062"/>
              <a:gd name="connsiteX15" fmla="*/ 1894641 w 12100472"/>
              <a:gd name="connsiteY15" fmla="*/ 2670696 h 5300062"/>
              <a:gd name="connsiteX16" fmla="*/ 1551741 w 12100472"/>
              <a:gd name="connsiteY16" fmla="*/ 2384946 h 5300062"/>
              <a:gd name="connsiteX17" fmla="*/ 294441 w 12100472"/>
              <a:gd name="connsiteY17" fmla="*/ 3947046 h 5300062"/>
              <a:gd name="connsiteX0" fmla="*/ 294441 w 12100472"/>
              <a:gd name="connsiteY0" fmla="*/ 3947046 h 5300062"/>
              <a:gd name="connsiteX1" fmla="*/ 1132641 w 12100472"/>
              <a:gd name="connsiteY1" fmla="*/ 4975746 h 5300062"/>
              <a:gd name="connsiteX2" fmla="*/ 11286291 w 12100472"/>
              <a:gd name="connsiteY2" fmla="*/ 4975746 h 5300062"/>
              <a:gd name="connsiteX3" fmla="*/ 11286291 w 12100472"/>
              <a:gd name="connsiteY3" fmla="*/ 1165746 h 5300062"/>
              <a:gd name="connsiteX4" fmla="*/ 9705141 w 12100472"/>
              <a:gd name="connsiteY4" fmla="*/ 3696 h 5300062"/>
              <a:gd name="connsiteX5" fmla="*/ 9095541 w 12100472"/>
              <a:gd name="connsiteY5" fmla="*/ 784746 h 5300062"/>
              <a:gd name="connsiteX6" fmla="*/ 8352591 w 12100472"/>
              <a:gd name="connsiteY6" fmla="*/ 422796 h 5300062"/>
              <a:gd name="connsiteX7" fmla="*/ 7666791 w 12100472"/>
              <a:gd name="connsiteY7" fmla="*/ 1241946 h 5300062"/>
              <a:gd name="connsiteX8" fmla="*/ 6980991 w 12100472"/>
              <a:gd name="connsiteY8" fmla="*/ 841896 h 5300062"/>
              <a:gd name="connsiteX9" fmla="*/ 6257091 w 12100472"/>
              <a:gd name="connsiteY9" fmla="*/ 1775346 h 5300062"/>
              <a:gd name="connsiteX10" fmla="*/ 5590341 w 12100472"/>
              <a:gd name="connsiteY10" fmla="*/ 1280046 h 5300062"/>
              <a:gd name="connsiteX11" fmla="*/ 4904541 w 12100472"/>
              <a:gd name="connsiteY11" fmla="*/ 2156346 h 5300062"/>
              <a:gd name="connsiteX12" fmla="*/ 4294941 w 12100472"/>
              <a:gd name="connsiteY12" fmla="*/ 1680096 h 5300062"/>
              <a:gd name="connsiteX13" fmla="*/ 3932991 w 12100472"/>
              <a:gd name="connsiteY13" fmla="*/ 2708796 h 5300062"/>
              <a:gd name="connsiteX14" fmla="*/ 2904291 w 12100472"/>
              <a:gd name="connsiteY14" fmla="*/ 2099196 h 5300062"/>
              <a:gd name="connsiteX15" fmla="*/ 1894641 w 12100472"/>
              <a:gd name="connsiteY15" fmla="*/ 2670696 h 5300062"/>
              <a:gd name="connsiteX16" fmla="*/ 1551741 w 12100472"/>
              <a:gd name="connsiteY16" fmla="*/ 2384946 h 5300062"/>
              <a:gd name="connsiteX17" fmla="*/ 294441 w 12100472"/>
              <a:gd name="connsiteY17" fmla="*/ 3947046 h 5300062"/>
              <a:gd name="connsiteX0" fmla="*/ 294441 w 12100472"/>
              <a:gd name="connsiteY0" fmla="*/ 3947046 h 5300062"/>
              <a:gd name="connsiteX1" fmla="*/ 1132641 w 12100472"/>
              <a:gd name="connsiteY1" fmla="*/ 4975746 h 5300062"/>
              <a:gd name="connsiteX2" fmla="*/ 11286291 w 12100472"/>
              <a:gd name="connsiteY2" fmla="*/ 4975746 h 5300062"/>
              <a:gd name="connsiteX3" fmla="*/ 11286291 w 12100472"/>
              <a:gd name="connsiteY3" fmla="*/ 1165746 h 5300062"/>
              <a:gd name="connsiteX4" fmla="*/ 9705141 w 12100472"/>
              <a:gd name="connsiteY4" fmla="*/ 3696 h 5300062"/>
              <a:gd name="connsiteX5" fmla="*/ 9095541 w 12100472"/>
              <a:gd name="connsiteY5" fmla="*/ 784746 h 5300062"/>
              <a:gd name="connsiteX6" fmla="*/ 8352591 w 12100472"/>
              <a:gd name="connsiteY6" fmla="*/ 422796 h 5300062"/>
              <a:gd name="connsiteX7" fmla="*/ 7666791 w 12100472"/>
              <a:gd name="connsiteY7" fmla="*/ 1241946 h 5300062"/>
              <a:gd name="connsiteX8" fmla="*/ 6980991 w 12100472"/>
              <a:gd name="connsiteY8" fmla="*/ 841896 h 5300062"/>
              <a:gd name="connsiteX9" fmla="*/ 6257091 w 12100472"/>
              <a:gd name="connsiteY9" fmla="*/ 1775346 h 5300062"/>
              <a:gd name="connsiteX10" fmla="*/ 5590341 w 12100472"/>
              <a:gd name="connsiteY10" fmla="*/ 1280046 h 5300062"/>
              <a:gd name="connsiteX11" fmla="*/ 4904541 w 12100472"/>
              <a:gd name="connsiteY11" fmla="*/ 2156346 h 5300062"/>
              <a:gd name="connsiteX12" fmla="*/ 4294941 w 12100472"/>
              <a:gd name="connsiteY12" fmla="*/ 1680096 h 5300062"/>
              <a:gd name="connsiteX13" fmla="*/ 3704391 w 12100472"/>
              <a:gd name="connsiteY13" fmla="*/ 2746896 h 5300062"/>
              <a:gd name="connsiteX14" fmla="*/ 2904291 w 12100472"/>
              <a:gd name="connsiteY14" fmla="*/ 2099196 h 5300062"/>
              <a:gd name="connsiteX15" fmla="*/ 1894641 w 12100472"/>
              <a:gd name="connsiteY15" fmla="*/ 2670696 h 5300062"/>
              <a:gd name="connsiteX16" fmla="*/ 1551741 w 12100472"/>
              <a:gd name="connsiteY16" fmla="*/ 2384946 h 5300062"/>
              <a:gd name="connsiteX17" fmla="*/ 294441 w 12100472"/>
              <a:gd name="connsiteY17" fmla="*/ 3947046 h 5300062"/>
              <a:gd name="connsiteX0" fmla="*/ 294441 w 12100472"/>
              <a:gd name="connsiteY0" fmla="*/ 3947046 h 5300062"/>
              <a:gd name="connsiteX1" fmla="*/ 1132641 w 12100472"/>
              <a:gd name="connsiteY1" fmla="*/ 4975746 h 5300062"/>
              <a:gd name="connsiteX2" fmla="*/ 11286291 w 12100472"/>
              <a:gd name="connsiteY2" fmla="*/ 4975746 h 5300062"/>
              <a:gd name="connsiteX3" fmla="*/ 11286291 w 12100472"/>
              <a:gd name="connsiteY3" fmla="*/ 1165746 h 5300062"/>
              <a:gd name="connsiteX4" fmla="*/ 9705141 w 12100472"/>
              <a:gd name="connsiteY4" fmla="*/ 3696 h 5300062"/>
              <a:gd name="connsiteX5" fmla="*/ 9095541 w 12100472"/>
              <a:gd name="connsiteY5" fmla="*/ 784746 h 5300062"/>
              <a:gd name="connsiteX6" fmla="*/ 8352591 w 12100472"/>
              <a:gd name="connsiteY6" fmla="*/ 422796 h 5300062"/>
              <a:gd name="connsiteX7" fmla="*/ 7666791 w 12100472"/>
              <a:gd name="connsiteY7" fmla="*/ 1241946 h 5300062"/>
              <a:gd name="connsiteX8" fmla="*/ 6980991 w 12100472"/>
              <a:gd name="connsiteY8" fmla="*/ 841896 h 5300062"/>
              <a:gd name="connsiteX9" fmla="*/ 6257091 w 12100472"/>
              <a:gd name="connsiteY9" fmla="*/ 1775346 h 5300062"/>
              <a:gd name="connsiteX10" fmla="*/ 5590341 w 12100472"/>
              <a:gd name="connsiteY10" fmla="*/ 1280046 h 5300062"/>
              <a:gd name="connsiteX11" fmla="*/ 4904541 w 12100472"/>
              <a:gd name="connsiteY11" fmla="*/ 2156346 h 5300062"/>
              <a:gd name="connsiteX12" fmla="*/ 4294941 w 12100472"/>
              <a:gd name="connsiteY12" fmla="*/ 1680096 h 5300062"/>
              <a:gd name="connsiteX13" fmla="*/ 3704391 w 12100472"/>
              <a:gd name="connsiteY13" fmla="*/ 2632596 h 5300062"/>
              <a:gd name="connsiteX14" fmla="*/ 2904291 w 12100472"/>
              <a:gd name="connsiteY14" fmla="*/ 2099196 h 5300062"/>
              <a:gd name="connsiteX15" fmla="*/ 1894641 w 12100472"/>
              <a:gd name="connsiteY15" fmla="*/ 2670696 h 5300062"/>
              <a:gd name="connsiteX16" fmla="*/ 1551741 w 12100472"/>
              <a:gd name="connsiteY16" fmla="*/ 2384946 h 5300062"/>
              <a:gd name="connsiteX17" fmla="*/ 294441 w 12100472"/>
              <a:gd name="connsiteY17" fmla="*/ 3947046 h 5300062"/>
              <a:gd name="connsiteX0" fmla="*/ 294441 w 12100472"/>
              <a:gd name="connsiteY0" fmla="*/ 3947046 h 5300062"/>
              <a:gd name="connsiteX1" fmla="*/ 1132641 w 12100472"/>
              <a:gd name="connsiteY1" fmla="*/ 4975746 h 5300062"/>
              <a:gd name="connsiteX2" fmla="*/ 11286291 w 12100472"/>
              <a:gd name="connsiteY2" fmla="*/ 4975746 h 5300062"/>
              <a:gd name="connsiteX3" fmla="*/ 11286291 w 12100472"/>
              <a:gd name="connsiteY3" fmla="*/ 1165746 h 5300062"/>
              <a:gd name="connsiteX4" fmla="*/ 9705141 w 12100472"/>
              <a:gd name="connsiteY4" fmla="*/ 3696 h 5300062"/>
              <a:gd name="connsiteX5" fmla="*/ 9095541 w 12100472"/>
              <a:gd name="connsiteY5" fmla="*/ 784746 h 5300062"/>
              <a:gd name="connsiteX6" fmla="*/ 8352591 w 12100472"/>
              <a:gd name="connsiteY6" fmla="*/ 422796 h 5300062"/>
              <a:gd name="connsiteX7" fmla="*/ 7666791 w 12100472"/>
              <a:gd name="connsiteY7" fmla="*/ 1241946 h 5300062"/>
              <a:gd name="connsiteX8" fmla="*/ 6980991 w 12100472"/>
              <a:gd name="connsiteY8" fmla="*/ 841896 h 5300062"/>
              <a:gd name="connsiteX9" fmla="*/ 6257091 w 12100472"/>
              <a:gd name="connsiteY9" fmla="*/ 1775346 h 5300062"/>
              <a:gd name="connsiteX10" fmla="*/ 5590341 w 12100472"/>
              <a:gd name="connsiteY10" fmla="*/ 1280046 h 5300062"/>
              <a:gd name="connsiteX11" fmla="*/ 4904541 w 12100472"/>
              <a:gd name="connsiteY11" fmla="*/ 2156346 h 5300062"/>
              <a:gd name="connsiteX12" fmla="*/ 4294941 w 12100472"/>
              <a:gd name="connsiteY12" fmla="*/ 1680096 h 5300062"/>
              <a:gd name="connsiteX13" fmla="*/ 3704391 w 12100472"/>
              <a:gd name="connsiteY13" fmla="*/ 2632596 h 5300062"/>
              <a:gd name="connsiteX14" fmla="*/ 2904291 w 12100472"/>
              <a:gd name="connsiteY14" fmla="*/ 2099196 h 5300062"/>
              <a:gd name="connsiteX15" fmla="*/ 2294691 w 12100472"/>
              <a:gd name="connsiteY15" fmla="*/ 2899296 h 5300062"/>
              <a:gd name="connsiteX16" fmla="*/ 1551741 w 12100472"/>
              <a:gd name="connsiteY16" fmla="*/ 2384946 h 5300062"/>
              <a:gd name="connsiteX17" fmla="*/ 294441 w 12100472"/>
              <a:gd name="connsiteY17" fmla="*/ 3947046 h 5300062"/>
              <a:gd name="connsiteX0" fmla="*/ 0 w 11806031"/>
              <a:gd name="connsiteY0" fmla="*/ 3947046 h 5300062"/>
              <a:gd name="connsiteX1" fmla="*/ 838200 w 11806031"/>
              <a:gd name="connsiteY1" fmla="*/ 4975746 h 5300062"/>
              <a:gd name="connsiteX2" fmla="*/ 10991850 w 11806031"/>
              <a:gd name="connsiteY2" fmla="*/ 4975746 h 5300062"/>
              <a:gd name="connsiteX3" fmla="*/ 10991850 w 11806031"/>
              <a:gd name="connsiteY3" fmla="*/ 1165746 h 5300062"/>
              <a:gd name="connsiteX4" fmla="*/ 9410700 w 11806031"/>
              <a:gd name="connsiteY4" fmla="*/ 3696 h 5300062"/>
              <a:gd name="connsiteX5" fmla="*/ 8801100 w 11806031"/>
              <a:gd name="connsiteY5" fmla="*/ 784746 h 5300062"/>
              <a:gd name="connsiteX6" fmla="*/ 8058150 w 11806031"/>
              <a:gd name="connsiteY6" fmla="*/ 422796 h 5300062"/>
              <a:gd name="connsiteX7" fmla="*/ 7372350 w 11806031"/>
              <a:gd name="connsiteY7" fmla="*/ 1241946 h 5300062"/>
              <a:gd name="connsiteX8" fmla="*/ 6686550 w 11806031"/>
              <a:gd name="connsiteY8" fmla="*/ 841896 h 5300062"/>
              <a:gd name="connsiteX9" fmla="*/ 5962650 w 11806031"/>
              <a:gd name="connsiteY9" fmla="*/ 1775346 h 5300062"/>
              <a:gd name="connsiteX10" fmla="*/ 5295900 w 11806031"/>
              <a:gd name="connsiteY10" fmla="*/ 1280046 h 5300062"/>
              <a:gd name="connsiteX11" fmla="*/ 4610100 w 11806031"/>
              <a:gd name="connsiteY11" fmla="*/ 2156346 h 5300062"/>
              <a:gd name="connsiteX12" fmla="*/ 4000500 w 11806031"/>
              <a:gd name="connsiteY12" fmla="*/ 1680096 h 5300062"/>
              <a:gd name="connsiteX13" fmla="*/ 3409950 w 11806031"/>
              <a:gd name="connsiteY13" fmla="*/ 2632596 h 5300062"/>
              <a:gd name="connsiteX14" fmla="*/ 2609850 w 11806031"/>
              <a:gd name="connsiteY14" fmla="*/ 2099196 h 5300062"/>
              <a:gd name="connsiteX15" fmla="*/ 2000250 w 11806031"/>
              <a:gd name="connsiteY15" fmla="*/ 2899296 h 5300062"/>
              <a:gd name="connsiteX16" fmla="*/ 1257300 w 11806031"/>
              <a:gd name="connsiteY16" fmla="*/ 2384946 h 5300062"/>
              <a:gd name="connsiteX17" fmla="*/ 0 w 11806031"/>
              <a:gd name="connsiteY17" fmla="*/ 3947046 h 5300062"/>
              <a:gd name="connsiteX0" fmla="*/ 0 w 11806031"/>
              <a:gd name="connsiteY0" fmla="*/ 3947046 h 4975746"/>
              <a:gd name="connsiteX1" fmla="*/ 838200 w 11806031"/>
              <a:gd name="connsiteY1" fmla="*/ 4975746 h 4975746"/>
              <a:gd name="connsiteX2" fmla="*/ 10991850 w 11806031"/>
              <a:gd name="connsiteY2" fmla="*/ 4975746 h 4975746"/>
              <a:gd name="connsiteX3" fmla="*/ 10991850 w 11806031"/>
              <a:gd name="connsiteY3" fmla="*/ 1165746 h 4975746"/>
              <a:gd name="connsiteX4" fmla="*/ 9410700 w 11806031"/>
              <a:gd name="connsiteY4" fmla="*/ 3696 h 4975746"/>
              <a:gd name="connsiteX5" fmla="*/ 8801100 w 11806031"/>
              <a:gd name="connsiteY5" fmla="*/ 784746 h 4975746"/>
              <a:gd name="connsiteX6" fmla="*/ 8058150 w 11806031"/>
              <a:gd name="connsiteY6" fmla="*/ 422796 h 4975746"/>
              <a:gd name="connsiteX7" fmla="*/ 7372350 w 11806031"/>
              <a:gd name="connsiteY7" fmla="*/ 1241946 h 4975746"/>
              <a:gd name="connsiteX8" fmla="*/ 6686550 w 11806031"/>
              <a:gd name="connsiteY8" fmla="*/ 841896 h 4975746"/>
              <a:gd name="connsiteX9" fmla="*/ 5962650 w 11806031"/>
              <a:gd name="connsiteY9" fmla="*/ 1775346 h 4975746"/>
              <a:gd name="connsiteX10" fmla="*/ 5295900 w 11806031"/>
              <a:gd name="connsiteY10" fmla="*/ 1280046 h 4975746"/>
              <a:gd name="connsiteX11" fmla="*/ 4610100 w 11806031"/>
              <a:gd name="connsiteY11" fmla="*/ 2156346 h 4975746"/>
              <a:gd name="connsiteX12" fmla="*/ 4000500 w 11806031"/>
              <a:gd name="connsiteY12" fmla="*/ 1680096 h 4975746"/>
              <a:gd name="connsiteX13" fmla="*/ 3409950 w 11806031"/>
              <a:gd name="connsiteY13" fmla="*/ 2632596 h 4975746"/>
              <a:gd name="connsiteX14" fmla="*/ 2609850 w 11806031"/>
              <a:gd name="connsiteY14" fmla="*/ 2099196 h 4975746"/>
              <a:gd name="connsiteX15" fmla="*/ 2000250 w 11806031"/>
              <a:gd name="connsiteY15" fmla="*/ 2899296 h 4975746"/>
              <a:gd name="connsiteX16" fmla="*/ 1257300 w 11806031"/>
              <a:gd name="connsiteY16" fmla="*/ 2384946 h 4975746"/>
              <a:gd name="connsiteX17" fmla="*/ 0 w 11806031"/>
              <a:gd name="connsiteY17" fmla="*/ 3947046 h 4975746"/>
              <a:gd name="connsiteX0" fmla="*/ 0 w 10991850"/>
              <a:gd name="connsiteY0" fmla="*/ 3947046 h 4975746"/>
              <a:gd name="connsiteX1" fmla="*/ 838200 w 10991850"/>
              <a:gd name="connsiteY1" fmla="*/ 4975746 h 4975746"/>
              <a:gd name="connsiteX2" fmla="*/ 10991850 w 10991850"/>
              <a:gd name="connsiteY2" fmla="*/ 4975746 h 4975746"/>
              <a:gd name="connsiteX3" fmla="*/ 10991850 w 10991850"/>
              <a:gd name="connsiteY3" fmla="*/ 1165746 h 4975746"/>
              <a:gd name="connsiteX4" fmla="*/ 9410700 w 10991850"/>
              <a:gd name="connsiteY4" fmla="*/ 3696 h 4975746"/>
              <a:gd name="connsiteX5" fmla="*/ 8801100 w 10991850"/>
              <a:gd name="connsiteY5" fmla="*/ 784746 h 4975746"/>
              <a:gd name="connsiteX6" fmla="*/ 8058150 w 10991850"/>
              <a:gd name="connsiteY6" fmla="*/ 422796 h 4975746"/>
              <a:gd name="connsiteX7" fmla="*/ 7372350 w 10991850"/>
              <a:gd name="connsiteY7" fmla="*/ 1241946 h 4975746"/>
              <a:gd name="connsiteX8" fmla="*/ 6686550 w 10991850"/>
              <a:gd name="connsiteY8" fmla="*/ 841896 h 4975746"/>
              <a:gd name="connsiteX9" fmla="*/ 5962650 w 10991850"/>
              <a:gd name="connsiteY9" fmla="*/ 1775346 h 4975746"/>
              <a:gd name="connsiteX10" fmla="*/ 5295900 w 10991850"/>
              <a:gd name="connsiteY10" fmla="*/ 1280046 h 4975746"/>
              <a:gd name="connsiteX11" fmla="*/ 4610100 w 10991850"/>
              <a:gd name="connsiteY11" fmla="*/ 2156346 h 4975746"/>
              <a:gd name="connsiteX12" fmla="*/ 4000500 w 10991850"/>
              <a:gd name="connsiteY12" fmla="*/ 1680096 h 4975746"/>
              <a:gd name="connsiteX13" fmla="*/ 3409950 w 10991850"/>
              <a:gd name="connsiteY13" fmla="*/ 2632596 h 4975746"/>
              <a:gd name="connsiteX14" fmla="*/ 2609850 w 10991850"/>
              <a:gd name="connsiteY14" fmla="*/ 2099196 h 4975746"/>
              <a:gd name="connsiteX15" fmla="*/ 2000250 w 10991850"/>
              <a:gd name="connsiteY15" fmla="*/ 2899296 h 4975746"/>
              <a:gd name="connsiteX16" fmla="*/ 1257300 w 10991850"/>
              <a:gd name="connsiteY16" fmla="*/ 2384946 h 4975746"/>
              <a:gd name="connsiteX17" fmla="*/ 0 w 10991850"/>
              <a:gd name="connsiteY17" fmla="*/ 3947046 h 4975746"/>
              <a:gd name="connsiteX0" fmla="*/ 0 w 10991850"/>
              <a:gd name="connsiteY0" fmla="*/ 3947046 h 4975746"/>
              <a:gd name="connsiteX1" fmla="*/ 838200 w 10991850"/>
              <a:gd name="connsiteY1" fmla="*/ 4975746 h 4975746"/>
              <a:gd name="connsiteX2" fmla="*/ 10991850 w 10991850"/>
              <a:gd name="connsiteY2" fmla="*/ 4975746 h 4975746"/>
              <a:gd name="connsiteX3" fmla="*/ 10991850 w 10991850"/>
              <a:gd name="connsiteY3" fmla="*/ 1165746 h 4975746"/>
              <a:gd name="connsiteX4" fmla="*/ 9410700 w 10991850"/>
              <a:gd name="connsiteY4" fmla="*/ 3696 h 4975746"/>
              <a:gd name="connsiteX5" fmla="*/ 8801100 w 10991850"/>
              <a:gd name="connsiteY5" fmla="*/ 784746 h 4975746"/>
              <a:gd name="connsiteX6" fmla="*/ 8058150 w 10991850"/>
              <a:gd name="connsiteY6" fmla="*/ 422796 h 4975746"/>
              <a:gd name="connsiteX7" fmla="*/ 7372350 w 10991850"/>
              <a:gd name="connsiteY7" fmla="*/ 1241946 h 4975746"/>
              <a:gd name="connsiteX8" fmla="*/ 6686550 w 10991850"/>
              <a:gd name="connsiteY8" fmla="*/ 841896 h 4975746"/>
              <a:gd name="connsiteX9" fmla="*/ 5962650 w 10991850"/>
              <a:gd name="connsiteY9" fmla="*/ 1775346 h 4975746"/>
              <a:gd name="connsiteX10" fmla="*/ 5295900 w 10991850"/>
              <a:gd name="connsiteY10" fmla="*/ 1280046 h 4975746"/>
              <a:gd name="connsiteX11" fmla="*/ 4610100 w 10991850"/>
              <a:gd name="connsiteY11" fmla="*/ 2156346 h 4975746"/>
              <a:gd name="connsiteX12" fmla="*/ 4000500 w 10991850"/>
              <a:gd name="connsiteY12" fmla="*/ 1680096 h 4975746"/>
              <a:gd name="connsiteX13" fmla="*/ 3409950 w 10991850"/>
              <a:gd name="connsiteY13" fmla="*/ 2632596 h 4975746"/>
              <a:gd name="connsiteX14" fmla="*/ 2609850 w 10991850"/>
              <a:gd name="connsiteY14" fmla="*/ 2099196 h 4975746"/>
              <a:gd name="connsiteX15" fmla="*/ 2000250 w 10991850"/>
              <a:gd name="connsiteY15" fmla="*/ 2899296 h 4975746"/>
              <a:gd name="connsiteX16" fmla="*/ 1257300 w 10991850"/>
              <a:gd name="connsiteY16" fmla="*/ 2384946 h 4975746"/>
              <a:gd name="connsiteX17" fmla="*/ 0 w 10991850"/>
              <a:gd name="connsiteY17" fmla="*/ 3947046 h 4975746"/>
              <a:gd name="connsiteX0" fmla="*/ 0 w 11739051"/>
              <a:gd name="connsiteY0" fmla="*/ 3963335 h 5230512"/>
              <a:gd name="connsiteX1" fmla="*/ 838200 w 11739051"/>
              <a:gd name="connsiteY1" fmla="*/ 4992035 h 5230512"/>
              <a:gd name="connsiteX2" fmla="*/ 10991850 w 11739051"/>
              <a:gd name="connsiteY2" fmla="*/ 4992035 h 5230512"/>
              <a:gd name="connsiteX3" fmla="*/ 10972800 w 11739051"/>
              <a:gd name="connsiteY3" fmla="*/ 1772585 h 5230512"/>
              <a:gd name="connsiteX4" fmla="*/ 9410700 w 11739051"/>
              <a:gd name="connsiteY4" fmla="*/ 19985 h 5230512"/>
              <a:gd name="connsiteX5" fmla="*/ 8801100 w 11739051"/>
              <a:gd name="connsiteY5" fmla="*/ 801035 h 5230512"/>
              <a:gd name="connsiteX6" fmla="*/ 8058150 w 11739051"/>
              <a:gd name="connsiteY6" fmla="*/ 439085 h 5230512"/>
              <a:gd name="connsiteX7" fmla="*/ 7372350 w 11739051"/>
              <a:gd name="connsiteY7" fmla="*/ 1258235 h 5230512"/>
              <a:gd name="connsiteX8" fmla="*/ 6686550 w 11739051"/>
              <a:gd name="connsiteY8" fmla="*/ 858185 h 5230512"/>
              <a:gd name="connsiteX9" fmla="*/ 5962650 w 11739051"/>
              <a:gd name="connsiteY9" fmla="*/ 1791635 h 5230512"/>
              <a:gd name="connsiteX10" fmla="*/ 5295900 w 11739051"/>
              <a:gd name="connsiteY10" fmla="*/ 1296335 h 5230512"/>
              <a:gd name="connsiteX11" fmla="*/ 4610100 w 11739051"/>
              <a:gd name="connsiteY11" fmla="*/ 2172635 h 5230512"/>
              <a:gd name="connsiteX12" fmla="*/ 4000500 w 11739051"/>
              <a:gd name="connsiteY12" fmla="*/ 1696385 h 5230512"/>
              <a:gd name="connsiteX13" fmla="*/ 3409950 w 11739051"/>
              <a:gd name="connsiteY13" fmla="*/ 2648885 h 5230512"/>
              <a:gd name="connsiteX14" fmla="*/ 2609850 w 11739051"/>
              <a:gd name="connsiteY14" fmla="*/ 2115485 h 5230512"/>
              <a:gd name="connsiteX15" fmla="*/ 2000250 w 11739051"/>
              <a:gd name="connsiteY15" fmla="*/ 2915585 h 5230512"/>
              <a:gd name="connsiteX16" fmla="*/ 1257300 w 11739051"/>
              <a:gd name="connsiteY16" fmla="*/ 2401235 h 5230512"/>
              <a:gd name="connsiteX17" fmla="*/ 0 w 11739051"/>
              <a:gd name="connsiteY17" fmla="*/ 3963335 h 5230512"/>
              <a:gd name="connsiteX0" fmla="*/ 0 w 10991850"/>
              <a:gd name="connsiteY0" fmla="*/ 3963335 h 5230512"/>
              <a:gd name="connsiteX1" fmla="*/ 838200 w 10991850"/>
              <a:gd name="connsiteY1" fmla="*/ 4992035 h 5230512"/>
              <a:gd name="connsiteX2" fmla="*/ 10991850 w 10991850"/>
              <a:gd name="connsiteY2" fmla="*/ 4992035 h 5230512"/>
              <a:gd name="connsiteX3" fmla="*/ 10972800 w 10991850"/>
              <a:gd name="connsiteY3" fmla="*/ 1772585 h 5230512"/>
              <a:gd name="connsiteX4" fmla="*/ 9410700 w 10991850"/>
              <a:gd name="connsiteY4" fmla="*/ 19985 h 5230512"/>
              <a:gd name="connsiteX5" fmla="*/ 8801100 w 10991850"/>
              <a:gd name="connsiteY5" fmla="*/ 801035 h 5230512"/>
              <a:gd name="connsiteX6" fmla="*/ 8058150 w 10991850"/>
              <a:gd name="connsiteY6" fmla="*/ 439085 h 5230512"/>
              <a:gd name="connsiteX7" fmla="*/ 7372350 w 10991850"/>
              <a:gd name="connsiteY7" fmla="*/ 1258235 h 5230512"/>
              <a:gd name="connsiteX8" fmla="*/ 6686550 w 10991850"/>
              <a:gd name="connsiteY8" fmla="*/ 858185 h 5230512"/>
              <a:gd name="connsiteX9" fmla="*/ 5962650 w 10991850"/>
              <a:gd name="connsiteY9" fmla="*/ 1791635 h 5230512"/>
              <a:gd name="connsiteX10" fmla="*/ 5295900 w 10991850"/>
              <a:gd name="connsiteY10" fmla="*/ 1296335 h 5230512"/>
              <a:gd name="connsiteX11" fmla="*/ 4610100 w 10991850"/>
              <a:gd name="connsiteY11" fmla="*/ 2172635 h 5230512"/>
              <a:gd name="connsiteX12" fmla="*/ 4000500 w 10991850"/>
              <a:gd name="connsiteY12" fmla="*/ 1696385 h 5230512"/>
              <a:gd name="connsiteX13" fmla="*/ 3409950 w 10991850"/>
              <a:gd name="connsiteY13" fmla="*/ 2648885 h 5230512"/>
              <a:gd name="connsiteX14" fmla="*/ 2609850 w 10991850"/>
              <a:gd name="connsiteY14" fmla="*/ 2115485 h 5230512"/>
              <a:gd name="connsiteX15" fmla="*/ 2000250 w 10991850"/>
              <a:gd name="connsiteY15" fmla="*/ 2915585 h 5230512"/>
              <a:gd name="connsiteX16" fmla="*/ 1257300 w 10991850"/>
              <a:gd name="connsiteY16" fmla="*/ 2401235 h 5230512"/>
              <a:gd name="connsiteX17" fmla="*/ 0 w 10991850"/>
              <a:gd name="connsiteY17" fmla="*/ 3963335 h 5230512"/>
              <a:gd name="connsiteX0" fmla="*/ 0 w 10991850"/>
              <a:gd name="connsiteY0" fmla="*/ 3963335 h 5230512"/>
              <a:gd name="connsiteX1" fmla="*/ 838200 w 10991850"/>
              <a:gd name="connsiteY1" fmla="*/ 4992035 h 5230512"/>
              <a:gd name="connsiteX2" fmla="*/ 10991850 w 10991850"/>
              <a:gd name="connsiteY2" fmla="*/ 4992035 h 5230512"/>
              <a:gd name="connsiteX3" fmla="*/ 10972800 w 10991850"/>
              <a:gd name="connsiteY3" fmla="*/ 1772585 h 5230512"/>
              <a:gd name="connsiteX4" fmla="*/ 9410700 w 10991850"/>
              <a:gd name="connsiteY4" fmla="*/ 19985 h 5230512"/>
              <a:gd name="connsiteX5" fmla="*/ 8801100 w 10991850"/>
              <a:gd name="connsiteY5" fmla="*/ 801035 h 5230512"/>
              <a:gd name="connsiteX6" fmla="*/ 8058150 w 10991850"/>
              <a:gd name="connsiteY6" fmla="*/ 439085 h 5230512"/>
              <a:gd name="connsiteX7" fmla="*/ 7372350 w 10991850"/>
              <a:gd name="connsiteY7" fmla="*/ 1258235 h 5230512"/>
              <a:gd name="connsiteX8" fmla="*/ 6686550 w 10991850"/>
              <a:gd name="connsiteY8" fmla="*/ 858185 h 5230512"/>
              <a:gd name="connsiteX9" fmla="*/ 5962650 w 10991850"/>
              <a:gd name="connsiteY9" fmla="*/ 1791635 h 5230512"/>
              <a:gd name="connsiteX10" fmla="*/ 5295900 w 10991850"/>
              <a:gd name="connsiteY10" fmla="*/ 1296335 h 5230512"/>
              <a:gd name="connsiteX11" fmla="*/ 4610100 w 10991850"/>
              <a:gd name="connsiteY11" fmla="*/ 2172635 h 5230512"/>
              <a:gd name="connsiteX12" fmla="*/ 4000500 w 10991850"/>
              <a:gd name="connsiteY12" fmla="*/ 1696385 h 5230512"/>
              <a:gd name="connsiteX13" fmla="*/ 3409950 w 10991850"/>
              <a:gd name="connsiteY13" fmla="*/ 2648885 h 5230512"/>
              <a:gd name="connsiteX14" fmla="*/ 2609850 w 10991850"/>
              <a:gd name="connsiteY14" fmla="*/ 2115485 h 5230512"/>
              <a:gd name="connsiteX15" fmla="*/ 2000250 w 10991850"/>
              <a:gd name="connsiteY15" fmla="*/ 2915585 h 5230512"/>
              <a:gd name="connsiteX16" fmla="*/ 1257300 w 10991850"/>
              <a:gd name="connsiteY16" fmla="*/ 2401235 h 5230512"/>
              <a:gd name="connsiteX17" fmla="*/ 0 w 10991850"/>
              <a:gd name="connsiteY17" fmla="*/ 3963335 h 5230512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372350 w 10991850"/>
              <a:gd name="connsiteY7" fmla="*/ 1258235 h 4992035"/>
              <a:gd name="connsiteX8" fmla="*/ 6686550 w 10991850"/>
              <a:gd name="connsiteY8" fmla="*/ 858185 h 4992035"/>
              <a:gd name="connsiteX9" fmla="*/ 5962650 w 10991850"/>
              <a:gd name="connsiteY9" fmla="*/ 1791635 h 4992035"/>
              <a:gd name="connsiteX10" fmla="*/ 5295900 w 10991850"/>
              <a:gd name="connsiteY10" fmla="*/ 1296335 h 4992035"/>
              <a:gd name="connsiteX11" fmla="*/ 4610100 w 10991850"/>
              <a:gd name="connsiteY11" fmla="*/ 2172635 h 4992035"/>
              <a:gd name="connsiteX12" fmla="*/ 4000500 w 10991850"/>
              <a:gd name="connsiteY12" fmla="*/ 1696385 h 4992035"/>
              <a:gd name="connsiteX13" fmla="*/ 3409950 w 10991850"/>
              <a:gd name="connsiteY13" fmla="*/ 2648885 h 4992035"/>
              <a:gd name="connsiteX14" fmla="*/ 2609850 w 10991850"/>
              <a:gd name="connsiteY14" fmla="*/ 2115485 h 4992035"/>
              <a:gd name="connsiteX15" fmla="*/ 2000250 w 10991850"/>
              <a:gd name="connsiteY15" fmla="*/ 29155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372350 w 10991850"/>
              <a:gd name="connsiteY7" fmla="*/ 1258235 h 4992035"/>
              <a:gd name="connsiteX8" fmla="*/ 6686550 w 10991850"/>
              <a:gd name="connsiteY8" fmla="*/ 858185 h 4992035"/>
              <a:gd name="connsiteX9" fmla="*/ 5962650 w 10991850"/>
              <a:gd name="connsiteY9" fmla="*/ 1791635 h 4992035"/>
              <a:gd name="connsiteX10" fmla="*/ 5295900 w 10991850"/>
              <a:gd name="connsiteY10" fmla="*/ 1296335 h 4992035"/>
              <a:gd name="connsiteX11" fmla="*/ 4610100 w 10991850"/>
              <a:gd name="connsiteY11" fmla="*/ 2172635 h 4992035"/>
              <a:gd name="connsiteX12" fmla="*/ 4000500 w 10991850"/>
              <a:gd name="connsiteY12" fmla="*/ 1696385 h 4992035"/>
              <a:gd name="connsiteX13" fmla="*/ 3409950 w 10991850"/>
              <a:gd name="connsiteY13" fmla="*/ 2648885 h 4992035"/>
              <a:gd name="connsiteX14" fmla="*/ 2609850 w 10991850"/>
              <a:gd name="connsiteY14" fmla="*/ 2115485 h 4992035"/>
              <a:gd name="connsiteX15" fmla="*/ 2000250 w 10991850"/>
              <a:gd name="connsiteY15" fmla="*/ 29155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372350 w 10991850"/>
              <a:gd name="connsiteY7" fmla="*/ 1258235 h 4992035"/>
              <a:gd name="connsiteX8" fmla="*/ 6686550 w 10991850"/>
              <a:gd name="connsiteY8" fmla="*/ 858185 h 4992035"/>
              <a:gd name="connsiteX9" fmla="*/ 5962650 w 10991850"/>
              <a:gd name="connsiteY9" fmla="*/ 1791635 h 4992035"/>
              <a:gd name="connsiteX10" fmla="*/ 5295900 w 10991850"/>
              <a:gd name="connsiteY10" fmla="*/ 1296335 h 4992035"/>
              <a:gd name="connsiteX11" fmla="*/ 4610100 w 10991850"/>
              <a:gd name="connsiteY11" fmla="*/ 2172635 h 4992035"/>
              <a:gd name="connsiteX12" fmla="*/ 4000500 w 10991850"/>
              <a:gd name="connsiteY12" fmla="*/ 1696385 h 4992035"/>
              <a:gd name="connsiteX13" fmla="*/ 3409950 w 10991850"/>
              <a:gd name="connsiteY13" fmla="*/ 2648885 h 4992035"/>
              <a:gd name="connsiteX14" fmla="*/ 2609850 w 10991850"/>
              <a:gd name="connsiteY14" fmla="*/ 2115485 h 4992035"/>
              <a:gd name="connsiteX15" fmla="*/ 2000250 w 10991850"/>
              <a:gd name="connsiteY15" fmla="*/ 29155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372350 w 10991850"/>
              <a:gd name="connsiteY7" fmla="*/ 1258235 h 4992035"/>
              <a:gd name="connsiteX8" fmla="*/ 6686550 w 10991850"/>
              <a:gd name="connsiteY8" fmla="*/ 858185 h 4992035"/>
              <a:gd name="connsiteX9" fmla="*/ 5962650 w 10991850"/>
              <a:gd name="connsiteY9" fmla="*/ 1791635 h 4992035"/>
              <a:gd name="connsiteX10" fmla="*/ 5295900 w 10991850"/>
              <a:gd name="connsiteY10" fmla="*/ 1296335 h 4992035"/>
              <a:gd name="connsiteX11" fmla="*/ 4610100 w 10991850"/>
              <a:gd name="connsiteY11" fmla="*/ 2172635 h 4992035"/>
              <a:gd name="connsiteX12" fmla="*/ 4000500 w 10991850"/>
              <a:gd name="connsiteY12" fmla="*/ 1696385 h 4992035"/>
              <a:gd name="connsiteX13" fmla="*/ 3409950 w 10991850"/>
              <a:gd name="connsiteY13" fmla="*/ 264888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372350 w 10991850"/>
              <a:gd name="connsiteY7" fmla="*/ 1258235 h 4992035"/>
              <a:gd name="connsiteX8" fmla="*/ 6686550 w 10991850"/>
              <a:gd name="connsiteY8" fmla="*/ 858185 h 4992035"/>
              <a:gd name="connsiteX9" fmla="*/ 5962650 w 10991850"/>
              <a:gd name="connsiteY9" fmla="*/ 1791635 h 4992035"/>
              <a:gd name="connsiteX10" fmla="*/ 5295900 w 10991850"/>
              <a:gd name="connsiteY10" fmla="*/ 1296335 h 4992035"/>
              <a:gd name="connsiteX11" fmla="*/ 4610100 w 10991850"/>
              <a:gd name="connsiteY11" fmla="*/ 2172635 h 4992035"/>
              <a:gd name="connsiteX12" fmla="*/ 4000500 w 10991850"/>
              <a:gd name="connsiteY12" fmla="*/ 1696385 h 4992035"/>
              <a:gd name="connsiteX13" fmla="*/ 3409950 w 10991850"/>
              <a:gd name="connsiteY13" fmla="*/ 264888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372350 w 10991850"/>
              <a:gd name="connsiteY7" fmla="*/ 1258235 h 4992035"/>
              <a:gd name="connsiteX8" fmla="*/ 6686550 w 10991850"/>
              <a:gd name="connsiteY8" fmla="*/ 858185 h 4992035"/>
              <a:gd name="connsiteX9" fmla="*/ 5962650 w 10991850"/>
              <a:gd name="connsiteY9" fmla="*/ 1791635 h 4992035"/>
              <a:gd name="connsiteX10" fmla="*/ 5295900 w 10991850"/>
              <a:gd name="connsiteY10" fmla="*/ 1296335 h 4992035"/>
              <a:gd name="connsiteX11" fmla="*/ 4610100 w 10991850"/>
              <a:gd name="connsiteY11" fmla="*/ 2172635 h 4992035"/>
              <a:gd name="connsiteX12" fmla="*/ 4000500 w 10991850"/>
              <a:gd name="connsiteY12" fmla="*/ 1696385 h 4992035"/>
              <a:gd name="connsiteX13" fmla="*/ 3409950 w 10991850"/>
              <a:gd name="connsiteY13" fmla="*/ 264888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372350 w 10991850"/>
              <a:gd name="connsiteY7" fmla="*/ 1258235 h 4992035"/>
              <a:gd name="connsiteX8" fmla="*/ 6686550 w 10991850"/>
              <a:gd name="connsiteY8" fmla="*/ 858185 h 4992035"/>
              <a:gd name="connsiteX9" fmla="*/ 5962650 w 10991850"/>
              <a:gd name="connsiteY9" fmla="*/ 1791635 h 4992035"/>
              <a:gd name="connsiteX10" fmla="*/ 5295900 w 10991850"/>
              <a:gd name="connsiteY10" fmla="*/ 1296335 h 4992035"/>
              <a:gd name="connsiteX11" fmla="*/ 4610100 w 10991850"/>
              <a:gd name="connsiteY11" fmla="*/ 21726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372350 w 10991850"/>
              <a:gd name="connsiteY7" fmla="*/ 1258235 h 4992035"/>
              <a:gd name="connsiteX8" fmla="*/ 6686550 w 10991850"/>
              <a:gd name="connsiteY8" fmla="*/ 858185 h 4992035"/>
              <a:gd name="connsiteX9" fmla="*/ 5962650 w 10991850"/>
              <a:gd name="connsiteY9" fmla="*/ 1791635 h 4992035"/>
              <a:gd name="connsiteX10" fmla="*/ 5295900 w 10991850"/>
              <a:gd name="connsiteY10" fmla="*/ 1296335 h 4992035"/>
              <a:gd name="connsiteX11" fmla="*/ 4610100 w 10991850"/>
              <a:gd name="connsiteY11" fmla="*/ 21726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372350 w 10991850"/>
              <a:gd name="connsiteY7" fmla="*/ 1258235 h 4992035"/>
              <a:gd name="connsiteX8" fmla="*/ 6686550 w 10991850"/>
              <a:gd name="connsiteY8" fmla="*/ 858185 h 4992035"/>
              <a:gd name="connsiteX9" fmla="*/ 5962650 w 10991850"/>
              <a:gd name="connsiteY9" fmla="*/ 1791635 h 4992035"/>
              <a:gd name="connsiteX10" fmla="*/ 5295900 w 10991850"/>
              <a:gd name="connsiteY10" fmla="*/ 1296335 h 4992035"/>
              <a:gd name="connsiteX11" fmla="*/ 4610100 w 10991850"/>
              <a:gd name="connsiteY11" fmla="*/ 21726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372350 w 10991850"/>
              <a:gd name="connsiteY7" fmla="*/ 1258235 h 4992035"/>
              <a:gd name="connsiteX8" fmla="*/ 6686550 w 10991850"/>
              <a:gd name="connsiteY8" fmla="*/ 858185 h 4992035"/>
              <a:gd name="connsiteX9" fmla="*/ 5962650 w 10991850"/>
              <a:gd name="connsiteY9" fmla="*/ 1791635 h 4992035"/>
              <a:gd name="connsiteX10" fmla="*/ 5295900 w 10991850"/>
              <a:gd name="connsiteY10" fmla="*/ 1296335 h 4992035"/>
              <a:gd name="connsiteX11" fmla="*/ 4610100 w 10991850"/>
              <a:gd name="connsiteY11" fmla="*/ 21726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372350 w 10991850"/>
              <a:gd name="connsiteY7" fmla="*/ 1258235 h 4992035"/>
              <a:gd name="connsiteX8" fmla="*/ 6686550 w 10991850"/>
              <a:gd name="connsiteY8" fmla="*/ 858185 h 4992035"/>
              <a:gd name="connsiteX9" fmla="*/ 5962650 w 10991850"/>
              <a:gd name="connsiteY9" fmla="*/ 1791635 h 4992035"/>
              <a:gd name="connsiteX10" fmla="*/ 5295900 w 10991850"/>
              <a:gd name="connsiteY10" fmla="*/ 1296335 h 4992035"/>
              <a:gd name="connsiteX11" fmla="*/ 4762500 w 10991850"/>
              <a:gd name="connsiteY11" fmla="*/ 24393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372350 w 10991850"/>
              <a:gd name="connsiteY7" fmla="*/ 1258235 h 4992035"/>
              <a:gd name="connsiteX8" fmla="*/ 6686550 w 10991850"/>
              <a:gd name="connsiteY8" fmla="*/ 858185 h 4992035"/>
              <a:gd name="connsiteX9" fmla="*/ 5962650 w 10991850"/>
              <a:gd name="connsiteY9" fmla="*/ 1791635 h 4992035"/>
              <a:gd name="connsiteX10" fmla="*/ 5295900 w 10991850"/>
              <a:gd name="connsiteY10" fmla="*/ 1296335 h 4992035"/>
              <a:gd name="connsiteX11" fmla="*/ 4762500 w 10991850"/>
              <a:gd name="connsiteY11" fmla="*/ 24393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372350 w 10991850"/>
              <a:gd name="connsiteY7" fmla="*/ 1258235 h 4992035"/>
              <a:gd name="connsiteX8" fmla="*/ 6686550 w 10991850"/>
              <a:gd name="connsiteY8" fmla="*/ 858185 h 4992035"/>
              <a:gd name="connsiteX9" fmla="*/ 5962650 w 10991850"/>
              <a:gd name="connsiteY9" fmla="*/ 1791635 h 4992035"/>
              <a:gd name="connsiteX10" fmla="*/ 5295900 w 10991850"/>
              <a:gd name="connsiteY10" fmla="*/ 1296335 h 4992035"/>
              <a:gd name="connsiteX11" fmla="*/ 4762500 w 10991850"/>
              <a:gd name="connsiteY11" fmla="*/ 24393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372350 w 10991850"/>
              <a:gd name="connsiteY7" fmla="*/ 1258235 h 4992035"/>
              <a:gd name="connsiteX8" fmla="*/ 6686550 w 10991850"/>
              <a:gd name="connsiteY8" fmla="*/ 858185 h 4992035"/>
              <a:gd name="connsiteX9" fmla="*/ 5962650 w 10991850"/>
              <a:gd name="connsiteY9" fmla="*/ 1791635 h 4992035"/>
              <a:gd name="connsiteX10" fmla="*/ 5295900 w 10991850"/>
              <a:gd name="connsiteY10" fmla="*/ 1296335 h 4992035"/>
              <a:gd name="connsiteX11" fmla="*/ 4762500 w 10991850"/>
              <a:gd name="connsiteY11" fmla="*/ 24393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372350 w 10991850"/>
              <a:gd name="connsiteY7" fmla="*/ 1258235 h 4992035"/>
              <a:gd name="connsiteX8" fmla="*/ 6686550 w 10991850"/>
              <a:gd name="connsiteY8" fmla="*/ 858185 h 4992035"/>
              <a:gd name="connsiteX9" fmla="*/ 6115050 w 10991850"/>
              <a:gd name="connsiteY9" fmla="*/ 1944035 h 4992035"/>
              <a:gd name="connsiteX10" fmla="*/ 5295900 w 10991850"/>
              <a:gd name="connsiteY10" fmla="*/ 1296335 h 4992035"/>
              <a:gd name="connsiteX11" fmla="*/ 4762500 w 10991850"/>
              <a:gd name="connsiteY11" fmla="*/ 24393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372350 w 10991850"/>
              <a:gd name="connsiteY7" fmla="*/ 1258235 h 4992035"/>
              <a:gd name="connsiteX8" fmla="*/ 6686550 w 10991850"/>
              <a:gd name="connsiteY8" fmla="*/ 858185 h 4992035"/>
              <a:gd name="connsiteX9" fmla="*/ 6115050 w 10991850"/>
              <a:gd name="connsiteY9" fmla="*/ 1944035 h 4992035"/>
              <a:gd name="connsiteX10" fmla="*/ 5295900 w 10991850"/>
              <a:gd name="connsiteY10" fmla="*/ 1296335 h 4992035"/>
              <a:gd name="connsiteX11" fmla="*/ 4762500 w 10991850"/>
              <a:gd name="connsiteY11" fmla="*/ 24393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372350 w 10991850"/>
              <a:gd name="connsiteY7" fmla="*/ 1258235 h 4992035"/>
              <a:gd name="connsiteX8" fmla="*/ 6686550 w 10991850"/>
              <a:gd name="connsiteY8" fmla="*/ 858185 h 4992035"/>
              <a:gd name="connsiteX9" fmla="*/ 6115050 w 10991850"/>
              <a:gd name="connsiteY9" fmla="*/ 1944035 h 4992035"/>
              <a:gd name="connsiteX10" fmla="*/ 5295900 w 10991850"/>
              <a:gd name="connsiteY10" fmla="*/ 1296335 h 4992035"/>
              <a:gd name="connsiteX11" fmla="*/ 4762500 w 10991850"/>
              <a:gd name="connsiteY11" fmla="*/ 24393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505700 w 10991850"/>
              <a:gd name="connsiteY7" fmla="*/ 1334435 h 4992035"/>
              <a:gd name="connsiteX8" fmla="*/ 6686550 w 10991850"/>
              <a:gd name="connsiteY8" fmla="*/ 858185 h 4992035"/>
              <a:gd name="connsiteX9" fmla="*/ 6115050 w 10991850"/>
              <a:gd name="connsiteY9" fmla="*/ 1944035 h 4992035"/>
              <a:gd name="connsiteX10" fmla="*/ 5295900 w 10991850"/>
              <a:gd name="connsiteY10" fmla="*/ 1296335 h 4992035"/>
              <a:gd name="connsiteX11" fmla="*/ 4762500 w 10991850"/>
              <a:gd name="connsiteY11" fmla="*/ 24393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505700 w 10991850"/>
              <a:gd name="connsiteY7" fmla="*/ 1334435 h 4992035"/>
              <a:gd name="connsiteX8" fmla="*/ 6686550 w 10991850"/>
              <a:gd name="connsiteY8" fmla="*/ 858185 h 4992035"/>
              <a:gd name="connsiteX9" fmla="*/ 6115050 w 10991850"/>
              <a:gd name="connsiteY9" fmla="*/ 1944035 h 4992035"/>
              <a:gd name="connsiteX10" fmla="*/ 5295900 w 10991850"/>
              <a:gd name="connsiteY10" fmla="*/ 1296335 h 4992035"/>
              <a:gd name="connsiteX11" fmla="*/ 4762500 w 10991850"/>
              <a:gd name="connsiteY11" fmla="*/ 24393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505700 w 10991850"/>
              <a:gd name="connsiteY7" fmla="*/ 1334435 h 4992035"/>
              <a:gd name="connsiteX8" fmla="*/ 6686550 w 10991850"/>
              <a:gd name="connsiteY8" fmla="*/ 858185 h 4992035"/>
              <a:gd name="connsiteX9" fmla="*/ 6115050 w 10991850"/>
              <a:gd name="connsiteY9" fmla="*/ 1944035 h 4992035"/>
              <a:gd name="connsiteX10" fmla="*/ 5295900 w 10991850"/>
              <a:gd name="connsiteY10" fmla="*/ 1296335 h 4992035"/>
              <a:gd name="connsiteX11" fmla="*/ 4762500 w 10991850"/>
              <a:gd name="connsiteY11" fmla="*/ 24393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467600 w 10991850"/>
              <a:gd name="connsiteY7" fmla="*/ 1486835 h 4992035"/>
              <a:gd name="connsiteX8" fmla="*/ 6686550 w 10991850"/>
              <a:gd name="connsiteY8" fmla="*/ 858185 h 4992035"/>
              <a:gd name="connsiteX9" fmla="*/ 6115050 w 10991850"/>
              <a:gd name="connsiteY9" fmla="*/ 1944035 h 4992035"/>
              <a:gd name="connsiteX10" fmla="*/ 5295900 w 10991850"/>
              <a:gd name="connsiteY10" fmla="*/ 1296335 h 4992035"/>
              <a:gd name="connsiteX11" fmla="*/ 4762500 w 10991850"/>
              <a:gd name="connsiteY11" fmla="*/ 24393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467600 w 10991850"/>
              <a:gd name="connsiteY7" fmla="*/ 1486835 h 4992035"/>
              <a:gd name="connsiteX8" fmla="*/ 6686550 w 10991850"/>
              <a:gd name="connsiteY8" fmla="*/ 858185 h 4992035"/>
              <a:gd name="connsiteX9" fmla="*/ 6115050 w 10991850"/>
              <a:gd name="connsiteY9" fmla="*/ 1944035 h 4992035"/>
              <a:gd name="connsiteX10" fmla="*/ 5295900 w 10991850"/>
              <a:gd name="connsiteY10" fmla="*/ 1296335 h 4992035"/>
              <a:gd name="connsiteX11" fmla="*/ 4762500 w 10991850"/>
              <a:gd name="connsiteY11" fmla="*/ 24393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467600 w 10991850"/>
              <a:gd name="connsiteY7" fmla="*/ 1486835 h 4992035"/>
              <a:gd name="connsiteX8" fmla="*/ 6686550 w 10991850"/>
              <a:gd name="connsiteY8" fmla="*/ 858185 h 4992035"/>
              <a:gd name="connsiteX9" fmla="*/ 6115050 w 10991850"/>
              <a:gd name="connsiteY9" fmla="*/ 1944035 h 4992035"/>
              <a:gd name="connsiteX10" fmla="*/ 5295900 w 10991850"/>
              <a:gd name="connsiteY10" fmla="*/ 1296335 h 4992035"/>
              <a:gd name="connsiteX11" fmla="*/ 4762500 w 10991850"/>
              <a:gd name="connsiteY11" fmla="*/ 24393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467600 w 10991850"/>
              <a:gd name="connsiteY7" fmla="*/ 1486835 h 4992035"/>
              <a:gd name="connsiteX8" fmla="*/ 6686550 w 10991850"/>
              <a:gd name="connsiteY8" fmla="*/ 858185 h 4992035"/>
              <a:gd name="connsiteX9" fmla="*/ 6115050 w 10991850"/>
              <a:gd name="connsiteY9" fmla="*/ 1944035 h 4992035"/>
              <a:gd name="connsiteX10" fmla="*/ 5295900 w 10991850"/>
              <a:gd name="connsiteY10" fmla="*/ 1296335 h 4992035"/>
              <a:gd name="connsiteX11" fmla="*/ 4762500 w 10991850"/>
              <a:gd name="connsiteY11" fmla="*/ 24393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467600 w 10991850"/>
              <a:gd name="connsiteY7" fmla="*/ 1486835 h 4992035"/>
              <a:gd name="connsiteX8" fmla="*/ 6686550 w 10991850"/>
              <a:gd name="connsiteY8" fmla="*/ 858185 h 4992035"/>
              <a:gd name="connsiteX9" fmla="*/ 6115050 w 10991850"/>
              <a:gd name="connsiteY9" fmla="*/ 1944035 h 4992035"/>
              <a:gd name="connsiteX10" fmla="*/ 5295900 w 10991850"/>
              <a:gd name="connsiteY10" fmla="*/ 1296335 h 4992035"/>
              <a:gd name="connsiteX11" fmla="*/ 4762500 w 10991850"/>
              <a:gd name="connsiteY11" fmla="*/ 24393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52749 h 4981449"/>
              <a:gd name="connsiteX1" fmla="*/ 838200 w 10991850"/>
              <a:gd name="connsiteY1" fmla="*/ 4981449 h 4981449"/>
              <a:gd name="connsiteX2" fmla="*/ 10991850 w 10991850"/>
              <a:gd name="connsiteY2" fmla="*/ 4981449 h 4981449"/>
              <a:gd name="connsiteX3" fmla="*/ 10972800 w 10991850"/>
              <a:gd name="connsiteY3" fmla="*/ 1761999 h 4981449"/>
              <a:gd name="connsiteX4" fmla="*/ 9410700 w 10991850"/>
              <a:gd name="connsiteY4" fmla="*/ 9399 h 4981449"/>
              <a:gd name="connsiteX5" fmla="*/ 8839200 w 10991850"/>
              <a:gd name="connsiteY5" fmla="*/ 1038099 h 4981449"/>
              <a:gd name="connsiteX6" fmla="*/ 8058150 w 10991850"/>
              <a:gd name="connsiteY6" fmla="*/ 428499 h 4981449"/>
              <a:gd name="connsiteX7" fmla="*/ 7467600 w 10991850"/>
              <a:gd name="connsiteY7" fmla="*/ 1476249 h 4981449"/>
              <a:gd name="connsiteX8" fmla="*/ 6686550 w 10991850"/>
              <a:gd name="connsiteY8" fmla="*/ 847599 h 4981449"/>
              <a:gd name="connsiteX9" fmla="*/ 6115050 w 10991850"/>
              <a:gd name="connsiteY9" fmla="*/ 1933449 h 4981449"/>
              <a:gd name="connsiteX10" fmla="*/ 5295900 w 10991850"/>
              <a:gd name="connsiteY10" fmla="*/ 1285749 h 4981449"/>
              <a:gd name="connsiteX11" fmla="*/ 4762500 w 10991850"/>
              <a:gd name="connsiteY11" fmla="*/ 2428749 h 4981449"/>
              <a:gd name="connsiteX12" fmla="*/ 4000500 w 10991850"/>
              <a:gd name="connsiteY12" fmla="*/ 1685799 h 4981449"/>
              <a:gd name="connsiteX13" fmla="*/ 3486150 w 10991850"/>
              <a:gd name="connsiteY13" fmla="*/ 2924049 h 4981449"/>
              <a:gd name="connsiteX14" fmla="*/ 2609850 w 10991850"/>
              <a:gd name="connsiteY14" fmla="*/ 2104899 h 4981449"/>
              <a:gd name="connsiteX15" fmla="*/ 1866900 w 10991850"/>
              <a:gd name="connsiteY15" fmla="*/ 3095499 h 4981449"/>
              <a:gd name="connsiteX16" fmla="*/ 1257300 w 10991850"/>
              <a:gd name="connsiteY16" fmla="*/ 2390649 h 4981449"/>
              <a:gd name="connsiteX17" fmla="*/ 0 w 10991850"/>
              <a:gd name="connsiteY17" fmla="*/ 3952749 h 4981449"/>
              <a:gd name="connsiteX0" fmla="*/ 0 w 10991850"/>
              <a:gd name="connsiteY0" fmla="*/ 3952749 h 4981449"/>
              <a:gd name="connsiteX1" fmla="*/ 838200 w 10991850"/>
              <a:gd name="connsiteY1" fmla="*/ 4981449 h 4981449"/>
              <a:gd name="connsiteX2" fmla="*/ 10991850 w 10991850"/>
              <a:gd name="connsiteY2" fmla="*/ 4981449 h 4981449"/>
              <a:gd name="connsiteX3" fmla="*/ 10972800 w 10991850"/>
              <a:gd name="connsiteY3" fmla="*/ 1761999 h 4981449"/>
              <a:gd name="connsiteX4" fmla="*/ 9410700 w 10991850"/>
              <a:gd name="connsiteY4" fmla="*/ 9399 h 4981449"/>
              <a:gd name="connsiteX5" fmla="*/ 8839200 w 10991850"/>
              <a:gd name="connsiteY5" fmla="*/ 1038099 h 4981449"/>
              <a:gd name="connsiteX6" fmla="*/ 8058150 w 10991850"/>
              <a:gd name="connsiteY6" fmla="*/ 428499 h 4981449"/>
              <a:gd name="connsiteX7" fmla="*/ 7467600 w 10991850"/>
              <a:gd name="connsiteY7" fmla="*/ 1476249 h 4981449"/>
              <a:gd name="connsiteX8" fmla="*/ 6686550 w 10991850"/>
              <a:gd name="connsiteY8" fmla="*/ 847599 h 4981449"/>
              <a:gd name="connsiteX9" fmla="*/ 6115050 w 10991850"/>
              <a:gd name="connsiteY9" fmla="*/ 1933449 h 4981449"/>
              <a:gd name="connsiteX10" fmla="*/ 5295900 w 10991850"/>
              <a:gd name="connsiteY10" fmla="*/ 1285749 h 4981449"/>
              <a:gd name="connsiteX11" fmla="*/ 4762500 w 10991850"/>
              <a:gd name="connsiteY11" fmla="*/ 2428749 h 4981449"/>
              <a:gd name="connsiteX12" fmla="*/ 4000500 w 10991850"/>
              <a:gd name="connsiteY12" fmla="*/ 1685799 h 4981449"/>
              <a:gd name="connsiteX13" fmla="*/ 3486150 w 10991850"/>
              <a:gd name="connsiteY13" fmla="*/ 2924049 h 4981449"/>
              <a:gd name="connsiteX14" fmla="*/ 2609850 w 10991850"/>
              <a:gd name="connsiteY14" fmla="*/ 2104899 h 4981449"/>
              <a:gd name="connsiteX15" fmla="*/ 1866900 w 10991850"/>
              <a:gd name="connsiteY15" fmla="*/ 3095499 h 4981449"/>
              <a:gd name="connsiteX16" fmla="*/ 1257300 w 10991850"/>
              <a:gd name="connsiteY16" fmla="*/ 2390649 h 4981449"/>
              <a:gd name="connsiteX17" fmla="*/ 0 w 10991850"/>
              <a:gd name="connsiteY17" fmla="*/ 3952749 h 4981449"/>
              <a:gd name="connsiteX0" fmla="*/ 0 w 10991850"/>
              <a:gd name="connsiteY0" fmla="*/ 3952749 h 4981449"/>
              <a:gd name="connsiteX1" fmla="*/ 838200 w 10991850"/>
              <a:gd name="connsiteY1" fmla="*/ 4981449 h 4981449"/>
              <a:gd name="connsiteX2" fmla="*/ 10991850 w 10991850"/>
              <a:gd name="connsiteY2" fmla="*/ 4981449 h 4981449"/>
              <a:gd name="connsiteX3" fmla="*/ 10972800 w 10991850"/>
              <a:gd name="connsiteY3" fmla="*/ 1761999 h 4981449"/>
              <a:gd name="connsiteX4" fmla="*/ 9410700 w 10991850"/>
              <a:gd name="connsiteY4" fmla="*/ 9399 h 4981449"/>
              <a:gd name="connsiteX5" fmla="*/ 8839200 w 10991850"/>
              <a:gd name="connsiteY5" fmla="*/ 1038099 h 4981449"/>
              <a:gd name="connsiteX6" fmla="*/ 8058150 w 10991850"/>
              <a:gd name="connsiteY6" fmla="*/ 428499 h 4981449"/>
              <a:gd name="connsiteX7" fmla="*/ 7467600 w 10991850"/>
              <a:gd name="connsiteY7" fmla="*/ 1476249 h 4981449"/>
              <a:gd name="connsiteX8" fmla="*/ 6686550 w 10991850"/>
              <a:gd name="connsiteY8" fmla="*/ 847599 h 4981449"/>
              <a:gd name="connsiteX9" fmla="*/ 6115050 w 10991850"/>
              <a:gd name="connsiteY9" fmla="*/ 1933449 h 4981449"/>
              <a:gd name="connsiteX10" fmla="*/ 5295900 w 10991850"/>
              <a:gd name="connsiteY10" fmla="*/ 1285749 h 4981449"/>
              <a:gd name="connsiteX11" fmla="*/ 4762500 w 10991850"/>
              <a:gd name="connsiteY11" fmla="*/ 2428749 h 4981449"/>
              <a:gd name="connsiteX12" fmla="*/ 4000500 w 10991850"/>
              <a:gd name="connsiteY12" fmla="*/ 1685799 h 4981449"/>
              <a:gd name="connsiteX13" fmla="*/ 3486150 w 10991850"/>
              <a:gd name="connsiteY13" fmla="*/ 2924049 h 4981449"/>
              <a:gd name="connsiteX14" fmla="*/ 2609850 w 10991850"/>
              <a:gd name="connsiteY14" fmla="*/ 2104899 h 4981449"/>
              <a:gd name="connsiteX15" fmla="*/ 1866900 w 10991850"/>
              <a:gd name="connsiteY15" fmla="*/ 3095499 h 4981449"/>
              <a:gd name="connsiteX16" fmla="*/ 1257300 w 10991850"/>
              <a:gd name="connsiteY16" fmla="*/ 2390649 h 4981449"/>
              <a:gd name="connsiteX17" fmla="*/ 0 w 10991850"/>
              <a:gd name="connsiteY17" fmla="*/ 3952749 h 4981449"/>
              <a:gd name="connsiteX0" fmla="*/ 0 w 10991850"/>
              <a:gd name="connsiteY0" fmla="*/ 3948299 h 4976999"/>
              <a:gd name="connsiteX1" fmla="*/ 838200 w 10991850"/>
              <a:gd name="connsiteY1" fmla="*/ 4976999 h 4976999"/>
              <a:gd name="connsiteX2" fmla="*/ 10991850 w 10991850"/>
              <a:gd name="connsiteY2" fmla="*/ 4976999 h 4976999"/>
              <a:gd name="connsiteX3" fmla="*/ 10972800 w 10991850"/>
              <a:gd name="connsiteY3" fmla="*/ 1757549 h 4976999"/>
              <a:gd name="connsiteX4" fmla="*/ 9410700 w 10991850"/>
              <a:gd name="connsiteY4" fmla="*/ 4949 h 4976999"/>
              <a:gd name="connsiteX5" fmla="*/ 8896350 w 10991850"/>
              <a:gd name="connsiteY5" fmla="*/ 1205099 h 4976999"/>
              <a:gd name="connsiteX6" fmla="*/ 8058150 w 10991850"/>
              <a:gd name="connsiteY6" fmla="*/ 424049 h 4976999"/>
              <a:gd name="connsiteX7" fmla="*/ 7467600 w 10991850"/>
              <a:gd name="connsiteY7" fmla="*/ 1471799 h 4976999"/>
              <a:gd name="connsiteX8" fmla="*/ 6686550 w 10991850"/>
              <a:gd name="connsiteY8" fmla="*/ 843149 h 4976999"/>
              <a:gd name="connsiteX9" fmla="*/ 6115050 w 10991850"/>
              <a:gd name="connsiteY9" fmla="*/ 1928999 h 4976999"/>
              <a:gd name="connsiteX10" fmla="*/ 5295900 w 10991850"/>
              <a:gd name="connsiteY10" fmla="*/ 1281299 h 4976999"/>
              <a:gd name="connsiteX11" fmla="*/ 4762500 w 10991850"/>
              <a:gd name="connsiteY11" fmla="*/ 2424299 h 4976999"/>
              <a:gd name="connsiteX12" fmla="*/ 4000500 w 10991850"/>
              <a:gd name="connsiteY12" fmla="*/ 1681349 h 4976999"/>
              <a:gd name="connsiteX13" fmla="*/ 3486150 w 10991850"/>
              <a:gd name="connsiteY13" fmla="*/ 2919599 h 4976999"/>
              <a:gd name="connsiteX14" fmla="*/ 2609850 w 10991850"/>
              <a:gd name="connsiteY14" fmla="*/ 2100449 h 4976999"/>
              <a:gd name="connsiteX15" fmla="*/ 1866900 w 10991850"/>
              <a:gd name="connsiteY15" fmla="*/ 3091049 h 4976999"/>
              <a:gd name="connsiteX16" fmla="*/ 1257300 w 10991850"/>
              <a:gd name="connsiteY16" fmla="*/ 2386199 h 4976999"/>
              <a:gd name="connsiteX17" fmla="*/ 0 w 10991850"/>
              <a:gd name="connsiteY17" fmla="*/ 3948299 h 4976999"/>
              <a:gd name="connsiteX0" fmla="*/ 0 w 10991850"/>
              <a:gd name="connsiteY0" fmla="*/ 3948299 h 4976999"/>
              <a:gd name="connsiteX1" fmla="*/ 838200 w 10991850"/>
              <a:gd name="connsiteY1" fmla="*/ 4976999 h 4976999"/>
              <a:gd name="connsiteX2" fmla="*/ 10991850 w 10991850"/>
              <a:gd name="connsiteY2" fmla="*/ 4976999 h 4976999"/>
              <a:gd name="connsiteX3" fmla="*/ 10972800 w 10991850"/>
              <a:gd name="connsiteY3" fmla="*/ 1757549 h 4976999"/>
              <a:gd name="connsiteX4" fmla="*/ 9410700 w 10991850"/>
              <a:gd name="connsiteY4" fmla="*/ 4949 h 4976999"/>
              <a:gd name="connsiteX5" fmla="*/ 8896350 w 10991850"/>
              <a:gd name="connsiteY5" fmla="*/ 1205099 h 4976999"/>
              <a:gd name="connsiteX6" fmla="*/ 8058150 w 10991850"/>
              <a:gd name="connsiteY6" fmla="*/ 424049 h 4976999"/>
              <a:gd name="connsiteX7" fmla="*/ 7467600 w 10991850"/>
              <a:gd name="connsiteY7" fmla="*/ 1471799 h 4976999"/>
              <a:gd name="connsiteX8" fmla="*/ 6686550 w 10991850"/>
              <a:gd name="connsiteY8" fmla="*/ 843149 h 4976999"/>
              <a:gd name="connsiteX9" fmla="*/ 6115050 w 10991850"/>
              <a:gd name="connsiteY9" fmla="*/ 1928999 h 4976999"/>
              <a:gd name="connsiteX10" fmla="*/ 5295900 w 10991850"/>
              <a:gd name="connsiteY10" fmla="*/ 1281299 h 4976999"/>
              <a:gd name="connsiteX11" fmla="*/ 4762500 w 10991850"/>
              <a:gd name="connsiteY11" fmla="*/ 2424299 h 4976999"/>
              <a:gd name="connsiteX12" fmla="*/ 4000500 w 10991850"/>
              <a:gd name="connsiteY12" fmla="*/ 1681349 h 4976999"/>
              <a:gd name="connsiteX13" fmla="*/ 3486150 w 10991850"/>
              <a:gd name="connsiteY13" fmla="*/ 2919599 h 4976999"/>
              <a:gd name="connsiteX14" fmla="*/ 2609850 w 10991850"/>
              <a:gd name="connsiteY14" fmla="*/ 2100449 h 4976999"/>
              <a:gd name="connsiteX15" fmla="*/ 1866900 w 10991850"/>
              <a:gd name="connsiteY15" fmla="*/ 3091049 h 4976999"/>
              <a:gd name="connsiteX16" fmla="*/ 1257300 w 10991850"/>
              <a:gd name="connsiteY16" fmla="*/ 2386199 h 4976999"/>
              <a:gd name="connsiteX17" fmla="*/ 0 w 10991850"/>
              <a:gd name="connsiteY17" fmla="*/ 3948299 h 4976999"/>
              <a:gd name="connsiteX0" fmla="*/ 0 w 10991850"/>
              <a:gd name="connsiteY0" fmla="*/ 3948299 h 4976999"/>
              <a:gd name="connsiteX1" fmla="*/ 838200 w 10991850"/>
              <a:gd name="connsiteY1" fmla="*/ 4976999 h 4976999"/>
              <a:gd name="connsiteX2" fmla="*/ 10991850 w 10991850"/>
              <a:gd name="connsiteY2" fmla="*/ 4976999 h 4976999"/>
              <a:gd name="connsiteX3" fmla="*/ 10972800 w 10991850"/>
              <a:gd name="connsiteY3" fmla="*/ 1757549 h 4976999"/>
              <a:gd name="connsiteX4" fmla="*/ 9410700 w 10991850"/>
              <a:gd name="connsiteY4" fmla="*/ 4949 h 4976999"/>
              <a:gd name="connsiteX5" fmla="*/ 8896350 w 10991850"/>
              <a:gd name="connsiteY5" fmla="*/ 1205099 h 4976999"/>
              <a:gd name="connsiteX6" fmla="*/ 8058150 w 10991850"/>
              <a:gd name="connsiteY6" fmla="*/ 424049 h 4976999"/>
              <a:gd name="connsiteX7" fmla="*/ 7467600 w 10991850"/>
              <a:gd name="connsiteY7" fmla="*/ 1471799 h 4976999"/>
              <a:gd name="connsiteX8" fmla="*/ 6686550 w 10991850"/>
              <a:gd name="connsiteY8" fmla="*/ 843149 h 4976999"/>
              <a:gd name="connsiteX9" fmla="*/ 6115050 w 10991850"/>
              <a:gd name="connsiteY9" fmla="*/ 1928999 h 4976999"/>
              <a:gd name="connsiteX10" fmla="*/ 5295900 w 10991850"/>
              <a:gd name="connsiteY10" fmla="*/ 1281299 h 4976999"/>
              <a:gd name="connsiteX11" fmla="*/ 4762500 w 10991850"/>
              <a:gd name="connsiteY11" fmla="*/ 2424299 h 4976999"/>
              <a:gd name="connsiteX12" fmla="*/ 4000500 w 10991850"/>
              <a:gd name="connsiteY12" fmla="*/ 1681349 h 4976999"/>
              <a:gd name="connsiteX13" fmla="*/ 3486150 w 10991850"/>
              <a:gd name="connsiteY13" fmla="*/ 2919599 h 4976999"/>
              <a:gd name="connsiteX14" fmla="*/ 2609850 w 10991850"/>
              <a:gd name="connsiteY14" fmla="*/ 2100449 h 4976999"/>
              <a:gd name="connsiteX15" fmla="*/ 1866900 w 10991850"/>
              <a:gd name="connsiteY15" fmla="*/ 3091049 h 4976999"/>
              <a:gd name="connsiteX16" fmla="*/ 1257300 w 10991850"/>
              <a:gd name="connsiteY16" fmla="*/ 2386199 h 4976999"/>
              <a:gd name="connsiteX17" fmla="*/ 0 w 10991850"/>
              <a:gd name="connsiteY17" fmla="*/ 3948299 h 4976999"/>
              <a:gd name="connsiteX0" fmla="*/ 0 w 10991850"/>
              <a:gd name="connsiteY0" fmla="*/ 3943350 h 4972050"/>
              <a:gd name="connsiteX1" fmla="*/ 838200 w 10991850"/>
              <a:gd name="connsiteY1" fmla="*/ 4972050 h 4972050"/>
              <a:gd name="connsiteX2" fmla="*/ 10991850 w 10991850"/>
              <a:gd name="connsiteY2" fmla="*/ 4972050 h 4972050"/>
              <a:gd name="connsiteX3" fmla="*/ 10972800 w 10991850"/>
              <a:gd name="connsiteY3" fmla="*/ 1752600 h 4972050"/>
              <a:gd name="connsiteX4" fmla="*/ 9410700 w 10991850"/>
              <a:gd name="connsiteY4" fmla="*/ 0 h 4972050"/>
              <a:gd name="connsiteX5" fmla="*/ 8896350 w 10991850"/>
              <a:gd name="connsiteY5" fmla="*/ 1200150 h 4972050"/>
              <a:gd name="connsiteX6" fmla="*/ 8058150 w 10991850"/>
              <a:gd name="connsiteY6" fmla="*/ 419100 h 4972050"/>
              <a:gd name="connsiteX7" fmla="*/ 7467600 w 10991850"/>
              <a:gd name="connsiteY7" fmla="*/ 1466850 h 4972050"/>
              <a:gd name="connsiteX8" fmla="*/ 6686550 w 10991850"/>
              <a:gd name="connsiteY8" fmla="*/ 838200 h 4972050"/>
              <a:gd name="connsiteX9" fmla="*/ 6115050 w 10991850"/>
              <a:gd name="connsiteY9" fmla="*/ 1924050 h 4972050"/>
              <a:gd name="connsiteX10" fmla="*/ 5295900 w 10991850"/>
              <a:gd name="connsiteY10" fmla="*/ 1276350 h 4972050"/>
              <a:gd name="connsiteX11" fmla="*/ 4762500 w 10991850"/>
              <a:gd name="connsiteY11" fmla="*/ 2419350 h 4972050"/>
              <a:gd name="connsiteX12" fmla="*/ 4000500 w 10991850"/>
              <a:gd name="connsiteY12" fmla="*/ 1676400 h 4972050"/>
              <a:gd name="connsiteX13" fmla="*/ 3486150 w 10991850"/>
              <a:gd name="connsiteY13" fmla="*/ 2914650 h 4972050"/>
              <a:gd name="connsiteX14" fmla="*/ 2609850 w 10991850"/>
              <a:gd name="connsiteY14" fmla="*/ 2095500 h 4972050"/>
              <a:gd name="connsiteX15" fmla="*/ 1866900 w 10991850"/>
              <a:gd name="connsiteY15" fmla="*/ 3086100 h 4972050"/>
              <a:gd name="connsiteX16" fmla="*/ 1257300 w 10991850"/>
              <a:gd name="connsiteY16" fmla="*/ 2381250 h 4972050"/>
              <a:gd name="connsiteX17" fmla="*/ 0 w 10991850"/>
              <a:gd name="connsiteY17" fmla="*/ 3943350 h 4972050"/>
              <a:gd name="connsiteX0" fmla="*/ 0 w 10991850"/>
              <a:gd name="connsiteY0" fmla="*/ 3943350 h 4972050"/>
              <a:gd name="connsiteX1" fmla="*/ 838200 w 10991850"/>
              <a:gd name="connsiteY1" fmla="*/ 4972050 h 4972050"/>
              <a:gd name="connsiteX2" fmla="*/ 10991850 w 10991850"/>
              <a:gd name="connsiteY2" fmla="*/ 4972050 h 4972050"/>
              <a:gd name="connsiteX3" fmla="*/ 10972800 w 10991850"/>
              <a:gd name="connsiteY3" fmla="*/ 1752600 h 4972050"/>
              <a:gd name="connsiteX4" fmla="*/ 9410700 w 10991850"/>
              <a:gd name="connsiteY4" fmla="*/ 0 h 4972050"/>
              <a:gd name="connsiteX5" fmla="*/ 8896350 w 10991850"/>
              <a:gd name="connsiteY5" fmla="*/ 1200150 h 4972050"/>
              <a:gd name="connsiteX6" fmla="*/ 8058150 w 10991850"/>
              <a:gd name="connsiteY6" fmla="*/ 419100 h 4972050"/>
              <a:gd name="connsiteX7" fmla="*/ 7467600 w 10991850"/>
              <a:gd name="connsiteY7" fmla="*/ 1466850 h 4972050"/>
              <a:gd name="connsiteX8" fmla="*/ 6686550 w 10991850"/>
              <a:gd name="connsiteY8" fmla="*/ 838200 h 4972050"/>
              <a:gd name="connsiteX9" fmla="*/ 6115050 w 10991850"/>
              <a:gd name="connsiteY9" fmla="*/ 1924050 h 4972050"/>
              <a:gd name="connsiteX10" fmla="*/ 5295900 w 10991850"/>
              <a:gd name="connsiteY10" fmla="*/ 1276350 h 4972050"/>
              <a:gd name="connsiteX11" fmla="*/ 4762500 w 10991850"/>
              <a:gd name="connsiteY11" fmla="*/ 2419350 h 4972050"/>
              <a:gd name="connsiteX12" fmla="*/ 4000500 w 10991850"/>
              <a:gd name="connsiteY12" fmla="*/ 1676400 h 4972050"/>
              <a:gd name="connsiteX13" fmla="*/ 3486150 w 10991850"/>
              <a:gd name="connsiteY13" fmla="*/ 2914650 h 4972050"/>
              <a:gd name="connsiteX14" fmla="*/ 2609850 w 10991850"/>
              <a:gd name="connsiteY14" fmla="*/ 2095500 h 4972050"/>
              <a:gd name="connsiteX15" fmla="*/ 1866900 w 10991850"/>
              <a:gd name="connsiteY15" fmla="*/ 3086100 h 4972050"/>
              <a:gd name="connsiteX16" fmla="*/ 1257300 w 10991850"/>
              <a:gd name="connsiteY16" fmla="*/ 2381250 h 4972050"/>
              <a:gd name="connsiteX17" fmla="*/ 0 w 10991850"/>
              <a:gd name="connsiteY17" fmla="*/ 3943350 h 4972050"/>
              <a:gd name="connsiteX0" fmla="*/ 0 w 10991850"/>
              <a:gd name="connsiteY0" fmla="*/ 3943350 h 4972050"/>
              <a:gd name="connsiteX1" fmla="*/ 838200 w 10991850"/>
              <a:gd name="connsiteY1" fmla="*/ 4972050 h 4972050"/>
              <a:gd name="connsiteX2" fmla="*/ 10991850 w 10991850"/>
              <a:gd name="connsiteY2" fmla="*/ 4972050 h 4972050"/>
              <a:gd name="connsiteX3" fmla="*/ 10972800 w 10991850"/>
              <a:gd name="connsiteY3" fmla="*/ 1752600 h 4972050"/>
              <a:gd name="connsiteX4" fmla="*/ 9410700 w 10991850"/>
              <a:gd name="connsiteY4" fmla="*/ 0 h 4972050"/>
              <a:gd name="connsiteX5" fmla="*/ 8896350 w 10991850"/>
              <a:gd name="connsiteY5" fmla="*/ 1200150 h 4972050"/>
              <a:gd name="connsiteX6" fmla="*/ 8058150 w 10991850"/>
              <a:gd name="connsiteY6" fmla="*/ 419100 h 4972050"/>
              <a:gd name="connsiteX7" fmla="*/ 7467600 w 10991850"/>
              <a:gd name="connsiteY7" fmla="*/ 1466850 h 4972050"/>
              <a:gd name="connsiteX8" fmla="*/ 6686550 w 10991850"/>
              <a:gd name="connsiteY8" fmla="*/ 838200 h 4972050"/>
              <a:gd name="connsiteX9" fmla="*/ 6115050 w 10991850"/>
              <a:gd name="connsiteY9" fmla="*/ 1924050 h 4972050"/>
              <a:gd name="connsiteX10" fmla="*/ 5295900 w 10991850"/>
              <a:gd name="connsiteY10" fmla="*/ 1276350 h 4972050"/>
              <a:gd name="connsiteX11" fmla="*/ 4762500 w 10991850"/>
              <a:gd name="connsiteY11" fmla="*/ 2419350 h 4972050"/>
              <a:gd name="connsiteX12" fmla="*/ 4000500 w 10991850"/>
              <a:gd name="connsiteY12" fmla="*/ 1676400 h 4972050"/>
              <a:gd name="connsiteX13" fmla="*/ 3486150 w 10991850"/>
              <a:gd name="connsiteY13" fmla="*/ 2914650 h 4972050"/>
              <a:gd name="connsiteX14" fmla="*/ 2609850 w 10991850"/>
              <a:gd name="connsiteY14" fmla="*/ 2095500 h 4972050"/>
              <a:gd name="connsiteX15" fmla="*/ 1866900 w 10991850"/>
              <a:gd name="connsiteY15" fmla="*/ 3086100 h 4972050"/>
              <a:gd name="connsiteX16" fmla="*/ 1257300 w 10991850"/>
              <a:gd name="connsiteY16" fmla="*/ 2381250 h 4972050"/>
              <a:gd name="connsiteX17" fmla="*/ 0 w 10991850"/>
              <a:gd name="connsiteY17" fmla="*/ 3943350 h 4972050"/>
              <a:gd name="connsiteX0" fmla="*/ 0 w 11743972"/>
              <a:gd name="connsiteY0" fmla="*/ 3957951 h 5202551"/>
              <a:gd name="connsiteX1" fmla="*/ 838200 w 11743972"/>
              <a:gd name="connsiteY1" fmla="*/ 4986651 h 5202551"/>
              <a:gd name="connsiteX2" fmla="*/ 10991850 w 11743972"/>
              <a:gd name="connsiteY2" fmla="*/ 4986651 h 5202551"/>
              <a:gd name="connsiteX3" fmla="*/ 10991850 w 11743972"/>
              <a:gd name="connsiteY3" fmla="*/ 2072001 h 5202551"/>
              <a:gd name="connsiteX4" fmla="*/ 9410700 w 11743972"/>
              <a:gd name="connsiteY4" fmla="*/ 14601 h 5202551"/>
              <a:gd name="connsiteX5" fmla="*/ 8896350 w 11743972"/>
              <a:gd name="connsiteY5" fmla="*/ 1214751 h 5202551"/>
              <a:gd name="connsiteX6" fmla="*/ 8058150 w 11743972"/>
              <a:gd name="connsiteY6" fmla="*/ 433701 h 5202551"/>
              <a:gd name="connsiteX7" fmla="*/ 7467600 w 11743972"/>
              <a:gd name="connsiteY7" fmla="*/ 1481451 h 5202551"/>
              <a:gd name="connsiteX8" fmla="*/ 6686550 w 11743972"/>
              <a:gd name="connsiteY8" fmla="*/ 852801 h 5202551"/>
              <a:gd name="connsiteX9" fmla="*/ 6115050 w 11743972"/>
              <a:gd name="connsiteY9" fmla="*/ 1938651 h 5202551"/>
              <a:gd name="connsiteX10" fmla="*/ 5295900 w 11743972"/>
              <a:gd name="connsiteY10" fmla="*/ 1290951 h 5202551"/>
              <a:gd name="connsiteX11" fmla="*/ 4762500 w 11743972"/>
              <a:gd name="connsiteY11" fmla="*/ 2433951 h 5202551"/>
              <a:gd name="connsiteX12" fmla="*/ 4000500 w 11743972"/>
              <a:gd name="connsiteY12" fmla="*/ 1691001 h 5202551"/>
              <a:gd name="connsiteX13" fmla="*/ 3486150 w 11743972"/>
              <a:gd name="connsiteY13" fmla="*/ 2929251 h 5202551"/>
              <a:gd name="connsiteX14" fmla="*/ 2609850 w 11743972"/>
              <a:gd name="connsiteY14" fmla="*/ 2110101 h 5202551"/>
              <a:gd name="connsiteX15" fmla="*/ 1866900 w 11743972"/>
              <a:gd name="connsiteY15" fmla="*/ 3100701 h 5202551"/>
              <a:gd name="connsiteX16" fmla="*/ 1257300 w 11743972"/>
              <a:gd name="connsiteY16" fmla="*/ 2395851 h 5202551"/>
              <a:gd name="connsiteX17" fmla="*/ 0 w 11743972"/>
              <a:gd name="connsiteY17" fmla="*/ 3957951 h 5202551"/>
              <a:gd name="connsiteX0" fmla="*/ 0 w 10991850"/>
              <a:gd name="connsiteY0" fmla="*/ 3957951 h 5202551"/>
              <a:gd name="connsiteX1" fmla="*/ 838200 w 10991850"/>
              <a:gd name="connsiteY1" fmla="*/ 4986651 h 5202551"/>
              <a:gd name="connsiteX2" fmla="*/ 10991850 w 10991850"/>
              <a:gd name="connsiteY2" fmla="*/ 4986651 h 5202551"/>
              <a:gd name="connsiteX3" fmla="*/ 10991850 w 10991850"/>
              <a:gd name="connsiteY3" fmla="*/ 2072001 h 5202551"/>
              <a:gd name="connsiteX4" fmla="*/ 9410700 w 10991850"/>
              <a:gd name="connsiteY4" fmla="*/ 14601 h 5202551"/>
              <a:gd name="connsiteX5" fmla="*/ 8896350 w 10991850"/>
              <a:gd name="connsiteY5" fmla="*/ 1214751 h 5202551"/>
              <a:gd name="connsiteX6" fmla="*/ 8058150 w 10991850"/>
              <a:gd name="connsiteY6" fmla="*/ 433701 h 5202551"/>
              <a:gd name="connsiteX7" fmla="*/ 7467600 w 10991850"/>
              <a:gd name="connsiteY7" fmla="*/ 1481451 h 5202551"/>
              <a:gd name="connsiteX8" fmla="*/ 6686550 w 10991850"/>
              <a:gd name="connsiteY8" fmla="*/ 852801 h 5202551"/>
              <a:gd name="connsiteX9" fmla="*/ 6115050 w 10991850"/>
              <a:gd name="connsiteY9" fmla="*/ 1938651 h 5202551"/>
              <a:gd name="connsiteX10" fmla="*/ 5295900 w 10991850"/>
              <a:gd name="connsiteY10" fmla="*/ 1290951 h 5202551"/>
              <a:gd name="connsiteX11" fmla="*/ 4762500 w 10991850"/>
              <a:gd name="connsiteY11" fmla="*/ 2433951 h 5202551"/>
              <a:gd name="connsiteX12" fmla="*/ 4000500 w 10991850"/>
              <a:gd name="connsiteY12" fmla="*/ 1691001 h 5202551"/>
              <a:gd name="connsiteX13" fmla="*/ 3486150 w 10991850"/>
              <a:gd name="connsiteY13" fmla="*/ 2929251 h 5202551"/>
              <a:gd name="connsiteX14" fmla="*/ 2609850 w 10991850"/>
              <a:gd name="connsiteY14" fmla="*/ 2110101 h 5202551"/>
              <a:gd name="connsiteX15" fmla="*/ 1866900 w 10991850"/>
              <a:gd name="connsiteY15" fmla="*/ 3100701 h 5202551"/>
              <a:gd name="connsiteX16" fmla="*/ 1257300 w 10991850"/>
              <a:gd name="connsiteY16" fmla="*/ 2395851 h 5202551"/>
              <a:gd name="connsiteX17" fmla="*/ 0 w 10991850"/>
              <a:gd name="connsiteY17" fmla="*/ 3957951 h 5202551"/>
              <a:gd name="connsiteX0" fmla="*/ 0 w 10991850"/>
              <a:gd name="connsiteY0" fmla="*/ 3957951 h 4986651"/>
              <a:gd name="connsiteX1" fmla="*/ 838200 w 10991850"/>
              <a:gd name="connsiteY1" fmla="*/ 4986651 h 4986651"/>
              <a:gd name="connsiteX2" fmla="*/ 10991850 w 10991850"/>
              <a:gd name="connsiteY2" fmla="*/ 4986651 h 4986651"/>
              <a:gd name="connsiteX3" fmla="*/ 10991850 w 10991850"/>
              <a:gd name="connsiteY3" fmla="*/ 2072001 h 4986651"/>
              <a:gd name="connsiteX4" fmla="*/ 9410700 w 10991850"/>
              <a:gd name="connsiteY4" fmla="*/ 14601 h 4986651"/>
              <a:gd name="connsiteX5" fmla="*/ 8896350 w 10991850"/>
              <a:gd name="connsiteY5" fmla="*/ 1214751 h 4986651"/>
              <a:gd name="connsiteX6" fmla="*/ 8058150 w 10991850"/>
              <a:gd name="connsiteY6" fmla="*/ 433701 h 4986651"/>
              <a:gd name="connsiteX7" fmla="*/ 7467600 w 10991850"/>
              <a:gd name="connsiteY7" fmla="*/ 1481451 h 4986651"/>
              <a:gd name="connsiteX8" fmla="*/ 6686550 w 10991850"/>
              <a:gd name="connsiteY8" fmla="*/ 852801 h 4986651"/>
              <a:gd name="connsiteX9" fmla="*/ 6115050 w 10991850"/>
              <a:gd name="connsiteY9" fmla="*/ 1938651 h 4986651"/>
              <a:gd name="connsiteX10" fmla="*/ 5295900 w 10991850"/>
              <a:gd name="connsiteY10" fmla="*/ 1290951 h 4986651"/>
              <a:gd name="connsiteX11" fmla="*/ 4762500 w 10991850"/>
              <a:gd name="connsiteY11" fmla="*/ 2433951 h 4986651"/>
              <a:gd name="connsiteX12" fmla="*/ 4000500 w 10991850"/>
              <a:gd name="connsiteY12" fmla="*/ 1691001 h 4986651"/>
              <a:gd name="connsiteX13" fmla="*/ 3486150 w 10991850"/>
              <a:gd name="connsiteY13" fmla="*/ 2929251 h 4986651"/>
              <a:gd name="connsiteX14" fmla="*/ 2609850 w 10991850"/>
              <a:gd name="connsiteY14" fmla="*/ 2110101 h 4986651"/>
              <a:gd name="connsiteX15" fmla="*/ 1866900 w 10991850"/>
              <a:gd name="connsiteY15" fmla="*/ 3100701 h 4986651"/>
              <a:gd name="connsiteX16" fmla="*/ 1257300 w 10991850"/>
              <a:gd name="connsiteY16" fmla="*/ 2395851 h 4986651"/>
              <a:gd name="connsiteX17" fmla="*/ 0 w 10991850"/>
              <a:gd name="connsiteY17" fmla="*/ 3957951 h 4986651"/>
              <a:gd name="connsiteX0" fmla="*/ 0 w 10991850"/>
              <a:gd name="connsiteY0" fmla="*/ 3943350 h 4972050"/>
              <a:gd name="connsiteX1" fmla="*/ 838200 w 10991850"/>
              <a:gd name="connsiteY1" fmla="*/ 4972050 h 4972050"/>
              <a:gd name="connsiteX2" fmla="*/ 10991850 w 10991850"/>
              <a:gd name="connsiteY2" fmla="*/ 4972050 h 4972050"/>
              <a:gd name="connsiteX3" fmla="*/ 10991850 w 10991850"/>
              <a:gd name="connsiteY3" fmla="*/ 2057400 h 4972050"/>
              <a:gd name="connsiteX4" fmla="*/ 9410700 w 10991850"/>
              <a:gd name="connsiteY4" fmla="*/ 0 h 4972050"/>
              <a:gd name="connsiteX5" fmla="*/ 8896350 w 10991850"/>
              <a:gd name="connsiteY5" fmla="*/ 1200150 h 4972050"/>
              <a:gd name="connsiteX6" fmla="*/ 8058150 w 10991850"/>
              <a:gd name="connsiteY6" fmla="*/ 419100 h 4972050"/>
              <a:gd name="connsiteX7" fmla="*/ 7467600 w 10991850"/>
              <a:gd name="connsiteY7" fmla="*/ 1466850 h 4972050"/>
              <a:gd name="connsiteX8" fmla="*/ 6686550 w 10991850"/>
              <a:gd name="connsiteY8" fmla="*/ 838200 h 4972050"/>
              <a:gd name="connsiteX9" fmla="*/ 6115050 w 10991850"/>
              <a:gd name="connsiteY9" fmla="*/ 1924050 h 4972050"/>
              <a:gd name="connsiteX10" fmla="*/ 5295900 w 10991850"/>
              <a:gd name="connsiteY10" fmla="*/ 1276350 h 4972050"/>
              <a:gd name="connsiteX11" fmla="*/ 4762500 w 10991850"/>
              <a:gd name="connsiteY11" fmla="*/ 2419350 h 4972050"/>
              <a:gd name="connsiteX12" fmla="*/ 4000500 w 10991850"/>
              <a:gd name="connsiteY12" fmla="*/ 1676400 h 4972050"/>
              <a:gd name="connsiteX13" fmla="*/ 3486150 w 10991850"/>
              <a:gd name="connsiteY13" fmla="*/ 2914650 h 4972050"/>
              <a:gd name="connsiteX14" fmla="*/ 2609850 w 10991850"/>
              <a:gd name="connsiteY14" fmla="*/ 2095500 h 4972050"/>
              <a:gd name="connsiteX15" fmla="*/ 1866900 w 10991850"/>
              <a:gd name="connsiteY15" fmla="*/ 3086100 h 4972050"/>
              <a:gd name="connsiteX16" fmla="*/ 1257300 w 10991850"/>
              <a:gd name="connsiteY16" fmla="*/ 2381250 h 4972050"/>
              <a:gd name="connsiteX17" fmla="*/ 0 w 10991850"/>
              <a:gd name="connsiteY17" fmla="*/ 3943350 h 4972050"/>
              <a:gd name="connsiteX0" fmla="*/ 0 w 10991850"/>
              <a:gd name="connsiteY0" fmla="*/ 3943350 h 4972050"/>
              <a:gd name="connsiteX1" fmla="*/ 838200 w 10991850"/>
              <a:gd name="connsiteY1" fmla="*/ 4972050 h 4972050"/>
              <a:gd name="connsiteX2" fmla="*/ 10991850 w 10991850"/>
              <a:gd name="connsiteY2" fmla="*/ 4972050 h 4972050"/>
              <a:gd name="connsiteX3" fmla="*/ 10991850 w 10991850"/>
              <a:gd name="connsiteY3" fmla="*/ 2057400 h 4972050"/>
              <a:gd name="connsiteX4" fmla="*/ 9410700 w 10991850"/>
              <a:gd name="connsiteY4" fmla="*/ 0 h 4972050"/>
              <a:gd name="connsiteX5" fmla="*/ 8896350 w 10991850"/>
              <a:gd name="connsiteY5" fmla="*/ 1200150 h 4972050"/>
              <a:gd name="connsiteX6" fmla="*/ 8058150 w 10991850"/>
              <a:gd name="connsiteY6" fmla="*/ 419100 h 4972050"/>
              <a:gd name="connsiteX7" fmla="*/ 7467600 w 10991850"/>
              <a:gd name="connsiteY7" fmla="*/ 1466850 h 4972050"/>
              <a:gd name="connsiteX8" fmla="*/ 6686550 w 10991850"/>
              <a:gd name="connsiteY8" fmla="*/ 838200 h 4972050"/>
              <a:gd name="connsiteX9" fmla="*/ 6115050 w 10991850"/>
              <a:gd name="connsiteY9" fmla="*/ 1924050 h 4972050"/>
              <a:gd name="connsiteX10" fmla="*/ 5295900 w 10991850"/>
              <a:gd name="connsiteY10" fmla="*/ 1276350 h 4972050"/>
              <a:gd name="connsiteX11" fmla="*/ 4762500 w 10991850"/>
              <a:gd name="connsiteY11" fmla="*/ 2419350 h 4972050"/>
              <a:gd name="connsiteX12" fmla="*/ 4000500 w 10991850"/>
              <a:gd name="connsiteY12" fmla="*/ 1676400 h 4972050"/>
              <a:gd name="connsiteX13" fmla="*/ 3486150 w 10991850"/>
              <a:gd name="connsiteY13" fmla="*/ 2914650 h 4972050"/>
              <a:gd name="connsiteX14" fmla="*/ 2609850 w 10991850"/>
              <a:gd name="connsiteY14" fmla="*/ 2095500 h 4972050"/>
              <a:gd name="connsiteX15" fmla="*/ 1866900 w 10991850"/>
              <a:gd name="connsiteY15" fmla="*/ 3086100 h 4972050"/>
              <a:gd name="connsiteX16" fmla="*/ 1257300 w 10991850"/>
              <a:gd name="connsiteY16" fmla="*/ 2381250 h 4972050"/>
              <a:gd name="connsiteX17" fmla="*/ 0 w 10991850"/>
              <a:gd name="connsiteY17" fmla="*/ 3943350 h 497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991850" h="4972050">
                <a:moveTo>
                  <a:pt x="0" y="3943350"/>
                </a:moveTo>
                <a:lnTo>
                  <a:pt x="838200" y="4972050"/>
                </a:lnTo>
                <a:lnTo>
                  <a:pt x="10991850" y="4972050"/>
                </a:lnTo>
                <a:lnTo>
                  <a:pt x="10991850" y="2057400"/>
                </a:lnTo>
                <a:lnTo>
                  <a:pt x="9410700" y="0"/>
                </a:lnTo>
                <a:lnTo>
                  <a:pt x="8896350" y="1200150"/>
                </a:lnTo>
                <a:lnTo>
                  <a:pt x="8058150" y="419100"/>
                </a:lnTo>
                <a:lnTo>
                  <a:pt x="7467600" y="1466850"/>
                </a:lnTo>
                <a:lnTo>
                  <a:pt x="6686550" y="838200"/>
                </a:lnTo>
                <a:lnTo>
                  <a:pt x="6115050" y="1924050"/>
                </a:lnTo>
                <a:lnTo>
                  <a:pt x="5295900" y="1276350"/>
                </a:lnTo>
                <a:lnTo>
                  <a:pt x="4762500" y="2419350"/>
                </a:lnTo>
                <a:lnTo>
                  <a:pt x="4000500" y="1676400"/>
                </a:lnTo>
                <a:lnTo>
                  <a:pt x="3486150" y="2914650"/>
                </a:lnTo>
                <a:lnTo>
                  <a:pt x="2609850" y="2095500"/>
                </a:lnTo>
                <a:lnTo>
                  <a:pt x="1866900" y="3086100"/>
                </a:lnTo>
                <a:lnTo>
                  <a:pt x="1257300" y="2381250"/>
                </a:lnTo>
                <a:lnTo>
                  <a:pt x="0" y="3943350"/>
                </a:lnTo>
                <a:close/>
              </a:path>
            </a:pathLst>
          </a:cu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1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915591" y="1723116"/>
            <a:ext cx="7348128" cy="3519543"/>
            <a:chOff x="750042" y="1249235"/>
            <a:chExt cx="11141840" cy="5145982"/>
          </a:xfrm>
        </p:grpSpPr>
        <p:sp>
          <p:nvSpPr>
            <p:cNvPr id="3" name="Rectangle 2"/>
            <p:cNvSpPr/>
            <p:nvPr/>
          </p:nvSpPr>
          <p:spPr>
            <a:xfrm>
              <a:off x="750042" y="4307559"/>
              <a:ext cx="1408091" cy="12593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1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301703" y="3947756"/>
              <a:ext cx="1408091" cy="161911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1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853363" y="3408054"/>
              <a:ext cx="1408091" cy="215881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1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405026" y="2868349"/>
              <a:ext cx="1408091" cy="26985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1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37824" y="2328644"/>
              <a:ext cx="1408091" cy="32382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1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508349" y="1788939"/>
              <a:ext cx="1408091" cy="3777931"/>
            </a:xfrm>
            <a:prstGeom prst="rect">
              <a:avLst/>
            </a:prstGeom>
            <a:solidFill>
              <a:srgbClr val="00205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1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041147" y="1249235"/>
              <a:ext cx="1408091" cy="4317635"/>
            </a:xfrm>
            <a:prstGeom prst="rect">
              <a:avLst/>
            </a:prstGeom>
            <a:solidFill>
              <a:srgbClr val="00205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1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Pentagon 10"/>
            <p:cNvSpPr/>
            <p:nvPr/>
          </p:nvSpPr>
          <p:spPr>
            <a:xfrm>
              <a:off x="750042" y="5566871"/>
              <a:ext cx="4940049" cy="828346"/>
            </a:xfrm>
            <a:prstGeom prst="homePlat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rPr>
                <a:t>Operational Analytics</a:t>
              </a:r>
            </a:p>
          </p:txBody>
        </p:sp>
        <p:sp>
          <p:nvSpPr>
            <p:cNvPr id="13" name="Chevron 12"/>
            <p:cNvSpPr/>
            <p:nvPr/>
          </p:nvSpPr>
          <p:spPr>
            <a:xfrm>
              <a:off x="5414452" y="5566870"/>
              <a:ext cx="3382025" cy="828346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rPr>
                <a:t>Advanced Analytics</a:t>
              </a:r>
            </a:p>
          </p:txBody>
        </p:sp>
        <p:sp>
          <p:nvSpPr>
            <p:cNvPr id="15" name="Chevron 14"/>
            <p:cNvSpPr/>
            <p:nvPr/>
          </p:nvSpPr>
          <p:spPr>
            <a:xfrm>
              <a:off x="8509120" y="5566870"/>
              <a:ext cx="3382762" cy="828346"/>
            </a:xfrm>
            <a:prstGeom prst="chevron">
              <a:avLst/>
            </a:prstGeom>
            <a:solidFill>
              <a:srgbClr val="00205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rPr>
                <a:t>Predictive and Prescriptive Analytics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 rot="16200000">
            <a:off x="-378750" y="3417398"/>
            <a:ext cx="20038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HelvNeue Light for IBM" charset="0"/>
                <a:cs typeface="HelvNeue Light for IBM" charset="0"/>
              </a:rPr>
              <a:t>Competitive Advantage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61312" y="5360220"/>
            <a:ext cx="13329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HelvNeue Light for IBM" charset="0"/>
                <a:cs typeface="HelvNeue Light for IBM" charset="0"/>
              </a:rPr>
              <a:t>Business Value</a:t>
            </a:r>
          </a:p>
        </p:txBody>
      </p:sp>
      <p:sp>
        <p:nvSpPr>
          <p:cNvPr id="27" name="TextBox 84"/>
          <p:cNvSpPr txBox="1"/>
          <p:nvPr/>
        </p:nvSpPr>
        <p:spPr>
          <a:xfrm flipH="1">
            <a:off x="933044" y="3950255"/>
            <a:ext cx="904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ByTheButterfly" pitchFamily="2" charset="0"/>
                <a:cs typeface="Arial" pitchFamily="34" charset="0"/>
              </a:rPr>
              <a:t>Standard Reporting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ByTheButterfly" pitchFamily="2" charset="0"/>
              <a:cs typeface="Arial" pitchFamily="34" charset="0"/>
            </a:endParaRPr>
          </a:p>
        </p:txBody>
      </p:sp>
      <p:sp>
        <p:nvSpPr>
          <p:cNvPr id="28" name="TextBox 84"/>
          <p:cNvSpPr txBox="1"/>
          <p:nvPr/>
        </p:nvSpPr>
        <p:spPr>
          <a:xfrm flipH="1">
            <a:off x="1921281" y="3753306"/>
            <a:ext cx="972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ByTheButterfly" pitchFamily="2" charset="0"/>
                <a:cs typeface="Arial" pitchFamily="34" charset="0"/>
              </a:rPr>
              <a:t>Ad-hoc Reporting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ByTheButterfly" pitchFamily="2" charset="0"/>
              <a:cs typeface="Arial" pitchFamily="34" charset="0"/>
            </a:endParaRPr>
          </a:p>
        </p:txBody>
      </p:sp>
      <p:sp>
        <p:nvSpPr>
          <p:cNvPr id="29" name="TextBox 84"/>
          <p:cNvSpPr txBox="1"/>
          <p:nvPr/>
        </p:nvSpPr>
        <p:spPr>
          <a:xfrm flipH="1">
            <a:off x="2998419" y="3399327"/>
            <a:ext cx="844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ByTheButterfly" pitchFamily="2" charset="0"/>
                <a:cs typeface="Arial" pitchFamily="34" charset="0"/>
              </a:rPr>
              <a:t>Query</a:t>
            </a:r>
            <a:endParaRPr kumimoji="0" lang="hr-HR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ByTheButterfly" pitchFamily="2" charset="0"/>
              <a:cs typeface="Arial" pitchFamily="34" charset="0"/>
            </a:endParaRP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ByTheButterfly" pitchFamily="2" charset="0"/>
                <a:cs typeface="Arial" pitchFamily="34" charset="0"/>
              </a:rPr>
              <a:t>&amp;</a:t>
            </a: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ByTheButterfly" pitchFamily="2" charset="0"/>
                <a:cs typeface="Arial" pitchFamily="34" charset="0"/>
              </a:rPr>
              <a:t>Drill Down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ByTheButterfly" pitchFamily="2" charset="0"/>
              <a:cs typeface="Arial" pitchFamily="34" charset="0"/>
            </a:endParaRPr>
          </a:p>
        </p:txBody>
      </p:sp>
      <p:sp>
        <p:nvSpPr>
          <p:cNvPr id="30" name="TextBox 84"/>
          <p:cNvSpPr txBox="1"/>
          <p:nvPr/>
        </p:nvSpPr>
        <p:spPr>
          <a:xfrm flipH="1">
            <a:off x="4011308" y="3138634"/>
            <a:ext cx="916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ByTheButterfly" pitchFamily="2" charset="0"/>
                <a:cs typeface="Arial" pitchFamily="34" charset="0"/>
              </a:rPr>
              <a:t>Discovery</a:t>
            </a:r>
            <a:endParaRPr kumimoji="0" lang="hr-HR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ByTheButterfly" pitchFamily="2" charset="0"/>
              <a:cs typeface="Arial" pitchFamily="34" charset="0"/>
            </a:endParaRP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ByTheButterfly" pitchFamily="2" charset="0"/>
                <a:cs typeface="Arial" pitchFamily="34" charset="0"/>
              </a:rPr>
              <a:t>&amp; Statistical</a:t>
            </a:r>
            <a:endParaRPr kumimoji="0" lang="hr-HR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ByTheButterfly" pitchFamily="2" charset="0"/>
              <a:cs typeface="Arial" pitchFamily="34" charset="0"/>
            </a:endParaRP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ByTheButterfly" pitchFamily="2" charset="0"/>
                <a:cs typeface="Arial" pitchFamily="34" charset="0"/>
              </a:rPr>
              <a:t>Analysis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ByTheButterfly" pitchFamily="2" charset="0"/>
              <a:cs typeface="Arial" pitchFamily="34" charset="0"/>
            </a:endParaRPr>
          </a:p>
        </p:txBody>
      </p:sp>
      <p:sp>
        <p:nvSpPr>
          <p:cNvPr id="31" name="TextBox 84"/>
          <p:cNvSpPr txBox="1"/>
          <p:nvPr/>
        </p:nvSpPr>
        <p:spPr>
          <a:xfrm flipH="1">
            <a:off x="4846251" y="2915417"/>
            <a:ext cx="1254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ByTheButterfly" pitchFamily="2" charset="0"/>
                <a:cs typeface="Arial" pitchFamily="34" charset="0"/>
              </a:rPr>
              <a:t>Forecasting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ByTheButterfly" pitchFamily="2" charset="0"/>
              <a:cs typeface="Arial" pitchFamily="34" charset="0"/>
            </a:endParaRPr>
          </a:p>
        </p:txBody>
      </p:sp>
      <p:sp>
        <p:nvSpPr>
          <p:cNvPr id="32" name="TextBox 84"/>
          <p:cNvSpPr txBox="1"/>
          <p:nvPr/>
        </p:nvSpPr>
        <p:spPr>
          <a:xfrm flipH="1">
            <a:off x="5638478" y="2585086"/>
            <a:ext cx="173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ByTheButterfly" pitchFamily="2" charset="0"/>
                <a:cs typeface="Arial" pitchFamily="34" charset="0"/>
              </a:rPr>
              <a:t>Predictive</a:t>
            </a:r>
            <a:endParaRPr kumimoji="0" lang="hr-HR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ByTheButterfly" pitchFamily="2" charset="0"/>
              <a:cs typeface="Arial" pitchFamily="34" charset="0"/>
            </a:endParaRP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ByTheButterfly" pitchFamily="2" charset="0"/>
                <a:cs typeface="Arial" pitchFamily="34" charset="0"/>
              </a:rPr>
              <a:t>Modelling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ByTheButterfly" pitchFamily="2" charset="0"/>
              <a:cs typeface="Arial" pitchFamily="34" charset="0"/>
            </a:endParaRPr>
          </a:p>
        </p:txBody>
      </p:sp>
      <p:sp>
        <p:nvSpPr>
          <p:cNvPr id="33" name="TextBox 84"/>
          <p:cNvSpPr txBox="1"/>
          <p:nvPr/>
        </p:nvSpPr>
        <p:spPr>
          <a:xfrm flipH="1">
            <a:off x="6504734" y="2242308"/>
            <a:ext cx="2005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ByTheButterfly" pitchFamily="2" charset="0"/>
                <a:cs typeface="Arial" pitchFamily="34" charset="0"/>
              </a:rPr>
              <a:t>Optimisations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ByTheButterfly" pitchFamily="2" charset="0"/>
              <a:cs typeface="Arial" pitchFamily="34" charset="0"/>
            </a:endParaRPr>
          </a:p>
        </p:txBody>
      </p:sp>
      <p:sp>
        <p:nvSpPr>
          <p:cNvPr id="52" name="Titel 1"/>
          <p:cNvSpPr>
            <a:spLocks noGrp="1"/>
          </p:cNvSpPr>
          <p:nvPr>
            <p:ph type="title"/>
          </p:nvPr>
        </p:nvSpPr>
        <p:spPr>
          <a:xfrm>
            <a:off x="184039" y="175932"/>
            <a:ext cx="8326163" cy="474264"/>
          </a:xfrm>
        </p:spPr>
        <p:txBody>
          <a:bodyPr>
            <a:noAutofit/>
          </a:bodyPr>
          <a:lstStyle/>
          <a:p>
            <a:pPr algn="l"/>
            <a:r>
              <a:rPr lang="hr-HR" sz="3600" dirty="0"/>
              <a:t>Davenportov model podatkovne analitike</a:t>
            </a:r>
            <a:endParaRPr lang="en-GB" sz="3600" dirty="0">
              <a:latin typeface="+mn-lt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84742" y="2698306"/>
            <a:ext cx="3024000" cy="15423"/>
          </a:xfrm>
          <a:prstGeom prst="straightConnector1">
            <a:avLst/>
          </a:prstGeom>
          <a:noFill/>
          <a:ln w="19050" cap="flat">
            <a:solidFill>
              <a:schemeClr val="tx2"/>
            </a:solidFill>
            <a:prstDash val="solid"/>
            <a:miter lim="800000"/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/>
          <p:cNvCxnSpPr/>
          <p:nvPr/>
        </p:nvCxnSpPr>
        <p:spPr>
          <a:xfrm>
            <a:off x="3864900" y="1555736"/>
            <a:ext cx="4140000" cy="15423"/>
          </a:xfrm>
          <a:prstGeom prst="straightConnector1">
            <a:avLst/>
          </a:prstGeom>
          <a:noFill/>
          <a:ln w="19050" cap="flat">
            <a:solidFill>
              <a:schemeClr val="tx2"/>
            </a:solidFill>
            <a:prstDash val="solid"/>
            <a:miter lim="800000"/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Box 84"/>
          <p:cNvSpPr txBox="1"/>
          <p:nvPr/>
        </p:nvSpPr>
        <p:spPr>
          <a:xfrm flipH="1">
            <a:off x="1005248" y="2198772"/>
            <a:ext cx="257582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67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ByTheButterfly" pitchFamily="2" charset="0"/>
                <a:cs typeface="Arial" pitchFamily="34" charset="0"/>
              </a:rPr>
              <a:t>Mjerenje</a:t>
            </a:r>
            <a:endParaRPr kumimoji="0" lang="en-GB" sz="1867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ByTheButterfly" pitchFamily="2" charset="0"/>
              <a:cs typeface="Arial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865883" y="953147"/>
            <a:ext cx="2332739" cy="544828"/>
          </a:xfrm>
          <a:prstGeom prst="round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9" tIns="60959" rIns="60959" bIns="60959" numCol="1" spcCol="38100" rtlCol="0" anchor="ctr">
            <a:spAutoFit/>
          </a:bodyPr>
          <a:lstStyle/>
          <a:p>
            <a:pPr marL="0" marR="0" lvl="0" indent="0" algn="ctr" defTabSz="914377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Calibri"/>
                <a:cs typeface="Calibri"/>
                <a:sym typeface="Calibri"/>
              </a:rPr>
              <a:t>Razumijevanje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8034" y="6177362"/>
            <a:ext cx="8045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Thomas Davenport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Professor of IT and Management, Babson College</a:t>
            </a:r>
          </a:p>
        </p:txBody>
      </p:sp>
    </p:spTree>
    <p:extLst>
      <p:ext uri="{BB962C8B-B14F-4D97-AF65-F5344CB8AC3E}">
        <p14:creationId xmlns:p14="http://schemas.microsoft.com/office/powerpoint/2010/main" val="2557761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 Box 3"/>
          <p:cNvSpPr txBox="1">
            <a:spLocks noChangeArrowheads="1"/>
          </p:cNvSpPr>
          <p:nvPr/>
        </p:nvSpPr>
        <p:spPr bwMode="auto">
          <a:xfrm>
            <a:off x="1619250" y="2657475"/>
            <a:ext cx="4321175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r-H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4" name="Rectangle 6"/>
          <p:cNvSpPr>
            <a:spLocks noChangeArrowheads="1"/>
          </p:cNvSpPr>
          <p:nvPr/>
        </p:nvSpPr>
        <p:spPr bwMode="auto">
          <a:xfrm>
            <a:off x="59404" y="33165"/>
            <a:ext cx="9284592" cy="15070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Multidimenzionalna</a:t>
            </a:r>
            <a:r>
              <a:rPr kumimoji="0" lang="hr-H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baza podataka (OLAP)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Koja dva proizvoda su se najbolje prodavala u četvrtom kvartalu u poslovnici Varaždin?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05" name="Group 7"/>
          <p:cNvGrpSpPr>
            <a:grpSpLocks/>
          </p:cNvGrpSpPr>
          <p:nvPr/>
        </p:nvGrpSpPr>
        <p:grpSpPr bwMode="auto">
          <a:xfrm>
            <a:off x="3503583" y="2264172"/>
            <a:ext cx="5840413" cy="4832350"/>
            <a:chOff x="1968" y="1176"/>
            <a:chExt cx="3679" cy="3044"/>
          </a:xfrm>
        </p:grpSpPr>
        <p:sp>
          <p:nvSpPr>
            <p:cNvPr id="206" name="Rectangle 8"/>
            <p:cNvSpPr>
              <a:spLocks noChangeArrowheads="1"/>
            </p:cNvSpPr>
            <p:nvPr/>
          </p:nvSpPr>
          <p:spPr bwMode="auto">
            <a:xfrm>
              <a:off x="1968" y="3932"/>
              <a:ext cx="18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7" name="Rectangle 9"/>
            <p:cNvSpPr>
              <a:spLocks noChangeArrowheads="1"/>
            </p:cNvSpPr>
            <p:nvPr/>
          </p:nvSpPr>
          <p:spPr bwMode="auto">
            <a:xfrm>
              <a:off x="3306" y="3454"/>
              <a:ext cx="8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00FFFF"/>
                  </a:highlight>
                  <a:uLnTx/>
                  <a:uFillTx/>
                  <a:latin typeface="Arial" pitchFamily="34" charset="0"/>
                  <a:ea typeface="+mn-ea"/>
                  <a:cs typeface="+mn-cs"/>
                </a:rPr>
                <a:t>Vrijeme</a:t>
              </a:r>
              <a:endParaRPr kumimoji="0" lang="da-DK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08" name="Rectangle 10"/>
            <p:cNvSpPr>
              <a:spLocks noChangeArrowheads="1"/>
            </p:cNvSpPr>
            <p:nvPr/>
          </p:nvSpPr>
          <p:spPr bwMode="auto">
            <a:xfrm>
              <a:off x="2910" y="3338"/>
              <a:ext cx="3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da-DK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Q1</a:t>
              </a:r>
            </a:p>
          </p:txBody>
        </p:sp>
        <p:sp>
          <p:nvSpPr>
            <p:cNvPr id="209" name="Rectangle 11"/>
            <p:cNvSpPr>
              <a:spLocks noChangeArrowheads="1"/>
            </p:cNvSpPr>
            <p:nvPr/>
          </p:nvSpPr>
          <p:spPr bwMode="auto">
            <a:xfrm>
              <a:off x="3313" y="3344"/>
              <a:ext cx="3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da-DK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Q2</a:t>
              </a:r>
            </a:p>
          </p:txBody>
        </p:sp>
        <p:sp>
          <p:nvSpPr>
            <p:cNvPr id="210" name="Rectangle 12"/>
            <p:cNvSpPr>
              <a:spLocks noChangeArrowheads="1"/>
            </p:cNvSpPr>
            <p:nvPr/>
          </p:nvSpPr>
          <p:spPr bwMode="auto">
            <a:xfrm>
              <a:off x="3679" y="3346"/>
              <a:ext cx="3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da-DK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Q3</a:t>
              </a:r>
            </a:p>
          </p:txBody>
        </p:sp>
        <p:sp>
          <p:nvSpPr>
            <p:cNvPr id="211" name="Rectangle 13"/>
            <p:cNvSpPr>
              <a:spLocks noChangeArrowheads="1"/>
            </p:cNvSpPr>
            <p:nvPr/>
          </p:nvSpPr>
          <p:spPr bwMode="auto">
            <a:xfrm>
              <a:off x="4098" y="3346"/>
              <a:ext cx="31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da-DK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00FFFF"/>
                  </a:highlight>
                  <a:uLnTx/>
                  <a:uFillTx/>
                  <a:latin typeface="Arial" pitchFamily="34" charset="0"/>
                  <a:ea typeface="+mn-ea"/>
                  <a:cs typeface="+mn-cs"/>
                </a:rPr>
                <a:t>Q4</a:t>
              </a:r>
            </a:p>
          </p:txBody>
        </p:sp>
        <p:sp>
          <p:nvSpPr>
            <p:cNvPr id="212" name="AutoShape 14"/>
            <p:cNvSpPr>
              <a:spLocks noChangeArrowheads="1"/>
            </p:cNvSpPr>
            <p:nvPr/>
          </p:nvSpPr>
          <p:spPr bwMode="auto">
            <a:xfrm>
              <a:off x="3132" y="263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3" name="AutoShape 15"/>
            <p:cNvSpPr>
              <a:spLocks noChangeArrowheads="1"/>
            </p:cNvSpPr>
            <p:nvPr/>
          </p:nvSpPr>
          <p:spPr bwMode="auto">
            <a:xfrm>
              <a:off x="3528" y="263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4" name="AutoShape 16"/>
            <p:cNvSpPr>
              <a:spLocks noChangeArrowheads="1"/>
            </p:cNvSpPr>
            <p:nvPr/>
          </p:nvSpPr>
          <p:spPr bwMode="auto">
            <a:xfrm>
              <a:off x="3924" y="263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5" name="AutoShape 17"/>
            <p:cNvSpPr>
              <a:spLocks noChangeArrowheads="1"/>
            </p:cNvSpPr>
            <p:nvPr/>
          </p:nvSpPr>
          <p:spPr bwMode="auto">
            <a:xfrm>
              <a:off x="4384" y="261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>
                <a:alpha val="34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6" name="AutoShape 18"/>
            <p:cNvSpPr>
              <a:spLocks noChangeArrowheads="1"/>
            </p:cNvSpPr>
            <p:nvPr/>
          </p:nvSpPr>
          <p:spPr bwMode="auto">
            <a:xfrm>
              <a:off x="3132" y="227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7" name="AutoShape 19"/>
            <p:cNvSpPr>
              <a:spLocks noChangeArrowheads="1"/>
            </p:cNvSpPr>
            <p:nvPr/>
          </p:nvSpPr>
          <p:spPr bwMode="auto">
            <a:xfrm>
              <a:off x="3528" y="227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8" name="AutoShape 20"/>
            <p:cNvSpPr>
              <a:spLocks noChangeArrowheads="1"/>
            </p:cNvSpPr>
            <p:nvPr/>
          </p:nvSpPr>
          <p:spPr bwMode="auto">
            <a:xfrm>
              <a:off x="3924" y="227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9" name="AutoShape 21"/>
            <p:cNvSpPr>
              <a:spLocks noChangeArrowheads="1"/>
            </p:cNvSpPr>
            <p:nvPr/>
          </p:nvSpPr>
          <p:spPr bwMode="auto">
            <a:xfrm>
              <a:off x="4384" y="225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>
                <a:alpha val="34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0" name="AutoShape 22"/>
            <p:cNvSpPr>
              <a:spLocks noChangeArrowheads="1"/>
            </p:cNvSpPr>
            <p:nvPr/>
          </p:nvSpPr>
          <p:spPr bwMode="auto">
            <a:xfrm>
              <a:off x="3132" y="191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1" name="AutoShape 23"/>
            <p:cNvSpPr>
              <a:spLocks noChangeArrowheads="1"/>
            </p:cNvSpPr>
            <p:nvPr/>
          </p:nvSpPr>
          <p:spPr bwMode="auto">
            <a:xfrm>
              <a:off x="3528" y="191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2" name="AutoShape 24"/>
            <p:cNvSpPr>
              <a:spLocks noChangeArrowheads="1"/>
            </p:cNvSpPr>
            <p:nvPr/>
          </p:nvSpPr>
          <p:spPr bwMode="auto">
            <a:xfrm>
              <a:off x="3924" y="191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3" name="AutoShape 25"/>
            <p:cNvSpPr>
              <a:spLocks noChangeArrowheads="1"/>
            </p:cNvSpPr>
            <p:nvPr/>
          </p:nvSpPr>
          <p:spPr bwMode="auto">
            <a:xfrm>
              <a:off x="4384" y="189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>
                <a:alpha val="34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4" name="AutoShape 26"/>
            <p:cNvSpPr>
              <a:spLocks noChangeArrowheads="1"/>
            </p:cNvSpPr>
            <p:nvPr/>
          </p:nvSpPr>
          <p:spPr bwMode="auto">
            <a:xfrm>
              <a:off x="3132" y="155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5" name="AutoShape 27"/>
            <p:cNvSpPr>
              <a:spLocks noChangeArrowheads="1"/>
            </p:cNvSpPr>
            <p:nvPr/>
          </p:nvSpPr>
          <p:spPr bwMode="auto">
            <a:xfrm>
              <a:off x="3528" y="155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6" name="AutoShape 28"/>
            <p:cNvSpPr>
              <a:spLocks noChangeArrowheads="1"/>
            </p:cNvSpPr>
            <p:nvPr/>
          </p:nvSpPr>
          <p:spPr bwMode="auto">
            <a:xfrm>
              <a:off x="3924" y="155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7" name="AutoShape 29"/>
            <p:cNvSpPr>
              <a:spLocks noChangeArrowheads="1"/>
            </p:cNvSpPr>
            <p:nvPr/>
          </p:nvSpPr>
          <p:spPr bwMode="auto">
            <a:xfrm>
              <a:off x="4384" y="153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>
                <a:alpha val="34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8" name="AutoShape 30"/>
            <p:cNvSpPr>
              <a:spLocks noChangeArrowheads="1"/>
            </p:cNvSpPr>
            <p:nvPr/>
          </p:nvSpPr>
          <p:spPr bwMode="auto">
            <a:xfrm>
              <a:off x="3144" y="118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9" name="AutoShape 31"/>
            <p:cNvSpPr>
              <a:spLocks noChangeArrowheads="1"/>
            </p:cNvSpPr>
            <p:nvPr/>
          </p:nvSpPr>
          <p:spPr bwMode="auto">
            <a:xfrm>
              <a:off x="3540" y="118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0" name="AutoShape 32"/>
            <p:cNvSpPr>
              <a:spLocks noChangeArrowheads="1"/>
            </p:cNvSpPr>
            <p:nvPr/>
          </p:nvSpPr>
          <p:spPr bwMode="auto">
            <a:xfrm>
              <a:off x="3936" y="118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1" name="AutoShape 33"/>
            <p:cNvSpPr>
              <a:spLocks noChangeArrowheads="1"/>
            </p:cNvSpPr>
            <p:nvPr/>
          </p:nvSpPr>
          <p:spPr bwMode="auto">
            <a:xfrm>
              <a:off x="4384" y="117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>
                <a:alpha val="34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2" name="AutoShape 34"/>
            <p:cNvSpPr>
              <a:spLocks noChangeArrowheads="1"/>
            </p:cNvSpPr>
            <p:nvPr/>
          </p:nvSpPr>
          <p:spPr bwMode="auto">
            <a:xfrm>
              <a:off x="3012" y="2768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3" name="AutoShape 35"/>
            <p:cNvSpPr>
              <a:spLocks noChangeArrowheads="1"/>
            </p:cNvSpPr>
            <p:nvPr/>
          </p:nvSpPr>
          <p:spPr bwMode="auto">
            <a:xfrm>
              <a:off x="3408" y="2768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4" name="AutoShape 36"/>
            <p:cNvSpPr>
              <a:spLocks noChangeArrowheads="1"/>
            </p:cNvSpPr>
            <p:nvPr/>
          </p:nvSpPr>
          <p:spPr bwMode="auto">
            <a:xfrm>
              <a:off x="3804" y="2768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5" name="AutoShape 37"/>
            <p:cNvSpPr>
              <a:spLocks noChangeArrowheads="1"/>
            </p:cNvSpPr>
            <p:nvPr/>
          </p:nvSpPr>
          <p:spPr bwMode="auto">
            <a:xfrm>
              <a:off x="4228" y="2760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>
                <a:alpha val="34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6" name="AutoShape 38"/>
            <p:cNvSpPr>
              <a:spLocks noChangeArrowheads="1"/>
            </p:cNvSpPr>
            <p:nvPr/>
          </p:nvSpPr>
          <p:spPr bwMode="auto">
            <a:xfrm>
              <a:off x="3012" y="2408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7" name="AutoShape 39"/>
            <p:cNvSpPr>
              <a:spLocks noChangeArrowheads="1"/>
            </p:cNvSpPr>
            <p:nvPr/>
          </p:nvSpPr>
          <p:spPr bwMode="auto">
            <a:xfrm>
              <a:off x="3408" y="2408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8" name="AutoShape 40"/>
            <p:cNvSpPr>
              <a:spLocks noChangeArrowheads="1"/>
            </p:cNvSpPr>
            <p:nvPr/>
          </p:nvSpPr>
          <p:spPr bwMode="auto">
            <a:xfrm>
              <a:off x="3804" y="2408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9" name="AutoShape 41"/>
            <p:cNvSpPr>
              <a:spLocks noChangeArrowheads="1"/>
            </p:cNvSpPr>
            <p:nvPr/>
          </p:nvSpPr>
          <p:spPr bwMode="auto">
            <a:xfrm>
              <a:off x="4228" y="2400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>
                <a:alpha val="34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0" name="AutoShape 42"/>
            <p:cNvSpPr>
              <a:spLocks noChangeArrowheads="1"/>
            </p:cNvSpPr>
            <p:nvPr/>
          </p:nvSpPr>
          <p:spPr bwMode="auto">
            <a:xfrm>
              <a:off x="3012" y="2048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1" name="AutoShape 43"/>
            <p:cNvSpPr>
              <a:spLocks noChangeArrowheads="1"/>
            </p:cNvSpPr>
            <p:nvPr/>
          </p:nvSpPr>
          <p:spPr bwMode="auto">
            <a:xfrm>
              <a:off x="3408" y="2048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2" name="AutoShape 44"/>
            <p:cNvSpPr>
              <a:spLocks noChangeArrowheads="1"/>
            </p:cNvSpPr>
            <p:nvPr/>
          </p:nvSpPr>
          <p:spPr bwMode="auto">
            <a:xfrm>
              <a:off x="3804" y="2048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3" name="AutoShape 45"/>
            <p:cNvSpPr>
              <a:spLocks noChangeArrowheads="1"/>
            </p:cNvSpPr>
            <p:nvPr/>
          </p:nvSpPr>
          <p:spPr bwMode="auto">
            <a:xfrm>
              <a:off x="4228" y="2040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>
                <a:alpha val="34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4" name="AutoShape 46"/>
            <p:cNvSpPr>
              <a:spLocks noChangeArrowheads="1"/>
            </p:cNvSpPr>
            <p:nvPr/>
          </p:nvSpPr>
          <p:spPr bwMode="auto">
            <a:xfrm>
              <a:off x="3012" y="1688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5" name="AutoShape 47"/>
            <p:cNvSpPr>
              <a:spLocks noChangeArrowheads="1"/>
            </p:cNvSpPr>
            <p:nvPr/>
          </p:nvSpPr>
          <p:spPr bwMode="auto">
            <a:xfrm>
              <a:off x="3408" y="1688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6" name="AutoShape 48"/>
            <p:cNvSpPr>
              <a:spLocks noChangeArrowheads="1"/>
            </p:cNvSpPr>
            <p:nvPr/>
          </p:nvSpPr>
          <p:spPr bwMode="auto">
            <a:xfrm>
              <a:off x="3804" y="1688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7" name="AutoShape 49"/>
            <p:cNvSpPr>
              <a:spLocks noChangeArrowheads="1"/>
            </p:cNvSpPr>
            <p:nvPr/>
          </p:nvSpPr>
          <p:spPr bwMode="auto">
            <a:xfrm>
              <a:off x="4228" y="1680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>
                <a:alpha val="34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8" name="AutoShape 50"/>
            <p:cNvSpPr>
              <a:spLocks noChangeArrowheads="1"/>
            </p:cNvSpPr>
            <p:nvPr/>
          </p:nvSpPr>
          <p:spPr bwMode="auto">
            <a:xfrm>
              <a:off x="3012" y="1328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9" name="AutoShape 51"/>
            <p:cNvSpPr>
              <a:spLocks noChangeArrowheads="1"/>
            </p:cNvSpPr>
            <p:nvPr/>
          </p:nvSpPr>
          <p:spPr bwMode="auto">
            <a:xfrm>
              <a:off x="3408" y="1328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0" name="AutoShape 52"/>
            <p:cNvSpPr>
              <a:spLocks noChangeArrowheads="1"/>
            </p:cNvSpPr>
            <p:nvPr/>
          </p:nvSpPr>
          <p:spPr bwMode="auto">
            <a:xfrm>
              <a:off x="3804" y="1328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1" name="AutoShape 53"/>
            <p:cNvSpPr>
              <a:spLocks noChangeArrowheads="1"/>
            </p:cNvSpPr>
            <p:nvPr/>
          </p:nvSpPr>
          <p:spPr bwMode="auto">
            <a:xfrm>
              <a:off x="4228" y="1320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>
                <a:alpha val="34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2" name="AutoShape 54"/>
            <p:cNvSpPr>
              <a:spLocks noChangeArrowheads="1"/>
            </p:cNvSpPr>
            <p:nvPr/>
          </p:nvSpPr>
          <p:spPr bwMode="auto">
            <a:xfrm>
              <a:off x="2896" y="291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>
                <a:alpha val="34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3" name="AutoShape 55"/>
            <p:cNvSpPr>
              <a:spLocks noChangeArrowheads="1"/>
            </p:cNvSpPr>
            <p:nvPr/>
          </p:nvSpPr>
          <p:spPr bwMode="auto">
            <a:xfrm>
              <a:off x="3292" y="291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>
                <a:alpha val="34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4" name="AutoShape 56"/>
            <p:cNvSpPr>
              <a:spLocks noChangeArrowheads="1"/>
            </p:cNvSpPr>
            <p:nvPr/>
          </p:nvSpPr>
          <p:spPr bwMode="auto">
            <a:xfrm>
              <a:off x="3688" y="291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>
                <a:alpha val="34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5" name="AutoShape 57"/>
            <p:cNvSpPr>
              <a:spLocks noChangeArrowheads="1"/>
            </p:cNvSpPr>
            <p:nvPr/>
          </p:nvSpPr>
          <p:spPr bwMode="auto">
            <a:xfrm>
              <a:off x="4056" y="292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C000"/>
            </a:solidFill>
            <a:ln w="222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6" name="AutoShape 58"/>
            <p:cNvSpPr>
              <a:spLocks noChangeArrowheads="1"/>
            </p:cNvSpPr>
            <p:nvPr/>
          </p:nvSpPr>
          <p:spPr bwMode="auto">
            <a:xfrm>
              <a:off x="2896" y="255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>
                <a:alpha val="34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7" name="AutoShape 59"/>
            <p:cNvSpPr>
              <a:spLocks noChangeArrowheads="1"/>
            </p:cNvSpPr>
            <p:nvPr/>
          </p:nvSpPr>
          <p:spPr bwMode="auto">
            <a:xfrm>
              <a:off x="3292" y="255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>
                <a:alpha val="34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8" name="AutoShape 60"/>
            <p:cNvSpPr>
              <a:spLocks noChangeArrowheads="1"/>
            </p:cNvSpPr>
            <p:nvPr/>
          </p:nvSpPr>
          <p:spPr bwMode="auto">
            <a:xfrm>
              <a:off x="3688" y="255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>
                <a:alpha val="34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9" name="AutoShape 61"/>
            <p:cNvSpPr>
              <a:spLocks noChangeArrowheads="1"/>
            </p:cNvSpPr>
            <p:nvPr/>
          </p:nvSpPr>
          <p:spPr bwMode="auto">
            <a:xfrm>
              <a:off x="4056" y="256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C000"/>
            </a:solidFill>
            <a:ln w="222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0" name="AutoShape 62"/>
            <p:cNvSpPr>
              <a:spLocks noChangeArrowheads="1"/>
            </p:cNvSpPr>
            <p:nvPr/>
          </p:nvSpPr>
          <p:spPr bwMode="auto">
            <a:xfrm>
              <a:off x="2896" y="219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>
                <a:alpha val="34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1" name="AutoShape 63"/>
            <p:cNvSpPr>
              <a:spLocks noChangeArrowheads="1"/>
            </p:cNvSpPr>
            <p:nvPr/>
          </p:nvSpPr>
          <p:spPr bwMode="auto">
            <a:xfrm>
              <a:off x="3292" y="219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>
                <a:alpha val="34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2" name="AutoShape 64"/>
            <p:cNvSpPr>
              <a:spLocks noChangeArrowheads="1"/>
            </p:cNvSpPr>
            <p:nvPr/>
          </p:nvSpPr>
          <p:spPr bwMode="auto">
            <a:xfrm>
              <a:off x="3688" y="219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>
                <a:alpha val="34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3" name="AutoShape 65"/>
            <p:cNvSpPr>
              <a:spLocks noChangeArrowheads="1"/>
            </p:cNvSpPr>
            <p:nvPr/>
          </p:nvSpPr>
          <p:spPr bwMode="auto">
            <a:xfrm>
              <a:off x="4056" y="220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C000"/>
            </a:solidFill>
            <a:ln w="222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4" name="AutoShape 66"/>
            <p:cNvSpPr>
              <a:spLocks noChangeArrowheads="1"/>
            </p:cNvSpPr>
            <p:nvPr/>
          </p:nvSpPr>
          <p:spPr bwMode="auto">
            <a:xfrm>
              <a:off x="2896" y="183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>
                <a:alpha val="34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5" name="AutoShape 67"/>
            <p:cNvSpPr>
              <a:spLocks noChangeArrowheads="1"/>
            </p:cNvSpPr>
            <p:nvPr/>
          </p:nvSpPr>
          <p:spPr bwMode="auto">
            <a:xfrm>
              <a:off x="3292" y="183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>
                <a:alpha val="34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6" name="AutoShape 68"/>
            <p:cNvSpPr>
              <a:spLocks noChangeArrowheads="1"/>
            </p:cNvSpPr>
            <p:nvPr/>
          </p:nvSpPr>
          <p:spPr bwMode="auto">
            <a:xfrm>
              <a:off x="3688" y="183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>
                <a:alpha val="34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7" name="AutoShape 69"/>
            <p:cNvSpPr>
              <a:spLocks noChangeArrowheads="1"/>
            </p:cNvSpPr>
            <p:nvPr/>
          </p:nvSpPr>
          <p:spPr bwMode="auto">
            <a:xfrm>
              <a:off x="4056" y="184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C000"/>
            </a:solidFill>
            <a:ln w="222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8" name="AutoShape 70"/>
            <p:cNvSpPr>
              <a:spLocks noChangeArrowheads="1"/>
            </p:cNvSpPr>
            <p:nvPr/>
          </p:nvSpPr>
          <p:spPr bwMode="auto">
            <a:xfrm>
              <a:off x="2896" y="147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>
                <a:alpha val="34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9" name="AutoShape 71"/>
            <p:cNvSpPr>
              <a:spLocks noChangeArrowheads="1"/>
            </p:cNvSpPr>
            <p:nvPr/>
          </p:nvSpPr>
          <p:spPr bwMode="auto">
            <a:xfrm>
              <a:off x="3292" y="147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>
                <a:alpha val="34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0" name="AutoShape 72"/>
            <p:cNvSpPr>
              <a:spLocks noChangeArrowheads="1"/>
            </p:cNvSpPr>
            <p:nvPr/>
          </p:nvSpPr>
          <p:spPr bwMode="auto">
            <a:xfrm>
              <a:off x="3688" y="147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>
                <a:alpha val="34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1" name="AutoShape 73"/>
            <p:cNvSpPr>
              <a:spLocks noChangeArrowheads="1"/>
            </p:cNvSpPr>
            <p:nvPr/>
          </p:nvSpPr>
          <p:spPr bwMode="auto">
            <a:xfrm>
              <a:off x="4056" y="148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C000"/>
            </a:solidFill>
            <a:ln w="222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2" name="Rectangle 74"/>
            <p:cNvSpPr>
              <a:spLocks noChangeArrowheads="1"/>
            </p:cNvSpPr>
            <p:nvPr/>
          </p:nvSpPr>
          <p:spPr bwMode="auto">
            <a:xfrm>
              <a:off x="4206" y="3079"/>
              <a:ext cx="7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Osijek</a:t>
              </a:r>
              <a:endParaRPr kumimoji="0" lang="da-D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73" name="Rectangle 75"/>
            <p:cNvSpPr>
              <a:spLocks noChangeArrowheads="1"/>
            </p:cNvSpPr>
            <p:nvPr/>
          </p:nvSpPr>
          <p:spPr bwMode="auto">
            <a:xfrm>
              <a:off x="4173" y="3230"/>
              <a:ext cx="74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00FFFF"/>
                  </a:highlight>
                  <a:uLnTx/>
                  <a:uFillTx/>
                  <a:latin typeface="Arial" pitchFamily="34" charset="0"/>
                  <a:ea typeface="+mn-ea"/>
                  <a:cs typeface="+mn-cs"/>
                </a:rPr>
                <a:t>Varaždin</a:t>
              </a:r>
              <a:endParaRPr kumimoji="0" lang="da-D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74" name="Rectangle 76"/>
            <p:cNvSpPr>
              <a:spLocks noChangeArrowheads="1"/>
            </p:cNvSpPr>
            <p:nvPr/>
          </p:nvSpPr>
          <p:spPr bwMode="auto">
            <a:xfrm>
              <a:off x="4597" y="2914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Zagreb</a:t>
              </a:r>
              <a:endParaRPr kumimoji="0" lang="da-D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75" name="Rectangle 77"/>
            <p:cNvSpPr>
              <a:spLocks noChangeArrowheads="1"/>
            </p:cNvSpPr>
            <p:nvPr/>
          </p:nvSpPr>
          <p:spPr bwMode="auto">
            <a:xfrm rot="18771742">
              <a:off x="4642" y="3165"/>
              <a:ext cx="8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00FFFF"/>
                  </a:highlight>
                  <a:uLnTx/>
                  <a:uFillTx/>
                  <a:latin typeface="Arial" pitchFamily="34" charset="0"/>
                  <a:ea typeface="+mn-ea"/>
                  <a:cs typeface="+mn-cs"/>
                </a:rPr>
                <a:t>Poslovnica</a:t>
              </a:r>
              <a:endParaRPr kumimoji="0" lang="da-DK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76" name="Rectangle 78"/>
            <p:cNvSpPr>
              <a:spLocks noChangeArrowheads="1"/>
            </p:cNvSpPr>
            <p:nvPr/>
          </p:nvSpPr>
          <p:spPr bwMode="auto">
            <a:xfrm rot="16200000">
              <a:off x="1715" y="2018"/>
              <a:ext cx="8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da-DK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Pro</a:t>
              </a:r>
              <a:r>
                <a:rPr kumimoji="0" lang="hr-H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izvod</a:t>
              </a:r>
              <a:endParaRPr kumimoji="0" lang="da-DK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77" name="Rectangle 79"/>
            <p:cNvSpPr>
              <a:spLocks noChangeArrowheads="1"/>
            </p:cNvSpPr>
            <p:nvPr/>
          </p:nvSpPr>
          <p:spPr bwMode="auto">
            <a:xfrm>
              <a:off x="2436" y="1595"/>
              <a:ext cx="8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Krediti</a:t>
              </a:r>
              <a:endParaRPr kumimoji="0" lang="da-D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78" name="Rectangle 80"/>
            <p:cNvSpPr>
              <a:spLocks noChangeArrowheads="1"/>
            </p:cNvSpPr>
            <p:nvPr/>
          </p:nvSpPr>
          <p:spPr bwMode="auto">
            <a:xfrm>
              <a:off x="2374" y="1958"/>
              <a:ext cx="8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Depoziti</a:t>
              </a:r>
              <a:endParaRPr kumimoji="0" lang="da-D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79" name="Rectangle 81"/>
            <p:cNvSpPr>
              <a:spLocks noChangeArrowheads="1"/>
            </p:cNvSpPr>
            <p:nvPr/>
          </p:nvSpPr>
          <p:spPr bwMode="auto">
            <a:xfrm>
              <a:off x="2479" y="2324"/>
              <a:ext cx="8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Police</a:t>
              </a:r>
              <a:endParaRPr kumimoji="0" lang="da-D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80" name="Rectangle 82"/>
            <p:cNvSpPr>
              <a:spLocks noChangeArrowheads="1"/>
            </p:cNvSpPr>
            <p:nvPr/>
          </p:nvSpPr>
          <p:spPr bwMode="auto">
            <a:xfrm>
              <a:off x="2172" y="2689"/>
              <a:ext cx="8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Tekući račun</a:t>
              </a:r>
              <a:endParaRPr kumimoji="0" lang="da-D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81" name="Rectangle 83"/>
            <p:cNvSpPr>
              <a:spLocks noChangeArrowheads="1"/>
            </p:cNvSpPr>
            <p:nvPr/>
          </p:nvSpPr>
          <p:spPr bwMode="auto">
            <a:xfrm>
              <a:off x="4855" y="2669"/>
              <a:ext cx="7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endParaRPr kumimoji="0" lang="da-DK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sp>
        <p:nvSpPr>
          <p:cNvPr id="83" name="Rectangle 61"/>
          <p:cNvSpPr>
            <a:spLocks noChangeArrowheads="1"/>
          </p:cNvSpPr>
          <p:nvPr/>
        </p:nvSpPr>
        <p:spPr bwMode="auto">
          <a:xfrm>
            <a:off x="3928189" y="5268224"/>
            <a:ext cx="1304882" cy="3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00279F"/>
              </a:buClr>
              <a:buSzPct val="120000"/>
              <a:buFont typeface="Monotype Sorts" pitchFamily="2" charset="2"/>
              <a:buNone/>
              <a:tabLst/>
              <a:defRPr/>
            </a:pPr>
            <a:r>
              <a:rPr kumimoji="0" lang="hr-H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Osiguranje</a:t>
            </a:r>
            <a:endParaRPr kumimoji="0" lang="da-DK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84" name="Rectangle 85">
            <a:extLst>
              <a:ext uri="{FF2B5EF4-FFF2-40B4-BE49-F238E27FC236}">
                <a16:creationId xmlns:a16="http://schemas.microsoft.com/office/drawing/2014/main" id="{EEF03E89-B4BD-4754-81BC-3F75B84C2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32" y="2441624"/>
            <a:ext cx="331152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C333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hr-H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Calibri"/>
                <a:ea typeface="+mn-ea"/>
                <a:cs typeface="+mn-cs"/>
              </a:rPr>
              <a:t>Odabiru se podaci samo za četvrti kvartal</a:t>
            </a:r>
          </a:p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C333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hr-H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Odabiru se podaci samo za Varaždin</a:t>
            </a:r>
          </a:p>
        </p:txBody>
      </p:sp>
    </p:spTree>
    <p:extLst>
      <p:ext uri="{BB962C8B-B14F-4D97-AF65-F5344CB8AC3E}">
        <p14:creationId xmlns:p14="http://schemas.microsoft.com/office/powerpoint/2010/main" val="3813724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 Box 3"/>
          <p:cNvSpPr txBox="1">
            <a:spLocks noChangeArrowheads="1"/>
          </p:cNvSpPr>
          <p:nvPr/>
        </p:nvSpPr>
        <p:spPr bwMode="auto">
          <a:xfrm>
            <a:off x="1619250" y="2657475"/>
            <a:ext cx="4321175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r-H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4" name="Rectangle 6"/>
          <p:cNvSpPr>
            <a:spLocks noChangeArrowheads="1"/>
          </p:cNvSpPr>
          <p:nvPr/>
        </p:nvSpPr>
        <p:spPr bwMode="auto">
          <a:xfrm>
            <a:off x="59404" y="33165"/>
            <a:ext cx="9284592" cy="15070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Multidimenzionalna</a:t>
            </a:r>
            <a:r>
              <a:rPr kumimoji="0" lang="hr-H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baza podataka (OLAP)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Koja dva proizvoda su se najbolje prodavala u četvrtom kvartalu u poslovnici Varaždin?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05" name="Group 7"/>
          <p:cNvGrpSpPr>
            <a:grpSpLocks/>
          </p:cNvGrpSpPr>
          <p:nvPr/>
        </p:nvGrpSpPr>
        <p:grpSpPr bwMode="auto">
          <a:xfrm>
            <a:off x="3503583" y="2264172"/>
            <a:ext cx="5840413" cy="4832350"/>
            <a:chOff x="1968" y="1176"/>
            <a:chExt cx="3679" cy="3044"/>
          </a:xfrm>
        </p:grpSpPr>
        <p:sp>
          <p:nvSpPr>
            <p:cNvPr id="206" name="Rectangle 8"/>
            <p:cNvSpPr>
              <a:spLocks noChangeArrowheads="1"/>
            </p:cNvSpPr>
            <p:nvPr/>
          </p:nvSpPr>
          <p:spPr bwMode="auto">
            <a:xfrm>
              <a:off x="1968" y="3932"/>
              <a:ext cx="18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7" name="Rectangle 9"/>
            <p:cNvSpPr>
              <a:spLocks noChangeArrowheads="1"/>
            </p:cNvSpPr>
            <p:nvPr/>
          </p:nvSpPr>
          <p:spPr bwMode="auto">
            <a:xfrm>
              <a:off x="3306" y="3454"/>
              <a:ext cx="8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00FFFF"/>
                  </a:highlight>
                  <a:uLnTx/>
                  <a:uFillTx/>
                  <a:latin typeface="Arial" pitchFamily="34" charset="0"/>
                  <a:ea typeface="+mn-ea"/>
                  <a:cs typeface="+mn-cs"/>
                </a:rPr>
                <a:t>Vrijeme</a:t>
              </a:r>
              <a:endParaRPr kumimoji="0" lang="da-DK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08" name="Rectangle 10"/>
            <p:cNvSpPr>
              <a:spLocks noChangeArrowheads="1"/>
            </p:cNvSpPr>
            <p:nvPr/>
          </p:nvSpPr>
          <p:spPr bwMode="auto">
            <a:xfrm>
              <a:off x="2910" y="3338"/>
              <a:ext cx="3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da-DK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Q1</a:t>
              </a:r>
            </a:p>
          </p:txBody>
        </p:sp>
        <p:sp>
          <p:nvSpPr>
            <p:cNvPr id="209" name="Rectangle 11"/>
            <p:cNvSpPr>
              <a:spLocks noChangeArrowheads="1"/>
            </p:cNvSpPr>
            <p:nvPr/>
          </p:nvSpPr>
          <p:spPr bwMode="auto">
            <a:xfrm>
              <a:off x="3313" y="3344"/>
              <a:ext cx="3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da-DK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Q2</a:t>
              </a:r>
            </a:p>
          </p:txBody>
        </p:sp>
        <p:sp>
          <p:nvSpPr>
            <p:cNvPr id="210" name="Rectangle 12"/>
            <p:cNvSpPr>
              <a:spLocks noChangeArrowheads="1"/>
            </p:cNvSpPr>
            <p:nvPr/>
          </p:nvSpPr>
          <p:spPr bwMode="auto">
            <a:xfrm>
              <a:off x="3679" y="3346"/>
              <a:ext cx="3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da-DK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Q3</a:t>
              </a:r>
            </a:p>
          </p:txBody>
        </p:sp>
        <p:sp>
          <p:nvSpPr>
            <p:cNvPr id="211" name="Rectangle 13"/>
            <p:cNvSpPr>
              <a:spLocks noChangeArrowheads="1"/>
            </p:cNvSpPr>
            <p:nvPr/>
          </p:nvSpPr>
          <p:spPr bwMode="auto">
            <a:xfrm>
              <a:off x="4098" y="3346"/>
              <a:ext cx="31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da-DK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00FFFF"/>
                  </a:highlight>
                  <a:uLnTx/>
                  <a:uFillTx/>
                  <a:latin typeface="Arial" pitchFamily="34" charset="0"/>
                  <a:ea typeface="+mn-ea"/>
                  <a:cs typeface="+mn-cs"/>
                </a:rPr>
                <a:t>Q4</a:t>
              </a:r>
            </a:p>
          </p:txBody>
        </p:sp>
        <p:sp>
          <p:nvSpPr>
            <p:cNvPr id="212" name="AutoShape 14"/>
            <p:cNvSpPr>
              <a:spLocks noChangeArrowheads="1"/>
            </p:cNvSpPr>
            <p:nvPr/>
          </p:nvSpPr>
          <p:spPr bwMode="auto">
            <a:xfrm>
              <a:off x="3132" y="263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3" name="AutoShape 15"/>
            <p:cNvSpPr>
              <a:spLocks noChangeArrowheads="1"/>
            </p:cNvSpPr>
            <p:nvPr/>
          </p:nvSpPr>
          <p:spPr bwMode="auto">
            <a:xfrm>
              <a:off x="3528" y="263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4" name="AutoShape 16"/>
            <p:cNvSpPr>
              <a:spLocks noChangeArrowheads="1"/>
            </p:cNvSpPr>
            <p:nvPr/>
          </p:nvSpPr>
          <p:spPr bwMode="auto">
            <a:xfrm>
              <a:off x="3924" y="263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5" name="AutoShape 17"/>
            <p:cNvSpPr>
              <a:spLocks noChangeArrowheads="1"/>
            </p:cNvSpPr>
            <p:nvPr/>
          </p:nvSpPr>
          <p:spPr bwMode="auto">
            <a:xfrm>
              <a:off x="4384" y="261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>
                <a:alpha val="34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6" name="AutoShape 18"/>
            <p:cNvSpPr>
              <a:spLocks noChangeArrowheads="1"/>
            </p:cNvSpPr>
            <p:nvPr/>
          </p:nvSpPr>
          <p:spPr bwMode="auto">
            <a:xfrm>
              <a:off x="3132" y="227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7" name="AutoShape 19"/>
            <p:cNvSpPr>
              <a:spLocks noChangeArrowheads="1"/>
            </p:cNvSpPr>
            <p:nvPr/>
          </p:nvSpPr>
          <p:spPr bwMode="auto">
            <a:xfrm>
              <a:off x="3528" y="227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8" name="AutoShape 20"/>
            <p:cNvSpPr>
              <a:spLocks noChangeArrowheads="1"/>
            </p:cNvSpPr>
            <p:nvPr/>
          </p:nvSpPr>
          <p:spPr bwMode="auto">
            <a:xfrm>
              <a:off x="3924" y="227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9" name="AutoShape 21"/>
            <p:cNvSpPr>
              <a:spLocks noChangeArrowheads="1"/>
            </p:cNvSpPr>
            <p:nvPr/>
          </p:nvSpPr>
          <p:spPr bwMode="auto">
            <a:xfrm>
              <a:off x="4384" y="225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>
                <a:alpha val="34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0" name="AutoShape 22"/>
            <p:cNvSpPr>
              <a:spLocks noChangeArrowheads="1"/>
            </p:cNvSpPr>
            <p:nvPr/>
          </p:nvSpPr>
          <p:spPr bwMode="auto">
            <a:xfrm>
              <a:off x="3132" y="191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1" name="AutoShape 23"/>
            <p:cNvSpPr>
              <a:spLocks noChangeArrowheads="1"/>
            </p:cNvSpPr>
            <p:nvPr/>
          </p:nvSpPr>
          <p:spPr bwMode="auto">
            <a:xfrm>
              <a:off x="3528" y="191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2" name="AutoShape 24"/>
            <p:cNvSpPr>
              <a:spLocks noChangeArrowheads="1"/>
            </p:cNvSpPr>
            <p:nvPr/>
          </p:nvSpPr>
          <p:spPr bwMode="auto">
            <a:xfrm>
              <a:off x="3924" y="191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3" name="AutoShape 25"/>
            <p:cNvSpPr>
              <a:spLocks noChangeArrowheads="1"/>
            </p:cNvSpPr>
            <p:nvPr/>
          </p:nvSpPr>
          <p:spPr bwMode="auto">
            <a:xfrm>
              <a:off x="4384" y="189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>
                <a:alpha val="34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4" name="AutoShape 26"/>
            <p:cNvSpPr>
              <a:spLocks noChangeArrowheads="1"/>
            </p:cNvSpPr>
            <p:nvPr/>
          </p:nvSpPr>
          <p:spPr bwMode="auto">
            <a:xfrm>
              <a:off x="3132" y="155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5" name="AutoShape 27"/>
            <p:cNvSpPr>
              <a:spLocks noChangeArrowheads="1"/>
            </p:cNvSpPr>
            <p:nvPr/>
          </p:nvSpPr>
          <p:spPr bwMode="auto">
            <a:xfrm>
              <a:off x="3528" y="155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6" name="AutoShape 28"/>
            <p:cNvSpPr>
              <a:spLocks noChangeArrowheads="1"/>
            </p:cNvSpPr>
            <p:nvPr/>
          </p:nvSpPr>
          <p:spPr bwMode="auto">
            <a:xfrm>
              <a:off x="3924" y="155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7" name="AutoShape 29"/>
            <p:cNvSpPr>
              <a:spLocks noChangeArrowheads="1"/>
            </p:cNvSpPr>
            <p:nvPr/>
          </p:nvSpPr>
          <p:spPr bwMode="auto">
            <a:xfrm>
              <a:off x="4384" y="153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>
                <a:alpha val="34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8" name="AutoShape 30"/>
            <p:cNvSpPr>
              <a:spLocks noChangeArrowheads="1"/>
            </p:cNvSpPr>
            <p:nvPr/>
          </p:nvSpPr>
          <p:spPr bwMode="auto">
            <a:xfrm>
              <a:off x="3144" y="118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9" name="AutoShape 31"/>
            <p:cNvSpPr>
              <a:spLocks noChangeArrowheads="1"/>
            </p:cNvSpPr>
            <p:nvPr/>
          </p:nvSpPr>
          <p:spPr bwMode="auto">
            <a:xfrm>
              <a:off x="3540" y="118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0" name="AutoShape 32"/>
            <p:cNvSpPr>
              <a:spLocks noChangeArrowheads="1"/>
            </p:cNvSpPr>
            <p:nvPr/>
          </p:nvSpPr>
          <p:spPr bwMode="auto">
            <a:xfrm>
              <a:off x="3936" y="118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1" name="AutoShape 33"/>
            <p:cNvSpPr>
              <a:spLocks noChangeArrowheads="1"/>
            </p:cNvSpPr>
            <p:nvPr/>
          </p:nvSpPr>
          <p:spPr bwMode="auto">
            <a:xfrm>
              <a:off x="4384" y="117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>
                <a:alpha val="34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2" name="AutoShape 34"/>
            <p:cNvSpPr>
              <a:spLocks noChangeArrowheads="1"/>
            </p:cNvSpPr>
            <p:nvPr/>
          </p:nvSpPr>
          <p:spPr bwMode="auto">
            <a:xfrm>
              <a:off x="3012" y="2768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3" name="AutoShape 35"/>
            <p:cNvSpPr>
              <a:spLocks noChangeArrowheads="1"/>
            </p:cNvSpPr>
            <p:nvPr/>
          </p:nvSpPr>
          <p:spPr bwMode="auto">
            <a:xfrm>
              <a:off x="3408" y="2768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4" name="AutoShape 36"/>
            <p:cNvSpPr>
              <a:spLocks noChangeArrowheads="1"/>
            </p:cNvSpPr>
            <p:nvPr/>
          </p:nvSpPr>
          <p:spPr bwMode="auto">
            <a:xfrm>
              <a:off x="3804" y="2768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5" name="AutoShape 37"/>
            <p:cNvSpPr>
              <a:spLocks noChangeArrowheads="1"/>
            </p:cNvSpPr>
            <p:nvPr/>
          </p:nvSpPr>
          <p:spPr bwMode="auto">
            <a:xfrm>
              <a:off x="4228" y="2760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>
                <a:alpha val="34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6" name="AutoShape 38"/>
            <p:cNvSpPr>
              <a:spLocks noChangeArrowheads="1"/>
            </p:cNvSpPr>
            <p:nvPr/>
          </p:nvSpPr>
          <p:spPr bwMode="auto">
            <a:xfrm>
              <a:off x="3012" y="2408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7" name="AutoShape 39"/>
            <p:cNvSpPr>
              <a:spLocks noChangeArrowheads="1"/>
            </p:cNvSpPr>
            <p:nvPr/>
          </p:nvSpPr>
          <p:spPr bwMode="auto">
            <a:xfrm>
              <a:off x="3408" y="2408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8" name="AutoShape 40"/>
            <p:cNvSpPr>
              <a:spLocks noChangeArrowheads="1"/>
            </p:cNvSpPr>
            <p:nvPr/>
          </p:nvSpPr>
          <p:spPr bwMode="auto">
            <a:xfrm>
              <a:off x="3804" y="2408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9" name="AutoShape 41"/>
            <p:cNvSpPr>
              <a:spLocks noChangeArrowheads="1"/>
            </p:cNvSpPr>
            <p:nvPr/>
          </p:nvSpPr>
          <p:spPr bwMode="auto">
            <a:xfrm>
              <a:off x="4228" y="2400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>
                <a:alpha val="34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0" name="AutoShape 42"/>
            <p:cNvSpPr>
              <a:spLocks noChangeArrowheads="1"/>
            </p:cNvSpPr>
            <p:nvPr/>
          </p:nvSpPr>
          <p:spPr bwMode="auto">
            <a:xfrm>
              <a:off x="3012" y="2048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1" name="AutoShape 43"/>
            <p:cNvSpPr>
              <a:spLocks noChangeArrowheads="1"/>
            </p:cNvSpPr>
            <p:nvPr/>
          </p:nvSpPr>
          <p:spPr bwMode="auto">
            <a:xfrm>
              <a:off x="3408" y="2048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2" name="AutoShape 44"/>
            <p:cNvSpPr>
              <a:spLocks noChangeArrowheads="1"/>
            </p:cNvSpPr>
            <p:nvPr/>
          </p:nvSpPr>
          <p:spPr bwMode="auto">
            <a:xfrm>
              <a:off x="3804" y="2048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3" name="AutoShape 45"/>
            <p:cNvSpPr>
              <a:spLocks noChangeArrowheads="1"/>
            </p:cNvSpPr>
            <p:nvPr/>
          </p:nvSpPr>
          <p:spPr bwMode="auto">
            <a:xfrm>
              <a:off x="4228" y="2040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>
                <a:alpha val="34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4" name="AutoShape 46"/>
            <p:cNvSpPr>
              <a:spLocks noChangeArrowheads="1"/>
            </p:cNvSpPr>
            <p:nvPr/>
          </p:nvSpPr>
          <p:spPr bwMode="auto">
            <a:xfrm>
              <a:off x="3012" y="1688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5" name="AutoShape 47"/>
            <p:cNvSpPr>
              <a:spLocks noChangeArrowheads="1"/>
            </p:cNvSpPr>
            <p:nvPr/>
          </p:nvSpPr>
          <p:spPr bwMode="auto">
            <a:xfrm>
              <a:off x="3408" y="1688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6" name="AutoShape 48"/>
            <p:cNvSpPr>
              <a:spLocks noChangeArrowheads="1"/>
            </p:cNvSpPr>
            <p:nvPr/>
          </p:nvSpPr>
          <p:spPr bwMode="auto">
            <a:xfrm>
              <a:off x="3804" y="1688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7" name="AutoShape 49"/>
            <p:cNvSpPr>
              <a:spLocks noChangeArrowheads="1"/>
            </p:cNvSpPr>
            <p:nvPr/>
          </p:nvSpPr>
          <p:spPr bwMode="auto">
            <a:xfrm>
              <a:off x="4228" y="1680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>
                <a:alpha val="34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8" name="AutoShape 50"/>
            <p:cNvSpPr>
              <a:spLocks noChangeArrowheads="1"/>
            </p:cNvSpPr>
            <p:nvPr/>
          </p:nvSpPr>
          <p:spPr bwMode="auto">
            <a:xfrm>
              <a:off x="3012" y="1328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9" name="AutoShape 51"/>
            <p:cNvSpPr>
              <a:spLocks noChangeArrowheads="1"/>
            </p:cNvSpPr>
            <p:nvPr/>
          </p:nvSpPr>
          <p:spPr bwMode="auto">
            <a:xfrm>
              <a:off x="3408" y="1328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0" name="AutoShape 52"/>
            <p:cNvSpPr>
              <a:spLocks noChangeArrowheads="1"/>
            </p:cNvSpPr>
            <p:nvPr/>
          </p:nvSpPr>
          <p:spPr bwMode="auto">
            <a:xfrm>
              <a:off x="3804" y="1328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1" name="AutoShape 53"/>
            <p:cNvSpPr>
              <a:spLocks noChangeArrowheads="1"/>
            </p:cNvSpPr>
            <p:nvPr/>
          </p:nvSpPr>
          <p:spPr bwMode="auto">
            <a:xfrm>
              <a:off x="4228" y="1320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>
                <a:alpha val="34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2" name="AutoShape 54"/>
            <p:cNvSpPr>
              <a:spLocks noChangeArrowheads="1"/>
            </p:cNvSpPr>
            <p:nvPr/>
          </p:nvSpPr>
          <p:spPr bwMode="auto">
            <a:xfrm>
              <a:off x="2896" y="291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>
                <a:alpha val="34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3" name="AutoShape 55"/>
            <p:cNvSpPr>
              <a:spLocks noChangeArrowheads="1"/>
            </p:cNvSpPr>
            <p:nvPr/>
          </p:nvSpPr>
          <p:spPr bwMode="auto">
            <a:xfrm>
              <a:off x="3292" y="291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>
                <a:alpha val="34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4" name="AutoShape 56"/>
            <p:cNvSpPr>
              <a:spLocks noChangeArrowheads="1"/>
            </p:cNvSpPr>
            <p:nvPr/>
          </p:nvSpPr>
          <p:spPr bwMode="auto">
            <a:xfrm>
              <a:off x="3688" y="291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>
                <a:alpha val="34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5" name="AutoShape 57"/>
            <p:cNvSpPr>
              <a:spLocks noChangeArrowheads="1"/>
            </p:cNvSpPr>
            <p:nvPr/>
          </p:nvSpPr>
          <p:spPr bwMode="auto">
            <a:xfrm>
              <a:off x="4056" y="2924"/>
              <a:ext cx="420" cy="396"/>
            </a:xfrm>
            <a:prstGeom prst="cube">
              <a:avLst>
                <a:gd name="adj" fmla="val 25000"/>
              </a:avLst>
            </a:prstGeom>
            <a:pattFill prst="dkUpDiag">
              <a:fgClr>
                <a:srgbClr val="FFC000"/>
              </a:fgClr>
              <a:bgClr>
                <a:schemeClr val="tx1"/>
              </a:bgClr>
            </a:pattFill>
            <a:ln w="635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6" name="AutoShape 58"/>
            <p:cNvSpPr>
              <a:spLocks noChangeArrowheads="1"/>
            </p:cNvSpPr>
            <p:nvPr/>
          </p:nvSpPr>
          <p:spPr bwMode="auto">
            <a:xfrm>
              <a:off x="2896" y="255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>
                <a:alpha val="34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7" name="AutoShape 59"/>
            <p:cNvSpPr>
              <a:spLocks noChangeArrowheads="1"/>
            </p:cNvSpPr>
            <p:nvPr/>
          </p:nvSpPr>
          <p:spPr bwMode="auto">
            <a:xfrm>
              <a:off x="3292" y="255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>
                <a:alpha val="34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8" name="AutoShape 60"/>
            <p:cNvSpPr>
              <a:spLocks noChangeArrowheads="1"/>
            </p:cNvSpPr>
            <p:nvPr/>
          </p:nvSpPr>
          <p:spPr bwMode="auto">
            <a:xfrm>
              <a:off x="3688" y="255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>
                <a:alpha val="34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9" name="AutoShape 61"/>
            <p:cNvSpPr>
              <a:spLocks noChangeArrowheads="1"/>
            </p:cNvSpPr>
            <p:nvPr/>
          </p:nvSpPr>
          <p:spPr bwMode="auto">
            <a:xfrm>
              <a:off x="4056" y="2564"/>
              <a:ext cx="420" cy="396"/>
            </a:xfrm>
            <a:prstGeom prst="cube">
              <a:avLst>
                <a:gd name="adj" fmla="val 25000"/>
              </a:avLst>
            </a:prstGeom>
            <a:pattFill prst="dkUpDiag">
              <a:fgClr>
                <a:srgbClr val="FFC000"/>
              </a:fgClr>
              <a:bgClr>
                <a:schemeClr val="tx1"/>
              </a:bgClr>
            </a:pattFill>
            <a:ln w="635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0" name="AutoShape 62"/>
            <p:cNvSpPr>
              <a:spLocks noChangeArrowheads="1"/>
            </p:cNvSpPr>
            <p:nvPr/>
          </p:nvSpPr>
          <p:spPr bwMode="auto">
            <a:xfrm>
              <a:off x="2896" y="219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>
                <a:alpha val="34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1" name="AutoShape 63"/>
            <p:cNvSpPr>
              <a:spLocks noChangeArrowheads="1"/>
            </p:cNvSpPr>
            <p:nvPr/>
          </p:nvSpPr>
          <p:spPr bwMode="auto">
            <a:xfrm>
              <a:off x="3292" y="219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>
                <a:alpha val="34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2" name="AutoShape 64"/>
            <p:cNvSpPr>
              <a:spLocks noChangeArrowheads="1"/>
            </p:cNvSpPr>
            <p:nvPr/>
          </p:nvSpPr>
          <p:spPr bwMode="auto">
            <a:xfrm>
              <a:off x="3688" y="219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>
                <a:alpha val="34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3" name="AutoShape 65"/>
            <p:cNvSpPr>
              <a:spLocks noChangeArrowheads="1"/>
            </p:cNvSpPr>
            <p:nvPr/>
          </p:nvSpPr>
          <p:spPr bwMode="auto">
            <a:xfrm>
              <a:off x="4056" y="220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C0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4" name="AutoShape 66"/>
            <p:cNvSpPr>
              <a:spLocks noChangeArrowheads="1"/>
            </p:cNvSpPr>
            <p:nvPr/>
          </p:nvSpPr>
          <p:spPr bwMode="auto">
            <a:xfrm>
              <a:off x="2896" y="183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>
                <a:alpha val="34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5" name="AutoShape 67"/>
            <p:cNvSpPr>
              <a:spLocks noChangeArrowheads="1"/>
            </p:cNvSpPr>
            <p:nvPr/>
          </p:nvSpPr>
          <p:spPr bwMode="auto">
            <a:xfrm>
              <a:off x="3292" y="183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>
                <a:alpha val="34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6" name="AutoShape 68"/>
            <p:cNvSpPr>
              <a:spLocks noChangeArrowheads="1"/>
            </p:cNvSpPr>
            <p:nvPr/>
          </p:nvSpPr>
          <p:spPr bwMode="auto">
            <a:xfrm>
              <a:off x="3688" y="183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>
                <a:alpha val="34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7" name="AutoShape 69"/>
            <p:cNvSpPr>
              <a:spLocks noChangeArrowheads="1"/>
            </p:cNvSpPr>
            <p:nvPr/>
          </p:nvSpPr>
          <p:spPr bwMode="auto">
            <a:xfrm>
              <a:off x="4056" y="184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C0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8" name="AutoShape 70"/>
            <p:cNvSpPr>
              <a:spLocks noChangeArrowheads="1"/>
            </p:cNvSpPr>
            <p:nvPr/>
          </p:nvSpPr>
          <p:spPr bwMode="auto">
            <a:xfrm>
              <a:off x="2896" y="147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>
                <a:alpha val="34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9" name="AutoShape 71"/>
            <p:cNvSpPr>
              <a:spLocks noChangeArrowheads="1"/>
            </p:cNvSpPr>
            <p:nvPr/>
          </p:nvSpPr>
          <p:spPr bwMode="auto">
            <a:xfrm>
              <a:off x="3292" y="147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>
                <a:alpha val="34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0" name="AutoShape 72"/>
            <p:cNvSpPr>
              <a:spLocks noChangeArrowheads="1"/>
            </p:cNvSpPr>
            <p:nvPr/>
          </p:nvSpPr>
          <p:spPr bwMode="auto">
            <a:xfrm>
              <a:off x="3688" y="147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>
                <a:alpha val="34000"/>
              </a:srgbClr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1" name="AutoShape 73"/>
            <p:cNvSpPr>
              <a:spLocks noChangeArrowheads="1"/>
            </p:cNvSpPr>
            <p:nvPr/>
          </p:nvSpPr>
          <p:spPr bwMode="auto">
            <a:xfrm>
              <a:off x="4056" y="148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C000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2" name="Rectangle 74"/>
            <p:cNvSpPr>
              <a:spLocks noChangeArrowheads="1"/>
            </p:cNvSpPr>
            <p:nvPr/>
          </p:nvSpPr>
          <p:spPr bwMode="auto">
            <a:xfrm>
              <a:off x="4206" y="3079"/>
              <a:ext cx="7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Osijek</a:t>
              </a:r>
              <a:endParaRPr kumimoji="0" lang="da-D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73" name="Rectangle 75"/>
            <p:cNvSpPr>
              <a:spLocks noChangeArrowheads="1"/>
            </p:cNvSpPr>
            <p:nvPr/>
          </p:nvSpPr>
          <p:spPr bwMode="auto">
            <a:xfrm>
              <a:off x="4173" y="3230"/>
              <a:ext cx="74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00FFFF"/>
                  </a:highlight>
                  <a:uLnTx/>
                  <a:uFillTx/>
                  <a:latin typeface="Arial" pitchFamily="34" charset="0"/>
                  <a:ea typeface="+mn-ea"/>
                  <a:cs typeface="+mn-cs"/>
                </a:rPr>
                <a:t>Varaždin</a:t>
              </a:r>
              <a:endParaRPr kumimoji="0" lang="da-D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74" name="Rectangle 76"/>
            <p:cNvSpPr>
              <a:spLocks noChangeArrowheads="1"/>
            </p:cNvSpPr>
            <p:nvPr/>
          </p:nvSpPr>
          <p:spPr bwMode="auto">
            <a:xfrm>
              <a:off x="4597" y="2914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Zagreb</a:t>
              </a:r>
              <a:endParaRPr kumimoji="0" lang="da-D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75" name="Rectangle 77"/>
            <p:cNvSpPr>
              <a:spLocks noChangeArrowheads="1"/>
            </p:cNvSpPr>
            <p:nvPr/>
          </p:nvSpPr>
          <p:spPr bwMode="auto">
            <a:xfrm rot="18771742">
              <a:off x="4642" y="3165"/>
              <a:ext cx="8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00FFFF"/>
                  </a:highlight>
                  <a:uLnTx/>
                  <a:uFillTx/>
                  <a:latin typeface="Arial" pitchFamily="34" charset="0"/>
                  <a:ea typeface="+mn-ea"/>
                  <a:cs typeface="+mn-cs"/>
                </a:rPr>
                <a:t>Poslovnica</a:t>
              </a:r>
              <a:endParaRPr kumimoji="0" lang="da-DK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76" name="Rectangle 78"/>
            <p:cNvSpPr>
              <a:spLocks noChangeArrowheads="1"/>
            </p:cNvSpPr>
            <p:nvPr/>
          </p:nvSpPr>
          <p:spPr bwMode="auto">
            <a:xfrm rot="16200000">
              <a:off x="1715" y="2018"/>
              <a:ext cx="8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da-DK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00FFFF"/>
                  </a:highlight>
                  <a:uLnTx/>
                  <a:uFillTx/>
                  <a:latin typeface="Arial" pitchFamily="34" charset="0"/>
                  <a:ea typeface="+mn-ea"/>
                  <a:cs typeface="+mn-cs"/>
                </a:rPr>
                <a:t>Pro</a:t>
              </a:r>
              <a:r>
                <a:rPr kumimoji="0" lang="hr-H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00FFFF"/>
                  </a:highlight>
                  <a:uLnTx/>
                  <a:uFillTx/>
                  <a:latin typeface="Arial" pitchFamily="34" charset="0"/>
                  <a:ea typeface="+mn-ea"/>
                  <a:cs typeface="+mn-cs"/>
                </a:rPr>
                <a:t>izvod</a:t>
              </a:r>
              <a:endParaRPr kumimoji="0" lang="da-DK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77" name="Rectangle 79"/>
            <p:cNvSpPr>
              <a:spLocks noChangeArrowheads="1"/>
            </p:cNvSpPr>
            <p:nvPr/>
          </p:nvSpPr>
          <p:spPr bwMode="auto">
            <a:xfrm>
              <a:off x="2436" y="1595"/>
              <a:ext cx="8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Krediti</a:t>
              </a:r>
              <a:endParaRPr kumimoji="0" lang="da-D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78" name="Rectangle 80"/>
            <p:cNvSpPr>
              <a:spLocks noChangeArrowheads="1"/>
            </p:cNvSpPr>
            <p:nvPr/>
          </p:nvSpPr>
          <p:spPr bwMode="auto">
            <a:xfrm>
              <a:off x="2374" y="1958"/>
              <a:ext cx="8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Depoziti</a:t>
              </a:r>
              <a:endParaRPr kumimoji="0" lang="da-D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79" name="Rectangle 81"/>
            <p:cNvSpPr>
              <a:spLocks noChangeArrowheads="1"/>
            </p:cNvSpPr>
            <p:nvPr/>
          </p:nvSpPr>
          <p:spPr bwMode="auto">
            <a:xfrm>
              <a:off x="2479" y="2324"/>
              <a:ext cx="8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Police</a:t>
              </a:r>
              <a:endParaRPr kumimoji="0" lang="da-D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80" name="Rectangle 82"/>
            <p:cNvSpPr>
              <a:spLocks noChangeArrowheads="1"/>
            </p:cNvSpPr>
            <p:nvPr/>
          </p:nvSpPr>
          <p:spPr bwMode="auto">
            <a:xfrm>
              <a:off x="2172" y="2689"/>
              <a:ext cx="81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00FFFF"/>
                  </a:highlight>
                  <a:uLnTx/>
                  <a:uFillTx/>
                  <a:latin typeface="Arial" pitchFamily="34" charset="0"/>
                  <a:ea typeface="+mn-ea"/>
                  <a:cs typeface="+mn-cs"/>
                </a:rPr>
                <a:t>Tekući račun</a:t>
              </a:r>
              <a:endParaRPr kumimoji="0" lang="da-D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81" name="Rectangle 83"/>
            <p:cNvSpPr>
              <a:spLocks noChangeArrowheads="1"/>
            </p:cNvSpPr>
            <p:nvPr/>
          </p:nvSpPr>
          <p:spPr bwMode="auto">
            <a:xfrm>
              <a:off x="4855" y="2669"/>
              <a:ext cx="7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endParaRPr kumimoji="0" lang="da-DK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sp>
        <p:nvSpPr>
          <p:cNvPr id="83" name="Rectangle 61"/>
          <p:cNvSpPr>
            <a:spLocks noChangeArrowheads="1"/>
          </p:cNvSpPr>
          <p:nvPr/>
        </p:nvSpPr>
        <p:spPr bwMode="auto">
          <a:xfrm>
            <a:off x="3928189" y="5268224"/>
            <a:ext cx="1304882" cy="3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00279F"/>
              </a:buClr>
              <a:buSzPct val="120000"/>
              <a:buFont typeface="Monotype Sorts" pitchFamily="2" charset="2"/>
              <a:buNone/>
              <a:tabLst/>
              <a:defRPr/>
            </a:pPr>
            <a:r>
              <a:rPr kumimoji="0" lang="hr-H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Arial" pitchFamily="34" charset="0"/>
                <a:ea typeface="+mn-ea"/>
                <a:cs typeface="+mn-cs"/>
              </a:rPr>
              <a:t>Osiguranje</a:t>
            </a:r>
            <a:endParaRPr kumimoji="0" lang="da-DK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FFFF"/>
              </a:highlight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85" name="Rectangle 85">
            <a:extLst>
              <a:ext uri="{FF2B5EF4-FFF2-40B4-BE49-F238E27FC236}">
                <a16:creationId xmlns:a16="http://schemas.microsoft.com/office/drawing/2014/main" id="{84A5A28E-D345-45EC-8457-9DA664B4B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21" y="1799034"/>
            <a:ext cx="331152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C333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hr-H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Calibri"/>
                <a:ea typeface="+mn-ea"/>
                <a:cs typeface="+mn-cs"/>
              </a:rPr>
              <a:t>Odabiru se podaci samo za četvrti kvartal</a:t>
            </a:r>
          </a:p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C333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hr-H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Odabiru se podaci samo za Varaždin</a:t>
            </a:r>
          </a:p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C333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hr-H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B8605"/>
                </a:highlight>
                <a:uLnTx/>
                <a:uFillTx/>
                <a:latin typeface="Calibri"/>
                <a:ea typeface="+mn-ea"/>
                <a:cs typeface="+mn-cs"/>
              </a:rPr>
              <a:t>Odabire se “Top” funkcija s vrijednosti 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9B43048-933A-482E-91C8-0FB44DC6E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883" y="4768552"/>
            <a:ext cx="331152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C3333"/>
              </a:buClr>
              <a:buSzTx/>
              <a:buFontTx/>
              <a:buNone/>
              <a:tabLst/>
              <a:defRPr/>
            </a:pPr>
            <a:r>
              <a:rPr kumimoji="0" lang="hr-H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 pretražujemo sve kombinacije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C3333"/>
              </a:buClr>
              <a:buSzTx/>
              <a:buFontTx/>
              <a:buNone/>
              <a:tabLst/>
              <a:defRPr/>
            </a:pPr>
            <a:r>
              <a:rPr kumimoji="0" lang="hr-H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Ciljano: jako brzo se dolazi do odgovora</a:t>
            </a:r>
          </a:p>
        </p:txBody>
      </p:sp>
    </p:spTree>
    <p:extLst>
      <p:ext uri="{BB962C8B-B14F-4D97-AF65-F5344CB8AC3E}">
        <p14:creationId xmlns:p14="http://schemas.microsoft.com/office/powerpoint/2010/main" val="2046968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 Box 3"/>
          <p:cNvSpPr txBox="1">
            <a:spLocks noChangeArrowheads="1"/>
          </p:cNvSpPr>
          <p:nvPr/>
        </p:nvSpPr>
        <p:spPr bwMode="auto">
          <a:xfrm>
            <a:off x="1619250" y="2657475"/>
            <a:ext cx="4321175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r-H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4" name="Rectangle 6"/>
          <p:cNvSpPr>
            <a:spLocks noChangeArrowheads="1"/>
          </p:cNvSpPr>
          <p:nvPr/>
        </p:nvSpPr>
        <p:spPr bwMode="auto">
          <a:xfrm>
            <a:off x="59404" y="33165"/>
            <a:ext cx="9284592" cy="15070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Multidimenzionalna</a:t>
            </a:r>
            <a:r>
              <a:rPr kumimoji="0" lang="hr-H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baza podataka (OLAP)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Koja dva proizvoda su se najbolje prodavala u četvrtom kvartalu u poslovnici Varaždin?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05" name="Group 7"/>
          <p:cNvGrpSpPr>
            <a:grpSpLocks/>
          </p:cNvGrpSpPr>
          <p:nvPr/>
        </p:nvGrpSpPr>
        <p:grpSpPr bwMode="auto">
          <a:xfrm>
            <a:off x="3503583" y="2276872"/>
            <a:ext cx="5840413" cy="4819650"/>
            <a:chOff x="1968" y="1184"/>
            <a:chExt cx="3679" cy="3036"/>
          </a:xfrm>
        </p:grpSpPr>
        <p:sp>
          <p:nvSpPr>
            <p:cNvPr id="206" name="Rectangle 8"/>
            <p:cNvSpPr>
              <a:spLocks noChangeArrowheads="1"/>
            </p:cNvSpPr>
            <p:nvPr/>
          </p:nvSpPr>
          <p:spPr bwMode="auto">
            <a:xfrm>
              <a:off x="1968" y="3932"/>
              <a:ext cx="18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7" name="Rectangle 9"/>
            <p:cNvSpPr>
              <a:spLocks noChangeArrowheads="1"/>
            </p:cNvSpPr>
            <p:nvPr/>
          </p:nvSpPr>
          <p:spPr bwMode="auto">
            <a:xfrm>
              <a:off x="3306" y="3454"/>
              <a:ext cx="8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Vrijeme</a:t>
              </a:r>
              <a:endParaRPr kumimoji="0" lang="da-DK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08" name="Rectangle 10"/>
            <p:cNvSpPr>
              <a:spLocks noChangeArrowheads="1"/>
            </p:cNvSpPr>
            <p:nvPr/>
          </p:nvSpPr>
          <p:spPr bwMode="auto">
            <a:xfrm>
              <a:off x="2910" y="3338"/>
              <a:ext cx="3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da-DK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Q1</a:t>
              </a:r>
            </a:p>
          </p:txBody>
        </p:sp>
        <p:sp>
          <p:nvSpPr>
            <p:cNvPr id="209" name="Rectangle 11"/>
            <p:cNvSpPr>
              <a:spLocks noChangeArrowheads="1"/>
            </p:cNvSpPr>
            <p:nvPr/>
          </p:nvSpPr>
          <p:spPr bwMode="auto">
            <a:xfrm>
              <a:off x="3313" y="3344"/>
              <a:ext cx="3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da-DK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Q2</a:t>
              </a:r>
            </a:p>
          </p:txBody>
        </p:sp>
        <p:sp>
          <p:nvSpPr>
            <p:cNvPr id="210" name="Rectangle 12"/>
            <p:cNvSpPr>
              <a:spLocks noChangeArrowheads="1"/>
            </p:cNvSpPr>
            <p:nvPr/>
          </p:nvSpPr>
          <p:spPr bwMode="auto">
            <a:xfrm>
              <a:off x="3679" y="3346"/>
              <a:ext cx="3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da-DK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Q3</a:t>
              </a:r>
            </a:p>
          </p:txBody>
        </p:sp>
        <p:sp>
          <p:nvSpPr>
            <p:cNvPr id="211" name="Rectangle 13"/>
            <p:cNvSpPr>
              <a:spLocks noChangeArrowheads="1"/>
            </p:cNvSpPr>
            <p:nvPr/>
          </p:nvSpPr>
          <p:spPr bwMode="auto">
            <a:xfrm>
              <a:off x="4098" y="3346"/>
              <a:ext cx="3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da-DK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Q4</a:t>
              </a:r>
            </a:p>
          </p:txBody>
        </p:sp>
        <p:sp>
          <p:nvSpPr>
            <p:cNvPr id="212" name="AutoShape 14"/>
            <p:cNvSpPr>
              <a:spLocks noChangeArrowheads="1"/>
            </p:cNvSpPr>
            <p:nvPr/>
          </p:nvSpPr>
          <p:spPr bwMode="auto">
            <a:xfrm>
              <a:off x="3132" y="263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3" name="AutoShape 15"/>
            <p:cNvSpPr>
              <a:spLocks noChangeArrowheads="1"/>
            </p:cNvSpPr>
            <p:nvPr/>
          </p:nvSpPr>
          <p:spPr bwMode="auto">
            <a:xfrm>
              <a:off x="3528" y="263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4" name="AutoShape 16"/>
            <p:cNvSpPr>
              <a:spLocks noChangeArrowheads="1"/>
            </p:cNvSpPr>
            <p:nvPr/>
          </p:nvSpPr>
          <p:spPr bwMode="auto">
            <a:xfrm>
              <a:off x="3924" y="263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5" name="AutoShape 17"/>
            <p:cNvSpPr>
              <a:spLocks noChangeArrowheads="1"/>
            </p:cNvSpPr>
            <p:nvPr/>
          </p:nvSpPr>
          <p:spPr bwMode="auto">
            <a:xfrm>
              <a:off x="4356" y="262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6" name="AutoShape 18"/>
            <p:cNvSpPr>
              <a:spLocks noChangeArrowheads="1"/>
            </p:cNvSpPr>
            <p:nvPr/>
          </p:nvSpPr>
          <p:spPr bwMode="auto">
            <a:xfrm>
              <a:off x="3132" y="227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7" name="AutoShape 19"/>
            <p:cNvSpPr>
              <a:spLocks noChangeArrowheads="1"/>
            </p:cNvSpPr>
            <p:nvPr/>
          </p:nvSpPr>
          <p:spPr bwMode="auto">
            <a:xfrm>
              <a:off x="3528" y="227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8" name="AutoShape 20"/>
            <p:cNvSpPr>
              <a:spLocks noChangeArrowheads="1"/>
            </p:cNvSpPr>
            <p:nvPr/>
          </p:nvSpPr>
          <p:spPr bwMode="auto">
            <a:xfrm>
              <a:off x="3924" y="227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9" name="AutoShape 21"/>
            <p:cNvSpPr>
              <a:spLocks noChangeArrowheads="1"/>
            </p:cNvSpPr>
            <p:nvPr/>
          </p:nvSpPr>
          <p:spPr bwMode="auto">
            <a:xfrm>
              <a:off x="4356" y="226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0" name="AutoShape 22"/>
            <p:cNvSpPr>
              <a:spLocks noChangeArrowheads="1"/>
            </p:cNvSpPr>
            <p:nvPr/>
          </p:nvSpPr>
          <p:spPr bwMode="auto">
            <a:xfrm>
              <a:off x="3132" y="191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1" name="AutoShape 23"/>
            <p:cNvSpPr>
              <a:spLocks noChangeArrowheads="1"/>
            </p:cNvSpPr>
            <p:nvPr/>
          </p:nvSpPr>
          <p:spPr bwMode="auto">
            <a:xfrm>
              <a:off x="3528" y="191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2" name="AutoShape 24"/>
            <p:cNvSpPr>
              <a:spLocks noChangeArrowheads="1"/>
            </p:cNvSpPr>
            <p:nvPr/>
          </p:nvSpPr>
          <p:spPr bwMode="auto">
            <a:xfrm>
              <a:off x="3924" y="191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3" name="AutoShape 25"/>
            <p:cNvSpPr>
              <a:spLocks noChangeArrowheads="1"/>
            </p:cNvSpPr>
            <p:nvPr/>
          </p:nvSpPr>
          <p:spPr bwMode="auto">
            <a:xfrm>
              <a:off x="4356" y="190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4" name="AutoShape 26"/>
            <p:cNvSpPr>
              <a:spLocks noChangeArrowheads="1"/>
            </p:cNvSpPr>
            <p:nvPr/>
          </p:nvSpPr>
          <p:spPr bwMode="auto">
            <a:xfrm>
              <a:off x="3132" y="155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5" name="AutoShape 27"/>
            <p:cNvSpPr>
              <a:spLocks noChangeArrowheads="1"/>
            </p:cNvSpPr>
            <p:nvPr/>
          </p:nvSpPr>
          <p:spPr bwMode="auto">
            <a:xfrm>
              <a:off x="3528" y="155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6" name="AutoShape 28"/>
            <p:cNvSpPr>
              <a:spLocks noChangeArrowheads="1"/>
            </p:cNvSpPr>
            <p:nvPr/>
          </p:nvSpPr>
          <p:spPr bwMode="auto">
            <a:xfrm>
              <a:off x="3924" y="1556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7" name="AutoShape 29"/>
            <p:cNvSpPr>
              <a:spLocks noChangeArrowheads="1"/>
            </p:cNvSpPr>
            <p:nvPr/>
          </p:nvSpPr>
          <p:spPr bwMode="auto">
            <a:xfrm>
              <a:off x="4356" y="154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8" name="AutoShape 30"/>
            <p:cNvSpPr>
              <a:spLocks noChangeArrowheads="1"/>
            </p:cNvSpPr>
            <p:nvPr/>
          </p:nvSpPr>
          <p:spPr bwMode="auto">
            <a:xfrm>
              <a:off x="3144" y="118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9" name="AutoShape 31"/>
            <p:cNvSpPr>
              <a:spLocks noChangeArrowheads="1"/>
            </p:cNvSpPr>
            <p:nvPr/>
          </p:nvSpPr>
          <p:spPr bwMode="auto">
            <a:xfrm>
              <a:off x="3540" y="118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0" name="AutoShape 32"/>
            <p:cNvSpPr>
              <a:spLocks noChangeArrowheads="1"/>
            </p:cNvSpPr>
            <p:nvPr/>
          </p:nvSpPr>
          <p:spPr bwMode="auto">
            <a:xfrm>
              <a:off x="3936" y="118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1" name="AutoShape 33"/>
            <p:cNvSpPr>
              <a:spLocks noChangeArrowheads="1"/>
            </p:cNvSpPr>
            <p:nvPr/>
          </p:nvSpPr>
          <p:spPr bwMode="auto">
            <a:xfrm>
              <a:off x="4356" y="118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2" name="AutoShape 34"/>
            <p:cNvSpPr>
              <a:spLocks noChangeArrowheads="1"/>
            </p:cNvSpPr>
            <p:nvPr/>
          </p:nvSpPr>
          <p:spPr bwMode="auto">
            <a:xfrm>
              <a:off x="3012" y="276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3" name="AutoShape 35"/>
            <p:cNvSpPr>
              <a:spLocks noChangeArrowheads="1"/>
            </p:cNvSpPr>
            <p:nvPr/>
          </p:nvSpPr>
          <p:spPr bwMode="auto">
            <a:xfrm>
              <a:off x="3408" y="276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4" name="AutoShape 36"/>
            <p:cNvSpPr>
              <a:spLocks noChangeArrowheads="1"/>
            </p:cNvSpPr>
            <p:nvPr/>
          </p:nvSpPr>
          <p:spPr bwMode="auto">
            <a:xfrm>
              <a:off x="3804" y="276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5" name="AutoShape 37"/>
            <p:cNvSpPr>
              <a:spLocks noChangeArrowheads="1"/>
            </p:cNvSpPr>
            <p:nvPr/>
          </p:nvSpPr>
          <p:spPr bwMode="auto">
            <a:xfrm>
              <a:off x="4200" y="276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6" name="AutoShape 38"/>
            <p:cNvSpPr>
              <a:spLocks noChangeArrowheads="1"/>
            </p:cNvSpPr>
            <p:nvPr/>
          </p:nvSpPr>
          <p:spPr bwMode="auto">
            <a:xfrm>
              <a:off x="3012" y="240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7" name="AutoShape 39"/>
            <p:cNvSpPr>
              <a:spLocks noChangeArrowheads="1"/>
            </p:cNvSpPr>
            <p:nvPr/>
          </p:nvSpPr>
          <p:spPr bwMode="auto">
            <a:xfrm>
              <a:off x="3408" y="240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8" name="AutoShape 40"/>
            <p:cNvSpPr>
              <a:spLocks noChangeArrowheads="1"/>
            </p:cNvSpPr>
            <p:nvPr/>
          </p:nvSpPr>
          <p:spPr bwMode="auto">
            <a:xfrm>
              <a:off x="3804" y="240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9" name="AutoShape 41"/>
            <p:cNvSpPr>
              <a:spLocks noChangeArrowheads="1"/>
            </p:cNvSpPr>
            <p:nvPr/>
          </p:nvSpPr>
          <p:spPr bwMode="auto">
            <a:xfrm>
              <a:off x="4200" y="240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0" name="AutoShape 42"/>
            <p:cNvSpPr>
              <a:spLocks noChangeArrowheads="1"/>
            </p:cNvSpPr>
            <p:nvPr/>
          </p:nvSpPr>
          <p:spPr bwMode="auto">
            <a:xfrm>
              <a:off x="3012" y="204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1" name="AutoShape 43"/>
            <p:cNvSpPr>
              <a:spLocks noChangeArrowheads="1"/>
            </p:cNvSpPr>
            <p:nvPr/>
          </p:nvSpPr>
          <p:spPr bwMode="auto">
            <a:xfrm>
              <a:off x="3408" y="204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2" name="AutoShape 44"/>
            <p:cNvSpPr>
              <a:spLocks noChangeArrowheads="1"/>
            </p:cNvSpPr>
            <p:nvPr/>
          </p:nvSpPr>
          <p:spPr bwMode="auto">
            <a:xfrm>
              <a:off x="3804" y="204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3" name="AutoShape 45"/>
            <p:cNvSpPr>
              <a:spLocks noChangeArrowheads="1"/>
            </p:cNvSpPr>
            <p:nvPr/>
          </p:nvSpPr>
          <p:spPr bwMode="auto">
            <a:xfrm>
              <a:off x="4200" y="204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4" name="AutoShape 46"/>
            <p:cNvSpPr>
              <a:spLocks noChangeArrowheads="1"/>
            </p:cNvSpPr>
            <p:nvPr/>
          </p:nvSpPr>
          <p:spPr bwMode="auto">
            <a:xfrm>
              <a:off x="3012" y="168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5" name="AutoShape 47"/>
            <p:cNvSpPr>
              <a:spLocks noChangeArrowheads="1"/>
            </p:cNvSpPr>
            <p:nvPr/>
          </p:nvSpPr>
          <p:spPr bwMode="auto">
            <a:xfrm>
              <a:off x="3408" y="168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6" name="AutoShape 48"/>
            <p:cNvSpPr>
              <a:spLocks noChangeArrowheads="1"/>
            </p:cNvSpPr>
            <p:nvPr/>
          </p:nvSpPr>
          <p:spPr bwMode="auto">
            <a:xfrm>
              <a:off x="3804" y="168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009688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7" name="AutoShape 49"/>
            <p:cNvSpPr>
              <a:spLocks noChangeArrowheads="1"/>
            </p:cNvSpPr>
            <p:nvPr/>
          </p:nvSpPr>
          <p:spPr bwMode="auto">
            <a:xfrm>
              <a:off x="4200" y="168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8" name="AutoShape 50"/>
            <p:cNvSpPr>
              <a:spLocks noChangeArrowheads="1"/>
            </p:cNvSpPr>
            <p:nvPr/>
          </p:nvSpPr>
          <p:spPr bwMode="auto">
            <a:xfrm>
              <a:off x="3012" y="1328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9" name="AutoShape 51"/>
            <p:cNvSpPr>
              <a:spLocks noChangeArrowheads="1"/>
            </p:cNvSpPr>
            <p:nvPr/>
          </p:nvSpPr>
          <p:spPr bwMode="auto">
            <a:xfrm>
              <a:off x="3408" y="1328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0" name="AutoShape 52"/>
            <p:cNvSpPr>
              <a:spLocks noChangeArrowheads="1"/>
            </p:cNvSpPr>
            <p:nvPr/>
          </p:nvSpPr>
          <p:spPr bwMode="auto">
            <a:xfrm>
              <a:off x="3804" y="1328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1" name="AutoShape 53"/>
            <p:cNvSpPr>
              <a:spLocks noChangeArrowheads="1"/>
            </p:cNvSpPr>
            <p:nvPr/>
          </p:nvSpPr>
          <p:spPr bwMode="auto">
            <a:xfrm>
              <a:off x="4200" y="1328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2" name="AutoShape 54"/>
            <p:cNvSpPr>
              <a:spLocks noChangeArrowheads="1"/>
            </p:cNvSpPr>
            <p:nvPr/>
          </p:nvSpPr>
          <p:spPr bwMode="auto">
            <a:xfrm>
              <a:off x="2868" y="292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3" name="AutoShape 55"/>
            <p:cNvSpPr>
              <a:spLocks noChangeArrowheads="1"/>
            </p:cNvSpPr>
            <p:nvPr/>
          </p:nvSpPr>
          <p:spPr bwMode="auto">
            <a:xfrm>
              <a:off x="3264" y="292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4" name="AutoShape 56"/>
            <p:cNvSpPr>
              <a:spLocks noChangeArrowheads="1"/>
            </p:cNvSpPr>
            <p:nvPr/>
          </p:nvSpPr>
          <p:spPr bwMode="auto">
            <a:xfrm>
              <a:off x="3660" y="292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5" name="AutoShape 57"/>
            <p:cNvSpPr>
              <a:spLocks noChangeArrowheads="1"/>
            </p:cNvSpPr>
            <p:nvPr/>
          </p:nvSpPr>
          <p:spPr bwMode="auto">
            <a:xfrm>
              <a:off x="4056" y="292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accent6">
                <a:lumMod val="75000"/>
              </a:schemeClr>
            </a:solidFill>
            <a:ln w="57150">
              <a:solidFill>
                <a:schemeClr val="tx1"/>
              </a:solidFill>
              <a:prstDash val="sysDash"/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6" name="AutoShape 58"/>
            <p:cNvSpPr>
              <a:spLocks noChangeArrowheads="1"/>
            </p:cNvSpPr>
            <p:nvPr/>
          </p:nvSpPr>
          <p:spPr bwMode="auto">
            <a:xfrm>
              <a:off x="2868" y="256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7" name="AutoShape 59"/>
            <p:cNvSpPr>
              <a:spLocks noChangeArrowheads="1"/>
            </p:cNvSpPr>
            <p:nvPr/>
          </p:nvSpPr>
          <p:spPr bwMode="auto">
            <a:xfrm>
              <a:off x="3264" y="256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8" name="AutoShape 60"/>
            <p:cNvSpPr>
              <a:spLocks noChangeArrowheads="1"/>
            </p:cNvSpPr>
            <p:nvPr/>
          </p:nvSpPr>
          <p:spPr bwMode="auto">
            <a:xfrm>
              <a:off x="3660" y="256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9" name="AutoShape 61"/>
            <p:cNvSpPr>
              <a:spLocks noChangeArrowheads="1"/>
            </p:cNvSpPr>
            <p:nvPr/>
          </p:nvSpPr>
          <p:spPr bwMode="auto">
            <a:xfrm>
              <a:off x="4056" y="2564"/>
              <a:ext cx="420" cy="396"/>
            </a:xfrm>
            <a:prstGeom prst="cube">
              <a:avLst>
                <a:gd name="adj" fmla="val 25000"/>
              </a:avLst>
            </a:prstGeom>
            <a:solidFill>
              <a:schemeClr val="accent6">
                <a:lumMod val="75000"/>
              </a:schemeClr>
            </a:solidFill>
            <a:ln w="57150">
              <a:solidFill>
                <a:schemeClr val="tx1"/>
              </a:solidFill>
              <a:prstDash val="sysDash"/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0" name="AutoShape 62"/>
            <p:cNvSpPr>
              <a:spLocks noChangeArrowheads="1"/>
            </p:cNvSpPr>
            <p:nvPr/>
          </p:nvSpPr>
          <p:spPr bwMode="auto">
            <a:xfrm>
              <a:off x="2868" y="220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1" name="AutoShape 63"/>
            <p:cNvSpPr>
              <a:spLocks noChangeArrowheads="1"/>
            </p:cNvSpPr>
            <p:nvPr/>
          </p:nvSpPr>
          <p:spPr bwMode="auto">
            <a:xfrm>
              <a:off x="3264" y="220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2" name="AutoShape 64"/>
            <p:cNvSpPr>
              <a:spLocks noChangeArrowheads="1"/>
            </p:cNvSpPr>
            <p:nvPr/>
          </p:nvSpPr>
          <p:spPr bwMode="auto">
            <a:xfrm>
              <a:off x="3660" y="220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3" name="AutoShape 65"/>
            <p:cNvSpPr>
              <a:spLocks noChangeArrowheads="1"/>
            </p:cNvSpPr>
            <p:nvPr/>
          </p:nvSpPr>
          <p:spPr bwMode="auto">
            <a:xfrm>
              <a:off x="4056" y="220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4" name="AutoShape 66"/>
            <p:cNvSpPr>
              <a:spLocks noChangeArrowheads="1"/>
            </p:cNvSpPr>
            <p:nvPr/>
          </p:nvSpPr>
          <p:spPr bwMode="auto">
            <a:xfrm>
              <a:off x="2868" y="184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5" name="AutoShape 67"/>
            <p:cNvSpPr>
              <a:spLocks noChangeArrowheads="1"/>
            </p:cNvSpPr>
            <p:nvPr/>
          </p:nvSpPr>
          <p:spPr bwMode="auto">
            <a:xfrm>
              <a:off x="3264" y="184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6" name="AutoShape 68"/>
            <p:cNvSpPr>
              <a:spLocks noChangeArrowheads="1"/>
            </p:cNvSpPr>
            <p:nvPr/>
          </p:nvSpPr>
          <p:spPr bwMode="auto">
            <a:xfrm>
              <a:off x="3660" y="184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7" name="AutoShape 69"/>
            <p:cNvSpPr>
              <a:spLocks noChangeArrowheads="1"/>
            </p:cNvSpPr>
            <p:nvPr/>
          </p:nvSpPr>
          <p:spPr bwMode="auto">
            <a:xfrm>
              <a:off x="4056" y="184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8" name="AutoShape 70"/>
            <p:cNvSpPr>
              <a:spLocks noChangeArrowheads="1"/>
            </p:cNvSpPr>
            <p:nvPr/>
          </p:nvSpPr>
          <p:spPr bwMode="auto">
            <a:xfrm>
              <a:off x="2868" y="148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9" name="AutoShape 71"/>
            <p:cNvSpPr>
              <a:spLocks noChangeArrowheads="1"/>
            </p:cNvSpPr>
            <p:nvPr/>
          </p:nvSpPr>
          <p:spPr bwMode="auto">
            <a:xfrm>
              <a:off x="3264" y="148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0" name="AutoShape 72"/>
            <p:cNvSpPr>
              <a:spLocks noChangeArrowheads="1"/>
            </p:cNvSpPr>
            <p:nvPr/>
          </p:nvSpPr>
          <p:spPr bwMode="auto">
            <a:xfrm>
              <a:off x="3660" y="148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1" name="AutoShape 73"/>
            <p:cNvSpPr>
              <a:spLocks noChangeArrowheads="1"/>
            </p:cNvSpPr>
            <p:nvPr/>
          </p:nvSpPr>
          <p:spPr bwMode="auto">
            <a:xfrm>
              <a:off x="4056" y="1484"/>
              <a:ext cx="420" cy="396"/>
            </a:xfrm>
            <a:prstGeom prst="cube">
              <a:avLst>
                <a:gd name="adj" fmla="val 25000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r-H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2" name="Rectangle 74"/>
            <p:cNvSpPr>
              <a:spLocks noChangeArrowheads="1"/>
            </p:cNvSpPr>
            <p:nvPr/>
          </p:nvSpPr>
          <p:spPr bwMode="auto">
            <a:xfrm>
              <a:off x="4206" y="3079"/>
              <a:ext cx="7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Osijek</a:t>
              </a:r>
              <a:endParaRPr kumimoji="0" lang="da-D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73" name="Rectangle 75"/>
            <p:cNvSpPr>
              <a:spLocks noChangeArrowheads="1"/>
            </p:cNvSpPr>
            <p:nvPr/>
          </p:nvSpPr>
          <p:spPr bwMode="auto">
            <a:xfrm>
              <a:off x="4173" y="3230"/>
              <a:ext cx="7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Varaždin</a:t>
              </a:r>
              <a:endParaRPr kumimoji="0" lang="da-D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74" name="Rectangle 76"/>
            <p:cNvSpPr>
              <a:spLocks noChangeArrowheads="1"/>
            </p:cNvSpPr>
            <p:nvPr/>
          </p:nvSpPr>
          <p:spPr bwMode="auto">
            <a:xfrm>
              <a:off x="4597" y="2914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Zagreb</a:t>
              </a:r>
              <a:endParaRPr kumimoji="0" lang="da-D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75" name="Rectangle 77"/>
            <p:cNvSpPr>
              <a:spLocks noChangeArrowheads="1"/>
            </p:cNvSpPr>
            <p:nvPr/>
          </p:nvSpPr>
          <p:spPr bwMode="auto">
            <a:xfrm rot="18771742">
              <a:off x="4642" y="3165"/>
              <a:ext cx="8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Poslovnica</a:t>
              </a:r>
              <a:endParaRPr kumimoji="0" lang="da-DK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76" name="Rectangle 78"/>
            <p:cNvSpPr>
              <a:spLocks noChangeArrowheads="1"/>
            </p:cNvSpPr>
            <p:nvPr/>
          </p:nvSpPr>
          <p:spPr bwMode="auto">
            <a:xfrm rot="16200000">
              <a:off x="1715" y="2018"/>
              <a:ext cx="8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da-DK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Pro</a:t>
              </a:r>
              <a:r>
                <a:rPr kumimoji="0" lang="hr-H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izvod</a:t>
              </a:r>
              <a:endParaRPr kumimoji="0" lang="da-DK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77" name="Rectangle 79"/>
            <p:cNvSpPr>
              <a:spLocks noChangeArrowheads="1"/>
            </p:cNvSpPr>
            <p:nvPr/>
          </p:nvSpPr>
          <p:spPr bwMode="auto">
            <a:xfrm>
              <a:off x="2436" y="1595"/>
              <a:ext cx="8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Krediti</a:t>
              </a:r>
              <a:endParaRPr kumimoji="0" lang="da-D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78" name="Rectangle 80"/>
            <p:cNvSpPr>
              <a:spLocks noChangeArrowheads="1"/>
            </p:cNvSpPr>
            <p:nvPr/>
          </p:nvSpPr>
          <p:spPr bwMode="auto">
            <a:xfrm>
              <a:off x="2374" y="1958"/>
              <a:ext cx="8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Depoziti</a:t>
              </a:r>
              <a:endParaRPr kumimoji="0" lang="da-D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79" name="Rectangle 81"/>
            <p:cNvSpPr>
              <a:spLocks noChangeArrowheads="1"/>
            </p:cNvSpPr>
            <p:nvPr/>
          </p:nvSpPr>
          <p:spPr bwMode="auto">
            <a:xfrm>
              <a:off x="2479" y="2324"/>
              <a:ext cx="8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Police</a:t>
              </a:r>
              <a:endParaRPr kumimoji="0" lang="da-D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80" name="Rectangle 82"/>
            <p:cNvSpPr>
              <a:spLocks noChangeArrowheads="1"/>
            </p:cNvSpPr>
            <p:nvPr/>
          </p:nvSpPr>
          <p:spPr bwMode="auto">
            <a:xfrm>
              <a:off x="2172" y="2689"/>
              <a:ext cx="8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r>
                <a:rPr kumimoji="0" lang="hr-H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Tekući račun</a:t>
              </a:r>
              <a:endParaRPr kumimoji="0" lang="da-D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281" name="Rectangle 83"/>
            <p:cNvSpPr>
              <a:spLocks noChangeArrowheads="1"/>
            </p:cNvSpPr>
            <p:nvPr/>
          </p:nvSpPr>
          <p:spPr bwMode="auto">
            <a:xfrm>
              <a:off x="4855" y="2669"/>
              <a:ext cx="7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279F"/>
                </a:buClr>
                <a:buSzPct val="120000"/>
                <a:buFont typeface="Monotype Sorts" pitchFamily="2" charset="2"/>
                <a:buNone/>
                <a:tabLst/>
                <a:defRPr/>
              </a:pPr>
              <a:endParaRPr kumimoji="0" lang="da-DK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sp>
        <p:nvSpPr>
          <p:cNvPr id="83" name="Rectangle 61"/>
          <p:cNvSpPr>
            <a:spLocks noChangeArrowheads="1"/>
          </p:cNvSpPr>
          <p:nvPr/>
        </p:nvSpPr>
        <p:spPr bwMode="auto">
          <a:xfrm>
            <a:off x="3928189" y="5268224"/>
            <a:ext cx="1304882" cy="3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00279F"/>
              </a:buClr>
              <a:buSzPct val="120000"/>
              <a:buFont typeface="Monotype Sorts" pitchFamily="2" charset="2"/>
              <a:buNone/>
              <a:tabLst/>
              <a:defRPr/>
            </a:pPr>
            <a:r>
              <a:rPr kumimoji="0" lang="hr-H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Osiguranje</a:t>
            </a:r>
            <a:endParaRPr kumimoji="0" lang="da-DK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84" name="Rectangle 85">
            <a:extLst>
              <a:ext uri="{FF2B5EF4-FFF2-40B4-BE49-F238E27FC236}">
                <a16:creationId xmlns:a16="http://schemas.microsoft.com/office/drawing/2014/main" id="{EEF03E89-B4BD-4754-81BC-3F75B84C2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21" y="1799034"/>
            <a:ext cx="331152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C333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hr-H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Calibri"/>
                <a:ea typeface="+mn-ea"/>
                <a:cs typeface="+mn-cs"/>
              </a:rPr>
              <a:t>Odabiru se podaci samo za četvrti kvartal</a:t>
            </a:r>
          </a:p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C333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hr-H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Odabiru se podaci samo za Varaždin</a:t>
            </a:r>
          </a:p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C333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hr-H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B8605"/>
                </a:highlight>
                <a:uLnTx/>
                <a:uFillTx/>
                <a:latin typeface="Calibri"/>
                <a:ea typeface="+mn-ea"/>
                <a:cs typeface="+mn-cs"/>
              </a:rPr>
              <a:t>Odabire se “Top” funkcija s vrijednosti 2</a:t>
            </a:r>
          </a:p>
        </p:txBody>
      </p:sp>
      <p:sp>
        <p:nvSpPr>
          <p:cNvPr id="85" name="Rectangle 85">
            <a:extLst>
              <a:ext uri="{FF2B5EF4-FFF2-40B4-BE49-F238E27FC236}">
                <a16:creationId xmlns:a16="http://schemas.microsoft.com/office/drawing/2014/main" id="{E1D47BC0-D5B6-4743-AA74-CD8EF3617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883" y="4768552"/>
            <a:ext cx="331152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C3333"/>
              </a:buClr>
              <a:buSzTx/>
              <a:buFontTx/>
              <a:buNone/>
              <a:tabLst/>
              <a:defRPr/>
            </a:pPr>
            <a:r>
              <a:rPr kumimoji="0" lang="hr-H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 pretražujemo sve kombinacije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C3333"/>
              </a:buClr>
              <a:buSzTx/>
              <a:buFontTx/>
              <a:buNone/>
              <a:tabLst/>
              <a:defRPr/>
            </a:pPr>
            <a:r>
              <a:rPr kumimoji="0" lang="hr-H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Ciljano: jako brzo se dolazi do odgovora</a:t>
            </a:r>
          </a:p>
        </p:txBody>
      </p:sp>
    </p:spTree>
    <p:extLst>
      <p:ext uri="{BB962C8B-B14F-4D97-AF65-F5344CB8AC3E}">
        <p14:creationId xmlns:p14="http://schemas.microsoft.com/office/powerpoint/2010/main" val="671802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 </a:t>
            </a:r>
            <a:r>
              <a:rPr lang="hr-HR" dirty="0" err="1"/>
              <a:t>Scorecards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22970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Scorecard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r-HR" dirty="0"/>
              <a:t>Kolekcija KPI koja pomaže organizaciji da usporede svoje trenutno poslovanje sa svojim planom i ciljevima</a:t>
            </a:r>
          </a:p>
          <a:p>
            <a:r>
              <a:rPr lang="hr-HR" dirty="0"/>
              <a:t>Scorecard može organizirati KPI u mape/perspektive</a:t>
            </a:r>
          </a:p>
          <a:p>
            <a:r>
              <a:rPr lang="hr-HR" dirty="0"/>
              <a:t>Najpoznatija scorecard metodologija je Balanced Scorecard </a:t>
            </a:r>
          </a:p>
          <a:p>
            <a:r>
              <a:rPr lang="hr-HR" dirty="0"/>
              <a:t>4 perspektive balanced scorecard su:</a:t>
            </a:r>
          </a:p>
          <a:p>
            <a:pPr lvl="2"/>
            <a:r>
              <a:rPr lang="hr-HR" dirty="0"/>
              <a:t>Financijska</a:t>
            </a:r>
          </a:p>
          <a:p>
            <a:pPr lvl="2"/>
            <a:r>
              <a:rPr lang="hr-HR" dirty="0"/>
              <a:t>Korisnička</a:t>
            </a:r>
          </a:p>
          <a:p>
            <a:pPr lvl="2"/>
            <a:r>
              <a:rPr lang="hr-HR" dirty="0"/>
              <a:t>Organizacijska</a:t>
            </a:r>
          </a:p>
          <a:p>
            <a:pPr lvl="2"/>
            <a:r>
              <a:rPr lang="hr-HR" dirty="0"/>
              <a:t>Učenje i rast</a:t>
            </a:r>
          </a:p>
        </p:txBody>
      </p:sp>
    </p:spTree>
    <p:extLst>
      <p:ext uri="{BB962C8B-B14F-4D97-AF65-F5344CB8AC3E}">
        <p14:creationId xmlns:p14="http://schemas.microsoft.com/office/powerpoint/2010/main" val="749909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Balanced Scorecard</a:t>
            </a:r>
          </a:p>
        </p:txBody>
      </p:sp>
      <p:pic>
        <p:nvPicPr>
          <p:cNvPr id="5122" name="Picture 2" descr="http://www.balancedscorecards.com/wp-content/uploads/2010/11/bsc_4perspectiv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56792"/>
            <a:ext cx="6265101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9552" y="5949280"/>
            <a:ext cx="8576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>
                <a:hlinkClick r:id="rId3"/>
              </a:rPr>
              <a:t>http://www.balancedscorecards.com/common-questions/what-are-balanced-scorecards/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19338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Balanced Scorecard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5949280"/>
            <a:ext cx="8576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>
                <a:hlinkClick r:id="rId2"/>
              </a:rPr>
              <a:t>http://www.balancedscorecards.com/common-questions/what-are-balanced-scorecards/</a:t>
            </a:r>
            <a:endParaRPr lang="hr-HR" dirty="0"/>
          </a:p>
        </p:txBody>
      </p:sp>
      <p:pic>
        <p:nvPicPr>
          <p:cNvPr id="7170" name="Picture 2" descr="http://www.balancedscorecards.com/wp-content/uploads/2010/11/bsc_objectives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10407"/>
            <a:ext cx="8489837" cy="473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077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517"/>
            <a:ext cx="8229600" cy="1143000"/>
          </a:xfrm>
        </p:spPr>
        <p:txBody>
          <a:bodyPr/>
          <a:lstStyle/>
          <a:p>
            <a:r>
              <a:rPr lang="hr-HR" dirty="0"/>
              <a:t>Balanced Scorecard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3608" y="6134774"/>
            <a:ext cx="7014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>
                <a:hlinkClick r:id="rId2"/>
              </a:rPr>
              <a:t>http://www.gtwebmarque.com/wikis/gtwm/images/e/e9/Balanced_scorecard.jpg</a:t>
            </a:r>
            <a:endParaRPr lang="hr-HR" sz="1600" dirty="0"/>
          </a:p>
        </p:txBody>
      </p:sp>
      <p:pic>
        <p:nvPicPr>
          <p:cNvPr id="4100" name="Picture 4" descr="http://www.gtwebmarque.com/wikis/gtwm/images/e/e9/Balanced_scorec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86974"/>
            <a:ext cx="6480720" cy="512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785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Uloga Scorecard-a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r-HR" dirty="0"/>
              <a:t>Scorecard vizualizira strategiju organizacije</a:t>
            </a:r>
          </a:p>
          <a:p>
            <a:r>
              <a:rPr lang="hr-HR" dirty="0"/>
              <a:t>Scorecard pomaže da svi fokusiraju svoj doprinos na stvari koje su poravnate sa strategijom  organizacije</a:t>
            </a:r>
          </a:p>
          <a:p>
            <a:r>
              <a:rPr lang="hr-HR" dirty="0"/>
              <a:t>Scorecard pomaže da se povežu dugoročni strateški ciljevi sa kratkoročnim radnjama kroz 4 menadžment procesa </a:t>
            </a:r>
          </a:p>
          <a:p>
            <a:pPr lvl="1"/>
            <a:r>
              <a:rPr lang="hr-HR" dirty="0"/>
              <a:t>Translating the vision</a:t>
            </a:r>
          </a:p>
          <a:p>
            <a:pPr lvl="1"/>
            <a:r>
              <a:rPr lang="hr-HR" dirty="0"/>
              <a:t>Communicating and linking</a:t>
            </a:r>
          </a:p>
          <a:p>
            <a:pPr lvl="1"/>
            <a:r>
              <a:rPr lang="hr-HR" dirty="0"/>
              <a:t>Business planning</a:t>
            </a:r>
          </a:p>
          <a:p>
            <a:pPr lvl="1"/>
            <a:r>
              <a:rPr lang="hr-HR" dirty="0"/>
              <a:t>Feedback and learning</a:t>
            </a:r>
          </a:p>
        </p:txBody>
      </p:sp>
    </p:spTree>
    <p:extLst>
      <p:ext uri="{BB962C8B-B14F-4D97-AF65-F5344CB8AC3E}">
        <p14:creationId xmlns:p14="http://schemas.microsoft.com/office/powerpoint/2010/main" val="303911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10952"/>
          </a:xfrm>
        </p:spPr>
        <p:txBody>
          <a:bodyPr>
            <a:normAutofit fontScale="90000"/>
          </a:bodyPr>
          <a:lstStyle/>
          <a:p>
            <a:r>
              <a:rPr lang="hr-HR" dirty="0"/>
              <a:t>Scorecard primjeri</a:t>
            </a:r>
          </a:p>
        </p:txBody>
      </p:sp>
      <p:pic>
        <p:nvPicPr>
          <p:cNvPr id="8194" name="Picture 2" descr="http://dashboardspy.com/img/balanced-scorecard-dash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55" y="666328"/>
            <a:ext cx="6659893" cy="499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scorecardexamples.com/ScoreCardExample_Slid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7325011" cy="531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2555" y="5997188"/>
            <a:ext cx="712566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100" dirty="0">
                <a:hlinkClick r:id="rId4"/>
              </a:rPr>
              <a:t>http://www.enterprise-dashboard.com/2007/04/05/difference-between-balanced-scorecard-and-enterprise-dashboard/</a:t>
            </a:r>
            <a:r>
              <a:rPr lang="hr-HR" sz="1100" dirty="0"/>
              <a:t> </a:t>
            </a:r>
          </a:p>
          <a:p>
            <a:r>
              <a:rPr lang="hr-HR" sz="1100" dirty="0">
                <a:hlinkClick r:id="rId5"/>
              </a:rPr>
              <a:t>http://www.scorecardexamples.com/</a:t>
            </a:r>
            <a:endParaRPr lang="hr-HR" sz="1100" dirty="0"/>
          </a:p>
          <a:p>
            <a:r>
              <a:rPr lang="hr-HR" sz="1100" dirty="0">
                <a:hlinkClick r:id="rId6"/>
              </a:rPr>
              <a:t>http://www.medeanalytics.com/healthcare-analytics-solutions/provider-solution-executive-analytics.html</a:t>
            </a:r>
            <a:r>
              <a:rPr lang="hr-HR" sz="1100" dirty="0"/>
              <a:t> </a:t>
            </a:r>
          </a:p>
        </p:txBody>
      </p:sp>
      <p:pic>
        <p:nvPicPr>
          <p:cNvPr id="8198" name="Picture 6" descr="http://www.medeanalytics.com/images/sslg-executive-analytic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08" y="1092671"/>
            <a:ext cx="7620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7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AutoShape 2" descr="data:image/jpg;base64,/9j/4AAQSkZJRgABAQAAAQABAAD/2wBDAAkGBwgHBgkIBwgKCgkLDRYPDQwMDRsUFRAWIB0iIiAdHx8kKDQsJCYxJx8fLT0tMTU3Ojo6Iys/RD84QzQ5Ojf/2wBDAQoKCg0MDRoPDxo3JR8lNzc3Nzc3Nzc3Nzc3Nzc3Nzc3Nzc3Nzc3Nzc3Nzc3Nzc3Nzc3Nzc3Nzc3Nzc3Nzc3Nzf/wAARCABeAF4DASIAAhEBAxEB/8QAGwAAAgMBAQEAAAAAAAAAAAAABAYDBQcCAAH/xABHEAABAgQCBAgJCAkFAAAAAAABAgMABAUREiEGMUFREyJhcYGRobIHFDI0ZHSxwdEVJVJicoLh8BYjJCYzRFODkkJjoqPS/8QAGQEAAgMBAAAAAAAAAAAAAAAAAwQAAQIF/8QAKhEAAgIBAgQGAQUAAAAAAAAAAQIAEQMEIRIxMpEiM1FhseFBI4GhwfD/2gAMAwEAAhEDEQA/ANvWpKEKUtQSlIuSTYAQg1/whBLipegtJeIyMy4Dg+6NvOe2I/CZXHC4ihyqyApIXMkbQfJR7z0QoSsuAkZQnn1BU8KwGTLRoQmYrFbnlFU3UH1pOttKsCOpNo4bpM5NKBZRMFR2FRN+bbDdRKDLy0sZ+qkIbRnY7OS20xZGcn3kWkUJpkqfJOAKeWN5vknpuYXpm3YwQBPMxLTofWnBlKvfeVb2mOxoRWj/ACiulxPxhhmG3SSXZ2ddVvVNLHYkgdkBKZSb4lOq+08s+0xCg9T/AL9pOEep/iVw0ErJ/lgOdxPxj7+gVYOthA53U/GCXGGfoX5yTArrDP8ASR0pEVS+/f6lUPeff0DrI8kIRzPAe+LqgUbSiluAIqiCyDmw5hdSebjAjoMKU600EnC2hPMkR1oQtQ0tkUqNxiURfZZJiIwDCr7/AFIpAb8zZZR7h5Zt3LjpvlE0V9AJVRZJR1llJ7IsI6aG1BjimwDMTqyzP6RVKYxhSjMrSEnI2ScItvyAi40VkfHKk2kjJJvmNv5vC05lU5z1lzvGHLRV4ytPq06Dx5eVWpJ5bZeyOVs2TeJc23lsZxuqVVSG/M5E2QNilDIHsJ6BBMy6LHMdJhd0YWGqcSTmtZ7ABDjo4UvSbi1AEh5Qz6D74JhByHf8wuPxCLUy6nPjDrgJTo3jrjR+CbOttH+IjksMHWy2fuiGDpj6zZw+8zJx0bxAzrg3jrjVTKSp1y7J/tiODISR1ycuf7SfhGDpT6zJwH1mOTirpjrQofvbJHdwh/61RrqqTTFeVT5Q87CfhA6ZGiSkzwjclJtPoyxIZAUm43gbQYyNIVYEmUMBBu5PQhhosgPR2+6IPgFuYkUhDTZKUiyEpSlQA2AckSyZVd9ClFWBywub5WB98PLsAIwuwqYc6fnWd9Zd75hooyiNF9Ijt8XSnruIVpg2rE8PSne+YZ6JxtGNIR/so9pjlDze/wAGIjr7/wByClv4JNKRlYmHjQl3hJCaG6YPdTGcyaiGQOUw9eD1d2Z9O5xB60/hBdKacCEwnxVIdMUVancJPy89NqkybrShduB6h5PLs25QqI0imik46lOEnUoTC8u2NeWkLSUqAKSLEEZGMi080XTRJgTlON5J26lS4zLG8j6mY5rgbrF1KOBxKZvMrDxCMcvpi9O0zxZGFuoqSRwyTxCnatP1uTZr1RTuOzqVoQmcnHXFqCUoD6yVHdrhOlZnglg3Vhve6daTsI5Yf9DqhS2XVzlUmUJmwMLN0HCU2zUnXnsI2cxuQK7ZSATUGGLmiY5UCmrp8p+vdW7MOcZxSllQH1RfYO3OKqsuKRVH0BSkjClWW+34Rbydcp87Mpl5V1bjigVZNKAAG0ki0dTTEkt9S33AlagLjHbLZDjoHxgKYwQCtLFJNRmEzsq0l1SkKfbCgRsxC8OkrlMTI+uD/wARFauUpF0qUhasCgoEcIQDvyiyl8puZ+6eyJhQpsTcmNSLuYZNm1ZqHrbvfMNOj3G0c0gHo6T7YU5w/PVQ9ad75hr0YN6DXx6MPfHPXze/wYoOvvKuWTZIEOvg+OF6fRf/AEtq70KbLcNWgwwVGZT9JgHqV+Ma05/VE3i6xG2dm0SjBcUCpROFCBrWrYB+ctcK067/ABHJlaVvO+XtAH0RyC558zthjfpyX5pT7j7t8OFKQE2QNtstu3mEDq0cpq1Ynm3HVHap1XuIh7MjvsOUYYM0yGv09FNWZiTQlUqo8ZN82j/59kByc+puzbwsyo3BSM0HeL7Y25FBpKBYU6WOVuM2FX64V57wcST7q+Am1SzBN0tpbuU8gJOrdlCp0uRaI3gGwsOUN0EclfFVtlQM8rjLVawcRfilHIL5jWCc9YJJrjy2qkUoUpIUyk3G3NUQ0nQuXpoa4Opzyi0sLSTwYsf8b2IyI2gxdTstKKeDsw8GyU4bFYAIBO/nhk42OLh5QwU8FRNnahMtizbijmLi1soeWvPZj7KD3orlS9GKTcB4bbFTg7LiLFvz1zcWkntVEw4ynM3LxqVu5g84fnqoetO98w26J50Wvj0X4wnzavnif9ad75hv0PN6VXh6GT7Y56+b3+ImOuSMtckMOiqeDqx+swodSkxWMNZ9MXFFTgqjB3pWOy/ui8O2UQmPqEvJmpJZfWyGlKUgAk3SBnzm/ZEBqyzqQwj7ThPYE++K2vYvlkJCSUlhJNjtuqKmZQ4QcLS+uGsmd1YiFZyDG+mzqppx5KnGl4MNuDSRa99dyd0Uyqm8UWW68pSSQrCQka+QCINB8SZqohZvcNm19XliJPkt9Tj4S29xnlnVYZqO0kRp2d0UrL4iygiQirN+NyqFtuFS30JClOKVa6hvMWWkDhZm5dSTYrbWL23FPxgFGjEwt9p5a20YHEr4yio5EH85wwzkimacbWtak4ARxQNtt4O6LVMjIQ0ihipBiVUahNpaWGnVKNssoeEee87I9v4wE7JUiXH7WWjvDzl79BNuyCJWZbmpwqYxFtLeEqwkAm+y+uN4cbJzNzSIVu5gM+5wdZnwrI+NO98w6aAkvU6uAbZNY7Pxi/0n8HFPqy1zNPdVIziiSSBibWTvGsdB6IA0Bo09SW6jJumUdmEvqaWCVKbUnCnkB37IVOEpksxc4yr2YSy8yF4MYU4NaEArV1C5i4pqXvHpZwykwhsLILjiQgC6SNRIV2QYmnVNSQl2pol2/wCnJsBNuk39kdCgS4Ul0zE05MIN0OuvFRSebVt3RtNOeIGvj7hFQ3dQ2Yp7MxMB9wuBWEJsldhYEnZntMROSlMl+NMIZHK+q/eMeFLKx+0Ts06No4TCOpNolZpckwcTcs3i+kRc9cO8Iu6h6EhRUpBsYZVJc5GGiR1gWjrxubcP6inqSPpPOBPYLwelISLAADkj7GpcA4KpO+XMssjc03c9avhHvkxC/OZiZe3hThA6hYQfHokkHYkZWX/gy7aDvCReCI9Hokk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r-H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125" name="Picture 5" descr="https://billing.gazpromretail.com/Crc/Images/excel_ic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620" y="788225"/>
            <a:ext cx="802859" cy="80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http://t0.gstatic.com/images?q=tbn:ANd9GcSIODm-Txawe38dljJyXesjd44RErAT1-0xVWCjc8Dmx0Ort5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806" y="1485670"/>
            <a:ext cx="802859" cy="80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http://t2.gstatic.com/images?q=tbn:ANd9GcSiZhIXR8ZopR0ZtFQ2nbC8WyubztRsEAuJG8jc-oq4TtG5ejAulgIRrY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41" y="785532"/>
            <a:ext cx="1724025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3" name="Picture 13" descr="http://t2.gstatic.com/images?q=tbn:ANd9GcRVzibP2EeYsY7_KxaNmcAdWrG-Al-e5fNxhKD-0Gm7mQmhvJHd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660770"/>
            <a:ext cx="1360562" cy="149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5" name="Picture 15" descr="http://t1.gstatic.com/images?q=tbn:ANd9GcQ7k38i3UAen05orz2SA8h6A7EimwAWiUCf7Nb1Iob_cJpCi4QJ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490" y="812501"/>
            <a:ext cx="6381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21" name="Group 5120"/>
          <p:cNvGrpSpPr/>
          <p:nvPr/>
        </p:nvGrpSpPr>
        <p:grpSpPr>
          <a:xfrm>
            <a:off x="1694788" y="5855602"/>
            <a:ext cx="6437154" cy="792088"/>
            <a:chOff x="1691680" y="5589240"/>
            <a:chExt cx="6437154" cy="792088"/>
          </a:xfrm>
        </p:grpSpPr>
        <p:grpSp>
          <p:nvGrpSpPr>
            <p:cNvPr id="63" name="Group 62"/>
            <p:cNvGrpSpPr/>
            <p:nvPr/>
          </p:nvGrpSpPr>
          <p:grpSpPr>
            <a:xfrm>
              <a:off x="1691680" y="5589240"/>
              <a:ext cx="5147022" cy="792088"/>
              <a:chOff x="1691680" y="5589240"/>
              <a:chExt cx="5147022" cy="792088"/>
            </a:xfrm>
          </p:grpSpPr>
          <p:sp>
            <p:nvSpPr>
              <p:cNvPr id="7" name="Flowchart: Magnetic Disk 6"/>
              <p:cNvSpPr/>
              <p:nvPr/>
            </p:nvSpPr>
            <p:spPr>
              <a:xfrm>
                <a:off x="1691680" y="5589240"/>
                <a:ext cx="792088" cy="792088"/>
              </a:xfrm>
              <a:prstGeom prst="flowChartMagneticDisk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r-H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CRM</a:t>
                </a:r>
              </a:p>
            </p:txBody>
          </p:sp>
          <p:sp>
            <p:nvSpPr>
              <p:cNvPr id="8" name="Flowchart: Magnetic Disk 7"/>
              <p:cNvSpPr/>
              <p:nvPr/>
            </p:nvSpPr>
            <p:spPr>
              <a:xfrm>
                <a:off x="2771800" y="5589240"/>
                <a:ext cx="792088" cy="792088"/>
              </a:xfrm>
              <a:prstGeom prst="flowChartMagneticDisk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r-H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ERP</a:t>
                </a:r>
              </a:p>
            </p:txBody>
          </p:sp>
          <p:sp>
            <p:nvSpPr>
              <p:cNvPr id="9" name="Flowchart: Magnetic Disk 8"/>
              <p:cNvSpPr/>
              <p:nvPr/>
            </p:nvSpPr>
            <p:spPr>
              <a:xfrm>
                <a:off x="3851920" y="5589240"/>
                <a:ext cx="792088" cy="792088"/>
              </a:xfrm>
              <a:prstGeom prst="flowChartMagneticDisk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r-H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Excel</a:t>
                </a:r>
              </a:p>
            </p:txBody>
          </p:sp>
          <p:sp>
            <p:nvSpPr>
              <p:cNvPr id="10" name="Flowchart: Magnetic Disk 9"/>
              <p:cNvSpPr/>
              <p:nvPr/>
            </p:nvSpPr>
            <p:spPr>
              <a:xfrm>
                <a:off x="6012159" y="5589240"/>
                <a:ext cx="826543" cy="792088"/>
              </a:xfrm>
              <a:prstGeom prst="flowChartMagneticDisk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r-H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Web sources</a:t>
                </a:r>
              </a:p>
            </p:txBody>
          </p:sp>
          <p:sp>
            <p:nvSpPr>
              <p:cNvPr id="11" name="Flowchart: Magnetic Disk 10"/>
              <p:cNvSpPr/>
              <p:nvPr/>
            </p:nvSpPr>
            <p:spPr>
              <a:xfrm>
                <a:off x="4932040" y="5589240"/>
                <a:ext cx="792088" cy="792088"/>
              </a:xfrm>
              <a:prstGeom prst="flowChartMagneticDisk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r-H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Flat files</a:t>
                </a:r>
              </a:p>
            </p:txBody>
          </p:sp>
        </p:grpSp>
        <p:sp>
          <p:nvSpPr>
            <p:cNvPr id="5120" name="TextBox 5119"/>
            <p:cNvSpPr txBox="1"/>
            <p:nvPr/>
          </p:nvSpPr>
          <p:spPr>
            <a:xfrm>
              <a:off x="7048858" y="5589240"/>
              <a:ext cx="10799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r-H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Izvori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r-H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podataka</a:t>
              </a:r>
            </a:p>
          </p:txBody>
        </p:sp>
      </p:grpSp>
      <p:grpSp>
        <p:nvGrpSpPr>
          <p:cNvPr id="5128" name="Group 5127"/>
          <p:cNvGrpSpPr/>
          <p:nvPr/>
        </p:nvGrpSpPr>
        <p:grpSpPr>
          <a:xfrm>
            <a:off x="2998917" y="3483969"/>
            <a:ext cx="5003776" cy="792088"/>
            <a:chOff x="3926708" y="4644492"/>
            <a:chExt cx="2411146" cy="792088"/>
          </a:xfrm>
        </p:grpSpPr>
        <p:sp>
          <p:nvSpPr>
            <p:cNvPr id="12" name="Flowchart: Magnetic Disk 11"/>
            <p:cNvSpPr/>
            <p:nvPr/>
          </p:nvSpPr>
          <p:spPr>
            <a:xfrm>
              <a:off x="3926708" y="4644492"/>
              <a:ext cx="1080120" cy="792088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r-H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 Warehouse</a:t>
              </a:r>
            </a:p>
          </p:txBody>
        </p:sp>
        <p:sp>
          <p:nvSpPr>
            <p:cNvPr id="5126" name="TextBox 5125"/>
            <p:cNvSpPr txBox="1"/>
            <p:nvPr/>
          </p:nvSpPr>
          <p:spPr>
            <a:xfrm>
              <a:off x="5012948" y="4888382"/>
              <a:ext cx="1324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r-H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Skladište podataka - Target</a:t>
              </a:r>
            </a:p>
          </p:txBody>
        </p:sp>
      </p:grpSp>
      <p:sp>
        <p:nvSpPr>
          <p:cNvPr id="51" name="Notched Right Arrow 50"/>
          <p:cNvSpPr/>
          <p:nvPr/>
        </p:nvSpPr>
        <p:spPr>
          <a:xfrm>
            <a:off x="4929224" y="2478042"/>
            <a:ext cx="1224136" cy="101418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Mining</a:t>
            </a:r>
          </a:p>
        </p:txBody>
      </p:sp>
      <p:sp>
        <p:nvSpPr>
          <p:cNvPr id="5134" name="TextBox 5133"/>
          <p:cNvSpPr txBox="1"/>
          <p:nvPr/>
        </p:nvSpPr>
        <p:spPr>
          <a:xfrm>
            <a:off x="5439547" y="778398"/>
            <a:ext cx="1400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Prezentacija,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vizualizacija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906985" y="5157192"/>
            <a:ext cx="4536504" cy="432048"/>
          </a:xfrm>
          <a:prstGeom prst="roundRect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ETL (Extract, Transform, Load)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16216" y="5168423"/>
            <a:ext cx="2132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Integracija podataka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216616" y="5601277"/>
            <a:ext cx="0" cy="332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095802" y="4286451"/>
            <a:ext cx="0" cy="332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V="1">
            <a:off x="4107056" y="3275570"/>
            <a:ext cx="0" cy="216000"/>
          </a:xfrm>
          <a:prstGeom prst="straightConnector1">
            <a:avLst/>
          </a:prstGeom>
          <a:ln w="28575">
            <a:solidFill>
              <a:srgbClr val="4F81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200173" y="692696"/>
            <a:ext cx="8576240" cy="159248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r-H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" y="-210759"/>
            <a:ext cx="8229600" cy="1143000"/>
          </a:xfrm>
        </p:spPr>
        <p:txBody>
          <a:bodyPr/>
          <a:lstStyle/>
          <a:p>
            <a:r>
              <a:rPr lang="hr-HR" dirty="0"/>
              <a:t>Arhitektura analitičkih sustava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9456" y="4422127"/>
            <a:ext cx="5180997" cy="597971"/>
            <a:chOff x="2364705" y="4879878"/>
            <a:chExt cx="2521157" cy="597971"/>
          </a:xfrm>
        </p:grpSpPr>
        <p:sp>
          <p:nvSpPr>
            <p:cNvPr id="32" name="Flowchart: Magnetic Disk 31"/>
            <p:cNvSpPr/>
            <p:nvPr/>
          </p:nvSpPr>
          <p:spPr>
            <a:xfrm>
              <a:off x="3805742" y="4879878"/>
              <a:ext cx="1080120" cy="597971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r-HR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Stageing</a:t>
              </a:r>
              <a:endParaRPr kumimoji="0" lang="hr-H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64705" y="4966477"/>
              <a:ext cx="1444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r-H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Skladište podataka - </a:t>
              </a:r>
              <a:r>
                <a:rPr kumimoji="0" lang="hr-HR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Stageing</a:t>
              </a:r>
              <a:endParaRPr kumimoji="0" lang="hr-H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E58A8C19-8C35-43B0-B386-F0A7EE77DE34}"/>
              </a:ext>
            </a:extLst>
          </p:cNvPr>
          <p:cNvSpPr/>
          <p:nvPr/>
        </p:nvSpPr>
        <p:spPr>
          <a:xfrm>
            <a:off x="2067123" y="2494446"/>
            <a:ext cx="1406791" cy="792088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mart</a:t>
            </a:r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31E477D4-8DC7-4F5A-BBE2-70E29F14C5E3}"/>
              </a:ext>
            </a:extLst>
          </p:cNvPr>
          <p:cNvSpPr/>
          <p:nvPr/>
        </p:nvSpPr>
        <p:spPr>
          <a:xfrm>
            <a:off x="3781467" y="2564508"/>
            <a:ext cx="860985" cy="678560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OLAP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43A322-776B-4577-B7C5-AFE8B38F9501}"/>
              </a:ext>
            </a:extLst>
          </p:cNvPr>
          <p:cNvCxnSpPr>
            <a:cxnSpLocks/>
          </p:cNvCxnSpPr>
          <p:nvPr/>
        </p:nvCxnSpPr>
        <p:spPr>
          <a:xfrm flipV="1">
            <a:off x="4396574" y="3122227"/>
            <a:ext cx="532650" cy="443337"/>
          </a:xfrm>
          <a:prstGeom prst="straightConnector1">
            <a:avLst/>
          </a:prstGeom>
          <a:ln w="28575">
            <a:solidFill>
              <a:srgbClr val="4F81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006AD8-75A6-4BF0-91E4-D037B7CB0DB2}"/>
              </a:ext>
            </a:extLst>
          </p:cNvPr>
          <p:cNvCxnSpPr/>
          <p:nvPr/>
        </p:nvCxnSpPr>
        <p:spPr>
          <a:xfrm flipH="1" flipV="1">
            <a:off x="3348677" y="3301782"/>
            <a:ext cx="325589" cy="2211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381835-9DA3-4A4F-B18A-E1201ECC476B}"/>
              </a:ext>
            </a:extLst>
          </p:cNvPr>
          <p:cNvCxnSpPr>
            <a:cxnSpLocks/>
          </p:cNvCxnSpPr>
          <p:nvPr/>
        </p:nvCxnSpPr>
        <p:spPr>
          <a:xfrm flipV="1">
            <a:off x="2762233" y="2285184"/>
            <a:ext cx="0" cy="216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1C6B92-E800-44BB-998F-CAC06CD51F87}"/>
              </a:ext>
            </a:extLst>
          </p:cNvPr>
          <p:cNvCxnSpPr/>
          <p:nvPr/>
        </p:nvCxnSpPr>
        <p:spPr>
          <a:xfrm flipV="1">
            <a:off x="4251072" y="2312904"/>
            <a:ext cx="0" cy="252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21FF7-1EAB-4D60-86D7-5203F0CBC997}"/>
              </a:ext>
            </a:extLst>
          </p:cNvPr>
          <p:cNvCxnSpPr>
            <a:cxnSpLocks/>
          </p:cNvCxnSpPr>
          <p:nvPr/>
        </p:nvCxnSpPr>
        <p:spPr>
          <a:xfrm flipV="1">
            <a:off x="5331192" y="2299204"/>
            <a:ext cx="3955" cy="4817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0E52433-981C-4EA7-9C4E-69EC15DC7895}"/>
              </a:ext>
            </a:extLst>
          </p:cNvPr>
          <p:cNvCxnSpPr/>
          <p:nvPr/>
        </p:nvCxnSpPr>
        <p:spPr>
          <a:xfrm flipV="1">
            <a:off x="3143459" y="5608527"/>
            <a:ext cx="0" cy="332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09FD215-997A-4497-AB5F-2426C9FB999A}"/>
              </a:ext>
            </a:extLst>
          </p:cNvPr>
          <p:cNvCxnSpPr/>
          <p:nvPr/>
        </p:nvCxnSpPr>
        <p:spPr>
          <a:xfrm flipV="1">
            <a:off x="2109521" y="5616959"/>
            <a:ext cx="0" cy="332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FE4EF2B-7DEC-483B-BE0F-EF2898EBBC62}"/>
              </a:ext>
            </a:extLst>
          </p:cNvPr>
          <p:cNvCxnSpPr/>
          <p:nvPr/>
        </p:nvCxnSpPr>
        <p:spPr>
          <a:xfrm flipV="1">
            <a:off x="5331192" y="5608526"/>
            <a:ext cx="0" cy="332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F526509-225B-46BF-8FCB-86154A03249B}"/>
              </a:ext>
            </a:extLst>
          </p:cNvPr>
          <p:cNvCxnSpPr/>
          <p:nvPr/>
        </p:nvCxnSpPr>
        <p:spPr>
          <a:xfrm flipV="1">
            <a:off x="6300192" y="5616959"/>
            <a:ext cx="0" cy="332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5CBC86C-E338-474B-858B-361B43626988}"/>
              </a:ext>
            </a:extLst>
          </p:cNvPr>
          <p:cNvSpPr txBox="1"/>
          <p:nvPr/>
        </p:nvSpPr>
        <p:spPr>
          <a:xfrm>
            <a:off x="6810421" y="794857"/>
            <a:ext cx="1984919" cy="258532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0000"/>
                </a:highlight>
                <a:uLnTx/>
                <a:uFillTx/>
                <a:latin typeface="Calibri"/>
                <a:ea typeface="+mn-ea"/>
                <a:cs typeface="+mn-cs"/>
              </a:rPr>
              <a:t>Izvještaji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0000"/>
                </a:highlight>
                <a:uLnTx/>
                <a:uFillTx/>
                <a:latin typeface="Calibri"/>
                <a:ea typeface="+mn-ea"/>
                <a:cs typeface="+mn-cs"/>
              </a:rPr>
              <a:t>Dashboardi</a:t>
            </a:r>
            <a:endParaRPr kumimoji="0" lang="hr-H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FF0000"/>
              </a:highligh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Scorecards</a:t>
            </a:r>
            <a:endParaRPr kumimoji="0" lang="hr-H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Ad-</a:t>
            </a:r>
            <a:r>
              <a:rPr kumimoji="0" lang="hr-H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hoc</a:t>
            </a:r>
            <a:r>
              <a:rPr kumimoji="0" lang="hr-H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analize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Rezultati data </a:t>
            </a:r>
            <a:r>
              <a:rPr kumimoji="0" lang="hr-H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mining</a:t>
            </a:r>
            <a:r>
              <a:rPr kumimoji="0" lang="hr-H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obrada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Rezultati analitičkih modela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itd</a:t>
            </a:r>
            <a:r>
              <a:rPr kumimoji="0" lang="hr-H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83568" y="3933056"/>
            <a:ext cx="230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83568" y="2311670"/>
            <a:ext cx="0" cy="1620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067944" y="5013176"/>
            <a:ext cx="0" cy="180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6D3E7DD-3186-4BE2-9223-61EF97B53693}"/>
              </a:ext>
            </a:extLst>
          </p:cNvPr>
          <p:cNvSpPr txBox="1"/>
          <p:nvPr/>
        </p:nvSpPr>
        <p:spPr>
          <a:xfrm>
            <a:off x="1055697" y="2758812"/>
            <a:ext cx="115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Modeli</a:t>
            </a:r>
          </a:p>
        </p:txBody>
      </p:sp>
    </p:spTree>
    <p:extLst>
      <p:ext uri="{BB962C8B-B14F-4D97-AF65-F5344CB8AC3E}">
        <p14:creationId xmlns:p14="http://schemas.microsoft.com/office/powerpoint/2010/main" val="4189614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82960"/>
          </a:xfrm>
        </p:spPr>
        <p:txBody>
          <a:bodyPr/>
          <a:lstStyle/>
          <a:p>
            <a:r>
              <a:rPr lang="hr-HR" dirty="0"/>
              <a:t>Strateško, taktičko ili operativno?</a:t>
            </a:r>
          </a:p>
        </p:txBody>
      </p:sp>
      <p:pic>
        <p:nvPicPr>
          <p:cNvPr id="3074" name="Picture 2" descr="http://www.tiggs.de/cms/images/Bilder1/StrategyMap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480" y="980728"/>
            <a:ext cx="4556756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3512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4. Vježba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492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hr-HR" dirty="0"/>
              <a:t>Kreiranje Balanced Scorecard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2062"/>
            <a:ext cx="3528392" cy="5472608"/>
          </a:xfrm>
        </p:spPr>
        <p:txBody>
          <a:bodyPr>
            <a:normAutofit/>
          </a:bodyPr>
          <a:lstStyle/>
          <a:p>
            <a:r>
              <a:rPr lang="hr-HR" sz="2400" dirty="0"/>
              <a:t>Napravite BSC u grupama za tvrtku sa sljedeće liste:</a:t>
            </a:r>
          </a:p>
          <a:p>
            <a:pPr lvl="1"/>
            <a:r>
              <a:rPr lang="hr-HR" sz="2400" dirty="0"/>
              <a:t>Zagrebačka Pivovara</a:t>
            </a:r>
          </a:p>
          <a:p>
            <a:pPr lvl="1"/>
            <a:r>
              <a:rPr lang="hr-HR" sz="2400" dirty="0"/>
              <a:t>Allianz osiguranje</a:t>
            </a:r>
          </a:p>
          <a:p>
            <a:pPr lvl="1"/>
            <a:r>
              <a:rPr lang="hr-HR" sz="2400" dirty="0"/>
              <a:t>Podravka</a:t>
            </a:r>
          </a:p>
          <a:p>
            <a:r>
              <a:rPr lang="hr-HR" sz="2400" dirty="0"/>
              <a:t>Za svaku od 4 perspektive, definirajte najmanje 4 </a:t>
            </a:r>
            <a:r>
              <a:rPr lang="hr-HR" sz="2400" u="sng" dirty="0"/>
              <a:t>konkretna</a:t>
            </a:r>
            <a:r>
              <a:rPr lang="hr-HR" sz="2400" b="1" u="sng" dirty="0"/>
              <a:t> </a:t>
            </a:r>
            <a:r>
              <a:rPr lang="hr-HR" sz="2400" dirty="0"/>
              <a:t>KPI i objasnite zašto ste baš te ciljeve izabrali</a:t>
            </a:r>
          </a:p>
        </p:txBody>
      </p:sp>
      <p:pic>
        <p:nvPicPr>
          <p:cNvPr id="4" name="Picture 4" descr="http://www.gtwebmarque.com/wikis/gtwm/images/e/e9/Balanced_scorecard.jpg">
            <a:extLst>
              <a:ext uri="{FF2B5EF4-FFF2-40B4-BE49-F238E27FC236}">
                <a16:creationId xmlns:a16="http://schemas.microsoft.com/office/drawing/2014/main" id="{014163CE-38D9-4E3B-9775-C96903BDF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194" y="1340768"/>
            <a:ext cx="5578757" cy="441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277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1. DATA MART</a:t>
            </a:r>
          </a:p>
        </p:txBody>
      </p:sp>
    </p:spTree>
    <p:extLst>
      <p:ext uri="{BB962C8B-B14F-4D97-AF65-F5344CB8AC3E}">
        <p14:creationId xmlns:p14="http://schemas.microsoft.com/office/powerpoint/2010/main" val="2947966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Što je Data Mart?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0807"/>
          </a:xfrm>
        </p:spPr>
        <p:txBody>
          <a:bodyPr>
            <a:normAutofit fontScale="85000" lnSpcReduction="20000"/>
          </a:bodyPr>
          <a:lstStyle/>
          <a:p>
            <a:r>
              <a:rPr lang="hr-HR" dirty="0"/>
              <a:t>Data mart je podskup podataka iz data warehouse namijenjen jednoj skupini korisnika/odjelu.</a:t>
            </a:r>
          </a:p>
          <a:p>
            <a:r>
              <a:rPr lang="hr-HR" dirty="0"/>
              <a:t>Uglavnom baziran na podacima iz data warehousea. </a:t>
            </a:r>
          </a:p>
          <a:p>
            <a:pPr lvl="1"/>
            <a:r>
              <a:rPr lang="hr-HR" dirty="0"/>
              <a:t>Ponekad tvrtke prvo implementiraju data mart. U tom slučaju data mart se puni direktno iz izvora podataka.</a:t>
            </a:r>
          </a:p>
          <a:p>
            <a:endParaRPr lang="hr-HR" dirty="0"/>
          </a:p>
        </p:txBody>
      </p:sp>
      <p:grpSp>
        <p:nvGrpSpPr>
          <p:cNvPr id="8" name="Group 7"/>
          <p:cNvGrpSpPr/>
          <p:nvPr/>
        </p:nvGrpSpPr>
        <p:grpSpPr>
          <a:xfrm>
            <a:off x="827584" y="3371860"/>
            <a:ext cx="1584176" cy="2865452"/>
            <a:chOff x="827584" y="3371860"/>
            <a:chExt cx="1584176" cy="2865452"/>
          </a:xfrm>
        </p:grpSpPr>
        <p:sp>
          <p:nvSpPr>
            <p:cNvPr id="7" name="TextBox 6"/>
            <p:cNvSpPr txBox="1"/>
            <p:nvPr/>
          </p:nvSpPr>
          <p:spPr>
            <a:xfrm>
              <a:off x="827854" y="3371860"/>
              <a:ext cx="86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r-HR" sz="1400" dirty="0"/>
                <a:t>Izvori </a:t>
              </a:r>
            </a:p>
            <a:p>
              <a:pPr algn="ctr"/>
              <a:r>
                <a:rPr lang="hr-HR" sz="1400" dirty="0"/>
                <a:t>podataka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27584" y="3861048"/>
              <a:ext cx="864096" cy="2376264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1043608" y="4005064"/>
              <a:ext cx="432048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1043608" y="5445224"/>
              <a:ext cx="432048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1043608" y="4725144"/>
              <a:ext cx="432048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763688" y="4149080"/>
              <a:ext cx="648072" cy="360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600" b="1" dirty="0"/>
                <a:t>E</a:t>
              </a:r>
              <a:r>
                <a:rPr lang="hr-HR" sz="1100" dirty="0"/>
                <a:t>TL</a:t>
              </a: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1763688" y="4869160"/>
              <a:ext cx="648072" cy="360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600" b="1" dirty="0"/>
                <a:t>E</a:t>
              </a:r>
              <a:r>
                <a:rPr lang="hr-HR" sz="1100" dirty="0"/>
                <a:t>TL</a:t>
              </a:r>
              <a:endParaRPr lang="hr-HR" sz="1400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1763688" y="5589240"/>
              <a:ext cx="648072" cy="360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600" b="1" dirty="0"/>
                <a:t>E</a:t>
              </a:r>
              <a:r>
                <a:rPr lang="hr-HR" sz="1100" dirty="0"/>
                <a:t>TL</a:t>
              </a:r>
              <a:endParaRPr lang="hr-HR" sz="1400" dirty="0"/>
            </a:p>
          </p:txBody>
        </p:sp>
      </p:grpSp>
      <p:sp>
        <p:nvSpPr>
          <p:cNvPr id="19" name="Flowchart: Magnetic Disk 18"/>
          <p:cNvSpPr/>
          <p:nvPr/>
        </p:nvSpPr>
        <p:spPr>
          <a:xfrm>
            <a:off x="2627784" y="4437112"/>
            <a:ext cx="1584176" cy="13681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Skladište</a:t>
            </a:r>
          </a:p>
          <a:p>
            <a:pPr algn="ctr"/>
            <a:r>
              <a:rPr lang="hr-HR" dirty="0"/>
              <a:t>podataka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211960" y="3861048"/>
            <a:ext cx="3888597" cy="1728192"/>
            <a:chOff x="4211960" y="3861048"/>
            <a:chExt cx="3888597" cy="1728192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5292080" y="3861048"/>
              <a:ext cx="504056" cy="72008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200" dirty="0"/>
                <a:t>Data Mart</a:t>
              </a:r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5292080" y="4869160"/>
              <a:ext cx="504056" cy="72008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200" dirty="0"/>
                <a:t>Data Mart</a:t>
              </a:r>
            </a:p>
          </p:txBody>
        </p:sp>
        <p:cxnSp>
          <p:nvCxnSpPr>
            <p:cNvPr id="23" name="Straight Arrow Connector 22"/>
            <p:cNvCxnSpPr>
              <a:stCxn id="19" idx="4"/>
              <a:endCxn id="20" idx="2"/>
            </p:cNvCxnSpPr>
            <p:nvPr/>
          </p:nvCxnSpPr>
          <p:spPr>
            <a:xfrm flipV="1">
              <a:off x="4211960" y="4221088"/>
              <a:ext cx="1080120" cy="900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9" idx="4"/>
              <a:endCxn id="21" idx="2"/>
            </p:cNvCxnSpPr>
            <p:nvPr/>
          </p:nvCxnSpPr>
          <p:spPr>
            <a:xfrm>
              <a:off x="4211960" y="5121188"/>
              <a:ext cx="1080120" cy="1080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300192" y="4076660"/>
              <a:ext cx="1800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/>
                <a:t>Odjel Marketinga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00192" y="5075892"/>
              <a:ext cx="1453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/>
                <a:t>Odjel Prodaje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087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Kako se data mart razlikuje od DW?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5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Data mart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Data warehouse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/>
                        <a:t>Namjena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Odjel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Cijela tvrtka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/>
                        <a:t>Broj područja</a:t>
                      </a:r>
                      <a:r>
                        <a:rPr lang="hr-HR" baseline="0" dirty="0"/>
                        <a:t> (subject areas)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Svi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/>
                        <a:t>Količina</a:t>
                      </a:r>
                      <a:r>
                        <a:rPr lang="hr-HR" baseline="0" dirty="0"/>
                        <a:t> podataka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Velika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/>
                        <a:t>Povijesni podaci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Neki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Svi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/>
                        <a:t>Broj</a:t>
                      </a:r>
                      <a:r>
                        <a:rPr lang="hr-HR" baseline="0" dirty="0"/>
                        <a:t> korisnika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Mali (~10)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Veliki (~100 ili</a:t>
                      </a:r>
                      <a:r>
                        <a:rPr lang="hr-HR" baseline="0" dirty="0"/>
                        <a:t> više</a:t>
                      </a:r>
                      <a:r>
                        <a:rPr lang="hr-H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/>
                        <a:t>„Grain”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Visoki (agregirani</a:t>
                      </a:r>
                      <a:r>
                        <a:rPr lang="hr-HR" baseline="0" dirty="0"/>
                        <a:t> podaci)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Niski (detaljni podaci)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/>
                        <a:t>Vrijeme</a:t>
                      </a:r>
                      <a:r>
                        <a:rPr lang="hr-HR" baseline="0" dirty="0"/>
                        <a:t> potrebno za implementaciju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baseline="0" dirty="0"/>
                        <a:t>Mjeseci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Godine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563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Zašto nam treba data mart?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r-HR" sz="2000" dirty="0"/>
              <a:t>Data warehouse (skladište podataka) može biti komplicirano za koristiti</a:t>
            </a:r>
          </a:p>
          <a:p>
            <a:pPr lvl="1"/>
            <a:r>
              <a:rPr lang="hr-HR" sz="1800" dirty="0"/>
              <a:t>Veliki broj tablica</a:t>
            </a:r>
          </a:p>
          <a:p>
            <a:pPr lvl="1"/>
            <a:r>
              <a:rPr lang="hr-HR" sz="1800" dirty="0"/>
              <a:t>Velika količina podataka koja nije potrebna određenom tipu korisnika</a:t>
            </a:r>
          </a:p>
          <a:p>
            <a:r>
              <a:rPr lang="hr-HR" sz="2000" dirty="0"/>
              <a:t>Korporativni model podataka u DW može biti kompliciran</a:t>
            </a:r>
          </a:p>
          <a:p>
            <a:pPr lvl="1"/>
            <a:r>
              <a:rPr lang="hr-HR" sz="1800" dirty="0"/>
              <a:t>Zašto? Zato jer treba modelirati sve podatke koji su potrebni u poslovanju tvrtke</a:t>
            </a:r>
          </a:p>
          <a:p>
            <a:r>
              <a:rPr lang="hr-HR" sz="2000" dirty="0"/>
              <a:t>Performanse upita na DW mogu biti spore</a:t>
            </a:r>
          </a:p>
          <a:p>
            <a:r>
              <a:rPr lang="hr-HR" sz="2000" dirty="0"/>
              <a:t>Data mart omogućuje odjelima da lakše dodju do, i analiziraju podatke koji im trebaju</a:t>
            </a:r>
          </a:p>
          <a:p>
            <a:r>
              <a:rPr lang="hr-HR" sz="2000" dirty="0"/>
              <a:t>Ponekad i model podataka u data martu se može prilagoditi korisnicima</a:t>
            </a:r>
          </a:p>
          <a:p>
            <a:pPr lvl="1"/>
            <a:r>
              <a:rPr lang="hr-HR" sz="1800" dirty="0"/>
              <a:t>Na primjer – ne prenose se sve dimenzije, atributi iz DW</a:t>
            </a:r>
          </a:p>
          <a:p>
            <a:r>
              <a:rPr lang="hr-HR" sz="2000" dirty="0"/>
              <a:t>Ponekad tvrtka nema DW i počne konsolidaciju podataka putem data marta</a:t>
            </a:r>
          </a:p>
        </p:txBody>
      </p:sp>
    </p:spTree>
    <p:extLst>
      <p:ext uri="{BB962C8B-B14F-4D97-AF65-F5344CB8AC3E}">
        <p14:creationId xmlns:p14="http://schemas.microsoft.com/office/powerpoint/2010/main" val="335870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Tipovi data marta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r-HR" dirty="0"/>
              <a:t>Funkcijski ograničeni</a:t>
            </a:r>
          </a:p>
          <a:p>
            <a:pPr lvl="1"/>
            <a:r>
              <a:rPr lang="hr-HR" dirty="0"/>
              <a:t>Primjer: Data mart za Odjel za Rizike u Zagrebačkoj Banci</a:t>
            </a:r>
          </a:p>
          <a:p>
            <a:r>
              <a:rPr lang="hr-HR" dirty="0"/>
              <a:t>Organizacijski ograničeni</a:t>
            </a:r>
          </a:p>
          <a:p>
            <a:pPr lvl="1"/>
            <a:r>
              <a:rPr lang="hr-HR" dirty="0"/>
              <a:t>Primjer: Podravka napravi data mart za novu organizaciju koja ima zadatak izbaciti novu liniju proizvoda na tržište </a:t>
            </a:r>
          </a:p>
          <a:p>
            <a:r>
              <a:rPr lang="hr-HR" dirty="0"/>
              <a:t>Ograničeni na zadatak</a:t>
            </a:r>
          </a:p>
          <a:p>
            <a:pPr lvl="1"/>
            <a:r>
              <a:rPr lang="hr-HR" dirty="0"/>
              <a:t>Primjer: planiranje slijedeće fiskalne godine</a:t>
            </a:r>
          </a:p>
          <a:p>
            <a:r>
              <a:rPr lang="hr-HR" dirty="0"/>
              <a:t>Geografski ograničeni</a:t>
            </a:r>
          </a:p>
          <a:p>
            <a:pPr lvl="1"/>
            <a:r>
              <a:rPr lang="hr-HR" dirty="0"/>
              <a:t>Primjer: IBM kreira data mart za Jugoistočnu Europu koji ima samo podatke o prodaji, kupcima, distributerima itd u JIE</a:t>
            </a:r>
          </a:p>
        </p:txBody>
      </p:sp>
    </p:spTree>
    <p:extLst>
      <p:ext uri="{BB962C8B-B14F-4D97-AF65-F5344CB8AC3E}">
        <p14:creationId xmlns:p14="http://schemas.microsoft.com/office/powerpoint/2010/main" val="253122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 </a:t>
            </a:r>
            <a:r>
              <a:rPr lang="en-US" dirty="0"/>
              <a:t>OLAP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7674059"/>
      </p:ext>
    </p:extLst>
  </p:cSld>
  <p:clrMapOvr>
    <a:masterClrMapping/>
  </p:clrMapOvr>
</p:sld>
</file>

<file path=ppt/theme/theme1.xml><?xml version="1.0" encoding="utf-8"?>
<a:theme xmlns:a="http://schemas.openxmlformats.org/drawingml/2006/main" name="Marin Bezic Vern B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arin Bezic Vern B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Marin Bezic Vern BI</Template>
  <TotalTime>0</TotalTime>
  <Words>1308</Words>
  <Application>Microsoft Office PowerPoint</Application>
  <PresentationFormat>On-screen Show (4:3)</PresentationFormat>
  <Paragraphs>319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Monotype Sorts</vt:lpstr>
      <vt:lpstr>Wingdings</vt:lpstr>
      <vt:lpstr>Marin Bezic Vern BI</vt:lpstr>
      <vt:lpstr>1_Marin Bezic Vern BI</vt:lpstr>
      <vt:lpstr>Dubinska analiza podataka Tema 09</vt:lpstr>
      <vt:lpstr>Davenportov model podatkovne analitike</vt:lpstr>
      <vt:lpstr>Arhitektura analitičkih sustava</vt:lpstr>
      <vt:lpstr>1. DATA MART</vt:lpstr>
      <vt:lpstr>Što je Data Mart?</vt:lpstr>
      <vt:lpstr>Kako se data mart razlikuje od DW?</vt:lpstr>
      <vt:lpstr>Zašto nam treba data mart?</vt:lpstr>
      <vt:lpstr>Tipovi data marta</vt:lpstr>
      <vt:lpstr>2. OLAP</vt:lpstr>
      <vt:lpstr>Što je OLAP?</vt:lpstr>
      <vt:lpstr>Što znači brzo i interaktivno?</vt:lpstr>
      <vt:lpstr>Što znači analitičko? </vt:lpstr>
      <vt:lpstr>Prednosti OLAP-a</vt:lpstr>
      <vt:lpstr>Glavni OLAP koncepti</vt:lpstr>
      <vt:lpstr>Relacijske baze vs.  Multidimenzionalne baze podataka</vt:lpstr>
      <vt:lpstr>Relacijske baze vs.  Multidimenzionalne baze podataka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Scorecards</vt:lpstr>
      <vt:lpstr>Scorecard</vt:lpstr>
      <vt:lpstr>Balanced Scorecard</vt:lpstr>
      <vt:lpstr>Balanced Scorecard</vt:lpstr>
      <vt:lpstr>Balanced Scorecard</vt:lpstr>
      <vt:lpstr>Uloga Scorecard-a</vt:lpstr>
      <vt:lpstr>Scorecard primjeri</vt:lpstr>
      <vt:lpstr>Strateško, taktičko ili operativno?</vt:lpstr>
      <vt:lpstr>4. Vježba</vt:lpstr>
      <vt:lpstr>Kreiranje Balanced Scorecard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Poslovno Izjvešćivanje - uvod -</dc:title>
  <dc:creator>Marin</dc:creator>
  <cp:lastModifiedBy>Tvrtko Begović</cp:lastModifiedBy>
  <cp:revision>438</cp:revision>
  <cp:lastPrinted>2011-04-18T10:58:39Z</cp:lastPrinted>
  <dcterms:created xsi:type="dcterms:W3CDTF">2011-04-08T14:44:45Z</dcterms:created>
  <dcterms:modified xsi:type="dcterms:W3CDTF">2023-12-13T16:09:28Z</dcterms:modified>
</cp:coreProperties>
</file>