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382" r:id="rId3"/>
    <p:sldId id="473" r:id="rId4"/>
    <p:sldId id="312" r:id="rId5"/>
    <p:sldId id="381" r:id="rId6"/>
    <p:sldId id="369" r:id="rId7"/>
    <p:sldId id="470" r:id="rId8"/>
    <p:sldId id="370" r:id="rId9"/>
    <p:sldId id="374" r:id="rId10"/>
    <p:sldId id="373" r:id="rId11"/>
    <p:sldId id="372" r:id="rId12"/>
    <p:sldId id="371" r:id="rId13"/>
    <p:sldId id="474" r:id="rId14"/>
    <p:sldId id="469" r:id="rId15"/>
    <p:sldId id="472" r:id="rId16"/>
    <p:sldId id="475" r:id="rId17"/>
    <p:sldId id="471" r:id="rId18"/>
  </p:sldIdLst>
  <p:sldSz cx="9144000" cy="6858000" type="screen4x3"/>
  <p:notesSz cx="6877050" cy="1000125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0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92"/>
    </p:cViewPr>
  </p:sorterViewPr>
  <p:notesViewPr>
    <p:cSldViewPr>
      <p:cViewPr varScale="1">
        <p:scale>
          <a:sx n="90" d="100"/>
          <a:sy n="90" d="100"/>
        </p:scale>
        <p:origin x="-3744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FB10E277-D086-436E-988D-CD80FEE9A899}" type="datetimeFigureOut">
              <a:rPr lang="hr-HR" smtClean="0"/>
              <a:t>24.1.2024.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9BEB1A5E-EA4C-41E5-86BC-57A035E72B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93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25E6D3C2-7D6C-4838-A613-99A83D89A566}" type="datetimeFigureOut">
              <a:rPr lang="hr-HR" smtClean="0"/>
              <a:t>24.1.2024.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42" tIns="48221" rIns="96442" bIns="48221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750594"/>
            <a:ext cx="5501640" cy="4500563"/>
          </a:xfrm>
          <a:prstGeom prst="rect">
            <a:avLst/>
          </a:prstGeom>
        </p:spPr>
        <p:txBody>
          <a:bodyPr vert="horz" lIns="96442" tIns="48221" rIns="96442" bIns="4822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5B2FA046-87FC-45C1-8A26-2AA5253008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5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9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474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847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88"/>
            </a:lvl1pPr>
          </a:lstStyle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88"/>
            </a:lvl1pPr>
          </a:lstStyle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88"/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82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2011 - </a:t>
            </a:r>
            <a:r>
              <a:rPr lang="hr-HR" b="1"/>
              <a:t>Poslovno Izvješćivanje</a:t>
            </a:r>
            <a:r>
              <a:rPr lang="hr-HR"/>
              <a:t>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42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1063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836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015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1114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0818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465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Vern’ 2011 - </a:t>
            </a:r>
            <a:r>
              <a:rPr lang="hr-HR" b="1"/>
              <a:t>Poslovno Izvješćivanje</a:t>
            </a:r>
            <a:r>
              <a:rPr lang="hr-HR"/>
              <a:t> – Marin Bezić</a:t>
            </a:r>
            <a:endParaRPr lang="hr-HR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54901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86417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259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039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89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589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75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30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2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37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12.4.2011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356-813D-4F03-9FB7-56D20C3232D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76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64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12.4.2011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dirty="0"/>
              <a:t>Vern’ 2011 - </a:t>
            </a:r>
            <a:r>
              <a:rPr lang="hr-HR" b="1" dirty="0"/>
              <a:t>Poslovno Izvješćivanje</a:t>
            </a:r>
            <a:r>
              <a:rPr lang="hr-HR" dirty="0"/>
              <a:t> – Marin Bezić</a:t>
            </a:r>
            <a:endParaRPr lang="hr-HR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5356-813D-4F03-9FB7-56D20C3232D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23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ja.vekic.vedrin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/>
          <a:lstStyle/>
          <a:p>
            <a:r>
              <a:rPr lang="hr-HR" dirty="0"/>
              <a:t>Dubinska analiza podataka</a:t>
            </a:r>
            <a:br>
              <a:rPr lang="hr-HR" dirty="0"/>
            </a:br>
            <a:r>
              <a:rPr lang="hr-HR" sz="3600" dirty="0"/>
              <a:t>Tema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2135088"/>
          </a:xfrm>
        </p:spPr>
        <p:txBody>
          <a:bodyPr>
            <a:normAutofit/>
          </a:bodyPr>
          <a:lstStyle/>
          <a:p>
            <a:r>
              <a:rPr lang="hr-HR" dirty="0"/>
              <a:t>Maja Vekić-Vedrina, </a:t>
            </a:r>
            <a:r>
              <a:rPr lang="hr-HR" dirty="0" err="1"/>
              <a:t>M.Sc</a:t>
            </a:r>
            <a:r>
              <a:rPr lang="hr-HR" dirty="0"/>
              <a:t>.</a:t>
            </a:r>
          </a:p>
          <a:p>
            <a:r>
              <a:rPr lang="hr-HR" sz="2400" dirty="0">
                <a:hlinkClick r:id="rId2"/>
              </a:rPr>
              <a:t>maja.vekic.vedrina@gmail.com</a:t>
            </a:r>
            <a:endParaRPr lang="hr-HR" sz="2400" dirty="0"/>
          </a:p>
          <a:p>
            <a:endParaRPr lang="hr-HR" sz="2400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4E39F9A-FA4C-4F42-A00B-24698C7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2656"/>
            <a:ext cx="67687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Sveučilište VERN’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altLang="sr-Latn-R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Diplomski studij: </a:t>
            </a:r>
            <a:r>
              <a:rPr kumimoji="0" lang="hr-HR" altLang="sr-Latn-R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IT menadžment</a:t>
            </a:r>
          </a:p>
        </p:txBody>
      </p:sp>
    </p:spTree>
    <p:extLst>
      <p:ext uri="{BB962C8B-B14F-4D97-AF65-F5344CB8AC3E}">
        <p14:creationId xmlns:p14="http://schemas.microsoft.com/office/powerpoint/2010/main" val="15060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hr-HR" dirty="0"/>
              <a:t>Data mining proces – CRISP DM</a:t>
            </a:r>
            <a:br>
              <a:rPr lang="hr-HR" dirty="0"/>
            </a:br>
            <a:r>
              <a:rPr lang="hr-HR" sz="2200" dirty="0"/>
              <a:t>(</a:t>
            </a:r>
            <a:r>
              <a:rPr lang="en-US" sz="2200" dirty="0"/>
              <a:t> cross-industry process for data mining</a:t>
            </a:r>
            <a:r>
              <a:rPr lang="hr-HR" sz="2200" dirty="0"/>
              <a:t>)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917" y="1124744"/>
            <a:ext cx="7810166" cy="511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011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i primjene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/>
              <a:t>Što se desilo</a:t>
            </a:r>
          </a:p>
          <a:p>
            <a:pPr lvl="1"/>
            <a:r>
              <a:rPr lang="hr-HR" b="1" u="sng" dirty="0"/>
              <a:t>Clustering:</a:t>
            </a:r>
            <a:r>
              <a:rPr lang="hr-HR" dirty="0"/>
              <a:t> segmentacija korisnika</a:t>
            </a:r>
          </a:p>
          <a:p>
            <a:pPr lvl="1"/>
            <a:r>
              <a:rPr lang="hr-HR" b="1" u="sng" dirty="0"/>
              <a:t>Association rules:</a:t>
            </a:r>
            <a:r>
              <a:rPr lang="hr-HR" dirty="0"/>
              <a:t> market basket analysis (analiza potrošačke košarice), koji proizvodi se kupuju zajedno</a:t>
            </a:r>
          </a:p>
          <a:p>
            <a:r>
              <a:rPr lang="hr-HR" dirty="0"/>
              <a:t>Što će se desiti</a:t>
            </a:r>
          </a:p>
          <a:p>
            <a:pPr lvl="1"/>
            <a:r>
              <a:rPr lang="hr-HR" b="1" u="sng" dirty="0"/>
              <a:t>Decision Trees:</a:t>
            </a:r>
            <a:r>
              <a:rPr lang="hr-HR" dirty="0"/>
              <a:t> predvidi koji atributi kupca određuju najveću vjerojatnost kupnje, predvidi tko treba veću pažnju nakon operacije srca</a:t>
            </a:r>
          </a:p>
          <a:p>
            <a:pPr lvl="1"/>
            <a:r>
              <a:rPr lang="hr-HR" b="1" u="sng" dirty="0"/>
              <a:t>Time Series:</a:t>
            </a:r>
            <a:r>
              <a:rPr lang="hr-HR" dirty="0"/>
              <a:t> predvidi buduću prodaju na temelju podataka o prodaji u prošlosti</a:t>
            </a:r>
          </a:p>
          <a:p>
            <a:pPr lvl="1"/>
            <a:r>
              <a:rPr lang="hr-HR" b="1" u="sng" dirty="0"/>
              <a:t>Linear regression:</a:t>
            </a:r>
            <a:r>
              <a:rPr lang="hr-HR" dirty="0"/>
              <a:t> predvidi očekivani prihod od novog korisnika</a:t>
            </a:r>
          </a:p>
          <a:p>
            <a:pPr lvl="1"/>
            <a:r>
              <a:rPr lang="hr-HR" b="1" u="sng" dirty="0"/>
              <a:t>Neural networks:</a:t>
            </a:r>
            <a:r>
              <a:rPr lang="hr-HR" dirty="0"/>
              <a:t> predvidi rizik za kredit, očekivani prihod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3901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hr-HR" dirty="0"/>
              <a:t>Data </a:t>
            </a:r>
            <a:r>
              <a:rPr lang="hr-HR" dirty="0" err="1"/>
              <a:t>mining</a:t>
            </a:r>
            <a:r>
              <a:rPr lang="hr-HR" dirty="0"/>
              <a:t> proces - primjer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45140-A28D-48C5-BC3C-7BEB5EBE097D}"/>
              </a:ext>
            </a:extLst>
          </p:cNvPr>
          <p:cNvSpPr txBox="1"/>
          <p:nvPr/>
        </p:nvSpPr>
        <p:spPr>
          <a:xfrm>
            <a:off x="251520" y="112474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Telekomunikacije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 err="1"/>
              <a:t>Churn</a:t>
            </a:r>
            <a:r>
              <a:rPr lang="hr-HR" sz="2800" dirty="0"/>
              <a:t> </a:t>
            </a:r>
            <a:r>
              <a:rPr lang="hr-HR" sz="2800" dirty="0" err="1"/>
              <a:t>prediction</a:t>
            </a:r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Pokušavamo predvidjeti koji korisnik će prekinuti pretplatnički odnos (odljev = </a:t>
            </a:r>
            <a:r>
              <a:rPr lang="hr-HR" sz="2800" dirty="0" err="1"/>
              <a:t>eng</a:t>
            </a:r>
            <a:r>
              <a:rPr lang="hr-HR" sz="2800" dirty="0"/>
              <a:t>. „</a:t>
            </a:r>
            <a:r>
              <a:rPr lang="hr-HR" sz="2800" dirty="0" err="1"/>
              <a:t>churn</a:t>
            </a:r>
            <a:r>
              <a:rPr lang="hr-HR" sz="2800" dirty="0"/>
              <a:t>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Radi se individualno za svakog pretplatnika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Prevelika količina kompleksnih podataka – čovjek ih ne može analizirati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Telekomunikacijske kompanije žele zadržati što je moguće više klijenata:</a:t>
            </a:r>
          </a:p>
          <a:p>
            <a:pPr marL="1200150" lvl="2" indent="-285750">
              <a:buFontTx/>
              <a:buChar char="-"/>
            </a:pPr>
            <a:r>
              <a:rPr lang="hr-HR" sz="2800" dirty="0"/>
              <a:t>Prihodi</a:t>
            </a:r>
          </a:p>
          <a:p>
            <a:pPr marL="1200150" lvl="2" indent="-285750">
              <a:buFontTx/>
              <a:buChar char="-"/>
            </a:pPr>
            <a:r>
              <a:rPr lang="hr-HR" sz="2800" dirty="0"/>
              <a:t>Troškovi akvizicije novog korisnika</a:t>
            </a:r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78762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404664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hr-HR" dirty="0"/>
              <a:t>Data </a:t>
            </a:r>
            <a:r>
              <a:rPr lang="hr-HR" dirty="0" err="1"/>
              <a:t>mining</a:t>
            </a:r>
            <a:r>
              <a:rPr lang="hr-HR" dirty="0"/>
              <a:t> proces – primjer </a:t>
            </a:r>
            <a:r>
              <a:rPr lang="hr-HR" sz="3600" dirty="0"/>
              <a:t>(</a:t>
            </a:r>
            <a:r>
              <a:rPr lang="hr-HR" sz="3600" dirty="0" err="1"/>
              <a:t>churn</a:t>
            </a:r>
            <a:r>
              <a:rPr lang="hr-HR" sz="3600" dirty="0"/>
              <a:t> </a:t>
            </a:r>
            <a:r>
              <a:rPr lang="hr-HR" sz="3600" dirty="0" err="1"/>
              <a:t>prediction</a:t>
            </a:r>
            <a:r>
              <a:rPr lang="hr-HR" sz="3600" dirty="0"/>
              <a:t> u telekomunikacijskom operateru)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45140-A28D-48C5-BC3C-7BEB5EBE097D}"/>
              </a:ext>
            </a:extLst>
          </p:cNvPr>
          <p:cNvSpPr txBox="1"/>
          <p:nvPr/>
        </p:nvSpPr>
        <p:spPr>
          <a:xfrm>
            <a:off x="287524" y="1412776"/>
            <a:ext cx="856895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/>
              <a:t>MODELIRANJE:</a:t>
            </a:r>
          </a:p>
          <a:p>
            <a:endParaRPr lang="hr-HR" sz="2400" b="1" dirty="0"/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Povijesne podatke npr. za period 2021/01 – 2023/07 ubacujemo u data </a:t>
            </a:r>
            <a:r>
              <a:rPr lang="hr-HR" sz="2000" dirty="0" err="1"/>
              <a:t>mining</a:t>
            </a:r>
            <a:r>
              <a:rPr lang="hr-HR" sz="2000" dirty="0"/>
              <a:t> alat (tipično se koriste 2-3 godine povijesnih podataka).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 Alatu kažemo koji korisnici su raskinuli pretplatnički odnos (</a:t>
            </a:r>
            <a:r>
              <a:rPr lang="hr-HR" sz="2000" dirty="0" err="1"/>
              <a:t>churn_flag</a:t>
            </a:r>
            <a:r>
              <a:rPr lang="hr-HR" sz="2000" dirty="0"/>
              <a:t> = Y), a koji su ostali u mreži (</a:t>
            </a:r>
            <a:r>
              <a:rPr lang="hr-HR" sz="2000" dirty="0" err="1"/>
              <a:t>churn_flag</a:t>
            </a:r>
            <a:r>
              <a:rPr lang="hr-HR" sz="2000" dirty="0"/>
              <a:t> = N).</a:t>
            </a:r>
          </a:p>
          <a:p>
            <a:pPr marL="342900" indent="-3429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Data </a:t>
            </a:r>
            <a:r>
              <a:rPr lang="hr-HR" sz="2000" dirty="0" err="1"/>
              <a:t>mining</a:t>
            </a:r>
            <a:r>
              <a:rPr lang="hr-HR" sz="2000" dirty="0"/>
              <a:t> algoritmi uče, traže međuovisnosti među podacima i pronalaze „recept/profil/model” za korisnika koji odlazi iz mreže.</a:t>
            </a:r>
          </a:p>
          <a:p>
            <a:pPr>
              <a:spcAft>
                <a:spcPts val="1200"/>
              </a:spcAft>
            </a:pPr>
            <a:endParaRPr lang="hr-HR" sz="2000" dirty="0"/>
          </a:p>
          <a:p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31601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hr-HR" dirty="0"/>
              <a:t>Data </a:t>
            </a:r>
            <a:r>
              <a:rPr lang="hr-HR" dirty="0" err="1"/>
              <a:t>mining</a:t>
            </a:r>
            <a:r>
              <a:rPr lang="hr-HR" dirty="0"/>
              <a:t> proces - primjer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45140-A28D-48C5-BC3C-7BEB5EBE097D}"/>
              </a:ext>
            </a:extLst>
          </p:cNvPr>
          <p:cNvSpPr txBox="1"/>
          <p:nvPr/>
        </p:nvSpPr>
        <p:spPr>
          <a:xfrm>
            <a:off x="323528" y="764704"/>
            <a:ext cx="85689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/>
              <a:t>EVALUACIJA: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Povijesne podatke za period 2023/08 – 2023/12 ubacujemo u data </a:t>
            </a:r>
            <a:r>
              <a:rPr lang="hr-HR" sz="2000" dirty="0" err="1"/>
              <a:t>mining</a:t>
            </a:r>
            <a:r>
              <a:rPr lang="hr-HR" sz="2000" dirty="0"/>
              <a:t> alat ali alatu ne dajemo </a:t>
            </a:r>
            <a:r>
              <a:rPr lang="hr-HR" sz="2000" dirty="0" err="1"/>
              <a:t>churn_flag</a:t>
            </a:r>
            <a:r>
              <a:rPr lang="hr-HR" sz="2000" dirty="0"/>
              <a:t> (ne ubacimo tu kolonu).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Mi znamo koji korisnik je </a:t>
            </a:r>
            <a:r>
              <a:rPr lang="hr-HR" sz="2000" dirty="0" err="1"/>
              <a:t>churn_flag</a:t>
            </a:r>
            <a:r>
              <a:rPr lang="hr-HR" sz="2000" dirty="0"/>
              <a:t> = Y, a koji korisnik ima </a:t>
            </a:r>
            <a:r>
              <a:rPr lang="hr-HR" sz="2000" dirty="0" err="1"/>
              <a:t>churn_flag</a:t>
            </a:r>
            <a:r>
              <a:rPr lang="hr-HR" sz="2000" dirty="0"/>
              <a:t> = N ali od alata je ta informacija sakrivena.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Alat „recept/model” napravljen u prethodnom koraku primjenjuje na ove podatke i daje svoje predviđanje.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Mi stvarne podatke uspoređujemo s predviđanjem alata i računamo postotak točnog pogađanja.</a:t>
            </a:r>
          </a:p>
          <a:p>
            <a:endParaRPr lang="hr-HR" sz="2000" dirty="0"/>
          </a:p>
          <a:p>
            <a:endParaRPr lang="hr-HR" sz="1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9661856-D996-450E-8866-F3C0F3D5C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478637"/>
              </p:ext>
            </p:extLst>
          </p:nvPr>
        </p:nvGraphicFramePr>
        <p:xfrm>
          <a:off x="738733" y="4154598"/>
          <a:ext cx="570547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05569" imgH="2295512" progId="Excel.Sheet.12">
                  <p:embed/>
                </p:oleObj>
              </mc:Choice>
              <mc:Fallback>
                <p:oleObj name="Worksheet" r:id="rId2" imgW="5705569" imgH="2295512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9661856-D996-450E-8866-F3C0F3D5C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8733" y="4154598"/>
                        <a:ext cx="570547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D3780B-9C17-48E4-9443-14B2FAB4A2EA}"/>
              </a:ext>
            </a:extLst>
          </p:cNvPr>
          <p:cNvSpPr txBox="1"/>
          <p:nvPr/>
        </p:nvSpPr>
        <p:spPr>
          <a:xfrm>
            <a:off x="6444208" y="4933029"/>
            <a:ext cx="214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70% točna predikcija</a:t>
            </a:r>
          </a:p>
        </p:txBody>
      </p:sp>
    </p:spTree>
    <p:extLst>
      <p:ext uri="{BB962C8B-B14F-4D97-AF65-F5344CB8AC3E}">
        <p14:creationId xmlns:p14="http://schemas.microsoft.com/office/powerpoint/2010/main" val="398001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6172200" cy="378042"/>
          </a:xfrm>
        </p:spPr>
        <p:txBody>
          <a:bodyPr>
            <a:noAutofit/>
          </a:bodyPr>
          <a:lstStyle/>
          <a:p>
            <a:pPr algn="l"/>
            <a:r>
              <a:rPr lang="hr-HR" sz="4000" dirty="0"/>
              <a:t>Data </a:t>
            </a:r>
            <a:r>
              <a:rPr lang="hr-HR" sz="4000" dirty="0" err="1"/>
              <a:t>mining</a:t>
            </a:r>
            <a:r>
              <a:rPr lang="hr-HR" sz="4000" dirty="0"/>
              <a:t> proces - primjer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9661856-D996-450E-8866-F3C0F3D5C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174000"/>
              </p:ext>
            </p:extLst>
          </p:nvPr>
        </p:nvGraphicFramePr>
        <p:xfrm>
          <a:off x="611560" y="1442845"/>
          <a:ext cx="6175766" cy="248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05478" imgH="2295540" progId="Excel.Sheet.12">
                  <p:embed/>
                </p:oleObj>
              </mc:Choice>
              <mc:Fallback>
                <p:oleObj name="Worksheet" r:id="rId2" imgW="5705478" imgH="229554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9661856-D996-450E-8866-F3C0F3D5C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442845"/>
                        <a:ext cx="6175766" cy="2484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D3780B-9C17-48E4-9443-14B2FAB4A2EA}"/>
              </a:ext>
            </a:extLst>
          </p:cNvPr>
          <p:cNvSpPr txBox="1"/>
          <p:nvPr/>
        </p:nvSpPr>
        <p:spPr>
          <a:xfrm>
            <a:off x="612547" y="4917077"/>
            <a:ext cx="61757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hr-HR" sz="1350" dirty="0">
                <a:solidFill>
                  <a:prstClr val="black"/>
                </a:solidFill>
                <a:latin typeface="Calibri"/>
                <a:cs typeface="Calibri"/>
                <a:sym typeface="Calibri"/>
              </a:rPr>
              <a:t>70% točna predikcija u našem primjeru: 7/10 točno predviđenih/pogođenih događaja; 3/10 promašena predviđanja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C43F7-3401-4973-9234-CD54614B8CF1}"/>
              </a:ext>
            </a:extLst>
          </p:cNvPr>
          <p:cNvSpPr txBox="1"/>
          <p:nvPr/>
        </p:nvSpPr>
        <p:spPr>
          <a:xfrm>
            <a:off x="7388942" y="4319850"/>
            <a:ext cx="129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hr-HR" sz="1400" kern="0" dirty="0" err="1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False</a:t>
            </a:r>
            <a:r>
              <a:rPr lang="hr-HR" sz="1400" kern="0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 negative</a:t>
            </a:r>
            <a:endParaRPr lang="en-US" sz="1400" kern="0" dirty="0">
              <a:solidFill>
                <a:sysClr val="windowText" lastClr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B0D90-E6CA-40EB-B8CE-A401D6390D7A}"/>
              </a:ext>
            </a:extLst>
          </p:cNvPr>
          <p:cNvSpPr txBox="1"/>
          <p:nvPr/>
        </p:nvSpPr>
        <p:spPr>
          <a:xfrm>
            <a:off x="7413642" y="1866059"/>
            <a:ext cx="129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hr-HR" sz="1400" kern="0" dirty="0" err="1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False</a:t>
            </a:r>
            <a:r>
              <a:rPr lang="hr-HR" sz="1400" kern="0" dirty="0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hr-HR" sz="1400" kern="0" dirty="0" err="1">
                <a:solidFill>
                  <a:sysClr val="windowText" lastClr="000000"/>
                </a:solidFill>
                <a:latin typeface="Calibri"/>
                <a:cs typeface="Calibri"/>
                <a:sym typeface="Calibri"/>
              </a:rPr>
              <a:t>positive</a:t>
            </a:r>
            <a:endParaRPr lang="en-US" sz="1400" kern="0" dirty="0">
              <a:solidFill>
                <a:sysClr val="windowText" lastClr="000000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43574C-1D19-4AC4-B82A-D45EE8DCA889}"/>
              </a:ext>
            </a:extLst>
          </p:cNvPr>
          <p:cNvCxnSpPr>
            <a:cxnSpLocks/>
          </p:cNvCxnSpPr>
          <p:nvPr/>
        </p:nvCxnSpPr>
        <p:spPr>
          <a:xfrm>
            <a:off x="6402090" y="3147402"/>
            <a:ext cx="1160758" cy="106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03A4EE-4D87-4D05-82DF-31683A3EE1A6}"/>
              </a:ext>
            </a:extLst>
          </p:cNvPr>
          <p:cNvCxnSpPr/>
          <p:nvPr/>
        </p:nvCxnSpPr>
        <p:spPr>
          <a:xfrm flipV="1">
            <a:off x="6402090" y="1772816"/>
            <a:ext cx="1504336" cy="16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3875D-F5FA-49D8-A97E-0BB4A7CED17F}"/>
              </a:ext>
            </a:extLst>
          </p:cNvPr>
          <p:cNvCxnSpPr/>
          <p:nvPr/>
        </p:nvCxnSpPr>
        <p:spPr>
          <a:xfrm flipV="1">
            <a:off x="6471840" y="2260846"/>
            <a:ext cx="1562344" cy="53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7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hr-HR" dirty="0"/>
              <a:t>Data </a:t>
            </a:r>
            <a:r>
              <a:rPr lang="hr-HR" dirty="0" err="1"/>
              <a:t>mining</a:t>
            </a:r>
            <a:r>
              <a:rPr lang="hr-HR" dirty="0"/>
              <a:t> proces - primjer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45140-A28D-48C5-BC3C-7BEB5EBE097D}"/>
              </a:ext>
            </a:extLst>
          </p:cNvPr>
          <p:cNvSpPr txBox="1"/>
          <p:nvPr/>
        </p:nvSpPr>
        <p:spPr>
          <a:xfrm>
            <a:off x="287524" y="980728"/>
            <a:ext cx="815759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/>
              <a:t>DEPLOYMENT: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Nove podatke za period 2024/01 (kada krene novi mjesec) ubacujemo u data </a:t>
            </a:r>
            <a:r>
              <a:rPr lang="hr-HR" sz="2000" dirty="0" err="1"/>
              <a:t>mining</a:t>
            </a:r>
            <a:r>
              <a:rPr lang="hr-HR" sz="2000" dirty="0"/>
              <a:t> alat.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Ni mi ni alat ne znamo što će se desiti ali dajemo data </a:t>
            </a:r>
            <a:r>
              <a:rPr lang="hr-HR" sz="2000" dirty="0" err="1"/>
              <a:t>mining</a:t>
            </a:r>
            <a:r>
              <a:rPr lang="hr-HR" sz="2000" dirty="0"/>
              <a:t> alatu da napravi predikciju (znamo iz prethodnog koraka evaluacije da je 70% točna).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Kada se mjesec 2024/01 završi i kada budemo znali što se zbilja desilo, ponovno ćemo usporediti rezultat predikcije sa stvarnim događajima (na isti način kao u koraku evaluacije).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Cilj je da točnost predviđanja ne padne ispod dogovorenog nivoa.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Ukoliko se to desi, vraćamo se u fazu modeliranja ili čak fazu pripreme podataka, prilagođavamo algoritme i ponavljamo cijeli postupak.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hr-HR" sz="2000" dirty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hr-HR" sz="2000" dirty="0"/>
              <a:t>Ovo je kontinuirani proces kojim osiguravamo točnost predikcija!</a:t>
            </a:r>
          </a:p>
          <a:p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42730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915591" y="2271712"/>
            <a:ext cx="8243888" cy="3729038"/>
          </a:xfrm>
          <a:custGeom>
            <a:avLst/>
            <a:gdLst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304841 w 12100472"/>
              <a:gd name="connsiteY7" fmla="*/ 1241531 h 5299647"/>
              <a:gd name="connsiteX8" fmla="*/ 6980991 w 12100472"/>
              <a:gd name="connsiteY8" fmla="*/ 841481 h 5299647"/>
              <a:gd name="connsiteX9" fmla="*/ 5895141 w 12100472"/>
              <a:gd name="connsiteY9" fmla="*/ 1813031 h 5299647"/>
              <a:gd name="connsiteX10" fmla="*/ 5590341 w 12100472"/>
              <a:gd name="connsiteY10" fmla="*/ 1279631 h 5299647"/>
              <a:gd name="connsiteX11" fmla="*/ 4599741 w 12100472"/>
              <a:gd name="connsiteY11" fmla="*/ 23464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304841 w 12100472"/>
              <a:gd name="connsiteY7" fmla="*/ 1241531 h 5299647"/>
              <a:gd name="connsiteX8" fmla="*/ 6980991 w 12100472"/>
              <a:gd name="connsiteY8" fmla="*/ 841481 h 5299647"/>
              <a:gd name="connsiteX9" fmla="*/ 5895141 w 12100472"/>
              <a:gd name="connsiteY9" fmla="*/ 1813031 h 5299647"/>
              <a:gd name="connsiteX10" fmla="*/ 5590341 w 12100472"/>
              <a:gd name="connsiteY10" fmla="*/ 1279631 h 5299647"/>
              <a:gd name="connsiteX11" fmla="*/ 4904541 w 12100472"/>
              <a:gd name="connsiteY11" fmla="*/ 21559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304841 w 12100472"/>
              <a:gd name="connsiteY7" fmla="*/ 1241531 h 5299647"/>
              <a:gd name="connsiteX8" fmla="*/ 6980991 w 12100472"/>
              <a:gd name="connsiteY8" fmla="*/ 841481 h 5299647"/>
              <a:gd name="connsiteX9" fmla="*/ 6257091 w 12100472"/>
              <a:gd name="connsiteY9" fmla="*/ 1774931 h 5299647"/>
              <a:gd name="connsiteX10" fmla="*/ 5590341 w 12100472"/>
              <a:gd name="connsiteY10" fmla="*/ 1279631 h 5299647"/>
              <a:gd name="connsiteX11" fmla="*/ 4904541 w 12100472"/>
              <a:gd name="connsiteY11" fmla="*/ 21559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6631 h 5299647"/>
              <a:gd name="connsiteX1" fmla="*/ 1132641 w 12100472"/>
              <a:gd name="connsiteY1" fmla="*/ 4975331 h 5299647"/>
              <a:gd name="connsiteX2" fmla="*/ 11286291 w 12100472"/>
              <a:gd name="connsiteY2" fmla="*/ 4975331 h 5299647"/>
              <a:gd name="connsiteX3" fmla="*/ 11286291 w 12100472"/>
              <a:gd name="connsiteY3" fmla="*/ 1165331 h 5299647"/>
              <a:gd name="connsiteX4" fmla="*/ 9705141 w 12100472"/>
              <a:gd name="connsiteY4" fmla="*/ 3281 h 5299647"/>
              <a:gd name="connsiteX5" fmla="*/ 8676441 w 12100472"/>
              <a:gd name="connsiteY5" fmla="*/ 803381 h 5299647"/>
              <a:gd name="connsiteX6" fmla="*/ 8352591 w 12100472"/>
              <a:gd name="connsiteY6" fmla="*/ 422381 h 5299647"/>
              <a:gd name="connsiteX7" fmla="*/ 7666791 w 12100472"/>
              <a:gd name="connsiteY7" fmla="*/ 1241531 h 5299647"/>
              <a:gd name="connsiteX8" fmla="*/ 6980991 w 12100472"/>
              <a:gd name="connsiteY8" fmla="*/ 841481 h 5299647"/>
              <a:gd name="connsiteX9" fmla="*/ 6257091 w 12100472"/>
              <a:gd name="connsiteY9" fmla="*/ 1774931 h 5299647"/>
              <a:gd name="connsiteX10" fmla="*/ 5590341 w 12100472"/>
              <a:gd name="connsiteY10" fmla="*/ 1279631 h 5299647"/>
              <a:gd name="connsiteX11" fmla="*/ 4904541 w 12100472"/>
              <a:gd name="connsiteY11" fmla="*/ 2155931 h 5299647"/>
              <a:gd name="connsiteX12" fmla="*/ 4294941 w 12100472"/>
              <a:gd name="connsiteY12" fmla="*/ 1679681 h 5299647"/>
              <a:gd name="connsiteX13" fmla="*/ 3285291 w 12100472"/>
              <a:gd name="connsiteY13" fmla="*/ 2194031 h 5299647"/>
              <a:gd name="connsiteX14" fmla="*/ 2904291 w 12100472"/>
              <a:gd name="connsiteY14" fmla="*/ 2098781 h 5299647"/>
              <a:gd name="connsiteX15" fmla="*/ 1894641 w 12100472"/>
              <a:gd name="connsiteY15" fmla="*/ 2670281 h 5299647"/>
              <a:gd name="connsiteX16" fmla="*/ 1551741 w 12100472"/>
              <a:gd name="connsiteY16" fmla="*/ 2384531 h 5299647"/>
              <a:gd name="connsiteX17" fmla="*/ 294441 w 12100472"/>
              <a:gd name="connsiteY17" fmla="*/ 3946631 h 5299647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285291 w 12100472"/>
              <a:gd name="connsiteY13" fmla="*/ 219444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932991 w 12100472"/>
              <a:gd name="connsiteY13" fmla="*/ 270879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704391 w 12100472"/>
              <a:gd name="connsiteY13" fmla="*/ 274689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704391 w 12100472"/>
              <a:gd name="connsiteY13" fmla="*/ 2632596 h 5300062"/>
              <a:gd name="connsiteX14" fmla="*/ 2904291 w 12100472"/>
              <a:gd name="connsiteY14" fmla="*/ 2099196 h 5300062"/>
              <a:gd name="connsiteX15" fmla="*/ 1894641 w 12100472"/>
              <a:gd name="connsiteY15" fmla="*/ 26706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294441 w 12100472"/>
              <a:gd name="connsiteY0" fmla="*/ 3947046 h 5300062"/>
              <a:gd name="connsiteX1" fmla="*/ 1132641 w 12100472"/>
              <a:gd name="connsiteY1" fmla="*/ 4975746 h 5300062"/>
              <a:gd name="connsiteX2" fmla="*/ 11286291 w 12100472"/>
              <a:gd name="connsiteY2" fmla="*/ 4975746 h 5300062"/>
              <a:gd name="connsiteX3" fmla="*/ 11286291 w 12100472"/>
              <a:gd name="connsiteY3" fmla="*/ 1165746 h 5300062"/>
              <a:gd name="connsiteX4" fmla="*/ 9705141 w 12100472"/>
              <a:gd name="connsiteY4" fmla="*/ 3696 h 5300062"/>
              <a:gd name="connsiteX5" fmla="*/ 9095541 w 12100472"/>
              <a:gd name="connsiteY5" fmla="*/ 784746 h 5300062"/>
              <a:gd name="connsiteX6" fmla="*/ 8352591 w 12100472"/>
              <a:gd name="connsiteY6" fmla="*/ 422796 h 5300062"/>
              <a:gd name="connsiteX7" fmla="*/ 7666791 w 12100472"/>
              <a:gd name="connsiteY7" fmla="*/ 1241946 h 5300062"/>
              <a:gd name="connsiteX8" fmla="*/ 6980991 w 12100472"/>
              <a:gd name="connsiteY8" fmla="*/ 841896 h 5300062"/>
              <a:gd name="connsiteX9" fmla="*/ 6257091 w 12100472"/>
              <a:gd name="connsiteY9" fmla="*/ 1775346 h 5300062"/>
              <a:gd name="connsiteX10" fmla="*/ 5590341 w 12100472"/>
              <a:gd name="connsiteY10" fmla="*/ 1280046 h 5300062"/>
              <a:gd name="connsiteX11" fmla="*/ 4904541 w 12100472"/>
              <a:gd name="connsiteY11" fmla="*/ 2156346 h 5300062"/>
              <a:gd name="connsiteX12" fmla="*/ 4294941 w 12100472"/>
              <a:gd name="connsiteY12" fmla="*/ 1680096 h 5300062"/>
              <a:gd name="connsiteX13" fmla="*/ 3704391 w 12100472"/>
              <a:gd name="connsiteY13" fmla="*/ 2632596 h 5300062"/>
              <a:gd name="connsiteX14" fmla="*/ 2904291 w 12100472"/>
              <a:gd name="connsiteY14" fmla="*/ 2099196 h 5300062"/>
              <a:gd name="connsiteX15" fmla="*/ 2294691 w 12100472"/>
              <a:gd name="connsiteY15" fmla="*/ 2899296 h 5300062"/>
              <a:gd name="connsiteX16" fmla="*/ 1551741 w 12100472"/>
              <a:gd name="connsiteY16" fmla="*/ 2384946 h 5300062"/>
              <a:gd name="connsiteX17" fmla="*/ 294441 w 12100472"/>
              <a:gd name="connsiteY17" fmla="*/ 3947046 h 5300062"/>
              <a:gd name="connsiteX0" fmla="*/ 0 w 11806031"/>
              <a:gd name="connsiteY0" fmla="*/ 3947046 h 5300062"/>
              <a:gd name="connsiteX1" fmla="*/ 838200 w 11806031"/>
              <a:gd name="connsiteY1" fmla="*/ 4975746 h 5300062"/>
              <a:gd name="connsiteX2" fmla="*/ 10991850 w 11806031"/>
              <a:gd name="connsiteY2" fmla="*/ 4975746 h 5300062"/>
              <a:gd name="connsiteX3" fmla="*/ 10991850 w 11806031"/>
              <a:gd name="connsiteY3" fmla="*/ 1165746 h 5300062"/>
              <a:gd name="connsiteX4" fmla="*/ 9410700 w 11806031"/>
              <a:gd name="connsiteY4" fmla="*/ 3696 h 5300062"/>
              <a:gd name="connsiteX5" fmla="*/ 8801100 w 11806031"/>
              <a:gd name="connsiteY5" fmla="*/ 784746 h 5300062"/>
              <a:gd name="connsiteX6" fmla="*/ 8058150 w 11806031"/>
              <a:gd name="connsiteY6" fmla="*/ 422796 h 5300062"/>
              <a:gd name="connsiteX7" fmla="*/ 7372350 w 11806031"/>
              <a:gd name="connsiteY7" fmla="*/ 1241946 h 5300062"/>
              <a:gd name="connsiteX8" fmla="*/ 6686550 w 11806031"/>
              <a:gd name="connsiteY8" fmla="*/ 841896 h 5300062"/>
              <a:gd name="connsiteX9" fmla="*/ 5962650 w 11806031"/>
              <a:gd name="connsiteY9" fmla="*/ 1775346 h 5300062"/>
              <a:gd name="connsiteX10" fmla="*/ 5295900 w 11806031"/>
              <a:gd name="connsiteY10" fmla="*/ 1280046 h 5300062"/>
              <a:gd name="connsiteX11" fmla="*/ 4610100 w 11806031"/>
              <a:gd name="connsiteY11" fmla="*/ 2156346 h 5300062"/>
              <a:gd name="connsiteX12" fmla="*/ 4000500 w 11806031"/>
              <a:gd name="connsiteY12" fmla="*/ 1680096 h 5300062"/>
              <a:gd name="connsiteX13" fmla="*/ 3409950 w 11806031"/>
              <a:gd name="connsiteY13" fmla="*/ 2632596 h 5300062"/>
              <a:gd name="connsiteX14" fmla="*/ 2609850 w 11806031"/>
              <a:gd name="connsiteY14" fmla="*/ 2099196 h 5300062"/>
              <a:gd name="connsiteX15" fmla="*/ 2000250 w 11806031"/>
              <a:gd name="connsiteY15" fmla="*/ 2899296 h 5300062"/>
              <a:gd name="connsiteX16" fmla="*/ 1257300 w 11806031"/>
              <a:gd name="connsiteY16" fmla="*/ 2384946 h 5300062"/>
              <a:gd name="connsiteX17" fmla="*/ 0 w 11806031"/>
              <a:gd name="connsiteY17" fmla="*/ 3947046 h 5300062"/>
              <a:gd name="connsiteX0" fmla="*/ 0 w 11806031"/>
              <a:gd name="connsiteY0" fmla="*/ 3947046 h 4975746"/>
              <a:gd name="connsiteX1" fmla="*/ 838200 w 11806031"/>
              <a:gd name="connsiteY1" fmla="*/ 4975746 h 4975746"/>
              <a:gd name="connsiteX2" fmla="*/ 10991850 w 11806031"/>
              <a:gd name="connsiteY2" fmla="*/ 4975746 h 4975746"/>
              <a:gd name="connsiteX3" fmla="*/ 10991850 w 11806031"/>
              <a:gd name="connsiteY3" fmla="*/ 1165746 h 4975746"/>
              <a:gd name="connsiteX4" fmla="*/ 9410700 w 11806031"/>
              <a:gd name="connsiteY4" fmla="*/ 3696 h 4975746"/>
              <a:gd name="connsiteX5" fmla="*/ 8801100 w 11806031"/>
              <a:gd name="connsiteY5" fmla="*/ 784746 h 4975746"/>
              <a:gd name="connsiteX6" fmla="*/ 8058150 w 11806031"/>
              <a:gd name="connsiteY6" fmla="*/ 422796 h 4975746"/>
              <a:gd name="connsiteX7" fmla="*/ 7372350 w 11806031"/>
              <a:gd name="connsiteY7" fmla="*/ 1241946 h 4975746"/>
              <a:gd name="connsiteX8" fmla="*/ 6686550 w 11806031"/>
              <a:gd name="connsiteY8" fmla="*/ 841896 h 4975746"/>
              <a:gd name="connsiteX9" fmla="*/ 5962650 w 11806031"/>
              <a:gd name="connsiteY9" fmla="*/ 1775346 h 4975746"/>
              <a:gd name="connsiteX10" fmla="*/ 5295900 w 11806031"/>
              <a:gd name="connsiteY10" fmla="*/ 1280046 h 4975746"/>
              <a:gd name="connsiteX11" fmla="*/ 4610100 w 11806031"/>
              <a:gd name="connsiteY11" fmla="*/ 2156346 h 4975746"/>
              <a:gd name="connsiteX12" fmla="*/ 4000500 w 11806031"/>
              <a:gd name="connsiteY12" fmla="*/ 1680096 h 4975746"/>
              <a:gd name="connsiteX13" fmla="*/ 3409950 w 11806031"/>
              <a:gd name="connsiteY13" fmla="*/ 2632596 h 4975746"/>
              <a:gd name="connsiteX14" fmla="*/ 2609850 w 11806031"/>
              <a:gd name="connsiteY14" fmla="*/ 2099196 h 4975746"/>
              <a:gd name="connsiteX15" fmla="*/ 2000250 w 11806031"/>
              <a:gd name="connsiteY15" fmla="*/ 2899296 h 4975746"/>
              <a:gd name="connsiteX16" fmla="*/ 1257300 w 11806031"/>
              <a:gd name="connsiteY16" fmla="*/ 2384946 h 4975746"/>
              <a:gd name="connsiteX17" fmla="*/ 0 w 11806031"/>
              <a:gd name="connsiteY17" fmla="*/ 3947046 h 4975746"/>
              <a:gd name="connsiteX0" fmla="*/ 0 w 10991850"/>
              <a:gd name="connsiteY0" fmla="*/ 3947046 h 4975746"/>
              <a:gd name="connsiteX1" fmla="*/ 838200 w 10991850"/>
              <a:gd name="connsiteY1" fmla="*/ 4975746 h 4975746"/>
              <a:gd name="connsiteX2" fmla="*/ 10991850 w 10991850"/>
              <a:gd name="connsiteY2" fmla="*/ 4975746 h 4975746"/>
              <a:gd name="connsiteX3" fmla="*/ 10991850 w 10991850"/>
              <a:gd name="connsiteY3" fmla="*/ 1165746 h 4975746"/>
              <a:gd name="connsiteX4" fmla="*/ 9410700 w 10991850"/>
              <a:gd name="connsiteY4" fmla="*/ 3696 h 4975746"/>
              <a:gd name="connsiteX5" fmla="*/ 8801100 w 10991850"/>
              <a:gd name="connsiteY5" fmla="*/ 784746 h 4975746"/>
              <a:gd name="connsiteX6" fmla="*/ 8058150 w 10991850"/>
              <a:gd name="connsiteY6" fmla="*/ 422796 h 4975746"/>
              <a:gd name="connsiteX7" fmla="*/ 7372350 w 10991850"/>
              <a:gd name="connsiteY7" fmla="*/ 1241946 h 4975746"/>
              <a:gd name="connsiteX8" fmla="*/ 6686550 w 10991850"/>
              <a:gd name="connsiteY8" fmla="*/ 841896 h 4975746"/>
              <a:gd name="connsiteX9" fmla="*/ 5962650 w 10991850"/>
              <a:gd name="connsiteY9" fmla="*/ 1775346 h 4975746"/>
              <a:gd name="connsiteX10" fmla="*/ 5295900 w 10991850"/>
              <a:gd name="connsiteY10" fmla="*/ 1280046 h 4975746"/>
              <a:gd name="connsiteX11" fmla="*/ 4610100 w 10991850"/>
              <a:gd name="connsiteY11" fmla="*/ 2156346 h 4975746"/>
              <a:gd name="connsiteX12" fmla="*/ 4000500 w 10991850"/>
              <a:gd name="connsiteY12" fmla="*/ 1680096 h 4975746"/>
              <a:gd name="connsiteX13" fmla="*/ 3409950 w 10991850"/>
              <a:gd name="connsiteY13" fmla="*/ 2632596 h 4975746"/>
              <a:gd name="connsiteX14" fmla="*/ 2609850 w 10991850"/>
              <a:gd name="connsiteY14" fmla="*/ 2099196 h 4975746"/>
              <a:gd name="connsiteX15" fmla="*/ 2000250 w 10991850"/>
              <a:gd name="connsiteY15" fmla="*/ 2899296 h 4975746"/>
              <a:gd name="connsiteX16" fmla="*/ 1257300 w 10991850"/>
              <a:gd name="connsiteY16" fmla="*/ 2384946 h 4975746"/>
              <a:gd name="connsiteX17" fmla="*/ 0 w 10991850"/>
              <a:gd name="connsiteY17" fmla="*/ 3947046 h 4975746"/>
              <a:gd name="connsiteX0" fmla="*/ 0 w 10991850"/>
              <a:gd name="connsiteY0" fmla="*/ 3947046 h 4975746"/>
              <a:gd name="connsiteX1" fmla="*/ 838200 w 10991850"/>
              <a:gd name="connsiteY1" fmla="*/ 4975746 h 4975746"/>
              <a:gd name="connsiteX2" fmla="*/ 10991850 w 10991850"/>
              <a:gd name="connsiteY2" fmla="*/ 4975746 h 4975746"/>
              <a:gd name="connsiteX3" fmla="*/ 10991850 w 10991850"/>
              <a:gd name="connsiteY3" fmla="*/ 1165746 h 4975746"/>
              <a:gd name="connsiteX4" fmla="*/ 9410700 w 10991850"/>
              <a:gd name="connsiteY4" fmla="*/ 3696 h 4975746"/>
              <a:gd name="connsiteX5" fmla="*/ 8801100 w 10991850"/>
              <a:gd name="connsiteY5" fmla="*/ 784746 h 4975746"/>
              <a:gd name="connsiteX6" fmla="*/ 8058150 w 10991850"/>
              <a:gd name="connsiteY6" fmla="*/ 422796 h 4975746"/>
              <a:gd name="connsiteX7" fmla="*/ 7372350 w 10991850"/>
              <a:gd name="connsiteY7" fmla="*/ 1241946 h 4975746"/>
              <a:gd name="connsiteX8" fmla="*/ 6686550 w 10991850"/>
              <a:gd name="connsiteY8" fmla="*/ 841896 h 4975746"/>
              <a:gd name="connsiteX9" fmla="*/ 5962650 w 10991850"/>
              <a:gd name="connsiteY9" fmla="*/ 1775346 h 4975746"/>
              <a:gd name="connsiteX10" fmla="*/ 5295900 w 10991850"/>
              <a:gd name="connsiteY10" fmla="*/ 1280046 h 4975746"/>
              <a:gd name="connsiteX11" fmla="*/ 4610100 w 10991850"/>
              <a:gd name="connsiteY11" fmla="*/ 2156346 h 4975746"/>
              <a:gd name="connsiteX12" fmla="*/ 4000500 w 10991850"/>
              <a:gd name="connsiteY12" fmla="*/ 1680096 h 4975746"/>
              <a:gd name="connsiteX13" fmla="*/ 3409950 w 10991850"/>
              <a:gd name="connsiteY13" fmla="*/ 2632596 h 4975746"/>
              <a:gd name="connsiteX14" fmla="*/ 2609850 w 10991850"/>
              <a:gd name="connsiteY14" fmla="*/ 2099196 h 4975746"/>
              <a:gd name="connsiteX15" fmla="*/ 2000250 w 10991850"/>
              <a:gd name="connsiteY15" fmla="*/ 2899296 h 4975746"/>
              <a:gd name="connsiteX16" fmla="*/ 1257300 w 10991850"/>
              <a:gd name="connsiteY16" fmla="*/ 2384946 h 4975746"/>
              <a:gd name="connsiteX17" fmla="*/ 0 w 10991850"/>
              <a:gd name="connsiteY17" fmla="*/ 3947046 h 4975746"/>
              <a:gd name="connsiteX0" fmla="*/ 0 w 11739051"/>
              <a:gd name="connsiteY0" fmla="*/ 3963335 h 5230512"/>
              <a:gd name="connsiteX1" fmla="*/ 838200 w 11739051"/>
              <a:gd name="connsiteY1" fmla="*/ 4992035 h 5230512"/>
              <a:gd name="connsiteX2" fmla="*/ 10991850 w 11739051"/>
              <a:gd name="connsiteY2" fmla="*/ 4992035 h 5230512"/>
              <a:gd name="connsiteX3" fmla="*/ 10972800 w 11739051"/>
              <a:gd name="connsiteY3" fmla="*/ 1772585 h 5230512"/>
              <a:gd name="connsiteX4" fmla="*/ 9410700 w 11739051"/>
              <a:gd name="connsiteY4" fmla="*/ 19985 h 5230512"/>
              <a:gd name="connsiteX5" fmla="*/ 8801100 w 11739051"/>
              <a:gd name="connsiteY5" fmla="*/ 801035 h 5230512"/>
              <a:gd name="connsiteX6" fmla="*/ 8058150 w 11739051"/>
              <a:gd name="connsiteY6" fmla="*/ 439085 h 5230512"/>
              <a:gd name="connsiteX7" fmla="*/ 7372350 w 11739051"/>
              <a:gd name="connsiteY7" fmla="*/ 1258235 h 5230512"/>
              <a:gd name="connsiteX8" fmla="*/ 6686550 w 11739051"/>
              <a:gd name="connsiteY8" fmla="*/ 858185 h 5230512"/>
              <a:gd name="connsiteX9" fmla="*/ 5962650 w 11739051"/>
              <a:gd name="connsiteY9" fmla="*/ 1791635 h 5230512"/>
              <a:gd name="connsiteX10" fmla="*/ 5295900 w 11739051"/>
              <a:gd name="connsiteY10" fmla="*/ 1296335 h 5230512"/>
              <a:gd name="connsiteX11" fmla="*/ 4610100 w 11739051"/>
              <a:gd name="connsiteY11" fmla="*/ 2172635 h 5230512"/>
              <a:gd name="connsiteX12" fmla="*/ 4000500 w 11739051"/>
              <a:gd name="connsiteY12" fmla="*/ 1696385 h 5230512"/>
              <a:gd name="connsiteX13" fmla="*/ 3409950 w 11739051"/>
              <a:gd name="connsiteY13" fmla="*/ 2648885 h 5230512"/>
              <a:gd name="connsiteX14" fmla="*/ 2609850 w 11739051"/>
              <a:gd name="connsiteY14" fmla="*/ 2115485 h 5230512"/>
              <a:gd name="connsiteX15" fmla="*/ 2000250 w 11739051"/>
              <a:gd name="connsiteY15" fmla="*/ 2915585 h 5230512"/>
              <a:gd name="connsiteX16" fmla="*/ 1257300 w 11739051"/>
              <a:gd name="connsiteY16" fmla="*/ 2401235 h 5230512"/>
              <a:gd name="connsiteX17" fmla="*/ 0 w 11739051"/>
              <a:gd name="connsiteY17" fmla="*/ 3963335 h 5230512"/>
              <a:gd name="connsiteX0" fmla="*/ 0 w 10991850"/>
              <a:gd name="connsiteY0" fmla="*/ 3963335 h 5230512"/>
              <a:gd name="connsiteX1" fmla="*/ 838200 w 10991850"/>
              <a:gd name="connsiteY1" fmla="*/ 4992035 h 5230512"/>
              <a:gd name="connsiteX2" fmla="*/ 10991850 w 10991850"/>
              <a:gd name="connsiteY2" fmla="*/ 4992035 h 5230512"/>
              <a:gd name="connsiteX3" fmla="*/ 10972800 w 10991850"/>
              <a:gd name="connsiteY3" fmla="*/ 1772585 h 5230512"/>
              <a:gd name="connsiteX4" fmla="*/ 9410700 w 10991850"/>
              <a:gd name="connsiteY4" fmla="*/ 19985 h 5230512"/>
              <a:gd name="connsiteX5" fmla="*/ 8801100 w 10991850"/>
              <a:gd name="connsiteY5" fmla="*/ 801035 h 5230512"/>
              <a:gd name="connsiteX6" fmla="*/ 8058150 w 10991850"/>
              <a:gd name="connsiteY6" fmla="*/ 439085 h 5230512"/>
              <a:gd name="connsiteX7" fmla="*/ 7372350 w 10991850"/>
              <a:gd name="connsiteY7" fmla="*/ 1258235 h 5230512"/>
              <a:gd name="connsiteX8" fmla="*/ 6686550 w 10991850"/>
              <a:gd name="connsiteY8" fmla="*/ 858185 h 5230512"/>
              <a:gd name="connsiteX9" fmla="*/ 5962650 w 10991850"/>
              <a:gd name="connsiteY9" fmla="*/ 1791635 h 5230512"/>
              <a:gd name="connsiteX10" fmla="*/ 5295900 w 10991850"/>
              <a:gd name="connsiteY10" fmla="*/ 1296335 h 5230512"/>
              <a:gd name="connsiteX11" fmla="*/ 4610100 w 10991850"/>
              <a:gd name="connsiteY11" fmla="*/ 2172635 h 5230512"/>
              <a:gd name="connsiteX12" fmla="*/ 4000500 w 10991850"/>
              <a:gd name="connsiteY12" fmla="*/ 1696385 h 5230512"/>
              <a:gd name="connsiteX13" fmla="*/ 3409950 w 10991850"/>
              <a:gd name="connsiteY13" fmla="*/ 2648885 h 5230512"/>
              <a:gd name="connsiteX14" fmla="*/ 2609850 w 10991850"/>
              <a:gd name="connsiteY14" fmla="*/ 2115485 h 5230512"/>
              <a:gd name="connsiteX15" fmla="*/ 2000250 w 10991850"/>
              <a:gd name="connsiteY15" fmla="*/ 2915585 h 5230512"/>
              <a:gd name="connsiteX16" fmla="*/ 1257300 w 10991850"/>
              <a:gd name="connsiteY16" fmla="*/ 2401235 h 5230512"/>
              <a:gd name="connsiteX17" fmla="*/ 0 w 10991850"/>
              <a:gd name="connsiteY17" fmla="*/ 3963335 h 5230512"/>
              <a:gd name="connsiteX0" fmla="*/ 0 w 10991850"/>
              <a:gd name="connsiteY0" fmla="*/ 3963335 h 5230512"/>
              <a:gd name="connsiteX1" fmla="*/ 838200 w 10991850"/>
              <a:gd name="connsiteY1" fmla="*/ 4992035 h 5230512"/>
              <a:gd name="connsiteX2" fmla="*/ 10991850 w 10991850"/>
              <a:gd name="connsiteY2" fmla="*/ 4992035 h 5230512"/>
              <a:gd name="connsiteX3" fmla="*/ 10972800 w 10991850"/>
              <a:gd name="connsiteY3" fmla="*/ 1772585 h 5230512"/>
              <a:gd name="connsiteX4" fmla="*/ 9410700 w 10991850"/>
              <a:gd name="connsiteY4" fmla="*/ 19985 h 5230512"/>
              <a:gd name="connsiteX5" fmla="*/ 8801100 w 10991850"/>
              <a:gd name="connsiteY5" fmla="*/ 801035 h 5230512"/>
              <a:gd name="connsiteX6" fmla="*/ 8058150 w 10991850"/>
              <a:gd name="connsiteY6" fmla="*/ 439085 h 5230512"/>
              <a:gd name="connsiteX7" fmla="*/ 7372350 w 10991850"/>
              <a:gd name="connsiteY7" fmla="*/ 1258235 h 5230512"/>
              <a:gd name="connsiteX8" fmla="*/ 6686550 w 10991850"/>
              <a:gd name="connsiteY8" fmla="*/ 858185 h 5230512"/>
              <a:gd name="connsiteX9" fmla="*/ 5962650 w 10991850"/>
              <a:gd name="connsiteY9" fmla="*/ 1791635 h 5230512"/>
              <a:gd name="connsiteX10" fmla="*/ 5295900 w 10991850"/>
              <a:gd name="connsiteY10" fmla="*/ 1296335 h 5230512"/>
              <a:gd name="connsiteX11" fmla="*/ 4610100 w 10991850"/>
              <a:gd name="connsiteY11" fmla="*/ 2172635 h 5230512"/>
              <a:gd name="connsiteX12" fmla="*/ 4000500 w 10991850"/>
              <a:gd name="connsiteY12" fmla="*/ 1696385 h 5230512"/>
              <a:gd name="connsiteX13" fmla="*/ 3409950 w 10991850"/>
              <a:gd name="connsiteY13" fmla="*/ 2648885 h 5230512"/>
              <a:gd name="connsiteX14" fmla="*/ 2609850 w 10991850"/>
              <a:gd name="connsiteY14" fmla="*/ 2115485 h 5230512"/>
              <a:gd name="connsiteX15" fmla="*/ 2000250 w 10991850"/>
              <a:gd name="connsiteY15" fmla="*/ 2915585 h 5230512"/>
              <a:gd name="connsiteX16" fmla="*/ 1257300 w 10991850"/>
              <a:gd name="connsiteY16" fmla="*/ 2401235 h 5230512"/>
              <a:gd name="connsiteX17" fmla="*/ 0 w 10991850"/>
              <a:gd name="connsiteY17" fmla="*/ 3963335 h 5230512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2000250 w 10991850"/>
              <a:gd name="connsiteY15" fmla="*/ 29155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2000250 w 10991850"/>
              <a:gd name="connsiteY15" fmla="*/ 29155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2000250 w 10991850"/>
              <a:gd name="connsiteY15" fmla="*/ 29155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09950 w 10991850"/>
              <a:gd name="connsiteY13" fmla="*/ 264888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610100 w 10991850"/>
              <a:gd name="connsiteY11" fmla="*/ 21726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5962650 w 10991850"/>
              <a:gd name="connsiteY9" fmla="*/ 17916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372350 w 10991850"/>
              <a:gd name="connsiteY7" fmla="*/ 12582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505700 w 10991850"/>
              <a:gd name="connsiteY7" fmla="*/ 13344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505700 w 10991850"/>
              <a:gd name="connsiteY7" fmla="*/ 13344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505700 w 10991850"/>
              <a:gd name="connsiteY7" fmla="*/ 13344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63335 h 4992035"/>
              <a:gd name="connsiteX1" fmla="*/ 838200 w 10991850"/>
              <a:gd name="connsiteY1" fmla="*/ 4992035 h 4992035"/>
              <a:gd name="connsiteX2" fmla="*/ 10991850 w 10991850"/>
              <a:gd name="connsiteY2" fmla="*/ 4992035 h 4992035"/>
              <a:gd name="connsiteX3" fmla="*/ 10972800 w 10991850"/>
              <a:gd name="connsiteY3" fmla="*/ 1772585 h 4992035"/>
              <a:gd name="connsiteX4" fmla="*/ 9410700 w 10991850"/>
              <a:gd name="connsiteY4" fmla="*/ 19985 h 4992035"/>
              <a:gd name="connsiteX5" fmla="*/ 8801100 w 10991850"/>
              <a:gd name="connsiteY5" fmla="*/ 801035 h 4992035"/>
              <a:gd name="connsiteX6" fmla="*/ 8058150 w 10991850"/>
              <a:gd name="connsiteY6" fmla="*/ 439085 h 4992035"/>
              <a:gd name="connsiteX7" fmla="*/ 7467600 w 10991850"/>
              <a:gd name="connsiteY7" fmla="*/ 1486835 h 4992035"/>
              <a:gd name="connsiteX8" fmla="*/ 6686550 w 10991850"/>
              <a:gd name="connsiteY8" fmla="*/ 858185 h 4992035"/>
              <a:gd name="connsiteX9" fmla="*/ 6115050 w 10991850"/>
              <a:gd name="connsiteY9" fmla="*/ 1944035 h 4992035"/>
              <a:gd name="connsiteX10" fmla="*/ 5295900 w 10991850"/>
              <a:gd name="connsiteY10" fmla="*/ 1296335 h 4992035"/>
              <a:gd name="connsiteX11" fmla="*/ 4762500 w 10991850"/>
              <a:gd name="connsiteY11" fmla="*/ 2439335 h 4992035"/>
              <a:gd name="connsiteX12" fmla="*/ 4000500 w 10991850"/>
              <a:gd name="connsiteY12" fmla="*/ 1696385 h 4992035"/>
              <a:gd name="connsiteX13" fmla="*/ 3486150 w 10991850"/>
              <a:gd name="connsiteY13" fmla="*/ 2934635 h 4992035"/>
              <a:gd name="connsiteX14" fmla="*/ 2609850 w 10991850"/>
              <a:gd name="connsiteY14" fmla="*/ 2115485 h 4992035"/>
              <a:gd name="connsiteX15" fmla="*/ 1866900 w 10991850"/>
              <a:gd name="connsiteY15" fmla="*/ 3106085 h 4992035"/>
              <a:gd name="connsiteX16" fmla="*/ 1257300 w 10991850"/>
              <a:gd name="connsiteY16" fmla="*/ 2401235 h 4992035"/>
              <a:gd name="connsiteX17" fmla="*/ 0 w 10991850"/>
              <a:gd name="connsiteY17" fmla="*/ 3963335 h 4992035"/>
              <a:gd name="connsiteX0" fmla="*/ 0 w 10991850"/>
              <a:gd name="connsiteY0" fmla="*/ 3952749 h 4981449"/>
              <a:gd name="connsiteX1" fmla="*/ 838200 w 10991850"/>
              <a:gd name="connsiteY1" fmla="*/ 4981449 h 4981449"/>
              <a:gd name="connsiteX2" fmla="*/ 10991850 w 10991850"/>
              <a:gd name="connsiteY2" fmla="*/ 4981449 h 4981449"/>
              <a:gd name="connsiteX3" fmla="*/ 10972800 w 10991850"/>
              <a:gd name="connsiteY3" fmla="*/ 1761999 h 4981449"/>
              <a:gd name="connsiteX4" fmla="*/ 9410700 w 10991850"/>
              <a:gd name="connsiteY4" fmla="*/ 9399 h 4981449"/>
              <a:gd name="connsiteX5" fmla="*/ 8839200 w 10991850"/>
              <a:gd name="connsiteY5" fmla="*/ 1038099 h 4981449"/>
              <a:gd name="connsiteX6" fmla="*/ 8058150 w 10991850"/>
              <a:gd name="connsiteY6" fmla="*/ 428499 h 4981449"/>
              <a:gd name="connsiteX7" fmla="*/ 7467600 w 10991850"/>
              <a:gd name="connsiteY7" fmla="*/ 1476249 h 4981449"/>
              <a:gd name="connsiteX8" fmla="*/ 6686550 w 10991850"/>
              <a:gd name="connsiteY8" fmla="*/ 847599 h 4981449"/>
              <a:gd name="connsiteX9" fmla="*/ 6115050 w 10991850"/>
              <a:gd name="connsiteY9" fmla="*/ 1933449 h 4981449"/>
              <a:gd name="connsiteX10" fmla="*/ 5295900 w 10991850"/>
              <a:gd name="connsiteY10" fmla="*/ 1285749 h 4981449"/>
              <a:gd name="connsiteX11" fmla="*/ 4762500 w 10991850"/>
              <a:gd name="connsiteY11" fmla="*/ 2428749 h 4981449"/>
              <a:gd name="connsiteX12" fmla="*/ 4000500 w 10991850"/>
              <a:gd name="connsiteY12" fmla="*/ 1685799 h 4981449"/>
              <a:gd name="connsiteX13" fmla="*/ 3486150 w 10991850"/>
              <a:gd name="connsiteY13" fmla="*/ 2924049 h 4981449"/>
              <a:gd name="connsiteX14" fmla="*/ 2609850 w 10991850"/>
              <a:gd name="connsiteY14" fmla="*/ 2104899 h 4981449"/>
              <a:gd name="connsiteX15" fmla="*/ 1866900 w 10991850"/>
              <a:gd name="connsiteY15" fmla="*/ 3095499 h 4981449"/>
              <a:gd name="connsiteX16" fmla="*/ 1257300 w 10991850"/>
              <a:gd name="connsiteY16" fmla="*/ 2390649 h 4981449"/>
              <a:gd name="connsiteX17" fmla="*/ 0 w 10991850"/>
              <a:gd name="connsiteY17" fmla="*/ 3952749 h 4981449"/>
              <a:gd name="connsiteX0" fmla="*/ 0 w 10991850"/>
              <a:gd name="connsiteY0" fmla="*/ 3952749 h 4981449"/>
              <a:gd name="connsiteX1" fmla="*/ 838200 w 10991850"/>
              <a:gd name="connsiteY1" fmla="*/ 4981449 h 4981449"/>
              <a:gd name="connsiteX2" fmla="*/ 10991850 w 10991850"/>
              <a:gd name="connsiteY2" fmla="*/ 4981449 h 4981449"/>
              <a:gd name="connsiteX3" fmla="*/ 10972800 w 10991850"/>
              <a:gd name="connsiteY3" fmla="*/ 1761999 h 4981449"/>
              <a:gd name="connsiteX4" fmla="*/ 9410700 w 10991850"/>
              <a:gd name="connsiteY4" fmla="*/ 9399 h 4981449"/>
              <a:gd name="connsiteX5" fmla="*/ 8839200 w 10991850"/>
              <a:gd name="connsiteY5" fmla="*/ 1038099 h 4981449"/>
              <a:gd name="connsiteX6" fmla="*/ 8058150 w 10991850"/>
              <a:gd name="connsiteY6" fmla="*/ 428499 h 4981449"/>
              <a:gd name="connsiteX7" fmla="*/ 7467600 w 10991850"/>
              <a:gd name="connsiteY7" fmla="*/ 1476249 h 4981449"/>
              <a:gd name="connsiteX8" fmla="*/ 6686550 w 10991850"/>
              <a:gd name="connsiteY8" fmla="*/ 847599 h 4981449"/>
              <a:gd name="connsiteX9" fmla="*/ 6115050 w 10991850"/>
              <a:gd name="connsiteY9" fmla="*/ 1933449 h 4981449"/>
              <a:gd name="connsiteX10" fmla="*/ 5295900 w 10991850"/>
              <a:gd name="connsiteY10" fmla="*/ 1285749 h 4981449"/>
              <a:gd name="connsiteX11" fmla="*/ 4762500 w 10991850"/>
              <a:gd name="connsiteY11" fmla="*/ 2428749 h 4981449"/>
              <a:gd name="connsiteX12" fmla="*/ 4000500 w 10991850"/>
              <a:gd name="connsiteY12" fmla="*/ 1685799 h 4981449"/>
              <a:gd name="connsiteX13" fmla="*/ 3486150 w 10991850"/>
              <a:gd name="connsiteY13" fmla="*/ 2924049 h 4981449"/>
              <a:gd name="connsiteX14" fmla="*/ 2609850 w 10991850"/>
              <a:gd name="connsiteY14" fmla="*/ 2104899 h 4981449"/>
              <a:gd name="connsiteX15" fmla="*/ 1866900 w 10991850"/>
              <a:gd name="connsiteY15" fmla="*/ 3095499 h 4981449"/>
              <a:gd name="connsiteX16" fmla="*/ 1257300 w 10991850"/>
              <a:gd name="connsiteY16" fmla="*/ 2390649 h 4981449"/>
              <a:gd name="connsiteX17" fmla="*/ 0 w 10991850"/>
              <a:gd name="connsiteY17" fmla="*/ 3952749 h 4981449"/>
              <a:gd name="connsiteX0" fmla="*/ 0 w 10991850"/>
              <a:gd name="connsiteY0" fmla="*/ 3952749 h 4981449"/>
              <a:gd name="connsiteX1" fmla="*/ 838200 w 10991850"/>
              <a:gd name="connsiteY1" fmla="*/ 4981449 h 4981449"/>
              <a:gd name="connsiteX2" fmla="*/ 10991850 w 10991850"/>
              <a:gd name="connsiteY2" fmla="*/ 4981449 h 4981449"/>
              <a:gd name="connsiteX3" fmla="*/ 10972800 w 10991850"/>
              <a:gd name="connsiteY3" fmla="*/ 1761999 h 4981449"/>
              <a:gd name="connsiteX4" fmla="*/ 9410700 w 10991850"/>
              <a:gd name="connsiteY4" fmla="*/ 9399 h 4981449"/>
              <a:gd name="connsiteX5" fmla="*/ 8839200 w 10991850"/>
              <a:gd name="connsiteY5" fmla="*/ 1038099 h 4981449"/>
              <a:gd name="connsiteX6" fmla="*/ 8058150 w 10991850"/>
              <a:gd name="connsiteY6" fmla="*/ 428499 h 4981449"/>
              <a:gd name="connsiteX7" fmla="*/ 7467600 w 10991850"/>
              <a:gd name="connsiteY7" fmla="*/ 1476249 h 4981449"/>
              <a:gd name="connsiteX8" fmla="*/ 6686550 w 10991850"/>
              <a:gd name="connsiteY8" fmla="*/ 847599 h 4981449"/>
              <a:gd name="connsiteX9" fmla="*/ 6115050 w 10991850"/>
              <a:gd name="connsiteY9" fmla="*/ 1933449 h 4981449"/>
              <a:gd name="connsiteX10" fmla="*/ 5295900 w 10991850"/>
              <a:gd name="connsiteY10" fmla="*/ 1285749 h 4981449"/>
              <a:gd name="connsiteX11" fmla="*/ 4762500 w 10991850"/>
              <a:gd name="connsiteY11" fmla="*/ 2428749 h 4981449"/>
              <a:gd name="connsiteX12" fmla="*/ 4000500 w 10991850"/>
              <a:gd name="connsiteY12" fmla="*/ 1685799 h 4981449"/>
              <a:gd name="connsiteX13" fmla="*/ 3486150 w 10991850"/>
              <a:gd name="connsiteY13" fmla="*/ 2924049 h 4981449"/>
              <a:gd name="connsiteX14" fmla="*/ 2609850 w 10991850"/>
              <a:gd name="connsiteY14" fmla="*/ 2104899 h 4981449"/>
              <a:gd name="connsiteX15" fmla="*/ 1866900 w 10991850"/>
              <a:gd name="connsiteY15" fmla="*/ 3095499 h 4981449"/>
              <a:gd name="connsiteX16" fmla="*/ 1257300 w 10991850"/>
              <a:gd name="connsiteY16" fmla="*/ 2390649 h 4981449"/>
              <a:gd name="connsiteX17" fmla="*/ 0 w 10991850"/>
              <a:gd name="connsiteY17" fmla="*/ 3952749 h 4981449"/>
              <a:gd name="connsiteX0" fmla="*/ 0 w 10991850"/>
              <a:gd name="connsiteY0" fmla="*/ 3948299 h 4976999"/>
              <a:gd name="connsiteX1" fmla="*/ 838200 w 10991850"/>
              <a:gd name="connsiteY1" fmla="*/ 4976999 h 4976999"/>
              <a:gd name="connsiteX2" fmla="*/ 10991850 w 10991850"/>
              <a:gd name="connsiteY2" fmla="*/ 4976999 h 4976999"/>
              <a:gd name="connsiteX3" fmla="*/ 10972800 w 10991850"/>
              <a:gd name="connsiteY3" fmla="*/ 1757549 h 4976999"/>
              <a:gd name="connsiteX4" fmla="*/ 9410700 w 10991850"/>
              <a:gd name="connsiteY4" fmla="*/ 4949 h 4976999"/>
              <a:gd name="connsiteX5" fmla="*/ 8896350 w 10991850"/>
              <a:gd name="connsiteY5" fmla="*/ 1205099 h 4976999"/>
              <a:gd name="connsiteX6" fmla="*/ 8058150 w 10991850"/>
              <a:gd name="connsiteY6" fmla="*/ 424049 h 4976999"/>
              <a:gd name="connsiteX7" fmla="*/ 7467600 w 10991850"/>
              <a:gd name="connsiteY7" fmla="*/ 1471799 h 4976999"/>
              <a:gd name="connsiteX8" fmla="*/ 6686550 w 10991850"/>
              <a:gd name="connsiteY8" fmla="*/ 843149 h 4976999"/>
              <a:gd name="connsiteX9" fmla="*/ 6115050 w 10991850"/>
              <a:gd name="connsiteY9" fmla="*/ 1928999 h 4976999"/>
              <a:gd name="connsiteX10" fmla="*/ 5295900 w 10991850"/>
              <a:gd name="connsiteY10" fmla="*/ 1281299 h 4976999"/>
              <a:gd name="connsiteX11" fmla="*/ 4762500 w 10991850"/>
              <a:gd name="connsiteY11" fmla="*/ 2424299 h 4976999"/>
              <a:gd name="connsiteX12" fmla="*/ 4000500 w 10991850"/>
              <a:gd name="connsiteY12" fmla="*/ 1681349 h 4976999"/>
              <a:gd name="connsiteX13" fmla="*/ 3486150 w 10991850"/>
              <a:gd name="connsiteY13" fmla="*/ 2919599 h 4976999"/>
              <a:gd name="connsiteX14" fmla="*/ 2609850 w 10991850"/>
              <a:gd name="connsiteY14" fmla="*/ 2100449 h 4976999"/>
              <a:gd name="connsiteX15" fmla="*/ 1866900 w 10991850"/>
              <a:gd name="connsiteY15" fmla="*/ 3091049 h 4976999"/>
              <a:gd name="connsiteX16" fmla="*/ 1257300 w 10991850"/>
              <a:gd name="connsiteY16" fmla="*/ 2386199 h 4976999"/>
              <a:gd name="connsiteX17" fmla="*/ 0 w 10991850"/>
              <a:gd name="connsiteY17" fmla="*/ 3948299 h 4976999"/>
              <a:gd name="connsiteX0" fmla="*/ 0 w 10991850"/>
              <a:gd name="connsiteY0" fmla="*/ 3948299 h 4976999"/>
              <a:gd name="connsiteX1" fmla="*/ 838200 w 10991850"/>
              <a:gd name="connsiteY1" fmla="*/ 4976999 h 4976999"/>
              <a:gd name="connsiteX2" fmla="*/ 10991850 w 10991850"/>
              <a:gd name="connsiteY2" fmla="*/ 4976999 h 4976999"/>
              <a:gd name="connsiteX3" fmla="*/ 10972800 w 10991850"/>
              <a:gd name="connsiteY3" fmla="*/ 1757549 h 4976999"/>
              <a:gd name="connsiteX4" fmla="*/ 9410700 w 10991850"/>
              <a:gd name="connsiteY4" fmla="*/ 4949 h 4976999"/>
              <a:gd name="connsiteX5" fmla="*/ 8896350 w 10991850"/>
              <a:gd name="connsiteY5" fmla="*/ 1205099 h 4976999"/>
              <a:gd name="connsiteX6" fmla="*/ 8058150 w 10991850"/>
              <a:gd name="connsiteY6" fmla="*/ 424049 h 4976999"/>
              <a:gd name="connsiteX7" fmla="*/ 7467600 w 10991850"/>
              <a:gd name="connsiteY7" fmla="*/ 1471799 h 4976999"/>
              <a:gd name="connsiteX8" fmla="*/ 6686550 w 10991850"/>
              <a:gd name="connsiteY8" fmla="*/ 843149 h 4976999"/>
              <a:gd name="connsiteX9" fmla="*/ 6115050 w 10991850"/>
              <a:gd name="connsiteY9" fmla="*/ 1928999 h 4976999"/>
              <a:gd name="connsiteX10" fmla="*/ 5295900 w 10991850"/>
              <a:gd name="connsiteY10" fmla="*/ 1281299 h 4976999"/>
              <a:gd name="connsiteX11" fmla="*/ 4762500 w 10991850"/>
              <a:gd name="connsiteY11" fmla="*/ 2424299 h 4976999"/>
              <a:gd name="connsiteX12" fmla="*/ 4000500 w 10991850"/>
              <a:gd name="connsiteY12" fmla="*/ 1681349 h 4976999"/>
              <a:gd name="connsiteX13" fmla="*/ 3486150 w 10991850"/>
              <a:gd name="connsiteY13" fmla="*/ 2919599 h 4976999"/>
              <a:gd name="connsiteX14" fmla="*/ 2609850 w 10991850"/>
              <a:gd name="connsiteY14" fmla="*/ 2100449 h 4976999"/>
              <a:gd name="connsiteX15" fmla="*/ 1866900 w 10991850"/>
              <a:gd name="connsiteY15" fmla="*/ 3091049 h 4976999"/>
              <a:gd name="connsiteX16" fmla="*/ 1257300 w 10991850"/>
              <a:gd name="connsiteY16" fmla="*/ 2386199 h 4976999"/>
              <a:gd name="connsiteX17" fmla="*/ 0 w 10991850"/>
              <a:gd name="connsiteY17" fmla="*/ 3948299 h 4976999"/>
              <a:gd name="connsiteX0" fmla="*/ 0 w 10991850"/>
              <a:gd name="connsiteY0" fmla="*/ 3948299 h 4976999"/>
              <a:gd name="connsiteX1" fmla="*/ 838200 w 10991850"/>
              <a:gd name="connsiteY1" fmla="*/ 4976999 h 4976999"/>
              <a:gd name="connsiteX2" fmla="*/ 10991850 w 10991850"/>
              <a:gd name="connsiteY2" fmla="*/ 4976999 h 4976999"/>
              <a:gd name="connsiteX3" fmla="*/ 10972800 w 10991850"/>
              <a:gd name="connsiteY3" fmla="*/ 1757549 h 4976999"/>
              <a:gd name="connsiteX4" fmla="*/ 9410700 w 10991850"/>
              <a:gd name="connsiteY4" fmla="*/ 4949 h 4976999"/>
              <a:gd name="connsiteX5" fmla="*/ 8896350 w 10991850"/>
              <a:gd name="connsiteY5" fmla="*/ 1205099 h 4976999"/>
              <a:gd name="connsiteX6" fmla="*/ 8058150 w 10991850"/>
              <a:gd name="connsiteY6" fmla="*/ 424049 h 4976999"/>
              <a:gd name="connsiteX7" fmla="*/ 7467600 w 10991850"/>
              <a:gd name="connsiteY7" fmla="*/ 1471799 h 4976999"/>
              <a:gd name="connsiteX8" fmla="*/ 6686550 w 10991850"/>
              <a:gd name="connsiteY8" fmla="*/ 843149 h 4976999"/>
              <a:gd name="connsiteX9" fmla="*/ 6115050 w 10991850"/>
              <a:gd name="connsiteY9" fmla="*/ 1928999 h 4976999"/>
              <a:gd name="connsiteX10" fmla="*/ 5295900 w 10991850"/>
              <a:gd name="connsiteY10" fmla="*/ 1281299 h 4976999"/>
              <a:gd name="connsiteX11" fmla="*/ 4762500 w 10991850"/>
              <a:gd name="connsiteY11" fmla="*/ 2424299 h 4976999"/>
              <a:gd name="connsiteX12" fmla="*/ 4000500 w 10991850"/>
              <a:gd name="connsiteY12" fmla="*/ 1681349 h 4976999"/>
              <a:gd name="connsiteX13" fmla="*/ 3486150 w 10991850"/>
              <a:gd name="connsiteY13" fmla="*/ 2919599 h 4976999"/>
              <a:gd name="connsiteX14" fmla="*/ 2609850 w 10991850"/>
              <a:gd name="connsiteY14" fmla="*/ 2100449 h 4976999"/>
              <a:gd name="connsiteX15" fmla="*/ 1866900 w 10991850"/>
              <a:gd name="connsiteY15" fmla="*/ 3091049 h 4976999"/>
              <a:gd name="connsiteX16" fmla="*/ 1257300 w 10991850"/>
              <a:gd name="connsiteY16" fmla="*/ 2386199 h 4976999"/>
              <a:gd name="connsiteX17" fmla="*/ 0 w 10991850"/>
              <a:gd name="connsiteY17" fmla="*/ 3948299 h 4976999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72800 w 10991850"/>
              <a:gd name="connsiteY3" fmla="*/ 17526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72800 w 10991850"/>
              <a:gd name="connsiteY3" fmla="*/ 17526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72800 w 10991850"/>
              <a:gd name="connsiteY3" fmla="*/ 17526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1743972"/>
              <a:gd name="connsiteY0" fmla="*/ 3957951 h 5202551"/>
              <a:gd name="connsiteX1" fmla="*/ 838200 w 11743972"/>
              <a:gd name="connsiteY1" fmla="*/ 4986651 h 5202551"/>
              <a:gd name="connsiteX2" fmla="*/ 10991850 w 11743972"/>
              <a:gd name="connsiteY2" fmla="*/ 4986651 h 5202551"/>
              <a:gd name="connsiteX3" fmla="*/ 10991850 w 11743972"/>
              <a:gd name="connsiteY3" fmla="*/ 2072001 h 5202551"/>
              <a:gd name="connsiteX4" fmla="*/ 9410700 w 11743972"/>
              <a:gd name="connsiteY4" fmla="*/ 14601 h 5202551"/>
              <a:gd name="connsiteX5" fmla="*/ 8896350 w 11743972"/>
              <a:gd name="connsiteY5" fmla="*/ 1214751 h 5202551"/>
              <a:gd name="connsiteX6" fmla="*/ 8058150 w 11743972"/>
              <a:gd name="connsiteY6" fmla="*/ 433701 h 5202551"/>
              <a:gd name="connsiteX7" fmla="*/ 7467600 w 11743972"/>
              <a:gd name="connsiteY7" fmla="*/ 1481451 h 5202551"/>
              <a:gd name="connsiteX8" fmla="*/ 6686550 w 11743972"/>
              <a:gd name="connsiteY8" fmla="*/ 852801 h 5202551"/>
              <a:gd name="connsiteX9" fmla="*/ 6115050 w 11743972"/>
              <a:gd name="connsiteY9" fmla="*/ 1938651 h 5202551"/>
              <a:gd name="connsiteX10" fmla="*/ 5295900 w 11743972"/>
              <a:gd name="connsiteY10" fmla="*/ 1290951 h 5202551"/>
              <a:gd name="connsiteX11" fmla="*/ 4762500 w 11743972"/>
              <a:gd name="connsiteY11" fmla="*/ 2433951 h 5202551"/>
              <a:gd name="connsiteX12" fmla="*/ 4000500 w 11743972"/>
              <a:gd name="connsiteY12" fmla="*/ 1691001 h 5202551"/>
              <a:gd name="connsiteX13" fmla="*/ 3486150 w 11743972"/>
              <a:gd name="connsiteY13" fmla="*/ 2929251 h 5202551"/>
              <a:gd name="connsiteX14" fmla="*/ 2609850 w 11743972"/>
              <a:gd name="connsiteY14" fmla="*/ 2110101 h 5202551"/>
              <a:gd name="connsiteX15" fmla="*/ 1866900 w 11743972"/>
              <a:gd name="connsiteY15" fmla="*/ 3100701 h 5202551"/>
              <a:gd name="connsiteX16" fmla="*/ 1257300 w 11743972"/>
              <a:gd name="connsiteY16" fmla="*/ 2395851 h 5202551"/>
              <a:gd name="connsiteX17" fmla="*/ 0 w 11743972"/>
              <a:gd name="connsiteY17" fmla="*/ 3957951 h 5202551"/>
              <a:gd name="connsiteX0" fmla="*/ 0 w 10991850"/>
              <a:gd name="connsiteY0" fmla="*/ 3957951 h 5202551"/>
              <a:gd name="connsiteX1" fmla="*/ 838200 w 10991850"/>
              <a:gd name="connsiteY1" fmla="*/ 4986651 h 5202551"/>
              <a:gd name="connsiteX2" fmla="*/ 10991850 w 10991850"/>
              <a:gd name="connsiteY2" fmla="*/ 4986651 h 5202551"/>
              <a:gd name="connsiteX3" fmla="*/ 10991850 w 10991850"/>
              <a:gd name="connsiteY3" fmla="*/ 2072001 h 5202551"/>
              <a:gd name="connsiteX4" fmla="*/ 9410700 w 10991850"/>
              <a:gd name="connsiteY4" fmla="*/ 14601 h 5202551"/>
              <a:gd name="connsiteX5" fmla="*/ 8896350 w 10991850"/>
              <a:gd name="connsiteY5" fmla="*/ 1214751 h 5202551"/>
              <a:gd name="connsiteX6" fmla="*/ 8058150 w 10991850"/>
              <a:gd name="connsiteY6" fmla="*/ 433701 h 5202551"/>
              <a:gd name="connsiteX7" fmla="*/ 7467600 w 10991850"/>
              <a:gd name="connsiteY7" fmla="*/ 1481451 h 5202551"/>
              <a:gd name="connsiteX8" fmla="*/ 6686550 w 10991850"/>
              <a:gd name="connsiteY8" fmla="*/ 852801 h 5202551"/>
              <a:gd name="connsiteX9" fmla="*/ 6115050 w 10991850"/>
              <a:gd name="connsiteY9" fmla="*/ 1938651 h 5202551"/>
              <a:gd name="connsiteX10" fmla="*/ 5295900 w 10991850"/>
              <a:gd name="connsiteY10" fmla="*/ 1290951 h 5202551"/>
              <a:gd name="connsiteX11" fmla="*/ 4762500 w 10991850"/>
              <a:gd name="connsiteY11" fmla="*/ 2433951 h 5202551"/>
              <a:gd name="connsiteX12" fmla="*/ 4000500 w 10991850"/>
              <a:gd name="connsiteY12" fmla="*/ 1691001 h 5202551"/>
              <a:gd name="connsiteX13" fmla="*/ 3486150 w 10991850"/>
              <a:gd name="connsiteY13" fmla="*/ 2929251 h 5202551"/>
              <a:gd name="connsiteX14" fmla="*/ 2609850 w 10991850"/>
              <a:gd name="connsiteY14" fmla="*/ 2110101 h 5202551"/>
              <a:gd name="connsiteX15" fmla="*/ 1866900 w 10991850"/>
              <a:gd name="connsiteY15" fmla="*/ 3100701 h 5202551"/>
              <a:gd name="connsiteX16" fmla="*/ 1257300 w 10991850"/>
              <a:gd name="connsiteY16" fmla="*/ 2395851 h 5202551"/>
              <a:gd name="connsiteX17" fmla="*/ 0 w 10991850"/>
              <a:gd name="connsiteY17" fmla="*/ 3957951 h 5202551"/>
              <a:gd name="connsiteX0" fmla="*/ 0 w 10991850"/>
              <a:gd name="connsiteY0" fmla="*/ 3957951 h 4986651"/>
              <a:gd name="connsiteX1" fmla="*/ 838200 w 10991850"/>
              <a:gd name="connsiteY1" fmla="*/ 4986651 h 4986651"/>
              <a:gd name="connsiteX2" fmla="*/ 10991850 w 10991850"/>
              <a:gd name="connsiteY2" fmla="*/ 4986651 h 4986651"/>
              <a:gd name="connsiteX3" fmla="*/ 10991850 w 10991850"/>
              <a:gd name="connsiteY3" fmla="*/ 2072001 h 4986651"/>
              <a:gd name="connsiteX4" fmla="*/ 9410700 w 10991850"/>
              <a:gd name="connsiteY4" fmla="*/ 14601 h 4986651"/>
              <a:gd name="connsiteX5" fmla="*/ 8896350 w 10991850"/>
              <a:gd name="connsiteY5" fmla="*/ 1214751 h 4986651"/>
              <a:gd name="connsiteX6" fmla="*/ 8058150 w 10991850"/>
              <a:gd name="connsiteY6" fmla="*/ 433701 h 4986651"/>
              <a:gd name="connsiteX7" fmla="*/ 7467600 w 10991850"/>
              <a:gd name="connsiteY7" fmla="*/ 1481451 h 4986651"/>
              <a:gd name="connsiteX8" fmla="*/ 6686550 w 10991850"/>
              <a:gd name="connsiteY8" fmla="*/ 852801 h 4986651"/>
              <a:gd name="connsiteX9" fmla="*/ 6115050 w 10991850"/>
              <a:gd name="connsiteY9" fmla="*/ 1938651 h 4986651"/>
              <a:gd name="connsiteX10" fmla="*/ 5295900 w 10991850"/>
              <a:gd name="connsiteY10" fmla="*/ 1290951 h 4986651"/>
              <a:gd name="connsiteX11" fmla="*/ 4762500 w 10991850"/>
              <a:gd name="connsiteY11" fmla="*/ 2433951 h 4986651"/>
              <a:gd name="connsiteX12" fmla="*/ 4000500 w 10991850"/>
              <a:gd name="connsiteY12" fmla="*/ 1691001 h 4986651"/>
              <a:gd name="connsiteX13" fmla="*/ 3486150 w 10991850"/>
              <a:gd name="connsiteY13" fmla="*/ 2929251 h 4986651"/>
              <a:gd name="connsiteX14" fmla="*/ 2609850 w 10991850"/>
              <a:gd name="connsiteY14" fmla="*/ 2110101 h 4986651"/>
              <a:gd name="connsiteX15" fmla="*/ 1866900 w 10991850"/>
              <a:gd name="connsiteY15" fmla="*/ 3100701 h 4986651"/>
              <a:gd name="connsiteX16" fmla="*/ 1257300 w 10991850"/>
              <a:gd name="connsiteY16" fmla="*/ 2395851 h 4986651"/>
              <a:gd name="connsiteX17" fmla="*/ 0 w 10991850"/>
              <a:gd name="connsiteY17" fmla="*/ 3957951 h 4986651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91850 w 10991850"/>
              <a:gd name="connsiteY3" fmla="*/ 20574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  <a:gd name="connsiteX0" fmla="*/ 0 w 10991850"/>
              <a:gd name="connsiteY0" fmla="*/ 3943350 h 4972050"/>
              <a:gd name="connsiteX1" fmla="*/ 838200 w 10991850"/>
              <a:gd name="connsiteY1" fmla="*/ 4972050 h 4972050"/>
              <a:gd name="connsiteX2" fmla="*/ 10991850 w 10991850"/>
              <a:gd name="connsiteY2" fmla="*/ 4972050 h 4972050"/>
              <a:gd name="connsiteX3" fmla="*/ 10991850 w 10991850"/>
              <a:gd name="connsiteY3" fmla="*/ 2057400 h 4972050"/>
              <a:gd name="connsiteX4" fmla="*/ 9410700 w 10991850"/>
              <a:gd name="connsiteY4" fmla="*/ 0 h 4972050"/>
              <a:gd name="connsiteX5" fmla="*/ 8896350 w 10991850"/>
              <a:gd name="connsiteY5" fmla="*/ 1200150 h 4972050"/>
              <a:gd name="connsiteX6" fmla="*/ 8058150 w 10991850"/>
              <a:gd name="connsiteY6" fmla="*/ 419100 h 4972050"/>
              <a:gd name="connsiteX7" fmla="*/ 7467600 w 10991850"/>
              <a:gd name="connsiteY7" fmla="*/ 1466850 h 4972050"/>
              <a:gd name="connsiteX8" fmla="*/ 6686550 w 10991850"/>
              <a:gd name="connsiteY8" fmla="*/ 838200 h 4972050"/>
              <a:gd name="connsiteX9" fmla="*/ 6115050 w 10991850"/>
              <a:gd name="connsiteY9" fmla="*/ 1924050 h 4972050"/>
              <a:gd name="connsiteX10" fmla="*/ 5295900 w 10991850"/>
              <a:gd name="connsiteY10" fmla="*/ 1276350 h 4972050"/>
              <a:gd name="connsiteX11" fmla="*/ 4762500 w 10991850"/>
              <a:gd name="connsiteY11" fmla="*/ 2419350 h 4972050"/>
              <a:gd name="connsiteX12" fmla="*/ 4000500 w 10991850"/>
              <a:gd name="connsiteY12" fmla="*/ 1676400 h 4972050"/>
              <a:gd name="connsiteX13" fmla="*/ 3486150 w 10991850"/>
              <a:gd name="connsiteY13" fmla="*/ 2914650 h 4972050"/>
              <a:gd name="connsiteX14" fmla="*/ 2609850 w 10991850"/>
              <a:gd name="connsiteY14" fmla="*/ 2095500 h 4972050"/>
              <a:gd name="connsiteX15" fmla="*/ 1866900 w 10991850"/>
              <a:gd name="connsiteY15" fmla="*/ 3086100 h 4972050"/>
              <a:gd name="connsiteX16" fmla="*/ 1257300 w 10991850"/>
              <a:gd name="connsiteY16" fmla="*/ 2381250 h 4972050"/>
              <a:gd name="connsiteX17" fmla="*/ 0 w 10991850"/>
              <a:gd name="connsiteY17" fmla="*/ 394335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991850" h="4972050">
                <a:moveTo>
                  <a:pt x="0" y="3943350"/>
                </a:moveTo>
                <a:lnTo>
                  <a:pt x="838200" y="4972050"/>
                </a:lnTo>
                <a:lnTo>
                  <a:pt x="10991850" y="4972050"/>
                </a:lnTo>
                <a:lnTo>
                  <a:pt x="10991850" y="2057400"/>
                </a:lnTo>
                <a:lnTo>
                  <a:pt x="9410700" y="0"/>
                </a:lnTo>
                <a:lnTo>
                  <a:pt x="8896350" y="1200150"/>
                </a:lnTo>
                <a:lnTo>
                  <a:pt x="8058150" y="419100"/>
                </a:lnTo>
                <a:lnTo>
                  <a:pt x="7467600" y="1466850"/>
                </a:lnTo>
                <a:lnTo>
                  <a:pt x="6686550" y="838200"/>
                </a:lnTo>
                <a:lnTo>
                  <a:pt x="6115050" y="1924050"/>
                </a:lnTo>
                <a:lnTo>
                  <a:pt x="5295900" y="1276350"/>
                </a:lnTo>
                <a:lnTo>
                  <a:pt x="4762500" y="2419350"/>
                </a:lnTo>
                <a:lnTo>
                  <a:pt x="4000500" y="1676400"/>
                </a:lnTo>
                <a:lnTo>
                  <a:pt x="3486150" y="2914650"/>
                </a:lnTo>
                <a:lnTo>
                  <a:pt x="2609850" y="2095500"/>
                </a:lnTo>
                <a:lnTo>
                  <a:pt x="1866900" y="3086100"/>
                </a:lnTo>
                <a:lnTo>
                  <a:pt x="1257300" y="2381250"/>
                </a:lnTo>
                <a:lnTo>
                  <a:pt x="0" y="3943350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5591" y="1723116"/>
            <a:ext cx="7348128" cy="3519543"/>
            <a:chOff x="750042" y="1249235"/>
            <a:chExt cx="11141840" cy="5145982"/>
          </a:xfrm>
        </p:grpSpPr>
        <p:sp>
          <p:nvSpPr>
            <p:cNvPr id="3" name="Rectangle 2"/>
            <p:cNvSpPr/>
            <p:nvPr/>
          </p:nvSpPr>
          <p:spPr>
            <a:xfrm>
              <a:off x="750042" y="4307559"/>
              <a:ext cx="1408091" cy="12593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301703" y="3947756"/>
              <a:ext cx="1408091" cy="161911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53363" y="3408054"/>
              <a:ext cx="1408091" cy="2158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05026" y="2868349"/>
              <a:ext cx="1408091" cy="269852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37824" y="2328644"/>
              <a:ext cx="1408091" cy="323822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508349" y="1788939"/>
              <a:ext cx="1408091" cy="3777931"/>
            </a:xfrm>
            <a:prstGeom prst="rect">
              <a:avLst/>
            </a:prstGeom>
            <a:solidFill>
              <a:srgbClr val="0020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041147" y="1249235"/>
              <a:ext cx="1408091" cy="4317635"/>
            </a:xfrm>
            <a:prstGeom prst="rect">
              <a:avLst/>
            </a:prstGeom>
            <a:solidFill>
              <a:srgbClr val="0020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11" name="Pentagon 10"/>
            <p:cNvSpPr/>
            <p:nvPr/>
          </p:nvSpPr>
          <p:spPr>
            <a:xfrm>
              <a:off x="750042" y="5566871"/>
              <a:ext cx="4940049" cy="828346"/>
            </a:xfrm>
            <a:prstGeom prst="homePlat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Operational Analytics</a:t>
              </a:r>
            </a:p>
          </p:txBody>
        </p:sp>
        <p:sp>
          <p:nvSpPr>
            <p:cNvPr id="13" name="Chevron 12"/>
            <p:cNvSpPr/>
            <p:nvPr/>
          </p:nvSpPr>
          <p:spPr>
            <a:xfrm>
              <a:off x="5414452" y="5566870"/>
              <a:ext cx="3382025" cy="828346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Advanced Analytics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8509120" y="5566870"/>
              <a:ext cx="3382762" cy="828346"/>
            </a:xfrm>
            <a:prstGeom prst="chevron">
              <a:avLst/>
            </a:prstGeom>
            <a:solidFill>
              <a:srgbClr val="00205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Predictive and Prescriptive Analytics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16200000">
            <a:off x="-378750" y="3417398"/>
            <a:ext cx="20038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rgbClr val="C00000"/>
                </a:solidFill>
                <a:ea typeface="HelvNeue Light for IBM" charset="0"/>
                <a:cs typeface="HelvNeue Light for IBM" charset="0"/>
              </a:rPr>
              <a:t>Competitive Advantage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1312" y="5360220"/>
            <a:ext cx="1332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>
                <a:solidFill>
                  <a:srgbClr val="C00000"/>
                </a:solidFill>
                <a:ea typeface="HelvNeue Light for IBM" charset="0"/>
                <a:cs typeface="HelvNeue Light for IBM" charset="0"/>
              </a:rPr>
              <a:t>Business Value</a:t>
            </a:r>
          </a:p>
        </p:txBody>
      </p:sp>
      <p:sp>
        <p:nvSpPr>
          <p:cNvPr id="27" name="TextBox 84"/>
          <p:cNvSpPr txBox="1"/>
          <p:nvPr/>
        </p:nvSpPr>
        <p:spPr>
          <a:xfrm flipH="1">
            <a:off x="933044" y="3950255"/>
            <a:ext cx="90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Standard Reporting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8" name="TextBox 84"/>
          <p:cNvSpPr txBox="1"/>
          <p:nvPr/>
        </p:nvSpPr>
        <p:spPr>
          <a:xfrm flipH="1">
            <a:off x="1921281" y="3753306"/>
            <a:ext cx="97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Ad-hoc Reporting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29" name="TextBox 84"/>
          <p:cNvSpPr txBox="1"/>
          <p:nvPr/>
        </p:nvSpPr>
        <p:spPr>
          <a:xfrm flipH="1">
            <a:off x="2998419" y="3399327"/>
            <a:ext cx="84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Query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hr-HR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&amp;</a:t>
            </a: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Drill Down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0" name="TextBox 84"/>
          <p:cNvSpPr txBox="1"/>
          <p:nvPr/>
        </p:nvSpPr>
        <p:spPr>
          <a:xfrm flipH="1">
            <a:off x="4011308" y="3138634"/>
            <a:ext cx="91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Discovery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&amp; Statistical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Analysis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1" name="TextBox 84"/>
          <p:cNvSpPr txBox="1"/>
          <p:nvPr/>
        </p:nvSpPr>
        <p:spPr>
          <a:xfrm flipH="1">
            <a:off x="4846251" y="2915417"/>
            <a:ext cx="1254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Forecasting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2" name="TextBox 84"/>
          <p:cNvSpPr txBox="1"/>
          <p:nvPr/>
        </p:nvSpPr>
        <p:spPr>
          <a:xfrm flipH="1">
            <a:off x="5638478" y="2585086"/>
            <a:ext cx="173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Predictive</a:t>
            </a:r>
            <a:endParaRPr lang="hr-HR" sz="1200" kern="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Modelling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3" name="TextBox 84"/>
          <p:cNvSpPr txBox="1"/>
          <p:nvPr/>
        </p:nvSpPr>
        <p:spPr>
          <a:xfrm flipH="1">
            <a:off x="6504734" y="2242308"/>
            <a:ext cx="2005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kern="0" dirty="0">
                <a:solidFill>
                  <a:schemeClr val="bg1"/>
                </a:solidFill>
                <a:ea typeface="ByTheButterfly" pitchFamily="2" charset="0"/>
                <a:cs typeface="Arial" pitchFamily="34" charset="0"/>
              </a:rPr>
              <a:t>Optimisations</a:t>
            </a:r>
            <a:endParaRPr lang="en-GB" sz="1200" dirty="0">
              <a:solidFill>
                <a:schemeClr val="bg1"/>
              </a:solidFill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52" name="Titel 1"/>
          <p:cNvSpPr>
            <a:spLocks noGrp="1"/>
          </p:cNvSpPr>
          <p:nvPr>
            <p:ph type="title"/>
          </p:nvPr>
        </p:nvSpPr>
        <p:spPr>
          <a:xfrm>
            <a:off x="184039" y="175932"/>
            <a:ext cx="8326163" cy="474264"/>
          </a:xfrm>
        </p:spPr>
        <p:txBody>
          <a:bodyPr>
            <a:noAutofit/>
          </a:bodyPr>
          <a:lstStyle/>
          <a:p>
            <a:pPr algn="l"/>
            <a:r>
              <a:rPr lang="hr-HR" sz="3600" dirty="0"/>
              <a:t>Davenportov model podatkovne analitike</a:t>
            </a:r>
            <a:endParaRPr lang="en-GB" sz="3600" dirty="0"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84742" y="2698306"/>
            <a:ext cx="3024000" cy="15423"/>
          </a:xfrm>
          <a:prstGeom prst="straightConnector1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/>
          <p:nvPr/>
        </p:nvCxnSpPr>
        <p:spPr>
          <a:xfrm>
            <a:off x="3864900" y="1555736"/>
            <a:ext cx="4140000" cy="15423"/>
          </a:xfrm>
          <a:prstGeom prst="straightConnector1">
            <a:avLst/>
          </a:prstGeom>
          <a:noFill/>
          <a:ln w="19050" cap="flat">
            <a:solidFill>
              <a:schemeClr val="tx2"/>
            </a:solidFill>
            <a:prstDash val="solid"/>
            <a:miter lim="800000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84"/>
          <p:cNvSpPr txBox="1"/>
          <p:nvPr/>
        </p:nvSpPr>
        <p:spPr>
          <a:xfrm flipH="1">
            <a:off x="1005248" y="2198772"/>
            <a:ext cx="257582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r-HR" sz="1867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ByTheButterfly" pitchFamily="2" charset="0"/>
                <a:cs typeface="Arial" pitchFamily="34" charset="0"/>
              </a:rPr>
              <a:t>Mjerenje</a:t>
            </a:r>
            <a:endParaRPr lang="en-GB" sz="1867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ByTheButterfly" pitchFamily="2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865883" y="953147"/>
            <a:ext cx="2332739" cy="544828"/>
          </a:xfrm>
          <a:prstGeom prst="round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ctr">
            <a:spAutoFit/>
          </a:bodyPr>
          <a:lstStyle/>
          <a:p>
            <a:pPr algn="ctr" defTabSz="914377" latinLnBrk="1" hangingPunct="0"/>
            <a:r>
              <a:rPr lang="hr-HR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Razumijevanje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034" y="6177362"/>
            <a:ext cx="8045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</a:rPr>
              <a:t>Thomas Davenport</a:t>
            </a:r>
          </a:p>
          <a:p>
            <a:r>
              <a:rPr lang="en-US" sz="1400" dirty="0">
                <a:solidFill>
                  <a:srgbClr val="222222"/>
                </a:solidFill>
              </a:rPr>
              <a:t>Professor of IT and Management, Babson College</a:t>
            </a:r>
            <a:endParaRPr lang="en-US" sz="1400" i="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428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" descr="data:image/jpg;base64,/9j/4AAQSkZJRgABAQAAAQABAAD/2wBDAAkGBwgHBgkIBwgKCgkLDRYPDQwMDRsUFRAWIB0iIiAdHx8kKDQsJCYxJx8fLT0tMTU3Ojo6Iys/RD84QzQ5Ojf/2wBDAQoKCg0MDRoPDxo3JR8lNzc3Nzc3Nzc3Nzc3Nzc3Nzc3Nzc3Nzc3Nzc3Nzc3Nzc3Nzc3Nzc3Nzc3Nzc3Nzc3Nzf/wAARCABeAF4DASIAAhEBAxEB/8QAGwAAAgMBAQEAAAAAAAAAAAAABAYDBQcCAAH/xABHEAABAgQCBAgJCAkFAAAAAAABAgMABAUREiEGMUFREyJhcYGRobIHFDI0ZHSxwdEVJVJicoLh8BYjJCYzRFODkkJjoqPS/8QAGQEAAgMBAAAAAAAAAAAAAAAAAwQAAQIF/8QAKhEAAgIBAgQGAQUAAAAAAAAAAQIAEQMEIRIxMpEiM1FhseFBI4GhwfD/2gAMAwEAAhEDEQA/ANvWpKEKUtQSlIuSTYAQg1/whBLipegtJeIyMy4Dg+6NvOe2I/CZXHC4ihyqyApIXMkbQfJR7z0QoSsuAkZQnn1BU8KwGTLRoQmYrFbnlFU3UH1pOttKsCOpNo4bpM5NKBZRMFR2FRN+bbDdRKDLy0sZ+qkIbRnY7OS20xZGcn3kWkUJpkqfJOAKeWN5vknpuYXpm3YwQBPMxLTofWnBlKvfeVb2mOxoRWj/ACiulxPxhhmG3SSXZ2ddVvVNLHYkgdkBKZSb4lOq+08s+0xCg9T/AL9pOEep/iVw0ErJ/lgOdxPxj7+gVYOthA53U/GCXGGfoX5yTArrDP8ASR0pEVS+/f6lUPeff0DrI8kIRzPAe+LqgUbSiluAIqiCyDmw5hdSebjAjoMKU600EnC2hPMkR1oQtQ0tkUqNxiURfZZJiIwDCr7/AFIpAb8zZZR7h5Zt3LjpvlE0V9AJVRZJR1llJ7IsI6aG1BjimwDMTqyzP6RVKYxhSjMrSEnI2ScItvyAi40VkfHKk2kjJJvmNv5vC05lU5z1lzvGHLRV4ytPq06Dx5eVWpJ5bZeyOVs2TeJc23lsZxuqVVSG/M5E2QNilDIHsJ6BBMy6LHMdJhd0YWGqcSTmtZ7ABDjo4UvSbi1AEh5Qz6D74JhByHf8wuPxCLUy6nPjDrgJTo3jrjR+CbOttH+IjksMHWy2fuiGDpj6zZw+8zJx0bxAzrg3jrjVTKSp1y7J/tiODISR1ycuf7SfhGDpT6zJwH1mOTirpjrQofvbJHdwh/61RrqqTTFeVT5Q87CfhA6ZGiSkzwjclJtPoyxIZAUm43gbQYyNIVYEmUMBBu5PQhhosgPR2+6IPgFuYkUhDTZKUiyEpSlQA2AckSyZVd9ClFWBywub5WB98PLsAIwuwqYc6fnWd9Zd75hooyiNF9Ijt8XSnruIVpg2rE8PSne+YZ6JxtGNIR/so9pjlDze/wAGIjr7/wByClv4JNKRlYmHjQl3hJCaG6YPdTGcyaiGQOUw9eD1d2Z9O5xB60/hBdKacCEwnxVIdMUVancJPy89NqkybrShduB6h5PLs25QqI0imik46lOEnUoTC8u2NeWkLSUqAKSLEEZGMi080XTRJgTlON5J26lS4zLG8j6mY5rgbrF1KOBxKZvMrDxCMcvpi9O0zxZGFuoqSRwyTxCnatP1uTZr1RTuOzqVoQmcnHXFqCUoD6yVHdrhOlZnglg3Vhve6daTsI5Yf9DqhS2XVzlUmUJmwMLN0HCU2zUnXnsI2cxuQK7ZSATUGGLmiY5UCmrp8p+vdW7MOcZxSllQH1RfYO3OKqsuKRVH0BSkjClWW+34Rbydcp87Mpl5V1bjigVZNKAAG0ki0dTTEkt9S33AlagLjHbLZDjoHxgKYwQCtLFJNRmEzsq0l1SkKfbCgRsxC8OkrlMTI+uD/wARFauUpF0qUhasCgoEcIQDvyiyl8puZ+6eyJhQpsTcmNSLuYZNm1ZqHrbvfMNOj3G0c0gHo6T7YU5w/PVQ9ad75hr0YN6DXx6MPfHPXze/wYoOvvKuWTZIEOvg+OF6fRf/AEtq70KbLcNWgwwVGZT9JgHqV+Ma05/VE3i6xG2dm0SjBcUCpROFCBrWrYB+ctcK067/ABHJlaVvO+XtAH0RyC558zthjfpyX5pT7j7t8OFKQE2QNtstu3mEDq0cpq1Ynm3HVHap1XuIh7MjvsOUYYM0yGv09FNWZiTQlUqo8ZN82j/59kByc+puzbwsyo3BSM0HeL7Y25FBpKBYU6WOVuM2FX64V57wcST7q+Am1SzBN0tpbuU8gJOrdlCp0uRaI3gGwsOUN0EclfFVtlQM8rjLVawcRfilHIL5jWCc9YJJrjy2qkUoUpIUyk3G3NUQ0nQuXpoa4Opzyi0sLSTwYsf8b2IyI2gxdTstKKeDsw8GyU4bFYAIBO/nhk42OLh5QwU8FRNnahMtizbijmLi1soeWvPZj7KD3orlS9GKTcB4bbFTg7LiLFvz1zcWkntVEw4ynM3LxqVu5g84fnqoetO98w26J50Wvj0X4wnzavnif9ad75hv0PN6VXh6GT7Y56+b3+ImOuSMtckMOiqeDqx+swodSkxWMNZ9MXFFTgqjB3pWOy/ui8O2UQmPqEvJmpJZfWyGlKUgAk3SBnzm/ZEBqyzqQwj7ThPYE++K2vYvlkJCSUlhJNjtuqKmZQ4QcLS+uGsmd1YiFZyDG+mzqppx5KnGl4MNuDSRa99dyd0Uyqm8UWW68pSSQrCQka+QCINB8SZqohZvcNm19XliJPkt9Tj4S29xnlnVYZqO0kRp2d0UrL4iygiQirN+NyqFtuFS30JClOKVa6hvMWWkDhZm5dSTYrbWL23FPxgFGjEwt9p5a20YHEr4yio5EH85wwzkimacbWtak4ARxQNtt4O6LVMjIQ0ihipBiVUahNpaWGnVKNssoeEee87I9v4wE7JUiXH7WWjvDzl79BNuyCJWZbmpwqYxFtLeEqwkAm+y+uN4cbJzNzSIVu5gM+5wdZnwrI+NO98w6aAkvU6uAbZNY7Pxi/0n8HFPqy1zNPdVIziiSSBibWTvGsdB6IA0Bo09SW6jJumUdmEvqaWCVKbUnCnkB37IVOEpksxc4yr2YSy8yF4MYU4NaEArV1C5i4pqXvHpZwykwhsLILjiQgC6SNRIV2QYmnVNSQl2pol2/wCnJsBNuk39kdCgS4Ul0zE05MIN0OuvFRSebVt3RtNOeIGvj7hFQ3dQ2Yp7MxMB9wuBWEJsldhYEnZntMROSlMl+NMIZHK+q/eMeFLKx+0Ts06No4TCOpNolZpckwcTcs3i+kRc9cO8Iu6h6EhRUpBsYZVJc5GGiR1gWjrxubcP6inqSPpPOBPYLwelISLAADkj7GpcA4KpO+XMssjc03c9avhHvkxC/OZiZe3hThA6hYQfHokkHYkZWX/gy7aDvCReCI9Hokk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25" name="Picture 5" descr="https://billing.gazpromretail.com/Crc/Images/excel_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20" y="788225"/>
            <a:ext cx="802859" cy="8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://t0.gstatic.com/images?q=tbn:ANd9GcSIODm-Txawe38dljJyXesjd44RErAT1-0xVWCjc8Dmx0Ort5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6" y="1485670"/>
            <a:ext cx="802859" cy="80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://t2.gstatic.com/images?q=tbn:ANd9GcSiZhIXR8ZopR0ZtFQ2nbC8WyubztRsEAuJG8jc-oq4TtG5ejAulgIRrY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41" y="785532"/>
            <a:ext cx="17240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t2.gstatic.com/images?q=tbn:ANd9GcRVzibP2EeYsY7_KxaNmcAdWrG-Al-e5fNxhKD-0Gm7mQmhvJHd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60770"/>
            <a:ext cx="1360562" cy="14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http://t1.gstatic.com/images?q=tbn:ANd9GcQ7k38i3UAen05orz2SA8h6A7EimwAWiUCf7Nb1Iob_cJpCi4QJ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90" y="812501"/>
            <a:ext cx="6381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1" name="Group 5120"/>
          <p:cNvGrpSpPr/>
          <p:nvPr/>
        </p:nvGrpSpPr>
        <p:grpSpPr>
          <a:xfrm>
            <a:off x="1694788" y="5855602"/>
            <a:ext cx="6437154" cy="792088"/>
            <a:chOff x="1691680" y="5589240"/>
            <a:chExt cx="6437154" cy="792088"/>
          </a:xfrm>
        </p:grpSpPr>
        <p:grpSp>
          <p:nvGrpSpPr>
            <p:cNvPr id="63" name="Group 62"/>
            <p:cNvGrpSpPr/>
            <p:nvPr/>
          </p:nvGrpSpPr>
          <p:grpSpPr>
            <a:xfrm>
              <a:off x="1691680" y="5589240"/>
              <a:ext cx="5147022" cy="792088"/>
              <a:chOff x="1691680" y="5589240"/>
              <a:chExt cx="5147022" cy="792088"/>
            </a:xfrm>
          </p:grpSpPr>
          <p:sp>
            <p:nvSpPr>
              <p:cNvPr id="7" name="Flowchart: Magnetic Disk 6"/>
              <p:cNvSpPr/>
              <p:nvPr/>
            </p:nvSpPr>
            <p:spPr>
              <a:xfrm>
                <a:off x="169168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CRM</a:t>
                </a: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277180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ERP</a:t>
                </a:r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385192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Excel</a:t>
                </a:r>
              </a:p>
            </p:txBody>
          </p:sp>
          <p:sp>
            <p:nvSpPr>
              <p:cNvPr id="10" name="Flowchart: Magnetic Disk 9"/>
              <p:cNvSpPr/>
              <p:nvPr/>
            </p:nvSpPr>
            <p:spPr>
              <a:xfrm>
                <a:off x="6012159" y="5589240"/>
                <a:ext cx="826543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Web sources</a:t>
                </a: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4932040" y="5589240"/>
                <a:ext cx="792088" cy="792088"/>
              </a:xfrm>
              <a:prstGeom prst="flowChartMagneticDisk">
                <a:avLst/>
              </a:prstGeom>
              <a:solidFill>
                <a:srgbClr val="C0000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r-H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Flat files</a:t>
                </a:r>
              </a:p>
            </p:txBody>
          </p:sp>
        </p:grpSp>
        <p:sp>
          <p:nvSpPr>
            <p:cNvPr id="5120" name="TextBox 5119"/>
            <p:cNvSpPr txBox="1"/>
            <p:nvPr/>
          </p:nvSpPr>
          <p:spPr>
            <a:xfrm>
              <a:off x="7048858" y="5589240"/>
              <a:ext cx="1079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Izvori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podataka</a:t>
              </a:r>
            </a:p>
          </p:txBody>
        </p:sp>
      </p:grpSp>
      <p:grpSp>
        <p:nvGrpSpPr>
          <p:cNvPr id="5128" name="Group 5127"/>
          <p:cNvGrpSpPr/>
          <p:nvPr/>
        </p:nvGrpSpPr>
        <p:grpSpPr>
          <a:xfrm>
            <a:off x="2998917" y="3483969"/>
            <a:ext cx="5003776" cy="792088"/>
            <a:chOff x="3926708" y="4644492"/>
            <a:chExt cx="2411146" cy="792088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3926708" y="4644492"/>
              <a:ext cx="1080120" cy="792088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 Warehouse</a:t>
              </a:r>
            </a:p>
          </p:txBody>
        </p:sp>
        <p:sp>
          <p:nvSpPr>
            <p:cNvPr id="5126" name="TextBox 5125"/>
            <p:cNvSpPr txBox="1"/>
            <p:nvPr/>
          </p:nvSpPr>
          <p:spPr>
            <a:xfrm>
              <a:off x="5012948" y="4888382"/>
              <a:ext cx="1324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Target</a:t>
              </a:r>
            </a:p>
          </p:txBody>
        </p:sp>
      </p:grpSp>
      <p:sp>
        <p:nvSpPr>
          <p:cNvPr id="51" name="Notched Right Arrow 50"/>
          <p:cNvSpPr/>
          <p:nvPr/>
        </p:nvSpPr>
        <p:spPr>
          <a:xfrm>
            <a:off x="4929224" y="2478042"/>
            <a:ext cx="1224136" cy="1014181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</a:t>
            </a:r>
          </a:p>
        </p:txBody>
      </p:sp>
      <p:sp>
        <p:nvSpPr>
          <p:cNvPr id="5134" name="TextBox 5133"/>
          <p:cNvSpPr txBox="1"/>
          <p:nvPr/>
        </p:nvSpPr>
        <p:spPr>
          <a:xfrm>
            <a:off x="5439547" y="778398"/>
            <a:ext cx="1400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Prezentacija,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vizualizacija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6985" y="5157192"/>
            <a:ext cx="4536504" cy="432048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ETL (Extract, Transform, Load)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6216" y="5168423"/>
            <a:ext cx="21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Integracija podataka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216616" y="560127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095802" y="4286451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4107056" y="3275570"/>
            <a:ext cx="0" cy="216000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00173" y="692696"/>
            <a:ext cx="8576240" cy="15924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-210759"/>
            <a:ext cx="8229600" cy="1143000"/>
          </a:xfrm>
        </p:spPr>
        <p:txBody>
          <a:bodyPr/>
          <a:lstStyle/>
          <a:p>
            <a:r>
              <a:rPr lang="hr-HR" dirty="0"/>
              <a:t>Arhitektura analitičkih sustava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9456" y="4422127"/>
            <a:ext cx="5180997" cy="597971"/>
            <a:chOff x="2364705" y="4879878"/>
            <a:chExt cx="2521157" cy="597971"/>
          </a:xfrm>
        </p:grpSpPr>
        <p:sp>
          <p:nvSpPr>
            <p:cNvPr id="32" name="Flowchart: Magnetic Disk 31"/>
            <p:cNvSpPr/>
            <p:nvPr/>
          </p:nvSpPr>
          <p:spPr>
            <a:xfrm>
              <a:off x="3805742" y="4879878"/>
              <a:ext cx="1080120" cy="597971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64705" y="4966477"/>
              <a:ext cx="1444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Skladište podataka - </a:t>
              </a:r>
              <a:r>
                <a:rPr kumimoji="0" lang="hr-H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Stageing</a:t>
              </a:r>
              <a:endPara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E58A8C19-8C35-43B0-B386-F0A7EE77DE34}"/>
              </a:ext>
            </a:extLst>
          </p:cNvPr>
          <p:cNvSpPr/>
          <p:nvPr/>
        </p:nvSpPr>
        <p:spPr>
          <a:xfrm>
            <a:off x="2067123" y="2494446"/>
            <a:ext cx="1406791" cy="792088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mart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31E477D4-8DC7-4F5A-BBE2-70E29F14C5E3}"/>
              </a:ext>
            </a:extLst>
          </p:cNvPr>
          <p:cNvSpPr/>
          <p:nvPr/>
        </p:nvSpPr>
        <p:spPr>
          <a:xfrm>
            <a:off x="3781467" y="2564508"/>
            <a:ext cx="860985" cy="678560"/>
          </a:xfrm>
          <a:prstGeom prst="cub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43A322-776B-4577-B7C5-AFE8B38F9501}"/>
              </a:ext>
            </a:extLst>
          </p:cNvPr>
          <p:cNvCxnSpPr>
            <a:cxnSpLocks/>
          </p:cNvCxnSpPr>
          <p:nvPr/>
        </p:nvCxnSpPr>
        <p:spPr>
          <a:xfrm flipV="1">
            <a:off x="4396574" y="3122227"/>
            <a:ext cx="532650" cy="443337"/>
          </a:xfrm>
          <a:prstGeom prst="straightConnector1">
            <a:avLst/>
          </a:prstGeom>
          <a:ln w="28575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006AD8-75A6-4BF0-91E4-D037B7CB0DB2}"/>
              </a:ext>
            </a:extLst>
          </p:cNvPr>
          <p:cNvCxnSpPr/>
          <p:nvPr/>
        </p:nvCxnSpPr>
        <p:spPr>
          <a:xfrm flipH="1" flipV="1">
            <a:off x="3348677" y="3301782"/>
            <a:ext cx="325589" cy="221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1835-9DA3-4A4F-B18A-E1201ECC476B}"/>
              </a:ext>
            </a:extLst>
          </p:cNvPr>
          <p:cNvCxnSpPr>
            <a:cxnSpLocks/>
          </p:cNvCxnSpPr>
          <p:nvPr/>
        </p:nvCxnSpPr>
        <p:spPr>
          <a:xfrm flipV="1">
            <a:off x="2762233" y="2285184"/>
            <a:ext cx="0" cy="21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C6B92-E800-44BB-998F-CAC06CD51F87}"/>
              </a:ext>
            </a:extLst>
          </p:cNvPr>
          <p:cNvCxnSpPr/>
          <p:nvPr/>
        </p:nvCxnSpPr>
        <p:spPr>
          <a:xfrm flipV="1">
            <a:off x="4251072" y="2312904"/>
            <a:ext cx="0" cy="2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21FF7-1EAB-4D60-86D7-5203F0CBC997}"/>
              </a:ext>
            </a:extLst>
          </p:cNvPr>
          <p:cNvCxnSpPr>
            <a:cxnSpLocks/>
          </p:cNvCxnSpPr>
          <p:nvPr/>
        </p:nvCxnSpPr>
        <p:spPr>
          <a:xfrm flipV="1">
            <a:off x="5331192" y="2299204"/>
            <a:ext cx="3955" cy="481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E52433-981C-4EA7-9C4E-69EC15DC7895}"/>
              </a:ext>
            </a:extLst>
          </p:cNvPr>
          <p:cNvCxnSpPr/>
          <p:nvPr/>
        </p:nvCxnSpPr>
        <p:spPr>
          <a:xfrm flipV="1">
            <a:off x="3143459" y="5608527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9FD215-997A-4497-AB5F-2426C9FB999A}"/>
              </a:ext>
            </a:extLst>
          </p:cNvPr>
          <p:cNvCxnSpPr/>
          <p:nvPr/>
        </p:nvCxnSpPr>
        <p:spPr>
          <a:xfrm flipV="1">
            <a:off x="2109521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E4EF2B-7DEC-483B-BE0F-EF2898EBBC62}"/>
              </a:ext>
            </a:extLst>
          </p:cNvPr>
          <p:cNvCxnSpPr/>
          <p:nvPr/>
        </p:nvCxnSpPr>
        <p:spPr>
          <a:xfrm flipV="1">
            <a:off x="5331192" y="5608526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6509-225B-46BF-8FCB-86154A03249B}"/>
              </a:ext>
            </a:extLst>
          </p:cNvPr>
          <p:cNvCxnSpPr/>
          <p:nvPr/>
        </p:nvCxnSpPr>
        <p:spPr>
          <a:xfrm flipV="1">
            <a:off x="6300192" y="5616959"/>
            <a:ext cx="0" cy="332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CBC86C-E338-474B-858B-361B43626988}"/>
              </a:ext>
            </a:extLst>
          </p:cNvPr>
          <p:cNvSpPr txBox="1"/>
          <p:nvPr/>
        </p:nvSpPr>
        <p:spPr>
          <a:xfrm>
            <a:off x="6810421" y="794857"/>
            <a:ext cx="1984919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Izvještaji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Dashboardi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Scorecards</a:t>
            </a:r>
            <a:endParaRPr kumimoji="0" lang="hr-H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highlight>
                <a:srgbClr val="FF0000"/>
              </a:highlight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Ad-</a:t>
            </a: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hoc</a:t>
            </a: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Calibri"/>
                <a:ea typeface="+mn-ea"/>
                <a:cs typeface="+mn-cs"/>
              </a:rPr>
              <a:t> analize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Rezultati data </a:t>
            </a: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mining</a:t>
            </a: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obrada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Rezultati analitičkih modela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itd</a:t>
            </a:r>
            <a:r>
              <a:rPr kumimoji="0" lang="hr-H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3568" y="3933056"/>
            <a:ext cx="23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3568" y="2311670"/>
            <a:ext cx="0" cy="162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067944" y="5013176"/>
            <a:ext cx="0" cy="1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D3E7DD-3186-4BE2-9223-61EF97B53693}"/>
              </a:ext>
            </a:extLst>
          </p:cNvPr>
          <p:cNvSpPr txBox="1"/>
          <p:nvPr/>
        </p:nvSpPr>
        <p:spPr>
          <a:xfrm>
            <a:off x="1055697" y="2758812"/>
            <a:ext cx="115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Modeli</a:t>
            </a:r>
          </a:p>
        </p:txBody>
      </p:sp>
    </p:spTree>
    <p:extLst>
      <p:ext uri="{BB962C8B-B14F-4D97-AF65-F5344CB8AC3E}">
        <p14:creationId xmlns:p14="http://schemas.microsoft.com/office/powerpoint/2010/main" val="418961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Proces i tehnologija</a:t>
            </a:r>
          </a:p>
          <a:p>
            <a:r>
              <a:rPr lang="hr-HR" dirty="0"/>
              <a:t>Koja nam pomaže da otkrijemo</a:t>
            </a:r>
          </a:p>
          <a:p>
            <a:r>
              <a:rPr lang="hr-HR" dirty="0"/>
              <a:t>Skrivene odnose između podataka</a:t>
            </a:r>
          </a:p>
          <a:p>
            <a:pPr lvl="1"/>
            <a:r>
              <a:rPr lang="hr-HR" dirty="0"/>
              <a:t>koristeći statističke metode</a:t>
            </a:r>
          </a:p>
          <a:p>
            <a:r>
              <a:rPr lang="hr-HR" dirty="0"/>
              <a:t>I donesemo bolje poslovne odluke</a:t>
            </a:r>
          </a:p>
        </p:txBody>
      </p:sp>
    </p:spTree>
    <p:extLst>
      <p:ext uri="{BB962C8B-B14F-4D97-AF65-F5344CB8AC3E}">
        <p14:creationId xmlns:p14="http://schemas.microsoft.com/office/powerpoint/2010/main" val="16970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hr-HR" dirty="0"/>
              <a:t>Data </a:t>
            </a:r>
            <a:r>
              <a:rPr lang="hr-HR" dirty="0" err="1"/>
              <a:t>mining</a:t>
            </a:r>
            <a:r>
              <a:rPr lang="hr-HR" dirty="0"/>
              <a:t> proces - primjer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45140-A28D-48C5-BC3C-7BEB5EBE097D}"/>
              </a:ext>
            </a:extLst>
          </p:cNvPr>
          <p:cNvSpPr txBox="1"/>
          <p:nvPr/>
        </p:nvSpPr>
        <p:spPr>
          <a:xfrm>
            <a:off x="251520" y="112474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Telekomunikacije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 err="1"/>
              <a:t>Churn</a:t>
            </a:r>
            <a:r>
              <a:rPr lang="hr-HR" sz="2800" dirty="0"/>
              <a:t> </a:t>
            </a:r>
            <a:r>
              <a:rPr lang="hr-HR" sz="2800" dirty="0" err="1"/>
              <a:t>prediction</a:t>
            </a:r>
            <a:endParaRPr lang="hr-H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Pokušavamo predvidjeti koji korisnik će prekinuti pretplatnički odnos (odljev = </a:t>
            </a:r>
            <a:r>
              <a:rPr lang="hr-HR" sz="2800" dirty="0" err="1"/>
              <a:t>eng</a:t>
            </a:r>
            <a:r>
              <a:rPr lang="hr-HR" sz="2800" dirty="0"/>
              <a:t>. „</a:t>
            </a:r>
            <a:r>
              <a:rPr lang="hr-HR" sz="2800" dirty="0" err="1"/>
              <a:t>churn</a:t>
            </a:r>
            <a:r>
              <a:rPr lang="hr-HR" sz="2800" dirty="0"/>
              <a:t>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Radi se individualno za svakog pretplatnika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Prevelika količina kompleksnih podataka – čovjek ih ne može analizirati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Telekomunikacijske kompanije žele zadržati što je moguće više klijenata:</a:t>
            </a:r>
          </a:p>
          <a:p>
            <a:pPr marL="1200150" lvl="2" indent="-285750">
              <a:buFontTx/>
              <a:buChar char="-"/>
            </a:pPr>
            <a:r>
              <a:rPr lang="hr-HR" sz="2800" dirty="0"/>
              <a:t>Prihodi</a:t>
            </a:r>
          </a:p>
          <a:p>
            <a:pPr marL="1200150" lvl="2" indent="-285750">
              <a:buFontTx/>
              <a:buChar char="-"/>
            </a:pPr>
            <a:r>
              <a:rPr lang="hr-HR" sz="2800" dirty="0"/>
              <a:t>Troškovi akvizicije novog korisnika</a:t>
            </a:r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16343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Zašto i kako koristimo DM?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r-HR" dirty="0"/>
              <a:t>Recommendation engine (preporuke)</a:t>
            </a:r>
          </a:p>
          <a:p>
            <a:pPr lvl="1"/>
            <a:r>
              <a:rPr lang="hr-HR" dirty="0"/>
              <a:t>Online prodaja – npr. Amazon.com</a:t>
            </a:r>
          </a:p>
          <a:p>
            <a:pPr lvl="1"/>
            <a:r>
              <a:rPr lang="hr-HR" dirty="0"/>
              <a:t>Lokacija proizvoda u dućanu (beer and diapers)</a:t>
            </a:r>
          </a:p>
          <a:p>
            <a:r>
              <a:rPr lang="hr-HR" dirty="0"/>
              <a:t>Određivanje cijene proizvoda</a:t>
            </a:r>
          </a:p>
          <a:p>
            <a:pPr lvl="1"/>
            <a:r>
              <a:rPr lang="hr-HR" dirty="0"/>
              <a:t>Osiguranje auta (risk scoring)</a:t>
            </a:r>
          </a:p>
          <a:p>
            <a:r>
              <a:rPr lang="hr-HR" dirty="0"/>
              <a:t>Marketing</a:t>
            </a:r>
          </a:p>
          <a:p>
            <a:pPr lvl="1"/>
            <a:r>
              <a:rPr lang="hr-HR" dirty="0"/>
              <a:t>Koji su segmenti naših kupaca</a:t>
            </a:r>
          </a:p>
          <a:p>
            <a:pPr lvl="1"/>
            <a:r>
              <a:rPr lang="hr-HR" dirty="0"/>
              <a:t>Tko su najbolji potencijalni kupci</a:t>
            </a:r>
          </a:p>
          <a:p>
            <a:pPr lvl="1"/>
            <a:r>
              <a:rPr lang="hr-HR" dirty="0"/>
              <a:t>Tko su naši korisnici koji imaju najveći rizik da pređu kod konkurencije</a:t>
            </a:r>
          </a:p>
          <a:p>
            <a:r>
              <a:rPr lang="hr-HR" dirty="0"/>
              <a:t>Fraud detection (spriječavanje prevare)</a:t>
            </a:r>
          </a:p>
          <a:p>
            <a:pPr lvl="1"/>
            <a:r>
              <a:rPr lang="hr-HR" dirty="0"/>
              <a:t>Kreditne kartice</a:t>
            </a:r>
          </a:p>
          <a:p>
            <a:pPr lvl="1"/>
            <a:r>
              <a:rPr lang="hr-HR" dirty="0"/>
              <a:t>Porezne prijave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3667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Razlika </a:t>
            </a:r>
            <a:r>
              <a:rPr lang="hr-HR" dirty="0" err="1"/>
              <a:t>izmedju</a:t>
            </a:r>
            <a:r>
              <a:rPr lang="hr-HR" dirty="0"/>
              <a:t> Data </a:t>
            </a:r>
            <a:r>
              <a:rPr lang="hr-HR" dirty="0" err="1"/>
              <a:t>Mining</a:t>
            </a:r>
            <a:r>
              <a:rPr lang="hr-HR" dirty="0"/>
              <a:t> i OLAP ili Data Discovery analize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OLAP</a:t>
            </a:r>
            <a:r>
              <a:rPr lang="hr-HR"/>
              <a:t>/Data </a:t>
            </a:r>
            <a:r>
              <a:rPr lang="hr-HR" dirty="0"/>
              <a:t>Discovery</a:t>
            </a:r>
          </a:p>
          <a:p>
            <a:pPr lvl="1"/>
            <a:r>
              <a:rPr lang="hr-HR" dirty="0"/>
              <a:t>Imaš pretpostavku i hoćeš je potvrditi</a:t>
            </a:r>
          </a:p>
          <a:p>
            <a:pPr lvl="1"/>
            <a:r>
              <a:rPr lang="hr-HR" dirty="0"/>
              <a:t>Ti (čovjek) radi analizu</a:t>
            </a:r>
          </a:p>
          <a:p>
            <a:pPr lvl="1"/>
            <a:r>
              <a:rPr lang="hr-HR" dirty="0"/>
              <a:t>Reaktivno</a:t>
            </a:r>
          </a:p>
          <a:p>
            <a:r>
              <a:rPr lang="hr-HR" dirty="0"/>
              <a:t>Data </a:t>
            </a:r>
            <a:r>
              <a:rPr lang="hr-HR" dirty="0" err="1"/>
              <a:t>Mining</a:t>
            </a:r>
            <a:endParaRPr lang="hr-HR" dirty="0"/>
          </a:p>
          <a:p>
            <a:pPr lvl="1"/>
            <a:r>
              <a:rPr lang="hr-HR" dirty="0"/>
              <a:t>Nemaš pretpostavku</a:t>
            </a:r>
          </a:p>
          <a:p>
            <a:pPr lvl="1"/>
            <a:r>
              <a:rPr lang="hr-HR" dirty="0"/>
              <a:t>Računalo otkrije interesante relacije u tvojim podacima</a:t>
            </a:r>
          </a:p>
          <a:p>
            <a:pPr lvl="1"/>
            <a:r>
              <a:rPr lang="hr-HR" dirty="0"/>
              <a:t>Proaktivno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3184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Osnove data mining modela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Inputs</a:t>
            </a:r>
          </a:p>
          <a:p>
            <a:pPr lvl="1"/>
            <a:r>
              <a:rPr lang="hr-HR" dirty="0"/>
              <a:t>Ulazni podaci (relacioni ili multidimenzionalni)</a:t>
            </a:r>
          </a:p>
          <a:p>
            <a:pPr lvl="1"/>
            <a:r>
              <a:rPr lang="hr-HR" dirty="0"/>
              <a:t>Primjer: Podaci o poslovanju, proizvodima, kupcima, ...</a:t>
            </a:r>
          </a:p>
          <a:p>
            <a:r>
              <a:rPr lang="hr-HR" dirty="0"/>
              <a:t>Outputs</a:t>
            </a:r>
          </a:p>
          <a:p>
            <a:pPr lvl="1"/>
            <a:r>
              <a:rPr lang="hr-HR" dirty="0"/>
              <a:t>Izlazni podaci koje model predviđa</a:t>
            </a:r>
          </a:p>
          <a:p>
            <a:pPr lvl="1"/>
            <a:r>
              <a:rPr lang="hr-HR" dirty="0"/>
              <a:t>Primjer: Vjerojatnost da će korisnik kupiti proizvod</a:t>
            </a:r>
          </a:p>
          <a:p>
            <a:r>
              <a:rPr lang="hr-HR" dirty="0"/>
              <a:t>Algoritam</a:t>
            </a:r>
          </a:p>
          <a:p>
            <a:pPr lvl="1"/>
            <a:r>
              <a:rPr lang="hr-HR" dirty="0"/>
              <a:t>Algoritam i parametri 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5273265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rin Bezic Vern B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855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Wingdings</vt:lpstr>
      <vt:lpstr>Marin Bezic Vern BI</vt:lpstr>
      <vt:lpstr>1_Marin Bezic Vern BI</vt:lpstr>
      <vt:lpstr>Worksheet</vt:lpstr>
      <vt:lpstr>Dubinska analiza podataka Tema 11</vt:lpstr>
      <vt:lpstr>Davenportov model podatkovne analitike</vt:lpstr>
      <vt:lpstr>Data mining</vt:lpstr>
      <vt:lpstr>Arhitektura analitičkih sustava</vt:lpstr>
      <vt:lpstr>Što je data mining?</vt:lpstr>
      <vt:lpstr>Data mining proces - primjer</vt:lpstr>
      <vt:lpstr>Zašto i kako koristimo DM?</vt:lpstr>
      <vt:lpstr>Razlika izmedju Data Mining i OLAP ili Data Discovery analize</vt:lpstr>
      <vt:lpstr>Osnove data mining modela</vt:lpstr>
      <vt:lpstr>Data mining proces – CRISP DM ( cross-industry process for data mining)</vt:lpstr>
      <vt:lpstr>Algoritmi i primjene</vt:lpstr>
      <vt:lpstr>Data mining proces - primjer</vt:lpstr>
      <vt:lpstr>Data mining proces – primjer (churn prediction u telekomunikacijskom operateru)</vt:lpstr>
      <vt:lpstr>Data mining proces - primjer</vt:lpstr>
      <vt:lpstr>Data mining proces - primjer</vt:lpstr>
      <vt:lpstr>Data mining proces - primjer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Poslovno Izjvešćivanje - uvod -</dc:title>
  <dc:creator>Marin</dc:creator>
  <cp:lastModifiedBy>Maja Vekić Vedrina</cp:lastModifiedBy>
  <cp:revision>292</cp:revision>
  <cp:lastPrinted>2011-04-18T10:58:39Z</cp:lastPrinted>
  <dcterms:created xsi:type="dcterms:W3CDTF">2011-04-08T14:44:45Z</dcterms:created>
  <dcterms:modified xsi:type="dcterms:W3CDTF">2024-01-24T13:44:02Z</dcterms:modified>
</cp:coreProperties>
</file>