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3"/>
  </p:notesMasterIdLst>
  <p:handoutMasterIdLst>
    <p:handoutMasterId r:id="rId14"/>
  </p:handoutMasterIdLst>
  <p:sldIdLst>
    <p:sldId id="382" r:id="rId3"/>
    <p:sldId id="312" r:id="rId4"/>
    <p:sldId id="313" r:id="rId5"/>
    <p:sldId id="314" r:id="rId6"/>
    <p:sldId id="484" r:id="rId7"/>
    <p:sldId id="485" r:id="rId8"/>
    <p:sldId id="315" r:id="rId9"/>
    <p:sldId id="316" r:id="rId10"/>
    <p:sldId id="486" r:id="rId11"/>
    <p:sldId id="487" r:id="rId12"/>
  </p:sldIdLst>
  <p:sldSz cx="9144000" cy="6858000" type="screen4x3"/>
  <p:notesSz cx="6877050" cy="1000125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50">
          <p15:clr>
            <a:srgbClr val="A4A3A4"/>
          </p15:clr>
        </p15:guide>
        <p15:guide id="2" pos="216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917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192"/>
    </p:cViewPr>
  </p:sorterViewPr>
  <p:notesViewPr>
    <p:cSldViewPr>
      <p:cViewPr varScale="1">
        <p:scale>
          <a:sx n="90" d="100"/>
          <a:sy n="90" d="100"/>
        </p:scale>
        <p:origin x="-3744" y="-96"/>
      </p:cViewPr>
      <p:guideLst>
        <p:guide orient="horz" pos="3150"/>
        <p:guide pos="216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0055" cy="500063"/>
          </a:xfrm>
          <a:prstGeom prst="rect">
            <a:avLst/>
          </a:prstGeom>
        </p:spPr>
        <p:txBody>
          <a:bodyPr vert="horz" lIns="96442" tIns="48221" rIns="96442" bIns="48221" rtlCol="0"/>
          <a:lstStyle>
            <a:lvl1pPr algn="l">
              <a:defRPr sz="13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5404" y="0"/>
            <a:ext cx="2980055" cy="500063"/>
          </a:xfrm>
          <a:prstGeom prst="rect">
            <a:avLst/>
          </a:prstGeom>
        </p:spPr>
        <p:txBody>
          <a:bodyPr vert="horz" lIns="96442" tIns="48221" rIns="96442" bIns="48221" rtlCol="0"/>
          <a:lstStyle>
            <a:lvl1pPr algn="r">
              <a:defRPr sz="1300"/>
            </a:lvl1pPr>
          </a:lstStyle>
          <a:p>
            <a:fld id="{FB10E277-D086-436E-988D-CD80FEE9A899}" type="datetimeFigureOut">
              <a:rPr lang="hr-HR" smtClean="0"/>
              <a:t>31.1.2024.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99451"/>
            <a:ext cx="2980055" cy="500063"/>
          </a:xfrm>
          <a:prstGeom prst="rect">
            <a:avLst/>
          </a:prstGeom>
        </p:spPr>
        <p:txBody>
          <a:bodyPr vert="horz" lIns="96442" tIns="48221" rIns="96442" bIns="48221" rtlCol="0" anchor="b"/>
          <a:lstStyle>
            <a:lvl1pPr algn="l">
              <a:defRPr sz="1300"/>
            </a:lvl1pPr>
          </a:lstStyle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5404" y="9499451"/>
            <a:ext cx="2980055" cy="500063"/>
          </a:xfrm>
          <a:prstGeom prst="rect">
            <a:avLst/>
          </a:prstGeom>
        </p:spPr>
        <p:txBody>
          <a:bodyPr vert="horz" lIns="96442" tIns="48221" rIns="96442" bIns="48221" rtlCol="0" anchor="b"/>
          <a:lstStyle>
            <a:lvl1pPr algn="r">
              <a:defRPr sz="1300"/>
            </a:lvl1pPr>
          </a:lstStyle>
          <a:p>
            <a:fld id="{9BEB1A5E-EA4C-41E5-86BC-57A035E72B1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248939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0055" cy="500063"/>
          </a:xfrm>
          <a:prstGeom prst="rect">
            <a:avLst/>
          </a:prstGeom>
        </p:spPr>
        <p:txBody>
          <a:bodyPr vert="horz" lIns="96442" tIns="48221" rIns="96442" bIns="48221" rtlCol="0"/>
          <a:lstStyle>
            <a:lvl1pPr algn="l">
              <a:defRPr sz="13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5404" y="0"/>
            <a:ext cx="2980055" cy="500063"/>
          </a:xfrm>
          <a:prstGeom prst="rect">
            <a:avLst/>
          </a:prstGeom>
        </p:spPr>
        <p:txBody>
          <a:bodyPr vert="horz" lIns="96442" tIns="48221" rIns="96442" bIns="48221" rtlCol="0"/>
          <a:lstStyle>
            <a:lvl1pPr algn="r">
              <a:defRPr sz="1300"/>
            </a:lvl1pPr>
          </a:lstStyle>
          <a:p>
            <a:fld id="{25E6D3C2-7D6C-4838-A613-99A83D89A566}" type="datetimeFigureOut">
              <a:rPr lang="hr-HR" smtClean="0"/>
              <a:t>31.1.2024.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9800" y="750888"/>
            <a:ext cx="4997450" cy="3749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442" tIns="48221" rIns="96442" bIns="48221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7705" y="4750594"/>
            <a:ext cx="5501640" cy="4500563"/>
          </a:xfrm>
          <a:prstGeom prst="rect">
            <a:avLst/>
          </a:prstGeom>
        </p:spPr>
        <p:txBody>
          <a:bodyPr vert="horz" lIns="96442" tIns="48221" rIns="96442" bIns="4822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99451"/>
            <a:ext cx="2980055" cy="500063"/>
          </a:xfrm>
          <a:prstGeom prst="rect">
            <a:avLst/>
          </a:prstGeom>
        </p:spPr>
        <p:txBody>
          <a:bodyPr vert="horz" lIns="96442" tIns="48221" rIns="96442" bIns="48221" rtlCol="0" anchor="b"/>
          <a:lstStyle>
            <a:lvl1pPr algn="l">
              <a:defRPr sz="13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5404" y="9499451"/>
            <a:ext cx="2980055" cy="500063"/>
          </a:xfrm>
          <a:prstGeom prst="rect">
            <a:avLst/>
          </a:prstGeom>
        </p:spPr>
        <p:txBody>
          <a:bodyPr vert="horz" lIns="96442" tIns="48221" rIns="96442" bIns="48221" rtlCol="0" anchor="b"/>
          <a:lstStyle>
            <a:lvl1pPr algn="r">
              <a:defRPr sz="1300"/>
            </a:lvl1pPr>
          </a:lstStyle>
          <a:p>
            <a:fld id="{5B2FA046-87FC-45C1-8A26-2AA5253008C5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0555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hr-H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50"/>
            </a:lvl1pPr>
          </a:lstStyle>
          <a:p>
            <a:r>
              <a:rPr lang="sr-Latn-RS"/>
              <a:t>12.4.2011</a:t>
            </a:r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/>
            </a:lvl1pPr>
          </a:lstStyle>
          <a:p>
            <a:r>
              <a:rPr lang="hr-HR" dirty="0"/>
              <a:t>Vern’ 2011 - </a:t>
            </a:r>
            <a:r>
              <a:rPr lang="hr-HR" b="1" dirty="0"/>
              <a:t>Poslovno Izvješćivanje</a:t>
            </a:r>
            <a:r>
              <a:rPr lang="hr-HR" dirty="0"/>
              <a:t> – Marin Bezić</a:t>
            </a:r>
            <a:endParaRPr lang="hr-HR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50"/>
            </a:lvl1pPr>
          </a:lstStyle>
          <a:p>
            <a:fld id="{002C5356-813D-4F03-9FB7-56D20C3232DF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979565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12.4.2011</a:t>
            </a:r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dirty="0"/>
              <a:t>Vern’ 2011 - </a:t>
            </a:r>
            <a:r>
              <a:rPr lang="hr-HR" b="1" dirty="0"/>
              <a:t>Poslovno Izvješćivanje</a:t>
            </a:r>
            <a:r>
              <a:rPr lang="hr-HR" dirty="0"/>
              <a:t> – Marin Bezić</a:t>
            </a:r>
            <a:endParaRPr lang="hr-HR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C5356-813D-4F03-9FB7-56D20C3232D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944743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12.4.2011</a:t>
            </a:r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dirty="0"/>
              <a:t>Vern’ 2011 - </a:t>
            </a:r>
            <a:r>
              <a:rPr lang="hr-HR" b="1" dirty="0"/>
              <a:t>Poslovno Izvješćivanje</a:t>
            </a:r>
            <a:r>
              <a:rPr lang="hr-HR" dirty="0"/>
              <a:t> – Marin Bezić</a:t>
            </a:r>
            <a:endParaRPr lang="hr-HR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C5356-813D-4F03-9FB7-56D20C3232D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6384737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hr-H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788"/>
            </a:lvl1pPr>
          </a:lstStyle>
          <a:p>
            <a:r>
              <a:rPr lang="sr-Latn-RS"/>
              <a:t>12.4.2011</a:t>
            </a:r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788"/>
            </a:lvl1pPr>
          </a:lstStyle>
          <a:p>
            <a:r>
              <a:rPr lang="hr-HR" dirty="0"/>
              <a:t>Vern’ 2011 - </a:t>
            </a:r>
            <a:r>
              <a:rPr lang="hr-HR" b="1" dirty="0"/>
              <a:t>Poslovno Izvješćivanje</a:t>
            </a:r>
            <a:r>
              <a:rPr lang="hr-HR" dirty="0"/>
              <a:t> – Marin Bezić</a:t>
            </a:r>
            <a:endParaRPr lang="hr-HR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788"/>
            </a:lvl1pPr>
          </a:lstStyle>
          <a:p>
            <a:fld id="{002C5356-813D-4F03-9FB7-56D20C3232DF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885173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12.4.2011</a:t>
            </a:r>
            <a:endParaRPr lang="hr-HR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/>
              <a:t>Vern’ 2011 - </a:t>
            </a:r>
            <a:r>
              <a:rPr lang="hr-HR" b="1"/>
              <a:t>Poslovno Izvješćivanje</a:t>
            </a:r>
            <a:r>
              <a:rPr lang="hr-HR"/>
              <a:t> – Marin Bezić</a:t>
            </a:r>
            <a:endParaRPr lang="hr-HR" b="1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C5356-813D-4F03-9FB7-56D20C3232DF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854072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12.4.2011</a:t>
            </a:r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dirty="0"/>
              <a:t>Vern’ 2011 - </a:t>
            </a:r>
            <a:r>
              <a:rPr lang="hr-HR" b="1" dirty="0"/>
              <a:t>Poslovno Izvješćivanje</a:t>
            </a:r>
            <a:r>
              <a:rPr lang="hr-HR" dirty="0"/>
              <a:t> – Marin Bezić</a:t>
            </a:r>
            <a:endParaRPr lang="hr-HR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C5356-813D-4F03-9FB7-56D20C3232D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5945478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12.4.2011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dirty="0"/>
              <a:t>Vern’ 2011 - </a:t>
            </a:r>
            <a:r>
              <a:rPr lang="hr-HR" b="1" dirty="0"/>
              <a:t>Poslovno Izvješćivanje</a:t>
            </a:r>
            <a:r>
              <a:rPr lang="hr-HR" dirty="0"/>
              <a:t> – Marin Bezić</a:t>
            </a:r>
            <a:endParaRPr lang="hr-HR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C5356-813D-4F03-9FB7-56D20C3232D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4466428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12.4.2011</a:t>
            </a:r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dirty="0"/>
              <a:t>Vern’ 2011 - </a:t>
            </a:r>
            <a:r>
              <a:rPr lang="hr-HR" b="1" dirty="0"/>
              <a:t>Poslovno Izvješćivanje</a:t>
            </a:r>
            <a:r>
              <a:rPr lang="hr-HR" dirty="0"/>
              <a:t> – Marin Bezić</a:t>
            </a:r>
            <a:endParaRPr lang="hr-HR" b="1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C5356-813D-4F03-9FB7-56D20C3232D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685475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12.4.2011</a:t>
            </a:r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dirty="0"/>
              <a:t>Vern’ 2011 - </a:t>
            </a:r>
            <a:r>
              <a:rPr lang="hr-HR" b="1" dirty="0"/>
              <a:t>Poslovno Izvješćivanje</a:t>
            </a:r>
            <a:r>
              <a:rPr lang="hr-HR" dirty="0"/>
              <a:t> – Marin Bezić</a:t>
            </a:r>
            <a:endParaRPr lang="hr-HR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C5356-813D-4F03-9FB7-56D20C3232D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4266512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12.4.2011</a:t>
            </a:r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dirty="0"/>
              <a:t>Vern’ 2011 - </a:t>
            </a:r>
            <a:r>
              <a:rPr lang="hr-HR" b="1" dirty="0"/>
              <a:t>Poslovno Izvješćivanje</a:t>
            </a:r>
            <a:r>
              <a:rPr lang="hr-HR" dirty="0"/>
              <a:t> – Marin Bezić</a:t>
            </a:r>
            <a:endParaRPr lang="hr-HR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C5356-813D-4F03-9FB7-56D20C3232D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5895678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12.4.2011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dirty="0"/>
              <a:t>Vern’ 2011 - </a:t>
            </a:r>
            <a:r>
              <a:rPr lang="hr-HR" b="1" dirty="0"/>
              <a:t>Poslovno Izvješćivanje</a:t>
            </a:r>
            <a:r>
              <a:rPr lang="hr-HR" dirty="0"/>
              <a:t> – Marin Bezić</a:t>
            </a:r>
            <a:endParaRPr lang="hr-HR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C5356-813D-4F03-9FB7-56D20C3232D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14508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12.4.2011</a:t>
            </a:r>
            <a:endParaRPr lang="hr-HR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/>
              <a:t>Vern’ 2011 - </a:t>
            </a:r>
            <a:r>
              <a:rPr lang="hr-HR" b="1"/>
              <a:t>Poslovno Izvješćivanje</a:t>
            </a:r>
            <a:r>
              <a:rPr lang="hr-HR"/>
              <a:t> – Marin Bezić</a:t>
            </a:r>
            <a:endParaRPr lang="hr-HR" b="1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C5356-813D-4F03-9FB7-56D20C3232DF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549012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12.4.2011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dirty="0"/>
              <a:t>Vern’ 2011 - </a:t>
            </a:r>
            <a:r>
              <a:rPr lang="hr-HR" b="1" dirty="0"/>
              <a:t>Poslovno Izvješćivanje</a:t>
            </a:r>
            <a:r>
              <a:rPr lang="hr-HR" dirty="0"/>
              <a:t> – Marin Bezić</a:t>
            </a:r>
            <a:endParaRPr lang="hr-HR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C5356-813D-4F03-9FB7-56D20C3232D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0483054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12.4.2011</a:t>
            </a:r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dirty="0"/>
              <a:t>Vern’ 2011 - </a:t>
            </a:r>
            <a:r>
              <a:rPr lang="hr-HR" b="1" dirty="0"/>
              <a:t>Poslovno Izvješćivanje</a:t>
            </a:r>
            <a:r>
              <a:rPr lang="hr-HR" dirty="0"/>
              <a:t> – Marin Bezić</a:t>
            </a:r>
            <a:endParaRPr lang="hr-HR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C5356-813D-4F03-9FB7-56D20C3232D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166038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12.4.2011</a:t>
            </a:r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dirty="0"/>
              <a:t>Vern’ 2011 - </a:t>
            </a:r>
            <a:r>
              <a:rPr lang="hr-HR" b="1" dirty="0"/>
              <a:t>Poslovno Izvješćivanje</a:t>
            </a:r>
            <a:r>
              <a:rPr lang="hr-HR" dirty="0"/>
              <a:t> – Marin Bezić</a:t>
            </a:r>
            <a:endParaRPr lang="hr-HR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C5356-813D-4F03-9FB7-56D20C3232D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576371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12.4.2011</a:t>
            </a:r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dirty="0"/>
              <a:t>Vern’ 2011 - </a:t>
            </a:r>
            <a:r>
              <a:rPr lang="hr-HR" b="1" dirty="0"/>
              <a:t>Poslovno Izvješćivanje</a:t>
            </a:r>
            <a:r>
              <a:rPr lang="hr-HR" dirty="0"/>
              <a:t> – Marin Bezić</a:t>
            </a:r>
            <a:endParaRPr lang="hr-HR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C5356-813D-4F03-9FB7-56D20C3232D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618977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12.4.2011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dirty="0"/>
              <a:t>Vern’ 2011 - </a:t>
            </a:r>
            <a:r>
              <a:rPr lang="hr-HR" b="1" dirty="0"/>
              <a:t>Poslovno Izvješćivanje</a:t>
            </a:r>
            <a:r>
              <a:rPr lang="hr-HR" dirty="0"/>
              <a:t> – Marin Bezić</a:t>
            </a:r>
            <a:endParaRPr lang="hr-HR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C5356-813D-4F03-9FB7-56D20C3232D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65894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12.4.2011</a:t>
            </a:r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dirty="0"/>
              <a:t>Vern’ 2011 - </a:t>
            </a:r>
            <a:r>
              <a:rPr lang="hr-HR" b="1" dirty="0"/>
              <a:t>Poslovno Izvješćivanje</a:t>
            </a:r>
            <a:r>
              <a:rPr lang="hr-HR" dirty="0"/>
              <a:t> – Marin Bezić</a:t>
            </a:r>
            <a:endParaRPr lang="hr-HR" b="1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C5356-813D-4F03-9FB7-56D20C3232D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727583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12.4.2011</a:t>
            </a:r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dirty="0"/>
              <a:t>Vern’ 2011 - </a:t>
            </a:r>
            <a:r>
              <a:rPr lang="hr-HR" b="1" dirty="0"/>
              <a:t>Poslovno Izvješćivanje</a:t>
            </a:r>
            <a:r>
              <a:rPr lang="hr-HR" dirty="0"/>
              <a:t> – Marin Bezić</a:t>
            </a:r>
            <a:endParaRPr lang="hr-HR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C5356-813D-4F03-9FB7-56D20C3232D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713025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12.4.2011</a:t>
            </a:r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dirty="0"/>
              <a:t>Vern’ 2011 - </a:t>
            </a:r>
            <a:r>
              <a:rPr lang="hr-HR" b="1" dirty="0"/>
              <a:t>Poslovno Izvješćivanje</a:t>
            </a:r>
            <a:r>
              <a:rPr lang="hr-HR" dirty="0"/>
              <a:t> – Marin Bezić</a:t>
            </a:r>
            <a:endParaRPr lang="hr-HR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C5356-813D-4F03-9FB7-56D20C3232D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563205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12.4.2011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dirty="0"/>
              <a:t>Vern’ 2011 - </a:t>
            </a:r>
            <a:r>
              <a:rPr lang="hr-HR" b="1" dirty="0"/>
              <a:t>Poslovno Izvješćivanje</a:t>
            </a:r>
            <a:r>
              <a:rPr lang="hr-HR" dirty="0"/>
              <a:t> – Marin Bezić</a:t>
            </a:r>
            <a:endParaRPr lang="hr-HR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C5356-813D-4F03-9FB7-56D20C3232D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033774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12.4.2011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dirty="0"/>
              <a:t>Vern’ 2011 - </a:t>
            </a:r>
            <a:r>
              <a:rPr lang="hr-HR" b="1" dirty="0"/>
              <a:t>Poslovno Izvješćivanje</a:t>
            </a:r>
            <a:r>
              <a:rPr lang="hr-HR" dirty="0"/>
              <a:t> – Marin Bezić</a:t>
            </a:r>
            <a:endParaRPr lang="hr-HR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C5356-813D-4F03-9FB7-56D20C3232D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07670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r-Latn-RS"/>
              <a:t>12.4.2011</a:t>
            </a:r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hr-HR" dirty="0"/>
              <a:t>Vern’ 2011 - </a:t>
            </a:r>
            <a:r>
              <a:rPr lang="hr-HR" b="1" dirty="0"/>
              <a:t>Poslovno Izvješćivanje</a:t>
            </a:r>
            <a:r>
              <a:rPr lang="hr-HR" dirty="0"/>
              <a:t> – Marin Bezić</a:t>
            </a:r>
            <a:endParaRPr lang="hr-HR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C5356-813D-4F03-9FB7-56D20C3232DF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56403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r-Latn-RS"/>
              <a:t>12.4.2011</a:t>
            </a:r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hr-HR" dirty="0"/>
              <a:t>Vern’ 2011 - </a:t>
            </a:r>
            <a:r>
              <a:rPr lang="hr-HR" b="1" dirty="0"/>
              <a:t>Poslovno Izvješćivanje</a:t>
            </a:r>
            <a:r>
              <a:rPr lang="hr-HR" dirty="0"/>
              <a:t> – Marin Bezić</a:t>
            </a:r>
            <a:endParaRPr lang="hr-HR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C5356-813D-4F03-9FB7-56D20C3232DF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02924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aja.vekic.vedrina@gmail.com" TargetMode="Externa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2ePf9rue1Ao" TargetMode="External"/><Relationship Id="rId2" Type="http://schemas.openxmlformats.org/officeDocument/2006/relationships/hyperlink" Target="https://www.youtube.com/watch?v=k2P_pHQDlp0&amp;t=310s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youtube.com/watch?v=8cmx7V4oIR8" TargetMode="External"/><Relationship Id="rId5" Type="http://schemas.openxmlformats.org/officeDocument/2006/relationships/hyperlink" Target="https://www.youtube.com/watch?v=1uaM0c4EH4k" TargetMode="External"/><Relationship Id="rId4" Type="http://schemas.openxmlformats.org/officeDocument/2006/relationships/hyperlink" Target="https://www.youtube.com/watch?v=-Y7PLaxXUrs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hyperlink" Target="https://www.youtube.com/watch?v=Q3ur8wzzhBU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76872"/>
            <a:ext cx="7772400" cy="1470025"/>
          </a:xfrm>
        </p:spPr>
        <p:txBody>
          <a:bodyPr/>
          <a:lstStyle/>
          <a:p>
            <a:r>
              <a:rPr lang="hr-HR" dirty="0"/>
              <a:t>Dubinska analiza podataka</a:t>
            </a:r>
            <a:br>
              <a:rPr lang="hr-HR" dirty="0"/>
            </a:br>
            <a:r>
              <a:rPr lang="hr-HR" sz="3600"/>
              <a:t>Tema 13</a:t>
            </a:r>
            <a:endParaRPr lang="hr-HR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293096"/>
            <a:ext cx="6400800" cy="2135088"/>
          </a:xfrm>
        </p:spPr>
        <p:txBody>
          <a:bodyPr>
            <a:normAutofit/>
          </a:bodyPr>
          <a:lstStyle/>
          <a:p>
            <a:r>
              <a:rPr lang="hr-HR" dirty="0"/>
              <a:t>Maja Vekić-Vedrina, </a:t>
            </a:r>
            <a:r>
              <a:rPr lang="hr-HR" dirty="0" err="1"/>
              <a:t>M.Sc</a:t>
            </a:r>
            <a:r>
              <a:rPr lang="hr-HR" dirty="0"/>
              <a:t>.</a:t>
            </a:r>
          </a:p>
          <a:p>
            <a:r>
              <a:rPr lang="hr-HR" sz="2400" dirty="0">
                <a:hlinkClick r:id="rId2"/>
              </a:rPr>
              <a:t>maja.vekic.vedrina@gmail.com</a:t>
            </a:r>
            <a:endParaRPr lang="hr-HR" sz="2400" dirty="0"/>
          </a:p>
          <a:p>
            <a:endParaRPr lang="hr-HR" sz="2400" dirty="0"/>
          </a:p>
        </p:txBody>
      </p:sp>
      <p:sp>
        <p:nvSpPr>
          <p:cNvPr id="4" name="Text Box 6">
            <a:extLst>
              <a:ext uri="{FF2B5EF4-FFF2-40B4-BE49-F238E27FC236}">
                <a16:creationId xmlns:a16="http://schemas.microsoft.com/office/drawing/2014/main" id="{24E39F9A-FA4C-4F42-A00B-24698C79A3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332656"/>
            <a:ext cx="676875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altLang="sr-Latn-R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Sveučilište VERN’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altLang="sr-Latn-R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Diplomski studij: </a:t>
            </a:r>
            <a:r>
              <a:rPr kumimoji="0" lang="hr-HR" altLang="sr-Latn-R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IT menadžment</a:t>
            </a:r>
          </a:p>
        </p:txBody>
      </p:sp>
    </p:spTree>
    <p:extLst>
      <p:ext uri="{BB962C8B-B14F-4D97-AF65-F5344CB8AC3E}">
        <p14:creationId xmlns:p14="http://schemas.microsoft.com/office/powerpoint/2010/main" val="1506080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41A5AF-8849-4380-BA63-B12AC12C2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4239"/>
            <a:ext cx="9144000" cy="4549522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6A00B422-19FF-4AE5-A1F1-E63B96B50F1E}"/>
              </a:ext>
            </a:extLst>
          </p:cNvPr>
          <p:cNvSpPr txBox="1">
            <a:spLocks/>
          </p:cNvSpPr>
          <p:nvPr/>
        </p:nvSpPr>
        <p:spPr>
          <a:xfrm>
            <a:off x="179512" y="188640"/>
            <a:ext cx="7772400" cy="136207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r-HR" dirty="0"/>
              <a:t>Data Lake vs. Data Warehouse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8450BC6-180B-4FD4-963D-D1000174EAE8}"/>
              </a:ext>
            </a:extLst>
          </p:cNvPr>
          <p:cNvSpPr txBox="1">
            <a:spLocks/>
          </p:cNvSpPr>
          <p:nvPr/>
        </p:nvSpPr>
        <p:spPr>
          <a:xfrm>
            <a:off x="251520" y="6237312"/>
            <a:ext cx="7772400" cy="28803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r-HR" sz="1400" i="1" dirty="0"/>
              <a:t>Izvor: https://www.qubole.com/data-lakes-vs-data-warehouses-the-co-existence-argument/</a:t>
            </a:r>
          </a:p>
        </p:txBody>
      </p:sp>
    </p:spTree>
    <p:extLst>
      <p:ext uri="{BB962C8B-B14F-4D97-AF65-F5344CB8AC3E}">
        <p14:creationId xmlns:p14="http://schemas.microsoft.com/office/powerpoint/2010/main" val="1377821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NOVE TEHNOLOGIJE U PODRUČJU PODATKOVNE ANALITIKE</a:t>
            </a:r>
          </a:p>
        </p:txBody>
      </p:sp>
    </p:spTree>
    <p:extLst>
      <p:ext uri="{BB962C8B-B14F-4D97-AF65-F5344CB8AC3E}">
        <p14:creationId xmlns:p14="http://schemas.microsoft.com/office/powerpoint/2010/main" val="4244284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977900F-234A-447D-9B29-6848CA202A3B}"/>
              </a:ext>
            </a:extLst>
          </p:cNvPr>
          <p:cNvSpPr txBox="1"/>
          <p:nvPr/>
        </p:nvSpPr>
        <p:spPr>
          <a:xfrm>
            <a:off x="827584" y="692696"/>
            <a:ext cx="748883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hr-HR" sz="3600" dirty="0" err="1"/>
              <a:t>Artificial</a:t>
            </a:r>
            <a:r>
              <a:rPr lang="hr-HR" sz="3600" dirty="0"/>
              <a:t> </a:t>
            </a:r>
            <a:r>
              <a:rPr lang="hr-HR" sz="3600" dirty="0" err="1"/>
              <a:t>Intelligence</a:t>
            </a:r>
            <a:r>
              <a:rPr lang="hr-HR" sz="3600" dirty="0"/>
              <a:t> (AI)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hr-HR" sz="3600" dirty="0" err="1"/>
              <a:t>Machine</a:t>
            </a:r>
            <a:r>
              <a:rPr lang="hr-HR" sz="3600" dirty="0"/>
              <a:t> </a:t>
            </a:r>
            <a:r>
              <a:rPr lang="hr-HR" sz="3600" dirty="0" err="1"/>
              <a:t>Learning</a:t>
            </a:r>
            <a:r>
              <a:rPr lang="hr-HR" sz="3600" dirty="0"/>
              <a:t> (ML)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hr-HR" sz="3600" dirty="0"/>
              <a:t>Data Science (DS)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hr-HR" sz="3600" dirty="0"/>
              <a:t>Internet </a:t>
            </a:r>
            <a:r>
              <a:rPr lang="hr-HR" sz="3600" dirty="0" err="1"/>
              <a:t>of</a:t>
            </a:r>
            <a:r>
              <a:rPr lang="hr-HR" sz="3600" dirty="0"/>
              <a:t> </a:t>
            </a:r>
            <a:r>
              <a:rPr lang="hr-HR" sz="3600" dirty="0" err="1"/>
              <a:t>Things</a:t>
            </a:r>
            <a:r>
              <a:rPr lang="hr-HR" sz="3600" dirty="0"/>
              <a:t> (</a:t>
            </a:r>
            <a:r>
              <a:rPr lang="hr-HR" sz="3600" dirty="0" err="1"/>
              <a:t>IoT</a:t>
            </a:r>
            <a:r>
              <a:rPr lang="hr-HR" sz="3600" dirty="0"/>
              <a:t>)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hr-HR" sz="3600" dirty="0"/>
              <a:t>Big Data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hr-HR" sz="3600" dirty="0"/>
              <a:t>Data Lake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endParaRPr lang="hr-HR" sz="3600" dirty="0"/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hr-HR" sz="3600" dirty="0"/>
              <a:t>itd.</a:t>
            </a:r>
          </a:p>
        </p:txBody>
      </p:sp>
    </p:spTree>
    <p:extLst>
      <p:ext uri="{BB962C8B-B14F-4D97-AF65-F5344CB8AC3E}">
        <p14:creationId xmlns:p14="http://schemas.microsoft.com/office/powerpoint/2010/main" val="2218603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5C3FFA-3F24-4DEB-861C-C8390822F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01832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08C10C6-FCA8-44E3-9D7F-4A2DCE605B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3304" y="5148395"/>
            <a:ext cx="3505200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866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756CAA2-BA97-47BC-8BB8-6E93CE67ABE7}"/>
              </a:ext>
            </a:extLst>
          </p:cNvPr>
          <p:cNvSpPr txBox="1"/>
          <p:nvPr/>
        </p:nvSpPr>
        <p:spPr>
          <a:xfrm>
            <a:off x="1043608" y="1196752"/>
            <a:ext cx="748883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b="1" dirty="0"/>
              <a:t>AI vs ML vs DL vs DS:</a:t>
            </a:r>
            <a:endParaRPr lang="hr-HR" b="1" dirty="0">
              <a:hlinkClick r:id="rId2"/>
            </a:endParaRPr>
          </a:p>
          <a:p>
            <a:endParaRPr lang="hr-HR" dirty="0">
              <a:highlight>
                <a:srgbClr val="FFFF00"/>
              </a:highlight>
              <a:hlinkClick r:id="rId2"/>
            </a:endParaRPr>
          </a:p>
          <a:p>
            <a:r>
              <a:rPr lang="en-US" dirty="0">
                <a:hlinkClick r:id="rId2"/>
              </a:rPr>
              <a:t>https://www.youtube.com/watch?v=k2P_pHQDlp0&amp;t=310s</a:t>
            </a:r>
            <a:endParaRPr lang="hr-HR" dirty="0"/>
          </a:p>
          <a:p>
            <a:endParaRPr lang="hr-HR" dirty="0">
              <a:hlinkClick r:id="rId3"/>
            </a:endParaRPr>
          </a:p>
          <a:p>
            <a:r>
              <a:rPr lang="hr-HR" dirty="0">
                <a:highlight>
                  <a:srgbClr val="FFFF00"/>
                </a:highlight>
                <a:hlinkClick r:id="rId3"/>
              </a:rPr>
              <a:t>https://www.youtube.com/watch?v=2ePf9rue1Ao</a:t>
            </a:r>
            <a:endParaRPr lang="hr-HR" dirty="0">
              <a:highlight>
                <a:srgbClr val="FFFF00"/>
              </a:highlight>
            </a:endParaRPr>
          </a:p>
          <a:p>
            <a:endParaRPr lang="hr-HR" dirty="0"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endParaRPr lang="hr-HR" dirty="0"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endParaRPr lang="hr-HR" dirty="0"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hr-HR" b="1" dirty="0"/>
              <a:t>Više informacija o AI:</a:t>
            </a:r>
          </a:p>
          <a:p>
            <a:endParaRPr lang="hr-HR" b="1" dirty="0"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hr-HR" dirty="0">
                <a:highlight>
                  <a:srgbClr val="FFFF00"/>
                </a:highlight>
                <a:hlinkClick r:id="rId5"/>
              </a:rPr>
              <a:t>https://www.youtube.com/watch?v=1uaM0c4EH4k</a:t>
            </a:r>
            <a:endParaRPr lang="hr-HR" dirty="0">
              <a:highlight>
                <a:srgbClr val="FFFF00"/>
              </a:highlight>
            </a:endParaRPr>
          </a:p>
          <a:p>
            <a:endParaRPr lang="hr-HR" dirty="0"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hr-HR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https://www.youtube.com/watch?v=-Y7PLaxXUrs</a:t>
            </a:r>
            <a:endParaRPr lang="hr-HR" dirty="0"/>
          </a:p>
          <a:p>
            <a:endParaRPr lang="hr-HR" dirty="0"/>
          </a:p>
          <a:p>
            <a:r>
              <a:rPr lang="hr-HR" dirty="0">
                <a:hlinkClick r:id="rId6"/>
              </a:rPr>
              <a:t>https://www.youtube.com/watch?v</a:t>
            </a:r>
            <a:r>
              <a:rPr lang="hr-HR">
                <a:hlinkClick r:id="rId6"/>
              </a:rPr>
              <a:t>=8cmx7V4oIR8</a:t>
            </a:r>
            <a:endParaRPr lang="hr-HR" dirty="0">
              <a:hlinkClick r:id="rId3"/>
            </a:endParaRPr>
          </a:p>
          <a:p>
            <a:endParaRPr lang="hr-HR" dirty="0">
              <a:hlinkClick r:id="rId3"/>
            </a:endParaRPr>
          </a:p>
          <a:p>
            <a:endParaRPr lang="hr-HR" dirty="0">
              <a:hlinkClick r:id="rId3"/>
            </a:endParaRPr>
          </a:p>
        </p:txBody>
      </p:sp>
    </p:spTree>
    <p:extLst>
      <p:ext uri="{BB962C8B-B14F-4D97-AF65-F5344CB8AC3E}">
        <p14:creationId xmlns:p14="http://schemas.microsoft.com/office/powerpoint/2010/main" val="3888917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E76B90F-D40C-4B94-B26A-8BA02BF8D83D}"/>
              </a:ext>
            </a:extLst>
          </p:cNvPr>
          <p:cNvSpPr/>
          <p:nvPr/>
        </p:nvSpPr>
        <p:spPr>
          <a:xfrm>
            <a:off x="251520" y="548680"/>
            <a:ext cx="8568952" cy="590465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hr-HR" dirty="0">
                <a:solidFill>
                  <a:schemeClr val="tx1"/>
                </a:solidFill>
              </a:rPr>
              <a:t>Data Science (DS)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C6155E0-98A5-47C1-B15B-C48414E89609}"/>
              </a:ext>
            </a:extLst>
          </p:cNvPr>
          <p:cNvSpPr/>
          <p:nvPr/>
        </p:nvSpPr>
        <p:spPr>
          <a:xfrm>
            <a:off x="611560" y="1052736"/>
            <a:ext cx="7344816" cy="4824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hr-HR" dirty="0" err="1"/>
              <a:t>Artificial</a:t>
            </a:r>
            <a:r>
              <a:rPr lang="hr-HR" dirty="0"/>
              <a:t> </a:t>
            </a:r>
            <a:r>
              <a:rPr lang="hr-HR" dirty="0" err="1"/>
              <a:t>Intelligence</a:t>
            </a:r>
            <a:r>
              <a:rPr lang="hr-HR" dirty="0"/>
              <a:t> (AI)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3ADC932-8CF1-497F-845D-88DC78ED4B8A}"/>
              </a:ext>
            </a:extLst>
          </p:cNvPr>
          <p:cNvSpPr/>
          <p:nvPr/>
        </p:nvSpPr>
        <p:spPr>
          <a:xfrm>
            <a:off x="1187624" y="1804628"/>
            <a:ext cx="5904656" cy="332075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hr-HR" dirty="0" err="1"/>
              <a:t>Machine</a:t>
            </a:r>
            <a:r>
              <a:rPr lang="hr-HR" dirty="0"/>
              <a:t> </a:t>
            </a:r>
            <a:r>
              <a:rPr lang="hr-HR" dirty="0" err="1"/>
              <a:t>Learning</a:t>
            </a:r>
            <a:r>
              <a:rPr lang="hr-HR" dirty="0"/>
              <a:t> (ML)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EF1B08-F301-4177-8518-F9B328C8EFE1}"/>
              </a:ext>
            </a:extLst>
          </p:cNvPr>
          <p:cNvSpPr/>
          <p:nvPr/>
        </p:nvSpPr>
        <p:spPr>
          <a:xfrm>
            <a:off x="2007332" y="2492896"/>
            <a:ext cx="3520008" cy="21728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hr-HR" dirty="0" err="1">
                <a:solidFill>
                  <a:schemeClr val="tx1"/>
                </a:solidFill>
              </a:rPr>
              <a:t>Deep</a:t>
            </a:r>
            <a:r>
              <a:rPr lang="hr-HR" dirty="0">
                <a:solidFill>
                  <a:schemeClr val="tx1"/>
                </a:solidFill>
              </a:rPr>
              <a:t> </a:t>
            </a:r>
            <a:r>
              <a:rPr lang="hr-HR" dirty="0" err="1">
                <a:solidFill>
                  <a:schemeClr val="tx1"/>
                </a:solidFill>
              </a:rPr>
              <a:t>Learning</a:t>
            </a:r>
            <a:r>
              <a:rPr lang="hr-HR" dirty="0">
                <a:solidFill>
                  <a:schemeClr val="tx1"/>
                </a:solidFill>
              </a:rPr>
              <a:t> (DL)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1709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977900F-234A-447D-9B29-6848CA202A3B}"/>
              </a:ext>
            </a:extLst>
          </p:cNvPr>
          <p:cNvSpPr txBox="1"/>
          <p:nvPr/>
        </p:nvSpPr>
        <p:spPr>
          <a:xfrm>
            <a:off x="179512" y="188640"/>
            <a:ext cx="8136904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S pomoću </a:t>
            </a:r>
            <a:r>
              <a:rPr lang="hr-HR" dirty="0" err="1"/>
              <a:t>IoT</a:t>
            </a:r>
            <a:r>
              <a:rPr lang="hr-HR" dirty="0"/>
              <a:t>-a omogućuje se veća povezanost</a:t>
            </a:r>
          </a:p>
          <a:p>
            <a:r>
              <a:rPr lang="hr-HR" dirty="0"/>
              <a:t>između fizičkog svijeta i računala, a s ciljem</a:t>
            </a:r>
          </a:p>
          <a:p>
            <a:r>
              <a:rPr lang="hr-HR" b="1" dirty="0"/>
              <a:t>povećanja učinkovitosti, smanjenja troškova</a:t>
            </a:r>
          </a:p>
          <a:p>
            <a:r>
              <a:rPr lang="hr-HR" b="1" dirty="0"/>
              <a:t>i vremena.</a:t>
            </a:r>
            <a:endParaRPr lang="hr-HR" dirty="0"/>
          </a:p>
          <a:p>
            <a:endParaRPr lang="hr-HR" dirty="0"/>
          </a:p>
          <a:p>
            <a:r>
              <a:rPr lang="hr-HR" dirty="0"/>
              <a:t>Što </a:t>
            </a:r>
            <a:r>
              <a:rPr lang="hr-HR" dirty="0" err="1"/>
              <a:t>IoT</a:t>
            </a:r>
            <a:r>
              <a:rPr lang="hr-HR" dirty="0"/>
              <a:t> povezuje?</a:t>
            </a:r>
          </a:p>
          <a:p>
            <a:r>
              <a:rPr lang="hr-HR" dirty="0"/>
              <a:t>1. Ljude s uređajima</a:t>
            </a:r>
          </a:p>
          <a:p>
            <a:r>
              <a:rPr lang="hr-HR" dirty="0"/>
              <a:t>2.Uređaje s uređajima</a:t>
            </a:r>
          </a:p>
          <a:p>
            <a:r>
              <a:rPr lang="hr-HR" dirty="0"/>
              <a:t>3.Ljude međusobno</a:t>
            </a:r>
          </a:p>
          <a:p>
            <a:endParaRPr lang="hr-HR" dirty="0"/>
          </a:p>
          <a:p>
            <a:endParaRPr lang="hr-HR" dirty="0"/>
          </a:p>
          <a:p>
            <a:r>
              <a:rPr lang="hr-HR" dirty="0"/>
              <a:t>„Stvari” mogu komunicirati putem: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hr-HR" dirty="0"/>
              <a:t>bežičnih tehnologija (Wi-Fi, RFID, </a:t>
            </a:r>
            <a:r>
              <a:rPr lang="en-US" dirty="0"/>
              <a:t>NFC, </a:t>
            </a:r>
            <a:r>
              <a:rPr lang="en-US" dirty="0" err="1"/>
              <a:t>i</a:t>
            </a:r>
            <a:r>
              <a:rPr lang="en-US" dirty="0"/>
              <a:t> dr.)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hr-HR" dirty="0"/>
              <a:t>„</a:t>
            </a:r>
            <a:r>
              <a:rPr lang="hr-HR" dirty="0" err="1"/>
              <a:t>low</a:t>
            </a:r>
            <a:r>
              <a:rPr lang="hr-HR" dirty="0"/>
              <a:t> </a:t>
            </a:r>
            <a:r>
              <a:rPr lang="hr-HR" dirty="0" err="1"/>
              <a:t>cost</a:t>
            </a:r>
            <a:r>
              <a:rPr lang="hr-HR" dirty="0"/>
              <a:t>” optičkog </a:t>
            </a:r>
            <a:r>
              <a:rPr lang="hr-HR" dirty="0" err="1"/>
              <a:t>tagiranja</a:t>
            </a:r>
            <a:r>
              <a:rPr lang="hr-HR" dirty="0"/>
              <a:t> (npr. s pomoću QR koda)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hr-HR" dirty="0"/>
              <a:t>Internet mreže (spajajući se na </a:t>
            </a:r>
            <a:r>
              <a:rPr lang="pt-BR" dirty="0"/>
              <a:t>„oblake” s podacima, BIG DATA centre)</a:t>
            </a:r>
          </a:p>
          <a:p>
            <a:r>
              <a:rPr lang="hr-HR" dirty="0"/>
              <a:t>Kako bi prikupljali podatke iz okoline koji su važni za poduzimanje aktivnosti, stvari su opremljene senzorima, kamerama i drugim uređajima i programima.</a:t>
            </a:r>
          </a:p>
          <a:p>
            <a:endParaRPr lang="hr-HR" dirty="0"/>
          </a:p>
          <a:p>
            <a:r>
              <a:rPr lang="hr-HR" dirty="0"/>
              <a:t>Podatkovna analitika iznad </a:t>
            </a:r>
            <a:r>
              <a:rPr lang="hr-HR" dirty="0" err="1"/>
              <a:t>IoT</a:t>
            </a:r>
            <a:r>
              <a:rPr lang="hr-HR" dirty="0"/>
              <a:t> podataka izvlači znanje i daje smisao tim podacima.</a:t>
            </a:r>
          </a:p>
          <a:p>
            <a:endParaRPr lang="hr-HR" dirty="0">
              <a:hlinkClick r:id="rId2"/>
            </a:endParaRPr>
          </a:p>
          <a:p>
            <a:r>
              <a:rPr lang="hr-HR" dirty="0">
                <a:hlinkClick r:id="rId2"/>
              </a:rPr>
              <a:t>https://www.youtube.com/watch?v=QSIPNhOiMoE</a:t>
            </a:r>
          </a:p>
          <a:p>
            <a:endParaRPr lang="hr-HR" dirty="0">
              <a:hlinkClick r:id="rId2"/>
            </a:endParaRPr>
          </a:p>
          <a:p>
            <a:r>
              <a:rPr lang="hr-HR" dirty="0">
                <a:hlinkClick r:id="rId2"/>
              </a:rPr>
              <a:t>https://www.youtube.com/watch?v=Q3ur8wzzhBU</a:t>
            </a:r>
            <a:endParaRPr lang="hr-HR" sz="3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B216629-7362-42BE-BD93-E267CDD67B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9987" y="-1736"/>
            <a:ext cx="3894501" cy="33843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CE87971-2BBC-49FB-AD7C-6AB3AC1065B5}"/>
              </a:ext>
            </a:extLst>
          </p:cNvPr>
          <p:cNvSpPr txBox="1"/>
          <p:nvPr/>
        </p:nvSpPr>
        <p:spPr>
          <a:xfrm>
            <a:off x="5366781" y="5589240"/>
            <a:ext cx="356910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000" dirty="0"/>
              <a:t>Izvori:</a:t>
            </a:r>
          </a:p>
          <a:p>
            <a:r>
              <a:rPr lang="hr-HR" sz="1000" dirty="0"/>
              <a:t>Prof. Marijana </a:t>
            </a:r>
            <a:r>
              <a:rPr lang="hr-HR" sz="1000" dirty="0" err="1"/>
              <a:t>Zekić-Kušac</a:t>
            </a:r>
            <a:r>
              <a:rPr lang="hr-HR" sz="1000" dirty="0"/>
              <a:t>, SVEUČILIŠTE J.J. STROSSMAYERA U OSIJEKU, EKONOMSKI FAKULTET U OSIJEKU</a:t>
            </a:r>
          </a:p>
          <a:p>
            <a:endParaRPr lang="hr-HR" sz="1000" dirty="0"/>
          </a:p>
          <a:p>
            <a:r>
              <a:rPr lang="hr-HR" sz="1000" dirty="0"/>
              <a:t>http://www.ictbusiness.info/vijesti/infografika-sto-je-to-internet-stvari-internet-of-things,   </a:t>
            </a:r>
          </a:p>
          <a:p>
            <a:endParaRPr lang="hr-HR" sz="1000" dirty="0"/>
          </a:p>
        </p:txBody>
      </p:sp>
    </p:spTree>
    <p:extLst>
      <p:ext uri="{BB962C8B-B14F-4D97-AF65-F5344CB8AC3E}">
        <p14:creationId xmlns:p14="http://schemas.microsoft.com/office/powerpoint/2010/main" val="2921549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D66DF33-DB7F-4DBC-8FC9-941DE959E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82" y="260648"/>
            <a:ext cx="8464565" cy="83812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57CF710-385E-4B61-A8C0-EE945124B6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816" y="1304628"/>
            <a:ext cx="8684368" cy="46101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FA0176-82F1-4F1E-A617-637660C1E371}"/>
              </a:ext>
            </a:extLst>
          </p:cNvPr>
          <p:cNvSpPr txBox="1"/>
          <p:nvPr/>
        </p:nvSpPr>
        <p:spPr>
          <a:xfrm>
            <a:off x="123870" y="5914763"/>
            <a:ext cx="868436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000" dirty="0"/>
              <a:t>Izvori:</a:t>
            </a:r>
          </a:p>
          <a:p>
            <a:r>
              <a:rPr lang="hr-HR" sz="1000" dirty="0"/>
              <a:t>Prof. Marijana </a:t>
            </a:r>
            <a:r>
              <a:rPr lang="hr-HR" sz="1000" dirty="0" err="1"/>
              <a:t>Zekić-Kušac</a:t>
            </a:r>
            <a:r>
              <a:rPr lang="hr-HR" sz="1000" dirty="0"/>
              <a:t>, SVEUČILIŠTE J.J. STROSSMAYERA U OSIJEKU, EKONOMSKI FAKULTET U OSIJEKU</a:t>
            </a:r>
          </a:p>
          <a:p>
            <a:endParaRPr lang="hr-HR" sz="1000" dirty="0"/>
          </a:p>
          <a:p>
            <a:r>
              <a:rPr lang="hr-HR" sz="1000" dirty="0"/>
              <a:t>IBM </a:t>
            </a:r>
            <a:r>
              <a:rPr lang="hr-HR" sz="1000" dirty="0" err="1"/>
              <a:t>BigData</a:t>
            </a:r>
            <a:r>
              <a:rPr lang="hr-HR" sz="1000" dirty="0"/>
              <a:t> </a:t>
            </a:r>
            <a:r>
              <a:rPr lang="hr-HR" sz="1000" dirty="0" err="1"/>
              <a:t>Hub</a:t>
            </a:r>
            <a:r>
              <a:rPr lang="hr-HR" sz="1000" dirty="0"/>
              <a:t>, http://www.fusionss.com/big-data.html, 2016</a:t>
            </a:r>
          </a:p>
          <a:p>
            <a:endParaRPr lang="hr-HR" sz="1000" dirty="0"/>
          </a:p>
        </p:txBody>
      </p:sp>
    </p:spTree>
    <p:extLst>
      <p:ext uri="{BB962C8B-B14F-4D97-AF65-F5344CB8AC3E}">
        <p14:creationId xmlns:p14="http://schemas.microsoft.com/office/powerpoint/2010/main" val="4291068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41A5AF-8849-4380-BA63-B12AC12C2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4239"/>
            <a:ext cx="9144000" cy="4549522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6A00B422-19FF-4AE5-A1F1-E63B96B50F1E}"/>
              </a:ext>
            </a:extLst>
          </p:cNvPr>
          <p:cNvSpPr txBox="1">
            <a:spLocks/>
          </p:cNvSpPr>
          <p:nvPr/>
        </p:nvSpPr>
        <p:spPr>
          <a:xfrm>
            <a:off x="179512" y="188640"/>
            <a:ext cx="7772400" cy="136207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r-HR" dirty="0"/>
              <a:t>Data Lake koncept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2C3C0C6-2568-4712-A925-A341337A8CE6}"/>
              </a:ext>
            </a:extLst>
          </p:cNvPr>
          <p:cNvSpPr txBox="1">
            <a:spLocks/>
          </p:cNvSpPr>
          <p:nvPr/>
        </p:nvSpPr>
        <p:spPr>
          <a:xfrm>
            <a:off x="251520" y="6237312"/>
            <a:ext cx="7772400" cy="28803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r-HR" sz="1400" i="1" dirty="0"/>
              <a:t>Izvor: https://www.qubole.com/data-lakes-vs-data-warehouses-the-co-existence-argument/</a:t>
            </a:r>
          </a:p>
        </p:txBody>
      </p:sp>
    </p:spTree>
    <p:extLst>
      <p:ext uri="{BB962C8B-B14F-4D97-AF65-F5344CB8AC3E}">
        <p14:creationId xmlns:p14="http://schemas.microsoft.com/office/powerpoint/2010/main" val="1768035451"/>
      </p:ext>
    </p:extLst>
  </p:cSld>
  <p:clrMapOvr>
    <a:masterClrMapping/>
  </p:clrMapOvr>
</p:sld>
</file>

<file path=ppt/theme/theme1.xml><?xml version="1.0" encoding="utf-8"?>
<a:theme xmlns:a="http://schemas.openxmlformats.org/drawingml/2006/main" name="Marin Bezic Vern B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Marin Bezic Vern B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424</Words>
  <Application>Microsoft Office PowerPoint</Application>
  <PresentationFormat>On-screen Show (4:3)</PresentationFormat>
  <Paragraphs>67</Paragraphs>
  <Slides>10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Wingdings</vt:lpstr>
      <vt:lpstr>Marin Bezic Vern BI</vt:lpstr>
      <vt:lpstr>1_Marin Bezic Vern BI</vt:lpstr>
      <vt:lpstr>Dubinska analiza podataka Tema 13</vt:lpstr>
      <vt:lpstr>NOVE TEHNOLOGIJE U PODRUČJU PODATKOVNE ANALITIKE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Poslovno Izjvešćivanje - uvod -</dc:title>
  <dc:creator>Marin</dc:creator>
  <cp:lastModifiedBy>Tvrtko Begović</cp:lastModifiedBy>
  <cp:revision>297</cp:revision>
  <cp:lastPrinted>2011-04-18T10:58:39Z</cp:lastPrinted>
  <dcterms:created xsi:type="dcterms:W3CDTF">2011-04-08T14:44:45Z</dcterms:created>
  <dcterms:modified xsi:type="dcterms:W3CDTF">2024-01-31T19:27:50Z</dcterms:modified>
</cp:coreProperties>
</file>