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handoutMasterIdLst>
    <p:handoutMasterId r:id="rId43"/>
  </p:handoutMasterIdLst>
  <p:sldIdLst>
    <p:sldId id="382" r:id="rId3"/>
    <p:sldId id="257" r:id="rId4"/>
    <p:sldId id="383" r:id="rId5"/>
    <p:sldId id="304" r:id="rId6"/>
    <p:sldId id="377" r:id="rId7"/>
    <p:sldId id="315" r:id="rId8"/>
    <p:sldId id="318" r:id="rId9"/>
    <p:sldId id="317" r:id="rId10"/>
    <p:sldId id="321" r:id="rId11"/>
    <p:sldId id="316" r:id="rId12"/>
    <p:sldId id="324" r:id="rId13"/>
    <p:sldId id="312" r:id="rId14"/>
    <p:sldId id="379" r:id="rId15"/>
    <p:sldId id="341" r:id="rId16"/>
    <p:sldId id="342" r:id="rId17"/>
    <p:sldId id="326" r:id="rId18"/>
    <p:sldId id="305" r:id="rId19"/>
    <p:sldId id="380" r:id="rId20"/>
    <p:sldId id="330" r:id="rId21"/>
    <p:sldId id="329" r:id="rId22"/>
    <p:sldId id="331" r:id="rId23"/>
    <p:sldId id="332" r:id="rId24"/>
    <p:sldId id="333" r:id="rId25"/>
    <p:sldId id="335" r:id="rId26"/>
    <p:sldId id="336" r:id="rId27"/>
    <p:sldId id="337" r:id="rId28"/>
    <p:sldId id="353" r:id="rId29"/>
    <p:sldId id="343" r:id="rId30"/>
    <p:sldId id="344" r:id="rId31"/>
    <p:sldId id="347" r:id="rId32"/>
    <p:sldId id="348" r:id="rId33"/>
    <p:sldId id="350" r:id="rId34"/>
    <p:sldId id="345" r:id="rId35"/>
    <p:sldId id="364" r:id="rId36"/>
    <p:sldId id="365" r:id="rId37"/>
    <p:sldId id="346" r:id="rId38"/>
    <p:sldId id="274" r:id="rId39"/>
    <p:sldId id="381" r:id="rId40"/>
    <p:sldId id="376" r:id="rId41"/>
  </p:sldIdLst>
  <p:sldSz cx="9144000" cy="6858000" type="screen4x3"/>
  <p:notesSz cx="6877050" cy="1000125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2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33936"/>
    </p:cViewPr>
  </p:sorterViewPr>
  <p:notesViewPr>
    <p:cSldViewPr>
      <p:cViewPr varScale="1">
        <p:scale>
          <a:sx n="90" d="100"/>
          <a:sy n="90" d="100"/>
        </p:scale>
        <p:origin x="-3744" y="-96"/>
      </p:cViewPr>
      <p:guideLst>
        <p:guide orient="horz" pos="3150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5E0DC3-CE9A-4F79-B1AD-ADE4AAF5BEF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81B46527-DD8A-4A8C-8DB0-4359BF074DF3}">
      <dgm:prSet phldrT="[Text]" custT="1"/>
      <dgm:spPr>
        <a:solidFill>
          <a:srgbClr val="00B050"/>
        </a:solidFill>
      </dgm:spPr>
      <dgm:t>
        <a:bodyPr/>
        <a:lstStyle/>
        <a:p>
          <a:pPr algn="ctr"/>
          <a:r>
            <a:rPr lang="hr-HR" sz="1600" b="1" u="sng" dirty="0"/>
            <a:t>Mjere</a:t>
          </a:r>
        </a:p>
        <a:p>
          <a:pPr algn="l"/>
          <a:r>
            <a:rPr lang="hr-HR" sz="1400" dirty="0"/>
            <a:t>Bruto prodaja</a:t>
          </a:r>
        </a:p>
        <a:p>
          <a:pPr algn="l"/>
          <a:r>
            <a:rPr lang="hr-HR" sz="1400" dirty="0"/>
            <a:t>Količina</a:t>
          </a:r>
        </a:p>
        <a:p>
          <a:pPr algn="l"/>
          <a:r>
            <a:rPr lang="hr-HR" sz="1400" dirty="0">
              <a:solidFill>
                <a:srgbClr val="C00000"/>
              </a:solidFill>
            </a:rPr>
            <a:t>Proizvod ID</a:t>
          </a:r>
        </a:p>
        <a:p>
          <a:pPr algn="l"/>
          <a:r>
            <a:rPr lang="hr-HR" sz="1400" dirty="0">
              <a:solidFill>
                <a:srgbClr val="C00000"/>
              </a:solidFill>
            </a:rPr>
            <a:t>Vrijeme ID</a:t>
          </a:r>
        </a:p>
        <a:p>
          <a:pPr algn="l"/>
          <a:r>
            <a:rPr lang="hr-HR" sz="1400" dirty="0">
              <a:solidFill>
                <a:srgbClr val="C00000"/>
              </a:solidFill>
            </a:rPr>
            <a:t>Kupac ID</a:t>
          </a:r>
        </a:p>
      </dgm:t>
    </dgm:pt>
    <dgm:pt modelId="{83043498-1083-42C7-BAC3-F16E6D85A259}" type="parTrans" cxnId="{8B72ADCF-2FF8-41B1-8F3E-73E2BE21C317}">
      <dgm:prSet/>
      <dgm:spPr/>
      <dgm:t>
        <a:bodyPr/>
        <a:lstStyle/>
        <a:p>
          <a:endParaRPr lang="hr-HR"/>
        </a:p>
      </dgm:t>
    </dgm:pt>
    <dgm:pt modelId="{750DD3BD-0933-4F46-BD72-A6CFAA4DB3DD}" type="sibTrans" cxnId="{8B72ADCF-2FF8-41B1-8F3E-73E2BE21C317}">
      <dgm:prSet/>
      <dgm:spPr/>
      <dgm:t>
        <a:bodyPr/>
        <a:lstStyle/>
        <a:p>
          <a:endParaRPr lang="hr-HR"/>
        </a:p>
      </dgm:t>
    </dgm:pt>
    <dgm:pt modelId="{66428714-6E7E-4516-ADED-B74F205910F3}">
      <dgm:prSet phldrT="[Text]" custT="1"/>
      <dgm:spPr/>
      <dgm:t>
        <a:bodyPr/>
        <a:lstStyle/>
        <a:p>
          <a:r>
            <a:rPr lang="hr-HR" sz="1600" b="1" u="sng" dirty="0"/>
            <a:t>Proizvod</a:t>
          </a:r>
        </a:p>
        <a:p>
          <a:r>
            <a:rPr lang="hr-HR" sz="1400" dirty="0">
              <a:solidFill>
                <a:srgbClr val="C00000"/>
              </a:solidFill>
            </a:rPr>
            <a:t>Proizvod ID</a:t>
          </a:r>
        </a:p>
        <a:p>
          <a:r>
            <a:rPr lang="hr-HR" sz="1400" dirty="0"/>
            <a:t>EAN </a:t>
          </a:r>
          <a:r>
            <a:rPr lang="hr-HR" sz="1400" dirty="0" err="1"/>
            <a:t>code</a:t>
          </a:r>
          <a:endParaRPr lang="hr-HR" sz="1400" dirty="0"/>
        </a:p>
        <a:p>
          <a:r>
            <a:rPr lang="hr-HR" sz="1400" dirty="0"/>
            <a:t>Ime Proizvoda</a:t>
          </a:r>
        </a:p>
        <a:p>
          <a:r>
            <a:rPr lang="hr-HR" sz="1400" dirty="0"/>
            <a:t>Kategorija Proizvoda</a:t>
          </a:r>
        </a:p>
      </dgm:t>
    </dgm:pt>
    <dgm:pt modelId="{D617AAC2-D69F-4C04-BAEE-B85D5C5B83D2}" type="parTrans" cxnId="{653B79ED-11F3-4275-B99D-8475A7870A2D}">
      <dgm:prSet/>
      <dgm:spPr/>
      <dgm:t>
        <a:bodyPr/>
        <a:lstStyle/>
        <a:p>
          <a:endParaRPr lang="hr-HR"/>
        </a:p>
      </dgm:t>
    </dgm:pt>
    <dgm:pt modelId="{A2F53269-136C-4D17-8063-012673AD95A1}" type="sibTrans" cxnId="{653B79ED-11F3-4275-B99D-8475A7870A2D}">
      <dgm:prSet/>
      <dgm:spPr/>
      <dgm:t>
        <a:bodyPr/>
        <a:lstStyle/>
        <a:p>
          <a:endParaRPr lang="hr-HR"/>
        </a:p>
      </dgm:t>
    </dgm:pt>
    <dgm:pt modelId="{2CEB49ED-51AA-43B0-9973-0004FA3B59FC}">
      <dgm:prSet phldrT="[Text]" custT="1"/>
      <dgm:spPr/>
      <dgm:t>
        <a:bodyPr/>
        <a:lstStyle/>
        <a:p>
          <a:r>
            <a:rPr lang="hr-HR" sz="1600" b="1" u="sng" dirty="0"/>
            <a:t>Kupac</a:t>
          </a:r>
        </a:p>
        <a:p>
          <a:r>
            <a:rPr lang="hr-HR" sz="1400" dirty="0">
              <a:solidFill>
                <a:srgbClr val="C00000"/>
              </a:solidFill>
            </a:rPr>
            <a:t>Kupac ID</a:t>
          </a:r>
        </a:p>
        <a:p>
          <a:r>
            <a:rPr lang="hr-HR" sz="1400" dirty="0"/>
            <a:t>ImePrezime</a:t>
          </a:r>
        </a:p>
        <a:p>
          <a:r>
            <a:rPr lang="hr-HR" sz="1400" dirty="0"/>
            <a:t>Adresa</a:t>
          </a:r>
        </a:p>
        <a:p>
          <a:r>
            <a:rPr lang="hr-HR" sz="1400" dirty="0"/>
            <a:t>Grad</a:t>
          </a:r>
        </a:p>
        <a:p>
          <a:r>
            <a:rPr lang="hr-HR" sz="1400" dirty="0"/>
            <a:t>Spol</a:t>
          </a:r>
        </a:p>
      </dgm:t>
    </dgm:pt>
    <dgm:pt modelId="{C84629C4-A463-458C-9487-4F5F9BC56B26}" type="parTrans" cxnId="{F7FE6487-E562-4DA4-93CB-C4AC8D9FFFE9}">
      <dgm:prSet/>
      <dgm:spPr/>
      <dgm:t>
        <a:bodyPr/>
        <a:lstStyle/>
        <a:p>
          <a:endParaRPr lang="hr-HR"/>
        </a:p>
      </dgm:t>
    </dgm:pt>
    <dgm:pt modelId="{00A7C087-F578-47F3-A9B7-93452FF05644}" type="sibTrans" cxnId="{F7FE6487-E562-4DA4-93CB-C4AC8D9FFFE9}">
      <dgm:prSet/>
      <dgm:spPr/>
      <dgm:t>
        <a:bodyPr/>
        <a:lstStyle/>
        <a:p>
          <a:endParaRPr lang="hr-HR"/>
        </a:p>
      </dgm:t>
    </dgm:pt>
    <dgm:pt modelId="{28B72157-77B7-4094-A2CE-982609800683}">
      <dgm:prSet phldrT="[Text]" custT="1"/>
      <dgm:spPr/>
      <dgm:t>
        <a:bodyPr/>
        <a:lstStyle/>
        <a:p>
          <a:r>
            <a:rPr lang="hr-HR" sz="1600" b="1" u="sng" dirty="0"/>
            <a:t>Vrijeme</a:t>
          </a:r>
        </a:p>
        <a:p>
          <a:r>
            <a:rPr lang="hr-HR" sz="1400" dirty="0">
              <a:solidFill>
                <a:srgbClr val="C00000"/>
              </a:solidFill>
            </a:rPr>
            <a:t>Vrijeme ID</a:t>
          </a:r>
        </a:p>
        <a:p>
          <a:r>
            <a:rPr lang="hr-HR" sz="1400" dirty="0"/>
            <a:t>Dan</a:t>
          </a:r>
        </a:p>
        <a:p>
          <a:r>
            <a:rPr lang="hr-HR" sz="1400" dirty="0"/>
            <a:t>Mjesec</a:t>
          </a:r>
        </a:p>
        <a:p>
          <a:r>
            <a:rPr lang="hr-HR" sz="1400" dirty="0"/>
            <a:t>Godina</a:t>
          </a:r>
        </a:p>
      </dgm:t>
    </dgm:pt>
    <dgm:pt modelId="{1E09516F-4912-4206-9693-75832737475A}" type="parTrans" cxnId="{4C96B0B2-820C-4BA2-8A55-E839589780F0}">
      <dgm:prSet/>
      <dgm:spPr/>
      <dgm:t>
        <a:bodyPr/>
        <a:lstStyle/>
        <a:p>
          <a:endParaRPr lang="hr-HR"/>
        </a:p>
      </dgm:t>
    </dgm:pt>
    <dgm:pt modelId="{F97F7F18-093B-4343-907F-2A4BAB2B4845}" type="sibTrans" cxnId="{4C96B0B2-820C-4BA2-8A55-E839589780F0}">
      <dgm:prSet/>
      <dgm:spPr/>
      <dgm:t>
        <a:bodyPr/>
        <a:lstStyle/>
        <a:p>
          <a:endParaRPr lang="hr-HR"/>
        </a:p>
      </dgm:t>
    </dgm:pt>
    <dgm:pt modelId="{2ABACDCF-F139-443F-8F78-21C61F481BE4}" type="pres">
      <dgm:prSet presAssocID="{F75E0DC3-CE9A-4F79-B1AD-ADE4AAF5BEF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57D1BB7-744D-43BC-A30B-AEE3E58F889C}" type="pres">
      <dgm:prSet presAssocID="{81B46527-DD8A-4A8C-8DB0-4359BF074DF3}" presName="singleCycle" presStyleCnt="0"/>
      <dgm:spPr/>
    </dgm:pt>
    <dgm:pt modelId="{40146F82-D455-4997-BEA2-759A673A4025}" type="pres">
      <dgm:prSet presAssocID="{81B46527-DD8A-4A8C-8DB0-4359BF074DF3}" presName="singleCenter" presStyleLbl="node1" presStyleIdx="0" presStyleCnt="4" custScaleX="181689" custScaleY="134956" custLinFactNeighborX="196" custLinFactNeighborY="11709">
        <dgm:presLayoutVars>
          <dgm:chMax val="7"/>
          <dgm:chPref val="7"/>
        </dgm:presLayoutVars>
      </dgm:prSet>
      <dgm:spPr/>
    </dgm:pt>
    <dgm:pt modelId="{9D97FAC4-FF66-43BE-B6E8-E94738E5ED2A}" type="pres">
      <dgm:prSet presAssocID="{D617AAC2-D69F-4C04-BAEE-B85D5C5B83D2}" presName="Name56" presStyleLbl="parChTrans1D2" presStyleIdx="0" presStyleCnt="3"/>
      <dgm:spPr/>
    </dgm:pt>
    <dgm:pt modelId="{E07B6F3C-30E2-43EC-8021-7140AA046BAF}" type="pres">
      <dgm:prSet presAssocID="{66428714-6E7E-4516-ADED-B74F205910F3}" presName="text0" presStyleLbl="node1" presStyleIdx="1" presStyleCnt="4" custScaleX="256301" custScaleY="166411" custRadScaleRad="106280" custRadScaleInc="-861">
        <dgm:presLayoutVars>
          <dgm:bulletEnabled val="1"/>
        </dgm:presLayoutVars>
      </dgm:prSet>
      <dgm:spPr/>
    </dgm:pt>
    <dgm:pt modelId="{32CF77EE-725D-41BB-8815-8C7BC42527B4}" type="pres">
      <dgm:prSet presAssocID="{C84629C4-A463-458C-9487-4F5F9BC56B26}" presName="Name56" presStyleLbl="parChTrans1D2" presStyleIdx="1" presStyleCnt="3"/>
      <dgm:spPr/>
    </dgm:pt>
    <dgm:pt modelId="{752F6575-CE90-4B30-9F36-AA091D865BED}" type="pres">
      <dgm:prSet presAssocID="{2CEB49ED-51AA-43B0-9973-0004FA3B59FC}" presName="text0" presStyleLbl="node1" presStyleIdx="2" presStyleCnt="4" custScaleX="197115" custScaleY="208627" custRadScaleRad="149222" custRadScaleInc="-17949">
        <dgm:presLayoutVars>
          <dgm:bulletEnabled val="1"/>
        </dgm:presLayoutVars>
      </dgm:prSet>
      <dgm:spPr/>
    </dgm:pt>
    <dgm:pt modelId="{9953D903-886E-410C-9216-E487D54E23AB}" type="pres">
      <dgm:prSet presAssocID="{1E09516F-4912-4206-9693-75832737475A}" presName="Name56" presStyleLbl="parChTrans1D2" presStyleIdx="2" presStyleCnt="3"/>
      <dgm:spPr/>
    </dgm:pt>
    <dgm:pt modelId="{778560A6-41EC-4729-8065-B5D7D245BE5F}" type="pres">
      <dgm:prSet presAssocID="{28B72157-77B7-4094-A2CE-982609800683}" presName="text0" presStyleLbl="node1" presStyleIdx="3" presStyleCnt="4" custScaleX="229294" custScaleY="170339" custRadScaleRad="147186" custRadScaleInc="16103">
        <dgm:presLayoutVars>
          <dgm:bulletEnabled val="1"/>
        </dgm:presLayoutVars>
      </dgm:prSet>
      <dgm:spPr/>
    </dgm:pt>
  </dgm:ptLst>
  <dgm:cxnLst>
    <dgm:cxn modelId="{7F3BC50C-D1C4-4ACD-9128-701A5152563C}" type="presOf" srcId="{2CEB49ED-51AA-43B0-9973-0004FA3B59FC}" destId="{752F6575-CE90-4B30-9F36-AA091D865BED}" srcOrd="0" destOrd="0" presId="urn:microsoft.com/office/officeart/2008/layout/RadialCluster"/>
    <dgm:cxn modelId="{6D39781B-9155-4F57-BAE7-04F8689F889C}" type="presOf" srcId="{F75E0DC3-CE9A-4F79-B1AD-ADE4AAF5BEFF}" destId="{2ABACDCF-F139-443F-8F78-21C61F481BE4}" srcOrd="0" destOrd="0" presId="urn:microsoft.com/office/officeart/2008/layout/RadialCluster"/>
    <dgm:cxn modelId="{F7FE6487-E562-4DA4-93CB-C4AC8D9FFFE9}" srcId="{81B46527-DD8A-4A8C-8DB0-4359BF074DF3}" destId="{2CEB49ED-51AA-43B0-9973-0004FA3B59FC}" srcOrd="1" destOrd="0" parTransId="{C84629C4-A463-458C-9487-4F5F9BC56B26}" sibTransId="{00A7C087-F578-47F3-A9B7-93452FF05644}"/>
    <dgm:cxn modelId="{A749B19B-DE81-47F7-8300-03A65D024621}" type="presOf" srcId="{D617AAC2-D69F-4C04-BAEE-B85D5C5B83D2}" destId="{9D97FAC4-FF66-43BE-B6E8-E94738E5ED2A}" srcOrd="0" destOrd="0" presId="urn:microsoft.com/office/officeart/2008/layout/RadialCluster"/>
    <dgm:cxn modelId="{38A96FA8-2638-4F02-A631-E482036E977D}" type="presOf" srcId="{81B46527-DD8A-4A8C-8DB0-4359BF074DF3}" destId="{40146F82-D455-4997-BEA2-759A673A4025}" srcOrd="0" destOrd="0" presId="urn:microsoft.com/office/officeart/2008/layout/RadialCluster"/>
    <dgm:cxn modelId="{4C96B0B2-820C-4BA2-8A55-E839589780F0}" srcId="{81B46527-DD8A-4A8C-8DB0-4359BF074DF3}" destId="{28B72157-77B7-4094-A2CE-982609800683}" srcOrd="2" destOrd="0" parTransId="{1E09516F-4912-4206-9693-75832737475A}" sibTransId="{F97F7F18-093B-4343-907F-2A4BAB2B4845}"/>
    <dgm:cxn modelId="{8B72ADCF-2FF8-41B1-8F3E-73E2BE21C317}" srcId="{F75E0DC3-CE9A-4F79-B1AD-ADE4AAF5BEFF}" destId="{81B46527-DD8A-4A8C-8DB0-4359BF074DF3}" srcOrd="0" destOrd="0" parTransId="{83043498-1083-42C7-BAC3-F16E6D85A259}" sibTransId="{750DD3BD-0933-4F46-BD72-A6CFAA4DB3DD}"/>
    <dgm:cxn modelId="{37014DD5-EF48-4A65-A38F-B1A9DFFB0121}" type="presOf" srcId="{66428714-6E7E-4516-ADED-B74F205910F3}" destId="{E07B6F3C-30E2-43EC-8021-7140AA046BAF}" srcOrd="0" destOrd="0" presId="urn:microsoft.com/office/officeart/2008/layout/RadialCluster"/>
    <dgm:cxn modelId="{CAE7ACD7-D282-40EC-90F6-C4CDBAC9680C}" type="presOf" srcId="{C84629C4-A463-458C-9487-4F5F9BC56B26}" destId="{32CF77EE-725D-41BB-8815-8C7BC42527B4}" srcOrd="0" destOrd="0" presId="urn:microsoft.com/office/officeart/2008/layout/RadialCluster"/>
    <dgm:cxn modelId="{FF674EE8-438B-4C1B-9F21-5A7F0F9F52ED}" type="presOf" srcId="{1E09516F-4912-4206-9693-75832737475A}" destId="{9953D903-886E-410C-9216-E487D54E23AB}" srcOrd="0" destOrd="0" presId="urn:microsoft.com/office/officeart/2008/layout/RadialCluster"/>
    <dgm:cxn modelId="{653B79ED-11F3-4275-B99D-8475A7870A2D}" srcId="{81B46527-DD8A-4A8C-8DB0-4359BF074DF3}" destId="{66428714-6E7E-4516-ADED-B74F205910F3}" srcOrd="0" destOrd="0" parTransId="{D617AAC2-D69F-4C04-BAEE-B85D5C5B83D2}" sibTransId="{A2F53269-136C-4D17-8063-012673AD95A1}"/>
    <dgm:cxn modelId="{C256ABFE-E7EE-4505-A098-47E0A3003F3E}" type="presOf" srcId="{28B72157-77B7-4094-A2CE-982609800683}" destId="{778560A6-41EC-4729-8065-B5D7D245BE5F}" srcOrd="0" destOrd="0" presId="urn:microsoft.com/office/officeart/2008/layout/RadialCluster"/>
    <dgm:cxn modelId="{BDE62B6C-25C7-455B-AFD2-FD99091DF60F}" type="presParOf" srcId="{2ABACDCF-F139-443F-8F78-21C61F481BE4}" destId="{A57D1BB7-744D-43BC-A30B-AEE3E58F889C}" srcOrd="0" destOrd="0" presId="urn:microsoft.com/office/officeart/2008/layout/RadialCluster"/>
    <dgm:cxn modelId="{8CD0D0AE-ECC6-4DA3-BBD9-207D407808D6}" type="presParOf" srcId="{A57D1BB7-744D-43BC-A30B-AEE3E58F889C}" destId="{40146F82-D455-4997-BEA2-759A673A4025}" srcOrd="0" destOrd="0" presId="urn:microsoft.com/office/officeart/2008/layout/RadialCluster"/>
    <dgm:cxn modelId="{80E57C1B-898B-49EE-9D9E-25B133A563A1}" type="presParOf" srcId="{A57D1BB7-744D-43BC-A30B-AEE3E58F889C}" destId="{9D97FAC4-FF66-43BE-B6E8-E94738E5ED2A}" srcOrd="1" destOrd="0" presId="urn:microsoft.com/office/officeart/2008/layout/RadialCluster"/>
    <dgm:cxn modelId="{FFB029DB-DAAB-416E-9F5F-B77928950318}" type="presParOf" srcId="{A57D1BB7-744D-43BC-A30B-AEE3E58F889C}" destId="{E07B6F3C-30E2-43EC-8021-7140AA046BAF}" srcOrd="2" destOrd="0" presId="urn:microsoft.com/office/officeart/2008/layout/RadialCluster"/>
    <dgm:cxn modelId="{0529B2D4-5716-4B54-A672-9751CF63C5C4}" type="presParOf" srcId="{A57D1BB7-744D-43BC-A30B-AEE3E58F889C}" destId="{32CF77EE-725D-41BB-8815-8C7BC42527B4}" srcOrd="3" destOrd="0" presId="urn:microsoft.com/office/officeart/2008/layout/RadialCluster"/>
    <dgm:cxn modelId="{FE59A511-34D3-4064-B69C-2436A316E6F9}" type="presParOf" srcId="{A57D1BB7-744D-43BC-A30B-AEE3E58F889C}" destId="{752F6575-CE90-4B30-9F36-AA091D865BED}" srcOrd="4" destOrd="0" presId="urn:microsoft.com/office/officeart/2008/layout/RadialCluster"/>
    <dgm:cxn modelId="{14E38D75-84B0-40CB-9BFD-706FA82A4110}" type="presParOf" srcId="{A57D1BB7-744D-43BC-A30B-AEE3E58F889C}" destId="{9953D903-886E-410C-9216-E487D54E23AB}" srcOrd="5" destOrd="0" presId="urn:microsoft.com/office/officeart/2008/layout/RadialCluster"/>
    <dgm:cxn modelId="{69DF1161-5E9A-426B-A51E-8DC80AD62691}" type="presParOf" srcId="{A57D1BB7-744D-43BC-A30B-AEE3E58F889C}" destId="{778560A6-41EC-4729-8065-B5D7D245BE5F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46F82-D455-4997-BEA2-759A673A4025}">
      <dsp:nvSpPr>
        <dsp:cNvPr id="0" name=""/>
        <dsp:cNvSpPr/>
      </dsp:nvSpPr>
      <dsp:spPr>
        <a:xfrm>
          <a:off x="2962685" y="2260850"/>
          <a:ext cx="2466953" cy="1832417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b="1" u="sng" kern="1200" dirty="0"/>
            <a:t>Mjere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Bruto prodaja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Količina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>
              <a:solidFill>
                <a:srgbClr val="C00000"/>
              </a:solidFill>
            </a:rPr>
            <a:t>Proizvod ID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>
              <a:solidFill>
                <a:srgbClr val="C00000"/>
              </a:solidFill>
            </a:rPr>
            <a:t>Vrijeme ID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>
              <a:solidFill>
                <a:srgbClr val="C00000"/>
              </a:solidFill>
            </a:rPr>
            <a:t>Kupac ID</a:t>
          </a:r>
        </a:p>
      </dsp:txBody>
      <dsp:txXfrm>
        <a:off x="3052136" y="2350301"/>
        <a:ext cx="2288051" cy="1653515"/>
      </dsp:txXfrm>
    </dsp:sp>
    <dsp:sp modelId="{9D97FAC4-FF66-43BE-B6E8-E94738E5ED2A}">
      <dsp:nvSpPr>
        <dsp:cNvPr id="0" name=""/>
        <dsp:cNvSpPr/>
      </dsp:nvSpPr>
      <dsp:spPr>
        <a:xfrm rot="16162391">
          <a:off x="3730387" y="1810058"/>
          <a:ext cx="9016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163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B6F3C-30E2-43EC-8021-7140AA046BAF}">
      <dsp:nvSpPr>
        <dsp:cNvPr id="0" name=""/>
        <dsp:cNvSpPr/>
      </dsp:nvSpPr>
      <dsp:spPr>
        <a:xfrm>
          <a:off x="3002184" y="-154605"/>
          <a:ext cx="2331617" cy="1513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b="1" u="sng" kern="1200" dirty="0"/>
            <a:t>Proizvod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>
              <a:solidFill>
                <a:srgbClr val="C00000"/>
              </a:solidFill>
            </a:rPr>
            <a:t>Proizvod ID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EAN </a:t>
          </a:r>
          <a:r>
            <a:rPr lang="hr-HR" sz="1400" kern="1200" dirty="0" err="1"/>
            <a:t>code</a:t>
          </a:r>
          <a:endParaRPr lang="hr-HR" sz="14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Ime Proizvoda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Kategorija Proizvoda</a:t>
          </a:r>
        </a:p>
      </dsp:txBody>
      <dsp:txXfrm>
        <a:off x="3076085" y="-80704"/>
        <a:ext cx="2183815" cy="1366069"/>
      </dsp:txXfrm>
    </dsp:sp>
    <dsp:sp modelId="{32CF77EE-725D-41BB-8815-8C7BC42527B4}">
      <dsp:nvSpPr>
        <dsp:cNvPr id="0" name=""/>
        <dsp:cNvSpPr/>
      </dsp:nvSpPr>
      <dsp:spPr>
        <a:xfrm rot="622679">
          <a:off x="5422977" y="3476309"/>
          <a:ext cx="8144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441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F6575-CE90-4B30-9F36-AA091D865BED}">
      <dsp:nvSpPr>
        <dsp:cNvPr id="0" name=""/>
        <dsp:cNvSpPr/>
      </dsp:nvSpPr>
      <dsp:spPr>
        <a:xfrm>
          <a:off x="6230731" y="2764904"/>
          <a:ext cx="1793191" cy="1897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b="1" u="sng" kern="1200" dirty="0"/>
            <a:t>Kupac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>
              <a:solidFill>
                <a:srgbClr val="C00000"/>
              </a:solidFill>
            </a:rPr>
            <a:t>Kupac ID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ImePrezime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Adresa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Grad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Spol</a:t>
          </a:r>
        </a:p>
      </dsp:txBody>
      <dsp:txXfrm>
        <a:off x="6318267" y="2852440"/>
        <a:ext cx="1618119" cy="1722846"/>
      </dsp:txXfrm>
    </dsp:sp>
    <dsp:sp modelId="{9953D903-886E-410C-9216-E487D54E23AB}">
      <dsp:nvSpPr>
        <dsp:cNvPr id="0" name=""/>
        <dsp:cNvSpPr/>
      </dsp:nvSpPr>
      <dsp:spPr>
        <a:xfrm rot="10125256">
          <a:off x="2345823" y="3483049"/>
          <a:ext cx="6228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284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560A6-41EC-4729-8065-B5D7D245BE5F}">
      <dsp:nvSpPr>
        <dsp:cNvPr id="0" name=""/>
        <dsp:cNvSpPr/>
      </dsp:nvSpPr>
      <dsp:spPr>
        <a:xfrm>
          <a:off x="265873" y="2976357"/>
          <a:ext cx="2085930" cy="15496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b="1" u="sng" kern="1200" dirty="0"/>
            <a:t>Vrijeme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>
              <a:solidFill>
                <a:srgbClr val="C00000"/>
              </a:solidFill>
            </a:rPr>
            <a:t>Vrijeme ID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Dan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Mjesec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Godina</a:t>
          </a:r>
        </a:p>
      </dsp:txBody>
      <dsp:txXfrm>
        <a:off x="341518" y="3052002"/>
        <a:ext cx="1934640" cy="1398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FB10E277-D086-436E-988D-CD80FEE9A899}" type="datetimeFigureOut">
              <a:rPr lang="hr-HR" smtClean="0"/>
              <a:t>8.11.2023.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5404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9BEB1A5E-EA4C-41E5-86BC-57A035E72B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8939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25E6D3C2-7D6C-4838-A613-99A83D89A566}" type="datetimeFigureOut">
              <a:rPr lang="hr-HR" smtClean="0"/>
              <a:t>8.11.2023.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2" tIns="48221" rIns="96442" bIns="48221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705" y="4750594"/>
            <a:ext cx="5501640" cy="4500563"/>
          </a:xfrm>
          <a:prstGeom prst="rect">
            <a:avLst/>
          </a:prstGeom>
        </p:spPr>
        <p:txBody>
          <a:bodyPr vert="horz" lIns="96442" tIns="48221" rIns="96442" bIns="4822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5404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5B2FA046-87FC-45C1-8A26-2AA5253008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5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7956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474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8473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27.2.2012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304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00489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2322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81911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2246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9740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0194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950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4901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5881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8136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2185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897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589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758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130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0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7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76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640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27.2.2012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717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ja.vekic.vedrina@gmail.com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inance.yahoo.com/q/pr?s=WMT" TargetMode="External"/><Relationship Id="rId2" Type="http://schemas.openxmlformats.org/officeDocument/2006/relationships/hyperlink" Target="http://investors.walmartstores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470025"/>
          </a:xfrm>
        </p:spPr>
        <p:txBody>
          <a:bodyPr/>
          <a:lstStyle/>
          <a:p>
            <a:r>
              <a:rPr lang="hr-HR" dirty="0"/>
              <a:t>Dubinska analiza podataka</a:t>
            </a:r>
            <a:br>
              <a:rPr lang="hr-HR" dirty="0"/>
            </a:br>
            <a:r>
              <a:rPr lang="hr-HR" sz="3600" dirty="0"/>
              <a:t>Tema 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2135088"/>
          </a:xfrm>
        </p:spPr>
        <p:txBody>
          <a:bodyPr>
            <a:normAutofit/>
          </a:bodyPr>
          <a:lstStyle/>
          <a:p>
            <a:r>
              <a:rPr lang="hr-HR" dirty="0"/>
              <a:t>Maja Vekić-Vedrina, </a:t>
            </a:r>
            <a:r>
              <a:rPr lang="hr-HR" dirty="0" err="1"/>
              <a:t>M.Sc</a:t>
            </a:r>
            <a:r>
              <a:rPr lang="hr-HR" dirty="0"/>
              <a:t>.</a:t>
            </a:r>
          </a:p>
          <a:p>
            <a:r>
              <a:rPr lang="hr-HR" sz="2400" dirty="0">
                <a:hlinkClick r:id="rId2"/>
              </a:rPr>
              <a:t>maja.vekic.vedrina@gmail.com</a:t>
            </a:r>
            <a:endParaRPr lang="hr-HR" sz="2400" dirty="0"/>
          </a:p>
          <a:p>
            <a:endParaRPr lang="hr-HR" sz="2400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24E39F9A-FA4C-4F42-A00B-24698C79A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32656"/>
            <a:ext cx="67687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altLang="sr-Latn-R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Sveučilište VERN’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altLang="sr-Latn-R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Diplomski studij: </a:t>
            </a:r>
            <a:r>
              <a:rPr kumimoji="0" lang="hr-HR" altLang="sr-Latn-R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menadžment</a:t>
            </a:r>
          </a:p>
        </p:txBody>
      </p:sp>
    </p:spTree>
    <p:extLst>
      <p:ext uri="{BB962C8B-B14F-4D97-AF65-F5344CB8AC3E}">
        <p14:creationId xmlns:p14="http://schemas.microsoft.com/office/powerpoint/2010/main" val="150608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65" y="125760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Nestrukturirani podaci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364" y="126876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Nestruktuirani podaci</a:t>
            </a:r>
          </a:p>
          <a:p>
            <a:pPr lvl="1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400" dirty="0"/>
              <a:t>Nemaju model podataka</a:t>
            </a:r>
          </a:p>
          <a:p>
            <a:pPr lvl="1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400" dirty="0"/>
              <a:t>Primjeri:</a:t>
            </a:r>
          </a:p>
          <a:p>
            <a:pPr lvl="2"/>
            <a:r>
              <a:rPr lang="hr-HR" dirty="0"/>
              <a:t>Novinski članci</a:t>
            </a:r>
          </a:p>
          <a:p>
            <a:pPr lvl="2"/>
            <a:r>
              <a:rPr lang="hr-HR" dirty="0"/>
              <a:t>Email poruke</a:t>
            </a:r>
          </a:p>
          <a:p>
            <a:pPr lvl="2"/>
            <a:r>
              <a:rPr lang="hr-HR" dirty="0"/>
              <a:t>Excel, Word, PDF i ostali dokumenti</a:t>
            </a:r>
          </a:p>
          <a:p>
            <a:pPr lvl="2"/>
            <a:r>
              <a:rPr lang="hr-HR" dirty="0"/>
              <a:t>Slike</a:t>
            </a:r>
          </a:p>
          <a:p>
            <a:pPr lvl="2"/>
            <a:r>
              <a:rPr lang="hr-HR" dirty="0"/>
              <a:t>Video</a:t>
            </a:r>
          </a:p>
          <a:p>
            <a:pPr lvl="2"/>
            <a:r>
              <a:rPr lang="hr-HR" dirty="0"/>
              <a:t>Audio </a:t>
            </a:r>
          </a:p>
          <a:p>
            <a:pPr lvl="2"/>
            <a:r>
              <a:rPr lang="hr-HR" dirty="0"/>
              <a:t>itd.</a:t>
            </a:r>
          </a:p>
        </p:txBody>
      </p:sp>
    </p:spTree>
    <p:extLst>
      <p:ext uri="{BB962C8B-B14F-4D97-AF65-F5344CB8AC3E}">
        <p14:creationId xmlns:p14="http://schemas.microsoft.com/office/powerpoint/2010/main" val="123314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Izvori podataka - sažetak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896544"/>
          </a:xfrm>
        </p:spPr>
        <p:txBody>
          <a:bodyPr>
            <a:normAutofit lnSpcReduction="10000"/>
          </a:bodyPr>
          <a:lstStyle/>
          <a:p>
            <a:r>
              <a:rPr lang="hr-HR" dirty="0"/>
              <a:t>Puno izvora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600" dirty="0"/>
              <a:t>Podaci o poslovanju tvrtke nalaze se u različitim aplikacijama, bazama, datotekama i servisima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600" dirty="0"/>
              <a:t>Interni i eksterni izvori</a:t>
            </a:r>
          </a:p>
          <a:p>
            <a:r>
              <a:rPr lang="hr-HR" dirty="0"/>
              <a:t>Puno podataka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600" dirty="0"/>
              <a:t>Pokrivaju: prodaju, marketing, financijsko poslovanje, nabavu, distribuciju, proizvodnju, upravljanje ljudskim resursima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600" dirty="0"/>
              <a:t>Multidimenzionalni</a:t>
            </a:r>
          </a:p>
          <a:p>
            <a:r>
              <a:rPr lang="hr-HR" dirty="0"/>
              <a:t>Svi mogu biti iskorišteni za podatkovnu analitiku</a:t>
            </a:r>
          </a:p>
        </p:txBody>
      </p:sp>
    </p:spTree>
    <p:extLst>
      <p:ext uri="{BB962C8B-B14F-4D97-AF65-F5344CB8AC3E}">
        <p14:creationId xmlns:p14="http://schemas.microsoft.com/office/powerpoint/2010/main" val="39785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7772400" cy="1362075"/>
          </a:xfrm>
        </p:spPr>
        <p:txBody>
          <a:bodyPr/>
          <a:lstStyle/>
          <a:p>
            <a:r>
              <a:rPr lang="hr-HR" dirty="0"/>
              <a:t>2. Skladište podataka</a:t>
            </a:r>
            <a:r>
              <a:rPr lang="en-US" dirty="0"/>
              <a:t> / </a:t>
            </a:r>
            <a:br>
              <a:rPr lang="en-US" dirty="0"/>
            </a:br>
            <a:r>
              <a:rPr lang="en-US" dirty="0"/>
              <a:t>Data Warehouse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4428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utoShape 2" descr="data:image/jpg;base64,/9j/4AAQSkZJRgABAQAAAQABAAD/2wBDAAkGBwgHBgkIBwgKCgkLDRYPDQwMDRsUFRAWIB0iIiAdHx8kKDQsJCYxJx8fLT0tMTU3Ojo6Iys/RD84QzQ5Ojf/2wBDAQoKCg0MDRoPDxo3JR8lNzc3Nzc3Nzc3Nzc3Nzc3Nzc3Nzc3Nzc3Nzc3Nzc3Nzc3Nzc3Nzc3Nzc3Nzc3Nzc3Nzf/wAARCABeAF4DASIAAhEBAxEB/8QAGwAAAgMBAQEAAAAAAAAAAAAABAYDBQcCAAH/xABHEAABAgQCBAgJCAkFAAAAAAABAgMABAUREiEGMUFREyJhcYGRobIHFDI0ZHSxwdEVJVJicoLh8BYjJCYzRFODkkJjoqPS/8QAGQEAAgMBAAAAAAAAAAAAAAAAAwQAAQIF/8QAKhEAAgIBAgQGAQUAAAAAAAAAAQIAEQMEIRIxMpEiM1FhseFBI4GhwfD/2gAMAwEAAhEDEQA/ANvWpKEKUtQSlIuSTYAQg1/whBLipegtJeIyMy4Dg+6NvOe2I/CZXHC4ihyqyApIXMkbQfJR7z0QoSsuAkZQnn1BU8KwGTLRoQmYrFbnlFU3UH1pOttKsCOpNo4bpM5NKBZRMFR2FRN+bbDdRKDLy0sZ+qkIbRnY7OS20xZGcn3kWkUJpkqfJOAKeWN5vknpuYXpm3YwQBPMxLTofWnBlKvfeVb2mOxoRWj/ACiulxPxhhmG3SSXZ2ddVvVNLHYkgdkBKZSb4lOq+08s+0xCg9T/AL9pOEep/iVw0ErJ/lgOdxPxj7+gVYOthA53U/GCXGGfoX5yTArrDP8ASR0pEVS+/f6lUPeff0DrI8kIRzPAe+LqgUbSiluAIqiCyDmw5hdSebjAjoMKU600EnC2hPMkR1oQtQ0tkUqNxiURfZZJiIwDCr7/AFIpAb8zZZR7h5Zt3LjpvlE0V9AJVRZJR1llJ7IsI6aG1BjimwDMTqyzP6RVKYxhSjMrSEnI2ScItvyAi40VkfHKk2kjJJvmNv5vC05lU5z1lzvGHLRV4ytPq06Dx5eVWpJ5bZeyOVs2TeJc23lsZxuqVVSG/M5E2QNilDIHsJ6BBMy6LHMdJhd0YWGqcSTmtZ7ABDjo4UvSbi1AEh5Qz6D74JhByHf8wuPxCLUy6nPjDrgJTo3jrjR+CbOttH+IjksMHWy2fuiGDpj6zZw+8zJx0bxAzrg3jrjVTKSp1y7J/tiODISR1ycuf7SfhGDpT6zJwH1mOTirpjrQofvbJHdwh/61RrqqTTFeVT5Q87CfhA6ZGiSkzwjclJtPoyxIZAUm43gbQYyNIVYEmUMBBu5PQhhosgPR2+6IPgFuYkUhDTZKUiyEpSlQA2AckSyZVd9ClFWBywub5WB98PLsAIwuwqYc6fnWd9Zd75hooyiNF9Ijt8XSnruIVpg2rE8PSne+YZ6JxtGNIR/so9pjlDze/wAGIjr7/wByClv4JNKRlYmHjQl3hJCaG6YPdTGcyaiGQOUw9eD1d2Z9O5xB60/hBdKacCEwnxVIdMUVancJPy89NqkybrShduB6h5PLs25QqI0imik46lOEnUoTC8u2NeWkLSUqAKSLEEZGMi080XTRJgTlON5J26lS4zLG8j6mY5rgbrF1KOBxKZvMrDxCMcvpi9O0zxZGFuoqSRwyTxCnatP1uTZr1RTuOzqVoQmcnHXFqCUoD6yVHdrhOlZnglg3Vhve6daTsI5Yf9DqhS2XVzlUmUJmwMLN0HCU2zUnXnsI2cxuQK7ZSATUGGLmiY5UCmrp8p+vdW7MOcZxSllQH1RfYO3OKqsuKRVH0BSkjClWW+34Rbydcp87Mpl5V1bjigVZNKAAG0ki0dTTEkt9S33AlagLjHbLZDjoHxgKYwQCtLFJNRmEzsq0l1SkKfbCgRsxC8OkrlMTI+uD/wARFauUpF0qUhasCgoEcIQDvyiyl8puZ+6eyJhQpsTcmNSLuYZNm1ZqHrbvfMNOj3G0c0gHo6T7YU5w/PVQ9ad75hr0YN6DXx6MPfHPXze/wYoOvvKuWTZIEOvg+OF6fRf/AEtq70KbLcNWgwwVGZT9JgHqV+Ma05/VE3i6xG2dm0SjBcUCpROFCBrWrYB+ctcK067/ABHJlaVvO+XtAH0RyC558zthjfpyX5pT7j7t8OFKQE2QNtstu3mEDq0cpq1Ynm3HVHap1XuIh7MjvsOUYYM0yGv09FNWZiTQlUqo8ZN82j/59kByc+puzbwsyo3BSM0HeL7Y25FBpKBYU6WOVuM2FX64V57wcST7q+Am1SzBN0tpbuU8gJOrdlCp0uRaI3gGwsOUN0EclfFVtlQM8rjLVawcRfilHIL5jWCc9YJJrjy2qkUoUpIUyk3G3NUQ0nQuXpoa4Opzyi0sLSTwYsf8b2IyI2gxdTstKKeDsw8GyU4bFYAIBO/nhk42OLh5QwU8FRNnahMtizbijmLi1soeWvPZj7KD3orlS9GKTcB4bbFTg7LiLFvz1zcWkntVEw4ynM3LxqVu5g84fnqoetO98w26J50Wvj0X4wnzavnif9ad75hv0PN6VXh6GT7Y56+b3+ImOuSMtckMOiqeDqx+swodSkxWMNZ9MXFFTgqjB3pWOy/ui8O2UQmPqEvJmpJZfWyGlKUgAk3SBnzm/ZEBqyzqQwj7ThPYE++K2vYvlkJCSUlhJNjtuqKmZQ4QcLS+uGsmd1YiFZyDG+mzqppx5KnGl4MNuDSRa99dyd0Uyqm8UWW68pSSQrCQka+QCINB8SZqohZvcNm19XliJPkt9Tj4S29xnlnVYZqO0kRp2d0UrL4iygiQirN+NyqFtuFS30JClOKVa6hvMWWkDhZm5dSTYrbWL23FPxgFGjEwt9p5a20YHEr4yio5EH85wwzkimacbWtak4ARxQNtt4O6LVMjIQ0ihipBiVUahNpaWGnVKNssoeEee87I9v4wE7JUiXH7WWjvDzl79BNuyCJWZbmpwqYxFtLeEqwkAm+y+uN4cbJzNzSIVu5gM+5wdZnwrI+NO98w6aAkvU6uAbZNY7Pxi/0n8HFPqy1zNPdVIziiSSBibWTvGsdB6IA0Bo09SW6jJumUdmEvqaWCVKbUnCnkB37IVOEpksxc4yr2YSy8yF4MYU4NaEArV1C5i4pqXvHpZwykwhsLILjiQgC6SNRIV2QYmnVNSQl2pol2/wCnJsBNuk39kdCgS4Ul0zE05MIN0OuvFRSebVt3RtNOeIGvj7hFQ3dQ2Yp7MxMB9wuBWEJsldhYEnZntMROSlMl+NMIZHK+q/eMeFLKx+0Ts06No4TCOpNolZpckwcTcs3i+kRc9cO8Iu6h6EhRUpBsYZVJc5GGiR1gWjrxubcP6inqSPpPOBPYLwelISLAADkj7GpcA4KpO+XMssjc03c9avhHvkxC/OZiZe3hThA6hYQfHokkHYkZWX/gy7aDvCReCI9Hokk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125" name="Picture 5" descr="https://billing.gazpromretail.com/Crc/Images/excel_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20" y="788225"/>
            <a:ext cx="802859" cy="8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http://t0.gstatic.com/images?q=tbn:ANd9GcSIODm-Txawe38dljJyXesjd44RErAT1-0xVWCjc8Dmx0Ort5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806" y="1485670"/>
            <a:ext cx="802859" cy="80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http://t2.gstatic.com/images?q=tbn:ANd9GcSiZhIXR8ZopR0ZtFQ2nbC8WyubztRsEAuJG8jc-oq4TtG5ejAulgIRrY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41" y="785532"/>
            <a:ext cx="17240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http://t2.gstatic.com/images?q=tbn:ANd9GcRVzibP2EeYsY7_KxaNmcAdWrG-Al-e5fNxhKD-0Gm7mQmhvJHd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60770"/>
            <a:ext cx="1360562" cy="149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http://t1.gstatic.com/images?q=tbn:ANd9GcQ7k38i3UAen05orz2SA8h6A7EimwAWiUCf7Nb1Iob_cJpCi4Q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90" y="812501"/>
            <a:ext cx="6381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1" name="Group 5120"/>
          <p:cNvGrpSpPr/>
          <p:nvPr/>
        </p:nvGrpSpPr>
        <p:grpSpPr>
          <a:xfrm>
            <a:off x="1694788" y="5855602"/>
            <a:ext cx="6437154" cy="792088"/>
            <a:chOff x="1691680" y="5589240"/>
            <a:chExt cx="6437154" cy="792088"/>
          </a:xfrm>
        </p:grpSpPr>
        <p:grpSp>
          <p:nvGrpSpPr>
            <p:cNvPr id="63" name="Group 62"/>
            <p:cNvGrpSpPr/>
            <p:nvPr/>
          </p:nvGrpSpPr>
          <p:grpSpPr>
            <a:xfrm>
              <a:off x="1691680" y="5589240"/>
              <a:ext cx="5147022" cy="792088"/>
              <a:chOff x="1691680" y="5589240"/>
              <a:chExt cx="5147022" cy="792088"/>
            </a:xfrm>
          </p:grpSpPr>
          <p:sp>
            <p:nvSpPr>
              <p:cNvPr id="7" name="Flowchart: Magnetic Disk 6"/>
              <p:cNvSpPr/>
              <p:nvPr/>
            </p:nvSpPr>
            <p:spPr>
              <a:xfrm>
                <a:off x="1691680" y="5589240"/>
                <a:ext cx="792088" cy="792088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CRM</a:t>
                </a:r>
              </a:p>
            </p:txBody>
          </p:sp>
          <p:sp>
            <p:nvSpPr>
              <p:cNvPr id="8" name="Flowchart: Magnetic Disk 7"/>
              <p:cNvSpPr/>
              <p:nvPr/>
            </p:nvSpPr>
            <p:spPr>
              <a:xfrm>
                <a:off x="2771800" y="5589240"/>
                <a:ext cx="792088" cy="792088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ERP</a:t>
                </a:r>
              </a:p>
            </p:txBody>
          </p:sp>
          <p:sp>
            <p:nvSpPr>
              <p:cNvPr id="9" name="Flowchart: Magnetic Disk 8"/>
              <p:cNvSpPr/>
              <p:nvPr/>
            </p:nvSpPr>
            <p:spPr>
              <a:xfrm>
                <a:off x="3851920" y="5589240"/>
                <a:ext cx="792088" cy="792088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Excel</a:t>
                </a:r>
              </a:p>
            </p:txBody>
          </p:sp>
          <p:sp>
            <p:nvSpPr>
              <p:cNvPr id="10" name="Flowchart: Magnetic Disk 9"/>
              <p:cNvSpPr/>
              <p:nvPr/>
            </p:nvSpPr>
            <p:spPr>
              <a:xfrm>
                <a:off x="6012159" y="5589240"/>
                <a:ext cx="826543" cy="792088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Web sources</a:t>
                </a: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4932040" y="5589240"/>
                <a:ext cx="792088" cy="792088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Flat files</a:t>
                </a:r>
              </a:p>
            </p:txBody>
          </p:sp>
        </p:grpSp>
        <p:sp>
          <p:nvSpPr>
            <p:cNvPr id="5120" name="TextBox 5119"/>
            <p:cNvSpPr txBox="1"/>
            <p:nvPr/>
          </p:nvSpPr>
          <p:spPr>
            <a:xfrm>
              <a:off x="7048858" y="5589240"/>
              <a:ext cx="1079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Izvori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podataka</a:t>
              </a:r>
            </a:p>
          </p:txBody>
        </p:sp>
      </p:grpSp>
      <p:grpSp>
        <p:nvGrpSpPr>
          <p:cNvPr id="5128" name="Group 5127"/>
          <p:cNvGrpSpPr/>
          <p:nvPr/>
        </p:nvGrpSpPr>
        <p:grpSpPr>
          <a:xfrm>
            <a:off x="2998917" y="3483969"/>
            <a:ext cx="5003776" cy="792088"/>
            <a:chOff x="3926708" y="4644492"/>
            <a:chExt cx="2411146" cy="792088"/>
          </a:xfrm>
        </p:grpSpPr>
        <p:sp>
          <p:nvSpPr>
            <p:cNvPr id="12" name="Flowchart: Magnetic Disk 11"/>
            <p:cNvSpPr/>
            <p:nvPr/>
          </p:nvSpPr>
          <p:spPr>
            <a:xfrm>
              <a:off x="3926708" y="4644492"/>
              <a:ext cx="1080120" cy="792088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Warehouse</a:t>
              </a:r>
            </a:p>
          </p:txBody>
        </p:sp>
        <p:sp>
          <p:nvSpPr>
            <p:cNvPr id="5126" name="TextBox 5125"/>
            <p:cNvSpPr txBox="1"/>
            <p:nvPr/>
          </p:nvSpPr>
          <p:spPr>
            <a:xfrm>
              <a:off x="5012948" y="4888382"/>
              <a:ext cx="1324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Skladište podataka - Target</a:t>
              </a:r>
            </a:p>
          </p:txBody>
        </p:sp>
      </p:grpSp>
      <p:sp>
        <p:nvSpPr>
          <p:cNvPr id="51" name="Notched Right Arrow 50"/>
          <p:cNvSpPr/>
          <p:nvPr/>
        </p:nvSpPr>
        <p:spPr>
          <a:xfrm>
            <a:off x="4929224" y="2478042"/>
            <a:ext cx="1224136" cy="101418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Mining</a:t>
            </a:r>
          </a:p>
        </p:txBody>
      </p:sp>
      <p:sp>
        <p:nvSpPr>
          <p:cNvPr id="5134" name="TextBox 5133"/>
          <p:cNvSpPr txBox="1"/>
          <p:nvPr/>
        </p:nvSpPr>
        <p:spPr>
          <a:xfrm>
            <a:off x="5439547" y="778398"/>
            <a:ext cx="1400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Prezentacija,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vizualizacija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906985" y="5157192"/>
            <a:ext cx="45365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ETL (Extract, Transform, Load)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16216" y="5168423"/>
            <a:ext cx="213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Integracija podataka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216616" y="5601277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095802" y="4286451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4107056" y="3275570"/>
            <a:ext cx="0" cy="216000"/>
          </a:xfrm>
          <a:prstGeom prst="straightConnector1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00173" y="692696"/>
            <a:ext cx="8576240" cy="15924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" y="-210759"/>
            <a:ext cx="8229600" cy="1143000"/>
          </a:xfrm>
        </p:spPr>
        <p:txBody>
          <a:bodyPr/>
          <a:lstStyle/>
          <a:p>
            <a:r>
              <a:rPr lang="hr-HR" dirty="0"/>
              <a:t>Arhitektura analitičkih sustava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9456" y="4422127"/>
            <a:ext cx="5180997" cy="597971"/>
            <a:chOff x="2364705" y="4879878"/>
            <a:chExt cx="2521157" cy="597971"/>
          </a:xfrm>
        </p:grpSpPr>
        <p:sp>
          <p:nvSpPr>
            <p:cNvPr id="32" name="Flowchart: Magnetic Disk 31"/>
            <p:cNvSpPr/>
            <p:nvPr/>
          </p:nvSpPr>
          <p:spPr>
            <a:xfrm>
              <a:off x="3805742" y="4879878"/>
              <a:ext cx="1080120" cy="597971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Stageing</a:t>
              </a:r>
              <a:endPara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64705" y="4966477"/>
              <a:ext cx="1444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Skladište podataka - Stageing</a:t>
              </a:r>
            </a:p>
          </p:txBody>
        </p:sp>
      </p:grp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E58A8C19-8C35-43B0-B386-F0A7EE77DE34}"/>
              </a:ext>
            </a:extLst>
          </p:cNvPr>
          <p:cNvSpPr/>
          <p:nvPr/>
        </p:nvSpPr>
        <p:spPr>
          <a:xfrm>
            <a:off x="2067123" y="2494446"/>
            <a:ext cx="1406791" cy="792088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Data mart</a:t>
            </a: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31E477D4-8DC7-4F5A-BBE2-70E29F14C5E3}"/>
              </a:ext>
            </a:extLst>
          </p:cNvPr>
          <p:cNvSpPr/>
          <p:nvPr/>
        </p:nvSpPr>
        <p:spPr>
          <a:xfrm>
            <a:off x="3781467" y="2564508"/>
            <a:ext cx="860985" cy="67856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/>
              <a:t>OLAP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43A322-776B-4577-B7C5-AFE8B38F9501}"/>
              </a:ext>
            </a:extLst>
          </p:cNvPr>
          <p:cNvCxnSpPr>
            <a:cxnSpLocks/>
          </p:cNvCxnSpPr>
          <p:nvPr/>
        </p:nvCxnSpPr>
        <p:spPr>
          <a:xfrm flipV="1">
            <a:off x="4396574" y="3122227"/>
            <a:ext cx="532650" cy="443337"/>
          </a:xfrm>
          <a:prstGeom prst="straightConnector1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006AD8-75A6-4BF0-91E4-D037B7CB0DB2}"/>
              </a:ext>
            </a:extLst>
          </p:cNvPr>
          <p:cNvCxnSpPr/>
          <p:nvPr/>
        </p:nvCxnSpPr>
        <p:spPr>
          <a:xfrm flipH="1" flipV="1">
            <a:off x="3348677" y="3301782"/>
            <a:ext cx="325589" cy="2211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381835-9DA3-4A4F-B18A-E1201ECC476B}"/>
              </a:ext>
            </a:extLst>
          </p:cNvPr>
          <p:cNvCxnSpPr>
            <a:cxnSpLocks/>
          </p:cNvCxnSpPr>
          <p:nvPr/>
        </p:nvCxnSpPr>
        <p:spPr>
          <a:xfrm flipV="1">
            <a:off x="2762233" y="2285184"/>
            <a:ext cx="0" cy="216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1C6B92-E800-44BB-998F-CAC06CD51F87}"/>
              </a:ext>
            </a:extLst>
          </p:cNvPr>
          <p:cNvCxnSpPr/>
          <p:nvPr/>
        </p:nvCxnSpPr>
        <p:spPr>
          <a:xfrm flipV="1">
            <a:off x="4251072" y="2312904"/>
            <a:ext cx="0" cy="25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21FF7-1EAB-4D60-86D7-5203F0CBC997}"/>
              </a:ext>
            </a:extLst>
          </p:cNvPr>
          <p:cNvCxnSpPr>
            <a:cxnSpLocks/>
          </p:cNvCxnSpPr>
          <p:nvPr/>
        </p:nvCxnSpPr>
        <p:spPr>
          <a:xfrm flipV="1">
            <a:off x="5331192" y="2299204"/>
            <a:ext cx="3955" cy="481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E52433-981C-4EA7-9C4E-69EC15DC7895}"/>
              </a:ext>
            </a:extLst>
          </p:cNvPr>
          <p:cNvCxnSpPr/>
          <p:nvPr/>
        </p:nvCxnSpPr>
        <p:spPr>
          <a:xfrm flipV="1">
            <a:off x="3143459" y="5608527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9FD215-997A-4497-AB5F-2426C9FB999A}"/>
              </a:ext>
            </a:extLst>
          </p:cNvPr>
          <p:cNvCxnSpPr/>
          <p:nvPr/>
        </p:nvCxnSpPr>
        <p:spPr>
          <a:xfrm flipV="1">
            <a:off x="2109521" y="5616959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E4EF2B-7DEC-483B-BE0F-EF2898EBBC62}"/>
              </a:ext>
            </a:extLst>
          </p:cNvPr>
          <p:cNvCxnSpPr/>
          <p:nvPr/>
        </p:nvCxnSpPr>
        <p:spPr>
          <a:xfrm flipV="1">
            <a:off x="5331192" y="5608526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526509-225B-46BF-8FCB-86154A03249B}"/>
              </a:ext>
            </a:extLst>
          </p:cNvPr>
          <p:cNvCxnSpPr/>
          <p:nvPr/>
        </p:nvCxnSpPr>
        <p:spPr>
          <a:xfrm flipV="1">
            <a:off x="6300192" y="5616959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5CBC86C-E338-474B-858B-361B43626988}"/>
              </a:ext>
            </a:extLst>
          </p:cNvPr>
          <p:cNvSpPr txBox="1"/>
          <p:nvPr/>
        </p:nvSpPr>
        <p:spPr>
          <a:xfrm>
            <a:off x="6810421" y="794857"/>
            <a:ext cx="1984919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Izvještaji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>
                <a:latin typeface="Calibri"/>
              </a:rPr>
              <a:t>Dashboardi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Scorecards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>
                <a:latin typeface="Calibri"/>
              </a:rPr>
              <a:t>Ad-</a:t>
            </a:r>
            <a:r>
              <a:rPr lang="hr-HR" dirty="0" err="1">
                <a:latin typeface="Calibri"/>
              </a:rPr>
              <a:t>hoc</a:t>
            </a:r>
            <a:r>
              <a:rPr lang="hr-HR" dirty="0">
                <a:latin typeface="Calibri"/>
              </a:rPr>
              <a:t> analize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Rezultati data mining obrada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>
                <a:latin typeface="Calibri"/>
              </a:rPr>
              <a:t>Rezultati analitičkih modela</a:t>
            </a:r>
            <a:endParaRPr kumimoji="0" lang="hr-H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>
                <a:latin typeface="Calibri"/>
              </a:rPr>
              <a:t>itd…</a:t>
            </a:r>
            <a:endParaRPr kumimoji="0" lang="hr-H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83568" y="3933056"/>
            <a:ext cx="23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83568" y="2311670"/>
            <a:ext cx="0" cy="162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067944" y="5013176"/>
            <a:ext cx="0" cy="18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6D3E7DD-3186-4BE2-9223-61EF97B53693}"/>
              </a:ext>
            </a:extLst>
          </p:cNvPr>
          <p:cNvSpPr txBox="1"/>
          <p:nvPr/>
        </p:nvSpPr>
        <p:spPr>
          <a:xfrm>
            <a:off x="1055697" y="2758812"/>
            <a:ext cx="115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Modeli</a:t>
            </a:r>
          </a:p>
        </p:txBody>
      </p:sp>
    </p:spTree>
    <p:extLst>
      <p:ext uri="{BB962C8B-B14F-4D97-AF65-F5344CB8AC3E}">
        <p14:creationId xmlns:p14="http://schemas.microsoft.com/office/powerpoint/2010/main" val="341967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34" grpId="0"/>
      <p:bldP spid="16" grpId="0" animBg="1"/>
      <p:bldP spid="43" grpId="0"/>
      <p:bldP spid="26" grpId="0" animBg="1"/>
      <p:bldP spid="34" grpId="0" animBg="1"/>
      <p:bldP spid="36" grpId="0" animBg="1"/>
      <p:bldP spid="55" grpId="0" animBg="1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Zašto skladište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25144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Glavna zadaća data warehouse je da </a:t>
            </a:r>
            <a:r>
              <a:rPr lang="hr-HR" b="1" u="sng" dirty="0"/>
              <a:t>da olakša odgovore na pitanja</a:t>
            </a:r>
            <a:r>
              <a:rPr lang="hr-HR" dirty="0"/>
              <a:t> koje tvrtke imaju </a:t>
            </a:r>
            <a:r>
              <a:rPr lang="hr-HR" b="1" u="sng" dirty="0"/>
              <a:t>o svom poslovanju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3100" dirty="0"/>
              <a:t>Poslovne aplikacije</a:t>
            </a:r>
          </a:p>
          <a:p>
            <a:pPr lvl="1"/>
            <a:r>
              <a:rPr lang="hr-HR" dirty="0"/>
              <a:t>Svrha: unos podataka</a:t>
            </a:r>
          </a:p>
          <a:p>
            <a:pPr lvl="1"/>
            <a:r>
              <a:rPr lang="hr-HR" dirty="0"/>
              <a:t>Podaci: fragmentirani, optimizirani za </a:t>
            </a:r>
            <a:r>
              <a:rPr lang="hr-HR" b="1" dirty="0"/>
              <a:t>read/write i malu količinu podataka</a:t>
            </a:r>
          </a:p>
          <a:p>
            <a:pPr lvl="1"/>
            <a:r>
              <a:rPr lang="hr-HR" dirty="0"/>
              <a:t>Pitanja: o individualnim transakcijama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Skladište podataka/data warehouse </a:t>
            </a:r>
          </a:p>
          <a:p>
            <a:pPr lvl="1"/>
            <a:r>
              <a:rPr lang="hr-HR" dirty="0"/>
              <a:t>Svrha: „iznos” podataka</a:t>
            </a:r>
            <a:r>
              <a:rPr lang="en-US" dirty="0"/>
              <a:t>, </a:t>
            </a:r>
            <a:r>
              <a:rPr lang="en-US" dirty="0" err="1"/>
              <a:t>podr</a:t>
            </a:r>
            <a:r>
              <a:rPr lang="hr-HR" dirty="0"/>
              <a:t>ška odlučivanju</a:t>
            </a:r>
          </a:p>
          <a:p>
            <a:pPr lvl="1"/>
            <a:r>
              <a:rPr lang="hr-HR" dirty="0"/>
              <a:t>Podaci: objedinjenji, pročišćeni, organizirani, optimizirani za </a:t>
            </a:r>
            <a:r>
              <a:rPr lang="hr-HR" b="1" dirty="0"/>
              <a:t>read i veliku količinu podataka</a:t>
            </a:r>
          </a:p>
          <a:p>
            <a:pPr lvl="1"/>
            <a:r>
              <a:rPr lang="hr-HR" dirty="0"/>
              <a:t>Pitanja: o trendovima, o najvećim, najboljim, najgorim proizvodima, korisnicima, kvartalima – zahtijeva obradu velikih količina transakcija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Dodatni razlog:</a:t>
            </a:r>
          </a:p>
          <a:p>
            <a:pPr lvl="1"/>
            <a:r>
              <a:rPr lang="hr-HR" dirty="0"/>
              <a:t>Izvršavanje izvještaja i analiza podataka na transakcijskim bazama bi utjecalo na performanse poslovnih aplikacija</a:t>
            </a:r>
          </a:p>
        </p:txBody>
      </p:sp>
    </p:spTree>
    <p:extLst>
      <p:ext uri="{BB962C8B-B14F-4D97-AF65-F5344CB8AC3E}">
        <p14:creationId xmlns:p14="http://schemas.microsoft.com/office/powerpoint/2010/main" val="193817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Skladište podataka - definicija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55446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r-HR" sz="2600" dirty="0"/>
              <a:t>Skladište podataka (data warehouse) je baza podataka koja služi za podršku odlučivanju, sa slijedećim karakteristikama (Bill Inmon):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Subjektno orijentiran (subject oriented)</a:t>
            </a:r>
          </a:p>
          <a:p>
            <a:pPr lvl="2"/>
            <a:r>
              <a:rPr lang="hr-HR" dirty="0"/>
              <a:t>Subjekti (zaposlenici, kupci, proizvodi,...), ne poslovni događaji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Integriran</a:t>
            </a:r>
          </a:p>
          <a:p>
            <a:pPr lvl="2"/>
            <a:r>
              <a:rPr lang="hr-HR" dirty="0"/>
              <a:t>Podaci su integrirani iz više izvora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Nepromjenjiv (non-volatile)</a:t>
            </a:r>
          </a:p>
          <a:p>
            <a:pPr lvl="2"/>
            <a:r>
              <a:rPr lang="hr-HR" dirty="0"/>
              <a:t>Jednom uneseni podaci se ne mijenjaju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Sadrži povijesne podatke (time-variant)</a:t>
            </a:r>
          </a:p>
          <a:p>
            <a:pPr lvl="2"/>
            <a:r>
              <a:rPr lang="hr-HR" dirty="0"/>
              <a:t>Omogućava analizu poslovanja kroz vrijeme</a:t>
            </a:r>
          </a:p>
          <a:p>
            <a:pPr lvl="2"/>
            <a:endParaRPr lang="hr-HR" sz="1200" dirty="0"/>
          </a:p>
          <a:p>
            <a:pPr marL="0" lvl="2" indent="0">
              <a:buNone/>
            </a:pPr>
            <a:r>
              <a:rPr lang="hr-HR" sz="2600" b="1" u="sng" dirty="0">
                <a:solidFill>
                  <a:srgbClr val="C00000"/>
                </a:solidFill>
              </a:rPr>
              <a:t>Ukratko: data model transakcijskih sustava je različit od data modela data </a:t>
            </a:r>
            <a:r>
              <a:rPr lang="hr-HR" sz="2600" b="1" u="sng" dirty="0" err="1">
                <a:solidFill>
                  <a:srgbClr val="C00000"/>
                </a:solidFill>
              </a:rPr>
              <a:t>warehouse</a:t>
            </a:r>
            <a:r>
              <a:rPr lang="hr-HR" sz="2600" b="1" u="sng" dirty="0">
                <a:solidFill>
                  <a:srgbClr val="C00000"/>
                </a:solidFill>
              </a:rPr>
              <a:t> sustava</a:t>
            </a:r>
          </a:p>
        </p:txBody>
      </p:sp>
    </p:spTree>
    <p:extLst>
      <p:ext uri="{BB962C8B-B14F-4D97-AF65-F5344CB8AC3E}">
        <p14:creationId xmlns:p14="http://schemas.microsoft.com/office/powerpoint/2010/main" val="61498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jako velikog DW - Walmart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2+ milijuna zaposlenih</a:t>
            </a:r>
          </a:p>
          <a:p>
            <a:r>
              <a:rPr lang="hr-HR" dirty="0"/>
              <a:t>4.000+ prodajnih centara</a:t>
            </a:r>
          </a:p>
          <a:p>
            <a:r>
              <a:rPr lang="hr-HR" dirty="0"/>
              <a:t>30.000+ dobavljača</a:t>
            </a:r>
          </a:p>
          <a:p>
            <a:r>
              <a:rPr lang="hr-HR" dirty="0"/>
              <a:t>6000+ milijardi transakcija godišnje</a:t>
            </a:r>
          </a:p>
          <a:p>
            <a:r>
              <a:rPr lang="hr-HR" dirty="0"/>
              <a:t>400+ milijarde USD godišnja prodaja</a:t>
            </a:r>
          </a:p>
          <a:p>
            <a:r>
              <a:rPr lang="hr-HR" dirty="0"/>
              <a:t>??? Izvora podataka</a:t>
            </a:r>
          </a:p>
          <a:p>
            <a:r>
              <a:rPr lang="hr-HR" dirty="0"/>
              <a:t>500+ TB veličina data warehouse (i više..)</a:t>
            </a:r>
          </a:p>
          <a:p>
            <a:endParaRPr lang="hr-HR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6021288"/>
            <a:ext cx="6292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Izvori: </a:t>
            </a:r>
            <a:r>
              <a:rPr lang="hr-HR" sz="1400" dirty="0">
                <a:hlinkClick r:id="rId2"/>
              </a:rPr>
              <a:t>http://investors.walmartstores.com</a:t>
            </a:r>
            <a:r>
              <a:rPr lang="hr-HR" sz="1400" dirty="0"/>
              <a:t>, </a:t>
            </a:r>
            <a:r>
              <a:rPr lang="hr-HR" sz="1400" dirty="0">
                <a:hlinkClick r:id="rId3"/>
              </a:rPr>
              <a:t>http://finance.yahoo.com/q/pr?s=WMT</a:t>
            </a:r>
            <a:r>
              <a:rPr lang="hr-H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429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/>
          <a:lstStyle/>
          <a:p>
            <a:r>
              <a:rPr lang="hr-HR" dirty="0"/>
              <a:t>3. Integracija podataka</a:t>
            </a:r>
          </a:p>
        </p:txBody>
      </p:sp>
    </p:spTree>
    <p:extLst>
      <p:ext uri="{BB962C8B-B14F-4D97-AF65-F5344CB8AC3E}">
        <p14:creationId xmlns:p14="http://schemas.microsoft.com/office/powerpoint/2010/main" val="184779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utoShape 2" descr="data:image/jpg;base64,/9j/4AAQSkZJRgABAQAAAQABAAD/2wBDAAkGBwgHBgkIBwgKCgkLDRYPDQwMDRsUFRAWIB0iIiAdHx8kKDQsJCYxJx8fLT0tMTU3Ojo6Iys/RD84QzQ5Ojf/2wBDAQoKCg0MDRoPDxo3JR8lNzc3Nzc3Nzc3Nzc3Nzc3Nzc3Nzc3Nzc3Nzc3Nzc3Nzc3Nzc3Nzc3Nzc3Nzc3Nzc3Nzf/wAARCABeAF4DASIAAhEBAxEB/8QAGwAAAgMBAQEAAAAAAAAAAAAABAYDBQcCAAH/xABHEAABAgQCBAgJCAkFAAAAAAABAgMABAUREiEGMUFREyJhcYGRobIHFDI0ZHSxwdEVJVJicoLh8BYjJCYzRFODkkJjoqPS/8QAGQEAAgMBAAAAAAAAAAAAAAAAAwQAAQIF/8QAKhEAAgIBAgQGAQUAAAAAAAAAAQIAEQMEIRIxMpEiM1FhseFBI4GhwfD/2gAMAwEAAhEDEQA/ANvWpKEKUtQSlIuSTYAQg1/whBLipegtJeIyMy4Dg+6NvOe2I/CZXHC4ihyqyApIXMkbQfJR7z0QoSsuAkZQnn1BU8KwGTLRoQmYrFbnlFU3UH1pOttKsCOpNo4bpM5NKBZRMFR2FRN+bbDdRKDLy0sZ+qkIbRnY7OS20xZGcn3kWkUJpkqfJOAKeWN5vknpuYXpm3YwQBPMxLTofWnBlKvfeVb2mOxoRWj/ACiulxPxhhmG3SSXZ2ddVvVNLHYkgdkBKZSb4lOq+08s+0xCg9T/AL9pOEep/iVw0ErJ/lgOdxPxj7+gVYOthA53U/GCXGGfoX5yTArrDP8ASR0pEVS+/f6lUPeff0DrI8kIRzPAe+LqgUbSiluAIqiCyDmw5hdSebjAjoMKU600EnC2hPMkR1oQtQ0tkUqNxiURfZZJiIwDCr7/AFIpAb8zZZR7h5Zt3LjpvlE0V9AJVRZJR1llJ7IsI6aG1BjimwDMTqyzP6RVKYxhSjMrSEnI2ScItvyAi40VkfHKk2kjJJvmNv5vC05lU5z1lzvGHLRV4ytPq06Dx5eVWpJ5bZeyOVs2TeJc23lsZxuqVVSG/M5E2QNilDIHsJ6BBMy6LHMdJhd0YWGqcSTmtZ7ABDjo4UvSbi1AEh5Qz6D74JhByHf8wuPxCLUy6nPjDrgJTo3jrjR+CbOttH+IjksMHWy2fuiGDpj6zZw+8zJx0bxAzrg3jrjVTKSp1y7J/tiODISR1ycuf7SfhGDpT6zJwH1mOTirpjrQofvbJHdwh/61RrqqTTFeVT5Q87CfhA6ZGiSkzwjclJtPoyxIZAUm43gbQYyNIVYEmUMBBu5PQhhosgPR2+6IPgFuYkUhDTZKUiyEpSlQA2AckSyZVd9ClFWBywub5WB98PLsAIwuwqYc6fnWd9Zd75hooyiNF9Ijt8XSnruIVpg2rE8PSne+YZ6JxtGNIR/so9pjlDze/wAGIjr7/wByClv4JNKRlYmHjQl3hJCaG6YPdTGcyaiGQOUw9eD1d2Z9O5xB60/hBdKacCEwnxVIdMUVancJPy89NqkybrShduB6h5PLs25QqI0imik46lOEnUoTC8u2NeWkLSUqAKSLEEZGMi080XTRJgTlON5J26lS4zLG8j6mY5rgbrF1KOBxKZvMrDxCMcvpi9O0zxZGFuoqSRwyTxCnatP1uTZr1RTuOzqVoQmcnHXFqCUoD6yVHdrhOlZnglg3Vhve6daTsI5Yf9DqhS2XVzlUmUJmwMLN0HCU2zUnXnsI2cxuQK7ZSATUGGLmiY5UCmrp8p+vdW7MOcZxSllQH1RfYO3OKqsuKRVH0BSkjClWW+34Rbydcp87Mpl5V1bjigVZNKAAG0ki0dTTEkt9S33AlagLjHbLZDjoHxgKYwQCtLFJNRmEzsq0l1SkKfbCgRsxC8OkrlMTI+uD/wARFauUpF0qUhasCgoEcIQDvyiyl8puZ+6eyJhQpsTcmNSLuYZNm1ZqHrbvfMNOj3G0c0gHo6T7YU5w/PVQ9ad75hr0YN6DXx6MPfHPXze/wYoOvvKuWTZIEOvg+OF6fRf/AEtq70KbLcNWgwwVGZT9JgHqV+Ma05/VE3i6xG2dm0SjBcUCpROFCBrWrYB+ctcK067/ABHJlaVvO+XtAH0RyC558zthjfpyX5pT7j7t8OFKQE2QNtstu3mEDq0cpq1Ynm3HVHap1XuIh7MjvsOUYYM0yGv09FNWZiTQlUqo8ZN82j/59kByc+puzbwsyo3BSM0HeL7Y25FBpKBYU6WOVuM2FX64V57wcST7q+Am1SzBN0tpbuU8gJOrdlCp0uRaI3gGwsOUN0EclfFVtlQM8rjLVawcRfilHIL5jWCc9YJJrjy2qkUoUpIUyk3G3NUQ0nQuXpoa4Opzyi0sLSTwYsf8b2IyI2gxdTstKKeDsw8GyU4bFYAIBO/nhk42OLh5QwU8FRNnahMtizbijmLi1soeWvPZj7KD3orlS9GKTcB4bbFTg7LiLFvz1zcWkntVEw4ynM3LxqVu5g84fnqoetO98w26J50Wvj0X4wnzavnif9ad75hv0PN6VXh6GT7Y56+b3+ImOuSMtckMOiqeDqx+swodSkxWMNZ9MXFFTgqjB3pWOy/ui8O2UQmPqEvJmpJZfWyGlKUgAk3SBnzm/ZEBqyzqQwj7ThPYE++K2vYvlkJCSUlhJNjtuqKmZQ4QcLS+uGsmd1YiFZyDG+mzqppx5KnGl4MNuDSRa99dyd0Uyqm8UWW68pSSQrCQka+QCINB8SZqohZvcNm19XliJPkt9Tj4S29xnlnVYZqO0kRp2d0UrL4iygiQirN+NyqFtuFS30JClOKVa6hvMWWkDhZm5dSTYrbWL23FPxgFGjEwt9p5a20YHEr4yio5EH85wwzkimacbWtak4ARxQNtt4O6LVMjIQ0ihipBiVUahNpaWGnVKNssoeEee87I9v4wE7JUiXH7WWjvDzl79BNuyCJWZbmpwqYxFtLeEqwkAm+y+uN4cbJzNzSIVu5gM+5wdZnwrI+NO98w6aAkvU6uAbZNY7Pxi/0n8HFPqy1zNPdVIziiSSBibWTvGsdB6IA0Bo09SW6jJumUdmEvqaWCVKbUnCnkB37IVOEpksxc4yr2YSy8yF4MYU4NaEArV1C5i4pqXvHpZwykwhsLILjiQgC6SNRIV2QYmnVNSQl2pol2/wCnJsBNuk39kdCgS4Ul0zE05MIN0OuvFRSebVt3RtNOeIGvj7hFQ3dQ2Yp7MxMB9wuBWEJsldhYEnZntMROSlMl+NMIZHK+q/eMeFLKx+0Ts06No4TCOpNolZpckwcTcs3i+kRc9cO8Iu6h6EhRUpBsYZVJc5GGiR1gWjrxubcP6inqSPpPOBPYLwelISLAADkj7GpcA4KpO+XMssjc03c9avhHvkxC/OZiZe3hThA6hYQfHokkHYkZWX/gy7aDvCReCI9Hokk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125" name="Picture 5" descr="https://billing.gazpromretail.com/Crc/Images/excel_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20" y="788225"/>
            <a:ext cx="802859" cy="8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http://t0.gstatic.com/images?q=tbn:ANd9GcSIODm-Txawe38dljJyXesjd44RErAT1-0xVWCjc8Dmx0Ort5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806" y="1485670"/>
            <a:ext cx="802859" cy="80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http://t2.gstatic.com/images?q=tbn:ANd9GcSiZhIXR8ZopR0ZtFQ2nbC8WyubztRsEAuJG8jc-oq4TtG5ejAulgIRrY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41" y="785532"/>
            <a:ext cx="17240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http://t2.gstatic.com/images?q=tbn:ANd9GcRVzibP2EeYsY7_KxaNmcAdWrG-Al-e5fNxhKD-0Gm7mQmhvJHd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60770"/>
            <a:ext cx="1360562" cy="149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http://t1.gstatic.com/images?q=tbn:ANd9GcQ7k38i3UAen05orz2SA8h6A7EimwAWiUCf7Nb1Iob_cJpCi4Q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90" y="812501"/>
            <a:ext cx="6381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1" name="Group 5120"/>
          <p:cNvGrpSpPr/>
          <p:nvPr/>
        </p:nvGrpSpPr>
        <p:grpSpPr>
          <a:xfrm>
            <a:off x="1694788" y="5855602"/>
            <a:ext cx="6437154" cy="792088"/>
            <a:chOff x="1691680" y="5589240"/>
            <a:chExt cx="6437154" cy="792088"/>
          </a:xfrm>
        </p:grpSpPr>
        <p:grpSp>
          <p:nvGrpSpPr>
            <p:cNvPr id="63" name="Group 62"/>
            <p:cNvGrpSpPr/>
            <p:nvPr/>
          </p:nvGrpSpPr>
          <p:grpSpPr>
            <a:xfrm>
              <a:off x="1691680" y="5589240"/>
              <a:ext cx="5147022" cy="792088"/>
              <a:chOff x="1691680" y="5589240"/>
              <a:chExt cx="5147022" cy="792088"/>
            </a:xfrm>
          </p:grpSpPr>
          <p:sp>
            <p:nvSpPr>
              <p:cNvPr id="7" name="Flowchart: Magnetic Disk 6"/>
              <p:cNvSpPr/>
              <p:nvPr/>
            </p:nvSpPr>
            <p:spPr>
              <a:xfrm>
                <a:off x="1691680" y="5589240"/>
                <a:ext cx="792088" cy="792088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CRM</a:t>
                </a:r>
              </a:p>
            </p:txBody>
          </p:sp>
          <p:sp>
            <p:nvSpPr>
              <p:cNvPr id="8" name="Flowchart: Magnetic Disk 7"/>
              <p:cNvSpPr/>
              <p:nvPr/>
            </p:nvSpPr>
            <p:spPr>
              <a:xfrm>
                <a:off x="2771800" y="5589240"/>
                <a:ext cx="792088" cy="792088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ERP</a:t>
                </a:r>
              </a:p>
            </p:txBody>
          </p:sp>
          <p:sp>
            <p:nvSpPr>
              <p:cNvPr id="9" name="Flowchart: Magnetic Disk 8"/>
              <p:cNvSpPr/>
              <p:nvPr/>
            </p:nvSpPr>
            <p:spPr>
              <a:xfrm>
                <a:off x="3851920" y="5589240"/>
                <a:ext cx="792088" cy="792088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Excel</a:t>
                </a:r>
              </a:p>
            </p:txBody>
          </p:sp>
          <p:sp>
            <p:nvSpPr>
              <p:cNvPr id="10" name="Flowchart: Magnetic Disk 9"/>
              <p:cNvSpPr/>
              <p:nvPr/>
            </p:nvSpPr>
            <p:spPr>
              <a:xfrm>
                <a:off x="6012159" y="5589240"/>
                <a:ext cx="826543" cy="792088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Web sources</a:t>
                </a: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4932040" y="5589240"/>
                <a:ext cx="792088" cy="792088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Flat files</a:t>
                </a:r>
              </a:p>
            </p:txBody>
          </p:sp>
        </p:grpSp>
        <p:sp>
          <p:nvSpPr>
            <p:cNvPr id="5120" name="TextBox 5119"/>
            <p:cNvSpPr txBox="1"/>
            <p:nvPr/>
          </p:nvSpPr>
          <p:spPr>
            <a:xfrm>
              <a:off x="7048858" y="5589240"/>
              <a:ext cx="1079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Izvori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podataka</a:t>
              </a:r>
            </a:p>
          </p:txBody>
        </p:sp>
      </p:grpSp>
      <p:grpSp>
        <p:nvGrpSpPr>
          <p:cNvPr id="5128" name="Group 5127"/>
          <p:cNvGrpSpPr/>
          <p:nvPr/>
        </p:nvGrpSpPr>
        <p:grpSpPr>
          <a:xfrm>
            <a:off x="2998917" y="3483969"/>
            <a:ext cx="5003776" cy="792088"/>
            <a:chOff x="3926708" y="4644492"/>
            <a:chExt cx="2411146" cy="792088"/>
          </a:xfrm>
        </p:grpSpPr>
        <p:sp>
          <p:nvSpPr>
            <p:cNvPr id="12" name="Flowchart: Magnetic Disk 11"/>
            <p:cNvSpPr/>
            <p:nvPr/>
          </p:nvSpPr>
          <p:spPr>
            <a:xfrm>
              <a:off x="3926708" y="4644492"/>
              <a:ext cx="1080120" cy="79208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Warehouse</a:t>
              </a:r>
            </a:p>
          </p:txBody>
        </p:sp>
        <p:sp>
          <p:nvSpPr>
            <p:cNvPr id="5126" name="TextBox 5125"/>
            <p:cNvSpPr txBox="1"/>
            <p:nvPr/>
          </p:nvSpPr>
          <p:spPr>
            <a:xfrm>
              <a:off x="5012948" y="4888382"/>
              <a:ext cx="1324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Skladište podataka - Target</a:t>
              </a:r>
            </a:p>
          </p:txBody>
        </p:sp>
      </p:grpSp>
      <p:sp>
        <p:nvSpPr>
          <p:cNvPr id="51" name="Notched Right Arrow 50"/>
          <p:cNvSpPr/>
          <p:nvPr/>
        </p:nvSpPr>
        <p:spPr>
          <a:xfrm>
            <a:off x="4929224" y="2478042"/>
            <a:ext cx="1224136" cy="101418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Mining</a:t>
            </a:r>
          </a:p>
        </p:txBody>
      </p:sp>
      <p:sp>
        <p:nvSpPr>
          <p:cNvPr id="5134" name="TextBox 5133"/>
          <p:cNvSpPr txBox="1"/>
          <p:nvPr/>
        </p:nvSpPr>
        <p:spPr>
          <a:xfrm>
            <a:off x="5439547" y="778398"/>
            <a:ext cx="1400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Prezentacija,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vizualizacija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906985" y="5157192"/>
            <a:ext cx="4536504" cy="432048"/>
          </a:xfrm>
          <a:prstGeom prst="roundRect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ETL (Extract, Transform, Load)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16216" y="5168423"/>
            <a:ext cx="213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Integracija podataka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216616" y="5601277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095802" y="4286451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4107056" y="3275570"/>
            <a:ext cx="0" cy="216000"/>
          </a:xfrm>
          <a:prstGeom prst="straightConnector1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00173" y="692696"/>
            <a:ext cx="8576240" cy="15924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" y="-210759"/>
            <a:ext cx="8229600" cy="1143000"/>
          </a:xfrm>
        </p:spPr>
        <p:txBody>
          <a:bodyPr/>
          <a:lstStyle/>
          <a:p>
            <a:r>
              <a:rPr lang="hr-HR" dirty="0"/>
              <a:t>Arhitektura analitičkih sustava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28861" y="4422127"/>
            <a:ext cx="5111591" cy="597971"/>
            <a:chOff x="2398479" y="4879878"/>
            <a:chExt cx="2487383" cy="597971"/>
          </a:xfrm>
        </p:grpSpPr>
        <p:sp>
          <p:nvSpPr>
            <p:cNvPr id="32" name="Flowchart: Magnetic Disk 31"/>
            <p:cNvSpPr/>
            <p:nvPr/>
          </p:nvSpPr>
          <p:spPr>
            <a:xfrm>
              <a:off x="3805742" y="4879878"/>
              <a:ext cx="1080120" cy="59797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Stageing</a:t>
              </a:r>
              <a:endPara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98479" y="4955418"/>
              <a:ext cx="1444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Skladište podataka - Stageing</a:t>
              </a:r>
            </a:p>
          </p:txBody>
        </p:sp>
      </p:grp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E58A8C19-8C35-43B0-B386-F0A7EE77DE34}"/>
              </a:ext>
            </a:extLst>
          </p:cNvPr>
          <p:cNvSpPr/>
          <p:nvPr/>
        </p:nvSpPr>
        <p:spPr>
          <a:xfrm>
            <a:off x="2067123" y="2494446"/>
            <a:ext cx="1406791" cy="792088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Data mart</a:t>
            </a: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31E477D4-8DC7-4F5A-BBE2-70E29F14C5E3}"/>
              </a:ext>
            </a:extLst>
          </p:cNvPr>
          <p:cNvSpPr/>
          <p:nvPr/>
        </p:nvSpPr>
        <p:spPr>
          <a:xfrm>
            <a:off x="3781467" y="2564508"/>
            <a:ext cx="860985" cy="67856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/>
              <a:t>OLAP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43A322-776B-4577-B7C5-AFE8B38F9501}"/>
              </a:ext>
            </a:extLst>
          </p:cNvPr>
          <p:cNvCxnSpPr>
            <a:cxnSpLocks/>
          </p:cNvCxnSpPr>
          <p:nvPr/>
        </p:nvCxnSpPr>
        <p:spPr>
          <a:xfrm flipV="1">
            <a:off x="4396574" y="3122227"/>
            <a:ext cx="532650" cy="443337"/>
          </a:xfrm>
          <a:prstGeom prst="straightConnector1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006AD8-75A6-4BF0-91E4-D037B7CB0DB2}"/>
              </a:ext>
            </a:extLst>
          </p:cNvPr>
          <p:cNvCxnSpPr/>
          <p:nvPr/>
        </p:nvCxnSpPr>
        <p:spPr>
          <a:xfrm flipH="1" flipV="1">
            <a:off x="3348677" y="3301782"/>
            <a:ext cx="325589" cy="2211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381835-9DA3-4A4F-B18A-E1201ECC476B}"/>
              </a:ext>
            </a:extLst>
          </p:cNvPr>
          <p:cNvCxnSpPr>
            <a:cxnSpLocks/>
          </p:cNvCxnSpPr>
          <p:nvPr/>
        </p:nvCxnSpPr>
        <p:spPr>
          <a:xfrm flipV="1">
            <a:off x="2762233" y="2285184"/>
            <a:ext cx="0" cy="216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1C6B92-E800-44BB-998F-CAC06CD51F87}"/>
              </a:ext>
            </a:extLst>
          </p:cNvPr>
          <p:cNvCxnSpPr/>
          <p:nvPr/>
        </p:nvCxnSpPr>
        <p:spPr>
          <a:xfrm flipV="1">
            <a:off x="4251072" y="2312904"/>
            <a:ext cx="0" cy="25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21FF7-1EAB-4D60-86D7-5203F0CBC997}"/>
              </a:ext>
            </a:extLst>
          </p:cNvPr>
          <p:cNvCxnSpPr>
            <a:cxnSpLocks/>
          </p:cNvCxnSpPr>
          <p:nvPr/>
        </p:nvCxnSpPr>
        <p:spPr>
          <a:xfrm flipV="1">
            <a:off x="5331192" y="2299204"/>
            <a:ext cx="3955" cy="481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E52433-981C-4EA7-9C4E-69EC15DC7895}"/>
              </a:ext>
            </a:extLst>
          </p:cNvPr>
          <p:cNvCxnSpPr/>
          <p:nvPr/>
        </p:nvCxnSpPr>
        <p:spPr>
          <a:xfrm flipV="1">
            <a:off x="3143459" y="5608527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9FD215-997A-4497-AB5F-2426C9FB999A}"/>
              </a:ext>
            </a:extLst>
          </p:cNvPr>
          <p:cNvCxnSpPr/>
          <p:nvPr/>
        </p:nvCxnSpPr>
        <p:spPr>
          <a:xfrm flipV="1">
            <a:off x="2109521" y="5616959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E4EF2B-7DEC-483B-BE0F-EF2898EBBC62}"/>
              </a:ext>
            </a:extLst>
          </p:cNvPr>
          <p:cNvCxnSpPr/>
          <p:nvPr/>
        </p:nvCxnSpPr>
        <p:spPr>
          <a:xfrm flipV="1">
            <a:off x="5331192" y="5608526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526509-225B-46BF-8FCB-86154A03249B}"/>
              </a:ext>
            </a:extLst>
          </p:cNvPr>
          <p:cNvCxnSpPr/>
          <p:nvPr/>
        </p:nvCxnSpPr>
        <p:spPr>
          <a:xfrm flipV="1">
            <a:off x="6300192" y="5616959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5CBC86C-E338-474B-858B-361B43626988}"/>
              </a:ext>
            </a:extLst>
          </p:cNvPr>
          <p:cNvSpPr txBox="1"/>
          <p:nvPr/>
        </p:nvSpPr>
        <p:spPr>
          <a:xfrm>
            <a:off x="6810421" y="794857"/>
            <a:ext cx="1984919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Izvještaji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>
                <a:latin typeface="Calibri"/>
              </a:rPr>
              <a:t>Dashboardi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Scorecards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>
                <a:latin typeface="Calibri"/>
              </a:rPr>
              <a:t>Ad-</a:t>
            </a:r>
            <a:r>
              <a:rPr lang="hr-HR" dirty="0" err="1">
                <a:latin typeface="Calibri"/>
              </a:rPr>
              <a:t>hoc</a:t>
            </a:r>
            <a:r>
              <a:rPr lang="hr-HR" dirty="0">
                <a:latin typeface="Calibri"/>
              </a:rPr>
              <a:t> analize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Rezultati data mining obrada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>
                <a:latin typeface="Calibri"/>
              </a:rPr>
              <a:t>Rezultati analitičkih modela</a:t>
            </a:r>
            <a:endParaRPr kumimoji="0" lang="hr-H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>
                <a:latin typeface="Calibri"/>
              </a:rPr>
              <a:t>itd…</a:t>
            </a:r>
            <a:endParaRPr kumimoji="0" lang="hr-H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83568" y="3933056"/>
            <a:ext cx="23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83568" y="2311670"/>
            <a:ext cx="0" cy="162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067944" y="5013176"/>
            <a:ext cx="0" cy="18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6D3E7DD-3186-4BE2-9223-61EF97B53693}"/>
              </a:ext>
            </a:extLst>
          </p:cNvPr>
          <p:cNvSpPr txBox="1"/>
          <p:nvPr/>
        </p:nvSpPr>
        <p:spPr>
          <a:xfrm>
            <a:off x="1055697" y="2758812"/>
            <a:ext cx="115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Modeli</a:t>
            </a:r>
          </a:p>
        </p:txBody>
      </p:sp>
    </p:spTree>
    <p:extLst>
      <p:ext uri="{BB962C8B-B14F-4D97-AF65-F5344CB8AC3E}">
        <p14:creationId xmlns:p14="http://schemas.microsoft.com/office/powerpoint/2010/main" val="41722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34" grpId="0"/>
      <p:bldP spid="16" grpId="0" animBg="1"/>
      <p:bldP spid="43" grpId="0"/>
      <p:bldP spid="26" grpId="0" animBg="1"/>
      <p:bldP spid="34" grpId="0" animBg="1"/>
      <p:bldP spid="36" grpId="0" animBg="1"/>
      <p:bldP spid="55" grpId="0" animBg="1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Što je integracija podataka?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Integracija podataka (Data </a:t>
            </a:r>
            <a:r>
              <a:rPr lang="hr-HR" dirty="0" err="1"/>
              <a:t>Integration</a:t>
            </a:r>
            <a:r>
              <a:rPr lang="hr-HR" dirty="0"/>
              <a:t>) su procesi koji </a:t>
            </a:r>
          </a:p>
          <a:p>
            <a:pPr lvl="1"/>
            <a:r>
              <a:rPr lang="hr-HR" dirty="0"/>
              <a:t>Izvlače podatke iz izvora 		(</a:t>
            </a:r>
            <a:r>
              <a:rPr lang="hr-HR" sz="3600" b="1" dirty="0">
                <a:solidFill>
                  <a:srgbClr val="C00000"/>
                </a:solidFill>
              </a:rPr>
              <a:t>E</a:t>
            </a:r>
            <a:r>
              <a:rPr lang="hr-HR" dirty="0"/>
              <a:t>xtract)</a:t>
            </a:r>
          </a:p>
          <a:p>
            <a:pPr lvl="1"/>
            <a:r>
              <a:rPr lang="hr-HR" dirty="0"/>
              <a:t>Transformiraju i čiste podatke 	(</a:t>
            </a:r>
            <a:r>
              <a:rPr lang="hr-HR" sz="3600" b="1" dirty="0">
                <a:solidFill>
                  <a:srgbClr val="C00000"/>
                </a:solidFill>
              </a:rPr>
              <a:t>T</a:t>
            </a:r>
            <a:r>
              <a:rPr lang="hr-HR" dirty="0"/>
              <a:t>ransform)</a:t>
            </a:r>
          </a:p>
          <a:p>
            <a:pPr lvl="1"/>
            <a:r>
              <a:rPr lang="hr-HR" dirty="0"/>
              <a:t>i spremaju u skladište podataka 	(</a:t>
            </a:r>
            <a:r>
              <a:rPr lang="hr-HR" sz="3600" b="1" dirty="0">
                <a:solidFill>
                  <a:srgbClr val="C00000"/>
                </a:solidFill>
              </a:rPr>
              <a:t>L</a:t>
            </a:r>
            <a:r>
              <a:rPr lang="hr-HR" dirty="0"/>
              <a:t>oad)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ETL je česti akronim koji se koristi za proces integracije podataka</a:t>
            </a:r>
          </a:p>
        </p:txBody>
      </p:sp>
    </p:spTree>
    <p:extLst>
      <p:ext uri="{BB962C8B-B14F-4D97-AF65-F5344CB8AC3E}">
        <p14:creationId xmlns:p14="http://schemas.microsoft.com/office/powerpoint/2010/main" val="271720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Agenda za danas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r-HR" dirty="0"/>
              <a:t>Arhitektura analitičkih sustava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/>
              <a:t>Izvori podataka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/>
              <a:t>Skladištenje podataka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/>
              <a:t>Integracija podataka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/>
              <a:t>Dimenzijski model</a:t>
            </a:r>
          </a:p>
          <a:p>
            <a:pPr marL="514350" indent="-514350">
              <a:buFont typeface="+mj-lt"/>
              <a:buAutoNum type="arabicPeriod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92010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71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r-HR" dirty="0"/>
              <a:t>Zašto nam treba integracija podataka?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Podaci su pohranjeni na </a:t>
            </a:r>
            <a:r>
              <a:rPr lang="hr-HR" u="sng" dirty="0"/>
              <a:t>puno mjesta</a:t>
            </a:r>
            <a:r>
              <a:rPr lang="hr-HR" dirty="0"/>
              <a:t> u tvrtki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u="sng" dirty="0"/>
              <a:t>Teško je i dugotrajno manualno izvlačiti </a:t>
            </a:r>
            <a:r>
              <a:rPr lang="hr-HR" dirty="0"/>
              <a:t>podatke svaki put iz raznih aplikacija/baza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Podaci često </a:t>
            </a:r>
            <a:r>
              <a:rPr lang="hr-HR" u="sng" dirty="0"/>
              <a:t>nisu konzistentni</a:t>
            </a:r>
          </a:p>
          <a:p>
            <a:pPr lvl="1"/>
            <a:r>
              <a:rPr lang="hr-HR" dirty="0"/>
              <a:t>Ime i prezime</a:t>
            </a:r>
          </a:p>
          <a:p>
            <a:pPr lvl="1"/>
            <a:r>
              <a:rPr lang="hr-HR" dirty="0"/>
              <a:t>Adresa</a:t>
            </a:r>
          </a:p>
          <a:p>
            <a:pPr lvl="1"/>
            <a:r>
              <a:rPr lang="hr-HR" dirty="0"/>
              <a:t>Ključevi (OIB, JMBG, ...)</a:t>
            </a:r>
          </a:p>
          <a:p>
            <a:pPr lvl="1"/>
            <a:r>
              <a:rPr lang="hr-HR" dirty="0"/>
              <a:t>Kategorizacije (što znači mali, srednji, veliki korisnik)</a:t>
            </a:r>
          </a:p>
          <a:p>
            <a:pPr marL="457200" lvl="1" indent="0">
              <a:buNone/>
            </a:pPr>
            <a:r>
              <a:rPr lang="hr-HR" dirty="0"/>
              <a:t>=&gt; primjer Telekom podataka</a:t>
            </a:r>
          </a:p>
        </p:txBody>
      </p:sp>
    </p:spTree>
    <p:extLst>
      <p:ext uri="{BB962C8B-B14F-4D97-AF65-F5344CB8AC3E}">
        <p14:creationId xmlns:p14="http://schemas.microsoft.com/office/powerpoint/2010/main" val="307674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Što dobijemo s integracijom podataka?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b="1" u="sng" dirty="0"/>
              <a:t>Cjelovitost</a:t>
            </a:r>
            <a:r>
              <a:rPr lang="hr-HR" dirty="0"/>
              <a:t> – podaci o svim granama poslovanja moraju biti pristupačni</a:t>
            </a:r>
            <a:endParaRPr lang="hr-HR" b="1" u="sng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b="1" u="sng" dirty="0"/>
              <a:t>Pravovremenost </a:t>
            </a:r>
            <a:r>
              <a:rPr lang="hr-HR" dirty="0"/>
              <a:t>– podaci moraju biti vremenski relevantni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b="1" u="sng" dirty="0"/>
              <a:t>Vjerodostojnost</a:t>
            </a:r>
            <a:r>
              <a:rPr lang="hr-HR" dirty="0"/>
              <a:t> – podaci moraju biti točni da bi mogli na temelju njih donijeti odluke</a:t>
            </a:r>
          </a:p>
        </p:txBody>
      </p:sp>
    </p:spTree>
    <p:extLst>
      <p:ext uri="{BB962C8B-B14F-4D97-AF65-F5344CB8AC3E}">
        <p14:creationId xmlns:p14="http://schemas.microsoft.com/office/powerpoint/2010/main" val="198875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188"/>
            <a:ext cx="8229600" cy="1143000"/>
          </a:xfrm>
        </p:spPr>
        <p:txBody>
          <a:bodyPr/>
          <a:lstStyle/>
          <a:p>
            <a:r>
              <a:rPr lang="hr-HR" sz="5400" b="1" u="sng" dirty="0">
                <a:solidFill>
                  <a:srgbClr val="C00000"/>
                </a:solidFill>
              </a:rPr>
              <a:t>E</a:t>
            </a:r>
            <a:r>
              <a:rPr lang="hr-HR" dirty="0"/>
              <a:t>xtract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3020"/>
            <a:ext cx="8229600" cy="2116832"/>
          </a:xfrm>
        </p:spPr>
        <p:txBody>
          <a:bodyPr>
            <a:normAutofit fontScale="925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800" dirty="0"/>
              <a:t>Izvlačenje podataka se uglavnom radi putem ETL alata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800" dirty="0"/>
              <a:t>U pozadini se izvršava puno SQL upita u paraleli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800" dirty="0"/>
              <a:t>Podaci se stavljaju privremeno u „Data Staging” bazu gdje se nad njima rade daljnja obrada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27584" y="3371860"/>
            <a:ext cx="3456384" cy="2865452"/>
            <a:chOff x="827584" y="3371860"/>
            <a:chExt cx="2736304" cy="2865452"/>
          </a:xfrm>
        </p:grpSpPr>
        <p:sp>
          <p:nvSpPr>
            <p:cNvPr id="10" name="Rectangle 9"/>
            <p:cNvSpPr/>
            <p:nvPr/>
          </p:nvSpPr>
          <p:spPr>
            <a:xfrm>
              <a:off x="827584" y="3861048"/>
              <a:ext cx="864096" cy="237626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1043608" y="4005064"/>
              <a:ext cx="432048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1043608" y="5445224"/>
              <a:ext cx="432048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1043608" y="4725144"/>
              <a:ext cx="432048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0958" y="3371860"/>
              <a:ext cx="6976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r-HR" sz="1400" b="1" dirty="0"/>
                <a:t>Izvori </a:t>
              </a:r>
            </a:p>
            <a:p>
              <a:pPr algn="ctr"/>
              <a:r>
                <a:rPr lang="hr-HR" sz="1400" b="1" dirty="0"/>
                <a:t>podataka</a:t>
              </a:r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555776" y="4005064"/>
              <a:ext cx="1008112" cy="201622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/>
                <a:t>Data </a:t>
              </a:r>
            </a:p>
            <a:p>
              <a:pPr algn="ctr"/>
              <a:r>
                <a:rPr lang="hr-HR" dirty="0"/>
                <a:t>Staging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763688" y="4149080"/>
              <a:ext cx="648072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600" b="1" dirty="0">
                  <a:solidFill>
                    <a:srgbClr val="C00000"/>
                  </a:solidFill>
                </a:rPr>
                <a:t>E</a:t>
              </a:r>
              <a:r>
                <a:rPr lang="hr-HR" sz="1400" dirty="0"/>
                <a:t>TL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763688" y="4869160"/>
              <a:ext cx="648072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600" b="1" dirty="0">
                  <a:solidFill>
                    <a:srgbClr val="C00000"/>
                  </a:solidFill>
                </a:rPr>
                <a:t>E</a:t>
              </a:r>
              <a:r>
                <a:rPr lang="hr-HR" sz="1400" dirty="0"/>
                <a:t>TL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763688" y="5589240"/>
              <a:ext cx="648072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600" b="1" dirty="0">
                  <a:solidFill>
                    <a:srgbClr val="C00000"/>
                  </a:solidFill>
                </a:rPr>
                <a:t>E</a:t>
              </a:r>
              <a:r>
                <a:rPr lang="hr-HR" sz="1400" dirty="0"/>
                <a:t>TL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7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70" y="53752"/>
            <a:ext cx="8229600" cy="1143000"/>
          </a:xfrm>
        </p:spPr>
        <p:txBody>
          <a:bodyPr/>
          <a:lstStyle/>
          <a:p>
            <a:r>
              <a:rPr lang="hr-HR" sz="5400" b="1" u="sng" dirty="0">
                <a:solidFill>
                  <a:srgbClr val="C00000"/>
                </a:solidFill>
              </a:rPr>
              <a:t>T</a:t>
            </a:r>
            <a:r>
              <a:rPr lang="hr-HR" dirty="0"/>
              <a:t>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0" y="1234343"/>
            <a:ext cx="8229600" cy="2116832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400" dirty="0"/>
              <a:t>Unutar „staging” privremene baze rade se transformacije nad podacima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400" dirty="0"/>
              <a:t>Cilj transformacija je da se sirovi podataka pročiste, stave u zajednički format, kako bi se mogli lakše analizirati i koristiti za donošenje odluka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C6C62D-A670-4B3B-B24A-81AC246177F5}"/>
              </a:ext>
            </a:extLst>
          </p:cNvPr>
          <p:cNvGrpSpPr/>
          <p:nvPr/>
        </p:nvGrpSpPr>
        <p:grpSpPr>
          <a:xfrm>
            <a:off x="1043608" y="3472409"/>
            <a:ext cx="3456384" cy="2865452"/>
            <a:chOff x="827584" y="3371860"/>
            <a:chExt cx="2736304" cy="28654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6E8543-0434-44C9-A9DD-EC05048C24F4}"/>
                </a:ext>
              </a:extLst>
            </p:cNvPr>
            <p:cNvSpPr/>
            <p:nvPr/>
          </p:nvSpPr>
          <p:spPr>
            <a:xfrm>
              <a:off x="827584" y="3861048"/>
              <a:ext cx="864096" cy="237626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B13794C9-46C0-4C33-8B96-7D485DB66E5E}"/>
                </a:ext>
              </a:extLst>
            </p:cNvPr>
            <p:cNvSpPr/>
            <p:nvPr/>
          </p:nvSpPr>
          <p:spPr>
            <a:xfrm>
              <a:off x="1043608" y="4005064"/>
              <a:ext cx="432048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D75EDE1E-8AA3-42C7-BF07-ED97446F7368}"/>
                </a:ext>
              </a:extLst>
            </p:cNvPr>
            <p:cNvSpPr/>
            <p:nvPr/>
          </p:nvSpPr>
          <p:spPr>
            <a:xfrm>
              <a:off x="1043608" y="5445224"/>
              <a:ext cx="432048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54233D99-F6F7-4F5B-895D-9FAE85B49B6B}"/>
                </a:ext>
              </a:extLst>
            </p:cNvPr>
            <p:cNvSpPr/>
            <p:nvPr/>
          </p:nvSpPr>
          <p:spPr>
            <a:xfrm>
              <a:off x="1043608" y="4725144"/>
              <a:ext cx="432048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86FA8A-F449-450C-9489-DE3F65451F14}"/>
                </a:ext>
              </a:extLst>
            </p:cNvPr>
            <p:cNvSpPr txBox="1"/>
            <p:nvPr/>
          </p:nvSpPr>
          <p:spPr>
            <a:xfrm>
              <a:off x="910958" y="3371860"/>
              <a:ext cx="6976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r-HR" sz="1400" b="1" dirty="0"/>
                <a:t>Izvori </a:t>
              </a:r>
            </a:p>
            <a:p>
              <a:pPr algn="ctr"/>
              <a:r>
                <a:rPr lang="hr-HR" sz="1400" b="1" dirty="0"/>
                <a:t>podataka</a:t>
              </a:r>
            </a:p>
          </p:txBody>
        </p:sp>
        <p:sp>
          <p:nvSpPr>
            <p:cNvPr id="25" name="Flowchart: Magnetic Disk 24">
              <a:extLst>
                <a:ext uri="{FF2B5EF4-FFF2-40B4-BE49-F238E27FC236}">
                  <a16:creationId xmlns:a16="http://schemas.microsoft.com/office/drawing/2014/main" id="{3FE0C72C-3908-468D-97F5-462E80950E7F}"/>
                </a:ext>
              </a:extLst>
            </p:cNvPr>
            <p:cNvSpPr/>
            <p:nvPr/>
          </p:nvSpPr>
          <p:spPr>
            <a:xfrm>
              <a:off x="2555776" y="4005064"/>
              <a:ext cx="1008112" cy="201622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/>
                <a:t>Data </a:t>
              </a:r>
            </a:p>
            <a:p>
              <a:pPr algn="ctr"/>
              <a:r>
                <a:rPr lang="hr-HR" dirty="0"/>
                <a:t>Staging</a:t>
              </a:r>
            </a:p>
          </p:txBody>
        </p:sp>
        <p:sp>
          <p:nvSpPr>
            <p:cNvPr id="26" name="Right Arrow 12">
              <a:extLst>
                <a:ext uri="{FF2B5EF4-FFF2-40B4-BE49-F238E27FC236}">
                  <a16:creationId xmlns:a16="http://schemas.microsoft.com/office/drawing/2014/main" id="{B972CDDB-B843-4B43-806B-35097F5FBEF1}"/>
                </a:ext>
              </a:extLst>
            </p:cNvPr>
            <p:cNvSpPr/>
            <p:nvPr/>
          </p:nvSpPr>
          <p:spPr>
            <a:xfrm>
              <a:off x="1763688" y="4149080"/>
              <a:ext cx="648072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600" b="1" dirty="0">
                  <a:solidFill>
                    <a:srgbClr val="C00000"/>
                  </a:solidFill>
                </a:rPr>
                <a:t>E</a:t>
              </a:r>
              <a:r>
                <a:rPr lang="hr-HR" sz="1400" dirty="0"/>
                <a:t>TL</a:t>
              </a:r>
            </a:p>
          </p:txBody>
        </p:sp>
        <p:sp>
          <p:nvSpPr>
            <p:cNvPr id="27" name="Right Arrow 13">
              <a:extLst>
                <a:ext uri="{FF2B5EF4-FFF2-40B4-BE49-F238E27FC236}">
                  <a16:creationId xmlns:a16="http://schemas.microsoft.com/office/drawing/2014/main" id="{B0A2BC04-CA4F-47A0-85D8-0DABDCE5887D}"/>
                </a:ext>
              </a:extLst>
            </p:cNvPr>
            <p:cNvSpPr/>
            <p:nvPr/>
          </p:nvSpPr>
          <p:spPr>
            <a:xfrm>
              <a:off x="1763688" y="4869160"/>
              <a:ext cx="648072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600" b="1" dirty="0">
                  <a:solidFill>
                    <a:srgbClr val="C00000"/>
                  </a:solidFill>
                </a:rPr>
                <a:t>E</a:t>
              </a:r>
              <a:r>
                <a:rPr lang="hr-HR" sz="1400" dirty="0"/>
                <a:t>TL</a:t>
              </a:r>
            </a:p>
          </p:txBody>
        </p:sp>
        <p:sp>
          <p:nvSpPr>
            <p:cNvPr id="28" name="Right Arrow 14">
              <a:extLst>
                <a:ext uri="{FF2B5EF4-FFF2-40B4-BE49-F238E27FC236}">
                  <a16:creationId xmlns:a16="http://schemas.microsoft.com/office/drawing/2014/main" id="{BF5781AB-DC79-466B-A10B-FD153A67A6B7}"/>
                </a:ext>
              </a:extLst>
            </p:cNvPr>
            <p:cNvSpPr/>
            <p:nvPr/>
          </p:nvSpPr>
          <p:spPr>
            <a:xfrm>
              <a:off x="1763688" y="5589240"/>
              <a:ext cx="648072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600" b="1" dirty="0">
                  <a:solidFill>
                    <a:srgbClr val="C00000"/>
                  </a:solidFill>
                </a:rPr>
                <a:t>E</a:t>
              </a:r>
              <a:r>
                <a:rPr lang="hr-HR" sz="1400" dirty="0"/>
                <a:t>TL</a:t>
              </a:r>
            </a:p>
          </p:txBody>
        </p:sp>
      </p:grpSp>
      <p:sp>
        <p:nvSpPr>
          <p:cNvPr id="29" name="Right Arrow 15">
            <a:extLst>
              <a:ext uri="{FF2B5EF4-FFF2-40B4-BE49-F238E27FC236}">
                <a16:creationId xmlns:a16="http://schemas.microsoft.com/office/drawing/2014/main" id="{DF104FEA-959B-46B0-A511-0598760E02EF}"/>
              </a:ext>
            </a:extLst>
          </p:cNvPr>
          <p:cNvSpPr/>
          <p:nvPr/>
        </p:nvSpPr>
        <p:spPr>
          <a:xfrm>
            <a:off x="3563888" y="4143204"/>
            <a:ext cx="648072" cy="54752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100" dirty="0"/>
              <a:t>E</a:t>
            </a:r>
            <a:r>
              <a:rPr lang="hr-HR" sz="2000" b="1" dirty="0">
                <a:solidFill>
                  <a:srgbClr val="C00000"/>
                </a:solidFill>
              </a:rPr>
              <a:t>T</a:t>
            </a:r>
            <a:r>
              <a:rPr lang="hr-HR" sz="11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81057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Primjeri transformacija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412776"/>
          <a:ext cx="8219256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1600" dirty="0"/>
                        <a:t>Transformacija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/>
                        <a:t>Opis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/>
                        <a:t>Kada se koristi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sz="1600" dirty="0"/>
                        <a:t>Aggregate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/>
                        <a:t>Računa Sum,</a:t>
                      </a:r>
                      <a:r>
                        <a:rPr lang="hr-HR" sz="1600" baseline="0" dirty="0"/>
                        <a:t> Count, Min, Max agregacije na osnovu numeričke kolumne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/>
                        <a:t>Kada vam</a:t>
                      </a:r>
                      <a:r>
                        <a:rPr lang="hr-HR" sz="1600" baseline="0" dirty="0"/>
                        <a:t> ne trebaju svi podaci na najnižem nivou detalja – treba ih agregirati</a:t>
                      </a:r>
                      <a:endParaRPr lang="hr-H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sz="1600" dirty="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/>
                        <a:t>Sortiranje ulaznih podataka na osnovu njihovih vrijednosti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/>
                        <a:t>Kada želite da vam podaci</a:t>
                      </a:r>
                      <a:r>
                        <a:rPr lang="hr-HR" sz="1600" baseline="0" dirty="0"/>
                        <a:t> u skladištu budu poredani po nekoj osnovi</a:t>
                      </a:r>
                      <a:endParaRPr lang="hr-H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sz="1600" dirty="0"/>
                        <a:t>Character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/>
                        <a:t>Manipulacija teksta</a:t>
                      </a:r>
                      <a:r>
                        <a:rPr lang="hr-HR" sz="1600" baseline="0" dirty="0"/>
                        <a:t> u kolumnama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/>
                        <a:t>Konzistentnost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sz="1600" dirty="0"/>
                        <a:t>Conditional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/>
                        <a:t>Razdvaja ulazne podatke na više izlaza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/>
                        <a:t>Eliminacija nečistih podataka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sz="1600" dirty="0"/>
                        <a:t>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/>
                        <a:t>Stvara kopiju ulaznih podataka koja se može</a:t>
                      </a:r>
                      <a:r>
                        <a:rPr lang="hr-HR" sz="1600" baseline="0" dirty="0"/>
                        <a:t> dalje manipulirati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/>
                        <a:t>Treba</a:t>
                      </a:r>
                      <a:r>
                        <a:rPr lang="hr-HR" sz="1600" baseline="0" dirty="0"/>
                        <a:t> vam kopija ulaza za dodatne transformacije</a:t>
                      </a:r>
                      <a:endParaRPr lang="hr-H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sz="1600" dirty="0"/>
                        <a:t>Data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/>
                        <a:t>Mijenja </a:t>
                      </a:r>
                      <a:r>
                        <a:rPr lang="hr-HR" sz="1600" baseline="0" dirty="0"/>
                        <a:t>ulazne podatke iz jednog tipa u drugi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/>
                        <a:t>Pretvori brojke upisane kao</a:t>
                      </a:r>
                      <a:r>
                        <a:rPr lang="hr-HR" sz="1600" baseline="0" dirty="0"/>
                        <a:t> tekst (npr. </a:t>
                      </a:r>
                      <a:r>
                        <a:rPr lang="hr-HR" sz="1600" dirty="0"/>
                        <a:t>„123”) u numerički tip (123)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sz="1600" dirty="0"/>
                        <a:t>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/>
                        <a:t>Spaja dva ulazna</a:t>
                      </a:r>
                      <a:r>
                        <a:rPr lang="hr-HR" sz="1600" baseline="0" dirty="0"/>
                        <a:t> podatka u jedan izlazni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/>
                        <a:t>Kada želite od nekoliko ulaznih kolumna napraviti jednu „Marin” + „Bezic” =</a:t>
                      </a:r>
                      <a:r>
                        <a:rPr lang="hr-HR" sz="1600" baseline="0" dirty="0"/>
                        <a:t> „Marin Bezic”</a:t>
                      </a:r>
                      <a:endParaRPr lang="hr-H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577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3" y="41078"/>
            <a:ext cx="8229600" cy="1143000"/>
          </a:xfrm>
        </p:spPr>
        <p:txBody>
          <a:bodyPr/>
          <a:lstStyle/>
          <a:p>
            <a:r>
              <a:rPr lang="hr-HR" sz="5400" b="1" u="sng" dirty="0">
                <a:solidFill>
                  <a:srgbClr val="C00000"/>
                </a:solidFill>
              </a:rPr>
              <a:t>L</a:t>
            </a:r>
            <a:r>
              <a:rPr lang="hr-HR" dirty="0"/>
              <a:t>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82" y="1137194"/>
            <a:ext cx="8229600" cy="1612775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2400" dirty="0"/>
              <a:t>Nakon što su podaci transformirani, upisuju se u skladište podataka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974684" y="3990196"/>
            <a:ext cx="1037475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ET</a:t>
            </a:r>
            <a:r>
              <a:rPr lang="hr-HR" sz="1600" b="1" dirty="0">
                <a:solidFill>
                  <a:srgbClr val="C00000"/>
                </a:solidFill>
              </a:rPr>
              <a:t>L</a:t>
            </a:r>
            <a:endParaRPr lang="hr-HR" sz="1600" dirty="0">
              <a:solidFill>
                <a:srgbClr val="C00000"/>
              </a:solidFill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6084168" y="3629401"/>
            <a:ext cx="2160240" cy="1612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Skladište</a:t>
            </a:r>
          </a:p>
          <a:p>
            <a:pPr algn="ctr"/>
            <a:r>
              <a:rPr lang="hr-HR" dirty="0"/>
              <a:t>Podataka</a:t>
            </a:r>
          </a:p>
          <a:p>
            <a:pPr algn="ctr"/>
            <a:r>
              <a:rPr lang="hr-HR" dirty="0"/>
              <a:t>(</a:t>
            </a:r>
            <a:r>
              <a:rPr lang="hr-HR" dirty="0" err="1"/>
              <a:t>target</a:t>
            </a:r>
            <a:r>
              <a:rPr lang="hr-HR" dirty="0"/>
              <a:t>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4605A5-5E3A-4987-B812-CD7527B22CBA}"/>
              </a:ext>
            </a:extLst>
          </p:cNvPr>
          <p:cNvGrpSpPr/>
          <p:nvPr/>
        </p:nvGrpSpPr>
        <p:grpSpPr>
          <a:xfrm>
            <a:off x="1331640" y="2636912"/>
            <a:ext cx="3456384" cy="2865452"/>
            <a:chOff x="827584" y="3371860"/>
            <a:chExt cx="2736304" cy="28654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0261BE-539F-4C50-9639-CE1540368C4F}"/>
                </a:ext>
              </a:extLst>
            </p:cNvPr>
            <p:cNvSpPr/>
            <p:nvPr/>
          </p:nvSpPr>
          <p:spPr>
            <a:xfrm>
              <a:off x="827584" y="3861048"/>
              <a:ext cx="864096" cy="237626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E5B98941-0CA2-4434-AB98-C983CD597B3F}"/>
                </a:ext>
              </a:extLst>
            </p:cNvPr>
            <p:cNvSpPr/>
            <p:nvPr/>
          </p:nvSpPr>
          <p:spPr>
            <a:xfrm>
              <a:off x="1043608" y="4005064"/>
              <a:ext cx="432048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4" name="Flowchart: Magnetic Disk 23">
              <a:extLst>
                <a:ext uri="{FF2B5EF4-FFF2-40B4-BE49-F238E27FC236}">
                  <a16:creationId xmlns:a16="http://schemas.microsoft.com/office/drawing/2014/main" id="{2362467C-5E80-4DB4-A75E-761739CCCC2E}"/>
                </a:ext>
              </a:extLst>
            </p:cNvPr>
            <p:cNvSpPr/>
            <p:nvPr/>
          </p:nvSpPr>
          <p:spPr>
            <a:xfrm>
              <a:off x="1043608" y="5445224"/>
              <a:ext cx="432048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5" name="Flowchart: Magnetic Disk 24">
              <a:extLst>
                <a:ext uri="{FF2B5EF4-FFF2-40B4-BE49-F238E27FC236}">
                  <a16:creationId xmlns:a16="http://schemas.microsoft.com/office/drawing/2014/main" id="{16DD6266-AD88-486F-BD77-3D78597B85E1}"/>
                </a:ext>
              </a:extLst>
            </p:cNvPr>
            <p:cNvSpPr/>
            <p:nvPr/>
          </p:nvSpPr>
          <p:spPr>
            <a:xfrm>
              <a:off x="1043608" y="4725144"/>
              <a:ext cx="432048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C97946-75AA-4D9A-8A2C-2E7B394436DA}"/>
                </a:ext>
              </a:extLst>
            </p:cNvPr>
            <p:cNvSpPr txBox="1"/>
            <p:nvPr/>
          </p:nvSpPr>
          <p:spPr>
            <a:xfrm>
              <a:off x="910958" y="3371860"/>
              <a:ext cx="6976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r-HR" sz="1400" b="1" dirty="0"/>
                <a:t>Izvori </a:t>
              </a:r>
            </a:p>
            <a:p>
              <a:pPr algn="ctr"/>
              <a:r>
                <a:rPr lang="hr-HR" sz="1400" b="1" dirty="0"/>
                <a:t>podataka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B970E2D3-6B06-425B-A7DF-C6019EB5526D}"/>
                </a:ext>
              </a:extLst>
            </p:cNvPr>
            <p:cNvSpPr/>
            <p:nvPr/>
          </p:nvSpPr>
          <p:spPr>
            <a:xfrm>
              <a:off x="2555776" y="4005064"/>
              <a:ext cx="1008112" cy="201622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/>
                <a:t>Data </a:t>
              </a:r>
            </a:p>
            <a:p>
              <a:pPr algn="ctr"/>
              <a:r>
                <a:rPr lang="hr-HR" dirty="0"/>
                <a:t>Staging</a:t>
              </a:r>
            </a:p>
          </p:txBody>
        </p:sp>
        <p:sp>
          <p:nvSpPr>
            <p:cNvPr id="28" name="Right Arrow 12">
              <a:extLst>
                <a:ext uri="{FF2B5EF4-FFF2-40B4-BE49-F238E27FC236}">
                  <a16:creationId xmlns:a16="http://schemas.microsoft.com/office/drawing/2014/main" id="{3106A591-AFA0-427F-B840-55AEA32E9FEF}"/>
                </a:ext>
              </a:extLst>
            </p:cNvPr>
            <p:cNvSpPr/>
            <p:nvPr/>
          </p:nvSpPr>
          <p:spPr>
            <a:xfrm>
              <a:off x="1763688" y="4149080"/>
              <a:ext cx="648072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600" b="1" dirty="0">
                  <a:solidFill>
                    <a:srgbClr val="C00000"/>
                  </a:solidFill>
                </a:rPr>
                <a:t>E</a:t>
              </a:r>
              <a:r>
                <a:rPr lang="hr-HR" sz="1400" dirty="0"/>
                <a:t>TL</a:t>
              </a:r>
            </a:p>
          </p:txBody>
        </p:sp>
        <p:sp>
          <p:nvSpPr>
            <p:cNvPr id="29" name="Right Arrow 13">
              <a:extLst>
                <a:ext uri="{FF2B5EF4-FFF2-40B4-BE49-F238E27FC236}">
                  <a16:creationId xmlns:a16="http://schemas.microsoft.com/office/drawing/2014/main" id="{111DC4D8-0ED3-4B57-A29E-4ED461FC4654}"/>
                </a:ext>
              </a:extLst>
            </p:cNvPr>
            <p:cNvSpPr/>
            <p:nvPr/>
          </p:nvSpPr>
          <p:spPr>
            <a:xfrm>
              <a:off x="1763688" y="4869160"/>
              <a:ext cx="648072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600" b="1" dirty="0">
                  <a:solidFill>
                    <a:srgbClr val="C00000"/>
                  </a:solidFill>
                </a:rPr>
                <a:t>E</a:t>
              </a:r>
              <a:r>
                <a:rPr lang="hr-HR" sz="1400" dirty="0"/>
                <a:t>TL</a:t>
              </a:r>
            </a:p>
          </p:txBody>
        </p:sp>
        <p:sp>
          <p:nvSpPr>
            <p:cNvPr id="30" name="Right Arrow 14">
              <a:extLst>
                <a:ext uri="{FF2B5EF4-FFF2-40B4-BE49-F238E27FC236}">
                  <a16:creationId xmlns:a16="http://schemas.microsoft.com/office/drawing/2014/main" id="{462F2784-EA32-4AE4-BEC2-F0482EDC699D}"/>
                </a:ext>
              </a:extLst>
            </p:cNvPr>
            <p:cNvSpPr/>
            <p:nvPr/>
          </p:nvSpPr>
          <p:spPr>
            <a:xfrm>
              <a:off x="1763688" y="5589240"/>
              <a:ext cx="648072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600" b="1" dirty="0">
                  <a:solidFill>
                    <a:srgbClr val="C00000"/>
                  </a:solidFill>
                </a:rPr>
                <a:t>E</a:t>
              </a:r>
              <a:r>
                <a:rPr lang="hr-HR" sz="1400" dirty="0"/>
                <a:t>TL</a:t>
              </a:r>
            </a:p>
          </p:txBody>
        </p:sp>
      </p:grpSp>
      <p:sp>
        <p:nvSpPr>
          <p:cNvPr id="31" name="Right Arrow 15">
            <a:extLst>
              <a:ext uri="{FF2B5EF4-FFF2-40B4-BE49-F238E27FC236}">
                <a16:creationId xmlns:a16="http://schemas.microsoft.com/office/drawing/2014/main" id="{F784CFAB-6453-4EB2-8F85-9E43F26DEF99}"/>
              </a:ext>
            </a:extLst>
          </p:cNvPr>
          <p:cNvSpPr/>
          <p:nvPr/>
        </p:nvSpPr>
        <p:spPr>
          <a:xfrm>
            <a:off x="3851920" y="3307707"/>
            <a:ext cx="648072" cy="54752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E</a:t>
            </a:r>
            <a:r>
              <a:rPr lang="hr-HR" sz="1600" b="1" dirty="0">
                <a:solidFill>
                  <a:srgbClr val="C00000"/>
                </a:solidFill>
              </a:rPr>
              <a:t>T</a:t>
            </a:r>
            <a:r>
              <a:rPr lang="hr-HR" sz="14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92215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  <p:bldP spid="19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hr-HR" dirty="0"/>
              <a:t>Koliko često se radi integracija podataka?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Batch</a:t>
            </a:r>
          </a:p>
          <a:p>
            <a:pPr lvl="1"/>
            <a:r>
              <a:rPr lang="hr-HR" dirty="0"/>
              <a:t>Dnevno</a:t>
            </a:r>
          </a:p>
          <a:p>
            <a:pPr lvl="1"/>
            <a:r>
              <a:rPr lang="hr-HR" dirty="0"/>
              <a:t>Tjedno</a:t>
            </a:r>
          </a:p>
          <a:p>
            <a:pPr lvl="1"/>
            <a:r>
              <a:rPr lang="hr-HR" dirty="0"/>
              <a:t>Mjesečno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Real time</a:t>
            </a:r>
          </a:p>
          <a:p>
            <a:pPr lvl="1"/>
            <a:r>
              <a:rPr lang="hr-HR" dirty="0"/>
              <a:t>Podaci se ubrzo nakon što su pohranjeni u poslovnim/”line of business” aplikacijama integriraju i obrađuju i smještaju u data warehouse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Koje su prednosti i mane batch i real time?</a:t>
            </a:r>
          </a:p>
        </p:txBody>
      </p:sp>
    </p:spTree>
    <p:extLst>
      <p:ext uri="{BB962C8B-B14F-4D97-AF65-F5344CB8AC3E}">
        <p14:creationId xmlns:p14="http://schemas.microsoft.com/office/powerpoint/2010/main" val="334665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80928"/>
            <a:ext cx="7772400" cy="1362075"/>
          </a:xfrm>
        </p:spPr>
        <p:txBody>
          <a:bodyPr/>
          <a:lstStyle/>
          <a:p>
            <a:r>
              <a:rPr lang="hr-HR" dirty="0"/>
              <a:t>4. Dimenzijski model SKLADIŠTA 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1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hr-HR" dirty="0"/>
              <a:t>Dimenzijski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3" y="1340768"/>
            <a:ext cx="8229600" cy="511256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Dizajn data warehouse baze treba biti sličan načinu kako mi razmišljamo o poslovanju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Kako razmišljamo o poslovanju =&gt; pitanja na koja želimo odgovore</a:t>
            </a:r>
          </a:p>
          <a:p>
            <a:pPr lvl="1"/>
            <a:r>
              <a:rPr lang="hr-HR" dirty="0"/>
              <a:t>Koja je marža po kategoriji proizvoda?</a:t>
            </a:r>
          </a:p>
          <a:p>
            <a:pPr lvl="1"/>
            <a:r>
              <a:rPr lang="hr-HR" dirty="0"/>
              <a:t>Koji je najprofitabilnija skupina kupaca?</a:t>
            </a:r>
          </a:p>
          <a:p>
            <a:pPr lvl="1"/>
            <a:r>
              <a:rPr lang="hr-HR" dirty="0"/>
              <a:t>Koji su mi najveći dužnici?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Rješenje je dimenzijski model (dimensional model) </a:t>
            </a:r>
          </a:p>
        </p:txBody>
      </p:sp>
    </p:spTree>
    <p:extLst>
      <p:ext uri="{BB962C8B-B14F-4D97-AF65-F5344CB8AC3E}">
        <p14:creationId xmlns:p14="http://schemas.microsoft.com/office/powerpoint/2010/main" val="1045151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203" y="0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Dimenzijski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143000"/>
            <a:ext cx="8229600" cy="54543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r-HR" dirty="0"/>
              <a:t>Glavne komponente modela su: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Mjere (</a:t>
            </a:r>
            <a:r>
              <a:rPr lang="hr-HR" dirty="0" err="1"/>
              <a:t>Measures</a:t>
            </a:r>
            <a:r>
              <a:rPr lang="hr-HR" dirty="0"/>
              <a:t>)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hr-HR" dirty="0"/>
              <a:t>    Nazivamo ih i KPI (</a:t>
            </a:r>
            <a:r>
              <a:rPr lang="hr-HR" dirty="0" err="1"/>
              <a:t>Key</a:t>
            </a:r>
            <a:r>
              <a:rPr lang="hr-HR" dirty="0"/>
              <a:t> </a:t>
            </a:r>
            <a:r>
              <a:rPr lang="hr-HR" dirty="0" err="1"/>
              <a:t>Performance</a:t>
            </a:r>
            <a:r>
              <a:rPr lang="hr-HR" dirty="0"/>
              <a:t> </a:t>
            </a:r>
            <a:r>
              <a:rPr lang="hr-HR" dirty="0" err="1"/>
              <a:t>Indicators</a:t>
            </a:r>
            <a:r>
              <a:rPr lang="hr-HR" dirty="0"/>
              <a:t>)</a:t>
            </a:r>
          </a:p>
          <a:p>
            <a:pPr lvl="2"/>
            <a:r>
              <a:rPr lang="hr-HR" dirty="0"/>
              <a:t>Kvantitativne mjere koje su važne za poslovanje</a:t>
            </a:r>
          </a:p>
          <a:p>
            <a:pPr lvl="3"/>
            <a:r>
              <a:rPr lang="hr-HR" dirty="0"/>
              <a:t>Bruto prodaja</a:t>
            </a:r>
          </a:p>
          <a:p>
            <a:pPr lvl="3"/>
            <a:r>
              <a:rPr lang="hr-HR" dirty="0"/>
              <a:t>Trošak</a:t>
            </a:r>
          </a:p>
          <a:p>
            <a:pPr lvl="3"/>
            <a:r>
              <a:rPr lang="hr-HR" dirty="0"/>
              <a:t>Profit</a:t>
            </a:r>
          </a:p>
          <a:p>
            <a:pPr lvl="3"/>
            <a:r>
              <a:rPr lang="hr-HR" dirty="0"/>
              <a:t>Prodana količina</a:t>
            </a:r>
          </a:p>
          <a:p>
            <a:pPr lvl="3"/>
            <a:r>
              <a:rPr lang="hr-HR" dirty="0"/>
              <a:t>itd.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Dimenzije (</a:t>
            </a:r>
            <a:r>
              <a:rPr lang="hr-HR" dirty="0" err="1"/>
              <a:t>Dimensions</a:t>
            </a:r>
            <a:r>
              <a:rPr lang="hr-HR" dirty="0"/>
              <a:t>)</a:t>
            </a:r>
          </a:p>
          <a:p>
            <a:pPr lvl="2"/>
            <a:r>
              <a:rPr lang="hr-HR" dirty="0"/>
              <a:t>Parametri po kojima možemo analizirati mjere</a:t>
            </a:r>
          </a:p>
          <a:p>
            <a:pPr lvl="3"/>
            <a:r>
              <a:rPr lang="hr-HR" dirty="0"/>
              <a:t>Kupac</a:t>
            </a:r>
          </a:p>
          <a:p>
            <a:pPr lvl="3"/>
            <a:r>
              <a:rPr lang="hr-HR" dirty="0"/>
              <a:t>Vrijeme</a:t>
            </a:r>
          </a:p>
          <a:p>
            <a:pPr lvl="3"/>
            <a:r>
              <a:rPr lang="hr-HR" dirty="0"/>
              <a:t>Prodavač</a:t>
            </a:r>
          </a:p>
          <a:p>
            <a:pPr lvl="3"/>
            <a:r>
              <a:rPr lang="hr-HR" dirty="0"/>
              <a:t>Proizvod</a:t>
            </a:r>
          </a:p>
          <a:p>
            <a:pPr lvl="3"/>
            <a:r>
              <a:rPr lang="hr-HR" dirty="0"/>
              <a:t>Lokacija</a:t>
            </a:r>
          </a:p>
          <a:p>
            <a:pPr lvl="3"/>
            <a:r>
              <a:rPr lang="hr-HR" dirty="0"/>
              <a:t>itd.</a:t>
            </a:r>
          </a:p>
        </p:txBody>
      </p:sp>
    </p:spTree>
    <p:extLst>
      <p:ext uri="{BB962C8B-B14F-4D97-AF65-F5344CB8AC3E}">
        <p14:creationId xmlns:p14="http://schemas.microsoft.com/office/powerpoint/2010/main" val="124144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utoShape 2" descr="data:image/jpg;base64,/9j/4AAQSkZJRgABAQAAAQABAAD/2wBDAAkGBwgHBgkIBwgKCgkLDRYPDQwMDRsUFRAWIB0iIiAdHx8kKDQsJCYxJx8fLT0tMTU3Ojo6Iys/RD84QzQ5Ojf/2wBDAQoKCg0MDRoPDxo3JR8lNzc3Nzc3Nzc3Nzc3Nzc3Nzc3Nzc3Nzc3Nzc3Nzc3Nzc3Nzc3Nzc3Nzc3Nzc3Nzc3Nzf/wAARCABeAF4DASIAAhEBAxEB/8QAGwAAAgMBAQEAAAAAAAAAAAAABAYDBQcCAAH/xABHEAABAgQCBAgJCAkFAAAAAAABAgMABAUREiEGMUFREyJhcYGRobIHFDI0ZHSxwdEVJVJicoLh8BYjJCYzRFODkkJjoqPS/8QAGQEAAgMBAAAAAAAAAAAAAAAAAwQAAQIF/8QAKhEAAgIBAgQGAQUAAAAAAAAAAQIAEQMEIRIxMpEiM1FhseFBI4GhwfD/2gAMAwEAAhEDEQA/ANvWpKEKUtQSlIuSTYAQg1/whBLipegtJeIyMy4Dg+6NvOe2I/CZXHC4ihyqyApIXMkbQfJR7z0QoSsuAkZQnn1BU8KwGTLRoQmYrFbnlFU3UH1pOttKsCOpNo4bpM5NKBZRMFR2FRN+bbDdRKDLy0sZ+qkIbRnY7OS20xZGcn3kWkUJpkqfJOAKeWN5vknpuYXpm3YwQBPMxLTofWnBlKvfeVb2mOxoRWj/ACiulxPxhhmG3SSXZ2ddVvVNLHYkgdkBKZSb4lOq+08s+0xCg9T/AL9pOEep/iVw0ErJ/lgOdxPxj7+gVYOthA53U/GCXGGfoX5yTArrDP8ASR0pEVS+/f6lUPeff0DrI8kIRzPAe+LqgUbSiluAIqiCyDmw5hdSebjAjoMKU600EnC2hPMkR1oQtQ0tkUqNxiURfZZJiIwDCr7/AFIpAb8zZZR7h5Zt3LjpvlE0V9AJVRZJR1llJ7IsI6aG1BjimwDMTqyzP6RVKYxhSjMrSEnI2ScItvyAi40VkfHKk2kjJJvmNv5vC05lU5z1lzvGHLRV4ytPq06Dx5eVWpJ5bZeyOVs2TeJc23lsZxuqVVSG/M5E2QNilDIHsJ6BBMy6LHMdJhd0YWGqcSTmtZ7ABDjo4UvSbi1AEh5Qz6D74JhByHf8wuPxCLUy6nPjDrgJTo3jrjR+CbOttH+IjksMHWy2fuiGDpj6zZw+8zJx0bxAzrg3jrjVTKSp1y7J/tiODISR1ycuf7SfhGDpT6zJwH1mOTirpjrQofvbJHdwh/61RrqqTTFeVT5Q87CfhA6ZGiSkzwjclJtPoyxIZAUm43gbQYyNIVYEmUMBBu5PQhhosgPR2+6IPgFuYkUhDTZKUiyEpSlQA2AckSyZVd9ClFWBywub5WB98PLsAIwuwqYc6fnWd9Zd75hooyiNF9Ijt8XSnruIVpg2rE8PSne+YZ6JxtGNIR/so9pjlDze/wAGIjr7/wByClv4JNKRlYmHjQl3hJCaG6YPdTGcyaiGQOUw9eD1d2Z9O5xB60/hBdKacCEwnxVIdMUVancJPy89NqkybrShduB6h5PLs25QqI0imik46lOEnUoTC8u2NeWkLSUqAKSLEEZGMi080XTRJgTlON5J26lS4zLG8j6mY5rgbrF1KOBxKZvMrDxCMcvpi9O0zxZGFuoqSRwyTxCnatP1uTZr1RTuOzqVoQmcnHXFqCUoD6yVHdrhOlZnglg3Vhve6daTsI5Yf9DqhS2XVzlUmUJmwMLN0HCU2zUnXnsI2cxuQK7ZSATUGGLmiY5UCmrp8p+vdW7MOcZxSllQH1RfYO3OKqsuKRVH0BSkjClWW+34Rbydcp87Mpl5V1bjigVZNKAAG0ki0dTTEkt9S33AlagLjHbLZDjoHxgKYwQCtLFJNRmEzsq0l1SkKfbCgRsxC8OkrlMTI+uD/wARFauUpF0qUhasCgoEcIQDvyiyl8puZ+6eyJhQpsTcmNSLuYZNm1ZqHrbvfMNOj3G0c0gHo6T7YU5w/PVQ9ad75hr0YN6DXx6MPfHPXze/wYoOvvKuWTZIEOvg+OF6fRf/AEtq70KbLcNWgwwVGZT9JgHqV+Ma05/VE3i6xG2dm0SjBcUCpROFCBrWrYB+ctcK067/ABHJlaVvO+XtAH0RyC558zthjfpyX5pT7j7t8OFKQE2QNtstu3mEDq0cpq1Ynm3HVHap1XuIh7MjvsOUYYM0yGv09FNWZiTQlUqo8ZN82j/59kByc+puzbwsyo3BSM0HeL7Y25FBpKBYU6WOVuM2FX64V57wcST7q+Am1SzBN0tpbuU8gJOrdlCp0uRaI3gGwsOUN0EclfFVtlQM8rjLVawcRfilHIL5jWCc9YJJrjy2qkUoUpIUyk3G3NUQ0nQuXpoa4Opzyi0sLSTwYsf8b2IyI2gxdTstKKeDsw8GyU4bFYAIBO/nhk42OLh5QwU8FRNnahMtizbijmLi1soeWvPZj7KD3orlS9GKTcB4bbFTg7LiLFvz1zcWkntVEw4ynM3LxqVu5g84fnqoetO98w26J50Wvj0X4wnzavnif9ad75hv0PN6VXh6GT7Y56+b3+ImOuSMtckMOiqeDqx+swodSkxWMNZ9MXFFTgqjB3pWOy/ui8O2UQmPqEvJmpJZfWyGlKUgAk3SBnzm/ZEBqyzqQwj7ThPYE++K2vYvlkJCSUlhJNjtuqKmZQ4QcLS+uGsmd1YiFZyDG+mzqppx5KnGl4MNuDSRa99dyd0Uyqm8UWW68pSSQrCQka+QCINB8SZqohZvcNm19XliJPkt9Tj4S29xnlnVYZqO0kRp2d0UrL4iygiQirN+NyqFtuFS30JClOKVa6hvMWWkDhZm5dSTYrbWL23FPxgFGjEwt9p5a20YHEr4yio5EH85wwzkimacbWtak4ARxQNtt4O6LVMjIQ0ihipBiVUahNpaWGnVKNssoeEee87I9v4wE7JUiXH7WWjvDzl79BNuyCJWZbmpwqYxFtLeEqwkAm+y+uN4cbJzNzSIVu5gM+5wdZnwrI+NO98w6aAkvU6uAbZNY7Pxi/0n8HFPqy1zNPdVIziiSSBibWTvGsdB6IA0Bo09SW6jJumUdmEvqaWCVKbUnCnkB37IVOEpksxc4yr2YSy8yF4MYU4NaEArV1C5i4pqXvHpZwykwhsLILjiQgC6SNRIV2QYmnVNSQl2pol2/wCnJsBNuk39kdCgS4Ul0zE05MIN0OuvFRSebVt3RtNOeIGvj7hFQ3dQ2Yp7MxMB9wuBWEJsldhYEnZntMROSlMl+NMIZHK+q/eMeFLKx+0Ts06No4TCOpNolZpckwcTcs3i+kRc9cO8Iu6h6EhRUpBsYZVJc5GGiR1gWjrxubcP6inqSPpPOBPYLwelISLAADkj7GpcA4KpO+XMssjc03c9avhHvkxC/OZiZe3hThA6hYQfHokkHYkZWX/gy7aDvCReCI9Hokk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125" name="Picture 5" descr="https://billing.gazpromretail.com/Crc/Images/excel_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20" y="788225"/>
            <a:ext cx="802859" cy="8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http://t0.gstatic.com/images?q=tbn:ANd9GcSIODm-Txawe38dljJyXesjd44RErAT1-0xVWCjc8Dmx0Ort5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806" y="1485670"/>
            <a:ext cx="802859" cy="80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http://t2.gstatic.com/images?q=tbn:ANd9GcSiZhIXR8ZopR0ZtFQ2nbC8WyubztRsEAuJG8jc-oq4TtG5ejAulgIRrY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41" y="785532"/>
            <a:ext cx="17240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http://t2.gstatic.com/images?q=tbn:ANd9GcRVzibP2EeYsY7_KxaNmcAdWrG-Al-e5fNxhKD-0Gm7mQmhvJHd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60770"/>
            <a:ext cx="1360562" cy="149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http://t1.gstatic.com/images?q=tbn:ANd9GcQ7k38i3UAen05orz2SA8h6A7EimwAWiUCf7Nb1Iob_cJpCi4Q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90" y="812501"/>
            <a:ext cx="6381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1" name="Group 5120"/>
          <p:cNvGrpSpPr/>
          <p:nvPr/>
        </p:nvGrpSpPr>
        <p:grpSpPr>
          <a:xfrm>
            <a:off x="1694788" y="5855602"/>
            <a:ext cx="6437154" cy="792088"/>
            <a:chOff x="1691680" y="5589240"/>
            <a:chExt cx="6437154" cy="792088"/>
          </a:xfrm>
        </p:grpSpPr>
        <p:grpSp>
          <p:nvGrpSpPr>
            <p:cNvPr id="63" name="Group 62"/>
            <p:cNvGrpSpPr/>
            <p:nvPr/>
          </p:nvGrpSpPr>
          <p:grpSpPr>
            <a:xfrm>
              <a:off x="1691680" y="5589240"/>
              <a:ext cx="5147022" cy="792088"/>
              <a:chOff x="1691680" y="5589240"/>
              <a:chExt cx="5147022" cy="792088"/>
            </a:xfrm>
          </p:grpSpPr>
          <p:sp>
            <p:nvSpPr>
              <p:cNvPr id="7" name="Flowchart: Magnetic Disk 6"/>
              <p:cNvSpPr/>
              <p:nvPr/>
            </p:nvSpPr>
            <p:spPr>
              <a:xfrm>
                <a:off x="1691680" y="5589240"/>
                <a:ext cx="792088" cy="792088"/>
              </a:xfrm>
              <a:prstGeom prst="flowChartMagneticDisk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CRM</a:t>
                </a:r>
              </a:p>
            </p:txBody>
          </p:sp>
          <p:sp>
            <p:nvSpPr>
              <p:cNvPr id="8" name="Flowchart: Magnetic Disk 7"/>
              <p:cNvSpPr/>
              <p:nvPr/>
            </p:nvSpPr>
            <p:spPr>
              <a:xfrm>
                <a:off x="2771800" y="5589240"/>
                <a:ext cx="792088" cy="792088"/>
              </a:xfrm>
              <a:prstGeom prst="flowChartMagneticDisk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ERP</a:t>
                </a:r>
              </a:p>
            </p:txBody>
          </p:sp>
          <p:sp>
            <p:nvSpPr>
              <p:cNvPr id="9" name="Flowchart: Magnetic Disk 8"/>
              <p:cNvSpPr/>
              <p:nvPr/>
            </p:nvSpPr>
            <p:spPr>
              <a:xfrm>
                <a:off x="3851920" y="5589240"/>
                <a:ext cx="792088" cy="792088"/>
              </a:xfrm>
              <a:prstGeom prst="flowChartMagneticDisk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Excel</a:t>
                </a:r>
              </a:p>
            </p:txBody>
          </p:sp>
          <p:sp>
            <p:nvSpPr>
              <p:cNvPr id="10" name="Flowchart: Magnetic Disk 9"/>
              <p:cNvSpPr/>
              <p:nvPr/>
            </p:nvSpPr>
            <p:spPr>
              <a:xfrm>
                <a:off x="6012159" y="5589240"/>
                <a:ext cx="826543" cy="792088"/>
              </a:xfrm>
              <a:prstGeom prst="flowChartMagneticDisk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Web sources</a:t>
                </a: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4932040" y="5589240"/>
                <a:ext cx="792088" cy="792088"/>
              </a:xfrm>
              <a:prstGeom prst="flowChartMagneticDisk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Flat files</a:t>
                </a:r>
              </a:p>
            </p:txBody>
          </p:sp>
        </p:grpSp>
        <p:sp>
          <p:nvSpPr>
            <p:cNvPr id="5120" name="TextBox 5119"/>
            <p:cNvSpPr txBox="1"/>
            <p:nvPr/>
          </p:nvSpPr>
          <p:spPr>
            <a:xfrm>
              <a:off x="7048858" y="5589240"/>
              <a:ext cx="1079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Izvori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podataka</a:t>
              </a:r>
            </a:p>
          </p:txBody>
        </p:sp>
      </p:grpSp>
      <p:grpSp>
        <p:nvGrpSpPr>
          <p:cNvPr id="5128" name="Group 5127"/>
          <p:cNvGrpSpPr/>
          <p:nvPr/>
        </p:nvGrpSpPr>
        <p:grpSpPr>
          <a:xfrm>
            <a:off x="2998919" y="3483969"/>
            <a:ext cx="4985309" cy="792088"/>
            <a:chOff x="3926708" y="4644492"/>
            <a:chExt cx="2402247" cy="792088"/>
          </a:xfrm>
        </p:grpSpPr>
        <p:sp>
          <p:nvSpPr>
            <p:cNvPr id="12" name="Flowchart: Magnetic Disk 11"/>
            <p:cNvSpPr/>
            <p:nvPr/>
          </p:nvSpPr>
          <p:spPr>
            <a:xfrm>
              <a:off x="3926708" y="4644492"/>
              <a:ext cx="1080120" cy="79208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Warehouse</a:t>
              </a:r>
            </a:p>
          </p:txBody>
        </p:sp>
        <p:sp>
          <p:nvSpPr>
            <p:cNvPr id="5126" name="TextBox 5125"/>
            <p:cNvSpPr txBox="1"/>
            <p:nvPr/>
          </p:nvSpPr>
          <p:spPr>
            <a:xfrm>
              <a:off x="5012948" y="4888382"/>
              <a:ext cx="1316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Skladište podataka - </a:t>
              </a:r>
              <a:r>
                <a:rPr lang="hr-HR" b="1" dirty="0">
                  <a:solidFill>
                    <a:srgbClr val="C00000"/>
                  </a:solidFill>
                  <a:latin typeface="Calibri"/>
                </a:rPr>
                <a:t>T</a:t>
              </a:r>
              <a:r>
                <a:rPr kumimoji="0" lang="hr-H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arget</a:t>
              </a:r>
              <a:endPara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1" name="Notched Right Arrow 50"/>
          <p:cNvSpPr/>
          <p:nvPr/>
        </p:nvSpPr>
        <p:spPr>
          <a:xfrm>
            <a:off x="4929224" y="2478042"/>
            <a:ext cx="1224136" cy="101418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Mining</a:t>
            </a:r>
          </a:p>
        </p:txBody>
      </p:sp>
      <p:sp>
        <p:nvSpPr>
          <p:cNvPr id="5134" name="TextBox 5133"/>
          <p:cNvSpPr txBox="1"/>
          <p:nvPr/>
        </p:nvSpPr>
        <p:spPr>
          <a:xfrm>
            <a:off x="5439547" y="778398"/>
            <a:ext cx="1400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Prezentacija,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vizualizacija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906984" y="5157192"/>
            <a:ext cx="4753239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ETL (Extract, Transform, Load)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782272" y="5168423"/>
            <a:ext cx="213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Integracija podataka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216616" y="5601277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095802" y="4286451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4107056" y="3275570"/>
            <a:ext cx="0" cy="216000"/>
          </a:xfrm>
          <a:prstGeom prst="straightConnector1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00173" y="692696"/>
            <a:ext cx="8576240" cy="15924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" y="-210759"/>
            <a:ext cx="8229600" cy="1143000"/>
          </a:xfrm>
        </p:spPr>
        <p:txBody>
          <a:bodyPr/>
          <a:lstStyle/>
          <a:p>
            <a:r>
              <a:rPr lang="hr-HR" dirty="0"/>
              <a:t>Arhitektura analitičkih sustava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97161" y="4422127"/>
            <a:ext cx="5143292" cy="597971"/>
            <a:chOff x="2383053" y="4879878"/>
            <a:chExt cx="2502809" cy="597971"/>
          </a:xfrm>
        </p:grpSpPr>
        <p:sp>
          <p:nvSpPr>
            <p:cNvPr id="32" name="Flowchart: Magnetic Disk 31"/>
            <p:cNvSpPr/>
            <p:nvPr/>
          </p:nvSpPr>
          <p:spPr>
            <a:xfrm>
              <a:off x="3805742" y="4879878"/>
              <a:ext cx="1080120" cy="59797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Stageing</a:t>
              </a:r>
              <a:endPara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83053" y="4955418"/>
              <a:ext cx="1445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Skladište podataka - Stageing</a:t>
              </a:r>
            </a:p>
          </p:txBody>
        </p:sp>
      </p:grp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E58A8C19-8C35-43B0-B386-F0A7EE77DE34}"/>
              </a:ext>
            </a:extLst>
          </p:cNvPr>
          <p:cNvSpPr/>
          <p:nvPr/>
        </p:nvSpPr>
        <p:spPr>
          <a:xfrm>
            <a:off x="2067123" y="2494446"/>
            <a:ext cx="1406791" cy="792088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Data mart</a:t>
            </a: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31E477D4-8DC7-4F5A-BBE2-70E29F14C5E3}"/>
              </a:ext>
            </a:extLst>
          </p:cNvPr>
          <p:cNvSpPr/>
          <p:nvPr/>
        </p:nvSpPr>
        <p:spPr>
          <a:xfrm>
            <a:off x="3781467" y="2564508"/>
            <a:ext cx="860985" cy="67856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/>
              <a:t>OLAP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43A322-776B-4577-B7C5-AFE8B38F9501}"/>
              </a:ext>
            </a:extLst>
          </p:cNvPr>
          <p:cNvCxnSpPr>
            <a:cxnSpLocks/>
          </p:cNvCxnSpPr>
          <p:nvPr/>
        </p:nvCxnSpPr>
        <p:spPr>
          <a:xfrm flipV="1">
            <a:off x="4396574" y="3122227"/>
            <a:ext cx="532650" cy="443337"/>
          </a:xfrm>
          <a:prstGeom prst="straightConnector1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006AD8-75A6-4BF0-91E4-D037B7CB0DB2}"/>
              </a:ext>
            </a:extLst>
          </p:cNvPr>
          <p:cNvCxnSpPr/>
          <p:nvPr/>
        </p:nvCxnSpPr>
        <p:spPr>
          <a:xfrm flipH="1" flipV="1">
            <a:off x="3348677" y="3301782"/>
            <a:ext cx="325589" cy="2211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381835-9DA3-4A4F-B18A-E1201ECC476B}"/>
              </a:ext>
            </a:extLst>
          </p:cNvPr>
          <p:cNvCxnSpPr>
            <a:cxnSpLocks/>
          </p:cNvCxnSpPr>
          <p:nvPr/>
        </p:nvCxnSpPr>
        <p:spPr>
          <a:xfrm flipV="1">
            <a:off x="2762233" y="2285184"/>
            <a:ext cx="0" cy="216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1C6B92-E800-44BB-998F-CAC06CD51F87}"/>
              </a:ext>
            </a:extLst>
          </p:cNvPr>
          <p:cNvCxnSpPr/>
          <p:nvPr/>
        </p:nvCxnSpPr>
        <p:spPr>
          <a:xfrm flipV="1">
            <a:off x="4251072" y="2312904"/>
            <a:ext cx="0" cy="25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21FF7-1EAB-4D60-86D7-5203F0CBC997}"/>
              </a:ext>
            </a:extLst>
          </p:cNvPr>
          <p:cNvCxnSpPr>
            <a:cxnSpLocks/>
          </p:cNvCxnSpPr>
          <p:nvPr/>
        </p:nvCxnSpPr>
        <p:spPr>
          <a:xfrm flipV="1">
            <a:off x="5331192" y="2299204"/>
            <a:ext cx="3955" cy="481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E52433-981C-4EA7-9C4E-69EC15DC7895}"/>
              </a:ext>
            </a:extLst>
          </p:cNvPr>
          <p:cNvCxnSpPr/>
          <p:nvPr/>
        </p:nvCxnSpPr>
        <p:spPr>
          <a:xfrm flipV="1">
            <a:off x="3143459" y="5608527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9FD215-997A-4497-AB5F-2426C9FB999A}"/>
              </a:ext>
            </a:extLst>
          </p:cNvPr>
          <p:cNvCxnSpPr/>
          <p:nvPr/>
        </p:nvCxnSpPr>
        <p:spPr>
          <a:xfrm flipV="1">
            <a:off x="2109521" y="5616959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E4EF2B-7DEC-483B-BE0F-EF2898EBBC62}"/>
              </a:ext>
            </a:extLst>
          </p:cNvPr>
          <p:cNvCxnSpPr/>
          <p:nvPr/>
        </p:nvCxnSpPr>
        <p:spPr>
          <a:xfrm flipV="1">
            <a:off x="5331192" y="5608526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526509-225B-46BF-8FCB-86154A03249B}"/>
              </a:ext>
            </a:extLst>
          </p:cNvPr>
          <p:cNvCxnSpPr/>
          <p:nvPr/>
        </p:nvCxnSpPr>
        <p:spPr>
          <a:xfrm flipV="1">
            <a:off x="6444208" y="5616959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5CBC86C-E338-474B-858B-361B43626988}"/>
              </a:ext>
            </a:extLst>
          </p:cNvPr>
          <p:cNvSpPr txBox="1"/>
          <p:nvPr/>
        </p:nvSpPr>
        <p:spPr>
          <a:xfrm>
            <a:off x="6810421" y="794857"/>
            <a:ext cx="1984919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Izvještaji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>
                <a:latin typeface="Calibri"/>
              </a:rPr>
              <a:t>Dashboardi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Scorecards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>
                <a:latin typeface="Calibri"/>
              </a:rPr>
              <a:t>Ad-</a:t>
            </a:r>
            <a:r>
              <a:rPr lang="hr-HR" dirty="0" err="1">
                <a:latin typeface="Calibri"/>
              </a:rPr>
              <a:t>hoc</a:t>
            </a:r>
            <a:r>
              <a:rPr lang="hr-HR" dirty="0">
                <a:latin typeface="Calibri"/>
              </a:rPr>
              <a:t> analize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Rezultati data mining obrada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>
                <a:latin typeface="Calibri"/>
              </a:rPr>
              <a:t>Rezultati analitičkih modela</a:t>
            </a:r>
            <a:endParaRPr kumimoji="0" lang="hr-H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>
                <a:latin typeface="Calibri"/>
              </a:rPr>
              <a:t>itd…</a:t>
            </a:r>
            <a:endParaRPr kumimoji="0" lang="hr-H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83568" y="3933056"/>
            <a:ext cx="23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83568" y="2311670"/>
            <a:ext cx="0" cy="162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067944" y="5013176"/>
            <a:ext cx="0" cy="18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6D3E7DD-3186-4BE2-9223-61EF97B53693}"/>
              </a:ext>
            </a:extLst>
          </p:cNvPr>
          <p:cNvSpPr txBox="1"/>
          <p:nvPr/>
        </p:nvSpPr>
        <p:spPr>
          <a:xfrm>
            <a:off x="1055697" y="2758812"/>
            <a:ext cx="115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Modeli</a:t>
            </a:r>
          </a:p>
        </p:txBody>
      </p:sp>
    </p:spTree>
    <p:extLst>
      <p:ext uri="{BB962C8B-B14F-4D97-AF65-F5344CB8AC3E}">
        <p14:creationId xmlns:p14="http://schemas.microsoft.com/office/powerpoint/2010/main" val="415027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34" grpId="0"/>
      <p:bldP spid="16" grpId="0" animBg="1"/>
      <p:bldP spid="43" grpId="0"/>
      <p:bldP spid="26" grpId="0" animBg="1"/>
      <p:bldP spid="34" grpId="0" animBg="1"/>
      <p:bldP spid="36" grpId="0" animBg="1"/>
      <p:bldP spid="55" grpId="0" animBg="1"/>
      <p:bldP spid="5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84" y="17367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Star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160" y="1412776"/>
            <a:ext cx="8229600" cy="4525963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Implementacija dimenzionalnog modela u bazi podataka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Fact table = tablica sa mjerama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Dimension table = tablica sa podacima o dimenziji</a:t>
            </a:r>
          </a:p>
        </p:txBody>
      </p:sp>
    </p:spTree>
    <p:extLst>
      <p:ext uri="{BB962C8B-B14F-4D97-AF65-F5344CB8AC3E}">
        <p14:creationId xmlns:p14="http://schemas.microsoft.com/office/powerpoint/2010/main" val="3821304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Star Schema primjer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03874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360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9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Nivo detalja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590"/>
            <a:ext cx="8229600" cy="4982574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Tablica s mjerema ima svoj nivo detalja (</a:t>
            </a:r>
            <a:r>
              <a:rPr lang="hr-HR" dirty="0" err="1"/>
              <a:t>granularnost</a:t>
            </a:r>
            <a:r>
              <a:rPr lang="hr-HR" dirty="0"/>
              <a:t>, „</a:t>
            </a:r>
            <a:r>
              <a:rPr lang="hr-HR" dirty="0" err="1"/>
              <a:t>grain</a:t>
            </a:r>
            <a:r>
              <a:rPr lang="hr-HR" dirty="0"/>
              <a:t>”)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Grain je najniži nivo detalja u tablici sa mjerama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Treba biti oprezan kada se definira nivo detalja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Zašto?</a:t>
            </a:r>
          </a:p>
          <a:p>
            <a:pPr lvl="1"/>
            <a:r>
              <a:rPr lang="hr-HR" dirty="0"/>
              <a:t>Zato jer ako je postavljen previsoko (</a:t>
            </a:r>
            <a:r>
              <a:rPr lang="hr-HR" dirty="0" err="1"/>
              <a:t>preagregirano</a:t>
            </a:r>
            <a:r>
              <a:rPr lang="hr-HR" dirty="0"/>
              <a:t>), nećete moći napraviti analizu koja vam treba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Zašto ne stavljati uvijek najniži mogući nivo?</a:t>
            </a:r>
          </a:p>
          <a:p>
            <a:pPr lvl="1"/>
            <a:r>
              <a:rPr lang="hr-HR" dirty="0"/>
              <a:t>Radi količine podataka u DWH</a:t>
            </a:r>
          </a:p>
          <a:p>
            <a:pPr lvl="1"/>
            <a:r>
              <a:rPr lang="hr-HR" dirty="0"/>
              <a:t>Radi mogućeg utjecaja na performanse DWH</a:t>
            </a:r>
          </a:p>
        </p:txBody>
      </p:sp>
    </p:spTree>
    <p:extLst>
      <p:ext uri="{BB962C8B-B14F-4D97-AF65-F5344CB8AC3E}">
        <p14:creationId xmlns:p14="http://schemas.microsoft.com/office/powerpoint/2010/main" val="21136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86" y="0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Mjere (Measures)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43000"/>
            <a:ext cx="8229600" cy="4939755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Fully additive</a:t>
            </a:r>
          </a:p>
          <a:p>
            <a:pPr lvl="1"/>
            <a:r>
              <a:rPr lang="hr-HR" dirty="0"/>
              <a:t>Mogu se zbrajati po svakoj dimenziji</a:t>
            </a:r>
          </a:p>
          <a:p>
            <a:pPr lvl="1"/>
            <a:r>
              <a:rPr lang="hr-HR" dirty="0"/>
              <a:t>Primjer:</a:t>
            </a:r>
          </a:p>
          <a:p>
            <a:pPr lvl="2"/>
            <a:r>
              <a:rPr lang="hr-HR" dirty="0"/>
              <a:t>Prodana količina, prihod u kunama, trošak, profit, </a:t>
            </a:r>
          </a:p>
          <a:p>
            <a:pPr marL="457200" lvl="2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sz="3200" dirty="0"/>
              <a:t>Non-additive</a:t>
            </a:r>
          </a:p>
          <a:p>
            <a:pPr lvl="1"/>
            <a:r>
              <a:rPr lang="hr-HR" dirty="0"/>
              <a:t>Ne mogu se zbrajati</a:t>
            </a:r>
          </a:p>
          <a:p>
            <a:pPr lvl="1"/>
            <a:r>
              <a:rPr lang="hr-HR" dirty="0"/>
              <a:t>Primjer:</a:t>
            </a:r>
          </a:p>
          <a:p>
            <a:pPr lvl="2"/>
            <a:r>
              <a:rPr lang="hr-HR" dirty="0"/>
              <a:t>Postotak marže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Semi-additive</a:t>
            </a:r>
          </a:p>
          <a:p>
            <a:pPr lvl="1"/>
            <a:r>
              <a:rPr lang="hr-HR" dirty="0"/>
              <a:t>Ne mogu se zbrajati po nekim dimenzijama (npr. vrijeme)</a:t>
            </a:r>
          </a:p>
          <a:p>
            <a:pPr lvl="1"/>
            <a:r>
              <a:rPr lang="hr-HR" dirty="0"/>
              <a:t>Primjer: </a:t>
            </a:r>
          </a:p>
          <a:p>
            <a:pPr lvl="2"/>
            <a:r>
              <a:rPr lang="hr-HR" dirty="0"/>
              <a:t>Stanje bankovnog računa na kraju mjeseca</a:t>
            </a:r>
          </a:p>
          <a:p>
            <a:pPr lvl="2"/>
            <a:r>
              <a:rPr lang="hr-HR" dirty="0"/>
              <a:t>Stanje skladišta na kraju tjedna</a:t>
            </a:r>
          </a:p>
        </p:txBody>
      </p:sp>
    </p:spTree>
    <p:extLst>
      <p:ext uri="{BB962C8B-B14F-4D97-AF65-F5344CB8AC3E}">
        <p14:creationId xmlns:p14="http://schemas.microsoft.com/office/powerpoint/2010/main" val="32630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Poslovne dimenzije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Poslovanje organizacije je multidimenzionalno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Dimenzije daju kontekst transakcijama/podacima i odgovaraju na pitanja koja korisnici postavljaju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Jedna dimenzija je vrijeme</a:t>
            </a:r>
          </a:p>
          <a:p>
            <a:pPr lvl="1"/>
            <a:r>
              <a:rPr lang="hr-HR" b="1" u="sng" dirty="0"/>
              <a:t>Kada</a:t>
            </a:r>
            <a:r>
              <a:rPr lang="hr-HR" dirty="0"/>
              <a:t> se nešto dogodilo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Koje su druge dimenzije?</a:t>
            </a:r>
          </a:p>
          <a:p>
            <a:pPr lvl="1"/>
            <a:r>
              <a:rPr lang="hr-HR" b="1" dirty="0"/>
              <a:t>Gdje</a:t>
            </a:r>
          </a:p>
          <a:p>
            <a:pPr lvl="1"/>
            <a:r>
              <a:rPr lang="hr-HR" b="1" dirty="0"/>
              <a:t>Što</a:t>
            </a:r>
          </a:p>
          <a:p>
            <a:pPr lvl="1"/>
            <a:r>
              <a:rPr lang="hr-HR" b="1" dirty="0"/>
              <a:t>Tko</a:t>
            </a:r>
          </a:p>
          <a:p>
            <a:pPr lvl="1"/>
            <a:r>
              <a:rPr lang="hr-HR" b="1" dirty="0"/>
              <a:t>Kako</a:t>
            </a:r>
          </a:p>
          <a:p>
            <a:pPr lvl="1"/>
            <a:r>
              <a:rPr lang="hr-HR" b="1" dirty="0"/>
              <a:t>Od koga</a:t>
            </a:r>
          </a:p>
          <a:p>
            <a:pPr lvl="1"/>
            <a:r>
              <a:rPr lang="hr-HR" dirty="0"/>
              <a:t>...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1385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888" y="0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Primjeri dimenzija poslovanja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Kada: </a:t>
            </a:r>
          </a:p>
          <a:p>
            <a:pPr lvl="1"/>
            <a:r>
              <a:rPr lang="hr-HR" dirty="0"/>
              <a:t>Vrijeme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Što:</a:t>
            </a:r>
          </a:p>
          <a:p>
            <a:pPr lvl="1"/>
            <a:r>
              <a:rPr lang="hr-HR" dirty="0"/>
              <a:t>Proizvod/Usluga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Tko:</a:t>
            </a:r>
          </a:p>
          <a:p>
            <a:pPr lvl="1"/>
            <a:r>
              <a:rPr lang="hr-HR" dirty="0"/>
              <a:t>Kupac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Gdje: </a:t>
            </a:r>
          </a:p>
          <a:p>
            <a:pPr lvl="1"/>
            <a:r>
              <a:rPr lang="hr-HR" dirty="0"/>
              <a:t>Prodajno mjesto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Od koga:</a:t>
            </a:r>
          </a:p>
          <a:p>
            <a:pPr lvl="1"/>
            <a:r>
              <a:rPr lang="hr-HR" dirty="0"/>
              <a:t>Dobavljač</a:t>
            </a:r>
          </a:p>
          <a:p>
            <a:pPr lvl="1"/>
            <a:r>
              <a:rPr lang="hr-HR" dirty="0"/>
              <a:t>Prodavač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Kako:</a:t>
            </a:r>
          </a:p>
          <a:p>
            <a:pPr lvl="1"/>
            <a:r>
              <a:rPr lang="hr-HR" dirty="0"/>
              <a:t>Način plaćanja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Pod kojim uvjetima</a:t>
            </a:r>
          </a:p>
          <a:p>
            <a:pPr lvl="1"/>
            <a:r>
              <a:rPr lang="hr-HR" dirty="0"/>
              <a:t>Akcija/Promocija</a:t>
            </a:r>
          </a:p>
        </p:txBody>
      </p:sp>
    </p:spTree>
    <p:extLst>
      <p:ext uri="{BB962C8B-B14F-4D97-AF65-F5344CB8AC3E}">
        <p14:creationId xmlns:p14="http://schemas.microsoft.com/office/powerpoint/2010/main" val="2286622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Dimenzije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Dimenzije se sastoje od atributa</a:t>
            </a:r>
          </a:p>
          <a:p>
            <a:pPr lvl="1"/>
            <a:r>
              <a:rPr lang="hr-HR" dirty="0"/>
              <a:t>Dimenzija vrijeme ima atribute: sat, dan, tjedan, mjesec, kvartal, godina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Atributi se mogu grupirati u hierarhije</a:t>
            </a:r>
          </a:p>
          <a:p>
            <a:pPr lvl="1"/>
            <a:r>
              <a:rPr lang="hr-HR" dirty="0"/>
              <a:t>Hierarhije olakšavaju analizu podataka sa više razine na nižu</a:t>
            </a:r>
          </a:p>
          <a:p>
            <a:pPr lvl="1"/>
            <a:r>
              <a:rPr lang="hr-HR" dirty="0"/>
              <a:t>Godina -&gt; Mjesec -&gt; Dan -&gt; Sat</a:t>
            </a:r>
          </a:p>
          <a:p>
            <a:pPr lvl="1"/>
            <a:r>
              <a:rPr lang="hr-HR" dirty="0"/>
              <a:t>Godina -&gt; Kvartal -&gt; Tjedan -&gt; Dan -&gt; Sat</a:t>
            </a:r>
          </a:p>
          <a:p>
            <a:pPr marL="457200" lvl="1" indent="0">
              <a:buNone/>
            </a:pPr>
            <a:endParaRPr lang="hr-HR" dirty="0"/>
          </a:p>
          <a:p>
            <a:pPr marL="0" lvl="1" indent="0">
              <a:buNone/>
            </a:pPr>
            <a:r>
              <a:rPr lang="hr-HR" dirty="0"/>
              <a:t>Vježba: prokomentirati dimenziju Proizvod</a:t>
            </a:r>
          </a:p>
        </p:txBody>
      </p:sp>
    </p:spTree>
    <p:extLst>
      <p:ext uri="{BB962C8B-B14F-4D97-AF65-F5344CB8AC3E}">
        <p14:creationId xmlns:p14="http://schemas.microsoft.com/office/powerpoint/2010/main" val="2259239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8428" y="1997839"/>
            <a:ext cx="15071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8000" dirty="0">
                <a:latin typeface="Arial Rounded MT Bold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18073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utoShape 2" descr="data:image/jpg;base64,/9j/4AAQSkZJRgABAQAAAQABAAD/2wBDAAkGBwgHBgkIBwgKCgkLDRYPDQwMDRsUFRAWIB0iIiAdHx8kKDQsJCYxJx8fLT0tMTU3Ojo6Iys/RD84QzQ5Ojf/2wBDAQoKCg0MDRoPDxo3JR8lNzc3Nzc3Nzc3Nzc3Nzc3Nzc3Nzc3Nzc3Nzc3Nzc3Nzc3Nzc3Nzc3Nzc3Nzc3Nzc3Nzf/wAARCABeAF4DASIAAhEBAxEB/8QAGwAAAgMBAQEAAAAAAAAAAAAABAYDBQcCAAH/xABHEAABAgQCBAgJCAkFAAAAAAABAgMABAUREiEGMUFREyJhcYGRobIHFDI0ZHSxwdEVJVJicoLh8BYjJCYzRFODkkJjoqPS/8QAGQEAAgMBAAAAAAAAAAAAAAAAAwQAAQIF/8QAKhEAAgIBAgQGAQUAAAAAAAAAAQIAEQMEIRIxMpEiM1FhseFBI4GhwfD/2gAMAwEAAhEDEQA/ANvWpKEKUtQSlIuSTYAQg1/whBLipegtJeIyMy4Dg+6NvOe2I/CZXHC4ihyqyApIXMkbQfJR7z0QoSsuAkZQnn1BU8KwGTLRoQmYrFbnlFU3UH1pOttKsCOpNo4bpM5NKBZRMFR2FRN+bbDdRKDLy0sZ+qkIbRnY7OS20xZGcn3kWkUJpkqfJOAKeWN5vknpuYXpm3YwQBPMxLTofWnBlKvfeVb2mOxoRWj/ACiulxPxhhmG3SSXZ2ddVvVNLHYkgdkBKZSb4lOq+08s+0xCg9T/AL9pOEep/iVw0ErJ/lgOdxPxj7+gVYOthA53U/GCXGGfoX5yTArrDP8ASR0pEVS+/f6lUPeff0DrI8kIRzPAe+LqgUbSiluAIqiCyDmw5hdSebjAjoMKU600EnC2hPMkR1oQtQ0tkUqNxiURfZZJiIwDCr7/AFIpAb8zZZR7h5Zt3LjpvlE0V9AJVRZJR1llJ7IsI6aG1BjimwDMTqyzP6RVKYxhSjMrSEnI2ScItvyAi40VkfHKk2kjJJvmNv5vC05lU5z1lzvGHLRV4ytPq06Dx5eVWpJ5bZeyOVs2TeJc23lsZxuqVVSG/M5E2QNilDIHsJ6BBMy6LHMdJhd0YWGqcSTmtZ7ABDjo4UvSbi1AEh5Qz6D74JhByHf8wuPxCLUy6nPjDrgJTo3jrjR+CbOttH+IjksMHWy2fuiGDpj6zZw+8zJx0bxAzrg3jrjVTKSp1y7J/tiODISR1ycuf7SfhGDpT6zJwH1mOTirpjrQofvbJHdwh/61RrqqTTFeVT5Q87CfhA6ZGiSkzwjclJtPoyxIZAUm43gbQYyNIVYEmUMBBu5PQhhosgPR2+6IPgFuYkUhDTZKUiyEpSlQA2AckSyZVd9ClFWBywub5WB98PLsAIwuwqYc6fnWd9Zd75hooyiNF9Ijt8XSnruIVpg2rE8PSne+YZ6JxtGNIR/so9pjlDze/wAGIjr7/wByClv4JNKRlYmHjQl3hJCaG6YPdTGcyaiGQOUw9eD1d2Z9O5xB60/hBdKacCEwnxVIdMUVancJPy89NqkybrShduB6h5PLs25QqI0imik46lOEnUoTC8u2NeWkLSUqAKSLEEZGMi080XTRJgTlON5J26lS4zLG8j6mY5rgbrF1KOBxKZvMrDxCMcvpi9O0zxZGFuoqSRwyTxCnatP1uTZr1RTuOzqVoQmcnHXFqCUoD6yVHdrhOlZnglg3Vhve6daTsI5Yf9DqhS2XVzlUmUJmwMLN0HCU2zUnXnsI2cxuQK7ZSATUGGLmiY5UCmrp8p+vdW7MOcZxSllQH1RfYO3OKqsuKRVH0BSkjClWW+34Rbydcp87Mpl5V1bjigVZNKAAG0ki0dTTEkt9S33AlagLjHbLZDjoHxgKYwQCtLFJNRmEzsq0l1SkKfbCgRsxC8OkrlMTI+uD/wARFauUpF0qUhasCgoEcIQDvyiyl8puZ+6eyJhQpsTcmNSLuYZNm1ZqHrbvfMNOj3G0c0gHo6T7YU5w/PVQ9ad75hr0YN6DXx6MPfHPXze/wYoOvvKuWTZIEOvg+OF6fRf/AEtq70KbLcNWgwwVGZT9JgHqV+Ma05/VE3i6xG2dm0SjBcUCpROFCBrWrYB+ctcK067/ABHJlaVvO+XtAH0RyC558zthjfpyX5pT7j7t8OFKQE2QNtstu3mEDq0cpq1Ynm3HVHap1XuIh7MjvsOUYYM0yGv09FNWZiTQlUqo8ZN82j/59kByc+puzbwsyo3BSM0HeL7Y25FBpKBYU6WOVuM2FX64V57wcST7q+Am1SzBN0tpbuU8gJOrdlCp0uRaI3gGwsOUN0EclfFVtlQM8rjLVawcRfilHIL5jWCc9YJJrjy2qkUoUpIUyk3G3NUQ0nQuXpoa4Opzyi0sLSTwYsf8b2IyI2gxdTstKKeDsw8GyU4bFYAIBO/nhk42OLh5QwU8FRNnahMtizbijmLi1soeWvPZj7KD3orlS9GKTcB4bbFTg7LiLFvz1zcWkntVEw4ynM3LxqVu5g84fnqoetO98w26J50Wvj0X4wnzavnif9ad75hv0PN6VXh6GT7Y56+b3+ImOuSMtckMOiqeDqx+swodSkxWMNZ9MXFFTgqjB3pWOy/ui8O2UQmPqEvJmpJZfWyGlKUgAk3SBnzm/ZEBqyzqQwj7ThPYE++K2vYvlkJCSUlhJNjtuqKmZQ4QcLS+uGsmd1YiFZyDG+mzqppx5KnGl4MNuDSRa99dyd0Uyqm8UWW68pSSQrCQka+QCINB8SZqohZvcNm19XliJPkt9Tj4S29xnlnVYZqO0kRp2d0UrL4iygiQirN+NyqFtuFS30JClOKVa6hvMWWkDhZm5dSTYrbWL23FPxgFGjEwt9p5a20YHEr4yio5EH85wwzkimacbWtak4ARxQNtt4O6LVMjIQ0ihipBiVUahNpaWGnVKNssoeEee87I9v4wE7JUiXH7WWjvDzl79BNuyCJWZbmpwqYxFtLeEqwkAm+y+uN4cbJzNzSIVu5gM+5wdZnwrI+NO98w6aAkvU6uAbZNY7Pxi/0n8HFPqy1zNPdVIziiSSBibWTvGsdB6IA0Bo09SW6jJumUdmEvqaWCVKbUnCnkB37IVOEpksxc4yr2YSy8yF4MYU4NaEArV1C5i4pqXvHpZwykwhsLILjiQgC6SNRIV2QYmnVNSQl2pol2/wCnJsBNuk39kdCgS4Ul0zE05MIN0OuvFRSebVt3RtNOeIGvj7hFQ3dQ2Yp7MxMB9wuBWEJsldhYEnZntMROSlMl+NMIZHK+q/eMeFLKx+0Ts06No4TCOpNolZpckwcTcs3i+kRc9cO8Iu6h6EhRUpBsYZVJc5GGiR1gWjrxubcP6inqSPpPOBPYLwelISLAADkj7GpcA4KpO+XMssjc03c9avhHvkxC/OZiZe3hThA6hYQfHokkHYkZWX/gy7aDvCReCI9Hokk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125" name="Picture 5" descr="https://billing.gazpromretail.com/Crc/Images/excel_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20" y="788225"/>
            <a:ext cx="802859" cy="8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http://t0.gstatic.com/images?q=tbn:ANd9GcSIODm-Txawe38dljJyXesjd44RErAT1-0xVWCjc8Dmx0Ort5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806" y="1485670"/>
            <a:ext cx="802859" cy="80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http://t2.gstatic.com/images?q=tbn:ANd9GcSiZhIXR8ZopR0ZtFQ2nbC8WyubztRsEAuJG8jc-oq4TtG5ejAulgIRrY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41" y="785532"/>
            <a:ext cx="17240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http://t2.gstatic.com/images?q=tbn:ANd9GcRVzibP2EeYsY7_KxaNmcAdWrG-Al-e5fNxhKD-0Gm7mQmhvJHd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60770"/>
            <a:ext cx="1360562" cy="149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http://t1.gstatic.com/images?q=tbn:ANd9GcQ7k38i3UAen05orz2SA8h6A7EimwAWiUCf7Nb1Iob_cJpCi4Q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90" y="812501"/>
            <a:ext cx="6381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1" name="Group 5120"/>
          <p:cNvGrpSpPr/>
          <p:nvPr/>
        </p:nvGrpSpPr>
        <p:grpSpPr>
          <a:xfrm>
            <a:off x="1694788" y="5855602"/>
            <a:ext cx="6437154" cy="792088"/>
            <a:chOff x="1691680" y="5589240"/>
            <a:chExt cx="6437154" cy="792088"/>
          </a:xfrm>
        </p:grpSpPr>
        <p:grpSp>
          <p:nvGrpSpPr>
            <p:cNvPr id="63" name="Group 62"/>
            <p:cNvGrpSpPr/>
            <p:nvPr/>
          </p:nvGrpSpPr>
          <p:grpSpPr>
            <a:xfrm>
              <a:off x="1691680" y="5589240"/>
              <a:ext cx="5147022" cy="792088"/>
              <a:chOff x="1691680" y="5589240"/>
              <a:chExt cx="5147022" cy="792088"/>
            </a:xfrm>
          </p:grpSpPr>
          <p:sp>
            <p:nvSpPr>
              <p:cNvPr id="7" name="Flowchart: Magnetic Disk 6"/>
              <p:cNvSpPr/>
              <p:nvPr/>
            </p:nvSpPr>
            <p:spPr>
              <a:xfrm>
                <a:off x="1691680" y="5589240"/>
                <a:ext cx="792088" cy="792088"/>
              </a:xfrm>
              <a:prstGeom prst="flowChartMagneticDisk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CRM</a:t>
                </a:r>
              </a:p>
            </p:txBody>
          </p:sp>
          <p:sp>
            <p:nvSpPr>
              <p:cNvPr id="8" name="Flowchart: Magnetic Disk 7"/>
              <p:cNvSpPr/>
              <p:nvPr/>
            </p:nvSpPr>
            <p:spPr>
              <a:xfrm>
                <a:off x="2771800" y="5589240"/>
                <a:ext cx="792088" cy="792088"/>
              </a:xfrm>
              <a:prstGeom prst="flowChartMagneticDisk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ERP</a:t>
                </a:r>
              </a:p>
            </p:txBody>
          </p:sp>
          <p:sp>
            <p:nvSpPr>
              <p:cNvPr id="9" name="Flowchart: Magnetic Disk 8"/>
              <p:cNvSpPr/>
              <p:nvPr/>
            </p:nvSpPr>
            <p:spPr>
              <a:xfrm>
                <a:off x="3851920" y="5589240"/>
                <a:ext cx="792088" cy="792088"/>
              </a:xfrm>
              <a:prstGeom prst="flowChartMagneticDisk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Excel</a:t>
                </a:r>
              </a:p>
            </p:txBody>
          </p:sp>
          <p:sp>
            <p:nvSpPr>
              <p:cNvPr id="10" name="Flowchart: Magnetic Disk 9"/>
              <p:cNvSpPr/>
              <p:nvPr/>
            </p:nvSpPr>
            <p:spPr>
              <a:xfrm>
                <a:off x="6012159" y="5589240"/>
                <a:ext cx="826543" cy="792088"/>
              </a:xfrm>
              <a:prstGeom prst="flowChartMagneticDisk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Web sources</a:t>
                </a: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4932040" y="5589240"/>
                <a:ext cx="792088" cy="792088"/>
              </a:xfrm>
              <a:prstGeom prst="flowChartMagneticDisk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Flat files</a:t>
                </a:r>
              </a:p>
            </p:txBody>
          </p:sp>
        </p:grpSp>
        <p:sp>
          <p:nvSpPr>
            <p:cNvPr id="5120" name="TextBox 5119"/>
            <p:cNvSpPr txBox="1"/>
            <p:nvPr/>
          </p:nvSpPr>
          <p:spPr>
            <a:xfrm>
              <a:off x="7048858" y="5589240"/>
              <a:ext cx="1079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Izvori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podataka</a:t>
              </a:r>
            </a:p>
          </p:txBody>
        </p:sp>
      </p:grpSp>
      <p:grpSp>
        <p:nvGrpSpPr>
          <p:cNvPr id="5128" name="Group 5127"/>
          <p:cNvGrpSpPr/>
          <p:nvPr/>
        </p:nvGrpSpPr>
        <p:grpSpPr>
          <a:xfrm>
            <a:off x="2998917" y="3483969"/>
            <a:ext cx="5003776" cy="792088"/>
            <a:chOff x="3926708" y="4644492"/>
            <a:chExt cx="2411146" cy="792088"/>
          </a:xfrm>
        </p:grpSpPr>
        <p:sp>
          <p:nvSpPr>
            <p:cNvPr id="12" name="Flowchart: Magnetic Disk 11"/>
            <p:cNvSpPr/>
            <p:nvPr/>
          </p:nvSpPr>
          <p:spPr>
            <a:xfrm>
              <a:off x="3926708" y="4644492"/>
              <a:ext cx="1080120" cy="792088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Warehouse</a:t>
              </a:r>
            </a:p>
          </p:txBody>
        </p:sp>
        <p:sp>
          <p:nvSpPr>
            <p:cNvPr id="5126" name="TextBox 5125"/>
            <p:cNvSpPr txBox="1"/>
            <p:nvPr/>
          </p:nvSpPr>
          <p:spPr>
            <a:xfrm>
              <a:off x="5012948" y="4888382"/>
              <a:ext cx="1324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Skladište podataka - Target</a:t>
              </a:r>
            </a:p>
          </p:txBody>
        </p:sp>
      </p:grpSp>
      <p:sp>
        <p:nvSpPr>
          <p:cNvPr id="51" name="Notched Right Arrow 50"/>
          <p:cNvSpPr/>
          <p:nvPr/>
        </p:nvSpPr>
        <p:spPr>
          <a:xfrm>
            <a:off x="4929224" y="2478042"/>
            <a:ext cx="1224136" cy="101418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Mining</a:t>
            </a:r>
          </a:p>
        </p:txBody>
      </p:sp>
      <p:sp>
        <p:nvSpPr>
          <p:cNvPr id="5134" name="TextBox 5133"/>
          <p:cNvSpPr txBox="1"/>
          <p:nvPr/>
        </p:nvSpPr>
        <p:spPr>
          <a:xfrm>
            <a:off x="5439547" y="778398"/>
            <a:ext cx="1400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Prezentacija,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vizualizacija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906985" y="5157192"/>
            <a:ext cx="4536504" cy="432048"/>
          </a:xfrm>
          <a:prstGeom prst="roundRect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ETL (Extract, Transform, Load)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16216" y="5168423"/>
            <a:ext cx="213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Integracija podataka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216616" y="5601277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095802" y="4286451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4107056" y="3275570"/>
            <a:ext cx="0" cy="216000"/>
          </a:xfrm>
          <a:prstGeom prst="straightConnector1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00173" y="692696"/>
            <a:ext cx="8576240" cy="15924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" y="-210759"/>
            <a:ext cx="8229600" cy="1143000"/>
          </a:xfrm>
        </p:spPr>
        <p:txBody>
          <a:bodyPr/>
          <a:lstStyle/>
          <a:p>
            <a:r>
              <a:rPr lang="hr-HR" dirty="0"/>
              <a:t>Arhitektura analitičkih sustava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9456" y="4422127"/>
            <a:ext cx="5180997" cy="597971"/>
            <a:chOff x="2364705" y="4879878"/>
            <a:chExt cx="2521157" cy="597971"/>
          </a:xfrm>
        </p:grpSpPr>
        <p:sp>
          <p:nvSpPr>
            <p:cNvPr id="32" name="Flowchart: Magnetic Disk 31"/>
            <p:cNvSpPr/>
            <p:nvPr/>
          </p:nvSpPr>
          <p:spPr>
            <a:xfrm>
              <a:off x="3805742" y="4879878"/>
              <a:ext cx="1080120" cy="597971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Stageing</a:t>
              </a:r>
              <a:endPara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64705" y="4966477"/>
              <a:ext cx="1444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Skladište podataka - Stageing</a:t>
              </a:r>
            </a:p>
          </p:txBody>
        </p:sp>
      </p:grp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E58A8C19-8C35-43B0-B386-F0A7EE77DE34}"/>
              </a:ext>
            </a:extLst>
          </p:cNvPr>
          <p:cNvSpPr/>
          <p:nvPr/>
        </p:nvSpPr>
        <p:spPr>
          <a:xfrm>
            <a:off x="2067123" y="2494446"/>
            <a:ext cx="1406791" cy="792088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Data mart</a:t>
            </a: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31E477D4-8DC7-4F5A-BBE2-70E29F14C5E3}"/>
              </a:ext>
            </a:extLst>
          </p:cNvPr>
          <p:cNvSpPr/>
          <p:nvPr/>
        </p:nvSpPr>
        <p:spPr>
          <a:xfrm>
            <a:off x="3781467" y="2564508"/>
            <a:ext cx="860985" cy="67856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/>
              <a:t>OLAP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43A322-776B-4577-B7C5-AFE8B38F9501}"/>
              </a:ext>
            </a:extLst>
          </p:cNvPr>
          <p:cNvCxnSpPr>
            <a:cxnSpLocks/>
          </p:cNvCxnSpPr>
          <p:nvPr/>
        </p:nvCxnSpPr>
        <p:spPr>
          <a:xfrm flipV="1">
            <a:off x="4396574" y="3122227"/>
            <a:ext cx="532650" cy="443337"/>
          </a:xfrm>
          <a:prstGeom prst="straightConnector1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006AD8-75A6-4BF0-91E4-D037B7CB0DB2}"/>
              </a:ext>
            </a:extLst>
          </p:cNvPr>
          <p:cNvCxnSpPr/>
          <p:nvPr/>
        </p:nvCxnSpPr>
        <p:spPr>
          <a:xfrm flipH="1" flipV="1">
            <a:off x="3348677" y="3301782"/>
            <a:ext cx="325589" cy="2211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381835-9DA3-4A4F-B18A-E1201ECC476B}"/>
              </a:ext>
            </a:extLst>
          </p:cNvPr>
          <p:cNvCxnSpPr>
            <a:cxnSpLocks/>
          </p:cNvCxnSpPr>
          <p:nvPr/>
        </p:nvCxnSpPr>
        <p:spPr>
          <a:xfrm flipV="1">
            <a:off x="2762233" y="2285184"/>
            <a:ext cx="0" cy="216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1C6B92-E800-44BB-998F-CAC06CD51F87}"/>
              </a:ext>
            </a:extLst>
          </p:cNvPr>
          <p:cNvCxnSpPr/>
          <p:nvPr/>
        </p:nvCxnSpPr>
        <p:spPr>
          <a:xfrm flipV="1">
            <a:off x="4251072" y="2312904"/>
            <a:ext cx="0" cy="25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21FF7-1EAB-4D60-86D7-5203F0CBC997}"/>
              </a:ext>
            </a:extLst>
          </p:cNvPr>
          <p:cNvCxnSpPr>
            <a:cxnSpLocks/>
          </p:cNvCxnSpPr>
          <p:nvPr/>
        </p:nvCxnSpPr>
        <p:spPr>
          <a:xfrm flipV="1">
            <a:off x="5331192" y="2299204"/>
            <a:ext cx="3955" cy="481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E52433-981C-4EA7-9C4E-69EC15DC7895}"/>
              </a:ext>
            </a:extLst>
          </p:cNvPr>
          <p:cNvCxnSpPr/>
          <p:nvPr/>
        </p:nvCxnSpPr>
        <p:spPr>
          <a:xfrm flipV="1">
            <a:off x="3143459" y="5608527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9FD215-997A-4497-AB5F-2426C9FB999A}"/>
              </a:ext>
            </a:extLst>
          </p:cNvPr>
          <p:cNvCxnSpPr/>
          <p:nvPr/>
        </p:nvCxnSpPr>
        <p:spPr>
          <a:xfrm flipV="1">
            <a:off x="2109521" y="5616959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E4EF2B-7DEC-483B-BE0F-EF2898EBBC62}"/>
              </a:ext>
            </a:extLst>
          </p:cNvPr>
          <p:cNvCxnSpPr/>
          <p:nvPr/>
        </p:nvCxnSpPr>
        <p:spPr>
          <a:xfrm flipV="1">
            <a:off x="5331192" y="5608526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526509-225B-46BF-8FCB-86154A03249B}"/>
              </a:ext>
            </a:extLst>
          </p:cNvPr>
          <p:cNvCxnSpPr/>
          <p:nvPr/>
        </p:nvCxnSpPr>
        <p:spPr>
          <a:xfrm flipV="1">
            <a:off x="6300192" y="5616959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5CBC86C-E338-474B-858B-361B43626988}"/>
              </a:ext>
            </a:extLst>
          </p:cNvPr>
          <p:cNvSpPr txBox="1"/>
          <p:nvPr/>
        </p:nvSpPr>
        <p:spPr>
          <a:xfrm>
            <a:off x="6810421" y="794857"/>
            <a:ext cx="1984919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Izvještaji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>
                <a:latin typeface="Calibri"/>
              </a:rPr>
              <a:t>Dashboardi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Scorecards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>
                <a:latin typeface="Calibri"/>
              </a:rPr>
              <a:t>Ad-</a:t>
            </a:r>
            <a:r>
              <a:rPr lang="hr-HR" dirty="0" err="1">
                <a:latin typeface="Calibri"/>
              </a:rPr>
              <a:t>hoc</a:t>
            </a:r>
            <a:r>
              <a:rPr lang="hr-HR" dirty="0">
                <a:latin typeface="Calibri"/>
              </a:rPr>
              <a:t> analize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Rezultati data mining obrada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>
                <a:latin typeface="Calibri"/>
              </a:rPr>
              <a:t>Rezultati analitičkih modela</a:t>
            </a:r>
            <a:endParaRPr kumimoji="0" lang="hr-H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>
                <a:latin typeface="Calibri"/>
              </a:rPr>
              <a:t>itd…</a:t>
            </a:r>
            <a:endParaRPr kumimoji="0" lang="hr-H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83568" y="3933056"/>
            <a:ext cx="23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83568" y="2311670"/>
            <a:ext cx="0" cy="162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067944" y="5013176"/>
            <a:ext cx="0" cy="18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6D3E7DD-3186-4BE2-9223-61EF97B53693}"/>
              </a:ext>
            </a:extLst>
          </p:cNvPr>
          <p:cNvSpPr txBox="1"/>
          <p:nvPr/>
        </p:nvSpPr>
        <p:spPr>
          <a:xfrm>
            <a:off x="1055697" y="2758812"/>
            <a:ext cx="115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Modeli</a:t>
            </a:r>
          </a:p>
        </p:txBody>
      </p:sp>
    </p:spTree>
    <p:extLst>
      <p:ext uri="{BB962C8B-B14F-4D97-AF65-F5344CB8AC3E}">
        <p14:creationId xmlns:p14="http://schemas.microsoft.com/office/powerpoint/2010/main" val="418961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34" grpId="0"/>
      <p:bldP spid="16" grpId="0" animBg="1"/>
      <p:bldP spid="43" grpId="0"/>
      <p:bldP spid="26" grpId="0" animBg="1"/>
      <p:bldP spid="34" grpId="0" animBg="1"/>
      <p:bldP spid="36" grpId="0" animBg="1"/>
      <p:bldP spid="55" grpId="0" animBg="1"/>
      <p:bldP spid="5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utoShape 2" descr="data:image/jpg;base64,/9j/4AAQSkZJRgABAQAAAQABAAD/2wBDAAkGBwgHBgkIBwgKCgkLDRYPDQwMDRsUFRAWIB0iIiAdHx8kKDQsJCYxJx8fLT0tMTU3Ojo6Iys/RD84QzQ5Ojf/2wBDAQoKCg0MDRoPDxo3JR8lNzc3Nzc3Nzc3Nzc3Nzc3Nzc3Nzc3Nzc3Nzc3Nzc3Nzc3Nzc3Nzc3Nzc3Nzc3Nzc3Nzf/wAARCABeAF4DASIAAhEBAxEB/8QAGwAAAgMBAQEAAAAAAAAAAAAABAYDBQcCAAH/xABHEAABAgQCBAgJCAkFAAAAAAABAgMABAUREiEGMUFREyJhcYGRobIHFDI0ZHSxwdEVJVJicoLh8BYjJCYzRFODkkJjoqPS/8QAGQEAAgMBAAAAAAAAAAAAAAAAAwQAAQIF/8QAKhEAAgIBAgQGAQUAAAAAAAAAAQIAEQMEIRIxMpEiM1FhseFBI4GhwfD/2gAMAwEAAhEDEQA/ANvWpKEKUtQSlIuSTYAQg1/whBLipegtJeIyMy4Dg+6NvOe2I/CZXHC4ihyqyApIXMkbQfJR7z0QoSsuAkZQnn1BU8KwGTLRoQmYrFbnlFU3UH1pOttKsCOpNo4bpM5NKBZRMFR2FRN+bbDdRKDLy0sZ+qkIbRnY7OS20xZGcn3kWkUJpkqfJOAKeWN5vknpuYXpm3YwQBPMxLTofWnBlKvfeVb2mOxoRWj/ACiulxPxhhmG3SSXZ2ddVvVNLHYkgdkBKZSb4lOq+08s+0xCg9T/AL9pOEep/iVw0ErJ/lgOdxPxj7+gVYOthA53U/GCXGGfoX5yTArrDP8ASR0pEVS+/f6lUPeff0DrI8kIRzPAe+LqgUbSiluAIqiCyDmw5hdSebjAjoMKU600EnC2hPMkR1oQtQ0tkUqNxiURfZZJiIwDCr7/AFIpAb8zZZR7h5Zt3LjpvlE0V9AJVRZJR1llJ7IsI6aG1BjimwDMTqyzP6RVKYxhSjMrSEnI2ScItvyAi40VkfHKk2kjJJvmNv5vC05lU5z1lzvGHLRV4ytPq06Dx5eVWpJ5bZeyOVs2TeJc23lsZxuqVVSG/M5E2QNilDIHsJ6BBMy6LHMdJhd0YWGqcSTmtZ7ABDjo4UvSbi1AEh5Qz6D74JhByHf8wuPxCLUy6nPjDrgJTo3jrjR+CbOttH+IjksMHWy2fuiGDpj6zZw+8zJx0bxAzrg3jrjVTKSp1y7J/tiODISR1ycuf7SfhGDpT6zJwH1mOTirpjrQofvbJHdwh/61RrqqTTFeVT5Q87CfhA6ZGiSkzwjclJtPoyxIZAUm43gbQYyNIVYEmUMBBu5PQhhosgPR2+6IPgFuYkUhDTZKUiyEpSlQA2AckSyZVd9ClFWBywub5WB98PLsAIwuwqYc6fnWd9Zd75hooyiNF9Ijt8XSnruIVpg2rE8PSne+YZ6JxtGNIR/so9pjlDze/wAGIjr7/wByClv4JNKRlYmHjQl3hJCaG6YPdTGcyaiGQOUw9eD1d2Z9O5xB60/hBdKacCEwnxVIdMUVancJPy89NqkybrShduB6h5PLs25QqI0imik46lOEnUoTC8u2NeWkLSUqAKSLEEZGMi080XTRJgTlON5J26lS4zLG8j6mY5rgbrF1KOBxKZvMrDxCMcvpi9O0zxZGFuoqSRwyTxCnatP1uTZr1RTuOzqVoQmcnHXFqCUoD6yVHdrhOlZnglg3Vhve6daTsI5Yf9DqhS2XVzlUmUJmwMLN0HCU2zUnXnsI2cxuQK7ZSATUGGLmiY5UCmrp8p+vdW7MOcZxSllQH1RfYO3OKqsuKRVH0BSkjClWW+34Rbydcp87Mpl5V1bjigVZNKAAG0ki0dTTEkt9S33AlagLjHbLZDjoHxgKYwQCtLFJNRmEzsq0l1SkKfbCgRsxC8OkrlMTI+uD/wARFauUpF0qUhasCgoEcIQDvyiyl8puZ+6eyJhQpsTcmNSLuYZNm1ZqHrbvfMNOj3G0c0gHo6T7YU5w/PVQ9ad75hr0YN6DXx6MPfHPXze/wYoOvvKuWTZIEOvg+OF6fRf/AEtq70KbLcNWgwwVGZT9JgHqV+Ma05/VE3i6xG2dm0SjBcUCpROFCBrWrYB+ctcK067/ABHJlaVvO+XtAH0RyC558zthjfpyX5pT7j7t8OFKQE2QNtstu3mEDq0cpq1Ynm3HVHap1XuIh7MjvsOUYYM0yGv09FNWZiTQlUqo8ZN82j/59kByc+puzbwsyo3BSM0HeL7Y25FBpKBYU6WOVuM2FX64V57wcST7q+Am1SzBN0tpbuU8gJOrdlCp0uRaI3gGwsOUN0EclfFVtlQM8rjLVawcRfilHIL5jWCc9YJJrjy2qkUoUpIUyk3G3NUQ0nQuXpoa4Opzyi0sLSTwYsf8b2IyI2gxdTstKKeDsw8GyU4bFYAIBO/nhk42OLh5QwU8FRNnahMtizbijmLi1soeWvPZj7KD3orlS9GKTcB4bbFTg7LiLFvz1zcWkntVEw4ynM3LxqVu5g84fnqoetO98w26J50Wvj0X4wnzavnif9ad75hv0PN6VXh6GT7Y56+b3+ImOuSMtckMOiqeDqx+swodSkxWMNZ9MXFFTgqjB3pWOy/ui8O2UQmPqEvJmpJZfWyGlKUgAk3SBnzm/ZEBqyzqQwj7ThPYE++K2vYvlkJCSUlhJNjtuqKmZQ4QcLS+uGsmd1YiFZyDG+mzqppx5KnGl4MNuDSRa99dyd0Uyqm8UWW68pSSQrCQka+QCINB8SZqohZvcNm19XliJPkt9Tj4S29xnlnVYZqO0kRp2d0UrL4iygiQirN+NyqFtuFS30JClOKVa6hvMWWkDhZm5dSTYrbWL23FPxgFGjEwt9p5a20YHEr4yio5EH85wwzkimacbWtak4ARxQNtt4O6LVMjIQ0ihipBiVUahNpaWGnVKNssoeEee87I9v4wE7JUiXH7WWjvDzl79BNuyCJWZbmpwqYxFtLeEqwkAm+y+uN4cbJzNzSIVu5gM+5wdZnwrI+NO98w6aAkvU6uAbZNY7Pxi/0n8HFPqy1zNPdVIziiSSBibWTvGsdB6IA0Bo09SW6jJumUdmEvqaWCVKbUnCnkB37IVOEpksxc4yr2YSy8yF4MYU4NaEArV1C5i4pqXvHpZwykwhsLILjiQgC6SNRIV2QYmnVNSQl2pol2/wCnJsBNuk39kdCgS4Ul0zE05MIN0OuvFRSebVt3RtNOeIGvj7hFQ3dQ2Yp7MxMB9wuBWEJsldhYEnZntMROSlMl+NMIZHK+q/eMeFLKx+0Ts06No4TCOpNolZpckwcTcs3i+kRc9cO8Iu6h6EhRUpBsYZVJc5GGiR1gWjrxubcP6inqSPpPOBPYLwelISLAADkj7GpcA4KpO+XMssjc03c9avhHvkxC/OZiZe3hThA6hYQfHokkHYkZWX/gy7aDvCReCI9Hokk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125" name="Picture 5" descr="https://billing.gazpromretail.com/Crc/Images/excel_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20" y="788225"/>
            <a:ext cx="802859" cy="8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http://t0.gstatic.com/images?q=tbn:ANd9GcSIODm-Txawe38dljJyXesjd44RErAT1-0xVWCjc8Dmx0Ort5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806" y="1485670"/>
            <a:ext cx="802859" cy="80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http://t2.gstatic.com/images?q=tbn:ANd9GcSiZhIXR8ZopR0ZtFQ2nbC8WyubztRsEAuJG8jc-oq4TtG5ejAulgIRrY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41" y="785532"/>
            <a:ext cx="17240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http://t2.gstatic.com/images?q=tbn:ANd9GcRVzibP2EeYsY7_KxaNmcAdWrG-Al-e5fNxhKD-0Gm7mQmhvJHd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60770"/>
            <a:ext cx="1360562" cy="149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http://t1.gstatic.com/images?q=tbn:ANd9GcQ7k38i3UAen05orz2SA8h6A7EimwAWiUCf7Nb1Iob_cJpCi4Q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90" y="812501"/>
            <a:ext cx="6381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1" name="Group 5120"/>
          <p:cNvGrpSpPr/>
          <p:nvPr/>
        </p:nvGrpSpPr>
        <p:grpSpPr>
          <a:xfrm>
            <a:off x="1694788" y="5855602"/>
            <a:ext cx="6437154" cy="792088"/>
            <a:chOff x="1691680" y="5589240"/>
            <a:chExt cx="6437154" cy="792088"/>
          </a:xfrm>
        </p:grpSpPr>
        <p:grpSp>
          <p:nvGrpSpPr>
            <p:cNvPr id="63" name="Group 62"/>
            <p:cNvGrpSpPr/>
            <p:nvPr/>
          </p:nvGrpSpPr>
          <p:grpSpPr>
            <a:xfrm>
              <a:off x="1691680" y="5589240"/>
              <a:ext cx="5147022" cy="792088"/>
              <a:chOff x="1691680" y="5589240"/>
              <a:chExt cx="5147022" cy="792088"/>
            </a:xfrm>
          </p:grpSpPr>
          <p:sp>
            <p:nvSpPr>
              <p:cNvPr id="7" name="Flowchart: Magnetic Disk 6"/>
              <p:cNvSpPr/>
              <p:nvPr/>
            </p:nvSpPr>
            <p:spPr>
              <a:xfrm>
                <a:off x="1691680" y="5589240"/>
                <a:ext cx="792088" cy="792088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CRM</a:t>
                </a:r>
              </a:p>
            </p:txBody>
          </p:sp>
          <p:sp>
            <p:nvSpPr>
              <p:cNvPr id="8" name="Flowchart: Magnetic Disk 7"/>
              <p:cNvSpPr/>
              <p:nvPr/>
            </p:nvSpPr>
            <p:spPr>
              <a:xfrm>
                <a:off x="2771800" y="5589240"/>
                <a:ext cx="792088" cy="792088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ERP</a:t>
                </a:r>
              </a:p>
            </p:txBody>
          </p:sp>
          <p:sp>
            <p:nvSpPr>
              <p:cNvPr id="9" name="Flowchart: Magnetic Disk 8"/>
              <p:cNvSpPr/>
              <p:nvPr/>
            </p:nvSpPr>
            <p:spPr>
              <a:xfrm>
                <a:off x="3851920" y="5589240"/>
                <a:ext cx="792088" cy="792088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Excel</a:t>
                </a:r>
              </a:p>
            </p:txBody>
          </p:sp>
          <p:sp>
            <p:nvSpPr>
              <p:cNvPr id="10" name="Flowchart: Magnetic Disk 9"/>
              <p:cNvSpPr/>
              <p:nvPr/>
            </p:nvSpPr>
            <p:spPr>
              <a:xfrm>
                <a:off x="6012159" y="5589240"/>
                <a:ext cx="826543" cy="792088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Web sources</a:t>
                </a: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4932040" y="5589240"/>
                <a:ext cx="792088" cy="792088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Flat files</a:t>
                </a:r>
              </a:p>
            </p:txBody>
          </p:sp>
        </p:grpSp>
        <p:sp>
          <p:nvSpPr>
            <p:cNvPr id="5120" name="TextBox 5119"/>
            <p:cNvSpPr txBox="1"/>
            <p:nvPr/>
          </p:nvSpPr>
          <p:spPr>
            <a:xfrm>
              <a:off x="7048858" y="5589240"/>
              <a:ext cx="1079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Izvori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podataka</a:t>
              </a:r>
            </a:p>
          </p:txBody>
        </p:sp>
      </p:grpSp>
      <p:grpSp>
        <p:nvGrpSpPr>
          <p:cNvPr id="5128" name="Group 5127"/>
          <p:cNvGrpSpPr/>
          <p:nvPr/>
        </p:nvGrpSpPr>
        <p:grpSpPr>
          <a:xfrm>
            <a:off x="2998917" y="3483969"/>
            <a:ext cx="5003776" cy="792088"/>
            <a:chOff x="3926708" y="4644492"/>
            <a:chExt cx="2411146" cy="792088"/>
          </a:xfrm>
        </p:grpSpPr>
        <p:sp>
          <p:nvSpPr>
            <p:cNvPr id="12" name="Flowchart: Magnetic Disk 11"/>
            <p:cNvSpPr/>
            <p:nvPr/>
          </p:nvSpPr>
          <p:spPr>
            <a:xfrm>
              <a:off x="3926708" y="4644492"/>
              <a:ext cx="1080120" cy="79208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Warehouse</a:t>
              </a:r>
            </a:p>
          </p:txBody>
        </p:sp>
        <p:sp>
          <p:nvSpPr>
            <p:cNvPr id="5126" name="TextBox 5125"/>
            <p:cNvSpPr txBox="1"/>
            <p:nvPr/>
          </p:nvSpPr>
          <p:spPr>
            <a:xfrm>
              <a:off x="5012948" y="4888382"/>
              <a:ext cx="1324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Skladište podataka - Target</a:t>
              </a:r>
            </a:p>
          </p:txBody>
        </p:sp>
      </p:grpSp>
      <p:sp>
        <p:nvSpPr>
          <p:cNvPr id="51" name="Notched Right Arrow 50"/>
          <p:cNvSpPr/>
          <p:nvPr/>
        </p:nvSpPr>
        <p:spPr>
          <a:xfrm>
            <a:off x="4929224" y="2478042"/>
            <a:ext cx="1224136" cy="101418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Mining</a:t>
            </a:r>
          </a:p>
        </p:txBody>
      </p:sp>
      <p:sp>
        <p:nvSpPr>
          <p:cNvPr id="5134" name="TextBox 5133"/>
          <p:cNvSpPr txBox="1"/>
          <p:nvPr/>
        </p:nvSpPr>
        <p:spPr>
          <a:xfrm>
            <a:off x="5439547" y="778398"/>
            <a:ext cx="1400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Prezentacija,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vizualizacija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906985" y="5157192"/>
            <a:ext cx="45365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ETL (Extract, Transform, Load)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16216" y="5168423"/>
            <a:ext cx="213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Integracija podataka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216616" y="5601277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095802" y="4286451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4107056" y="3275570"/>
            <a:ext cx="0" cy="216000"/>
          </a:xfrm>
          <a:prstGeom prst="straightConnector1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00173" y="692696"/>
            <a:ext cx="8576240" cy="15924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28861" y="4422127"/>
            <a:ext cx="5111591" cy="597971"/>
            <a:chOff x="2398479" y="4879878"/>
            <a:chExt cx="2487383" cy="597971"/>
          </a:xfrm>
        </p:grpSpPr>
        <p:sp>
          <p:nvSpPr>
            <p:cNvPr id="32" name="Flowchart: Magnetic Disk 31"/>
            <p:cNvSpPr/>
            <p:nvPr/>
          </p:nvSpPr>
          <p:spPr>
            <a:xfrm>
              <a:off x="3805742" y="4879878"/>
              <a:ext cx="1080120" cy="59797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Stageing</a:t>
              </a:r>
              <a:endPara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98479" y="4955418"/>
              <a:ext cx="1444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Skladište podataka - Stageing</a:t>
              </a:r>
            </a:p>
          </p:txBody>
        </p:sp>
      </p:grp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E58A8C19-8C35-43B0-B386-F0A7EE77DE34}"/>
              </a:ext>
            </a:extLst>
          </p:cNvPr>
          <p:cNvSpPr/>
          <p:nvPr/>
        </p:nvSpPr>
        <p:spPr>
          <a:xfrm>
            <a:off x="2067123" y="2494446"/>
            <a:ext cx="1406791" cy="792088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Data mart</a:t>
            </a: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31E477D4-8DC7-4F5A-BBE2-70E29F14C5E3}"/>
              </a:ext>
            </a:extLst>
          </p:cNvPr>
          <p:cNvSpPr/>
          <p:nvPr/>
        </p:nvSpPr>
        <p:spPr>
          <a:xfrm>
            <a:off x="3781467" y="2564508"/>
            <a:ext cx="860985" cy="67856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/>
              <a:t>OLAP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43A322-776B-4577-B7C5-AFE8B38F9501}"/>
              </a:ext>
            </a:extLst>
          </p:cNvPr>
          <p:cNvCxnSpPr>
            <a:cxnSpLocks/>
          </p:cNvCxnSpPr>
          <p:nvPr/>
        </p:nvCxnSpPr>
        <p:spPr>
          <a:xfrm flipV="1">
            <a:off x="4396574" y="3122227"/>
            <a:ext cx="532650" cy="443337"/>
          </a:xfrm>
          <a:prstGeom prst="straightConnector1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006AD8-75A6-4BF0-91E4-D037B7CB0DB2}"/>
              </a:ext>
            </a:extLst>
          </p:cNvPr>
          <p:cNvCxnSpPr/>
          <p:nvPr/>
        </p:nvCxnSpPr>
        <p:spPr>
          <a:xfrm flipH="1" flipV="1">
            <a:off x="3348677" y="3301782"/>
            <a:ext cx="325589" cy="2211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381835-9DA3-4A4F-B18A-E1201ECC476B}"/>
              </a:ext>
            </a:extLst>
          </p:cNvPr>
          <p:cNvCxnSpPr>
            <a:cxnSpLocks/>
          </p:cNvCxnSpPr>
          <p:nvPr/>
        </p:nvCxnSpPr>
        <p:spPr>
          <a:xfrm flipV="1">
            <a:off x="2762233" y="2285184"/>
            <a:ext cx="0" cy="216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1C6B92-E800-44BB-998F-CAC06CD51F87}"/>
              </a:ext>
            </a:extLst>
          </p:cNvPr>
          <p:cNvCxnSpPr/>
          <p:nvPr/>
        </p:nvCxnSpPr>
        <p:spPr>
          <a:xfrm flipV="1">
            <a:off x="4251072" y="2312904"/>
            <a:ext cx="0" cy="25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21FF7-1EAB-4D60-86D7-5203F0CBC997}"/>
              </a:ext>
            </a:extLst>
          </p:cNvPr>
          <p:cNvCxnSpPr>
            <a:cxnSpLocks/>
          </p:cNvCxnSpPr>
          <p:nvPr/>
        </p:nvCxnSpPr>
        <p:spPr>
          <a:xfrm flipV="1">
            <a:off x="5331192" y="2299204"/>
            <a:ext cx="3955" cy="481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E52433-981C-4EA7-9C4E-69EC15DC7895}"/>
              </a:ext>
            </a:extLst>
          </p:cNvPr>
          <p:cNvCxnSpPr/>
          <p:nvPr/>
        </p:nvCxnSpPr>
        <p:spPr>
          <a:xfrm flipV="1">
            <a:off x="3143459" y="5608527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9FD215-997A-4497-AB5F-2426C9FB999A}"/>
              </a:ext>
            </a:extLst>
          </p:cNvPr>
          <p:cNvCxnSpPr/>
          <p:nvPr/>
        </p:nvCxnSpPr>
        <p:spPr>
          <a:xfrm flipV="1">
            <a:off x="2109521" y="5616959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E4EF2B-7DEC-483B-BE0F-EF2898EBBC62}"/>
              </a:ext>
            </a:extLst>
          </p:cNvPr>
          <p:cNvCxnSpPr/>
          <p:nvPr/>
        </p:nvCxnSpPr>
        <p:spPr>
          <a:xfrm flipV="1">
            <a:off x="5331192" y="5608526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526509-225B-46BF-8FCB-86154A03249B}"/>
              </a:ext>
            </a:extLst>
          </p:cNvPr>
          <p:cNvCxnSpPr/>
          <p:nvPr/>
        </p:nvCxnSpPr>
        <p:spPr>
          <a:xfrm flipV="1">
            <a:off x="6300192" y="5616959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5CBC86C-E338-474B-858B-361B43626988}"/>
              </a:ext>
            </a:extLst>
          </p:cNvPr>
          <p:cNvSpPr txBox="1"/>
          <p:nvPr/>
        </p:nvSpPr>
        <p:spPr>
          <a:xfrm>
            <a:off x="6810421" y="794857"/>
            <a:ext cx="1984919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</a:rPr>
              <a:t>Izvještaji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b="1" dirty="0">
                <a:solidFill>
                  <a:srgbClr val="00B050"/>
                </a:solidFill>
                <a:latin typeface="Calibri"/>
              </a:rPr>
              <a:t>Dashboardi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sng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Scorecards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b="1" dirty="0">
                <a:solidFill>
                  <a:srgbClr val="00B050"/>
                </a:solidFill>
                <a:latin typeface="Calibri"/>
              </a:rPr>
              <a:t>Ad-hoc analize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sng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Rezultati data mining obrada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trike="sngStrike" dirty="0">
                <a:solidFill>
                  <a:srgbClr val="FF0000"/>
                </a:solidFill>
                <a:latin typeface="Calibri"/>
              </a:rPr>
              <a:t>Rezultati analitičkih modela</a:t>
            </a:r>
            <a:endParaRPr kumimoji="0" lang="hr-HR" sz="1800" b="0" i="0" u="none" strike="sng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trike="sngStrike" dirty="0">
                <a:solidFill>
                  <a:srgbClr val="FF0000"/>
                </a:solidFill>
                <a:latin typeface="Calibri"/>
              </a:rPr>
              <a:t>itd…</a:t>
            </a:r>
            <a:endParaRPr kumimoji="0" lang="hr-HR" sz="1800" b="0" i="0" u="none" strike="sng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83568" y="3933056"/>
            <a:ext cx="23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83568" y="2311670"/>
            <a:ext cx="0" cy="162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067944" y="5013176"/>
            <a:ext cx="0" cy="18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6D3E7DD-3186-4BE2-9223-61EF97B53693}"/>
              </a:ext>
            </a:extLst>
          </p:cNvPr>
          <p:cNvSpPr txBox="1"/>
          <p:nvPr/>
        </p:nvSpPr>
        <p:spPr>
          <a:xfrm>
            <a:off x="1055697" y="2758812"/>
            <a:ext cx="115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Modeli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A7BFEDFE-FB9C-3642-42C0-DF44CE613F46}"/>
              </a:ext>
            </a:extLst>
          </p:cNvPr>
          <p:cNvSpPr/>
          <p:nvPr/>
        </p:nvSpPr>
        <p:spPr>
          <a:xfrm>
            <a:off x="1945325" y="2983594"/>
            <a:ext cx="681044" cy="52893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FCCA535F-7FF2-CE9B-6104-95724641A527}"/>
              </a:ext>
            </a:extLst>
          </p:cNvPr>
          <p:cNvSpPr/>
          <p:nvPr/>
        </p:nvSpPr>
        <p:spPr>
          <a:xfrm>
            <a:off x="3561754" y="2962636"/>
            <a:ext cx="681044" cy="52893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A03E3BDA-BE0F-9523-B5E3-293AC0CC5E1F}"/>
              </a:ext>
            </a:extLst>
          </p:cNvPr>
          <p:cNvSpPr/>
          <p:nvPr/>
        </p:nvSpPr>
        <p:spPr>
          <a:xfrm>
            <a:off x="5759088" y="2764982"/>
            <a:ext cx="681044" cy="52893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9FE51C6E-F501-C534-B2B4-95DF081C18E1}"/>
              </a:ext>
            </a:extLst>
          </p:cNvPr>
          <p:cNvSpPr/>
          <p:nvPr/>
        </p:nvSpPr>
        <p:spPr>
          <a:xfrm>
            <a:off x="1368561" y="5696788"/>
            <a:ext cx="681044" cy="52893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8EAA6720-EF88-F66D-DA01-78A0AEE49191}"/>
              </a:ext>
            </a:extLst>
          </p:cNvPr>
          <p:cNvSpPr/>
          <p:nvPr/>
        </p:nvSpPr>
        <p:spPr>
          <a:xfrm>
            <a:off x="2566573" y="5703539"/>
            <a:ext cx="681044" cy="52893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F0A6948C-75B1-F1A7-458B-90460C85E06C}"/>
              </a:ext>
            </a:extLst>
          </p:cNvPr>
          <p:cNvSpPr/>
          <p:nvPr/>
        </p:nvSpPr>
        <p:spPr>
          <a:xfrm>
            <a:off x="4722082" y="5684813"/>
            <a:ext cx="681044" cy="52893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59530C0F-912C-173E-A317-039A2ABDA0FF}"/>
              </a:ext>
            </a:extLst>
          </p:cNvPr>
          <p:cNvSpPr/>
          <p:nvPr/>
        </p:nvSpPr>
        <p:spPr>
          <a:xfrm>
            <a:off x="5835172" y="4916604"/>
            <a:ext cx="681044" cy="52893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CF6391F4-9276-BDB8-0A1C-03403B48F1CF}"/>
              </a:ext>
            </a:extLst>
          </p:cNvPr>
          <p:cNvSpPr/>
          <p:nvPr/>
        </p:nvSpPr>
        <p:spPr>
          <a:xfrm>
            <a:off x="4856768" y="4477394"/>
            <a:ext cx="681044" cy="52893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AB2FF0-760E-0C07-8B13-18F824F5667D}"/>
              </a:ext>
            </a:extLst>
          </p:cNvPr>
          <p:cNvSpPr txBox="1"/>
          <p:nvPr/>
        </p:nvSpPr>
        <p:spPr>
          <a:xfrm>
            <a:off x="2617636" y="3464682"/>
            <a:ext cx="834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000" b="1" dirty="0">
                <a:solidFill>
                  <a:srgbClr val="00B05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sz="6000" b="1" dirty="0">
              <a:solidFill>
                <a:srgbClr val="00B050"/>
              </a:solidFill>
              <a:latin typeface="Wingdings" panose="05000000000000000000" pitchFamily="2" charset="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9CDD7B-2506-ED88-A99A-BB76DFC90B3F}"/>
              </a:ext>
            </a:extLst>
          </p:cNvPr>
          <p:cNvSpPr txBox="1"/>
          <p:nvPr/>
        </p:nvSpPr>
        <p:spPr>
          <a:xfrm>
            <a:off x="5524089" y="1166056"/>
            <a:ext cx="834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000" b="1" dirty="0">
                <a:solidFill>
                  <a:srgbClr val="00B05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sz="6000" b="1" dirty="0">
              <a:solidFill>
                <a:srgbClr val="00B050"/>
              </a:solidFill>
              <a:latin typeface="Wingdings" panose="05000000000000000000" pitchFamily="2" charset="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9BDD62-890B-CC39-8E9F-56748DFE0166}"/>
              </a:ext>
            </a:extLst>
          </p:cNvPr>
          <p:cNvSpPr txBox="1"/>
          <p:nvPr/>
        </p:nvSpPr>
        <p:spPr>
          <a:xfrm>
            <a:off x="3679794" y="5663887"/>
            <a:ext cx="834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>
                <a:solidFill>
                  <a:srgbClr val="00B05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sz="4400" b="1" dirty="0">
              <a:solidFill>
                <a:srgbClr val="00B050"/>
              </a:solidFill>
              <a:latin typeface="Wingdings" panose="05000000000000000000" pitchFamily="2" charset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7A3FF7-F4CA-7226-DEED-15F691095D57}"/>
              </a:ext>
            </a:extLst>
          </p:cNvPr>
          <p:cNvSpPr txBox="1"/>
          <p:nvPr/>
        </p:nvSpPr>
        <p:spPr>
          <a:xfrm>
            <a:off x="5837607" y="5589240"/>
            <a:ext cx="834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>
                <a:solidFill>
                  <a:srgbClr val="00B05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sz="4400" b="1" dirty="0">
              <a:solidFill>
                <a:srgbClr val="00B050"/>
              </a:solidFill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728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34" grpId="0"/>
      <p:bldP spid="16" grpId="0" animBg="1"/>
      <p:bldP spid="43" grpId="0"/>
      <p:bldP spid="26" grpId="0" animBg="1"/>
      <p:bldP spid="34" grpId="0" animBg="1"/>
      <p:bldP spid="36" grpId="0" animBg="1"/>
      <p:bldP spid="55" grpId="0" animBg="1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772400" cy="1362075"/>
          </a:xfrm>
        </p:spPr>
        <p:txBody>
          <a:bodyPr/>
          <a:lstStyle/>
          <a:p>
            <a:r>
              <a:rPr lang="en-US" dirty="0"/>
              <a:t>1</a:t>
            </a:r>
            <a:r>
              <a:rPr lang="hr-HR" dirty="0"/>
              <a:t>. Izvori podataka</a:t>
            </a:r>
          </a:p>
        </p:txBody>
      </p:sp>
    </p:spTree>
    <p:extLst>
      <p:ext uri="{BB962C8B-B14F-4D97-AF65-F5344CB8AC3E}">
        <p14:creationId xmlns:p14="http://schemas.microsoft.com/office/powerpoint/2010/main" val="326039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utoShape 2" descr="data:image/jpg;base64,/9j/4AAQSkZJRgABAQAAAQABAAD/2wBDAAkGBwgHBgkIBwgKCgkLDRYPDQwMDRsUFRAWIB0iIiAdHx8kKDQsJCYxJx8fLT0tMTU3Ojo6Iys/RD84QzQ5Ojf/2wBDAQoKCg0MDRoPDxo3JR8lNzc3Nzc3Nzc3Nzc3Nzc3Nzc3Nzc3Nzc3Nzc3Nzc3Nzc3Nzc3Nzc3Nzc3Nzc3Nzc3Nzf/wAARCABeAF4DASIAAhEBAxEB/8QAGwAAAgMBAQEAAAAAAAAAAAAABAYDBQcCAAH/xABHEAABAgQCBAgJCAkFAAAAAAABAgMABAUREiEGMUFREyJhcYGRobIHFDI0ZHSxwdEVJVJicoLh8BYjJCYzRFODkkJjoqPS/8QAGQEAAgMBAAAAAAAAAAAAAAAAAwQAAQIF/8QAKhEAAgIBAgQGAQUAAAAAAAAAAQIAEQMEIRIxMpEiM1FhseFBI4GhwfD/2gAMAwEAAhEDEQA/ANvWpKEKUtQSlIuSTYAQg1/whBLipegtJeIyMy4Dg+6NvOe2I/CZXHC4ihyqyApIXMkbQfJR7z0QoSsuAkZQnn1BU8KwGTLRoQmYrFbnlFU3UH1pOttKsCOpNo4bpM5NKBZRMFR2FRN+bbDdRKDLy0sZ+qkIbRnY7OS20xZGcn3kWkUJpkqfJOAKeWN5vknpuYXpm3YwQBPMxLTofWnBlKvfeVb2mOxoRWj/ACiulxPxhhmG3SSXZ2ddVvVNLHYkgdkBKZSb4lOq+08s+0xCg9T/AL9pOEep/iVw0ErJ/lgOdxPxj7+gVYOthA53U/GCXGGfoX5yTArrDP8ASR0pEVS+/f6lUPeff0DrI8kIRzPAe+LqgUbSiluAIqiCyDmw5hdSebjAjoMKU600EnC2hPMkR1oQtQ0tkUqNxiURfZZJiIwDCr7/AFIpAb8zZZR7h5Zt3LjpvlE0V9AJVRZJR1llJ7IsI6aG1BjimwDMTqyzP6RVKYxhSjMrSEnI2ScItvyAi40VkfHKk2kjJJvmNv5vC05lU5z1lzvGHLRV4ytPq06Dx5eVWpJ5bZeyOVs2TeJc23lsZxuqVVSG/M5E2QNilDIHsJ6BBMy6LHMdJhd0YWGqcSTmtZ7ABDjo4UvSbi1AEh5Qz6D74JhByHf8wuPxCLUy6nPjDrgJTo3jrjR+CbOttH+IjksMHWy2fuiGDpj6zZw+8zJx0bxAzrg3jrjVTKSp1y7J/tiODISR1ycuf7SfhGDpT6zJwH1mOTirpjrQofvbJHdwh/61RrqqTTFeVT5Q87CfhA6ZGiSkzwjclJtPoyxIZAUm43gbQYyNIVYEmUMBBu5PQhhosgPR2+6IPgFuYkUhDTZKUiyEpSlQA2AckSyZVd9ClFWBywub5WB98PLsAIwuwqYc6fnWd9Zd75hooyiNF9Ijt8XSnruIVpg2rE8PSne+YZ6JxtGNIR/so9pjlDze/wAGIjr7/wByClv4JNKRlYmHjQl3hJCaG6YPdTGcyaiGQOUw9eD1d2Z9O5xB60/hBdKacCEwnxVIdMUVancJPy89NqkybrShduB6h5PLs25QqI0imik46lOEnUoTC8u2NeWkLSUqAKSLEEZGMi080XTRJgTlON5J26lS4zLG8j6mY5rgbrF1KOBxKZvMrDxCMcvpi9O0zxZGFuoqSRwyTxCnatP1uTZr1RTuOzqVoQmcnHXFqCUoD6yVHdrhOlZnglg3Vhve6daTsI5Yf9DqhS2XVzlUmUJmwMLN0HCU2zUnXnsI2cxuQK7ZSATUGGLmiY5UCmrp8p+vdW7MOcZxSllQH1RfYO3OKqsuKRVH0BSkjClWW+34Rbydcp87Mpl5V1bjigVZNKAAG0ki0dTTEkt9S33AlagLjHbLZDjoHxgKYwQCtLFJNRmEzsq0l1SkKfbCgRsxC8OkrlMTI+uD/wARFauUpF0qUhasCgoEcIQDvyiyl8puZ+6eyJhQpsTcmNSLuYZNm1ZqHrbvfMNOj3G0c0gHo6T7YU5w/PVQ9ad75hr0YN6DXx6MPfHPXze/wYoOvvKuWTZIEOvg+OF6fRf/AEtq70KbLcNWgwwVGZT9JgHqV+Ma05/VE3i6xG2dm0SjBcUCpROFCBrWrYB+ctcK067/ABHJlaVvO+XtAH0RyC558zthjfpyX5pT7j7t8OFKQE2QNtstu3mEDq0cpq1Ynm3HVHap1XuIh7MjvsOUYYM0yGv09FNWZiTQlUqo8ZN82j/59kByc+puzbwsyo3BSM0HeL7Y25FBpKBYU6WOVuM2FX64V57wcST7q+Am1SzBN0tpbuU8gJOrdlCp0uRaI3gGwsOUN0EclfFVtlQM8rjLVawcRfilHIL5jWCc9YJJrjy2qkUoUpIUyk3G3NUQ0nQuXpoa4Opzyi0sLSTwYsf8b2IyI2gxdTstKKeDsw8GyU4bFYAIBO/nhk42OLh5QwU8FRNnahMtizbijmLi1soeWvPZj7KD3orlS9GKTcB4bbFTg7LiLFvz1zcWkntVEw4ynM3LxqVu5g84fnqoetO98w26J50Wvj0X4wnzavnif9ad75hv0PN6VXh6GT7Y56+b3+ImOuSMtckMOiqeDqx+swodSkxWMNZ9MXFFTgqjB3pWOy/ui8O2UQmPqEvJmpJZfWyGlKUgAk3SBnzm/ZEBqyzqQwj7ThPYE++K2vYvlkJCSUlhJNjtuqKmZQ4QcLS+uGsmd1YiFZyDG+mzqppx5KnGl4MNuDSRa99dyd0Uyqm8UWW68pSSQrCQka+QCINB8SZqohZvcNm19XliJPkt9Tj4S29xnlnVYZqO0kRp2d0UrL4iygiQirN+NyqFtuFS30JClOKVa6hvMWWkDhZm5dSTYrbWL23FPxgFGjEwt9p5a20YHEr4yio5EH85wwzkimacbWtak4ARxQNtt4O6LVMjIQ0ihipBiVUahNpaWGnVKNssoeEee87I9v4wE7JUiXH7WWjvDzl79BNuyCJWZbmpwqYxFtLeEqwkAm+y+uN4cbJzNzSIVu5gM+5wdZnwrI+NO98w6aAkvU6uAbZNY7Pxi/0n8HFPqy1zNPdVIziiSSBibWTvGsdB6IA0Bo09SW6jJumUdmEvqaWCVKbUnCnkB37IVOEpksxc4yr2YSy8yF4MYU4NaEArV1C5i4pqXvHpZwykwhsLILjiQgC6SNRIV2QYmnVNSQl2pol2/wCnJsBNuk39kdCgS4Ul0zE05MIN0OuvFRSebVt3RtNOeIGvj7hFQ3dQ2Yp7MxMB9wuBWEJsldhYEnZntMROSlMl+NMIZHK+q/eMeFLKx+0Ts06No4TCOpNolZpckwcTcs3i+kRc9cO8Iu6h6EhRUpBsYZVJc5GGiR1gWjrxubcP6inqSPpPOBPYLwelISLAADkj7GpcA4KpO+XMssjc03c9avhHvkxC/OZiZe3hThA6hYQfHokkHYkZWX/gy7aDvCReCI9Hokk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125" name="Picture 5" descr="https://billing.gazpromretail.com/Crc/Images/excel_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20" y="788225"/>
            <a:ext cx="802859" cy="8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http://t0.gstatic.com/images?q=tbn:ANd9GcSIODm-Txawe38dljJyXesjd44RErAT1-0xVWCjc8Dmx0Ort5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806" y="1485670"/>
            <a:ext cx="802859" cy="80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http://t2.gstatic.com/images?q=tbn:ANd9GcSiZhIXR8ZopR0ZtFQ2nbC8WyubztRsEAuJG8jc-oq4TtG5ejAulgIRrY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41" y="785532"/>
            <a:ext cx="17240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http://t2.gstatic.com/images?q=tbn:ANd9GcRVzibP2EeYsY7_KxaNmcAdWrG-Al-e5fNxhKD-0Gm7mQmhvJHd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60770"/>
            <a:ext cx="1360562" cy="149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http://t1.gstatic.com/images?q=tbn:ANd9GcQ7k38i3UAen05orz2SA8h6A7EimwAWiUCf7Nb1Iob_cJpCi4Q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90" y="812501"/>
            <a:ext cx="6381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1" name="Group 5120"/>
          <p:cNvGrpSpPr/>
          <p:nvPr/>
        </p:nvGrpSpPr>
        <p:grpSpPr>
          <a:xfrm>
            <a:off x="1694788" y="5855602"/>
            <a:ext cx="6437154" cy="792088"/>
            <a:chOff x="1691680" y="5589240"/>
            <a:chExt cx="6437154" cy="792088"/>
          </a:xfrm>
        </p:grpSpPr>
        <p:grpSp>
          <p:nvGrpSpPr>
            <p:cNvPr id="63" name="Group 62"/>
            <p:cNvGrpSpPr/>
            <p:nvPr/>
          </p:nvGrpSpPr>
          <p:grpSpPr>
            <a:xfrm>
              <a:off x="1691680" y="5589240"/>
              <a:ext cx="5147022" cy="792088"/>
              <a:chOff x="1691680" y="5589240"/>
              <a:chExt cx="5147022" cy="792088"/>
            </a:xfrm>
          </p:grpSpPr>
          <p:sp>
            <p:nvSpPr>
              <p:cNvPr id="7" name="Flowchart: Magnetic Disk 6"/>
              <p:cNvSpPr/>
              <p:nvPr/>
            </p:nvSpPr>
            <p:spPr>
              <a:xfrm>
                <a:off x="1691680" y="5589240"/>
                <a:ext cx="792088" cy="792088"/>
              </a:xfrm>
              <a:prstGeom prst="flowChartMagneticDisk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CRM</a:t>
                </a:r>
              </a:p>
            </p:txBody>
          </p:sp>
          <p:sp>
            <p:nvSpPr>
              <p:cNvPr id="8" name="Flowchart: Magnetic Disk 7"/>
              <p:cNvSpPr/>
              <p:nvPr/>
            </p:nvSpPr>
            <p:spPr>
              <a:xfrm>
                <a:off x="2771800" y="5589240"/>
                <a:ext cx="792088" cy="792088"/>
              </a:xfrm>
              <a:prstGeom prst="flowChartMagneticDisk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ERP</a:t>
                </a:r>
              </a:p>
            </p:txBody>
          </p:sp>
          <p:sp>
            <p:nvSpPr>
              <p:cNvPr id="9" name="Flowchart: Magnetic Disk 8"/>
              <p:cNvSpPr/>
              <p:nvPr/>
            </p:nvSpPr>
            <p:spPr>
              <a:xfrm>
                <a:off x="3851920" y="5589240"/>
                <a:ext cx="792088" cy="792088"/>
              </a:xfrm>
              <a:prstGeom prst="flowChartMagneticDisk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Excel</a:t>
                </a:r>
              </a:p>
            </p:txBody>
          </p:sp>
          <p:sp>
            <p:nvSpPr>
              <p:cNvPr id="10" name="Flowchart: Magnetic Disk 9"/>
              <p:cNvSpPr/>
              <p:nvPr/>
            </p:nvSpPr>
            <p:spPr>
              <a:xfrm>
                <a:off x="6012159" y="5589240"/>
                <a:ext cx="826543" cy="792088"/>
              </a:xfrm>
              <a:prstGeom prst="flowChartMagneticDisk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Web sources</a:t>
                </a: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4932040" y="5589240"/>
                <a:ext cx="792088" cy="792088"/>
              </a:xfrm>
              <a:prstGeom prst="flowChartMagneticDisk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Flat files</a:t>
                </a:r>
              </a:p>
            </p:txBody>
          </p:sp>
        </p:grpSp>
        <p:sp>
          <p:nvSpPr>
            <p:cNvPr id="5120" name="TextBox 5119"/>
            <p:cNvSpPr txBox="1"/>
            <p:nvPr/>
          </p:nvSpPr>
          <p:spPr>
            <a:xfrm>
              <a:off x="7048858" y="5589240"/>
              <a:ext cx="1079976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Izvori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podataka</a:t>
              </a:r>
            </a:p>
          </p:txBody>
        </p:sp>
      </p:grpSp>
      <p:grpSp>
        <p:nvGrpSpPr>
          <p:cNvPr id="5128" name="Group 5127"/>
          <p:cNvGrpSpPr/>
          <p:nvPr/>
        </p:nvGrpSpPr>
        <p:grpSpPr>
          <a:xfrm>
            <a:off x="2998919" y="3483969"/>
            <a:ext cx="4985309" cy="792088"/>
            <a:chOff x="3926708" y="4644492"/>
            <a:chExt cx="2402247" cy="792088"/>
          </a:xfrm>
        </p:grpSpPr>
        <p:sp>
          <p:nvSpPr>
            <p:cNvPr id="12" name="Flowchart: Magnetic Disk 11"/>
            <p:cNvSpPr/>
            <p:nvPr/>
          </p:nvSpPr>
          <p:spPr>
            <a:xfrm>
              <a:off x="3926708" y="4644492"/>
              <a:ext cx="1080120" cy="79208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Warehouse</a:t>
              </a:r>
            </a:p>
          </p:txBody>
        </p:sp>
        <p:sp>
          <p:nvSpPr>
            <p:cNvPr id="5126" name="TextBox 5125"/>
            <p:cNvSpPr txBox="1"/>
            <p:nvPr/>
          </p:nvSpPr>
          <p:spPr>
            <a:xfrm>
              <a:off x="5012948" y="4888382"/>
              <a:ext cx="1316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Skladište podataka - </a:t>
              </a:r>
              <a:r>
                <a:rPr lang="hr-HR" b="1" dirty="0">
                  <a:solidFill>
                    <a:srgbClr val="C00000"/>
                  </a:solidFill>
                  <a:latin typeface="Calibri"/>
                </a:rPr>
                <a:t>T</a:t>
              </a:r>
              <a:r>
                <a:rPr kumimoji="0" lang="hr-H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arget</a:t>
              </a:r>
              <a:endPara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1" name="Notched Right Arrow 50"/>
          <p:cNvSpPr/>
          <p:nvPr/>
        </p:nvSpPr>
        <p:spPr>
          <a:xfrm>
            <a:off x="4929224" y="2478042"/>
            <a:ext cx="1224136" cy="101418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Mining</a:t>
            </a:r>
          </a:p>
        </p:txBody>
      </p:sp>
      <p:sp>
        <p:nvSpPr>
          <p:cNvPr id="5134" name="TextBox 5133"/>
          <p:cNvSpPr txBox="1"/>
          <p:nvPr/>
        </p:nvSpPr>
        <p:spPr>
          <a:xfrm>
            <a:off x="5439547" y="778398"/>
            <a:ext cx="1400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Prezentacija,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vizualizacija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906984" y="5157192"/>
            <a:ext cx="4753239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ETL (Extract, Transform, Load)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782272" y="5168423"/>
            <a:ext cx="213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Integracija podataka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216616" y="5601277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095802" y="4286451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4107056" y="3275570"/>
            <a:ext cx="0" cy="216000"/>
          </a:xfrm>
          <a:prstGeom prst="straightConnector1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00173" y="692696"/>
            <a:ext cx="8576240" cy="15924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" y="-210759"/>
            <a:ext cx="8229600" cy="1143000"/>
          </a:xfrm>
        </p:spPr>
        <p:txBody>
          <a:bodyPr/>
          <a:lstStyle/>
          <a:p>
            <a:r>
              <a:rPr lang="hr-HR" dirty="0"/>
              <a:t>Arhitektura analitičkih sustava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97161" y="4422127"/>
            <a:ext cx="5143292" cy="597971"/>
            <a:chOff x="2383053" y="4879878"/>
            <a:chExt cx="2502809" cy="597971"/>
          </a:xfrm>
        </p:grpSpPr>
        <p:sp>
          <p:nvSpPr>
            <p:cNvPr id="32" name="Flowchart: Magnetic Disk 31"/>
            <p:cNvSpPr/>
            <p:nvPr/>
          </p:nvSpPr>
          <p:spPr>
            <a:xfrm>
              <a:off x="3805742" y="4879878"/>
              <a:ext cx="1080120" cy="59797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Stageing</a:t>
              </a:r>
              <a:endPara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83053" y="4955418"/>
              <a:ext cx="1445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Skladište podataka - Stageing</a:t>
              </a:r>
            </a:p>
          </p:txBody>
        </p:sp>
      </p:grp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E58A8C19-8C35-43B0-B386-F0A7EE77DE34}"/>
              </a:ext>
            </a:extLst>
          </p:cNvPr>
          <p:cNvSpPr/>
          <p:nvPr/>
        </p:nvSpPr>
        <p:spPr>
          <a:xfrm>
            <a:off x="2067123" y="2494446"/>
            <a:ext cx="1406791" cy="792088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Data mart</a:t>
            </a: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31E477D4-8DC7-4F5A-BBE2-70E29F14C5E3}"/>
              </a:ext>
            </a:extLst>
          </p:cNvPr>
          <p:cNvSpPr/>
          <p:nvPr/>
        </p:nvSpPr>
        <p:spPr>
          <a:xfrm>
            <a:off x="3781467" y="2564508"/>
            <a:ext cx="860985" cy="67856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/>
              <a:t>OLAP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43A322-776B-4577-B7C5-AFE8B38F9501}"/>
              </a:ext>
            </a:extLst>
          </p:cNvPr>
          <p:cNvCxnSpPr>
            <a:cxnSpLocks/>
          </p:cNvCxnSpPr>
          <p:nvPr/>
        </p:nvCxnSpPr>
        <p:spPr>
          <a:xfrm flipV="1">
            <a:off x="4396574" y="3122227"/>
            <a:ext cx="532650" cy="443337"/>
          </a:xfrm>
          <a:prstGeom prst="straightConnector1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006AD8-75A6-4BF0-91E4-D037B7CB0DB2}"/>
              </a:ext>
            </a:extLst>
          </p:cNvPr>
          <p:cNvCxnSpPr/>
          <p:nvPr/>
        </p:nvCxnSpPr>
        <p:spPr>
          <a:xfrm flipH="1" flipV="1">
            <a:off x="3348677" y="3301782"/>
            <a:ext cx="325589" cy="2211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381835-9DA3-4A4F-B18A-E1201ECC476B}"/>
              </a:ext>
            </a:extLst>
          </p:cNvPr>
          <p:cNvCxnSpPr>
            <a:cxnSpLocks/>
          </p:cNvCxnSpPr>
          <p:nvPr/>
        </p:nvCxnSpPr>
        <p:spPr>
          <a:xfrm flipV="1">
            <a:off x="2762233" y="2285184"/>
            <a:ext cx="0" cy="216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1C6B92-E800-44BB-998F-CAC06CD51F87}"/>
              </a:ext>
            </a:extLst>
          </p:cNvPr>
          <p:cNvCxnSpPr/>
          <p:nvPr/>
        </p:nvCxnSpPr>
        <p:spPr>
          <a:xfrm flipV="1">
            <a:off x="4251072" y="2312904"/>
            <a:ext cx="0" cy="25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21FF7-1EAB-4D60-86D7-5203F0CBC997}"/>
              </a:ext>
            </a:extLst>
          </p:cNvPr>
          <p:cNvCxnSpPr>
            <a:cxnSpLocks/>
          </p:cNvCxnSpPr>
          <p:nvPr/>
        </p:nvCxnSpPr>
        <p:spPr>
          <a:xfrm flipV="1">
            <a:off x="5331192" y="2299204"/>
            <a:ext cx="3955" cy="481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E52433-981C-4EA7-9C4E-69EC15DC7895}"/>
              </a:ext>
            </a:extLst>
          </p:cNvPr>
          <p:cNvCxnSpPr/>
          <p:nvPr/>
        </p:nvCxnSpPr>
        <p:spPr>
          <a:xfrm flipV="1">
            <a:off x="3143459" y="5608527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9FD215-997A-4497-AB5F-2426C9FB999A}"/>
              </a:ext>
            </a:extLst>
          </p:cNvPr>
          <p:cNvCxnSpPr/>
          <p:nvPr/>
        </p:nvCxnSpPr>
        <p:spPr>
          <a:xfrm flipV="1">
            <a:off x="2109521" y="5616959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E4EF2B-7DEC-483B-BE0F-EF2898EBBC62}"/>
              </a:ext>
            </a:extLst>
          </p:cNvPr>
          <p:cNvCxnSpPr/>
          <p:nvPr/>
        </p:nvCxnSpPr>
        <p:spPr>
          <a:xfrm flipV="1">
            <a:off x="5331192" y="5608526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526509-225B-46BF-8FCB-86154A03249B}"/>
              </a:ext>
            </a:extLst>
          </p:cNvPr>
          <p:cNvCxnSpPr/>
          <p:nvPr/>
        </p:nvCxnSpPr>
        <p:spPr>
          <a:xfrm flipV="1">
            <a:off x="6444208" y="5616959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5CBC86C-E338-474B-858B-361B43626988}"/>
              </a:ext>
            </a:extLst>
          </p:cNvPr>
          <p:cNvSpPr txBox="1"/>
          <p:nvPr/>
        </p:nvSpPr>
        <p:spPr>
          <a:xfrm>
            <a:off x="6810421" y="794857"/>
            <a:ext cx="1984919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Izvještaji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>
                <a:latin typeface="Calibri"/>
              </a:rPr>
              <a:t>Dashboardi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Scorecards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>
                <a:latin typeface="Calibri"/>
              </a:rPr>
              <a:t>Ad-</a:t>
            </a:r>
            <a:r>
              <a:rPr lang="hr-HR" dirty="0" err="1">
                <a:latin typeface="Calibri"/>
              </a:rPr>
              <a:t>hoc</a:t>
            </a:r>
            <a:r>
              <a:rPr lang="hr-HR" dirty="0">
                <a:latin typeface="Calibri"/>
              </a:rPr>
              <a:t> analize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Rezultati data mining obrada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>
                <a:latin typeface="Calibri"/>
              </a:rPr>
              <a:t>Rezultati analitičkih modela</a:t>
            </a:r>
            <a:endParaRPr kumimoji="0" lang="hr-H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>
                <a:latin typeface="Calibri"/>
              </a:rPr>
              <a:t>itd…</a:t>
            </a:r>
            <a:endParaRPr kumimoji="0" lang="hr-H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83568" y="3933056"/>
            <a:ext cx="23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83568" y="2311670"/>
            <a:ext cx="0" cy="162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067944" y="5013176"/>
            <a:ext cx="0" cy="18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6D3E7DD-3186-4BE2-9223-61EF97B53693}"/>
              </a:ext>
            </a:extLst>
          </p:cNvPr>
          <p:cNvSpPr txBox="1"/>
          <p:nvPr/>
        </p:nvSpPr>
        <p:spPr>
          <a:xfrm>
            <a:off x="1055697" y="2758812"/>
            <a:ext cx="115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Modeli</a:t>
            </a:r>
          </a:p>
        </p:txBody>
      </p:sp>
    </p:spTree>
    <p:extLst>
      <p:ext uri="{BB962C8B-B14F-4D97-AF65-F5344CB8AC3E}">
        <p14:creationId xmlns:p14="http://schemas.microsoft.com/office/powerpoint/2010/main" val="14508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34" grpId="0"/>
      <p:bldP spid="16" grpId="0" animBg="1"/>
      <p:bldP spid="43" grpId="0"/>
      <p:bldP spid="26" grpId="0" animBg="1"/>
      <p:bldP spid="34" grpId="0" animBg="1"/>
      <p:bldP spid="36" grpId="0" animBg="1"/>
      <p:bldP spid="55" grpId="0" animBg="1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Tipovi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 fontScale="92500"/>
          </a:bodyPr>
          <a:lstStyle/>
          <a:p>
            <a:pPr marL="0" indent="0">
              <a:buClr>
                <a:srgbClr val="C00000"/>
              </a:buClr>
              <a:buSzPct val="80000"/>
              <a:buNone/>
            </a:pPr>
            <a:r>
              <a:rPr lang="hr-HR" b="1" dirty="0"/>
              <a:t>Strukturirani podaci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Organizirani na osnovu nekog modela podataka (data model, data structure)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Model podataka opisuje što podaci znače, kako su pohranjeni, i kako su međusobno relacijski povezani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Vrlo lako ih se programski može čitati, mijenjati, obrađivati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Strukturirani podaci se obično nalaze u:</a:t>
            </a:r>
          </a:p>
          <a:p>
            <a:pPr lvl="2"/>
            <a:r>
              <a:rPr lang="hr-HR" dirty="0"/>
              <a:t>Bazama podataka</a:t>
            </a:r>
          </a:p>
          <a:p>
            <a:pPr lvl="2"/>
            <a:r>
              <a:rPr lang="hr-HR" dirty="0"/>
              <a:t>Poslovnim aplikacijama </a:t>
            </a:r>
          </a:p>
          <a:p>
            <a:pPr lvl="2"/>
            <a:r>
              <a:rPr lang="hr-HR" dirty="0"/>
              <a:t>Excel tablicama</a:t>
            </a:r>
          </a:p>
          <a:p>
            <a:pPr lvl="2"/>
            <a:r>
              <a:rPr lang="hr-HR" dirty="0"/>
              <a:t>web servisi</a:t>
            </a:r>
          </a:p>
          <a:p>
            <a:pPr lvl="2"/>
            <a:r>
              <a:rPr lang="hr-HR" dirty="0"/>
              <a:t>itd.</a:t>
            </a:r>
          </a:p>
        </p:txBody>
      </p:sp>
    </p:spTree>
    <p:extLst>
      <p:ext uri="{BB962C8B-B14F-4D97-AF65-F5344CB8AC3E}">
        <p14:creationId xmlns:p14="http://schemas.microsoft.com/office/powerpoint/2010/main" val="380913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Strukturirani podaci - primjeri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Baza podataka s transakcijama prodaje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Baza podataka s informacijama o kupcima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Excel tablica s podacima o popisu stanovništva</a:t>
            </a:r>
          </a:p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hr-HR" dirty="0"/>
              <a:t>Web servis s informacijama o vremenu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943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22722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Strukturirani podaci – ER primjer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132856"/>
            <a:ext cx="5905500" cy="2505075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5229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2000" dirty="0"/>
              <a:t>ER = 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4942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pPr algn="l"/>
            <a:r>
              <a:rPr lang="hr-HR" dirty="0"/>
              <a:t>Aplikacije kao izvori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507288" cy="49971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r-HR" dirty="0"/>
              <a:t>Transakcijski sustavi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ERP, CRM i slične aplikacije ključne za poslovanje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Pokrivaju: prodaju, marketing, financijsko poslovanje, nabavu, distribuciju, proizvodnju, upravljanje ljudskim resursima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Transakcijski sustavi</a:t>
            </a:r>
          </a:p>
          <a:p>
            <a:pPr lvl="2"/>
            <a:r>
              <a:rPr lang="hr-HR" dirty="0"/>
              <a:t>Podaci obično pohranjeni u transakcijskim bazama podataka</a:t>
            </a:r>
          </a:p>
          <a:p>
            <a:pPr lvl="2"/>
            <a:r>
              <a:rPr lang="hr-HR" dirty="0"/>
              <a:t>OLTP – „online transactional processing”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Što su transakcije?</a:t>
            </a:r>
          </a:p>
          <a:p>
            <a:pPr lvl="2"/>
            <a:r>
              <a:rPr lang="hr-HR" dirty="0"/>
              <a:t>Događaji tijekom poslovanja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r-HR" dirty="0"/>
              <a:t>Primjeri:</a:t>
            </a:r>
          </a:p>
          <a:p>
            <a:pPr lvl="2"/>
            <a:r>
              <a:rPr lang="hr-HR" dirty="0"/>
              <a:t>Kupljeni proizvodi</a:t>
            </a:r>
          </a:p>
          <a:p>
            <a:pPr lvl="2"/>
            <a:r>
              <a:rPr lang="hr-HR" dirty="0"/>
              <a:t>Naručena knjiga</a:t>
            </a:r>
          </a:p>
          <a:p>
            <a:pPr lvl="2"/>
            <a:r>
              <a:rPr lang="hr-HR" dirty="0"/>
              <a:t>Odobren kredit</a:t>
            </a:r>
          </a:p>
          <a:p>
            <a:pPr lvl="2"/>
            <a:r>
              <a:rPr lang="hr-HR" dirty="0"/>
              <a:t>Otvoren novi bankovni račun, uplate i plaćanja ...</a:t>
            </a:r>
          </a:p>
          <a:p>
            <a:pPr lvl="2"/>
            <a:endParaRPr lang="hr-HR" dirty="0"/>
          </a:p>
          <a:p>
            <a:pPr lvl="2"/>
            <a:endParaRPr lang="hr-HR" dirty="0"/>
          </a:p>
          <a:p>
            <a:pPr lvl="2"/>
            <a:endParaRPr lang="hr-HR" dirty="0"/>
          </a:p>
          <a:p>
            <a:pPr lvl="1"/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4702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theme/theme1.xml><?xml version="1.0" encoding="utf-8"?>
<a:theme xmlns:a="http://schemas.openxmlformats.org/drawingml/2006/main" name="Marin Bezic Vern B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arin Bezic Vern B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Marin Bezic Vern BI</Template>
  <TotalTime>6</TotalTime>
  <Words>1791</Words>
  <Application>Microsoft Office PowerPoint</Application>
  <PresentationFormat>On-screen Show (4:3)</PresentationFormat>
  <Paragraphs>470</Paragraphs>
  <Slides>39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Rounded MT Bold</vt:lpstr>
      <vt:lpstr>Calibri</vt:lpstr>
      <vt:lpstr>Wingdings</vt:lpstr>
      <vt:lpstr>Marin Bezic Vern BI</vt:lpstr>
      <vt:lpstr>1_Marin Bezic Vern BI</vt:lpstr>
      <vt:lpstr>Dubinska analiza podataka Tema 02</vt:lpstr>
      <vt:lpstr>Agenda za danas</vt:lpstr>
      <vt:lpstr>Arhitektura analitičkih sustava</vt:lpstr>
      <vt:lpstr>1. Izvori podataka</vt:lpstr>
      <vt:lpstr>Arhitektura analitičkih sustava</vt:lpstr>
      <vt:lpstr>Tipovi podataka</vt:lpstr>
      <vt:lpstr>Strukturirani podaci - primjeri</vt:lpstr>
      <vt:lpstr>Strukturirani podaci – ER primjer</vt:lpstr>
      <vt:lpstr>Aplikacije kao izvori podataka</vt:lpstr>
      <vt:lpstr>Nestrukturirani podaci</vt:lpstr>
      <vt:lpstr>Izvori podataka - sažetak</vt:lpstr>
      <vt:lpstr>2. Skladište podataka /  Data Warehouse</vt:lpstr>
      <vt:lpstr>Arhitektura analitičkih sustava</vt:lpstr>
      <vt:lpstr>Zašto skladište podataka</vt:lpstr>
      <vt:lpstr>Skladište podataka - definicija</vt:lpstr>
      <vt:lpstr>Primjer jako velikog DW - Walmart</vt:lpstr>
      <vt:lpstr>3. Integracija podataka</vt:lpstr>
      <vt:lpstr>Arhitektura analitičkih sustava</vt:lpstr>
      <vt:lpstr>Što je integracija podataka?</vt:lpstr>
      <vt:lpstr>Zašto nam treba integracija podataka?</vt:lpstr>
      <vt:lpstr>Što dobijemo s integracijom podataka?</vt:lpstr>
      <vt:lpstr>Extract</vt:lpstr>
      <vt:lpstr>Transform</vt:lpstr>
      <vt:lpstr>Primjeri transformacija</vt:lpstr>
      <vt:lpstr>Load</vt:lpstr>
      <vt:lpstr>Koliko često se radi integracija podataka?</vt:lpstr>
      <vt:lpstr>4. Dimenzijski model SKLADIŠTA PODATAKA</vt:lpstr>
      <vt:lpstr>Dimenzijski model</vt:lpstr>
      <vt:lpstr>Dimenzijski Model</vt:lpstr>
      <vt:lpstr>Star Schema</vt:lpstr>
      <vt:lpstr>Star Schema primjer</vt:lpstr>
      <vt:lpstr>Nivo detalja</vt:lpstr>
      <vt:lpstr>Mjere (Measures)</vt:lpstr>
      <vt:lpstr>Poslovne dimenzije</vt:lpstr>
      <vt:lpstr>Primjeri dimenzija poslovanja</vt:lpstr>
      <vt:lpstr>Dimenzije</vt:lpstr>
      <vt:lpstr>PowerPoint Presentation</vt:lpstr>
      <vt:lpstr>Arhitektura analitičkih sustava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Poslovno Izjvešćivanje - uvod -</dc:title>
  <dc:creator>Marin</dc:creator>
  <cp:lastModifiedBy>Dinka Krčelić</cp:lastModifiedBy>
  <cp:revision>315</cp:revision>
  <cp:lastPrinted>2012-03-12T12:42:01Z</cp:lastPrinted>
  <dcterms:created xsi:type="dcterms:W3CDTF">2011-04-08T14:44:45Z</dcterms:created>
  <dcterms:modified xsi:type="dcterms:W3CDTF">2023-11-08T15:59:20Z</dcterms:modified>
</cp:coreProperties>
</file>