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257" r:id="rId3"/>
    <p:sldId id="259" r:id="rId4"/>
    <p:sldId id="260" r:id="rId5"/>
    <p:sldId id="326" r:id="rId6"/>
    <p:sldId id="264" r:id="rId7"/>
    <p:sldId id="265" r:id="rId8"/>
    <p:sldId id="328" r:id="rId9"/>
    <p:sldId id="267" r:id="rId10"/>
    <p:sldId id="269" r:id="rId11"/>
    <p:sldId id="268" r:id="rId12"/>
    <p:sldId id="272" r:id="rId13"/>
    <p:sldId id="271" r:id="rId14"/>
    <p:sldId id="371" r:id="rId15"/>
    <p:sldId id="306" r:id="rId16"/>
    <p:sldId id="274" r:id="rId17"/>
    <p:sldId id="273" r:id="rId18"/>
    <p:sldId id="277" r:id="rId19"/>
    <p:sldId id="330" r:id="rId20"/>
    <p:sldId id="331" r:id="rId21"/>
    <p:sldId id="372" r:id="rId22"/>
    <p:sldId id="282" r:id="rId23"/>
    <p:sldId id="373" r:id="rId24"/>
    <p:sldId id="283" r:id="rId25"/>
    <p:sldId id="374" r:id="rId26"/>
    <p:sldId id="285" r:id="rId27"/>
    <p:sldId id="293" r:id="rId28"/>
    <p:sldId id="313" r:id="rId29"/>
    <p:sldId id="375" r:id="rId30"/>
    <p:sldId id="308" r:id="rId31"/>
    <p:sldId id="309" r:id="rId32"/>
    <p:sldId id="310" r:id="rId33"/>
    <p:sldId id="332" r:id="rId34"/>
    <p:sldId id="289" r:id="rId35"/>
    <p:sldId id="333" r:id="rId36"/>
    <p:sldId id="292" r:id="rId37"/>
    <p:sldId id="290" r:id="rId38"/>
    <p:sldId id="334" r:id="rId39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26976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11.10.2023.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11.10.2023.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FA046-87FC-45C1-8A26-2AA5253008C5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61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Word_Document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/>
            </a:br>
            <a:r>
              <a:rPr lang="hr-HR" sz="3600"/>
              <a:t>Tema </a:t>
            </a:r>
            <a:r>
              <a:rPr lang="hr-HR" sz="3600" dirty="0"/>
              <a:t>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2400" b="1">
                <a:latin typeface="+mn-lt"/>
              </a:rPr>
              <a:t>Sveučilište </a:t>
            </a:r>
            <a:r>
              <a:rPr lang="hr-HR" altLang="sr-Latn-RS" sz="2400" b="1" dirty="0">
                <a:latin typeface="+mn-lt"/>
              </a:rPr>
              <a:t>VERN’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2400" dirty="0">
                <a:latin typeface="+mn-lt"/>
              </a:rPr>
              <a:t>Diplomski studij: </a:t>
            </a:r>
            <a:r>
              <a:rPr lang="hr-HR" altLang="sr-Latn-RS" sz="2400" b="1" dirty="0">
                <a:latin typeface="+mn-lt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34548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Sadržaj kolegija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B6E8B90-D6C6-2FB8-AEC6-B7A93C248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05835"/>
              </p:ext>
            </p:extLst>
          </p:nvPr>
        </p:nvGraphicFramePr>
        <p:xfrm>
          <a:off x="827584" y="2132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2132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51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Obavezna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hr-HR" sz="2400" dirty="0"/>
              <a:t>G. Klepac, L. Mršić, Poslovna inteligencija kroz poslovne slučajeve, Lider, Tim Press, Zagreb, 2006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hr-HR" sz="2400" dirty="0"/>
              <a:t>Materijali s predavanja</a:t>
            </a:r>
          </a:p>
          <a:p>
            <a:pPr lvl="0">
              <a:buFont typeface="+mj-lt"/>
              <a:buAutoNum type="arabicPeriod"/>
              <a:tabLst>
                <a:tab pos="228600" algn="l"/>
                <a:tab pos="449580" algn="l"/>
              </a:tabLst>
            </a:pPr>
            <a:endParaRPr lang="hr-HR" sz="8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Dopunska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hr-HR" sz="2400" dirty="0"/>
              <a:t>Anil K. Maheshwari: „Data Analytics Made Accessible“, 2014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hr-HR" sz="2400" dirty="0"/>
              <a:t>Eric Siegel: „Predictive Analytics“, John Wiley &amp; Sons, 2016</a:t>
            </a:r>
          </a:p>
          <a:p>
            <a:pPr>
              <a:buFont typeface="+mj-lt"/>
              <a:buAutoNum type="arabicPeriod"/>
              <a:tabLst>
                <a:tab pos="228600" algn="l"/>
                <a:tab pos="449580" algn="l"/>
              </a:tabLst>
            </a:pPr>
            <a:endParaRPr lang="hr-HR" sz="2400" dirty="0"/>
          </a:p>
          <a:p>
            <a:pPr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55745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49" y="76929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Uvjeti i ocjenjivanje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674961"/>
              </p:ext>
            </p:extLst>
          </p:nvPr>
        </p:nvGraphicFramePr>
        <p:xfrm>
          <a:off x="1475656" y="3573016"/>
          <a:ext cx="6192688" cy="2259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bg1"/>
                          </a:solidFill>
                          <a:effectLst/>
                        </a:rPr>
                        <a:t>ELEMENTI OCJENE</a:t>
                      </a:r>
                      <a:endParaRPr lang="hr-HR" sz="18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hr-HR" sz="18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Pismeni ispit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60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Seminarski rad (seminarski rad i prezentacija)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20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Aktivnost – aktivno sudjelovanje u nastavi i vježbama, izrada domaćih zadaća i sl.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20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3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UKUPNO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>
                          <a:effectLst/>
                        </a:rPr>
                        <a:t>100</a:t>
                      </a:r>
                      <a:endParaRPr lang="hr-H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949" y="1124744"/>
            <a:ext cx="8598480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b="1" u="sng" dirty="0"/>
              <a:t>UVJETI ZA DRUGI POTPIS I PRISTUPANJE ISPITU:</a:t>
            </a:r>
            <a:endParaRPr lang="hr-H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r-HR" b="1" dirty="0">
                <a:solidFill>
                  <a:srgbClr val="C00000"/>
                </a:solidFill>
              </a:rPr>
              <a:t>Redovito pohađanje nastave (minimalna prisutnost u skladu s odredbama Vern-a)</a:t>
            </a:r>
            <a:endParaRPr lang="hr-H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r-HR" b="1" dirty="0">
                <a:solidFill>
                  <a:srgbClr val="C00000"/>
                </a:solidFill>
              </a:rPr>
              <a:t>Seminarski rad </a:t>
            </a:r>
            <a:r>
              <a:rPr lang="hr-HR" sz="1600" dirty="0"/>
              <a:t>(seminarski rad </a:t>
            </a:r>
            <a:r>
              <a:rPr lang="hr-HR" sz="1600" b="1" dirty="0"/>
              <a:t>zadan na nastavi 20.12.2023.</a:t>
            </a:r>
            <a:r>
              <a:rPr lang="hr-HR" sz="1600" dirty="0"/>
              <a:t>, izrađen prema uputama, </a:t>
            </a:r>
            <a:r>
              <a:rPr lang="hr-HR" sz="1600" b="1" dirty="0"/>
              <a:t>predati najkasnije do 19.01.2024. i prezentirati najkasnije na predavanju 24.01.2024. ili 31.01.2024.</a:t>
            </a:r>
            <a:r>
              <a:rPr lang="hr-HR" sz="1600" dirty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170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Seminarski 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624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b="1" dirty="0"/>
              <a:t>Zadatak za seminarski rad objavit ćemo na predavanju </a:t>
            </a:r>
            <a:r>
              <a:rPr lang="hr-HR" b="1" dirty="0">
                <a:solidFill>
                  <a:srgbClr val="C00000"/>
                </a:solidFill>
              </a:rPr>
              <a:t>20.12.2023.</a:t>
            </a:r>
          </a:p>
          <a:p>
            <a:pPr marL="0" indent="0">
              <a:buNone/>
            </a:pPr>
            <a:endParaRPr lang="hr-HR" b="1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Svaki student će odabrati izrađuje li praktični ili teorijski seminarski  rad.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Seminarski rad se izrađuje individualno.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Uvjet za drugi potpis i pristup pismenom ispitu je pozitivno ocijenjen seminarski rad. 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Seminarski rad se zadaje u toku nastave 20.12.2023., a potrebno ga je predati i prezentirati kroz 15-minutnu prezentaciju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Studenti će seminarski rad predati putem maila na mail adresu </a:t>
            </a:r>
            <a:r>
              <a:rPr lang="hr-HR" dirty="0">
                <a:hlinkClick r:id="rId2"/>
              </a:rPr>
              <a:t>maja.vekic.vedrina@gmail.com</a:t>
            </a:r>
            <a:r>
              <a:rPr lang="hr-HR" dirty="0"/>
              <a:t> najkasnije do </a:t>
            </a:r>
            <a:r>
              <a:rPr lang="hr-HR" b="1" dirty="0">
                <a:solidFill>
                  <a:srgbClr val="C00000"/>
                </a:solidFill>
              </a:rPr>
              <a:t>19.01.2024.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Studenti će prezentirati seminarske radove u terminu </a:t>
            </a:r>
            <a:r>
              <a:rPr lang="hr-HR" b="1" dirty="0">
                <a:solidFill>
                  <a:srgbClr val="C00000"/>
                </a:solidFill>
              </a:rPr>
              <a:t>24.01.2024. ili 31.01.2024.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6615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>
            <a:extLst>
              <a:ext uri="{FF2B5EF4-FFF2-40B4-BE49-F238E27FC236}">
                <a16:creationId xmlns:a16="http://schemas.microsoft.com/office/drawing/2014/main" id="{6664FC7F-07F2-47C8-9B8D-A1A1586E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" y="605452"/>
            <a:ext cx="5832649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Nastava, vježbe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min. prisutnost u skladu s pravilima Sveučilišta VERN’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C94C866-CE0E-4070-B1CD-E5562703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320635"/>
            <a:ext cx="295232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Drugi potpis</a:t>
            </a:r>
            <a:endParaRPr lang="hr-HR" altLang="en-US" sz="1600" b="1" dirty="0">
              <a:latin typeface="+mj-l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C7F5DC1-43C9-4E28-8BA6-0EB8344A5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904589"/>
            <a:ext cx="6156684" cy="18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Seminarski rad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Seminarski zadatak se zadaje na terminu nastave 20.12.2023.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Studenti predaju seminarski rad najkasnije do 19.01.2024.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Studenti prezentiraju svoj seminarski rad u terminima 24.01.2024. ili 31.01.2024.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=&gt; </a:t>
            </a:r>
            <a:r>
              <a:rPr lang="hr-HR" altLang="en-US" sz="1600" b="1" dirty="0">
                <a:latin typeface="+mj-lt"/>
              </a:rPr>
              <a:t>OVO JE UVJET ZA DRUGI POTPIS i PREDUVJET ZA IZLAZAK NA PISMENI ISPIT</a:t>
            </a:r>
            <a:endParaRPr lang="hr-HR" altLang="en-US" sz="1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FCBA8-36F4-4FEE-BD62-8D97140F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758" y="5290406"/>
            <a:ext cx="6156684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None/>
            </a:pPr>
            <a:r>
              <a:rPr lang="hr-HR" altLang="en-US" sz="2000" b="1" dirty="0">
                <a:latin typeface="+mj-lt"/>
              </a:rPr>
              <a:t>Pismeni ispit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Provjera znanja:</a:t>
            </a:r>
          </a:p>
          <a:p>
            <a:pPr lvl="2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Dio pitanja je teoretski</a:t>
            </a:r>
          </a:p>
          <a:p>
            <a:pPr lvl="2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altLang="en-US" sz="1600" dirty="0">
                <a:latin typeface="+mj-lt"/>
              </a:rPr>
              <a:t>Dio pitanja je primjena znanja na zadane konkretne slučajeve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0FA088-0D29-421B-8CA1-9A2A153F3EE6}"/>
              </a:ext>
            </a:extLst>
          </p:cNvPr>
          <p:cNvCxnSpPr/>
          <p:nvPr/>
        </p:nvCxnSpPr>
        <p:spPr>
          <a:xfrm>
            <a:off x="2627784" y="1303876"/>
            <a:ext cx="0" cy="56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4C222-3EA9-4BD2-9E2B-1375DFBDA822}"/>
              </a:ext>
            </a:extLst>
          </p:cNvPr>
          <p:cNvCxnSpPr/>
          <p:nvPr/>
        </p:nvCxnSpPr>
        <p:spPr>
          <a:xfrm>
            <a:off x="6156176" y="3782026"/>
            <a:ext cx="0" cy="56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E034C3-B668-4E7B-A624-6D6A4847D11B}"/>
              </a:ext>
            </a:extLst>
          </p:cNvPr>
          <p:cNvCxnSpPr/>
          <p:nvPr/>
        </p:nvCxnSpPr>
        <p:spPr>
          <a:xfrm>
            <a:off x="7236296" y="4720745"/>
            <a:ext cx="0" cy="56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Konzultacije i pitanja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17" y="1556792"/>
            <a:ext cx="843528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Konzultacije:</a:t>
            </a:r>
          </a:p>
          <a:p>
            <a:pPr lvl="2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2800" dirty="0"/>
              <a:t>prije ili nakon predavanja</a:t>
            </a:r>
          </a:p>
          <a:p>
            <a:pPr lvl="2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2800" dirty="0"/>
              <a:t>u posebnom terminu po dogovoru</a:t>
            </a:r>
          </a:p>
          <a:p>
            <a:pPr lvl="2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sz="2800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Email: </a:t>
            </a:r>
            <a:r>
              <a:rPr lang="hr-HR" dirty="0">
                <a:hlinkClick r:id="rId2"/>
              </a:rPr>
              <a:t>maja.vekic.vedrina@gmail.com</a:t>
            </a: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Dogovor sa studentima: kako komuniciramo? =&gt; grupna mail adresa i sl.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920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8428" y="1997839"/>
            <a:ext cx="1507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0" dirty="0">
                <a:latin typeface="Arial Rounded MT 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807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992888" cy="1362075"/>
          </a:xfrm>
        </p:spPr>
        <p:txBody>
          <a:bodyPr>
            <a:normAutofit/>
          </a:bodyPr>
          <a:lstStyle/>
          <a:p>
            <a:r>
              <a:rPr lang="hr-HR" dirty="0"/>
              <a:t>2. Uvod u PODATKOVNU ANALITIKU</a:t>
            </a:r>
          </a:p>
        </p:txBody>
      </p:sp>
    </p:spTree>
    <p:extLst>
      <p:ext uri="{BB962C8B-B14F-4D97-AF65-F5344CB8AC3E}">
        <p14:creationId xmlns:p14="http://schemas.microsoft.com/office/powerpoint/2010/main" val="380075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Što je podatkovna analitika?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r-HR" dirty="0"/>
              <a:t>Podatkovna analitika predstavlja skup </a:t>
            </a:r>
            <a:r>
              <a:rPr lang="hr-HR" u="sng" dirty="0">
                <a:solidFill>
                  <a:srgbClr val="C00000"/>
                </a:solidFill>
              </a:rPr>
              <a:t>tehnologija, metoda i procesa </a:t>
            </a:r>
            <a:r>
              <a:rPr lang="hr-HR" dirty="0"/>
              <a:t>koje pomažu ljudima da </a:t>
            </a:r>
            <a:r>
              <a:rPr lang="hr-HR" u="sng" dirty="0">
                <a:solidFill>
                  <a:srgbClr val="C00000"/>
                </a:solidFill>
              </a:rPr>
              <a:t>iz podataka dođu do uvida/znanja </a:t>
            </a:r>
            <a:r>
              <a:rPr lang="hr-HR" dirty="0"/>
              <a:t>koji će im pomoći da poduzmu </a:t>
            </a:r>
            <a:r>
              <a:rPr lang="hr-HR" u="sng" dirty="0">
                <a:solidFill>
                  <a:srgbClr val="C00000"/>
                </a:solidFill>
              </a:rPr>
              <a:t>poslovne akcije </a:t>
            </a:r>
            <a:r>
              <a:rPr lang="hr-HR" dirty="0"/>
              <a:t>koje doprinose </a:t>
            </a:r>
            <a:r>
              <a:rPr lang="hr-HR" u="sng" dirty="0">
                <a:solidFill>
                  <a:srgbClr val="C00000"/>
                </a:solidFill>
              </a:rPr>
              <a:t>poslovnoj vrijednosti tvrtke i konkurentskoj prednosti</a:t>
            </a:r>
          </a:p>
        </p:txBody>
      </p:sp>
    </p:spTree>
    <p:extLst>
      <p:ext uri="{BB962C8B-B14F-4D97-AF65-F5344CB8AC3E}">
        <p14:creationId xmlns:p14="http://schemas.microsoft.com/office/powerpoint/2010/main" val="123456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6064" y="1103726"/>
            <a:ext cx="7764780" cy="600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r>
              <a:rPr lang="hr-HR" sz="3600" kern="0" dirty="0">
                <a:solidFill>
                  <a:schemeClr val="bg1"/>
                </a:solidFill>
                <a:latin typeface="+mj-lt"/>
                <a:sym typeface="Calibri"/>
              </a:rPr>
              <a:t>Formula:</a:t>
            </a:r>
            <a:endParaRPr lang="en-GB" sz="3600" kern="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3833" y="3431068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Podaci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3640" y="3441875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Informacija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83447" y="3104587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Saznanje </a:t>
            </a:r>
            <a:r>
              <a:rPr lang="hr-HR" sz="2000" i="1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(insight)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645" y="3441875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Poslovna akcija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388546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7417" y="4293096"/>
            <a:ext cx="1800000" cy="14377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Čovjek: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razumijevanje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odlučivanje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104719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238544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/>
              <a:t>Što je podatkovna analitika?</a:t>
            </a:r>
            <a:endParaRPr lang="hr-HR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3053980" y="-385129"/>
            <a:ext cx="613280" cy="59613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5635" y="1722846"/>
            <a:ext cx="5933077" cy="40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>
                <a:solidFill>
                  <a:schemeClr val="tx1"/>
                </a:solidFill>
              </a:rPr>
              <a:t>od podataka do saznanja korištenjem </a:t>
            </a:r>
            <a:r>
              <a:rPr lang="hr-HR" sz="2000" b="1" dirty="0">
                <a:solidFill>
                  <a:srgbClr val="C00000"/>
                </a:solidFill>
              </a:rPr>
              <a:t>tehnologije</a:t>
            </a:r>
          </a:p>
        </p:txBody>
      </p:sp>
      <p:sp>
        <p:nvSpPr>
          <p:cNvPr id="15" name="Rounded Rectangle 44">
            <a:extLst>
              <a:ext uri="{FF2B5EF4-FFF2-40B4-BE49-F238E27FC236}">
                <a16:creationId xmlns:a16="http://schemas.microsoft.com/office/drawing/2014/main" id="{5E63CCEE-5AF8-461C-A7C8-572EFB21E75B}"/>
              </a:ext>
            </a:extLst>
          </p:cNvPr>
          <p:cNvSpPr/>
          <p:nvPr/>
        </p:nvSpPr>
        <p:spPr>
          <a:xfrm>
            <a:off x="205582" y="5998833"/>
            <a:ext cx="4878274" cy="584529"/>
          </a:xfrm>
          <a:prstGeom prst="round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„Recept” i „sastojci” za podatkovnu analitiku</a:t>
            </a:r>
          </a:p>
        </p:txBody>
      </p:sp>
    </p:spTree>
    <p:extLst>
      <p:ext uri="{BB962C8B-B14F-4D97-AF65-F5344CB8AC3E}">
        <p14:creationId xmlns:p14="http://schemas.microsoft.com/office/powerpoint/2010/main" val="273249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Agenda za danas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Uvod u kolegij Dubinska analiza podataka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Uvod u podatkovnu analitiku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201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27792" y="69833"/>
            <a:ext cx="8716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Što je podatkovna analitika – IT sustavi?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A596F8-4D42-4F09-8653-025DB9183046}"/>
              </a:ext>
            </a:extLst>
          </p:cNvPr>
          <p:cNvSpPr/>
          <p:nvPr/>
        </p:nvSpPr>
        <p:spPr>
          <a:xfrm>
            <a:off x="427792" y="2549357"/>
            <a:ext cx="1800200" cy="105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ERP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D8921F-53E8-4D87-A4B4-176716E67411}"/>
              </a:ext>
            </a:extLst>
          </p:cNvPr>
          <p:cNvSpPr/>
          <p:nvPr/>
        </p:nvSpPr>
        <p:spPr>
          <a:xfrm>
            <a:off x="730770" y="3835321"/>
            <a:ext cx="1592848" cy="105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CRM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1E5671-34E2-4E4F-99B4-1891AD5887C2}"/>
              </a:ext>
            </a:extLst>
          </p:cNvPr>
          <p:cNvSpPr/>
          <p:nvPr/>
        </p:nvSpPr>
        <p:spPr>
          <a:xfrm>
            <a:off x="2243768" y="4738600"/>
            <a:ext cx="1800200" cy="1057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Billing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9CEC5D-16CE-4678-94DA-BCDEF8ECDDA7}"/>
              </a:ext>
            </a:extLst>
          </p:cNvPr>
          <p:cNvSpPr/>
          <p:nvPr/>
        </p:nvSpPr>
        <p:spPr>
          <a:xfrm>
            <a:off x="2547876" y="2996568"/>
            <a:ext cx="1800200" cy="12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Sustav za upravljanje skladištem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1B465-AA87-47ED-9AE4-401F7ABD107A}"/>
              </a:ext>
            </a:extLst>
          </p:cNvPr>
          <p:cNvSpPr/>
          <p:nvPr/>
        </p:nvSpPr>
        <p:spPr>
          <a:xfrm>
            <a:off x="427792" y="5267362"/>
            <a:ext cx="1800200" cy="1232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Sustav za upravljanje nabavom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05AE5C-2FBA-40F2-9354-A4820BCE9821}"/>
              </a:ext>
            </a:extLst>
          </p:cNvPr>
          <p:cNvSpPr/>
          <p:nvPr/>
        </p:nvSpPr>
        <p:spPr>
          <a:xfrm>
            <a:off x="6863533" y="2361967"/>
            <a:ext cx="1800200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Skladište podataka (DWH)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3E06D-5EEC-4A0C-82B2-6DAFFB31221B}"/>
              </a:ext>
            </a:extLst>
          </p:cNvPr>
          <p:cNvSpPr/>
          <p:nvPr/>
        </p:nvSpPr>
        <p:spPr>
          <a:xfrm>
            <a:off x="5466006" y="3506598"/>
            <a:ext cx="1800200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Business </a:t>
            </a:r>
            <a:r>
              <a:rPr lang="hr-HR" dirty="0" err="1"/>
              <a:t>Intelligence</a:t>
            </a:r>
            <a:r>
              <a:rPr lang="hr-HR" dirty="0"/>
              <a:t> (BI)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50DD93-C2F5-4157-A02E-CC16044F804E}"/>
              </a:ext>
            </a:extLst>
          </p:cNvPr>
          <p:cNvSpPr/>
          <p:nvPr/>
        </p:nvSpPr>
        <p:spPr>
          <a:xfrm>
            <a:off x="7325646" y="4190318"/>
            <a:ext cx="1421134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Izvještaji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3E9A28-2B37-4C32-A2F5-C87209F94E21}"/>
              </a:ext>
            </a:extLst>
          </p:cNvPr>
          <p:cNvSpPr/>
          <p:nvPr/>
        </p:nvSpPr>
        <p:spPr>
          <a:xfrm>
            <a:off x="7020272" y="5441840"/>
            <a:ext cx="1800200" cy="10575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Prediktivni</a:t>
            </a:r>
            <a:r>
              <a:rPr lang="hr-HR" dirty="0"/>
              <a:t> modeli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BDE4D2-2AFC-4C42-97DE-EC3E6211E468}"/>
              </a:ext>
            </a:extLst>
          </p:cNvPr>
          <p:cNvSpPr/>
          <p:nvPr/>
        </p:nvSpPr>
        <p:spPr>
          <a:xfrm>
            <a:off x="5622010" y="4862543"/>
            <a:ext cx="1488192" cy="9645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Analitika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FC3F4F-DC85-4D94-883F-3F3D86F87C2E}"/>
              </a:ext>
            </a:extLst>
          </p:cNvPr>
          <p:cNvCxnSpPr>
            <a:cxnSpLocks/>
          </p:cNvCxnSpPr>
          <p:nvPr/>
        </p:nvCxnSpPr>
        <p:spPr>
          <a:xfrm>
            <a:off x="4860032" y="1782670"/>
            <a:ext cx="0" cy="45986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DDE1C9-D984-4EFE-A3B9-983E66703492}"/>
              </a:ext>
            </a:extLst>
          </p:cNvPr>
          <p:cNvSpPr txBox="1"/>
          <p:nvPr/>
        </p:nvSpPr>
        <p:spPr>
          <a:xfrm>
            <a:off x="827584" y="141277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Transakcijski sustavi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F07A7-8497-44F3-8F79-631403AD0F20}"/>
              </a:ext>
            </a:extLst>
          </p:cNvPr>
          <p:cNvSpPr txBox="1"/>
          <p:nvPr/>
        </p:nvSpPr>
        <p:spPr>
          <a:xfrm>
            <a:off x="5020182" y="141277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Analitički sustavi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02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6064" y="1103726"/>
            <a:ext cx="7764780" cy="600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r>
              <a:rPr lang="hr-HR" sz="3600" kern="0" dirty="0">
                <a:solidFill>
                  <a:schemeClr val="bg1"/>
                </a:solidFill>
                <a:latin typeface="+mj-lt"/>
                <a:sym typeface="Calibri"/>
              </a:rPr>
              <a:t>Formula:</a:t>
            </a:r>
            <a:endParaRPr lang="en-GB" sz="3600" kern="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3833" y="3431068"/>
            <a:ext cx="1800000" cy="10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Podaci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3640" y="3441875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Informacija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83447" y="3104587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Saznanje </a:t>
            </a:r>
            <a:r>
              <a:rPr lang="hr-HR" sz="2000" i="1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(insight)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645" y="3441875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Poslovna akcija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388546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7417" y="4293096"/>
            <a:ext cx="1800000" cy="14377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Čovjek: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razumijevanje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odlučivanje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104719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238544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/>
              <a:t>Što je podatkovna analitika?</a:t>
            </a:r>
            <a:endParaRPr lang="hr-HR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3053980" y="-385129"/>
            <a:ext cx="613280" cy="59613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5635" y="1722846"/>
            <a:ext cx="5933077" cy="40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>
                <a:solidFill>
                  <a:schemeClr val="tx1"/>
                </a:solidFill>
              </a:rPr>
              <a:t>od podataka do saznanja korištenjem </a:t>
            </a:r>
            <a:r>
              <a:rPr lang="hr-HR" sz="2000" b="1" dirty="0">
                <a:solidFill>
                  <a:srgbClr val="C00000"/>
                </a:solidFill>
              </a:rPr>
              <a:t>tehnologije</a:t>
            </a:r>
          </a:p>
        </p:txBody>
      </p:sp>
    </p:spTree>
    <p:extLst>
      <p:ext uri="{BB962C8B-B14F-4D97-AF65-F5344CB8AC3E}">
        <p14:creationId xmlns:p14="http://schemas.microsoft.com/office/powerpoint/2010/main" val="131232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Podaci (Data)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b="1" dirty="0">
                <a:solidFill>
                  <a:srgbClr val="C00000"/>
                </a:solidFill>
              </a:rPr>
              <a:t>Sirovi podaci</a:t>
            </a:r>
            <a:r>
              <a:rPr lang="hr-HR" dirty="0"/>
              <a:t>: činjenice koje tvrtka skuplja o svom poslovanju, svojim korisnicima, svojim proizvodima,...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Primjer –&gt; Lanac prehrambenih trgovina: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Prodaja: transakcije u dućanima (npr. broj računa, datum računa, artikli na računu itd.)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Korisnici: demografski podaci (npr. spol, dob, broj </a:t>
            </a:r>
            <a:r>
              <a:rPr lang="hr-HR" dirty="0" err="1"/>
              <a:t>loyalty</a:t>
            </a:r>
            <a:r>
              <a:rPr lang="hr-HR" dirty="0"/>
              <a:t> kartice itd.)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Proizvodi: npr. nabavna cijena, prodajna cijena, marža itd.</a:t>
            </a:r>
          </a:p>
        </p:txBody>
      </p:sp>
    </p:spTree>
    <p:extLst>
      <p:ext uri="{BB962C8B-B14F-4D97-AF65-F5344CB8AC3E}">
        <p14:creationId xmlns:p14="http://schemas.microsoft.com/office/powerpoint/2010/main" val="173437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6064" y="1103726"/>
            <a:ext cx="7764780" cy="600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r>
              <a:rPr lang="hr-HR" sz="3600" kern="0" dirty="0">
                <a:solidFill>
                  <a:schemeClr val="bg1"/>
                </a:solidFill>
                <a:latin typeface="+mj-lt"/>
                <a:sym typeface="Calibri"/>
              </a:rPr>
              <a:t>Formula:</a:t>
            </a:r>
            <a:endParaRPr lang="en-GB" sz="3600" kern="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3833" y="3431068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Podaci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3640" y="3441875"/>
            <a:ext cx="1800000" cy="10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Informacija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83447" y="3104587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Saznanje </a:t>
            </a:r>
            <a:r>
              <a:rPr lang="hr-HR" sz="2000" i="1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(insight)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645" y="3441875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Poslovna akcija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388546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7417" y="4293096"/>
            <a:ext cx="1800000" cy="14377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Čovjek: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razumijevanje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odlučivanje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104719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238544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/>
              <a:t>Što je podatkovna analitika?</a:t>
            </a:r>
            <a:endParaRPr lang="hr-HR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3053980" y="-385129"/>
            <a:ext cx="613280" cy="59613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5635" y="1722846"/>
            <a:ext cx="5933077" cy="40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>
                <a:solidFill>
                  <a:schemeClr val="tx1"/>
                </a:solidFill>
              </a:rPr>
              <a:t>od podataka do saznanja korištenjem </a:t>
            </a:r>
            <a:r>
              <a:rPr lang="hr-HR" sz="2000" b="1" dirty="0">
                <a:solidFill>
                  <a:srgbClr val="C00000"/>
                </a:solidFill>
              </a:rPr>
              <a:t>tehnologije</a:t>
            </a:r>
          </a:p>
        </p:txBody>
      </p:sp>
    </p:spTree>
    <p:extLst>
      <p:ext uri="{BB962C8B-B14F-4D97-AF65-F5344CB8AC3E}">
        <p14:creationId xmlns:p14="http://schemas.microsoft.com/office/powerpoint/2010/main" val="56156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Informacija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00" y="1166018"/>
            <a:ext cx="8229600" cy="5359326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Informacija je </a:t>
            </a:r>
            <a:r>
              <a:rPr lang="hr-HR" b="1" dirty="0">
                <a:solidFill>
                  <a:srgbClr val="C00000"/>
                </a:solidFill>
              </a:rPr>
              <a:t>rezultat obrade i analize podataka </a:t>
            </a:r>
            <a:r>
              <a:rPr lang="hr-HR" dirty="0"/>
              <a:t>tako da se dobije </a:t>
            </a:r>
          </a:p>
          <a:p>
            <a:pPr lvl="1"/>
            <a:r>
              <a:rPr lang="hr-HR" dirty="0"/>
              <a:t>Kontekst</a:t>
            </a:r>
          </a:p>
          <a:p>
            <a:pPr lvl="1"/>
            <a:r>
              <a:rPr lang="hr-HR" dirty="0"/>
              <a:t>Relevantnost</a:t>
            </a:r>
          </a:p>
          <a:p>
            <a:pPr lvl="1"/>
            <a:r>
              <a:rPr lang="hr-HR" dirty="0"/>
              <a:t>Svrha</a:t>
            </a:r>
          </a:p>
          <a:p>
            <a:pPr marL="457200" lvl="1" indent="0">
              <a:buNone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Primjer -&gt; Lanac prehrambenih trgovina: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3300" dirty="0"/>
              <a:t>Najveću maržu imamo od prodaje robne marke „Naše bio mlijeko”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3300" dirty="0"/>
              <a:t>Prodaja „Naše bio mlijeko” je skočila 50% u velikim gradovima uspoređeno s prošlom godinom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sz="3300" dirty="0"/>
              <a:t>„Naše bio mlijeko” najviše kupuju žene u dobnoj skupini od 30 do 45 godina</a:t>
            </a:r>
          </a:p>
        </p:txBody>
      </p:sp>
    </p:spTree>
    <p:extLst>
      <p:ext uri="{BB962C8B-B14F-4D97-AF65-F5344CB8AC3E}">
        <p14:creationId xmlns:p14="http://schemas.microsoft.com/office/powerpoint/2010/main" val="343355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06064" y="1103726"/>
            <a:ext cx="7764780" cy="600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r>
              <a:rPr lang="hr-HR" sz="3600" kern="0" dirty="0">
                <a:solidFill>
                  <a:schemeClr val="bg1"/>
                </a:solidFill>
                <a:latin typeface="+mj-lt"/>
                <a:sym typeface="Calibri"/>
              </a:rPr>
              <a:t>Formula:</a:t>
            </a:r>
            <a:endParaRPr lang="en-GB" sz="3600" kern="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3833" y="3431068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Podaci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3640" y="3441875"/>
            <a:ext cx="1800000" cy="108000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Informacija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83447" y="3104587"/>
            <a:ext cx="1800000" cy="10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Saznanje </a:t>
            </a:r>
            <a:r>
              <a:rPr lang="hr-HR" sz="2000" i="1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(insight)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645" y="3441875"/>
            <a:ext cx="1800000" cy="10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Poslovna akcija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388546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7417" y="4293096"/>
            <a:ext cx="1800000" cy="14377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5400" stA="650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Čovjek: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razumijevanje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hr-HR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odlučivanje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104719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238544" y="3689611"/>
            <a:ext cx="540000" cy="584528"/>
          </a:xfrm>
          <a:prstGeom prst="rightArrow">
            <a:avLst/>
          </a:prstGeom>
          <a:solidFill>
            <a:srgbClr val="C0000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19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kern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/>
              <a:t>Što je podatkovna analitika?</a:t>
            </a:r>
            <a:endParaRPr lang="hr-HR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3053980" y="-385129"/>
            <a:ext cx="613280" cy="59613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5635" y="1722846"/>
            <a:ext cx="5933077" cy="40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>
                <a:solidFill>
                  <a:schemeClr val="tx1"/>
                </a:solidFill>
              </a:rPr>
              <a:t>od podataka do saznanja korištenjem </a:t>
            </a:r>
            <a:r>
              <a:rPr lang="hr-HR" sz="2000" b="1" dirty="0">
                <a:solidFill>
                  <a:srgbClr val="C00000"/>
                </a:solidFill>
              </a:rPr>
              <a:t>tehnologije</a:t>
            </a:r>
          </a:p>
        </p:txBody>
      </p:sp>
    </p:spTree>
    <p:extLst>
      <p:ext uri="{BB962C8B-B14F-4D97-AF65-F5344CB8AC3E}">
        <p14:creationId xmlns:p14="http://schemas.microsoft.com/office/powerpoint/2010/main" val="27532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/>
              <a:t>Znanje/saznanje i odluke/poslovne akcije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b="1" dirty="0">
                <a:solidFill>
                  <a:srgbClr val="C00000"/>
                </a:solidFill>
              </a:rPr>
              <a:t>Interpretacijom</a:t>
            </a:r>
            <a:r>
              <a:rPr lang="hr-HR" dirty="0"/>
              <a:t> informacija dobijemo novi uvid (insight) ili znanje (knowledge)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Uvijek želite dobiti „actionable insights” – </a:t>
            </a:r>
            <a:r>
              <a:rPr lang="hr-HR" b="1" dirty="0">
                <a:solidFill>
                  <a:srgbClr val="C00000"/>
                </a:solidFill>
              </a:rPr>
              <a:t>primjenjivo znanje </a:t>
            </a:r>
            <a:r>
              <a:rPr lang="hr-HR" dirty="0"/>
              <a:t>na osnovu kojeg možete donijeti odluku i poduzeti akciju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Nakon toga kompanija (ljudi) zbilja treba </a:t>
            </a:r>
            <a:r>
              <a:rPr lang="hr-HR" b="1" dirty="0">
                <a:solidFill>
                  <a:srgbClr val="C00000"/>
                </a:solidFill>
              </a:rPr>
              <a:t>poduzeti akciju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Primjer - Lanac prehrambenih trgovina:</a:t>
            </a:r>
          </a:p>
          <a:p>
            <a:pPr marL="457200" lvl="1" indent="0">
              <a:buNone/>
            </a:pPr>
            <a:r>
              <a:rPr lang="hr-HR" dirty="0"/>
              <a:t>-&gt; Investiraj u marketinšku kampanju za promociju „Naše bio mlijeko” proizvoda: npr. </a:t>
            </a:r>
            <a:r>
              <a:rPr lang="hr-HR" dirty="0" err="1"/>
              <a:t>city</a:t>
            </a:r>
            <a:r>
              <a:rPr lang="hr-HR" dirty="0"/>
              <a:t> </a:t>
            </a:r>
            <a:r>
              <a:rPr lang="hr-HR" dirty="0" err="1"/>
              <a:t>lights</a:t>
            </a:r>
            <a:r>
              <a:rPr lang="hr-HR" dirty="0"/>
              <a:t> pokraj </a:t>
            </a:r>
            <a:r>
              <a:rPr lang="hr-HR" dirty="0" err="1"/>
              <a:t>shopping</a:t>
            </a:r>
            <a:r>
              <a:rPr lang="hr-HR" dirty="0"/>
              <a:t> centra u kojem su sadržaji kojem gravitiraju žene</a:t>
            </a:r>
          </a:p>
        </p:txBody>
      </p:sp>
    </p:spTree>
    <p:extLst>
      <p:ext uri="{BB962C8B-B14F-4D97-AF65-F5344CB8AC3E}">
        <p14:creationId xmlns:p14="http://schemas.microsoft.com/office/powerpoint/2010/main" val="166785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Kako donosimo odluke?</a:t>
            </a:r>
          </a:p>
        </p:txBody>
      </p:sp>
      <p:pic>
        <p:nvPicPr>
          <p:cNvPr id="4098" name="Picture 2" descr="http://t0.gstatic.com/images?q=tbn:ANd9GcTiq1S1D9TFz339lw2fBungDK-sYEFErAoEgtmz7ZtZQOKhUUiA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2764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2.gstatic.com/images?q=tbn:ANd9GcSrrHTKcRIxxuueL_9PMvbv28bZYno7vq8EGUISbpjRa74IzxUz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339907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0.gstatic.com/images?q=tbn:ANd9GcQLuFXG-oFX-ikNI_-oLqO0pd0qMu51uE-qlAutA-03jK-JCGtXT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403789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media.techtarget.com/digitalguide/images/Misc/pmpp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77686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pcache.com/merchandise/514_400x400_NoPeel.png?region=name:FrontCenter,id:50182328,w: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6876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59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Vježba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876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Kako radimo vježbu?</a:t>
            </a:r>
          </a:p>
          <a:p>
            <a:pPr marL="0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Predavač će studente podijeliti u grupe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Studenti će zadatak rješavati 15-ak minuta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Svaka grupa će odabrati predstavnika koji će u ime grupe prezentirati rezultate vježbe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7772400" cy="1362075"/>
          </a:xfrm>
        </p:spPr>
        <p:txBody>
          <a:bodyPr>
            <a:normAutofit/>
          </a:bodyPr>
          <a:lstStyle/>
          <a:p>
            <a:r>
              <a:rPr lang="hr-HR" sz="3600" dirty="0"/>
              <a:t>1. Uvod u kolegij Dubinska Analiza Podataka (DAP)</a:t>
            </a:r>
          </a:p>
        </p:txBody>
      </p:sp>
    </p:spTree>
    <p:extLst>
      <p:ext uri="{BB962C8B-B14F-4D97-AF65-F5344CB8AC3E}">
        <p14:creationId xmlns:p14="http://schemas.microsoft.com/office/powerpoint/2010/main" val="28877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Vježba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8762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dirty="0"/>
              <a:t>Studenti će definirati primjere:</a:t>
            </a:r>
          </a:p>
          <a:p>
            <a:pPr marL="514350" indent="-514350">
              <a:buAutoNum type="arabicPeriod"/>
            </a:pPr>
            <a:r>
              <a:rPr lang="hr-HR" dirty="0"/>
              <a:t>Podataka (10)</a:t>
            </a:r>
          </a:p>
          <a:p>
            <a:pPr marL="514350" indent="-514350">
              <a:buAutoNum type="arabicPeriod"/>
            </a:pPr>
            <a:r>
              <a:rPr lang="hr-HR" dirty="0"/>
              <a:t>Informacija koji se mogu izvući iz tih podataka (5)</a:t>
            </a:r>
          </a:p>
          <a:p>
            <a:pPr marL="514350" indent="-514350">
              <a:buAutoNum type="arabicPeriod"/>
            </a:pPr>
            <a:r>
              <a:rPr lang="hr-HR" dirty="0"/>
              <a:t>Praktično primjenjivih saznanja iz tih informacija (2)</a:t>
            </a:r>
          </a:p>
          <a:p>
            <a:pPr marL="514350" indent="-514350">
              <a:buAutoNum type="arabicPeriod"/>
            </a:pPr>
            <a:r>
              <a:rPr lang="hr-HR" dirty="0"/>
              <a:t>Odluka/poslovnih akcija na temelju „</a:t>
            </a:r>
            <a:r>
              <a:rPr lang="hr-HR" dirty="0" err="1"/>
              <a:t>actionable</a:t>
            </a:r>
            <a:r>
              <a:rPr lang="hr-HR" dirty="0"/>
              <a:t> </a:t>
            </a:r>
            <a:r>
              <a:rPr lang="hr-HR" dirty="0" err="1"/>
              <a:t>insights</a:t>
            </a:r>
            <a:r>
              <a:rPr lang="hr-HR" dirty="0"/>
              <a:t>”(2)</a:t>
            </a:r>
          </a:p>
          <a:p>
            <a:pPr marL="514350" indent="-514350">
              <a:buAutoNum type="arabicPeriod"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u telekomunikacijskoj kompaniji (npr. HT, A1, Tele2)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u banci (npr. PBZ, ZABA itd.)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u prodajnom lancu (npr. Konzum, Spar itd.)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4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/>
              <a:t>Poslovno okruženje u kojem kompanije djeluju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>
                <a:solidFill>
                  <a:srgbClr val="C00000"/>
                </a:solidFill>
              </a:rPr>
              <a:t>Tržište</a:t>
            </a:r>
          </a:p>
          <a:p>
            <a:pPr lvl="1"/>
            <a:r>
              <a:rPr lang="hr-HR" dirty="0"/>
              <a:t>Konkurencija lokalna, regionalna, europska, globalna</a:t>
            </a:r>
          </a:p>
          <a:p>
            <a:pPr marL="0" indent="0">
              <a:buNone/>
            </a:pPr>
            <a:r>
              <a:rPr lang="hr-HR" dirty="0">
                <a:solidFill>
                  <a:srgbClr val="C00000"/>
                </a:solidFill>
              </a:rPr>
              <a:t>Kupci</a:t>
            </a:r>
          </a:p>
          <a:p>
            <a:pPr lvl="1"/>
            <a:r>
              <a:rPr lang="hr-HR" dirty="0"/>
              <a:t>Educirani, upućeni</a:t>
            </a:r>
          </a:p>
          <a:p>
            <a:pPr marL="0" indent="0">
              <a:buNone/>
            </a:pPr>
            <a:r>
              <a:rPr lang="hr-HR" dirty="0">
                <a:solidFill>
                  <a:srgbClr val="C00000"/>
                </a:solidFill>
              </a:rPr>
              <a:t>Tehnologija</a:t>
            </a:r>
          </a:p>
          <a:p>
            <a:pPr lvl="1"/>
            <a:r>
              <a:rPr lang="hr-HR" dirty="0"/>
              <a:t>Novi proizvodi (wearables, smartphones...)</a:t>
            </a:r>
          </a:p>
          <a:p>
            <a:pPr lvl="1"/>
            <a:r>
              <a:rPr lang="hr-HR" dirty="0"/>
              <a:t>Nove usluge i servisi (Netflix, Facebook, Twitter, Amazon, eBay...)</a:t>
            </a:r>
          </a:p>
          <a:p>
            <a:pPr lvl="1"/>
            <a:r>
              <a:rPr lang="hr-HR" dirty="0"/>
              <a:t>Nove platforme i tehnologije (Cloud, AI)</a:t>
            </a:r>
          </a:p>
          <a:p>
            <a:pPr marL="0" indent="0">
              <a:buNone/>
            </a:pPr>
            <a:r>
              <a:rPr lang="hr-HR" dirty="0">
                <a:solidFill>
                  <a:srgbClr val="C00000"/>
                </a:solidFill>
              </a:rPr>
              <a:t>Društveni trendovi</a:t>
            </a:r>
          </a:p>
          <a:p>
            <a:pPr lvl="1"/>
            <a:r>
              <a:rPr lang="hr-HR" dirty="0"/>
              <a:t>Mobilnost</a:t>
            </a:r>
          </a:p>
          <a:p>
            <a:pPr lvl="1"/>
            <a:r>
              <a:rPr lang="hr-HR" dirty="0"/>
              <a:t>Sigurnost</a:t>
            </a:r>
          </a:p>
          <a:p>
            <a:pPr lvl="1"/>
            <a:r>
              <a:rPr lang="hr-HR" dirty="0"/>
              <a:t>Društvena odgovornost</a:t>
            </a:r>
          </a:p>
          <a:p>
            <a:pPr lvl="1"/>
            <a:r>
              <a:rPr lang="hr-HR" dirty="0"/>
              <a:t>Energetska učinkovitost</a:t>
            </a:r>
          </a:p>
          <a:p>
            <a:pPr lvl="1"/>
            <a:r>
              <a:rPr lang="hr-HR" dirty="0"/>
              <a:t>Zaštita okoliša</a:t>
            </a:r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80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/>
              <a:t>Reakcija tvtki na pritiske iz okruženja?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Da bi tvrtke bile uspješne/opstale moraju raditi: </a:t>
            </a:r>
          </a:p>
          <a:p>
            <a:pPr lvl="1"/>
            <a:r>
              <a:rPr lang="hr-HR" dirty="0"/>
              <a:t>Diferencijaciju (razlikovati od drugih)</a:t>
            </a:r>
          </a:p>
          <a:p>
            <a:pPr lvl="2"/>
            <a:r>
              <a:rPr lang="hr-HR" dirty="0"/>
              <a:t>Funkcionalnost, cijena, kvaliteta, brzina, ...</a:t>
            </a:r>
          </a:p>
          <a:p>
            <a:pPr lvl="1"/>
            <a:r>
              <a:rPr lang="hr-HR" dirty="0"/>
              <a:t>Inovacije</a:t>
            </a:r>
          </a:p>
          <a:p>
            <a:pPr lvl="2"/>
            <a:r>
              <a:rPr lang="hr-HR" dirty="0"/>
              <a:t>Novi marketinški kanali, novi prodajni kanali, nove interne organizacije i procesi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 rot="16200000">
            <a:off x="-891043" y="3136613"/>
            <a:ext cx="4168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ea typeface="HelvNeue Light for IBM" charset="0"/>
                <a:cs typeface="HelvNeue Light for IBM" charset="0"/>
              </a:rPr>
              <a:t>Competitive Advantage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8862" y="4969688"/>
            <a:ext cx="269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ea typeface="HelvNeue Light for IBM" charset="0"/>
                <a:cs typeface="HelvNeue Light for IBM" charset="0"/>
              </a:rPr>
              <a:t>Business Value</a:t>
            </a:r>
          </a:p>
        </p:txBody>
      </p:sp>
      <p:sp>
        <p:nvSpPr>
          <p:cNvPr id="28" name="TextBox 84"/>
          <p:cNvSpPr txBox="1"/>
          <p:nvPr/>
        </p:nvSpPr>
        <p:spPr>
          <a:xfrm flipH="1">
            <a:off x="1921281" y="3753306"/>
            <a:ext cx="9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Ad-hoc Reporting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9" name="TextBox 84"/>
          <p:cNvSpPr txBox="1"/>
          <p:nvPr/>
        </p:nvSpPr>
        <p:spPr>
          <a:xfrm flipH="1">
            <a:off x="2998419" y="3399327"/>
            <a:ext cx="84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Query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hr-HR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&amp;</a:t>
            </a: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Drill Down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0" name="TextBox 84"/>
          <p:cNvSpPr txBox="1"/>
          <p:nvPr/>
        </p:nvSpPr>
        <p:spPr>
          <a:xfrm flipH="1">
            <a:off x="4011308" y="3138634"/>
            <a:ext cx="91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Discovery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&amp; Statistical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Analysis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1" name="TextBox 84"/>
          <p:cNvSpPr txBox="1"/>
          <p:nvPr/>
        </p:nvSpPr>
        <p:spPr>
          <a:xfrm flipH="1">
            <a:off x="4846251" y="2915417"/>
            <a:ext cx="125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Forecasting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2" name="TextBox 84"/>
          <p:cNvSpPr txBox="1"/>
          <p:nvPr/>
        </p:nvSpPr>
        <p:spPr>
          <a:xfrm flipH="1">
            <a:off x="5638478" y="2585086"/>
            <a:ext cx="173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Predictive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Modelling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3" name="TextBox 84"/>
          <p:cNvSpPr txBox="1"/>
          <p:nvPr/>
        </p:nvSpPr>
        <p:spPr>
          <a:xfrm flipH="1">
            <a:off x="6504734" y="2242308"/>
            <a:ext cx="200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Optimisations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52" name="Titel 1"/>
          <p:cNvSpPr>
            <a:spLocks noGrp="1"/>
          </p:cNvSpPr>
          <p:nvPr>
            <p:ph type="title"/>
          </p:nvPr>
        </p:nvSpPr>
        <p:spPr>
          <a:xfrm>
            <a:off x="278285" y="462873"/>
            <a:ext cx="8686203" cy="474264"/>
          </a:xfrm>
        </p:spPr>
        <p:txBody>
          <a:bodyPr>
            <a:noAutofit/>
          </a:bodyPr>
          <a:lstStyle/>
          <a:p>
            <a:pPr algn="l"/>
            <a:r>
              <a:rPr lang="hr-HR" sz="3600" dirty="0"/>
              <a:t>Podatkovna analitika – zašto?</a:t>
            </a:r>
            <a:endParaRPr lang="en-GB" sz="3600" dirty="0"/>
          </a:p>
        </p:txBody>
      </p:sp>
      <p:sp>
        <p:nvSpPr>
          <p:cNvPr id="2" name="Rectangle 1"/>
          <p:cNvSpPr/>
          <p:nvPr/>
        </p:nvSpPr>
        <p:spPr>
          <a:xfrm>
            <a:off x="1610876" y="1810165"/>
            <a:ext cx="6624736" cy="3025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920848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Pitanja na koja treba odgovoriti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dirty="0"/>
              <a:t>Kada ste odgovorni za neki (dio) poslovanja, vi želite znati: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Što se dogodilo?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Što smo očekivali da će se dogoditi?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Zašto se dogodilo?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Što se sada događa?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Što će se dogoditi?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Što želimo da se dogodi?</a:t>
            </a:r>
          </a:p>
        </p:txBody>
      </p:sp>
    </p:spTree>
    <p:extLst>
      <p:ext uri="{BB962C8B-B14F-4D97-AF65-F5344CB8AC3E}">
        <p14:creationId xmlns:p14="http://schemas.microsoft.com/office/powerpoint/2010/main" val="40316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915591" y="2271712"/>
            <a:ext cx="8243888" cy="3729038"/>
          </a:xfrm>
          <a:custGeom>
            <a:avLst/>
            <a:gdLst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5895141 w 12100472"/>
              <a:gd name="connsiteY9" fmla="*/ 1813031 h 5299647"/>
              <a:gd name="connsiteX10" fmla="*/ 5590341 w 12100472"/>
              <a:gd name="connsiteY10" fmla="*/ 1279631 h 5299647"/>
              <a:gd name="connsiteX11" fmla="*/ 4599741 w 12100472"/>
              <a:gd name="connsiteY11" fmla="*/ 23464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5895141 w 12100472"/>
              <a:gd name="connsiteY9" fmla="*/ 18130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6257091 w 12100472"/>
              <a:gd name="connsiteY9" fmla="*/ 17749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666791 w 12100472"/>
              <a:gd name="connsiteY7" fmla="*/ 1241531 h 5299647"/>
              <a:gd name="connsiteX8" fmla="*/ 6980991 w 12100472"/>
              <a:gd name="connsiteY8" fmla="*/ 841481 h 5299647"/>
              <a:gd name="connsiteX9" fmla="*/ 6257091 w 12100472"/>
              <a:gd name="connsiteY9" fmla="*/ 17749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285291 w 12100472"/>
              <a:gd name="connsiteY13" fmla="*/ 219444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932991 w 12100472"/>
              <a:gd name="connsiteY13" fmla="*/ 27087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7468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6325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632596 h 5300062"/>
              <a:gd name="connsiteX14" fmla="*/ 2904291 w 12100472"/>
              <a:gd name="connsiteY14" fmla="*/ 2099196 h 5300062"/>
              <a:gd name="connsiteX15" fmla="*/ 2294691 w 12100472"/>
              <a:gd name="connsiteY15" fmla="*/ 28992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0 w 11806031"/>
              <a:gd name="connsiteY0" fmla="*/ 3947046 h 5300062"/>
              <a:gd name="connsiteX1" fmla="*/ 838200 w 11806031"/>
              <a:gd name="connsiteY1" fmla="*/ 4975746 h 5300062"/>
              <a:gd name="connsiteX2" fmla="*/ 10991850 w 11806031"/>
              <a:gd name="connsiteY2" fmla="*/ 4975746 h 5300062"/>
              <a:gd name="connsiteX3" fmla="*/ 10991850 w 11806031"/>
              <a:gd name="connsiteY3" fmla="*/ 1165746 h 5300062"/>
              <a:gd name="connsiteX4" fmla="*/ 9410700 w 11806031"/>
              <a:gd name="connsiteY4" fmla="*/ 3696 h 5300062"/>
              <a:gd name="connsiteX5" fmla="*/ 8801100 w 11806031"/>
              <a:gd name="connsiteY5" fmla="*/ 784746 h 5300062"/>
              <a:gd name="connsiteX6" fmla="*/ 8058150 w 11806031"/>
              <a:gd name="connsiteY6" fmla="*/ 422796 h 5300062"/>
              <a:gd name="connsiteX7" fmla="*/ 7372350 w 11806031"/>
              <a:gd name="connsiteY7" fmla="*/ 1241946 h 5300062"/>
              <a:gd name="connsiteX8" fmla="*/ 6686550 w 11806031"/>
              <a:gd name="connsiteY8" fmla="*/ 841896 h 5300062"/>
              <a:gd name="connsiteX9" fmla="*/ 5962650 w 11806031"/>
              <a:gd name="connsiteY9" fmla="*/ 1775346 h 5300062"/>
              <a:gd name="connsiteX10" fmla="*/ 5295900 w 11806031"/>
              <a:gd name="connsiteY10" fmla="*/ 1280046 h 5300062"/>
              <a:gd name="connsiteX11" fmla="*/ 4610100 w 11806031"/>
              <a:gd name="connsiteY11" fmla="*/ 2156346 h 5300062"/>
              <a:gd name="connsiteX12" fmla="*/ 4000500 w 11806031"/>
              <a:gd name="connsiteY12" fmla="*/ 1680096 h 5300062"/>
              <a:gd name="connsiteX13" fmla="*/ 3409950 w 11806031"/>
              <a:gd name="connsiteY13" fmla="*/ 2632596 h 5300062"/>
              <a:gd name="connsiteX14" fmla="*/ 2609850 w 11806031"/>
              <a:gd name="connsiteY14" fmla="*/ 2099196 h 5300062"/>
              <a:gd name="connsiteX15" fmla="*/ 2000250 w 11806031"/>
              <a:gd name="connsiteY15" fmla="*/ 2899296 h 5300062"/>
              <a:gd name="connsiteX16" fmla="*/ 1257300 w 11806031"/>
              <a:gd name="connsiteY16" fmla="*/ 2384946 h 5300062"/>
              <a:gd name="connsiteX17" fmla="*/ 0 w 11806031"/>
              <a:gd name="connsiteY17" fmla="*/ 3947046 h 5300062"/>
              <a:gd name="connsiteX0" fmla="*/ 0 w 11806031"/>
              <a:gd name="connsiteY0" fmla="*/ 3947046 h 4975746"/>
              <a:gd name="connsiteX1" fmla="*/ 838200 w 11806031"/>
              <a:gd name="connsiteY1" fmla="*/ 4975746 h 4975746"/>
              <a:gd name="connsiteX2" fmla="*/ 10991850 w 11806031"/>
              <a:gd name="connsiteY2" fmla="*/ 4975746 h 4975746"/>
              <a:gd name="connsiteX3" fmla="*/ 10991850 w 11806031"/>
              <a:gd name="connsiteY3" fmla="*/ 1165746 h 4975746"/>
              <a:gd name="connsiteX4" fmla="*/ 9410700 w 11806031"/>
              <a:gd name="connsiteY4" fmla="*/ 3696 h 4975746"/>
              <a:gd name="connsiteX5" fmla="*/ 8801100 w 11806031"/>
              <a:gd name="connsiteY5" fmla="*/ 784746 h 4975746"/>
              <a:gd name="connsiteX6" fmla="*/ 8058150 w 11806031"/>
              <a:gd name="connsiteY6" fmla="*/ 422796 h 4975746"/>
              <a:gd name="connsiteX7" fmla="*/ 7372350 w 11806031"/>
              <a:gd name="connsiteY7" fmla="*/ 1241946 h 4975746"/>
              <a:gd name="connsiteX8" fmla="*/ 6686550 w 11806031"/>
              <a:gd name="connsiteY8" fmla="*/ 841896 h 4975746"/>
              <a:gd name="connsiteX9" fmla="*/ 5962650 w 11806031"/>
              <a:gd name="connsiteY9" fmla="*/ 1775346 h 4975746"/>
              <a:gd name="connsiteX10" fmla="*/ 5295900 w 11806031"/>
              <a:gd name="connsiteY10" fmla="*/ 1280046 h 4975746"/>
              <a:gd name="connsiteX11" fmla="*/ 4610100 w 11806031"/>
              <a:gd name="connsiteY11" fmla="*/ 2156346 h 4975746"/>
              <a:gd name="connsiteX12" fmla="*/ 4000500 w 11806031"/>
              <a:gd name="connsiteY12" fmla="*/ 1680096 h 4975746"/>
              <a:gd name="connsiteX13" fmla="*/ 3409950 w 11806031"/>
              <a:gd name="connsiteY13" fmla="*/ 2632596 h 4975746"/>
              <a:gd name="connsiteX14" fmla="*/ 2609850 w 11806031"/>
              <a:gd name="connsiteY14" fmla="*/ 2099196 h 4975746"/>
              <a:gd name="connsiteX15" fmla="*/ 2000250 w 11806031"/>
              <a:gd name="connsiteY15" fmla="*/ 2899296 h 4975746"/>
              <a:gd name="connsiteX16" fmla="*/ 1257300 w 11806031"/>
              <a:gd name="connsiteY16" fmla="*/ 2384946 h 4975746"/>
              <a:gd name="connsiteX17" fmla="*/ 0 w 11806031"/>
              <a:gd name="connsiteY17" fmla="*/ 3947046 h 4975746"/>
              <a:gd name="connsiteX0" fmla="*/ 0 w 10991850"/>
              <a:gd name="connsiteY0" fmla="*/ 3947046 h 4975746"/>
              <a:gd name="connsiteX1" fmla="*/ 838200 w 10991850"/>
              <a:gd name="connsiteY1" fmla="*/ 4975746 h 4975746"/>
              <a:gd name="connsiteX2" fmla="*/ 10991850 w 10991850"/>
              <a:gd name="connsiteY2" fmla="*/ 4975746 h 4975746"/>
              <a:gd name="connsiteX3" fmla="*/ 10991850 w 10991850"/>
              <a:gd name="connsiteY3" fmla="*/ 1165746 h 4975746"/>
              <a:gd name="connsiteX4" fmla="*/ 9410700 w 10991850"/>
              <a:gd name="connsiteY4" fmla="*/ 3696 h 4975746"/>
              <a:gd name="connsiteX5" fmla="*/ 8801100 w 10991850"/>
              <a:gd name="connsiteY5" fmla="*/ 784746 h 4975746"/>
              <a:gd name="connsiteX6" fmla="*/ 8058150 w 10991850"/>
              <a:gd name="connsiteY6" fmla="*/ 422796 h 4975746"/>
              <a:gd name="connsiteX7" fmla="*/ 7372350 w 10991850"/>
              <a:gd name="connsiteY7" fmla="*/ 1241946 h 4975746"/>
              <a:gd name="connsiteX8" fmla="*/ 6686550 w 10991850"/>
              <a:gd name="connsiteY8" fmla="*/ 841896 h 4975746"/>
              <a:gd name="connsiteX9" fmla="*/ 5962650 w 10991850"/>
              <a:gd name="connsiteY9" fmla="*/ 1775346 h 4975746"/>
              <a:gd name="connsiteX10" fmla="*/ 5295900 w 10991850"/>
              <a:gd name="connsiteY10" fmla="*/ 1280046 h 4975746"/>
              <a:gd name="connsiteX11" fmla="*/ 4610100 w 10991850"/>
              <a:gd name="connsiteY11" fmla="*/ 2156346 h 4975746"/>
              <a:gd name="connsiteX12" fmla="*/ 4000500 w 10991850"/>
              <a:gd name="connsiteY12" fmla="*/ 1680096 h 4975746"/>
              <a:gd name="connsiteX13" fmla="*/ 3409950 w 10991850"/>
              <a:gd name="connsiteY13" fmla="*/ 2632596 h 4975746"/>
              <a:gd name="connsiteX14" fmla="*/ 2609850 w 10991850"/>
              <a:gd name="connsiteY14" fmla="*/ 2099196 h 4975746"/>
              <a:gd name="connsiteX15" fmla="*/ 2000250 w 10991850"/>
              <a:gd name="connsiteY15" fmla="*/ 2899296 h 4975746"/>
              <a:gd name="connsiteX16" fmla="*/ 1257300 w 10991850"/>
              <a:gd name="connsiteY16" fmla="*/ 2384946 h 4975746"/>
              <a:gd name="connsiteX17" fmla="*/ 0 w 10991850"/>
              <a:gd name="connsiteY17" fmla="*/ 3947046 h 4975746"/>
              <a:gd name="connsiteX0" fmla="*/ 0 w 10991850"/>
              <a:gd name="connsiteY0" fmla="*/ 3947046 h 4975746"/>
              <a:gd name="connsiteX1" fmla="*/ 838200 w 10991850"/>
              <a:gd name="connsiteY1" fmla="*/ 4975746 h 4975746"/>
              <a:gd name="connsiteX2" fmla="*/ 10991850 w 10991850"/>
              <a:gd name="connsiteY2" fmla="*/ 4975746 h 4975746"/>
              <a:gd name="connsiteX3" fmla="*/ 10991850 w 10991850"/>
              <a:gd name="connsiteY3" fmla="*/ 1165746 h 4975746"/>
              <a:gd name="connsiteX4" fmla="*/ 9410700 w 10991850"/>
              <a:gd name="connsiteY4" fmla="*/ 3696 h 4975746"/>
              <a:gd name="connsiteX5" fmla="*/ 8801100 w 10991850"/>
              <a:gd name="connsiteY5" fmla="*/ 784746 h 4975746"/>
              <a:gd name="connsiteX6" fmla="*/ 8058150 w 10991850"/>
              <a:gd name="connsiteY6" fmla="*/ 422796 h 4975746"/>
              <a:gd name="connsiteX7" fmla="*/ 7372350 w 10991850"/>
              <a:gd name="connsiteY7" fmla="*/ 1241946 h 4975746"/>
              <a:gd name="connsiteX8" fmla="*/ 6686550 w 10991850"/>
              <a:gd name="connsiteY8" fmla="*/ 841896 h 4975746"/>
              <a:gd name="connsiteX9" fmla="*/ 5962650 w 10991850"/>
              <a:gd name="connsiteY9" fmla="*/ 1775346 h 4975746"/>
              <a:gd name="connsiteX10" fmla="*/ 5295900 w 10991850"/>
              <a:gd name="connsiteY10" fmla="*/ 1280046 h 4975746"/>
              <a:gd name="connsiteX11" fmla="*/ 4610100 w 10991850"/>
              <a:gd name="connsiteY11" fmla="*/ 2156346 h 4975746"/>
              <a:gd name="connsiteX12" fmla="*/ 4000500 w 10991850"/>
              <a:gd name="connsiteY12" fmla="*/ 1680096 h 4975746"/>
              <a:gd name="connsiteX13" fmla="*/ 3409950 w 10991850"/>
              <a:gd name="connsiteY13" fmla="*/ 2632596 h 4975746"/>
              <a:gd name="connsiteX14" fmla="*/ 2609850 w 10991850"/>
              <a:gd name="connsiteY14" fmla="*/ 2099196 h 4975746"/>
              <a:gd name="connsiteX15" fmla="*/ 2000250 w 10991850"/>
              <a:gd name="connsiteY15" fmla="*/ 2899296 h 4975746"/>
              <a:gd name="connsiteX16" fmla="*/ 1257300 w 10991850"/>
              <a:gd name="connsiteY16" fmla="*/ 2384946 h 4975746"/>
              <a:gd name="connsiteX17" fmla="*/ 0 w 10991850"/>
              <a:gd name="connsiteY17" fmla="*/ 3947046 h 4975746"/>
              <a:gd name="connsiteX0" fmla="*/ 0 w 11739051"/>
              <a:gd name="connsiteY0" fmla="*/ 3963335 h 5230512"/>
              <a:gd name="connsiteX1" fmla="*/ 838200 w 11739051"/>
              <a:gd name="connsiteY1" fmla="*/ 4992035 h 5230512"/>
              <a:gd name="connsiteX2" fmla="*/ 10991850 w 11739051"/>
              <a:gd name="connsiteY2" fmla="*/ 4992035 h 5230512"/>
              <a:gd name="connsiteX3" fmla="*/ 10972800 w 11739051"/>
              <a:gd name="connsiteY3" fmla="*/ 1772585 h 5230512"/>
              <a:gd name="connsiteX4" fmla="*/ 9410700 w 11739051"/>
              <a:gd name="connsiteY4" fmla="*/ 19985 h 5230512"/>
              <a:gd name="connsiteX5" fmla="*/ 8801100 w 11739051"/>
              <a:gd name="connsiteY5" fmla="*/ 801035 h 5230512"/>
              <a:gd name="connsiteX6" fmla="*/ 8058150 w 11739051"/>
              <a:gd name="connsiteY6" fmla="*/ 439085 h 5230512"/>
              <a:gd name="connsiteX7" fmla="*/ 7372350 w 11739051"/>
              <a:gd name="connsiteY7" fmla="*/ 1258235 h 5230512"/>
              <a:gd name="connsiteX8" fmla="*/ 6686550 w 11739051"/>
              <a:gd name="connsiteY8" fmla="*/ 858185 h 5230512"/>
              <a:gd name="connsiteX9" fmla="*/ 5962650 w 11739051"/>
              <a:gd name="connsiteY9" fmla="*/ 1791635 h 5230512"/>
              <a:gd name="connsiteX10" fmla="*/ 5295900 w 11739051"/>
              <a:gd name="connsiteY10" fmla="*/ 1296335 h 5230512"/>
              <a:gd name="connsiteX11" fmla="*/ 4610100 w 11739051"/>
              <a:gd name="connsiteY11" fmla="*/ 2172635 h 5230512"/>
              <a:gd name="connsiteX12" fmla="*/ 4000500 w 11739051"/>
              <a:gd name="connsiteY12" fmla="*/ 1696385 h 5230512"/>
              <a:gd name="connsiteX13" fmla="*/ 3409950 w 11739051"/>
              <a:gd name="connsiteY13" fmla="*/ 2648885 h 5230512"/>
              <a:gd name="connsiteX14" fmla="*/ 2609850 w 11739051"/>
              <a:gd name="connsiteY14" fmla="*/ 2115485 h 5230512"/>
              <a:gd name="connsiteX15" fmla="*/ 2000250 w 11739051"/>
              <a:gd name="connsiteY15" fmla="*/ 2915585 h 5230512"/>
              <a:gd name="connsiteX16" fmla="*/ 1257300 w 11739051"/>
              <a:gd name="connsiteY16" fmla="*/ 2401235 h 5230512"/>
              <a:gd name="connsiteX17" fmla="*/ 0 w 11739051"/>
              <a:gd name="connsiteY17" fmla="*/ 3963335 h 5230512"/>
              <a:gd name="connsiteX0" fmla="*/ 0 w 10991850"/>
              <a:gd name="connsiteY0" fmla="*/ 3963335 h 5230512"/>
              <a:gd name="connsiteX1" fmla="*/ 838200 w 10991850"/>
              <a:gd name="connsiteY1" fmla="*/ 4992035 h 5230512"/>
              <a:gd name="connsiteX2" fmla="*/ 10991850 w 10991850"/>
              <a:gd name="connsiteY2" fmla="*/ 4992035 h 5230512"/>
              <a:gd name="connsiteX3" fmla="*/ 10972800 w 10991850"/>
              <a:gd name="connsiteY3" fmla="*/ 1772585 h 5230512"/>
              <a:gd name="connsiteX4" fmla="*/ 9410700 w 10991850"/>
              <a:gd name="connsiteY4" fmla="*/ 19985 h 5230512"/>
              <a:gd name="connsiteX5" fmla="*/ 8801100 w 10991850"/>
              <a:gd name="connsiteY5" fmla="*/ 801035 h 5230512"/>
              <a:gd name="connsiteX6" fmla="*/ 8058150 w 10991850"/>
              <a:gd name="connsiteY6" fmla="*/ 439085 h 5230512"/>
              <a:gd name="connsiteX7" fmla="*/ 7372350 w 10991850"/>
              <a:gd name="connsiteY7" fmla="*/ 1258235 h 5230512"/>
              <a:gd name="connsiteX8" fmla="*/ 6686550 w 10991850"/>
              <a:gd name="connsiteY8" fmla="*/ 858185 h 5230512"/>
              <a:gd name="connsiteX9" fmla="*/ 5962650 w 10991850"/>
              <a:gd name="connsiteY9" fmla="*/ 1791635 h 5230512"/>
              <a:gd name="connsiteX10" fmla="*/ 5295900 w 10991850"/>
              <a:gd name="connsiteY10" fmla="*/ 1296335 h 5230512"/>
              <a:gd name="connsiteX11" fmla="*/ 4610100 w 10991850"/>
              <a:gd name="connsiteY11" fmla="*/ 2172635 h 5230512"/>
              <a:gd name="connsiteX12" fmla="*/ 4000500 w 10991850"/>
              <a:gd name="connsiteY12" fmla="*/ 1696385 h 5230512"/>
              <a:gd name="connsiteX13" fmla="*/ 3409950 w 10991850"/>
              <a:gd name="connsiteY13" fmla="*/ 2648885 h 5230512"/>
              <a:gd name="connsiteX14" fmla="*/ 2609850 w 10991850"/>
              <a:gd name="connsiteY14" fmla="*/ 2115485 h 5230512"/>
              <a:gd name="connsiteX15" fmla="*/ 2000250 w 10991850"/>
              <a:gd name="connsiteY15" fmla="*/ 2915585 h 5230512"/>
              <a:gd name="connsiteX16" fmla="*/ 1257300 w 10991850"/>
              <a:gd name="connsiteY16" fmla="*/ 2401235 h 5230512"/>
              <a:gd name="connsiteX17" fmla="*/ 0 w 10991850"/>
              <a:gd name="connsiteY17" fmla="*/ 3963335 h 5230512"/>
              <a:gd name="connsiteX0" fmla="*/ 0 w 10991850"/>
              <a:gd name="connsiteY0" fmla="*/ 3963335 h 5230512"/>
              <a:gd name="connsiteX1" fmla="*/ 838200 w 10991850"/>
              <a:gd name="connsiteY1" fmla="*/ 4992035 h 5230512"/>
              <a:gd name="connsiteX2" fmla="*/ 10991850 w 10991850"/>
              <a:gd name="connsiteY2" fmla="*/ 4992035 h 5230512"/>
              <a:gd name="connsiteX3" fmla="*/ 10972800 w 10991850"/>
              <a:gd name="connsiteY3" fmla="*/ 1772585 h 5230512"/>
              <a:gd name="connsiteX4" fmla="*/ 9410700 w 10991850"/>
              <a:gd name="connsiteY4" fmla="*/ 19985 h 5230512"/>
              <a:gd name="connsiteX5" fmla="*/ 8801100 w 10991850"/>
              <a:gd name="connsiteY5" fmla="*/ 801035 h 5230512"/>
              <a:gd name="connsiteX6" fmla="*/ 8058150 w 10991850"/>
              <a:gd name="connsiteY6" fmla="*/ 439085 h 5230512"/>
              <a:gd name="connsiteX7" fmla="*/ 7372350 w 10991850"/>
              <a:gd name="connsiteY7" fmla="*/ 1258235 h 5230512"/>
              <a:gd name="connsiteX8" fmla="*/ 6686550 w 10991850"/>
              <a:gd name="connsiteY8" fmla="*/ 858185 h 5230512"/>
              <a:gd name="connsiteX9" fmla="*/ 5962650 w 10991850"/>
              <a:gd name="connsiteY9" fmla="*/ 1791635 h 5230512"/>
              <a:gd name="connsiteX10" fmla="*/ 5295900 w 10991850"/>
              <a:gd name="connsiteY10" fmla="*/ 1296335 h 5230512"/>
              <a:gd name="connsiteX11" fmla="*/ 4610100 w 10991850"/>
              <a:gd name="connsiteY11" fmla="*/ 2172635 h 5230512"/>
              <a:gd name="connsiteX12" fmla="*/ 4000500 w 10991850"/>
              <a:gd name="connsiteY12" fmla="*/ 1696385 h 5230512"/>
              <a:gd name="connsiteX13" fmla="*/ 3409950 w 10991850"/>
              <a:gd name="connsiteY13" fmla="*/ 2648885 h 5230512"/>
              <a:gd name="connsiteX14" fmla="*/ 2609850 w 10991850"/>
              <a:gd name="connsiteY14" fmla="*/ 2115485 h 5230512"/>
              <a:gd name="connsiteX15" fmla="*/ 2000250 w 10991850"/>
              <a:gd name="connsiteY15" fmla="*/ 2915585 h 5230512"/>
              <a:gd name="connsiteX16" fmla="*/ 1257300 w 10991850"/>
              <a:gd name="connsiteY16" fmla="*/ 2401235 h 5230512"/>
              <a:gd name="connsiteX17" fmla="*/ 0 w 10991850"/>
              <a:gd name="connsiteY17" fmla="*/ 3963335 h 5230512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1743972"/>
              <a:gd name="connsiteY0" fmla="*/ 3957951 h 5202551"/>
              <a:gd name="connsiteX1" fmla="*/ 838200 w 11743972"/>
              <a:gd name="connsiteY1" fmla="*/ 4986651 h 5202551"/>
              <a:gd name="connsiteX2" fmla="*/ 10991850 w 11743972"/>
              <a:gd name="connsiteY2" fmla="*/ 4986651 h 5202551"/>
              <a:gd name="connsiteX3" fmla="*/ 10991850 w 11743972"/>
              <a:gd name="connsiteY3" fmla="*/ 2072001 h 5202551"/>
              <a:gd name="connsiteX4" fmla="*/ 9410700 w 11743972"/>
              <a:gd name="connsiteY4" fmla="*/ 14601 h 5202551"/>
              <a:gd name="connsiteX5" fmla="*/ 8896350 w 11743972"/>
              <a:gd name="connsiteY5" fmla="*/ 1214751 h 5202551"/>
              <a:gd name="connsiteX6" fmla="*/ 8058150 w 11743972"/>
              <a:gd name="connsiteY6" fmla="*/ 433701 h 5202551"/>
              <a:gd name="connsiteX7" fmla="*/ 7467600 w 11743972"/>
              <a:gd name="connsiteY7" fmla="*/ 1481451 h 5202551"/>
              <a:gd name="connsiteX8" fmla="*/ 6686550 w 11743972"/>
              <a:gd name="connsiteY8" fmla="*/ 852801 h 5202551"/>
              <a:gd name="connsiteX9" fmla="*/ 6115050 w 11743972"/>
              <a:gd name="connsiteY9" fmla="*/ 1938651 h 5202551"/>
              <a:gd name="connsiteX10" fmla="*/ 5295900 w 11743972"/>
              <a:gd name="connsiteY10" fmla="*/ 1290951 h 5202551"/>
              <a:gd name="connsiteX11" fmla="*/ 4762500 w 11743972"/>
              <a:gd name="connsiteY11" fmla="*/ 2433951 h 5202551"/>
              <a:gd name="connsiteX12" fmla="*/ 4000500 w 11743972"/>
              <a:gd name="connsiteY12" fmla="*/ 1691001 h 5202551"/>
              <a:gd name="connsiteX13" fmla="*/ 3486150 w 11743972"/>
              <a:gd name="connsiteY13" fmla="*/ 2929251 h 5202551"/>
              <a:gd name="connsiteX14" fmla="*/ 2609850 w 11743972"/>
              <a:gd name="connsiteY14" fmla="*/ 2110101 h 5202551"/>
              <a:gd name="connsiteX15" fmla="*/ 1866900 w 11743972"/>
              <a:gd name="connsiteY15" fmla="*/ 3100701 h 5202551"/>
              <a:gd name="connsiteX16" fmla="*/ 1257300 w 11743972"/>
              <a:gd name="connsiteY16" fmla="*/ 2395851 h 5202551"/>
              <a:gd name="connsiteX17" fmla="*/ 0 w 11743972"/>
              <a:gd name="connsiteY17" fmla="*/ 3957951 h 5202551"/>
              <a:gd name="connsiteX0" fmla="*/ 0 w 10991850"/>
              <a:gd name="connsiteY0" fmla="*/ 3957951 h 5202551"/>
              <a:gd name="connsiteX1" fmla="*/ 838200 w 10991850"/>
              <a:gd name="connsiteY1" fmla="*/ 4986651 h 5202551"/>
              <a:gd name="connsiteX2" fmla="*/ 10991850 w 10991850"/>
              <a:gd name="connsiteY2" fmla="*/ 4986651 h 5202551"/>
              <a:gd name="connsiteX3" fmla="*/ 10991850 w 10991850"/>
              <a:gd name="connsiteY3" fmla="*/ 2072001 h 5202551"/>
              <a:gd name="connsiteX4" fmla="*/ 9410700 w 10991850"/>
              <a:gd name="connsiteY4" fmla="*/ 14601 h 5202551"/>
              <a:gd name="connsiteX5" fmla="*/ 8896350 w 10991850"/>
              <a:gd name="connsiteY5" fmla="*/ 1214751 h 5202551"/>
              <a:gd name="connsiteX6" fmla="*/ 8058150 w 10991850"/>
              <a:gd name="connsiteY6" fmla="*/ 433701 h 5202551"/>
              <a:gd name="connsiteX7" fmla="*/ 7467600 w 10991850"/>
              <a:gd name="connsiteY7" fmla="*/ 1481451 h 5202551"/>
              <a:gd name="connsiteX8" fmla="*/ 6686550 w 10991850"/>
              <a:gd name="connsiteY8" fmla="*/ 852801 h 5202551"/>
              <a:gd name="connsiteX9" fmla="*/ 6115050 w 10991850"/>
              <a:gd name="connsiteY9" fmla="*/ 1938651 h 5202551"/>
              <a:gd name="connsiteX10" fmla="*/ 5295900 w 10991850"/>
              <a:gd name="connsiteY10" fmla="*/ 1290951 h 5202551"/>
              <a:gd name="connsiteX11" fmla="*/ 4762500 w 10991850"/>
              <a:gd name="connsiteY11" fmla="*/ 2433951 h 5202551"/>
              <a:gd name="connsiteX12" fmla="*/ 4000500 w 10991850"/>
              <a:gd name="connsiteY12" fmla="*/ 1691001 h 5202551"/>
              <a:gd name="connsiteX13" fmla="*/ 3486150 w 10991850"/>
              <a:gd name="connsiteY13" fmla="*/ 2929251 h 5202551"/>
              <a:gd name="connsiteX14" fmla="*/ 2609850 w 10991850"/>
              <a:gd name="connsiteY14" fmla="*/ 2110101 h 5202551"/>
              <a:gd name="connsiteX15" fmla="*/ 1866900 w 10991850"/>
              <a:gd name="connsiteY15" fmla="*/ 3100701 h 5202551"/>
              <a:gd name="connsiteX16" fmla="*/ 1257300 w 10991850"/>
              <a:gd name="connsiteY16" fmla="*/ 2395851 h 5202551"/>
              <a:gd name="connsiteX17" fmla="*/ 0 w 10991850"/>
              <a:gd name="connsiteY17" fmla="*/ 3957951 h 5202551"/>
              <a:gd name="connsiteX0" fmla="*/ 0 w 10991850"/>
              <a:gd name="connsiteY0" fmla="*/ 3957951 h 4986651"/>
              <a:gd name="connsiteX1" fmla="*/ 838200 w 10991850"/>
              <a:gd name="connsiteY1" fmla="*/ 4986651 h 4986651"/>
              <a:gd name="connsiteX2" fmla="*/ 10991850 w 10991850"/>
              <a:gd name="connsiteY2" fmla="*/ 4986651 h 4986651"/>
              <a:gd name="connsiteX3" fmla="*/ 10991850 w 10991850"/>
              <a:gd name="connsiteY3" fmla="*/ 2072001 h 4986651"/>
              <a:gd name="connsiteX4" fmla="*/ 9410700 w 10991850"/>
              <a:gd name="connsiteY4" fmla="*/ 14601 h 4986651"/>
              <a:gd name="connsiteX5" fmla="*/ 8896350 w 10991850"/>
              <a:gd name="connsiteY5" fmla="*/ 1214751 h 4986651"/>
              <a:gd name="connsiteX6" fmla="*/ 8058150 w 10991850"/>
              <a:gd name="connsiteY6" fmla="*/ 433701 h 4986651"/>
              <a:gd name="connsiteX7" fmla="*/ 7467600 w 10991850"/>
              <a:gd name="connsiteY7" fmla="*/ 1481451 h 4986651"/>
              <a:gd name="connsiteX8" fmla="*/ 6686550 w 10991850"/>
              <a:gd name="connsiteY8" fmla="*/ 852801 h 4986651"/>
              <a:gd name="connsiteX9" fmla="*/ 6115050 w 10991850"/>
              <a:gd name="connsiteY9" fmla="*/ 1938651 h 4986651"/>
              <a:gd name="connsiteX10" fmla="*/ 5295900 w 10991850"/>
              <a:gd name="connsiteY10" fmla="*/ 1290951 h 4986651"/>
              <a:gd name="connsiteX11" fmla="*/ 4762500 w 10991850"/>
              <a:gd name="connsiteY11" fmla="*/ 2433951 h 4986651"/>
              <a:gd name="connsiteX12" fmla="*/ 4000500 w 10991850"/>
              <a:gd name="connsiteY12" fmla="*/ 1691001 h 4986651"/>
              <a:gd name="connsiteX13" fmla="*/ 3486150 w 10991850"/>
              <a:gd name="connsiteY13" fmla="*/ 2929251 h 4986651"/>
              <a:gd name="connsiteX14" fmla="*/ 2609850 w 10991850"/>
              <a:gd name="connsiteY14" fmla="*/ 2110101 h 4986651"/>
              <a:gd name="connsiteX15" fmla="*/ 1866900 w 10991850"/>
              <a:gd name="connsiteY15" fmla="*/ 3100701 h 4986651"/>
              <a:gd name="connsiteX16" fmla="*/ 1257300 w 10991850"/>
              <a:gd name="connsiteY16" fmla="*/ 2395851 h 4986651"/>
              <a:gd name="connsiteX17" fmla="*/ 0 w 10991850"/>
              <a:gd name="connsiteY17" fmla="*/ 3957951 h 4986651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91850 w 10991850"/>
              <a:gd name="connsiteY3" fmla="*/ 20574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91850 w 10991850"/>
              <a:gd name="connsiteY3" fmla="*/ 20574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91850" h="4972050">
                <a:moveTo>
                  <a:pt x="0" y="3943350"/>
                </a:moveTo>
                <a:lnTo>
                  <a:pt x="838200" y="4972050"/>
                </a:lnTo>
                <a:lnTo>
                  <a:pt x="10991850" y="4972050"/>
                </a:lnTo>
                <a:lnTo>
                  <a:pt x="10991850" y="2057400"/>
                </a:lnTo>
                <a:lnTo>
                  <a:pt x="9410700" y="0"/>
                </a:lnTo>
                <a:lnTo>
                  <a:pt x="8896350" y="1200150"/>
                </a:lnTo>
                <a:lnTo>
                  <a:pt x="8058150" y="419100"/>
                </a:lnTo>
                <a:lnTo>
                  <a:pt x="7467600" y="1466850"/>
                </a:lnTo>
                <a:lnTo>
                  <a:pt x="6686550" y="838200"/>
                </a:lnTo>
                <a:lnTo>
                  <a:pt x="6115050" y="1924050"/>
                </a:lnTo>
                <a:lnTo>
                  <a:pt x="5295900" y="1276350"/>
                </a:lnTo>
                <a:lnTo>
                  <a:pt x="4762500" y="2419350"/>
                </a:lnTo>
                <a:lnTo>
                  <a:pt x="4000500" y="1676400"/>
                </a:lnTo>
                <a:lnTo>
                  <a:pt x="3486150" y="2914650"/>
                </a:lnTo>
                <a:lnTo>
                  <a:pt x="2609850" y="2095500"/>
                </a:lnTo>
                <a:lnTo>
                  <a:pt x="1866900" y="3086100"/>
                </a:lnTo>
                <a:lnTo>
                  <a:pt x="1257300" y="2381250"/>
                </a:lnTo>
                <a:lnTo>
                  <a:pt x="0" y="394335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5591" y="1723116"/>
            <a:ext cx="7348128" cy="3519543"/>
            <a:chOff x="750042" y="1249235"/>
            <a:chExt cx="11141840" cy="5145982"/>
          </a:xfrm>
        </p:grpSpPr>
        <p:sp>
          <p:nvSpPr>
            <p:cNvPr id="3" name="Rectangle 2"/>
            <p:cNvSpPr/>
            <p:nvPr/>
          </p:nvSpPr>
          <p:spPr>
            <a:xfrm>
              <a:off x="750042" y="4307559"/>
              <a:ext cx="1408091" cy="12593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301703" y="3947756"/>
              <a:ext cx="1408091" cy="1619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3363" y="3408054"/>
              <a:ext cx="1408091" cy="2158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5026" y="2868349"/>
              <a:ext cx="1408091" cy="26985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7824" y="2328644"/>
              <a:ext cx="1408091" cy="32382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8349" y="1788939"/>
              <a:ext cx="1408091" cy="3777931"/>
            </a:xfrm>
            <a:prstGeom prst="rect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41147" y="1249235"/>
              <a:ext cx="1408091" cy="4317635"/>
            </a:xfrm>
            <a:prstGeom prst="rect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750042" y="5566871"/>
              <a:ext cx="4940049" cy="82834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Operational Analytics</a:t>
              </a:r>
            </a:p>
          </p:txBody>
        </p:sp>
        <p:sp>
          <p:nvSpPr>
            <p:cNvPr id="13" name="Chevron 12"/>
            <p:cNvSpPr/>
            <p:nvPr/>
          </p:nvSpPr>
          <p:spPr>
            <a:xfrm>
              <a:off x="5414452" y="5566870"/>
              <a:ext cx="3382025" cy="828346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Advanced Analytics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8509120" y="5566870"/>
              <a:ext cx="3382762" cy="828346"/>
            </a:xfrm>
            <a:prstGeom prst="chevron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Predictive and Prescriptive Analytics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16200000">
            <a:off x="-378750" y="3417398"/>
            <a:ext cx="2003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C00000"/>
                </a:solidFill>
                <a:ea typeface="HelvNeue Light for IBM" charset="0"/>
                <a:cs typeface="HelvNeue Light for IBM" charset="0"/>
              </a:rPr>
              <a:t>Competitive Advantage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1312" y="5360220"/>
            <a:ext cx="1332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C00000"/>
                </a:solidFill>
                <a:ea typeface="HelvNeue Light for IBM" charset="0"/>
                <a:cs typeface="HelvNeue Light for IBM" charset="0"/>
              </a:rPr>
              <a:t>Business Value</a:t>
            </a:r>
          </a:p>
        </p:txBody>
      </p:sp>
      <p:sp>
        <p:nvSpPr>
          <p:cNvPr id="27" name="TextBox 84"/>
          <p:cNvSpPr txBox="1"/>
          <p:nvPr/>
        </p:nvSpPr>
        <p:spPr>
          <a:xfrm flipH="1">
            <a:off x="933044" y="3950255"/>
            <a:ext cx="90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Standard Reporting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extBox 84"/>
          <p:cNvSpPr txBox="1"/>
          <p:nvPr/>
        </p:nvSpPr>
        <p:spPr>
          <a:xfrm flipH="1">
            <a:off x="1921281" y="3753306"/>
            <a:ext cx="9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Ad-hoc Reporting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9" name="TextBox 84"/>
          <p:cNvSpPr txBox="1"/>
          <p:nvPr/>
        </p:nvSpPr>
        <p:spPr>
          <a:xfrm flipH="1">
            <a:off x="2998419" y="3399327"/>
            <a:ext cx="84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Query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hr-HR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&amp;</a:t>
            </a: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Drill Down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0" name="TextBox 84"/>
          <p:cNvSpPr txBox="1"/>
          <p:nvPr/>
        </p:nvSpPr>
        <p:spPr>
          <a:xfrm flipH="1">
            <a:off x="4011308" y="3138634"/>
            <a:ext cx="91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Discovery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&amp; Statistical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Analysis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1" name="TextBox 84"/>
          <p:cNvSpPr txBox="1"/>
          <p:nvPr/>
        </p:nvSpPr>
        <p:spPr>
          <a:xfrm flipH="1">
            <a:off x="4846251" y="2915417"/>
            <a:ext cx="125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Forecasting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2" name="TextBox 84"/>
          <p:cNvSpPr txBox="1"/>
          <p:nvPr/>
        </p:nvSpPr>
        <p:spPr>
          <a:xfrm flipH="1">
            <a:off x="5638478" y="2585086"/>
            <a:ext cx="173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Predictive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Modelling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3" name="TextBox 84"/>
          <p:cNvSpPr txBox="1"/>
          <p:nvPr/>
        </p:nvSpPr>
        <p:spPr>
          <a:xfrm flipH="1">
            <a:off x="6504734" y="2242308"/>
            <a:ext cx="200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Optimisations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52" name="Titel 1"/>
          <p:cNvSpPr>
            <a:spLocks noGrp="1"/>
          </p:cNvSpPr>
          <p:nvPr>
            <p:ph type="title"/>
          </p:nvPr>
        </p:nvSpPr>
        <p:spPr>
          <a:xfrm>
            <a:off x="184039" y="175932"/>
            <a:ext cx="8326163" cy="474264"/>
          </a:xfrm>
        </p:spPr>
        <p:txBody>
          <a:bodyPr>
            <a:noAutofit/>
          </a:bodyPr>
          <a:lstStyle/>
          <a:p>
            <a:pPr algn="l"/>
            <a:r>
              <a:rPr lang="hr-HR" sz="3600" dirty="0"/>
              <a:t>Davenportov model podatkovne analitike</a:t>
            </a:r>
            <a:endParaRPr lang="en-GB" sz="36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4742" y="2698306"/>
            <a:ext cx="3024000" cy="15423"/>
          </a:xfrm>
          <a:prstGeom prst="straightConnector1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3864900" y="1555736"/>
            <a:ext cx="4140000" cy="15423"/>
          </a:xfrm>
          <a:prstGeom prst="straightConnector1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84"/>
          <p:cNvSpPr txBox="1"/>
          <p:nvPr/>
        </p:nvSpPr>
        <p:spPr>
          <a:xfrm flipH="1">
            <a:off x="1005248" y="2198772"/>
            <a:ext cx="25758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867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ByTheButterfly" pitchFamily="2" charset="0"/>
                <a:cs typeface="Arial" pitchFamily="34" charset="0"/>
              </a:rPr>
              <a:t>Mjerenje</a:t>
            </a:r>
            <a:endParaRPr lang="en-GB" sz="1867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65883" y="953147"/>
            <a:ext cx="2332739" cy="544828"/>
          </a:xfrm>
          <a:prstGeom prst="round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ctr">
            <a:spAutoFit/>
          </a:bodyPr>
          <a:lstStyle/>
          <a:p>
            <a:pPr algn="ctr" defTabSz="914377" latinLnBrk="1" hangingPunct="0"/>
            <a:r>
              <a:rPr lang="hr-H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Razumijevanje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034" y="6177362"/>
            <a:ext cx="8045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</a:rPr>
              <a:t>Thomas Davenport</a:t>
            </a:r>
          </a:p>
          <a:p>
            <a:r>
              <a:rPr lang="en-US" sz="1400" dirty="0">
                <a:solidFill>
                  <a:srgbClr val="222222"/>
                </a:solidFill>
              </a:rPr>
              <a:t>Professor of IT and Management, Babson College</a:t>
            </a:r>
            <a:endParaRPr lang="en-US" sz="1400" i="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6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Primjeri pitanja u poslovanju?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Što se dogodilo?</a:t>
            </a:r>
          </a:p>
          <a:p>
            <a:pPr lvl="1"/>
            <a:r>
              <a:rPr lang="hr-HR" dirty="0"/>
              <a:t>Kolika nam je bila prodaja prošli mjesec?</a:t>
            </a:r>
          </a:p>
          <a:p>
            <a:pPr lvl="1"/>
            <a:r>
              <a:rPr lang="hr-HR" dirty="0"/>
              <a:t>Kolika nam je bila prodaja prošli mjesec u usporedbi sa istim mjesecom prošle godine?</a:t>
            </a:r>
          </a:p>
          <a:p>
            <a:pPr lvl="1"/>
            <a:r>
              <a:rPr lang="hr-HR" dirty="0"/>
              <a:t>Koji su nam najprofitabilniji proizvodi?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Što smo očekivali da će se dogoditi?</a:t>
            </a:r>
          </a:p>
          <a:p>
            <a:pPr lvl="1"/>
            <a:r>
              <a:rPr lang="hr-HR" dirty="0"/>
              <a:t>Koliki nam je bio plan da prodamo prošli mjesec? Jesmo li ispunili plan?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Zašto se dogodilo?</a:t>
            </a:r>
          </a:p>
          <a:p>
            <a:pPr lvl="1"/>
            <a:r>
              <a:rPr lang="hr-HR" dirty="0"/>
              <a:t>Zašto smo prodali manje? Koji je bio uzrok?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Što se događa sada?</a:t>
            </a:r>
          </a:p>
          <a:p>
            <a:pPr lvl="1"/>
            <a:r>
              <a:rPr lang="hr-HR" dirty="0"/>
              <a:t>Kako nam ide prodaja ovaj mjesec?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Što će se dogoditi?</a:t>
            </a:r>
          </a:p>
          <a:p>
            <a:pPr lvl="1"/>
            <a:r>
              <a:rPr lang="hr-HR" dirty="0"/>
              <a:t>Na osnovu podataka koje imamo, koliko ćemo vjerojatno prodati sljedeći mjesec?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dirty="0"/>
              <a:t>Što želimo da se dogodi?</a:t>
            </a:r>
          </a:p>
          <a:p>
            <a:pPr lvl="1"/>
            <a:r>
              <a:rPr lang="hr-HR" dirty="0"/>
              <a:t>Koliko i kome trebamo prodati sljedeći mjesec da bi ostvarili svoj godišnji plan?</a:t>
            </a:r>
          </a:p>
        </p:txBody>
      </p:sp>
    </p:spTree>
    <p:extLst>
      <p:ext uri="{BB962C8B-B14F-4D97-AF65-F5344CB8AC3E}">
        <p14:creationId xmlns:p14="http://schemas.microsoft.com/office/powerpoint/2010/main" val="385735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/>
              <a:t>Tko su korisnici podatkovne analitike?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Svi oni koji postavljaju pitanja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Svi oni koji donose odluke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Tko donosi odluke?</a:t>
            </a:r>
          </a:p>
          <a:p>
            <a:pPr lvl="1"/>
            <a:r>
              <a:rPr lang="hr-HR" dirty="0"/>
              <a:t>Izvršni direktori, predsjednici uprava </a:t>
            </a:r>
            <a:br>
              <a:rPr lang="hr-HR" dirty="0"/>
            </a:br>
            <a:r>
              <a:rPr lang="hr-HR" dirty="0"/>
              <a:t>(executives, CEO, CIO, CFO, ...)</a:t>
            </a:r>
          </a:p>
          <a:p>
            <a:pPr lvl="1"/>
            <a:r>
              <a:rPr lang="hr-HR" dirty="0"/>
              <a:t>Voditelji sektora, odjela, timova</a:t>
            </a:r>
            <a:br>
              <a:rPr lang="hr-HR" dirty="0"/>
            </a:br>
            <a:r>
              <a:rPr lang="hr-HR" dirty="0"/>
              <a:t>(middle management)</a:t>
            </a:r>
          </a:p>
          <a:p>
            <a:pPr lvl="1"/>
            <a:r>
              <a:rPr lang="hr-HR" dirty="0"/>
              <a:t>Svi zaposlenici</a:t>
            </a:r>
          </a:p>
          <a:p>
            <a:pPr lvl="2"/>
            <a:r>
              <a:rPr lang="hr-HR" dirty="0"/>
              <a:t>Prodavači, marketinško osoblje, osoblje na šalterima...</a:t>
            </a:r>
          </a:p>
        </p:txBody>
      </p:sp>
    </p:spTree>
    <p:extLst>
      <p:ext uri="{BB962C8B-B14F-4D97-AF65-F5344CB8AC3E}">
        <p14:creationId xmlns:p14="http://schemas.microsoft.com/office/powerpoint/2010/main" val="727991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Što je podatkovna analitika? Koje su glavne komponente podatkovne analitike?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Za što se koristi podatkovna analitika? Tko koristi podatkovnu analitiku?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Koje su vrste podatkovne analitike (Devenportov model)?</a:t>
            </a:r>
          </a:p>
        </p:txBody>
      </p:sp>
    </p:spTree>
    <p:extLst>
      <p:ext uri="{BB962C8B-B14F-4D97-AF65-F5344CB8AC3E}">
        <p14:creationId xmlns:p14="http://schemas.microsoft.com/office/powerpoint/2010/main" val="34435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Upoznavanje i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Malo o meni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Malo o vama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Osnovna pravila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O kolegiju</a:t>
            </a:r>
          </a:p>
        </p:txBody>
      </p:sp>
    </p:spTree>
    <p:extLst>
      <p:ext uri="{BB962C8B-B14F-4D97-AF65-F5344CB8AC3E}">
        <p14:creationId xmlns:p14="http://schemas.microsoft.com/office/powerpoint/2010/main" val="42410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5576" y="228600"/>
            <a:ext cx="76962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dirty="0"/>
              <a:t>Maja Vekić-Vedrina</a:t>
            </a:r>
            <a:endParaRPr lang="en-GB" dirty="0"/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71228" y="1340768"/>
            <a:ext cx="8064896" cy="518457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Atlantic Grupa – korporativne informacijske tehnologije, Direktor DWH/BI i analitike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Prije toga – dugogodišnji rad u Hrvatskom Telekomu na raznim pozicijama u IT odjelu, prvenstveno u DWH/BI domeni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20 godina iskustva u dizajnu i implementaciji sustava za podršku poslovnom odlučivanju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Iskustvo na velikim projektima u kompleksnom poslovnom okruženju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r-HR" dirty="0"/>
              <a:t>1999 – dipl. inž. elektrotehnike, Fakultet elektrotehnike i računarstva, Sveučilište u Zagrebu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r-HR" dirty="0"/>
              <a:t>2013 - M Sc Enterprise Information management, Henley Business School, University of Reading, UK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hr-HR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690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Studenti?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Ime i prezime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Motivacija za studiranje na IT menadžment studiju?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Područja profesionalnog interesa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Očekivanja od ovog kolegija?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660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Osnovna pravila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Nastavu izvodimo u učionici</a:t>
            </a:r>
          </a:p>
          <a:p>
            <a:pPr marL="457200" lvl="1" indent="0">
              <a:buClr>
                <a:srgbClr val="C00000"/>
              </a:buClr>
              <a:buSzPct val="80000"/>
              <a:buNone/>
            </a:pPr>
            <a:endParaRPr lang="hr-HR" altLang="en-US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Aktivnost na nastavi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altLang="en-US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Interaktivnost i otvorena komunikacija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altLang="en-US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Bez ustručavanja u slučaju pitanja ili potrebe za konzultacijama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altLang="en-US" dirty="0"/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Konzultacije po dogovoru: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Prije/nakon nastave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altLang="en-US" dirty="0"/>
              <a:t>U posebnom terminu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79275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Opis kolegija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769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Dubinska analiza podataka (6 ECTS bodova, 30 sati nastave):</a:t>
            </a:r>
          </a:p>
          <a:p>
            <a:pPr marL="400050" lvl="1" indent="0">
              <a:buNone/>
            </a:pPr>
            <a:r>
              <a:rPr lang="hr-HR" sz="3200" dirty="0">
                <a:solidFill>
                  <a:srgbClr val="C00000"/>
                </a:solidFill>
              </a:rPr>
              <a:t>Podatkovna analitika predstavlja skup tehnologija, metoda i procesa koje pomažu ljudima da iz podataka dođu do uvida/znanja koji će im pomoći da poduzmu poslovne akcije koje doprinose poslovnoj vrijednosti tvrtke i konkurentskoj prednosti.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92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Ciljevi kolegija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18" y="836712"/>
            <a:ext cx="8486153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Clr>
                <a:srgbClr val="C00000"/>
              </a:buClr>
              <a:buNone/>
            </a:pPr>
            <a:r>
              <a:rPr lang="hr-HR" sz="2000" dirty="0"/>
              <a:t>Poslije uspješnog polaganja ovog predmeta studenti će moći: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Raščlaniti</a:t>
            </a:r>
            <a:r>
              <a:rPr lang="hr-HR" sz="1600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 ključne principe, metode i postupke u podatkovnoj analitici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Raščlaniti</a:t>
            </a:r>
            <a:r>
              <a:rPr lang="hr-HR" sz="1600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 ključne komponente arhitekture podatkovne analitike te </a:t>
            </a:r>
            <a:r>
              <a:rPr lang="hr-HR" sz="1600" b="1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kreirati dijagram</a:t>
            </a:r>
            <a:r>
              <a:rPr lang="hr-HR" sz="1600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 arhitekture analitičkih sustava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Preispitati</a:t>
            </a:r>
            <a:r>
              <a:rPr lang="hr-HR" sz="1600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 proces implementacije analitičkih rješenja i ključne uloge u ovom procesu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Analizirati </a:t>
            </a:r>
            <a:r>
              <a:rPr lang="hr-HR" sz="1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različite vrste podatkovne analitike (operativna, napredna, </a:t>
            </a:r>
            <a:r>
              <a:rPr lang="hr-HR" sz="16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prediktivna</a:t>
            </a:r>
            <a:r>
              <a:rPr lang="hr-HR" sz="1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/</a:t>
            </a:r>
            <a:r>
              <a:rPr lang="hr-HR" sz="16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preskriptivna</a:t>
            </a:r>
            <a:r>
              <a:rPr lang="hr-HR" sz="1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)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Argumentirati i procijeniti</a:t>
            </a:r>
            <a:r>
              <a:rPr lang="hr-HR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hr-HR" sz="1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potrebu za korištenjem podatkovne analitike u velikim, srednjim i malim</a:t>
            </a:r>
            <a:br>
              <a:rPr lang="hr-HR" sz="1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</a:br>
            <a:r>
              <a:rPr lang="hr-HR" sz="1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organizacijama u različitim granama industrije.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Ocijeniti</a:t>
            </a:r>
            <a:r>
              <a:rPr lang="hr-HR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poslovnu vrijednost koje tvrtkama donosi svaki od tipova podatkovne analitike (operativna, napredna, </a:t>
            </a:r>
            <a:r>
              <a:rPr lang="hr-HR" sz="1600" dirty="0" err="1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prediktivna</a:t>
            </a:r>
            <a:r>
              <a:rPr lang="hr-HR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/</a:t>
            </a:r>
            <a:r>
              <a:rPr lang="hr-HR" sz="1600" dirty="0" err="1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preskriptivna</a:t>
            </a:r>
            <a:r>
              <a:rPr lang="hr-HR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)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Preporučiti</a:t>
            </a:r>
            <a:r>
              <a:rPr lang="hr-HR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optimalnu metodu analize podataka za određeni problem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hr-HR" sz="1600" b="1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Kreirati</a:t>
            </a:r>
            <a:r>
              <a:rPr lang="hr-HR" sz="1600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 rješenja upotrebom </a:t>
            </a:r>
            <a:r>
              <a:rPr lang="en-US" sz="1600" dirty="0" err="1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različitih</a:t>
            </a:r>
            <a:r>
              <a:rPr lang="en-US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metoda</a:t>
            </a:r>
            <a:r>
              <a:rPr lang="en-US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analize</a:t>
            </a:r>
            <a:r>
              <a:rPr lang="en-US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podataka</a:t>
            </a:r>
            <a:r>
              <a:rPr lang="en-US" sz="1600" dirty="0">
                <a:effectLst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hr-HR" sz="1600" dirty="0">
                <a:effectLst/>
                <a:ea typeface="Times New Roman" panose="02020603050405020304" pitchFamily="18" charset="0"/>
                <a:cs typeface="Segoe UI Light" panose="020B0502040204020203" pitchFamily="34" charset="0"/>
              </a:rPr>
              <a:t>na konkretnom problemu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9643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 Bezic Vern BI</Template>
  <TotalTime>98</TotalTime>
  <Words>1709</Words>
  <Application>Microsoft Office PowerPoint</Application>
  <PresentationFormat>On-screen Show (4:3)</PresentationFormat>
  <Paragraphs>297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Rounded MT Bold</vt:lpstr>
      <vt:lpstr>Calibri</vt:lpstr>
      <vt:lpstr>Times New Roman</vt:lpstr>
      <vt:lpstr>Wingdings</vt:lpstr>
      <vt:lpstr>Marin Bezic Vern BI</vt:lpstr>
      <vt:lpstr>Microsoft Word Document</vt:lpstr>
      <vt:lpstr>Dubinska analiza podataka Tema 01</vt:lpstr>
      <vt:lpstr>Agenda za danas</vt:lpstr>
      <vt:lpstr>1. Uvod u kolegij Dubinska Analiza Podataka (DAP)</vt:lpstr>
      <vt:lpstr>Upoznavanje i uvod</vt:lpstr>
      <vt:lpstr>Maja Vekić-Vedrina</vt:lpstr>
      <vt:lpstr>Studenti?</vt:lpstr>
      <vt:lpstr>Osnovna pravila</vt:lpstr>
      <vt:lpstr>Opis kolegija</vt:lpstr>
      <vt:lpstr>Ciljevi kolegija</vt:lpstr>
      <vt:lpstr>Sadržaj kolegija</vt:lpstr>
      <vt:lpstr>Literatura</vt:lpstr>
      <vt:lpstr>Uvjeti i ocjenjivanje</vt:lpstr>
      <vt:lpstr>Seminarski rad</vt:lpstr>
      <vt:lpstr>PowerPoint Presentation</vt:lpstr>
      <vt:lpstr>Konzultacije i pitanja</vt:lpstr>
      <vt:lpstr>PowerPoint Presentation</vt:lpstr>
      <vt:lpstr>2. Uvod u PODATKOVNU ANALITIKU</vt:lpstr>
      <vt:lpstr>Što je podatkovna analitika?</vt:lpstr>
      <vt:lpstr>PowerPoint Presentation</vt:lpstr>
      <vt:lpstr>PowerPoint Presentation</vt:lpstr>
      <vt:lpstr>PowerPoint Presentation</vt:lpstr>
      <vt:lpstr>Podaci (Data)</vt:lpstr>
      <vt:lpstr>PowerPoint Presentation</vt:lpstr>
      <vt:lpstr>Informacija</vt:lpstr>
      <vt:lpstr>PowerPoint Presentation</vt:lpstr>
      <vt:lpstr>Znanje/saznanje i odluke/poslovne akcije</vt:lpstr>
      <vt:lpstr>Kako donosimo odluke?</vt:lpstr>
      <vt:lpstr>PowerPoint Presentation</vt:lpstr>
      <vt:lpstr>Vježba</vt:lpstr>
      <vt:lpstr>Vježba</vt:lpstr>
      <vt:lpstr>Poslovno okruženje u kojem kompanije djeluju</vt:lpstr>
      <vt:lpstr>Reakcija tvtki na pritiske iz okruženja?</vt:lpstr>
      <vt:lpstr>Podatkovna analitika – zašto?</vt:lpstr>
      <vt:lpstr>Pitanja na koja treba odgovoriti</vt:lpstr>
      <vt:lpstr>Davenportov model podatkovne analitike</vt:lpstr>
      <vt:lpstr>Primjeri pitanja u poslovanju?</vt:lpstr>
      <vt:lpstr>Tko su korisnici podatkovne analitike?</vt:lpstr>
      <vt:lpstr>Pitanja za ponavljanje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cp:lastModifiedBy>Profesor</cp:lastModifiedBy>
  <cp:revision>288</cp:revision>
  <cp:lastPrinted>2011-04-11T11:15:40Z</cp:lastPrinted>
  <dcterms:created xsi:type="dcterms:W3CDTF">2011-04-08T14:44:45Z</dcterms:created>
  <dcterms:modified xsi:type="dcterms:W3CDTF">2023-10-11T16:46:44Z</dcterms:modified>
</cp:coreProperties>
</file>