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7" r:id="rId2"/>
    <p:sldId id="257" r:id="rId3"/>
    <p:sldId id="370" r:id="rId4"/>
    <p:sldId id="271" r:id="rId5"/>
    <p:sldId id="375" r:id="rId6"/>
    <p:sldId id="369" r:id="rId7"/>
    <p:sldId id="350" r:id="rId8"/>
    <p:sldId id="351" r:id="rId9"/>
    <p:sldId id="308" r:id="rId10"/>
    <p:sldId id="371" r:id="rId11"/>
    <p:sldId id="372" r:id="rId12"/>
    <p:sldId id="373" r:id="rId13"/>
    <p:sldId id="376" r:id="rId14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" y="1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26976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19.10.2021.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19.10.2021.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YHJ5bCAdMI&amp;t=142s" TargetMode="External"/><Relationship Id="rId2" Type="http://schemas.openxmlformats.org/officeDocument/2006/relationships/hyperlink" Target="https://www.youtube.com/watch?v=smLyd8DnlM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0vIiH98FIss&amp;t=131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os.unios.h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s.unios.h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s.unios.hr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os.unios.hr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os.unios.h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Arhitektura ERP sustava</a:t>
            </a:r>
            <a:br>
              <a:rPr lang="hr-HR" dirty="0"/>
            </a:br>
            <a:r>
              <a:rPr lang="hr-HR" sz="3600" dirty="0"/>
              <a:t>Tema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20284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Prednosti implementacije ERP sustava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229600" cy="519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b="1" dirty="0"/>
              <a:t>Direktne prednosti: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Integracija različitih dijelova poduzeća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Komunikacija upotrebom informacija je brza i efikasna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Svi dijelovi poduzeća komuniciraju upotrebom istog alata i jezika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Jednostavan pristup podacima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Modernizira poduzeće u tehnološkom smislu protoka informacija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Modernizira poduzeće u smislu protoka informacija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Osigurava podlogu za planiranje i analizu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000" dirty="0"/>
          </a:p>
          <a:p>
            <a:pPr marL="0" indent="0">
              <a:buNone/>
            </a:pPr>
            <a:r>
              <a:rPr lang="hr-HR" sz="2000" b="1" dirty="0"/>
              <a:t>Indirektne prednosti: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Odnosi s klijentima: ubrzava komunikaciju, ubrzava međusobne transakcije, povećava zadovoljstvo klijenata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Doprinosi imidžu poduzeća (pouzdanost, povjerenje)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9E4D7-5F2C-4DE2-A4BB-4F3C4F24F3C2}"/>
              </a:ext>
            </a:extLst>
          </p:cNvPr>
          <p:cNvSpPr/>
          <p:nvPr/>
        </p:nvSpPr>
        <p:spPr>
          <a:xfrm>
            <a:off x="457200" y="640427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Jaipur National University</a:t>
            </a:r>
            <a:r>
              <a:rPr lang="hr-HR" sz="1200" i="1" dirty="0"/>
              <a:t> </a:t>
            </a:r>
            <a:r>
              <a:rPr lang="en-US" sz="1200" i="1" dirty="0"/>
              <a:t>Jaipur</a:t>
            </a:r>
            <a:r>
              <a:rPr lang="hr-HR" sz="1200" i="1" dirty="0"/>
              <a:t>: „</a:t>
            </a:r>
            <a:r>
              <a:rPr lang="en-US" sz="1200" i="1" dirty="0"/>
              <a:t>Enterprise Resource Planning</a:t>
            </a:r>
            <a:r>
              <a:rPr lang="hr-HR" sz="1200" i="1" dirty="0"/>
              <a:t>”, 2013</a:t>
            </a:r>
          </a:p>
        </p:txBody>
      </p:sp>
    </p:spTree>
    <p:extLst>
      <p:ext uri="{BB962C8B-B14F-4D97-AF65-F5344CB8AC3E}">
        <p14:creationId xmlns:p14="http://schemas.microsoft.com/office/powerpoint/2010/main" val="37133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Nedostaci implementacije ERP sustava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229600" cy="5193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Ograničene mogućnosti prilagodbi (</a:t>
            </a:r>
            <a:r>
              <a:rPr lang="hr-HR" sz="2400" i="1" dirty="0" err="1"/>
              <a:t>customisations</a:t>
            </a:r>
            <a:r>
              <a:rPr lang="hr-HR" sz="2400" dirty="0"/>
              <a:t>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Potreba za promjenom poslovnih procesa (da li je ovo nedostatak!?)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ERP sustavi su često kompleksni za instalaciju i održavanje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Zahtijevaju značajnu tehničku podršku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ERP sustavi mogu biti „kruti” za specifične i inovativne organizacije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9E4D7-5F2C-4DE2-A4BB-4F3C4F24F3C2}"/>
              </a:ext>
            </a:extLst>
          </p:cNvPr>
          <p:cNvSpPr/>
          <p:nvPr/>
        </p:nvSpPr>
        <p:spPr>
          <a:xfrm>
            <a:off x="457200" y="640427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Jaipur National University</a:t>
            </a:r>
            <a:r>
              <a:rPr lang="hr-HR" sz="1200" i="1" dirty="0"/>
              <a:t> </a:t>
            </a:r>
            <a:r>
              <a:rPr lang="en-US" sz="1200" i="1" dirty="0"/>
              <a:t>Jaipur</a:t>
            </a:r>
            <a:r>
              <a:rPr lang="hr-HR" sz="1200" i="1" dirty="0"/>
              <a:t>: „</a:t>
            </a:r>
            <a:r>
              <a:rPr lang="en-US" sz="1200" i="1" dirty="0"/>
              <a:t>Enterprise Resource Planning</a:t>
            </a:r>
            <a:r>
              <a:rPr lang="hr-HR" sz="1200" i="1" dirty="0"/>
              <a:t>”, 2013</a:t>
            </a:r>
          </a:p>
        </p:txBody>
      </p:sp>
    </p:spTree>
    <p:extLst>
      <p:ext uri="{BB962C8B-B14F-4D97-AF65-F5344CB8AC3E}">
        <p14:creationId xmlns:p14="http://schemas.microsoft.com/office/powerpoint/2010/main" val="24912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Da dobijete dojam kako to izgleda uživo…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Moduli SAP sustava (SAP je jedan od proizvođača ERP rješenja):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SAP: </a:t>
            </a:r>
            <a:r>
              <a:rPr lang="hr-HR" sz="1900" dirty="0">
                <a:hlinkClick r:id="rId2"/>
              </a:rPr>
              <a:t>https://www.youtube.com/watch?v=smLyd8DnlM0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Oracle: </a:t>
            </a:r>
            <a:r>
              <a:rPr lang="en-US" sz="1900" dirty="0">
                <a:hlinkClick r:id="rId3"/>
              </a:rPr>
              <a:t>https://www.youtube.com/watch?v=6YHJ5bCAdMI&amp;t=142s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Microsoft Dynamics: </a:t>
            </a:r>
            <a:r>
              <a:rPr lang="en-US" sz="1900" dirty="0">
                <a:hlinkClick r:id="rId4"/>
              </a:rPr>
              <a:t>https://www.youtube.com/watch?v=0vIiH98FIss&amp;t=131s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6E86C-9755-4750-A1B9-6C2716D49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" y="1412776"/>
            <a:ext cx="4680520" cy="36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9FA8D-B59A-40E4-9C96-52C0463953C6}"/>
              </a:ext>
            </a:extLst>
          </p:cNvPr>
          <p:cNvSpPr/>
          <p:nvPr/>
        </p:nvSpPr>
        <p:spPr>
          <a:xfrm>
            <a:off x="5364088" y="206084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</a:t>
            </a:r>
          </a:p>
        </p:txBody>
      </p:sp>
    </p:spTree>
    <p:extLst>
      <p:ext uri="{BB962C8B-B14F-4D97-AF65-F5344CB8AC3E}">
        <p14:creationId xmlns:p14="http://schemas.microsoft.com/office/powerpoint/2010/main" val="303286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Vježba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40015-A035-4927-93FB-B2EABB53E2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2957" y="584684"/>
            <a:ext cx="5868144" cy="56886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BC061F-1076-42D2-A596-162B7C5190C5}"/>
              </a:ext>
            </a:extLst>
          </p:cNvPr>
          <p:cNvSpPr/>
          <p:nvPr/>
        </p:nvSpPr>
        <p:spPr>
          <a:xfrm>
            <a:off x="3497548" y="6551629"/>
            <a:ext cx="5677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Izvori: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067" y="1001496"/>
            <a:ext cx="3499172" cy="5688632"/>
          </a:xfrm>
        </p:spPr>
        <p:txBody>
          <a:bodyPr>
            <a:normAutofit/>
          </a:bodyPr>
          <a:lstStyle/>
          <a:p>
            <a:pPr lvl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Pretpostavite da netko iz Vaše obitelji proizvodi med. Vi mu pomažete kod pakiranja narudžbi i Internet prodaje.</a:t>
            </a:r>
            <a:endParaRPr lang="en-US" sz="20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Reproducirajte donju sliku za ovaj konkretni primjer malog biznisa proizvodnje i online prodaje meda.</a:t>
            </a:r>
            <a:endParaRPr lang="en-US" sz="20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/>
              <a:t>U svaku kućicu koja je primjenjiva za ovaj poslovni slučaj upišite kratki opis (npr. jedna rečenica) poslovne funkcije u Vašem primjeru proizvodnje i online prodaje meda.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F58F71-F4FD-42E5-8BBB-677BA9DC4D9D}"/>
              </a:ext>
            </a:extLst>
          </p:cNvPr>
          <p:cNvSpPr/>
          <p:nvPr/>
        </p:nvSpPr>
        <p:spPr>
          <a:xfrm>
            <a:off x="2771800" y="659632"/>
            <a:ext cx="4896544" cy="1646797"/>
          </a:xfrm>
          <a:prstGeom prst="wedgeRoundRectCallout">
            <a:avLst>
              <a:gd name="adj1" fmla="val 52672"/>
              <a:gd name="adj2" fmla="val 77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b="1" dirty="0"/>
              <a:t>Training: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Sudjelovanje na edukacijama koje organizira Hrvatski pčelarski savez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Praćenje stručne literature (časopis „Hrvatska pčela”)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Agenda za danas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Moduli i komponente ERP sustava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Kako to izgleda u komercijalnim ERP alatima?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0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ERP?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30529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Enterprise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hr-HR" sz="4000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hr-HR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hr-HR" sz="4000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DD145-1DA9-471A-B5A2-B427CFB49665}"/>
              </a:ext>
            </a:extLst>
          </p:cNvPr>
          <p:cNvSpPr/>
          <p:nvPr/>
        </p:nvSpPr>
        <p:spPr>
          <a:xfrm>
            <a:off x="539552" y="5073133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https://www.youtube.com/watch?v=6qys-562kp4</a:t>
            </a:r>
          </a:p>
        </p:txBody>
      </p:sp>
    </p:spTree>
    <p:extLst>
      <p:ext uri="{BB962C8B-B14F-4D97-AF65-F5344CB8AC3E}">
        <p14:creationId xmlns:p14="http://schemas.microsoft.com/office/powerpoint/2010/main" val="13183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r-HR" sz="2600" b="1" dirty="0">
                <a:solidFill>
                  <a:srgbClr val="C00000"/>
                </a:solidFill>
              </a:rPr>
              <a:t>E</a:t>
            </a:r>
            <a:r>
              <a:rPr lang="hr-HR" sz="2600" b="1" dirty="0"/>
              <a:t> </a:t>
            </a:r>
            <a:r>
              <a:rPr lang="hr-HR" sz="2600" dirty="0"/>
              <a:t>– enterprise (poduzeće): fokus je na cjelovitom poslovnom sustavu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r-HR" sz="26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z="2600" b="1" dirty="0">
                <a:solidFill>
                  <a:srgbClr val="C00000"/>
                </a:solidFill>
              </a:rPr>
              <a:t>R</a:t>
            </a:r>
            <a:r>
              <a:rPr lang="hr-HR" sz="2600" b="1" dirty="0"/>
              <a:t> </a:t>
            </a:r>
            <a:r>
              <a:rPr lang="hr-HR" sz="2600" dirty="0"/>
              <a:t>– resources (resursi): svi resursi poduzeća: ljudski, materijalni, financijski, informacijski, organizacijski koji su na raspolaganju u poduzeću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z="26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z="2600" b="1" dirty="0">
                <a:solidFill>
                  <a:srgbClr val="C00000"/>
                </a:solidFill>
              </a:rPr>
              <a:t>P</a:t>
            </a:r>
            <a:r>
              <a:rPr lang="hr-HR" sz="2600" dirty="0"/>
              <a:t> – </a:t>
            </a:r>
            <a:r>
              <a:rPr lang="hr-HR" sz="2600" dirty="0" err="1"/>
              <a:t>planning</a:t>
            </a:r>
            <a:r>
              <a:rPr lang="hr-HR" sz="2600" dirty="0"/>
              <a:t> (planiranje): fokus je na pribavljanju resursa i njihovoj najboljoj alokaciji za postizanje ciljeva (prema kriterijima efikasnosti, fleksibilnosti i rasta poslovnog sustava)</a:t>
            </a:r>
            <a:endParaRPr lang="en-US" sz="2600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2" y="620688"/>
            <a:ext cx="4244280" cy="432048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r-HR" dirty="0"/>
              <a:t>Integracija na razini </a:t>
            </a:r>
            <a:r>
              <a:rPr lang="hr-HR" b="1" dirty="0">
                <a:solidFill>
                  <a:srgbClr val="C00000"/>
                </a:solidFill>
              </a:rPr>
              <a:t>PODUZEĆA: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b="1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Integracija svih podataka i programskih sustava u jednom poduzeću (interna integriranost)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Integriranost na razini više poduzeća povezanih na zajedničkom poslu ili s dobavljačima, kooperantima i kupcima (eksterna integriranost)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D9F06A-2909-48F4-8B00-2A33120DF5BF}"/>
              </a:ext>
            </a:extLst>
          </p:cNvPr>
          <p:cNvSpPr/>
          <p:nvPr/>
        </p:nvSpPr>
        <p:spPr>
          <a:xfrm>
            <a:off x="755576" y="6381328"/>
            <a:ext cx="8208914" cy="39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hr-HR" sz="1200" i="1" dirty="0"/>
              <a:t>Izvor: </a:t>
            </a:r>
            <a:r>
              <a:rPr lang="hr-HR" sz="1200" i="1" dirty="0" err="1"/>
              <a:t>Majdandžić</a:t>
            </a:r>
            <a:r>
              <a:rPr lang="hr-HR" sz="1200" i="1" dirty="0"/>
              <a:t>, N., Izgradnja informacijskih sustava proizvodnih poduzeća,  Sveučilište J.J. Strossmayera, Slavonski Brod, 2004., citirano s </a:t>
            </a:r>
            <a:r>
              <a:rPr lang="hr-HR" sz="1200" i="1" dirty="0">
                <a:hlinkClick r:id="rId2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dirty="0"/>
              <a:t>Integrirani informacijski sustav - ERP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07504" y="1887798"/>
            <a:ext cx="302503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 dirty="0"/>
              <a:t>INTEGRIRANI INFORMACIJSKI SUSTAV – ERP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Jedinstvena baza podataka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Aplikacije za različite poslovne funkcije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Tok dokumenata kroz ERP sustav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Intenzivna komunikacija kroz aplikaciju/ERP sustav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214313" y="5429250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ERP- enterprise resource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8339A-00FD-4A68-AA27-8F3504CC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12776"/>
            <a:ext cx="5648325" cy="4526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3FEB0D-B6EF-4D54-B32B-B78702DA6BDE}"/>
              </a:ext>
            </a:extLst>
          </p:cNvPr>
          <p:cNvSpPr/>
          <p:nvPr/>
        </p:nvSpPr>
        <p:spPr>
          <a:xfrm>
            <a:off x="262650" y="6341675"/>
            <a:ext cx="7621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Izvori: </a:t>
            </a:r>
            <a:r>
              <a:rPr lang="en-US" sz="1200" i="1" dirty="0"/>
              <a:t>Ellen F. Monk</a:t>
            </a:r>
            <a:r>
              <a:rPr lang="hr-HR" sz="1200" i="1" dirty="0"/>
              <a:t>, </a:t>
            </a:r>
            <a:r>
              <a:rPr lang="en-US" sz="1200" i="1" dirty="0"/>
              <a:t>Bret J. Wagner</a:t>
            </a:r>
            <a:r>
              <a:rPr lang="hr-HR" sz="1200" i="1" dirty="0"/>
              <a:t>: „</a:t>
            </a:r>
            <a:r>
              <a:rPr lang="en-US" sz="1200" i="1" dirty="0"/>
              <a:t>C</a:t>
            </a:r>
            <a:r>
              <a:rPr lang="hr-HR" sz="1200" i="1" dirty="0" err="1"/>
              <a:t>oncepts</a:t>
            </a:r>
            <a:r>
              <a:rPr lang="en-US" sz="1200" i="1" dirty="0"/>
              <a:t> </a:t>
            </a:r>
            <a:r>
              <a:rPr lang="hr-HR" sz="1200" i="1" dirty="0" err="1"/>
              <a:t>in</a:t>
            </a:r>
            <a:r>
              <a:rPr lang="en-US" sz="1200" i="1" dirty="0"/>
              <a:t> </a:t>
            </a:r>
            <a:r>
              <a:rPr lang="hr-HR" sz="1200" i="1" dirty="0"/>
              <a:t>Enterprise </a:t>
            </a:r>
            <a:r>
              <a:rPr lang="en-US" sz="1200" i="1" dirty="0"/>
              <a:t>R</a:t>
            </a:r>
            <a:r>
              <a:rPr lang="hr-HR" sz="1200" i="1" dirty="0" err="1"/>
              <a:t>esource</a:t>
            </a:r>
            <a:r>
              <a:rPr lang="en-US" sz="1200" i="1" dirty="0"/>
              <a:t> P</a:t>
            </a:r>
            <a:r>
              <a:rPr lang="hr-HR" sz="1200" i="1" dirty="0" err="1"/>
              <a:t>lanning</a:t>
            </a:r>
            <a:r>
              <a:rPr lang="en-US" sz="1200" i="1" dirty="0"/>
              <a:t> </a:t>
            </a:r>
            <a:r>
              <a:rPr lang="hr-HR" sz="1200" i="1" dirty="0"/>
              <a:t>“, 2013 i </a:t>
            </a:r>
            <a:r>
              <a:rPr lang="hr-HR" sz="1200" i="1" dirty="0">
                <a:hlinkClick r:id="rId3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</a:p>
        </p:txBody>
      </p:sp>
    </p:spTree>
    <p:extLst>
      <p:ext uri="{BB962C8B-B14F-4D97-AF65-F5344CB8AC3E}">
        <p14:creationId xmlns:p14="http://schemas.microsoft.com/office/powerpoint/2010/main" val="10937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hr-HR" sz="2800" dirty="0">
                <a:latin typeface="+mn-lt"/>
              </a:rPr>
              <a:t>ERP – temeljni procesi i podaci, materijalni i informacijski tokovi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824130"/>
            <a:ext cx="6559536" cy="5902959"/>
          </a:xfrm>
          <a:prstGeom prst="rect">
            <a:avLst/>
          </a:prstGeom>
        </p:spPr>
      </p:pic>
      <p:sp>
        <p:nvSpPr>
          <p:cNvPr id="5" name="TekstniOkvir 4"/>
          <p:cNvSpPr txBox="1">
            <a:spLocks noChangeArrowheads="1"/>
          </p:cNvSpPr>
          <p:nvPr/>
        </p:nvSpPr>
        <p:spPr bwMode="auto">
          <a:xfrm>
            <a:off x="4071939" y="6072188"/>
            <a:ext cx="48925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1000" i="1" dirty="0"/>
              <a:t>Prevedeno i prilagođeno prema: </a:t>
            </a:r>
            <a:r>
              <a:rPr lang="hr-HR" sz="1000" i="1" dirty="0" err="1"/>
              <a:t>Stephen</a:t>
            </a:r>
            <a:r>
              <a:rPr lang="hr-HR" sz="1000" i="1" dirty="0"/>
              <a:t> </a:t>
            </a:r>
            <a:r>
              <a:rPr lang="hr-HR" sz="1000" i="1" dirty="0" err="1"/>
              <a:t>Harwood:ERP</a:t>
            </a:r>
            <a:r>
              <a:rPr lang="hr-HR" sz="1000" i="1" dirty="0"/>
              <a:t>: </a:t>
            </a:r>
            <a:r>
              <a:rPr lang="hr-HR" sz="1000" i="1" dirty="0" err="1"/>
              <a:t>The</a:t>
            </a:r>
            <a:r>
              <a:rPr lang="hr-HR" sz="1000" i="1" dirty="0"/>
              <a:t> </a:t>
            </a:r>
            <a:r>
              <a:rPr lang="hr-HR" sz="1000" i="1" dirty="0" err="1"/>
              <a:t>implementation</a:t>
            </a:r>
            <a:endParaRPr lang="hr-HR" sz="1000" i="1" dirty="0"/>
          </a:p>
          <a:p>
            <a:r>
              <a:rPr lang="hr-HR" sz="1000" i="1" dirty="0" err="1"/>
              <a:t>Cycle</a:t>
            </a:r>
            <a:r>
              <a:rPr lang="hr-HR" sz="1000" i="1" dirty="0"/>
              <a:t>, Butterworth-Heinemann,2003,str.59, citirano s </a:t>
            </a:r>
            <a:r>
              <a:rPr lang="hr-HR" sz="1000" i="1" dirty="0">
                <a:hlinkClick r:id="rId3"/>
              </a:rPr>
              <a:t>http://www.efos.unios.hr/</a:t>
            </a:r>
            <a:r>
              <a:rPr lang="hr-HR" sz="1000" i="1" dirty="0"/>
              <a:t> (Ekonomski Fakultet u Osijeku), Upravljanje resursima poduzeća</a:t>
            </a:r>
          </a:p>
          <a:p>
            <a:endParaRPr lang="hr-HR" sz="1000" i="1" dirty="0"/>
          </a:p>
        </p:txBody>
      </p:sp>
    </p:spTree>
    <p:extLst>
      <p:ext uri="{BB962C8B-B14F-4D97-AF65-F5344CB8AC3E}">
        <p14:creationId xmlns:p14="http://schemas.microsoft.com/office/powerpoint/2010/main" val="41364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aslov 1"/>
          <p:cNvSpPr>
            <a:spLocks noGrp="1"/>
          </p:cNvSpPr>
          <p:nvPr>
            <p:ph type="title"/>
          </p:nvPr>
        </p:nvSpPr>
        <p:spPr>
          <a:xfrm>
            <a:off x="103312" y="116632"/>
            <a:ext cx="8789168" cy="731837"/>
          </a:xfrm>
        </p:spPr>
        <p:txBody>
          <a:bodyPr>
            <a:normAutofit fontScale="90000"/>
          </a:bodyPr>
          <a:lstStyle/>
          <a:p>
            <a:r>
              <a:rPr lang="hr-HR" sz="3200" dirty="0"/>
              <a:t>Standardne komponente: moduli ERP softvera po IDC-u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474840" cy="5145435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International Data Corporation (IDC), jedna od vodećih svjetskih kuća u području praćenja i analize informacijskih tehnologija (IT), ERP softver definira kao programsku podršku za najmanje 3 od sljedeća 4 segmenta poslovanja [IDC, 2000]: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Financijsko poslovanje (</a:t>
            </a:r>
            <a:r>
              <a:rPr lang="hr-HR" dirty="0" err="1"/>
              <a:t>accounting</a:t>
            </a:r>
            <a:r>
              <a:rPr lang="hr-HR" dirty="0"/>
              <a:t>),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Proizvodnja (</a:t>
            </a:r>
            <a:r>
              <a:rPr lang="hr-HR" dirty="0" err="1"/>
              <a:t>manufacturing</a:t>
            </a:r>
            <a:r>
              <a:rPr lang="hr-HR" dirty="0"/>
              <a:t>),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Robno-materijalno poslovanje (</a:t>
            </a:r>
            <a:r>
              <a:rPr lang="hr-HR" dirty="0" err="1"/>
              <a:t>material</a:t>
            </a:r>
            <a:r>
              <a:rPr lang="hr-HR" dirty="0"/>
              <a:t> management/</a:t>
            </a:r>
            <a:r>
              <a:rPr lang="hr-HR" dirty="0" err="1"/>
              <a:t>distribution</a:t>
            </a:r>
            <a:r>
              <a:rPr lang="hr-HR" dirty="0"/>
              <a:t>),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ljudskim resursima i plaće (HR management, </a:t>
            </a:r>
            <a:r>
              <a:rPr lang="hr-HR" dirty="0" err="1"/>
              <a:t>payroll</a:t>
            </a:r>
            <a:r>
              <a:rPr lang="hr-HR" dirty="0"/>
              <a:t>).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5004048" y="980728"/>
            <a:ext cx="4038600" cy="5145435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Odnosi se na funkcionalnosti za sljedeće komponente:</a:t>
            </a:r>
          </a:p>
          <a:p>
            <a:pPr>
              <a:defRPr/>
            </a:pPr>
            <a:endParaRPr lang="hr-HR" dirty="0"/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Financije,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Obračun proizvodnje,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Obračun projekata,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Prodaja,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Nabava,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Upravljanje zalihama,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Upravljanje proizvodnjom,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Kontrola kvalitete,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Upravljanje projektima,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Upravljanje održavanjem,</a:t>
            </a:r>
          </a:p>
          <a:p>
            <a:pPr lvl="1">
              <a:spcBef>
                <a:spcPts val="600"/>
              </a:spcBef>
              <a:defRPr/>
            </a:pPr>
            <a:r>
              <a:rPr lang="hr-HR" dirty="0"/>
              <a:t>Kadrovska evidencija i plaće</a:t>
            </a:r>
          </a:p>
          <a:p>
            <a:pPr>
              <a:defRPr/>
            </a:pPr>
            <a:endParaRPr lang="hr-HR" dirty="0"/>
          </a:p>
        </p:txBody>
      </p:sp>
      <p:sp>
        <p:nvSpPr>
          <p:cNvPr id="53253" name="Pravokutnik 4"/>
          <p:cNvSpPr>
            <a:spLocks noChangeArrowheads="1"/>
          </p:cNvSpPr>
          <p:nvPr/>
        </p:nvSpPr>
        <p:spPr bwMode="auto">
          <a:xfrm>
            <a:off x="539552" y="6340528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1000" i="1" dirty="0"/>
              <a:t>(Izvor: </a:t>
            </a:r>
            <a:r>
              <a:rPr lang="hr-HR" sz="1000" i="1" dirty="0" err="1"/>
              <a:t>Kalpić</a:t>
            </a:r>
            <a:r>
              <a:rPr lang="hr-HR" sz="1000" i="1" dirty="0"/>
              <a:t> &amp; </a:t>
            </a:r>
            <a:r>
              <a:rPr lang="hr-HR" sz="1000" i="1" dirty="0" err="1"/>
              <a:t>all</a:t>
            </a:r>
            <a:r>
              <a:rPr lang="hr-HR" sz="1000" i="1" dirty="0"/>
              <a:t>., KOMPARATIVNA ANALIZA PROGRAMSKE POTPORE INFORMACIJSKIM SUSTAVIMA U HRVATSKOJ, FER, Zagreb,2001), citirano s </a:t>
            </a:r>
            <a:r>
              <a:rPr lang="hr-HR" sz="1000" i="1" dirty="0">
                <a:hlinkClick r:id="rId2"/>
              </a:rPr>
              <a:t>http://www.efos.unios.hr/</a:t>
            </a:r>
            <a:r>
              <a:rPr lang="hr-HR" sz="1000" i="1" dirty="0"/>
              <a:t> (Ekonomski Fakultet u Osijeku), Upravljanje resursima poduzeća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aslov 1"/>
          <p:cNvSpPr>
            <a:spLocks noGrp="1"/>
          </p:cNvSpPr>
          <p:nvPr>
            <p:ph type="title"/>
          </p:nvPr>
        </p:nvSpPr>
        <p:spPr>
          <a:xfrm>
            <a:off x="67308" y="155773"/>
            <a:ext cx="8856984" cy="576064"/>
          </a:xfrm>
        </p:spPr>
        <p:txBody>
          <a:bodyPr>
            <a:normAutofit fontScale="90000"/>
          </a:bodyPr>
          <a:lstStyle/>
          <a:p>
            <a:pPr algn="l"/>
            <a:r>
              <a:rPr lang="hr-HR" sz="2400" dirty="0"/>
              <a:t>Standardne </a:t>
            </a:r>
            <a:r>
              <a:rPr lang="hr-HR" sz="2400" dirty="0" err="1"/>
              <a:t>komponenete</a:t>
            </a:r>
            <a:r>
              <a:rPr lang="hr-HR" sz="2400" dirty="0"/>
              <a:t> za procjenu ERP-a prema TEC</a:t>
            </a:r>
            <a:br>
              <a:rPr lang="hr-HR" sz="2400" dirty="0"/>
            </a:br>
            <a:r>
              <a:rPr lang="hr-HR" sz="2400" dirty="0"/>
              <a:t>(Technology </a:t>
            </a:r>
            <a:r>
              <a:rPr lang="hr-HR" sz="2400" dirty="0" err="1"/>
              <a:t>Evaluation</a:t>
            </a:r>
            <a:r>
              <a:rPr lang="hr-HR" sz="2400" dirty="0"/>
              <a:t> </a:t>
            </a:r>
            <a:r>
              <a:rPr lang="hr-HR" sz="2400" dirty="0" err="1"/>
              <a:t>Com</a:t>
            </a:r>
            <a:r>
              <a:rPr lang="hr-HR" sz="2400" dirty="0"/>
              <a:t>)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hr-HR" dirty="0"/>
              <a:t>STANDARDNI MODULI ERP SUSTAVA: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Financije</a:t>
            </a:r>
          </a:p>
          <a:p>
            <a:pPr lvl="1">
              <a:defRPr/>
            </a:pPr>
            <a:r>
              <a:rPr lang="hr-HR" dirty="0"/>
              <a:t>Glavna knjiga</a:t>
            </a:r>
          </a:p>
          <a:p>
            <a:pPr lvl="1">
              <a:defRPr/>
            </a:pPr>
            <a:r>
              <a:rPr lang="hr-HR" dirty="0"/>
              <a:t>Ulazni računi</a:t>
            </a:r>
          </a:p>
          <a:p>
            <a:pPr lvl="1">
              <a:defRPr/>
            </a:pPr>
            <a:r>
              <a:rPr lang="hr-HR" dirty="0"/>
              <a:t>Upravljanje gotovinom</a:t>
            </a:r>
          </a:p>
          <a:p>
            <a:pPr lvl="1">
              <a:defRPr/>
            </a:pPr>
            <a:r>
              <a:rPr lang="hr-HR" dirty="0"/>
              <a:t>Budžetiranje</a:t>
            </a:r>
          </a:p>
          <a:p>
            <a:pPr lvl="1">
              <a:defRPr/>
            </a:pPr>
            <a:r>
              <a:rPr lang="hr-HR" dirty="0"/>
              <a:t>Izlazni računi</a:t>
            </a:r>
          </a:p>
          <a:p>
            <a:pPr lvl="1">
              <a:defRPr/>
            </a:pPr>
            <a:r>
              <a:rPr lang="hr-HR" dirty="0"/>
              <a:t>Financijsko izvješćivanje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Ljudski resursi</a:t>
            </a:r>
          </a:p>
          <a:p>
            <a:pPr lvl="1">
              <a:defRPr/>
            </a:pPr>
            <a:r>
              <a:rPr lang="hr-HR" dirty="0"/>
              <a:t>Upravljanje kadrovima</a:t>
            </a:r>
          </a:p>
          <a:p>
            <a:pPr lvl="1">
              <a:defRPr/>
            </a:pPr>
            <a:r>
              <a:rPr lang="hr-HR" dirty="0"/>
              <a:t>Obračun plaća</a:t>
            </a:r>
          </a:p>
          <a:p>
            <a:pPr lvl="1">
              <a:defRPr/>
            </a:pPr>
            <a:r>
              <a:rPr lang="hr-HR" dirty="0"/>
              <a:t>Usluge za zaposlene</a:t>
            </a:r>
          </a:p>
          <a:p>
            <a:pPr lvl="1">
              <a:defRPr/>
            </a:pPr>
            <a:r>
              <a:rPr lang="hr-HR" dirty="0"/>
              <a:t>Zdravstveno i mirovinsko osiguranje</a:t>
            </a:r>
          </a:p>
          <a:p>
            <a:pPr lvl="1">
              <a:defRPr/>
            </a:pPr>
            <a:r>
              <a:rPr lang="hr-HR" dirty="0"/>
              <a:t>Obuka</a:t>
            </a:r>
          </a:p>
          <a:p>
            <a:pPr lvl="1">
              <a:defRPr/>
            </a:pPr>
            <a:r>
              <a:rPr lang="hr-HR" dirty="0"/>
              <a:t>Planiranje i raspored radne snage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procesom proizvodnje</a:t>
            </a:r>
          </a:p>
          <a:p>
            <a:pPr lvl="1">
              <a:defRPr/>
            </a:pPr>
            <a:r>
              <a:rPr lang="hr-HR" dirty="0"/>
              <a:t>Formule i recepti</a:t>
            </a:r>
          </a:p>
          <a:p>
            <a:pPr lvl="1">
              <a:defRPr/>
            </a:pPr>
            <a:r>
              <a:rPr lang="hr-HR" dirty="0"/>
              <a:t>Procesni modeli</a:t>
            </a:r>
          </a:p>
          <a:p>
            <a:pPr lvl="1">
              <a:defRPr/>
            </a:pPr>
            <a:r>
              <a:rPr lang="hr-HR" dirty="0"/>
              <a:t>Procesne kontrole i izvješća</a:t>
            </a:r>
          </a:p>
          <a:p>
            <a:pPr lvl="1">
              <a:defRPr/>
            </a:pPr>
            <a:r>
              <a:rPr lang="hr-HR" dirty="0"/>
              <a:t>Usklađenost sa standardima</a:t>
            </a:r>
          </a:p>
          <a:p>
            <a:pPr lvl="1">
              <a:defRPr/>
            </a:pPr>
            <a:r>
              <a:rPr lang="hr-HR" dirty="0"/>
              <a:t>Upravljanje materijalom</a:t>
            </a:r>
          </a:p>
          <a:p>
            <a:pPr lvl="1">
              <a:defRPr/>
            </a:pPr>
            <a:r>
              <a:rPr lang="hr-HR" dirty="0" err="1"/>
              <a:t>Product</a:t>
            </a:r>
            <a:r>
              <a:rPr lang="hr-HR" dirty="0"/>
              <a:t> </a:t>
            </a:r>
            <a:r>
              <a:rPr lang="hr-HR" dirty="0" err="1"/>
              <a:t>costing</a:t>
            </a:r>
            <a:endParaRPr lang="hr-HR" dirty="0"/>
          </a:p>
          <a:p>
            <a:pPr lvl="1">
              <a:defRPr/>
            </a:pPr>
            <a:r>
              <a:rPr lang="hr-HR" dirty="0"/>
              <a:t>Planiranje proizvodnje</a:t>
            </a:r>
          </a:p>
          <a:p>
            <a:pPr lvl="1">
              <a:defRPr/>
            </a:pPr>
            <a:r>
              <a:rPr lang="hr-HR" dirty="0"/>
              <a:t>Kontrola radnih tokova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zalihama</a:t>
            </a:r>
          </a:p>
          <a:p>
            <a:pPr lvl="1">
              <a:defRPr/>
            </a:pPr>
            <a:r>
              <a:rPr lang="hr-HR" dirty="0"/>
              <a:t>On-line zahtjevi</a:t>
            </a:r>
          </a:p>
          <a:p>
            <a:pPr lvl="1">
              <a:defRPr/>
            </a:pPr>
            <a:r>
              <a:rPr lang="hr-HR" dirty="0"/>
              <a:t>Procesni zahtjevi</a:t>
            </a:r>
          </a:p>
          <a:p>
            <a:pPr lvl="1">
              <a:defRPr/>
            </a:pPr>
            <a:r>
              <a:rPr lang="hr-HR" dirty="0"/>
              <a:t>Podatkovni zahtjevi</a:t>
            </a:r>
          </a:p>
          <a:p>
            <a:pPr lvl="1">
              <a:defRPr/>
            </a:pPr>
            <a:r>
              <a:rPr lang="hr-HR" dirty="0"/>
              <a:t>Lokacije i grupe</a:t>
            </a:r>
          </a:p>
          <a:p>
            <a:pPr lvl="1">
              <a:defRPr/>
            </a:pPr>
            <a:r>
              <a:rPr lang="hr-HR" dirty="0"/>
              <a:t>Predviđanja</a:t>
            </a:r>
          </a:p>
          <a:p>
            <a:pPr lvl="1">
              <a:defRPr/>
            </a:pPr>
            <a:r>
              <a:rPr lang="hr-HR" dirty="0"/>
              <a:t>Rezervacije i alokacije</a:t>
            </a:r>
          </a:p>
          <a:p>
            <a:pPr lvl="1">
              <a:defRPr/>
            </a:pPr>
            <a:r>
              <a:rPr lang="hr-HR" dirty="0"/>
              <a:t>Podešavanje zaliha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nabavom</a:t>
            </a:r>
          </a:p>
          <a:p>
            <a:pPr lvl="1">
              <a:defRPr/>
            </a:pPr>
            <a:r>
              <a:rPr lang="hr-HR" dirty="0"/>
              <a:t>Profiliranje dobavljača</a:t>
            </a:r>
          </a:p>
          <a:p>
            <a:pPr lvl="1">
              <a:defRPr/>
            </a:pPr>
            <a:r>
              <a:rPr lang="hr-HR" dirty="0"/>
              <a:t>Upravljanje narudžbama</a:t>
            </a:r>
          </a:p>
          <a:p>
            <a:pPr lvl="1">
              <a:defRPr/>
            </a:pPr>
            <a:r>
              <a:rPr lang="hr-HR" dirty="0"/>
              <a:t>Kalkulacije cijena</a:t>
            </a:r>
          </a:p>
          <a:p>
            <a:pPr lvl="1">
              <a:defRPr/>
            </a:pPr>
            <a:r>
              <a:rPr lang="hr-HR" dirty="0"/>
              <a:t>Izvješća o nabavkama</a:t>
            </a:r>
          </a:p>
          <a:p>
            <a:pPr lvl="1">
              <a:defRPr/>
            </a:pPr>
            <a:r>
              <a:rPr lang="hr-HR" dirty="0"/>
              <a:t>Upravljanje on-line nabavkama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kvalitetom</a:t>
            </a:r>
          </a:p>
          <a:p>
            <a:pPr lvl="1">
              <a:buClr>
                <a:schemeClr val="tx2"/>
              </a:buClr>
              <a:defRPr/>
            </a:pPr>
            <a:r>
              <a:rPr lang="hr-HR" dirty="0"/>
              <a:t>Upravljanje kvalitetom proizvodnje</a:t>
            </a:r>
          </a:p>
          <a:p>
            <a:pPr lvl="1">
              <a:buClr>
                <a:schemeClr val="tx2"/>
              </a:buClr>
              <a:defRPr/>
            </a:pPr>
            <a:r>
              <a:rPr lang="hr-HR" dirty="0"/>
              <a:t>Upravljanje kvalitetom  van proizvodnje</a:t>
            </a:r>
          </a:p>
          <a:p>
            <a:pPr lvl="1">
              <a:buClr>
                <a:schemeClr val="tx2"/>
              </a:buClr>
              <a:defRPr/>
            </a:pPr>
            <a:r>
              <a:rPr lang="hr-HR" dirty="0"/>
              <a:t>Upravljanje kvalitetom zaliha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dirty="0"/>
              <a:t>Upravljanje prodajom</a:t>
            </a:r>
          </a:p>
          <a:p>
            <a:pPr lvl="1">
              <a:defRPr/>
            </a:pPr>
            <a:r>
              <a:rPr lang="hr-HR" dirty="0"/>
              <a:t>On-line zahtjevi</a:t>
            </a:r>
          </a:p>
          <a:p>
            <a:pPr lvl="1">
              <a:defRPr/>
            </a:pPr>
            <a:r>
              <a:rPr lang="hr-HR" dirty="0"/>
              <a:t>Cijene i prodajne kalkulacije</a:t>
            </a:r>
          </a:p>
          <a:p>
            <a:pPr lvl="1">
              <a:defRPr/>
            </a:pPr>
            <a:r>
              <a:rPr lang="hr-HR" dirty="0"/>
              <a:t>Usluge kupcima i povrati</a:t>
            </a:r>
          </a:p>
          <a:p>
            <a:pPr lvl="1">
              <a:defRPr/>
            </a:pPr>
            <a:r>
              <a:rPr lang="hr-HR" dirty="0"/>
              <a:t>E-</a:t>
            </a:r>
            <a:r>
              <a:rPr lang="hr-HR" dirty="0" err="1"/>
              <a:t>commerce</a:t>
            </a:r>
            <a:endParaRPr lang="hr-HR" dirty="0"/>
          </a:p>
          <a:p>
            <a:pPr lvl="1">
              <a:defRPr/>
            </a:pPr>
            <a:r>
              <a:rPr lang="hr-HR" dirty="0"/>
              <a:t>Izvješćivanje o prodaji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5F619B-333E-4392-A9E4-B02CF2095F8E}"/>
              </a:ext>
            </a:extLst>
          </p:cNvPr>
          <p:cNvSpPr/>
          <p:nvPr/>
        </p:nvSpPr>
        <p:spPr>
          <a:xfrm>
            <a:off x="251520" y="6334404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i="1" dirty="0"/>
              <a:t>Izvor: </a:t>
            </a:r>
            <a:r>
              <a:rPr lang="hr-HR" sz="1200" i="1" dirty="0">
                <a:hlinkClick r:id="rId2"/>
              </a:rPr>
              <a:t>http://www.efos.unios.hr/</a:t>
            </a:r>
            <a:r>
              <a:rPr lang="hr-HR" sz="1200" i="1" dirty="0"/>
              <a:t> (Ekonomski Fakultet u Osijeku), Upravljanje resursima poduzeća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Implementacija ERP sustava (kratki pregled)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5193704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Trajanje projekta: tipično od 3 mjeseca do 1 godine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Kompleksno: obuhvaća cijelu organizaciju i često zahtijeva promjenu poslovnih procesa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Zahtijeva angažman internog IT-ja i vanjskih konzultanata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Zahtijeva veliki angažman biznis korisnika i definiranje uloge ključnog korisnika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Vlasništvo nad projektom (svi su uključeni – tko je vlasnik?)</a:t>
            </a:r>
          </a:p>
          <a:p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9E4D7-5F2C-4DE2-A4BB-4F3C4F24F3C2}"/>
              </a:ext>
            </a:extLst>
          </p:cNvPr>
          <p:cNvSpPr/>
          <p:nvPr/>
        </p:nvSpPr>
        <p:spPr>
          <a:xfrm>
            <a:off x="457200" y="640427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49580" algn="l"/>
              </a:tabLst>
            </a:pPr>
            <a:r>
              <a:rPr lang="hr-HR" sz="1200" i="1" dirty="0"/>
              <a:t>Izvor: </a:t>
            </a:r>
            <a:r>
              <a:rPr lang="en-US" sz="1200" i="1" dirty="0"/>
              <a:t>Jaipur National University</a:t>
            </a:r>
            <a:r>
              <a:rPr lang="hr-HR" sz="1200" i="1" dirty="0"/>
              <a:t> </a:t>
            </a:r>
            <a:r>
              <a:rPr lang="en-US" sz="1200" i="1" dirty="0"/>
              <a:t>Jaipur</a:t>
            </a:r>
            <a:r>
              <a:rPr lang="hr-HR" sz="1200" i="1" dirty="0"/>
              <a:t>: „</a:t>
            </a:r>
            <a:r>
              <a:rPr lang="en-US" sz="1200" i="1" dirty="0"/>
              <a:t>Enterprise Resource Planning</a:t>
            </a:r>
            <a:r>
              <a:rPr lang="hr-HR" sz="1200" i="1" dirty="0"/>
              <a:t>”, 2013</a:t>
            </a:r>
          </a:p>
        </p:txBody>
      </p:sp>
    </p:spTree>
    <p:extLst>
      <p:ext uri="{BB962C8B-B14F-4D97-AF65-F5344CB8AC3E}">
        <p14:creationId xmlns:p14="http://schemas.microsoft.com/office/powerpoint/2010/main" val="367604152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0</TotalTime>
  <Words>1084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Marin Bezic Vern BI</vt:lpstr>
      <vt:lpstr>Arhitektura ERP sustava Tema 02</vt:lpstr>
      <vt:lpstr>Agenda za danas</vt:lpstr>
      <vt:lpstr>ERP?</vt:lpstr>
      <vt:lpstr>PowerPoint Presentation</vt:lpstr>
      <vt:lpstr>Integrirani informacijski sustav - ERP</vt:lpstr>
      <vt:lpstr>ERP – temeljni procesi i podaci, materijalni i informacijski tokovi</vt:lpstr>
      <vt:lpstr>Standardne komponente: moduli ERP softvera po IDC-u</vt:lpstr>
      <vt:lpstr>Standardne komponenete za procjenu ERP-a prema TEC (Technology Evaluation Com)</vt:lpstr>
      <vt:lpstr>Implementacija ERP sustava (kratki pregled)</vt:lpstr>
      <vt:lpstr>Prednosti implementacije ERP sustava</vt:lpstr>
      <vt:lpstr>Nedostaci implementacije ERP sustava</vt:lpstr>
      <vt:lpstr>Da dobijete dojam kako to izgleda uživo…</vt:lpstr>
      <vt:lpstr>Vježba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cp:lastModifiedBy>Diana Plantić Tadić</cp:lastModifiedBy>
  <cp:revision>278</cp:revision>
  <cp:lastPrinted>2011-04-11T11:15:40Z</cp:lastPrinted>
  <dcterms:created xsi:type="dcterms:W3CDTF">2011-04-08T14:44:45Z</dcterms:created>
  <dcterms:modified xsi:type="dcterms:W3CDTF">2021-10-19T18:39:09Z</dcterms:modified>
</cp:coreProperties>
</file>