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99" r:id="rId3"/>
  </p:sldMasterIdLst>
  <p:notesMasterIdLst>
    <p:notesMasterId r:id="rId15"/>
  </p:notesMasterIdLst>
  <p:handoutMasterIdLst>
    <p:handoutMasterId r:id="rId16"/>
  </p:handoutMasterIdLst>
  <p:sldIdLst>
    <p:sldId id="377" r:id="rId4"/>
    <p:sldId id="373" r:id="rId5"/>
    <p:sldId id="429" r:id="rId6"/>
    <p:sldId id="430" r:id="rId7"/>
    <p:sldId id="336" r:id="rId8"/>
    <p:sldId id="371" r:id="rId9"/>
    <p:sldId id="431" r:id="rId10"/>
    <p:sldId id="432" r:id="rId11"/>
    <p:sldId id="332" r:id="rId12"/>
    <p:sldId id="333" r:id="rId13"/>
    <p:sldId id="433" r:id="rId14"/>
  </p:sldIdLst>
  <p:sldSz cx="9144000" cy="6858000" type="screen4x3"/>
  <p:notesSz cx="7077075" cy="9004300"/>
  <p:defaultTextStyle>
    <a:defPPr>
      <a:defRPr lang="hr-HR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6">
          <p15:clr>
            <a:srgbClr val="A4A3A4"/>
          </p15:clr>
        </p15:guide>
        <p15:guide id="2" pos="22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a Vekić Vedrina" initials="MVV" lastIdx="1" clrIdx="0">
    <p:extLst>
      <p:ext uri="{19B8F6BF-5375-455C-9EA6-DF929625EA0E}">
        <p15:presenceInfo xmlns:p15="http://schemas.microsoft.com/office/powerpoint/2012/main" userId="S::Maja.VekicVedrina@atlanticgrupa.com::2529290d-f985-44c9-8856-da600b0224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EACF"/>
    <a:srgbClr val="FFF0DB"/>
    <a:srgbClr val="FFE6C1"/>
    <a:srgbClr val="FFD699"/>
    <a:srgbClr val="FFDFCF"/>
    <a:srgbClr val="FFE2D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9623" autoAdjust="0"/>
  </p:normalViewPr>
  <p:slideViewPr>
    <p:cSldViewPr>
      <p:cViewPr varScale="1">
        <p:scale>
          <a:sx n="86" d="100"/>
          <a:sy n="86" d="100"/>
        </p:scale>
        <p:origin x="1867" y="58"/>
      </p:cViewPr>
      <p:guideLst>
        <p:guide orient="horz" pos="1200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6" y="84"/>
      </p:cViewPr>
      <p:guideLst>
        <p:guide orient="horz" pos="2836"/>
        <p:guide pos="22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050815-B226-4D67-8CEA-61E72BB4EA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1CC5CDD-15B6-453B-905E-44C9B2DD59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7B00014-83D9-4ED8-9753-B6CF2DA770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AD965FD-B409-4A12-9AF8-64C2E275E7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8553450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921E388A-C7BF-483E-81C2-0F10F85367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267FE20-E78F-457A-8B46-A60892A058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hr-HR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E988F14-5C7F-4294-9830-51DD76B287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hr-HR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57981EE-F1D8-4E20-B9B3-D8718A678B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4688"/>
            <a:ext cx="4503737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B5BF39FB-A262-49E2-AC78-720C572F2C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276725"/>
            <a:ext cx="5661025" cy="405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text styles</a:t>
            </a:r>
          </a:p>
          <a:p>
            <a:pPr lvl="1"/>
            <a:r>
              <a:rPr lang="hr-HR" altLang="en-US"/>
              <a:t>Second level</a:t>
            </a:r>
          </a:p>
          <a:p>
            <a:pPr lvl="2"/>
            <a:r>
              <a:rPr lang="hr-HR" altLang="en-US"/>
              <a:t>Third level</a:t>
            </a:r>
          </a:p>
          <a:p>
            <a:pPr lvl="3"/>
            <a:r>
              <a:rPr lang="hr-HR" altLang="en-US"/>
              <a:t>Fourth level</a:t>
            </a:r>
          </a:p>
          <a:p>
            <a:pPr lvl="4"/>
            <a:r>
              <a:rPr lang="hr-HR" altLang="en-US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AFBF6068-2BDC-4AAF-BE32-5332456DFE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1863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hr-HR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768FC96-130B-488D-9DAF-111214642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551863"/>
            <a:ext cx="30670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54A725CA-53CA-4441-8906-157E191E5397}" type="slidenum">
              <a:rPr lang="hr-HR" altLang="en-US"/>
              <a:pPr/>
              <a:t>‹#›</a:t>
            </a:fld>
            <a:endParaRPr lang="hr-H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C8F1-260C-4AE1-ABB8-9FA58C94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9C798-61C7-45D6-B99A-0591EC218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6A2E-6EA1-4A6A-B863-1FDA9E52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966C-A17E-4E73-998B-9267A08C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ACB6-AB15-4138-A20E-4E3E34C8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0CC78-84A8-48C1-AA85-14B47A7572E9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00927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6F9-4ECB-43B7-B78D-F22C7C37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F5510-012C-4971-AD97-CBB79769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F2A4-D412-4905-A162-521D487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0CC6-46BE-4647-889C-1B6BAAD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C0A4-276B-4874-BEB6-69EDB608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48840-86D9-4F4A-A1F7-EC7751779247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21015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95632-AB1F-48D5-A52B-E2C2A01BD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9954E-A3DA-4B19-A622-44ACBE63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1AAA-A6F1-4E5B-80A1-643DF035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79D5-8786-4E92-B550-B1D59C9B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CCD-2F85-4775-82DB-2BD73A2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8AFE7-1C27-44AA-BFD4-53678AC76A75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00811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5FD2-3B6C-4A12-ACB2-C3993D7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59C-70D9-427B-9E49-A748930B62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CE0E-93A7-406E-BE15-AEF73777E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9440-DFB2-4C7E-953D-9FDD4876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7A45E-308E-4090-B1C0-C3CEF3B9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F36A-87F6-44FF-94CC-045E4FC4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4668C9-3C15-4941-9496-A2B7A70E1E43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84627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BEF-F844-4775-A11B-9DDC8E93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65A3-2BB8-4E8A-9502-7AAB640527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A5C9-D121-4CFF-A2A7-BD8F39C6055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BC2C1-437A-4AE6-A70C-43C5507834A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BB8D71-22EB-488D-9FFD-8BE12091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E4D0F8-95D4-41E0-BB54-7B288C63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A31E1F-B726-4164-AA41-C4DF2D32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02F9EE-12A5-4A90-8B5F-CEFF4C730146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419598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522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0027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9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36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4711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98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1523-CDEE-4D0B-AB51-F73A97CF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D047-58EA-4F4E-87FE-AB3CF22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F1CF-A795-4B9C-8FC5-61B7060C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4B06-0F6C-4908-B0CD-4A51D50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78C8-D460-4C8E-9BE0-1CA89747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469CF-6E8D-4BE8-BE34-67F1934DA58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4130019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708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7875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7603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1882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4599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C8108A-129F-44F9-B34F-22820899B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28BCBF-10FC-41B2-83CD-21E8FBFED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E26AB4-B75F-4F93-825F-DB1F03281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18888-9A10-4455-ABE5-9E2BB594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372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073942-12CF-4670-AE7E-57F6E23CA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AE74A4-2E5D-45C9-9716-6AAF202BD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8E6D0F-90FE-4377-9754-AD347320A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DF322-258F-42F1-8305-3662D6C2A645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064081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D42A1-D261-4D0E-A523-2EF7C2AC8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2C336-A563-4FC4-A858-7123EE041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710A97-D87C-4C40-AFA8-F472E0D30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E06B6-A64E-49FC-ABC5-50070B931361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640407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71D070-EC7A-432C-89D4-65127CDFD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9D15AA-FA1F-4DDD-AD4C-B87957C60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FCB953-6B20-4218-9212-849B8C867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2E0D1-9DB8-416E-BCC2-4F8D1879DCB4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839538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8EF59-5E1C-43C0-9496-2B7A7EA73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37C7C-DA7F-4FA8-AB4D-D5463AAC2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27B3D-C26C-4B19-8DD1-73F4A49BF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D2495-B072-4A34-859C-E74E216AF3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8398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13D1-5640-4566-8586-BFDD942D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8673-9972-4268-8727-94D1E50D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7EB9-DCFB-44FF-B2F2-12438998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9C27-8D13-4114-9995-EEAEDEC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AE8F-94E2-4034-A292-C16CC6AC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BE737-4017-4A91-888A-280F96EDEBE0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764394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7FC1DF-5537-4AFC-BC80-ABAA216AF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FC5DC6-579D-4EE6-B162-9F9DEFABC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FCA23B5-A564-4074-BAC9-D8863F619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612EF-723A-4B1D-8357-D3C86C671E32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939585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14B4AE-3798-4A13-977E-A584E4690C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060BD5-4D5C-4168-8756-7CDEE648B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CD1B6B-C9F3-4167-9519-D1CAFB882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94489-DE0E-4371-9B23-DA614E4C2D44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600754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093E45-5946-49CD-B561-087FCC8E3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198CA2-AD0F-44AF-A41A-7901145485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B23FA0-4B61-4A2A-B034-D7E13006A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FDFA7-6D68-41CE-A946-091782A5E4DE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931732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D6183-2FE1-4163-9FEE-0D98C940D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7D18-431C-4876-9E6F-093B9C7FB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6EB05-5E1A-48C0-8EC5-B7F3A6C40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41600-885C-4E0E-88ED-7E6BE3135ABD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589562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39A75-5CB7-4C47-9AFB-A809B2B18C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91720-29A3-414F-92F4-7E3EDBAAF7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E629E-ED3A-4D56-A970-EBE733214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6FE36-007D-41B3-9784-DA051033842F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5429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C3D57B-F964-461F-B3A3-BD3C7D24C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85D032-2E3F-40B7-A573-8E5B82F366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B47575-DC94-4BA6-B120-88F402E1B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C68DD-6369-4B85-8B00-92589E86F236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409096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2E237-A28E-4186-A114-B08A6E0B7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997EA0-946A-410C-8A39-C316C6EF4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4F4BCD-3339-4610-85B8-0E2026246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233E3-3B4C-4DD2-B281-97C3C26F4E34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78458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0825-ACB4-4CC4-9C6D-FCF725D2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52A3-0F20-4B97-8B39-79FE230E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85FCF-2DBB-4C2E-99A9-6BF3AD32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649F-3935-4D7F-B044-24A1473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29FE-5C30-4C89-A1D2-EBD7DC46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A68FA-95AF-4998-A5D2-CE717EF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F2259-7CEC-4551-9326-3904A750996B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8501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171-0057-4C85-B45B-35D3AFF6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EBA8-14EE-436F-ADDE-411E0A87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8B10C-345F-4752-8996-2908EBF7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B5A4C-0FCB-4EE6-A149-B28E00BE5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E0743-ECC8-448E-8004-6E35D682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DF2F4-14DD-4C96-9419-850C0B54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88311-1714-48BF-B43E-535E3824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3D540-6393-4577-8390-B90CDB80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D9D10-2AF6-43F0-AEE2-BACB0B140350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6002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49BA-DD28-46EC-916A-12BF539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B0AE2-76A7-4284-B254-5DC711E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22400-A1AD-4E4E-A4E1-F1F4BFBB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AD521-1EC3-4354-BAFC-1253E920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AC79A-4CC4-4691-A08F-6502B86851F0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3931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BE960-1A78-4D58-8E92-F65D6F9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E0949-79F9-4E05-8310-8721D28B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7C3E-477C-4E7E-823A-C0FD257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F2B8-39CD-49BA-AC27-D9630E79042B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00115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10F4-6189-4953-9C84-CE471AE8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E120-56D6-4BD7-A4DF-A1883791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1990E-136C-4306-AB05-78F843DE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9EEE-A0E8-49D3-B9C7-73C339C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B723-1AD3-446C-93C1-C514806B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B84F-7C40-48B3-933D-2B181249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4EEA-3F7F-4AA3-A518-380C3CCAF0B2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27447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04BA-87BF-4A9E-8E06-A9360F5C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CB729-3F5E-40D0-9539-7C993E0B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6124A-81A7-4382-ACBB-21B70E90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3CC0-7F0A-4515-91A6-E8FDB98A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1541-E42C-4DEC-B6C6-C0C43DA9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298A-7922-44C4-836B-9B66F928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1F1D9-85FF-49E3-993B-EDB2DDF3AC11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41268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64054D0-CFE7-481A-B354-A987DB4F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856796-709E-4A4A-A09E-DBC826261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text styles</a:t>
            </a:r>
          </a:p>
          <a:p>
            <a:pPr lvl="1"/>
            <a:r>
              <a:rPr lang="hr-HR" altLang="en-US"/>
              <a:t>Second level</a:t>
            </a:r>
          </a:p>
          <a:p>
            <a:pPr lvl="2"/>
            <a:r>
              <a:rPr lang="hr-HR" altLang="en-US"/>
              <a:t>Third level</a:t>
            </a:r>
          </a:p>
          <a:p>
            <a:pPr lvl="3"/>
            <a:r>
              <a:rPr lang="hr-HR" altLang="en-US"/>
              <a:t>Fourth level</a:t>
            </a:r>
          </a:p>
          <a:p>
            <a:pPr lvl="4"/>
            <a:r>
              <a:rPr lang="hr-HR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E648BF-7F3E-4DDB-AB29-E2DDFC0EED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endParaRPr lang="hr-H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5AE0B6-307C-4451-8DD5-EEF2DD7693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endParaRPr lang="hr-H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09759A-6837-4107-B9BE-E8F7F83631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fld id="{A197869C-243A-4D3F-A4B4-22B68057C428}" type="slidenum">
              <a:rPr lang="hr-HR" altLang="en-US"/>
              <a:pPr/>
              <a:t>‹#›</a:t>
            </a:fld>
            <a:endParaRPr lang="hr-H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36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72B3A8-CD24-4CE3-A831-E9CDDF08A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5F572A-685F-43BF-9DEE-602FD253D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en-US"/>
              <a:t>Click to edit Master text styles</a:t>
            </a:r>
          </a:p>
          <a:p>
            <a:pPr lvl="1"/>
            <a:r>
              <a:rPr lang="hr-HR" altLang="en-US"/>
              <a:t>Second level</a:t>
            </a:r>
          </a:p>
          <a:p>
            <a:pPr lvl="2"/>
            <a:r>
              <a:rPr lang="hr-HR" altLang="en-US"/>
              <a:t>Third level</a:t>
            </a:r>
          </a:p>
          <a:p>
            <a:pPr lvl="3"/>
            <a:r>
              <a:rPr lang="hr-HR" altLang="en-US"/>
              <a:t>Fourth level</a:t>
            </a:r>
          </a:p>
          <a:p>
            <a:pPr lvl="4"/>
            <a:r>
              <a:rPr lang="hr-HR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04C7C8-B834-422E-9194-46AF9A0ADF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667ADC9-E182-4757-898D-349E4BD368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119931-CF4B-4C03-83A7-3C6C876E81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/>
            </a:lvl1pPr>
          </a:lstStyle>
          <a:p>
            <a:fld id="{967540A2-7DD2-4E49-AC34-6F2230EA1106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35900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YHJ5bCAdMI&amp;t=142s" TargetMode="External"/><Relationship Id="rId2" Type="http://schemas.openxmlformats.org/officeDocument/2006/relationships/hyperlink" Target="https://www.youtube.com/watch?v=smLyd8DnlM0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0vIiH98FIss&amp;t=131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Arhitektura ERP sustava</a:t>
            </a:r>
            <a:br>
              <a:rPr lang="hr-HR" dirty="0"/>
            </a:br>
            <a:r>
              <a:rPr lang="hr-HR" sz="3600"/>
              <a:t>Tema 10</a:t>
            </a:r>
            <a:endParaRPr lang="hr-H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Sveučilište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20284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Analitika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	Operativna analitika – podržava analizu poslovnih aktivnosti: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Nadzor nabavnih aktivnosti i procesa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Upravljanje zalihama i skladišno poslovanje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Analizu izvršenja narudžbi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Analize usluga prema kupcima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Upravljanje programima i projektima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Upravljanje imovinom 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Analizu prodajnih aktivnosti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hr-HR" sz="12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http://www.sap.com/solutions/business-suite/erp/sapsem.epx</a:t>
            </a:r>
          </a:p>
          <a:p>
            <a:pPr>
              <a:defRPr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72E774-DE4E-44B7-B00C-B2E7FF6BA2FB}"/>
              </a:ext>
            </a:extLst>
          </p:cNvPr>
          <p:cNvSpPr/>
          <p:nvPr/>
        </p:nvSpPr>
        <p:spPr>
          <a:xfrm>
            <a:off x="611560" y="1052736"/>
            <a:ext cx="6750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https://www.youtube.com/watch?v=Gsc5MzU4WqE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B6731-2519-4F01-BC7B-AD503C99AE1F}"/>
              </a:ext>
            </a:extLst>
          </p:cNvPr>
          <p:cNvSpPr/>
          <p:nvPr/>
        </p:nvSpPr>
        <p:spPr>
          <a:xfrm>
            <a:off x="611560" y="1772816"/>
            <a:ext cx="660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https://www.youtube.com/watch?v=Tx6geKKt3ck</a:t>
            </a:r>
          </a:p>
        </p:txBody>
      </p:sp>
    </p:spTree>
    <p:extLst>
      <p:ext uri="{BB962C8B-B14F-4D97-AF65-F5344CB8AC3E}">
        <p14:creationId xmlns:p14="http://schemas.microsoft.com/office/powerpoint/2010/main" val="7339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Da dobijete dojam kako to izgleda uživo…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568952" cy="5837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Moduli SAP sustava (SAP je jedan od proizvođača ERP rješenja):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1900" dirty="0"/>
              <a:t>SAP: </a:t>
            </a:r>
            <a:r>
              <a:rPr lang="hr-HR" sz="1900" dirty="0">
                <a:hlinkClick r:id="rId2"/>
              </a:rPr>
              <a:t>https://www.youtube.com/watch?v=smLyd8DnlM0</a:t>
            </a:r>
            <a:endParaRPr lang="hr-HR" sz="19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1900" dirty="0"/>
              <a:t>Oracle: </a:t>
            </a:r>
            <a:r>
              <a:rPr lang="en-US" sz="1900" dirty="0">
                <a:hlinkClick r:id="rId3"/>
              </a:rPr>
              <a:t>https://www.youtube.com/watch?v=6YHJ5bCAdMI&amp;t=142s</a:t>
            </a:r>
            <a:endParaRPr lang="hr-HR" sz="19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1900" dirty="0"/>
              <a:t>Microsoft Dynamics: </a:t>
            </a:r>
            <a:r>
              <a:rPr lang="en-US" sz="1900" dirty="0">
                <a:hlinkClick r:id="rId4"/>
              </a:rPr>
              <a:t>https://www.youtube.com/watch?v=0vIiH98FIss&amp;t=131s</a:t>
            </a:r>
            <a:endParaRPr lang="hr-HR" sz="19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6E86C-9755-4750-A1B9-6C2716D49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2" y="1412776"/>
            <a:ext cx="4680520" cy="36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59FA8D-B59A-40E4-9C96-52C0463953C6}"/>
              </a:ext>
            </a:extLst>
          </p:cNvPr>
          <p:cNvSpPr/>
          <p:nvPr/>
        </p:nvSpPr>
        <p:spPr>
          <a:xfrm>
            <a:off x="5364088" y="2060848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49580" algn="l"/>
              </a:tabLst>
              <a:defRPr/>
            </a:pP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Izvor: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Ellen F. Monk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Bret J. Wagner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„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oncepts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Enterprise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esource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lanning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“, 2013</a:t>
            </a:r>
          </a:p>
        </p:txBody>
      </p:sp>
    </p:spTree>
    <p:extLst>
      <p:ext uri="{BB962C8B-B14F-4D97-AF65-F5344CB8AC3E}">
        <p14:creationId xmlns:p14="http://schemas.microsoft.com/office/powerpoint/2010/main" val="30328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>
                <a:latin typeface="Calibri" panose="020F0502020204030204" pitchFamily="34" charset="0"/>
                <a:cs typeface="Calibri" panose="020F0502020204030204" pitchFamily="34" charset="0"/>
              </a:rPr>
              <a:t>Financial </a:t>
            </a:r>
            <a:r>
              <a:rPr lang="hr-H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568952" cy="5837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Balance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Sheet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9FA8D-B59A-40E4-9C96-52C0463953C6}"/>
              </a:ext>
            </a:extLst>
          </p:cNvPr>
          <p:cNvSpPr/>
          <p:nvPr/>
        </p:nvSpPr>
        <p:spPr>
          <a:xfrm>
            <a:off x="683568" y="6204851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49580" algn="l"/>
              </a:tabLst>
              <a:defRPr/>
            </a:pP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Izvor: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Ellen F. Monk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Bret J. Wagner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„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oncepts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Enterprise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esource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“, 2013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482B0-7B29-443F-93E4-9D3B096C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525885"/>
            <a:ext cx="44291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>
                <a:latin typeface="Calibri" panose="020F0502020204030204" pitchFamily="34" charset="0"/>
                <a:cs typeface="Calibri" panose="020F0502020204030204" pitchFamily="34" charset="0"/>
              </a:rPr>
              <a:t>Financial </a:t>
            </a:r>
            <a:r>
              <a:rPr lang="hr-H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568952" cy="583721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9FA8D-B59A-40E4-9C96-52C0463953C6}"/>
              </a:ext>
            </a:extLst>
          </p:cNvPr>
          <p:cNvSpPr/>
          <p:nvPr/>
        </p:nvSpPr>
        <p:spPr>
          <a:xfrm>
            <a:off x="683568" y="6204851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49580" algn="l"/>
              </a:tabLst>
              <a:defRPr/>
            </a:pP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Izvor: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Ellen F. Monk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Bret J. Wagner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„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oncepts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Enterprise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esource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“, 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8BCA0-69F8-44CF-8D2E-BD10985A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447800"/>
            <a:ext cx="5162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8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>
                <a:latin typeface="Calibri" panose="020F0502020204030204" pitchFamily="34" charset="0"/>
                <a:cs typeface="Calibri" panose="020F0502020204030204" pitchFamily="34" charset="0"/>
              </a:rPr>
              <a:t>Financije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84015"/>
            <a:ext cx="8229600" cy="4525963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hr-HR" sz="5900" b="1" dirty="0">
                <a:latin typeface="Calibri" panose="020F0502020204030204" pitchFamily="34" charset="0"/>
                <a:cs typeface="Calibri" panose="020F0502020204030204" pitchFamily="34" charset="0"/>
              </a:rPr>
              <a:t>Kontrola</a:t>
            </a:r>
          </a:p>
          <a:p>
            <a:pPr>
              <a:defRPr/>
            </a:pPr>
            <a:r>
              <a:rPr lang="hr-HR" sz="5900" b="1" dirty="0">
                <a:latin typeface="Calibri" panose="020F0502020204030204" pitchFamily="34" charset="0"/>
                <a:cs typeface="Calibri" panose="020F0502020204030204" pitchFamily="34" charset="0"/>
              </a:rPr>
              <a:t>Uvid</a:t>
            </a:r>
          </a:p>
          <a:p>
            <a:pPr>
              <a:defRPr/>
            </a:pPr>
            <a:r>
              <a:rPr lang="hr-HR" sz="5900" b="1" dirty="0">
                <a:latin typeface="Calibri" panose="020F0502020204030204" pitchFamily="34" charset="0"/>
                <a:cs typeface="Calibri" panose="020F0502020204030204" pitchFamily="34" charset="0"/>
              </a:rPr>
              <a:t>Kreiranje vrijednosti</a:t>
            </a:r>
          </a:p>
          <a:p>
            <a:pPr>
              <a:defRPr/>
            </a:pPr>
            <a:endParaRPr lang="hr-HR" sz="5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hr-HR" sz="5900" dirty="0">
                <a:latin typeface="Calibri" panose="020F0502020204030204" pitchFamily="34" charset="0"/>
                <a:cs typeface="Calibri" panose="020F0502020204030204" pitchFamily="34" charset="0"/>
              </a:rPr>
              <a:t>Rješenje za financijsko upravljanje za širok opseg industrija</a:t>
            </a:r>
          </a:p>
          <a:p>
            <a:pPr>
              <a:defRPr/>
            </a:pPr>
            <a:r>
              <a:rPr lang="hr-HR" sz="5900" dirty="0">
                <a:latin typeface="Calibri" panose="020F0502020204030204" pitchFamily="34" charset="0"/>
                <a:cs typeface="Calibri" panose="020F0502020204030204" pitchFamily="34" charset="0"/>
              </a:rPr>
              <a:t>Aplikativno rješenje za računovodstvo, poslovno izvještavanje i korporativno upravljanje.</a:t>
            </a:r>
          </a:p>
          <a:p>
            <a:pPr>
              <a:defRPr/>
            </a:pPr>
            <a:endParaRPr lang="hr-HR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hr-HR" sz="5900" dirty="0">
                <a:latin typeface="Calibri" panose="020F0502020204030204" pitchFamily="34" charset="0"/>
                <a:cs typeface="Calibri" panose="020F0502020204030204" pitchFamily="34" charset="0"/>
              </a:rPr>
              <a:t>Prednost tvrtkama pružanjem alata za financijsko upravljanje </a:t>
            </a:r>
          </a:p>
          <a:p>
            <a:pPr>
              <a:defRPr/>
            </a:pPr>
            <a:endParaRPr lang="hr-HR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hr-HR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http://www.sap.com/croatia/solutions/business-suite/erp/financials/index.epx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Financije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7342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Funkcionalnosti za računovodstvo, izvještavanje, analitiku, korporativno upravljanje, financijski nabavni lanac i upravljanje riznicom 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Podrška za industrijski-specifične procese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Prilagodljivo za zahtjeve lokalnih tržišta, jezika i valuta 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Robusne interne kontrole i dokumentiranja svih financijskih procesa i transakcija 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Mogućnosti za financijsko i menadžersko izvještavanje 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Integracijska platforma/moduli koje spaja financije sa postojećim poslovnim sustavima i aplikacijama 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Podrška za inovacije koje uključuju i novije financijske strategije poput outsourcing-a poslovnih procesa, kolaborativne trgovine i zajedničkih usluga</a:t>
            </a:r>
          </a:p>
          <a:p>
            <a:pPr>
              <a:defRPr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  <a:defRPr/>
            </a:pPr>
            <a:r>
              <a:rPr lang="hr-HR" sz="18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http://www.sap.com/croatia/solutions/business-suite/erp/financials/index.epx</a:t>
            </a:r>
          </a:p>
          <a:p>
            <a:pPr>
              <a:defRPr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568952" cy="583721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Profitability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Analytics/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64807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2148"/>
            <a:ext cx="8568952" cy="583721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Indirect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costs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allocations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65F5-F194-4BAC-937C-49D9ED3F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20" y="1916832"/>
            <a:ext cx="4648200" cy="4591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45EA5D-43F8-4085-912C-54C86ED88A8E}"/>
              </a:ext>
            </a:extLst>
          </p:cNvPr>
          <p:cNvSpPr/>
          <p:nvPr/>
        </p:nvSpPr>
        <p:spPr>
          <a:xfrm>
            <a:off x="326364" y="6023008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600" algn="l"/>
                <a:tab pos="449580" algn="l"/>
              </a:tabLst>
              <a:defRPr/>
            </a:pP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Izvor: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Ellen F. Monk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Bret J. Wagner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„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oncepts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Enterprise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esource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</a:t>
            </a:r>
            <a:r>
              <a:rPr kumimoji="0" lang="hr-HR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lanning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r-H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“, 2013</a:t>
            </a:r>
          </a:p>
        </p:txBody>
      </p:sp>
    </p:spTree>
    <p:extLst>
      <p:ext uri="{BB962C8B-B14F-4D97-AF65-F5344CB8AC3E}">
        <p14:creationId xmlns:p14="http://schemas.microsoft.com/office/powerpoint/2010/main" val="6495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ERP Analitika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407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	Konsolidirano financijsko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izvješčivanje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Planiranje, budžetiranje i predviđanje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Upravljanje performancama i vrednovanje putem scorecard metodologije (sustava mjerila i kriterija za vrednovanje i ukupnog vrednovanja uz tablične i grafičke prikaze performanci: troškova, prihoda, obujma prodaje itd.)</a:t>
            </a:r>
          </a:p>
          <a:p>
            <a:pPr>
              <a:defRPr/>
            </a:pP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Analiza rizika 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hr-HR" sz="1200" i="1" dirty="0">
                <a:latin typeface="Calibri" panose="020F0502020204030204" pitchFamily="34" charset="0"/>
                <a:cs typeface="Calibri" panose="020F0502020204030204" pitchFamily="34" charset="0"/>
              </a:rPr>
              <a:t>http://www.sap.com/solutions/business-suite/erp/sapsem.epx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hr-H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hr-H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hr-H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hr-H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Default Design</vt:lpstr>
      <vt:lpstr>Marin Bezic Vern BI</vt:lpstr>
      <vt:lpstr>2_Default Design</vt:lpstr>
      <vt:lpstr>Arhitektura ERP sustava Tema 10</vt:lpstr>
      <vt:lpstr>Da dobijete dojam kako to izgleda uživo…</vt:lpstr>
      <vt:lpstr>Financial Accounting</vt:lpstr>
      <vt:lpstr>Financial Accounting</vt:lpstr>
      <vt:lpstr>Financije I</vt:lpstr>
      <vt:lpstr>Financije II</vt:lpstr>
      <vt:lpstr>Controlling</vt:lpstr>
      <vt:lpstr>Controlling</vt:lpstr>
      <vt:lpstr>ERP Analitika</vt:lpstr>
      <vt:lpstr>Analitika</vt:lpstr>
      <vt:lpstr>PowerPoint Presentation</vt:lpstr>
    </vt:vector>
  </TitlesOfParts>
  <Company>FOI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</dc:title>
  <dc:creator>Brumec Josip</dc:creator>
  <cp:lastModifiedBy>Tvrtko Begović</cp:lastModifiedBy>
  <cp:revision>253</cp:revision>
  <dcterms:created xsi:type="dcterms:W3CDTF">2004-02-18T09:05:11Z</dcterms:created>
  <dcterms:modified xsi:type="dcterms:W3CDTF">2024-01-25T16:48:22Z</dcterms:modified>
</cp:coreProperties>
</file>