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3" r:id="rId3"/>
    <p:sldId id="259" r:id="rId4"/>
    <p:sldId id="267" r:id="rId5"/>
    <p:sldId id="268" r:id="rId6"/>
    <p:sldId id="257" r:id="rId7"/>
    <p:sldId id="270" r:id="rId8"/>
    <p:sldId id="256" r:id="rId9"/>
    <p:sldId id="261" r:id="rId10"/>
    <p:sldId id="265" r:id="rId11"/>
    <p:sldId id="266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41" autoAdjust="0"/>
    <p:restoredTop sz="98046" autoAdjust="0"/>
  </p:normalViewPr>
  <p:slideViewPr>
    <p:cSldViewPr snapToGrid="0" snapToObjects="1">
      <p:cViewPr varScale="1">
        <p:scale>
          <a:sx n="100" d="100"/>
          <a:sy n="100" d="100"/>
        </p:scale>
        <p:origin x="-1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6FF4-CA83-1944-89B4-69D7F9916480}" type="datetimeFigureOut">
              <a:rPr lang="en-US" smtClean="0"/>
              <a:t>6/16/14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5FA7-AEEF-B543-8609-B73A7982A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7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6FF4-CA83-1944-89B4-69D7F9916480}" type="datetimeFigureOut">
              <a:rPr lang="en-US" smtClean="0"/>
              <a:t>6/16/14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5FA7-AEEF-B543-8609-B73A7982A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0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6FF4-CA83-1944-89B4-69D7F9916480}" type="datetimeFigureOut">
              <a:rPr lang="en-US" smtClean="0"/>
              <a:t>6/16/14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5FA7-AEEF-B543-8609-B73A7982A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1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6FF4-CA83-1944-89B4-69D7F9916480}" type="datetimeFigureOut">
              <a:rPr lang="en-US" smtClean="0"/>
              <a:t>6/16/14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5FA7-AEEF-B543-8609-B73A7982A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8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6FF4-CA83-1944-89B4-69D7F9916480}" type="datetimeFigureOut">
              <a:rPr lang="en-US" smtClean="0"/>
              <a:t>6/16/14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5FA7-AEEF-B543-8609-B73A7982A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3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6FF4-CA83-1944-89B4-69D7F9916480}" type="datetimeFigureOut">
              <a:rPr lang="en-US" smtClean="0"/>
              <a:t>6/16/14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5FA7-AEEF-B543-8609-B73A7982A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4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6FF4-CA83-1944-89B4-69D7F9916480}" type="datetimeFigureOut">
              <a:rPr lang="en-US" smtClean="0"/>
              <a:t>6/16/14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5FA7-AEEF-B543-8609-B73A7982A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0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6FF4-CA83-1944-89B4-69D7F9916480}" type="datetimeFigureOut">
              <a:rPr lang="en-US" smtClean="0"/>
              <a:t>6/16/14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5FA7-AEEF-B543-8609-B73A7982A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7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6FF4-CA83-1944-89B4-69D7F9916480}" type="datetimeFigureOut">
              <a:rPr lang="en-US" smtClean="0"/>
              <a:t>6/16/14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5FA7-AEEF-B543-8609-B73A7982A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5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6FF4-CA83-1944-89B4-69D7F9916480}" type="datetimeFigureOut">
              <a:rPr lang="en-US" smtClean="0"/>
              <a:t>6/16/14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5FA7-AEEF-B543-8609-B73A7982A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7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6FF4-CA83-1944-89B4-69D7F9916480}" type="datetimeFigureOut">
              <a:rPr lang="en-US" smtClean="0"/>
              <a:t>6/16/14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5FA7-AEEF-B543-8609-B73A7982A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5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96FF4-CA83-1944-89B4-69D7F9916480}" type="datetimeFigureOut">
              <a:rPr lang="en-US" smtClean="0"/>
              <a:t>6/16/14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25FA7-AEEF-B543-8609-B73A7982A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Committee Meeting</a:t>
            </a:r>
            <a:br>
              <a:rPr lang="en-US" dirty="0" smtClean="0"/>
            </a:br>
            <a:r>
              <a:rPr lang="en-US" sz="3100" dirty="0" smtClean="0"/>
              <a:t>June 16, 2014</a:t>
            </a:r>
            <a:br>
              <a:rPr lang="en-US" sz="3100" dirty="0" smtClean="0"/>
            </a:br>
            <a:r>
              <a:rPr lang="en-US" sz="3100" dirty="0" smtClean="0"/>
              <a:t>Karl Jarvis</a:t>
            </a:r>
            <a:endParaRPr lang="en-US" sz="31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Committee Members: 	Paul </a:t>
            </a:r>
            <a:r>
              <a:rPr lang="en-US" dirty="0" err="1" smtClean="0"/>
              <a:t>Beier</a:t>
            </a:r>
            <a:endParaRPr lang="en-US" dirty="0" smtClean="0"/>
          </a:p>
          <a:p>
            <a:pPr algn="l"/>
            <a:r>
              <a:rPr lang="en-US" dirty="0" smtClean="0"/>
              <a:t>							Brett Dickson (call)</a:t>
            </a:r>
          </a:p>
          <a:p>
            <a:pPr algn="l"/>
            <a:r>
              <a:rPr lang="en-US" dirty="0" smtClean="0"/>
              <a:t>							Jason Wilder</a:t>
            </a:r>
          </a:p>
          <a:p>
            <a:pPr algn="l"/>
            <a:r>
              <a:rPr lang="en-US" dirty="0" smtClean="0"/>
              <a:t>							Sam Cushman (absent)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Quarzsite</a:t>
            </a:r>
            <a:r>
              <a:rPr lang="en-US" dirty="0" smtClean="0"/>
              <a:t> AZ-95</a:t>
            </a:r>
            <a:br>
              <a:rPr lang="en-US" dirty="0" smtClean="0"/>
            </a:br>
            <a:r>
              <a:rPr lang="en-US" dirty="0" smtClean="0"/>
              <a:t>Desert K-Rats</a:t>
            </a:r>
            <a:endParaRPr lang="en-US" dirty="0"/>
          </a:p>
        </p:txBody>
      </p:sp>
      <p:pic>
        <p:nvPicPr>
          <p:cNvPr id="4" name="Content Placeholder 3" descr="Screen Shot 2014-06-16 at 11.04.1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8" b="105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377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Same study site:</a:t>
            </a:r>
            <a:br>
              <a:rPr lang="en-US" dirty="0" smtClean="0"/>
            </a:br>
            <a:r>
              <a:rPr lang="en-US" dirty="0" smtClean="0"/>
              <a:t>Merriam’s K-Rats</a:t>
            </a:r>
            <a:endParaRPr lang="en-US" dirty="0"/>
          </a:p>
        </p:txBody>
      </p:sp>
      <p:pic>
        <p:nvPicPr>
          <p:cNvPr id="4" name="Content Placeholder 3" descr="Screen Shot 2014-06-16 at 11.04.0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4" b="131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032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Quatzsite</a:t>
            </a:r>
            <a:r>
              <a:rPr lang="en-US" sz="3200" dirty="0" smtClean="0"/>
              <a:t> Desert &amp; Merriam’s Kangaroo Rat Samples (some points with multiple individuals)</a:t>
            </a:r>
            <a:endParaRPr lang="en-US" sz="3200" dirty="0"/>
          </a:p>
        </p:txBody>
      </p:sp>
      <p:pic>
        <p:nvPicPr>
          <p:cNvPr id="4" name="Content Placeholder 3" descr="Screen Shot 2014-06-16 at 11.04.0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6" b="101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7824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Simulations on the effect of road avoidance and roadkill on genetic 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Empirical analysis of two desert kangaroo rat populations (and possibly a Merriam’s kangaroo rat population) in areas bisected by roads and pairing with simulations to infer road impacts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Pairing of simulations with data sets on various wildlife species to infer road avoidance and roadkill impacts on genetic patterns</a:t>
            </a:r>
          </a:p>
        </p:txBody>
      </p:sp>
    </p:spTree>
    <p:extLst>
      <p:ext uri="{BB962C8B-B14F-4D97-AF65-F5344CB8AC3E}">
        <p14:creationId xmlns:p14="http://schemas.microsoft.com/office/powerpoint/2010/main" val="37006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oadkill A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2828"/>
          <a:stretch/>
        </p:blipFill>
        <p:spPr>
          <a:xfrm>
            <a:off x="6891938" y="4834080"/>
            <a:ext cx="2622612" cy="2023920"/>
          </a:xfrm>
          <a:prstGeom prst="rect">
            <a:avLst/>
          </a:prstGeom>
        </p:spPr>
      </p:pic>
      <p:pic>
        <p:nvPicPr>
          <p:cNvPr id="5" name="Picture 4" descr="IBD.pd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2844"/>
          <a:stretch/>
        </p:blipFill>
        <p:spPr>
          <a:xfrm>
            <a:off x="6917962" y="172490"/>
            <a:ext cx="2596588" cy="2003415"/>
          </a:xfrm>
          <a:prstGeom prst="rect">
            <a:avLst/>
          </a:prstGeom>
        </p:spPr>
      </p:pic>
      <p:pic>
        <p:nvPicPr>
          <p:cNvPr id="6" name="Picture 5" descr="Avoidance A.pdf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2900"/>
          <a:stretch/>
        </p:blipFill>
        <p:spPr>
          <a:xfrm>
            <a:off x="6917962" y="2506870"/>
            <a:ext cx="2596588" cy="2001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55929" y="0"/>
            <a:ext cx="114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barrier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89915" y="2318594"/>
            <a:ext cx="186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Avoidance Barrier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89915" y="4649414"/>
            <a:ext cx="175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Mortality Barrier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</a:t>
            </a:r>
            <a:r>
              <a:rPr lang="en-US" dirty="0" err="1" smtClean="0"/>
              <a:t>sims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Results</a:t>
            </a:r>
          </a:p>
          <a:p>
            <a:pPr lvl="1"/>
            <a:r>
              <a:rPr lang="en-US" sz="1600" dirty="0" smtClean="0"/>
              <a:t>IBD: higher diversity in center</a:t>
            </a:r>
          </a:p>
          <a:p>
            <a:pPr lvl="1"/>
            <a:r>
              <a:rPr lang="en-US" sz="1600" dirty="0" smtClean="0"/>
              <a:t>Roadkill barrier: higher diversity near road</a:t>
            </a:r>
          </a:p>
          <a:p>
            <a:pPr lvl="1"/>
            <a:r>
              <a:rPr lang="en-US" sz="1600" dirty="0" smtClean="0"/>
              <a:t>Avoidance barrier: difference in diversity levels across road</a:t>
            </a:r>
          </a:p>
          <a:p>
            <a:r>
              <a:rPr lang="en-US" sz="2000" dirty="0" smtClean="0"/>
              <a:t>Issues</a:t>
            </a:r>
          </a:p>
          <a:p>
            <a:pPr lvl="1"/>
            <a:r>
              <a:rPr lang="en-US" sz="1600" dirty="0" smtClean="0"/>
              <a:t>Computation time </a:t>
            </a:r>
          </a:p>
          <a:p>
            <a:pPr lvl="1"/>
            <a:r>
              <a:rPr lang="en-US" sz="1600" dirty="0" smtClean="0"/>
              <a:t>Scaling to many runs/</a:t>
            </a:r>
            <a:r>
              <a:rPr lang="en-US" sz="1600" dirty="0" err="1" smtClean="0"/>
              <a:t>sGD</a:t>
            </a:r>
            <a:r>
              <a:rPr lang="en-US" sz="1600" dirty="0" smtClean="0"/>
              <a:t> analyses</a:t>
            </a:r>
          </a:p>
          <a:p>
            <a:pPr lvl="1"/>
            <a:r>
              <a:rPr lang="en-US" sz="1600" dirty="0" smtClean="0"/>
              <a:t>Edge effect/shape</a:t>
            </a:r>
          </a:p>
          <a:p>
            <a:r>
              <a:rPr lang="en-US" sz="2000" dirty="0" smtClean="0"/>
              <a:t>Solutions</a:t>
            </a:r>
          </a:p>
          <a:p>
            <a:pPr lvl="1"/>
            <a:r>
              <a:rPr lang="en-US" sz="1600" dirty="0" smtClean="0"/>
              <a:t>Comp time</a:t>
            </a:r>
          </a:p>
          <a:p>
            <a:pPr lvl="2"/>
            <a:r>
              <a:rPr lang="en-US" sz="1400" dirty="0" smtClean="0"/>
              <a:t>Less individuals (1000 -&gt; 500)</a:t>
            </a:r>
          </a:p>
          <a:p>
            <a:pPr lvl="2"/>
            <a:r>
              <a:rPr lang="en-US" sz="1400" dirty="0" smtClean="0"/>
              <a:t>Unequal starting allele frequencies</a:t>
            </a:r>
          </a:p>
          <a:p>
            <a:pPr lvl="1"/>
            <a:r>
              <a:rPr lang="en-US" sz="1600" dirty="0" smtClean="0"/>
              <a:t>Scaling</a:t>
            </a:r>
          </a:p>
          <a:p>
            <a:pPr lvl="2"/>
            <a:r>
              <a:rPr lang="en-US" sz="1400" dirty="0" smtClean="0"/>
              <a:t>Coding to deal with loops, NAs, file management, etc.</a:t>
            </a:r>
          </a:p>
          <a:p>
            <a:pPr lvl="1"/>
            <a:r>
              <a:rPr lang="en-US" sz="1600" dirty="0" smtClean="0"/>
              <a:t>Edge effect/shape</a:t>
            </a:r>
          </a:p>
          <a:p>
            <a:pPr lvl="2"/>
            <a:r>
              <a:rPr lang="en-US" sz="1400" dirty="0" smtClean="0"/>
              <a:t>Stretched study area</a:t>
            </a:r>
          </a:p>
          <a:p>
            <a:pPr lvl="2"/>
            <a:r>
              <a:rPr lang="en-US" sz="1400" dirty="0" smtClean="0"/>
              <a:t>Crop margins</a:t>
            </a:r>
          </a:p>
          <a:p>
            <a:pPr lvl="2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685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CDPOP: </a:t>
            </a:r>
            <a:br>
              <a:rPr lang="en-US" dirty="0" smtClean="0"/>
            </a:br>
            <a:r>
              <a:rPr lang="en-US" dirty="0" smtClean="0"/>
              <a:t>N </a:t>
            </a:r>
            <a:r>
              <a:rPr lang="en-US" dirty="0"/>
              <a:t>generations based on Ho</a:t>
            </a:r>
          </a:p>
        </p:txBody>
      </p:sp>
      <p:pic>
        <p:nvPicPr>
          <p:cNvPr id="7" name="Content Placeholder 6" descr="Ho 1000 unif start freqs.pdf"/>
          <p:cNvPicPr>
            <a:picLocks noGrp="1" noChangeAspect="1"/>
          </p:cNvPicPr>
          <p:nvPr>
            <p:ph sz="half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84" r="5384"/>
          <a:stretch>
            <a:fillRect/>
          </a:stretch>
        </p:blipFill>
        <p:spPr>
          <a:xfrm>
            <a:off x="457200" y="1600200"/>
            <a:ext cx="4038600" cy="4525963"/>
          </a:xfrm>
          <a:solidFill>
            <a:srgbClr val="FFFFFF"/>
          </a:solidFill>
        </p:spPr>
      </p:pic>
      <p:pic>
        <p:nvPicPr>
          <p:cNvPr id="8" name="Content Placeholder 7" descr="Ho 1000 smart start freqs.pdf"/>
          <p:cNvPicPr>
            <a:picLocks noGrp="1" noChangeAspect="1"/>
          </p:cNvPicPr>
          <p:nvPr>
            <p:ph sz="half"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84" r="5384"/>
          <a:stretch>
            <a:fillRect/>
          </a:stretch>
        </p:blipFill>
        <p:spPr>
          <a:xfrm>
            <a:off x="4584700" y="1600200"/>
            <a:ext cx="4038600" cy="4525963"/>
          </a:xfr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62075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CDPOP: </a:t>
            </a:r>
            <a:br>
              <a:rPr lang="en-US" dirty="0" smtClean="0"/>
            </a:br>
            <a:r>
              <a:rPr lang="en-US" dirty="0" smtClean="0"/>
              <a:t>Informing initial </a:t>
            </a:r>
            <a:r>
              <a:rPr lang="en-US" dirty="0"/>
              <a:t>a</a:t>
            </a:r>
            <a:r>
              <a:rPr lang="en-US" dirty="0" smtClean="0"/>
              <a:t>llele </a:t>
            </a:r>
            <a:r>
              <a:rPr lang="en-US" dirty="0"/>
              <a:t>f</a:t>
            </a:r>
            <a:r>
              <a:rPr lang="en-US" dirty="0" smtClean="0"/>
              <a:t>requencies</a:t>
            </a:r>
            <a:endParaRPr lang="en-US" dirty="0"/>
          </a:p>
        </p:txBody>
      </p:sp>
      <p:pic>
        <p:nvPicPr>
          <p:cNvPr id="7" name="Content Placeholder 4" descr="allele freq hist white.pdf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84" r="5384"/>
          <a:stretch/>
        </p:blipFill>
        <p:spPr>
          <a:xfrm>
            <a:off x="2318161" y="1637268"/>
            <a:ext cx="4487648" cy="50292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318187" y="1648936"/>
            <a:ext cx="260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10x 1000</a:t>
            </a:r>
            <a:r>
              <a:rPr lang="en-US" dirty="0">
                <a:solidFill>
                  <a:srgbClr val="000000"/>
                </a:solidFill>
              </a:rPr>
              <a:t>-generation runs </a:t>
            </a:r>
          </a:p>
        </p:txBody>
      </p:sp>
    </p:spTree>
    <p:extLst>
      <p:ext uri="{BB962C8B-B14F-4D97-AF65-F5344CB8AC3E}">
        <p14:creationId xmlns:p14="http://schemas.microsoft.com/office/powerpoint/2010/main" val="9265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343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Changes in </a:t>
            </a:r>
            <a:r>
              <a:rPr lang="en-US" dirty="0" err="1" smtClean="0"/>
              <a:t>sims</a:t>
            </a:r>
            <a:r>
              <a:rPr lang="en-US" dirty="0" smtClean="0"/>
              <a:t> from previous </a:t>
            </a:r>
            <a:endParaRPr lang="en-US" dirty="0"/>
          </a:p>
        </p:txBody>
      </p:sp>
      <p:pic>
        <p:nvPicPr>
          <p:cNvPr id="4" name="Picture 3" descr="ibdb0m0_Ar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1" r="17455"/>
          <a:stretch/>
        </p:blipFill>
        <p:spPr>
          <a:xfrm>
            <a:off x="114168" y="2829806"/>
            <a:ext cx="2754260" cy="4028194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6" r="13798"/>
          <a:stretch/>
        </p:blipFill>
        <p:spPr>
          <a:xfrm>
            <a:off x="3125301" y="2829806"/>
            <a:ext cx="2896969" cy="4028194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3" r="13798"/>
          <a:stretch/>
        </p:blipFill>
        <p:spPr>
          <a:xfrm>
            <a:off x="6279142" y="2829806"/>
            <a:ext cx="2868427" cy="402819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457200" y="1172131"/>
            <a:ext cx="8229600" cy="165767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Results:</a:t>
            </a:r>
          </a:p>
          <a:p>
            <a:pPr lvl="1"/>
            <a:r>
              <a:rPr lang="en-US" sz="2400" dirty="0" smtClean="0"/>
              <a:t>Essentially random</a:t>
            </a:r>
          </a:p>
          <a:p>
            <a:r>
              <a:rPr lang="en-US" sz="2800" dirty="0" smtClean="0"/>
              <a:t>Issues: </a:t>
            </a:r>
          </a:p>
          <a:p>
            <a:pPr lvl="1"/>
            <a:r>
              <a:rPr lang="en-US" sz="2400" dirty="0" smtClean="0"/>
              <a:t>Changed extent/resolution when I went to different shape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070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271264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simulations in progress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grid instead of random</a:t>
            </a:r>
          </a:p>
          <a:p>
            <a:r>
              <a:rPr lang="en-US" dirty="0" smtClean="0"/>
              <a:t>Calibrate movement based on IBD, use to decide on relative value of IBD cells, barrier, and dispersal</a:t>
            </a:r>
          </a:p>
          <a:p>
            <a:r>
              <a:rPr lang="en-US" dirty="0" smtClean="0"/>
              <a:t>Test new Shirk </a:t>
            </a:r>
            <a:r>
              <a:rPr lang="en-US" dirty="0" err="1" smtClean="0"/>
              <a:t>sGD</a:t>
            </a:r>
            <a:r>
              <a:rPr lang="en-US" dirty="0" smtClean="0"/>
              <a:t> code (now R, was Python)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7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Yuma Desert Kangaroo Rats</a:t>
            </a:r>
            <a:br>
              <a:rPr lang="en-US" dirty="0" smtClean="0"/>
            </a:br>
            <a:r>
              <a:rPr lang="en-US" dirty="0" smtClean="0"/>
              <a:t>green=this year, purple=last year</a:t>
            </a:r>
            <a:endParaRPr lang="en-US" dirty="0"/>
          </a:p>
        </p:txBody>
      </p:sp>
      <p:pic>
        <p:nvPicPr>
          <p:cNvPr id="4" name="Content Placeholder 3" descr="Mail Attachmen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1" b="128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37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249</Words>
  <Application>Microsoft Macintosh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Committee Meeting June 16, 2014 Karl Jarvis</vt:lpstr>
      <vt:lpstr>Chapters</vt:lpstr>
      <vt:lpstr>Previous sims</vt:lpstr>
      <vt:lpstr>CDPOP:  N generations based on Ho</vt:lpstr>
      <vt:lpstr>CDPOP:  Informing initial allele frequencies</vt:lpstr>
      <vt:lpstr>Changes in sims from previous </vt:lpstr>
      <vt:lpstr>PowerPoint Presentation</vt:lpstr>
      <vt:lpstr>Changes to simulations in progress</vt:lpstr>
      <vt:lpstr>Yuma Desert Kangaroo Rats green=this year, purple=last year</vt:lpstr>
      <vt:lpstr>Quarzsite AZ-95 Desert K-Rats</vt:lpstr>
      <vt:lpstr>Same study site: Merriam’s K-Rats</vt:lpstr>
      <vt:lpstr>Quatzsite Desert &amp; Merriam’s Kangaroo Rat Samples (some points with multiple individuals)</vt:lpstr>
    </vt:vector>
  </TitlesOfParts>
  <Company>NAU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Changes to simulations</dc:title>
  <dc:creator>Karl Jarvis</dc:creator>
  <cp:lastModifiedBy>Karl Jarvis</cp:lastModifiedBy>
  <cp:revision>13</cp:revision>
  <dcterms:created xsi:type="dcterms:W3CDTF">2014-06-16T15:36:48Z</dcterms:created>
  <dcterms:modified xsi:type="dcterms:W3CDTF">2014-06-17T16:04:22Z</dcterms:modified>
</cp:coreProperties>
</file>