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3" r:id="rId2"/>
  </p:sldMasterIdLst>
  <p:notesMasterIdLst>
    <p:notesMasterId r:id="rId63"/>
  </p:notesMasterIdLst>
  <p:sldIdLst>
    <p:sldId id="543" r:id="rId3"/>
    <p:sldId id="552" r:id="rId4"/>
    <p:sldId id="478" r:id="rId5"/>
    <p:sldId id="479" r:id="rId6"/>
    <p:sldId id="553" r:id="rId7"/>
    <p:sldId id="480" r:id="rId8"/>
    <p:sldId id="481" r:id="rId9"/>
    <p:sldId id="482" r:id="rId10"/>
    <p:sldId id="483" r:id="rId11"/>
    <p:sldId id="484"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50" r:id="rId36"/>
    <p:sldId id="551" r:id="rId37"/>
    <p:sldId id="508" r:id="rId38"/>
    <p:sldId id="509" r:id="rId39"/>
    <p:sldId id="548" r:id="rId40"/>
    <p:sldId id="510" r:id="rId41"/>
    <p:sldId id="511" r:id="rId42"/>
    <p:sldId id="512" r:id="rId43"/>
    <p:sldId id="513" r:id="rId44"/>
    <p:sldId id="514" r:id="rId45"/>
    <p:sldId id="515" r:id="rId46"/>
    <p:sldId id="516" r:id="rId47"/>
    <p:sldId id="517" r:id="rId48"/>
    <p:sldId id="544" r:id="rId49"/>
    <p:sldId id="528" r:id="rId50"/>
    <p:sldId id="529" r:id="rId51"/>
    <p:sldId id="530" r:id="rId52"/>
    <p:sldId id="531" r:id="rId53"/>
    <p:sldId id="532" r:id="rId54"/>
    <p:sldId id="533" r:id="rId55"/>
    <p:sldId id="534" r:id="rId56"/>
    <p:sldId id="535" r:id="rId57"/>
    <p:sldId id="549" r:id="rId58"/>
    <p:sldId id="539" r:id="rId59"/>
    <p:sldId id="540" r:id="rId60"/>
    <p:sldId id="541" r:id="rId61"/>
    <p:sldId id="542" r:id="rId6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27"/>
  </p:normalViewPr>
  <p:slideViewPr>
    <p:cSldViewPr snapToGrid="0" snapToObjects="1">
      <p:cViewPr varScale="1">
        <p:scale>
          <a:sx n="63" d="100"/>
          <a:sy n="63" d="100"/>
        </p:scale>
        <p:origin x="13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402045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9"/>
          <p:cNvSpPr>
            <a:spLocks noGrp="1" noChangeArrowheads="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42115228-3D91-481B-95BA-AD30D17BAB8F}" type="slidenum">
              <a:rPr lang="nl-NL" altLang="en-US" sz="1100">
                <a:solidFill>
                  <a:srgbClr val="000000"/>
                </a:solidFill>
              </a:rPr>
              <a:pPr/>
              <a:t>1</a:t>
            </a:fld>
            <a:endParaRPr lang="nl-NL" altLang="en-US" sz="1100">
              <a:solidFill>
                <a:srgbClr val="000000"/>
              </a:solidFill>
            </a:endParaRPr>
          </a:p>
        </p:txBody>
      </p:sp>
      <p:sp>
        <p:nvSpPr>
          <p:cNvPr id="88067" name="Text Box 1"/>
          <p:cNvSpPr>
            <a:spLocks noGrp="1" noRot="1" noChangeAspect="1" noChangeArrowheads="1" noTextEdit="1"/>
          </p:cNvSpPr>
          <p:nvPr>
            <p:ph type="sldImg"/>
          </p:nvPr>
        </p:nvSpPr>
        <p:spPr>
          <a:xfrm>
            <a:off x="1144588" y="684213"/>
            <a:ext cx="4570412" cy="3429000"/>
          </a:xfrm>
          <a:ln/>
        </p:spPr>
      </p:sp>
      <p:sp>
        <p:nvSpPr>
          <p:cNvPr id="88068" name="Text Box 2"/>
          <p:cNvSpPr>
            <a:spLocks noGrp="1" noChangeArrowheads="1"/>
          </p:cNvSpPr>
          <p:nvPr>
            <p:ph type="body" idx="1"/>
          </p:nvPr>
        </p:nvSpPr>
        <p:spPr>
          <a:xfrm>
            <a:off x="686098" y="4343703"/>
            <a:ext cx="5485805"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nl-NL"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43000" y="685800"/>
            <a:ext cx="4572000" cy="342900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F99DAEDF-E951-4421-BB76-EB3451822DEB}" type="slidenum">
              <a:rPr lang="nl-NL" altLang="en-US" sz="1100">
                <a:solidFill>
                  <a:srgbClr val="000000"/>
                </a:solidFill>
              </a:rPr>
              <a:pPr/>
              <a:t>39</a:t>
            </a:fld>
            <a:endParaRPr lang="nl-NL" altLang="en-US" sz="11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43000" y="685800"/>
            <a:ext cx="4572000" cy="342900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5686124D-54F8-43B9-A437-6B6D50EA4D3B}" type="slidenum">
              <a:rPr lang="nl-NL" altLang="en-US" sz="1100">
                <a:solidFill>
                  <a:srgbClr val="000000"/>
                </a:solidFill>
              </a:rPr>
              <a:pPr/>
              <a:t>40</a:t>
            </a:fld>
            <a:endParaRPr lang="nl-NL" altLang="en-US" sz="110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43000" y="685800"/>
            <a:ext cx="4572000" cy="34290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8308"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F5625E5B-B87D-433F-A222-9DDF4F9D8F6A}" type="slidenum">
              <a:rPr lang="nl-NL" altLang="en-US" sz="1100">
                <a:solidFill>
                  <a:srgbClr val="000000"/>
                </a:solidFill>
              </a:rPr>
              <a:pPr/>
              <a:t>41</a:t>
            </a:fld>
            <a:endParaRPr lang="nl-NL" altLang="en-US" sz="11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1378" name="Shape 535"/>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101379" name="Shape 536"/>
          <p:cNvSpPr>
            <a:spLocks noGrp="1" noRot="1" noChangeAspect="1" noTextEdit="1"/>
          </p:cNvSpPr>
          <p:nvPr>
            <p:ph type="sldImg" idx="2"/>
          </p:nvPr>
        </p:nvSpPr>
        <p:spPr>
          <a:xfrm>
            <a:off x="1143000" y="685800"/>
            <a:ext cx="4572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Shape 535"/>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102403" name="Shape 536"/>
          <p:cNvSpPr>
            <a:spLocks noGrp="1" noRot="1" noChangeAspect="1" noTextEdit="1"/>
          </p:cNvSpPr>
          <p:nvPr>
            <p:ph type="sldImg" idx="2"/>
          </p:nvPr>
        </p:nvSpPr>
        <p:spPr>
          <a:xfrm>
            <a:off x="1143000" y="685800"/>
            <a:ext cx="4572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Shape 80"/>
          <p:cNvSpPr>
            <a:spLocks noGrp="1" noRot="1" noChangeAspect="1" noTextEdit="1"/>
          </p:cNvSpPr>
          <p:nvPr>
            <p:ph type="sldImg" idx="2"/>
          </p:nvPr>
        </p:nvSpPr>
        <p:spPr>
          <a:xfrm>
            <a:off x="1143000" y="685800"/>
            <a:ext cx="4572000" cy="3429000"/>
          </a:xfrm>
          <a:custGeom>
            <a:avLst/>
            <a:gdLst>
              <a:gd name="T0" fmla="*/ 0 w 120000"/>
              <a:gd name="T1" fmla="*/ 0 h 120000"/>
              <a:gd name="T2" fmla="*/ 191667184 w 120000"/>
              <a:gd name="T3" fmla="*/ 0 h 120000"/>
              <a:gd name="T4" fmla="*/ 191667184 w 120000"/>
              <a:gd name="T5" fmla="*/ 107741375 h 120000"/>
              <a:gd name="T6" fmla="*/ 0 w 120000"/>
              <a:gd name="T7" fmla="*/ 1077413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sp>
      <p:sp>
        <p:nvSpPr>
          <p:cNvPr id="37891" name="Shape 8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SzPct val="25000"/>
              <a:buFont typeface="Arial" pitchFamily="34" charset="0"/>
              <a:buNone/>
            </a:pPr>
            <a:r>
              <a:rPr lang="en-US" altLang="en-US" sz="1700">
                <a:latin typeface="Times New Roman" pitchFamily="18" charset="0"/>
                <a:ea typeface="ＭＳ Ｐゴシック" pitchFamily="34" charset="-128"/>
              </a:rPr>
              <a:t>Data transferred into knowledge useful to humans</a:t>
            </a:r>
          </a:p>
          <a:p>
            <a:pPr>
              <a:spcBef>
                <a:spcPct val="0"/>
              </a:spcBef>
              <a:buSzPct val="25000"/>
              <a:buFont typeface="Arial" pitchFamily="34" charset="0"/>
              <a:buNone/>
            </a:pPr>
            <a:endParaRPr lang="en-US" altLang="en-US" sz="1700">
              <a:latin typeface="Times New Roman" pitchFamily="18" charset="0"/>
              <a:ea typeface="ＭＳ Ｐゴシック" pitchFamily="34" charset="-128"/>
            </a:endParaRPr>
          </a:p>
          <a:p>
            <a:pPr>
              <a:spcBef>
                <a:spcPct val="0"/>
              </a:spcBef>
              <a:buSzPct val="25000"/>
              <a:buFont typeface="Arial" pitchFamily="34" charset="0"/>
              <a:buNone/>
            </a:pPr>
            <a:r>
              <a:rPr lang="en-US" altLang="en-US" sz="1700">
                <a:latin typeface="Times New Roman" pitchFamily="18" charset="0"/>
                <a:ea typeface="ＭＳ Ｐゴシック" pitchFamily="34" charset="-128"/>
              </a:rPr>
              <a:t>Models represent a real world system</a:t>
            </a:r>
          </a:p>
          <a:p>
            <a:pPr>
              <a:spcBef>
                <a:spcPct val="0"/>
              </a:spcBef>
              <a:buSzPct val="25000"/>
              <a:buFont typeface="Arial" pitchFamily="34" charset="0"/>
              <a:buNone/>
            </a:pPr>
            <a:r>
              <a:rPr lang="en-US" altLang="en-US" sz="1700">
                <a:latin typeface="Times New Roman" pitchFamily="18" charset="0"/>
                <a:ea typeface="ＭＳ Ｐゴシック" pitchFamily="34" charset="-128"/>
              </a:rPr>
              <a:t>Simulations use the model to reproduce the behaviour of that system</a:t>
            </a:r>
          </a:p>
        </p:txBody>
      </p:sp>
      <p:sp>
        <p:nvSpPr>
          <p:cNvPr id="37892" name="Shape 82"/>
          <p:cNvSpPr txBox="1">
            <a:spLocks noChangeArrowheads="1"/>
          </p:cNvSpPr>
          <p:nvPr/>
        </p:nvSpPr>
        <p:spPr bwMode="auto">
          <a:xfrm>
            <a:off x="3884414" y="8682870"/>
            <a:ext cx="2967633" cy="45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131" tIns="44268" rIns="85131" bIns="44268" anchor="b"/>
          <a:lstStyle>
            <a:lvl1pPr>
              <a:defRPr sz="2400">
                <a:solidFill>
                  <a:schemeClr val="bg1"/>
                </a:solidFill>
                <a:latin typeface="Times New Roman" pitchFamily="18" charset="0"/>
                <a:ea typeface="DejaVu Sans" charset="0"/>
                <a:cs typeface="DejaVu Sans" charset="0"/>
              </a:defRPr>
            </a:lvl1pPr>
            <a:lvl2pPr marL="37931725" indent="-37474525">
              <a:defRPr sz="2400">
                <a:solidFill>
                  <a:schemeClr val="bg1"/>
                </a:solidFill>
                <a:latin typeface="Times New Roman" pitchFamily="18" charset="0"/>
                <a:ea typeface="DejaVu Sans" charset="0"/>
                <a:cs typeface="DejaVu Sans" charset="0"/>
              </a:defRPr>
            </a:lvl2pPr>
            <a:lvl3pPr>
              <a:defRPr sz="2400">
                <a:solidFill>
                  <a:schemeClr val="bg1"/>
                </a:solidFill>
                <a:latin typeface="Times New Roman" pitchFamily="18" charset="0"/>
                <a:ea typeface="DejaVu Sans" charset="0"/>
                <a:cs typeface="DejaVu Sans" charset="0"/>
              </a:defRPr>
            </a:lvl3pPr>
            <a:lvl4pPr>
              <a:defRPr sz="2400">
                <a:solidFill>
                  <a:schemeClr val="bg1"/>
                </a:solidFill>
                <a:latin typeface="Times New Roman" pitchFamily="18" charset="0"/>
                <a:ea typeface="DejaVu Sans" charset="0"/>
                <a:cs typeface="DejaVu Sans" charset="0"/>
              </a:defRPr>
            </a:lvl4pPr>
            <a:lvl5pPr>
              <a:defRPr sz="2400">
                <a:solidFill>
                  <a:schemeClr val="bg1"/>
                </a:solidFill>
                <a:latin typeface="Times New Roman" pitchFamily="18" charset="0"/>
                <a:ea typeface="DejaVu Sans" charset="0"/>
                <a:cs typeface="DejaVu Sans" charset="0"/>
              </a:defRPr>
            </a:lvl5pPr>
            <a:lvl6pPr marL="4572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6pPr>
            <a:lvl7pPr marL="9144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7pPr>
            <a:lvl8pPr marL="13716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8pPr>
            <a:lvl9pPr marL="18288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9pPr>
          </a:lstStyle>
          <a:p>
            <a:pPr algn="r">
              <a:buSzPct val="25000"/>
            </a:pPr>
            <a:fld id="{465039E0-CA89-4C2A-B72B-DEC8B7013AD8}" type="slidenum">
              <a:rPr lang="en-US" altLang="en-US" sz="1100">
                <a:solidFill>
                  <a:srgbClr val="000000"/>
                </a:solidFill>
                <a:cs typeface="Times New Roman" pitchFamily="18" charset="0"/>
                <a:sym typeface="Times New Roman" pitchFamily="18" charset="0"/>
              </a:rPr>
              <a:pPr algn="r">
                <a:buSzPct val="25000"/>
              </a:pPr>
              <a:t>2</a:t>
            </a:fld>
            <a:endParaRPr lang="en-US" altLang="en-US" sz="1100">
              <a:solidFill>
                <a:srgbClr val="000000"/>
              </a:solidFill>
              <a:cs typeface="Times New Roman" pitchFamily="18" charset="0"/>
              <a:sym typeface="Times New Roman" pitchFamily="18" charset="0"/>
            </a:endParaRPr>
          </a:p>
        </p:txBody>
      </p:sp>
    </p:spTree>
    <p:extLst>
      <p:ext uri="{BB962C8B-B14F-4D97-AF65-F5344CB8AC3E}">
        <p14:creationId xmlns:p14="http://schemas.microsoft.com/office/powerpoint/2010/main" val="1026447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114" name="Shape 8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90115" name="Shape 88"/>
          <p:cNvSpPr>
            <a:spLocks noGrp="1" noRot="1" noChangeAspect="1" noTextEdit="1"/>
          </p:cNvSpPr>
          <p:nvPr>
            <p:ph type="sldImg" idx="2"/>
          </p:nvPr>
        </p:nvSpPr>
        <p:spPr>
          <a:xfrm>
            <a:off x="1143000" y="685800"/>
            <a:ext cx="4572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43000" y="685800"/>
            <a:ext cx="4572000" cy="34290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E84EB974-B2F3-4189-89AB-23C15950875C}" type="slidenum">
              <a:rPr lang="nl-NL" altLang="en-US" sz="1100">
                <a:solidFill>
                  <a:srgbClr val="000000"/>
                </a:solidFill>
              </a:rPr>
              <a:pPr/>
              <a:t>12</a:t>
            </a:fld>
            <a:endParaRPr lang="nl-NL" altLang="en-US" sz="11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43000" y="685800"/>
            <a:ext cx="4572000" cy="34290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2164"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7123D062-326E-423E-AC69-8FE23255DDC7}" type="slidenum">
              <a:rPr lang="nl-NL" altLang="en-US" sz="1100">
                <a:solidFill>
                  <a:srgbClr val="000000"/>
                </a:solidFill>
              </a:rPr>
              <a:pPr/>
              <a:t>31</a:t>
            </a:fld>
            <a:endParaRPr lang="nl-NL" altLang="en-US" sz="11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43000" y="685800"/>
            <a:ext cx="4572000" cy="34290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9E8BB25F-01D8-4643-A5C9-AB09699708FB}" type="slidenum">
              <a:rPr lang="nl-NL" altLang="en-US" sz="1100">
                <a:solidFill>
                  <a:srgbClr val="000000"/>
                </a:solidFill>
              </a:rPr>
              <a:pPr/>
              <a:t>32</a:t>
            </a:fld>
            <a:endParaRPr lang="nl-NL" altLang="en-US" sz="11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43000" y="685800"/>
            <a:ext cx="4572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E0065C0B-66A1-43CE-861C-77BA33B018B7}" type="slidenum">
              <a:rPr lang="nl-NL" altLang="en-US" sz="1100">
                <a:solidFill>
                  <a:srgbClr val="000000"/>
                </a:solidFill>
              </a:rPr>
              <a:pPr/>
              <a:t>33</a:t>
            </a:fld>
            <a:endParaRPr lang="nl-NL" altLang="en-US" sz="11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43000" y="685800"/>
            <a:ext cx="4572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E0065C0B-66A1-43CE-861C-77BA33B018B7}" type="slidenum">
              <a:rPr lang="nl-NL" altLang="en-US" sz="1100">
                <a:solidFill>
                  <a:srgbClr val="000000"/>
                </a:solidFill>
              </a:rPr>
              <a:pPr/>
              <a:t>35</a:t>
            </a:fld>
            <a:endParaRPr lang="nl-NL" altLang="en-US" sz="1100">
              <a:solidFill>
                <a:srgbClr val="000000"/>
              </a:solidFill>
            </a:endParaRPr>
          </a:p>
        </p:txBody>
      </p:sp>
    </p:spTree>
    <p:extLst>
      <p:ext uri="{BB962C8B-B14F-4D97-AF65-F5344CB8AC3E}">
        <p14:creationId xmlns:p14="http://schemas.microsoft.com/office/powerpoint/2010/main" val="87117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43000" y="685800"/>
            <a:ext cx="4572000" cy="34290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47E952FD-CF56-4340-A4FC-D0D4E8AF52D3}" type="slidenum">
              <a:rPr lang="nl-NL" altLang="en-US" sz="1100">
                <a:solidFill>
                  <a:srgbClr val="000000"/>
                </a:solidFill>
              </a:rPr>
              <a:pPr/>
              <a:t>37</a:t>
            </a:fld>
            <a:endParaRPr lang="nl-NL" altLang="en-US" sz="11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49250" y="1219200"/>
            <a:ext cx="8337550" cy="762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000" b="1" i="0" u="none" strike="noStrike" cap="none">
                <a:solidFill>
                  <a:srgbClr val="001C3D"/>
                </a:solidFill>
                <a:latin typeface="Verdana"/>
                <a:ea typeface="Verdana"/>
                <a:cs typeface="Verdana"/>
                <a:sym typeface="Verdana"/>
              </a:defRPr>
            </a:lvl1pPr>
            <a:lvl2pPr marL="0" marR="0" lvl="1" indent="0" algn="l" rtl="0">
              <a:spcBef>
                <a:spcPts val="0"/>
              </a:spcBef>
              <a:spcAft>
                <a:spcPts val="0"/>
              </a:spcAft>
              <a:buNone/>
              <a:defRPr sz="3000" b="1" i="0" u="none" strike="noStrike" cap="none">
                <a:solidFill>
                  <a:srgbClr val="001C3D"/>
                </a:solidFill>
                <a:latin typeface="Verdana"/>
                <a:ea typeface="Verdana"/>
                <a:cs typeface="Verdana"/>
                <a:sym typeface="Verdana"/>
              </a:defRPr>
            </a:lvl2pPr>
            <a:lvl3pPr marL="0" marR="0" lvl="2" indent="0" algn="l" rtl="0">
              <a:spcBef>
                <a:spcPts val="0"/>
              </a:spcBef>
              <a:spcAft>
                <a:spcPts val="0"/>
              </a:spcAft>
              <a:buNone/>
              <a:defRPr sz="3000" b="1" i="0" u="none" strike="noStrike" cap="none">
                <a:solidFill>
                  <a:srgbClr val="001C3D"/>
                </a:solidFill>
                <a:latin typeface="Verdana"/>
                <a:ea typeface="Verdana"/>
                <a:cs typeface="Verdana"/>
                <a:sym typeface="Verdana"/>
              </a:defRPr>
            </a:lvl3pPr>
            <a:lvl4pPr marL="0" marR="0" lvl="3" indent="0" algn="l" rtl="0">
              <a:spcBef>
                <a:spcPts val="0"/>
              </a:spcBef>
              <a:spcAft>
                <a:spcPts val="0"/>
              </a:spcAft>
              <a:buNone/>
              <a:defRPr sz="3000" b="1" i="0" u="none" strike="noStrike" cap="none">
                <a:solidFill>
                  <a:srgbClr val="001C3D"/>
                </a:solidFill>
                <a:latin typeface="Verdana"/>
                <a:ea typeface="Verdana"/>
                <a:cs typeface="Verdana"/>
                <a:sym typeface="Verdana"/>
              </a:defRPr>
            </a:lvl4pPr>
            <a:lvl5pPr marL="0" marR="0" lvl="4" indent="0" algn="l" rtl="0">
              <a:spcBef>
                <a:spcPts val="0"/>
              </a:spcBef>
              <a:spcAft>
                <a:spcPts val="0"/>
              </a:spcAft>
              <a:buNone/>
              <a:defRPr sz="3000" b="1" i="0" u="none" strike="noStrike" cap="none">
                <a:solidFill>
                  <a:srgbClr val="001C3D"/>
                </a:solidFill>
                <a:latin typeface="Verdana"/>
                <a:ea typeface="Verdana"/>
                <a:cs typeface="Verdana"/>
                <a:sym typeface="Verdana"/>
              </a:defRPr>
            </a:lvl5pPr>
            <a:lvl6pPr marL="457200" marR="0" lvl="5" indent="0" algn="l" rtl="0">
              <a:spcBef>
                <a:spcPts val="0"/>
              </a:spcBef>
              <a:spcAft>
                <a:spcPts val="0"/>
              </a:spcAft>
              <a:buNone/>
              <a:defRPr sz="3000" b="1" i="0" u="none" strike="noStrike" cap="none">
                <a:solidFill>
                  <a:srgbClr val="001C3D"/>
                </a:solidFill>
                <a:latin typeface="Verdana"/>
                <a:ea typeface="Verdana"/>
                <a:cs typeface="Verdana"/>
                <a:sym typeface="Verdana"/>
              </a:defRPr>
            </a:lvl6pPr>
            <a:lvl7pPr marL="914400" marR="0" lvl="6" indent="0" algn="l" rtl="0">
              <a:spcBef>
                <a:spcPts val="0"/>
              </a:spcBef>
              <a:spcAft>
                <a:spcPts val="0"/>
              </a:spcAft>
              <a:buNone/>
              <a:defRPr sz="3000" b="1" i="0" u="none" strike="noStrike" cap="none">
                <a:solidFill>
                  <a:srgbClr val="001C3D"/>
                </a:solidFill>
                <a:latin typeface="Verdana"/>
                <a:ea typeface="Verdana"/>
                <a:cs typeface="Verdana"/>
                <a:sym typeface="Verdana"/>
              </a:defRPr>
            </a:lvl7pPr>
            <a:lvl8pPr marL="1371600" marR="0" lvl="7" indent="0" algn="l" rtl="0">
              <a:spcBef>
                <a:spcPts val="0"/>
              </a:spcBef>
              <a:spcAft>
                <a:spcPts val="0"/>
              </a:spcAft>
              <a:buNone/>
              <a:defRPr sz="3000" b="1" i="0" u="none" strike="noStrike" cap="none">
                <a:solidFill>
                  <a:srgbClr val="001C3D"/>
                </a:solidFill>
                <a:latin typeface="Verdana"/>
                <a:ea typeface="Verdana"/>
                <a:cs typeface="Verdana"/>
                <a:sym typeface="Verdana"/>
              </a:defRPr>
            </a:lvl8pPr>
            <a:lvl9pPr marL="1828800" marR="0" lvl="8" indent="0" algn="l" rtl="0">
              <a:spcBef>
                <a:spcPts val="0"/>
              </a:spcBef>
              <a:spcAft>
                <a:spcPts val="0"/>
              </a:spcAft>
              <a:buNone/>
              <a:defRPr sz="3000" b="1" i="0" u="none" strike="noStrike" cap="none">
                <a:solidFill>
                  <a:srgbClr val="001C3D"/>
                </a:solidFill>
                <a:latin typeface="Verdana"/>
                <a:ea typeface="Verdana"/>
                <a:cs typeface="Verdana"/>
                <a:sym typeface="Verdana"/>
              </a:defRPr>
            </a:lvl9pPr>
          </a:lstStyle>
          <a:p>
            <a:endParaRPr/>
          </a:p>
        </p:txBody>
      </p:sp>
      <p:sp>
        <p:nvSpPr>
          <p:cNvPr id="16" name="Shape 16"/>
          <p:cNvSpPr txBox="1">
            <a:spLocks noGrp="1"/>
          </p:cNvSpPr>
          <p:nvPr>
            <p:ph type="body" idx="1"/>
          </p:nvPr>
        </p:nvSpPr>
        <p:spPr>
          <a:xfrm>
            <a:off x="349250" y="2093913"/>
            <a:ext cx="833755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001C3D"/>
              </a:buClr>
              <a:buSzPct val="100000"/>
              <a:buFont typeface="Verdana"/>
              <a:buChar char="•"/>
              <a:defRPr sz="3200" b="0" i="0" u="none" strike="noStrike" cap="none">
                <a:solidFill>
                  <a:srgbClr val="001C3D"/>
                </a:solidFill>
                <a:latin typeface="Verdana"/>
                <a:ea typeface="Verdana"/>
                <a:cs typeface="Verdana"/>
                <a:sym typeface="Verdana"/>
              </a:defRPr>
            </a:lvl1pPr>
            <a:lvl2pPr marL="742950" marR="0" lvl="1" indent="-107950" algn="l" rtl="0">
              <a:spcBef>
                <a:spcPts val="560"/>
              </a:spcBef>
              <a:spcAft>
                <a:spcPts val="0"/>
              </a:spcAft>
              <a:buClr>
                <a:srgbClr val="001C3D"/>
              </a:buClr>
              <a:buSzPct val="100000"/>
              <a:buFont typeface="Verdana"/>
              <a:buChar char="–"/>
              <a:defRPr sz="2800" b="0" i="0" u="none" strike="noStrike" cap="none">
                <a:solidFill>
                  <a:srgbClr val="001C3D"/>
                </a:solidFill>
                <a:latin typeface="Verdana"/>
                <a:ea typeface="Verdana"/>
                <a:cs typeface="Verdana"/>
                <a:sym typeface="Verdana"/>
              </a:defRPr>
            </a:lvl2pPr>
            <a:lvl3pPr marL="1143000" marR="0" lvl="2" indent="-76200" algn="l" rtl="0">
              <a:spcBef>
                <a:spcPts val="480"/>
              </a:spcBef>
              <a:spcAft>
                <a:spcPts val="0"/>
              </a:spcAft>
              <a:buClr>
                <a:srgbClr val="001C3D"/>
              </a:buClr>
              <a:buSzPct val="100000"/>
              <a:buFont typeface="Verdana"/>
              <a:buChar char="•"/>
              <a:defRPr sz="2400" b="0" i="0" u="none" strike="noStrike" cap="none">
                <a:solidFill>
                  <a:srgbClr val="001C3D"/>
                </a:solidFill>
                <a:latin typeface="Verdana"/>
                <a:ea typeface="Verdana"/>
                <a:cs typeface="Verdana"/>
                <a:sym typeface="Verdana"/>
              </a:defRPr>
            </a:lvl3pPr>
            <a:lvl4pPr marL="1562100" marR="0" lvl="3"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4pPr>
            <a:lvl5pPr marL="1981200" marR="0" lvl="4"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5pPr>
            <a:lvl6pPr marL="2438400" marR="0" lvl="5"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6pPr>
            <a:lvl7pPr marL="2895600" marR="0" lvl="6"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7pPr>
            <a:lvl8pPr marL="3352800" marR="0" lvl="7"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8pPr>
            <a:lvl9pPr marL="3810000" marR="0" lvl="8"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204864"/>
            <a:ext cx="8224838" cy="1139825"/>
          </a:xfrm>
        </p:spPr>
        <p:txBody>
          <a:bodyPr/>
          <a:lstStyle/>
          <a:p>
            <a:r>
              <a:rPr lang="nl-NL" smtClean="0"/>
              <a:t>Titelstijl van model bewerken</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7" name="Shape 7"/>
          <p:cNvSpPr txBox="1">
            <a:spLocks noGrp="1"/>
          </p:cNvSpPr>
          <p:nvPr>
            <p:ph type="title"/>
          </p:nvPr>
        </p:nvSpPr>
        <p:spPr>
          <a:xfrm>
            <a:off x="349250" y="1219200"/>
            <a:ext cx="8337550" cy="762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000" b="1" i="0" u="none" strike="noStrike" cap="none">
                <a:solidFill>
                  <a:srgbClr val="001C3D"/>
                </a:solidFill>
                <a:latin typeface="Verdana"/>
                <a:ea typeface="Verdana"/>
                <a:cs typeface="Verdana"/>
                <a:sym typeface="Verdana"/>
              </a:defRPr>
            </a:lvl1pPr>
            <a:lvl2pPr marL="0" marR="0" lvl="1" indent="0" algn="l" rtl="0">
              <a:spcBef>
                <a:spcPts val="0"/>
              </a:spcBef>
              <a:spcAft>
                <a:spcPts val="0"/>
              </a:spcAft>
              <a:buNone/>
              <a:defRPr sz="3000" b="1" i="0" u="none" strike="noStrike" cap="none">
                <a:solidFill>
                  <a:srgbClr val="001C3D"/>
                </a:solidFill>
                <a:latin typeface="Verdana"/>
                <a:ea typeface="Verdana"/>
                <a:cs typeface="Verdana"/>
                <a:sym typeface="Verdana"/>
              </a:defRPr>
            </a:lvl2pPr>
            <a:lvl3pPr marL="0" marR="0" lvl="2" indent="0" algn="l" rtl="0">
              <a:spcBef>
                <a:spcPts val="0"/>
              </a:spcBef>
              <a:spcAft>
                <a:spcPts val="0"/>
              </a:spcAft>
              <a:buNone/>
              <a:defRPr sz="3000" b="1" i="0" u="none" strike="noStrike" cap="none">
                <a:solidFill>
                  <a:srgbClr val="001C3D"/>
                </a:solidFill>
                <a:latin typeface="Verdana"/>
                <a:ea typeface="Verdana"/>
                <a:cs typeface="Verdana"/>
                <a:sym typeface="Verdana"/>
              </a:defRPr>
            </a:lvl3pPr>
            <a:lvl4pPr marL="0" marR="0" lvl="3" indent="0" algn="l" rtl="0">
              <a:spcBef>
                <a:spcPts val="0"/>
              </a:spcBef>
              <a:spcAft>
                <a:spcPts val="0"/>
              </a:spcAft>
              <a:buNone/>
              <a:defRPr sz="3000" b="1" i="0" u="none" strike="noStrike" cap="none">
                <a:solidFill>
                  <a:srgbClr val="001C3D"/>
                </a:solidFill>
                <a:latin typeface="Verdana"/>
                <a:ea typeface="Verdana"/>
                <a:cs typeface="Verdana"/>
                <a:sym typeface="Verdana"/>
              </a:defRPr>
            </a:lvl4pPr>
            <a:lvl5pPr marL="0" marR="0" lvl="4" indent="0" algn="l" rtl="0">
              <a:spcBef>
                <a:spcPts val="0"/>
              </a:spcBef>
              <a:spcAft>
                <a:spcPts val="0"/>
              </a:spcAft>
              <a:buNone/>
              <a:defRPr sz="3000" b="1" i="0" u="none" strike="noStrike" cap="none">
                <a:solidFill>
                  <a:srgbClr val="001C3D"/>
                </a:solidFill>
                <a:latin typeface="Verdana"/>
                <a:ea typeface="Verdana"/>
                <a:cs typeface="Verdana"/>
                <a:sym typeface="Verdana"/>
              </a:defRPr>
            </a:lvl5pPr>
            <a:lvl6pPr marL="457200" marR="0" lvl="5" indent="0" algn="l" rtl="0">
              <a:spcBef>
                <a:spcPts val="0"/>
              </a:spcBef>
              <a:spcAft>
                <a:spcPts val="0"/>
              </a:spcAft>
              <a:buNone/>
              <a:defRPr sz="3000" b="1" i="0" u="none" strike="noStrike" cap="none">
                <a:solidFill>
                  <a:srgbClr val="001C3D"/>
                </a:solidFill>
                <a:latin typeface="Verdana"/>
                <a:ea typeface="Verdana"/>
                <a:cs typeface="Verdana"/>
                <a:sym typeface="Verdana"/>
              </a:defRPr>
            </a:lvl6pPr>
            <a:lvl7pPr marL="914400" marR="0" lvl="6" indent="0" algn="l" rtl="0">
              <a:spcBef>
                <a:spcPts val="0"/>
              </a:spcBef>
              <a:spcAft>
                <a:spcPts val="0"/>
              </a:spcAft>
              <a:buNone/>
              <a:defRPr sz="3000" b="1" i="0" u="none" strike="noStrike" cap="none">
                <a:solidFill>
                  <a:srgbClr val="001C3D"/>
                </a:solidFill>
                <a:latin typeface="Verdana"/>
                <a:ea typeface="Verdana"/>
                <a:cs typeface="Verdana"/>
                <a:sym typeface="Verdana"/>
              </a:defRPr>
            </a:lvl7pPr>
            <a:lvl8pPr marL="1371600" marR="0" lvl="7" indent="0" algn="l" rtl="0">
              <a:spcBef>
                <a:spcPts val="0"/>
              </a:spcBef>
              <a:spcAft>
                <a:spcPts val="0"/>
              </a:spcAft>
              <a:buNone/>
              <a:defRPr sz="3000" b="1" i="0" u="none" strike="noStrike" cap="none">
                <a:solidFill>
                  <a:srgbClr val="001C3D"/>
                </a:solidFill>
                <a:latin typeface="Verdana"/>
                <a:ea typeface="Verdana"/>
                <a:cs typeface="Verdana"/>
                <a:sym typeface="Verdana"/>
              </a:defRPr>
            </a:lvl8pPr>
            <a:lvl9pPr marL="1828800" marR="0" lvl="8" indent="0" algn="l" rtl="0">
              <a:spcBef>
                <a:spcPts val="0"/>
              </a:spcBef>
              <a:spcAft>
                <a:spcPts val="0"/>
              </a:spcAft>
              <a:buNone/>
              <a:defRPr sz="3000" b="1" i="0" u="none" strike="noStrike" cap="none">
                <a:solidFill>
                  <a:srgbClr val="001C3D"/>
                </a:solidFill>
                <a:latin typeface="Verdana"/>
                <a:ea typeface="Verdana"/>
                <a:cs typeface="Verdana"/>
                <a:sym typeface="Verdana"/>
              </a:defRPr>
            </a:lvl9pPr>
          </a:lstStyle>
          <a:p>
            <a:endParaRPr/>
          </a:p>
        </p:txBody>
      </p:sp>
      <p:sp>
        <p:nvSpPr>
          <p:cNvPr id="8" name="Shape 8"/>
          <p:cNvSpPr txBox="1">
            <a:spLocks noGrp="1"/>
          </p:cNvSpPr>
          <p:nvPr>
            <p:ph type="body" idx="1"/>
          </p:nvPr>
        </p:nvSpPr>
        <p:spPr>
          <a:xfrm>
            <a:off x="349250" y="2093913"/>
            <a:ext cx="833755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001C3D"/>
              </a:buClr>
              <a:buSzPct val="100000"/>
              <a:buFont typeface="Verdana"/>
              <a:buChar char="•"/>
              <a:defRPr sz="3200" b="0" i="0" u="none" strike="noStrike" cap="none">
                <a:solidFill>
                  <a:srgbClr val="001C3D"/>
                </a:solidFill>
                <a:latin typeface="Verdana"/>
                <a:ea typeface="Verdana"/>
                <a:cs typeface="Verdana"/>
                <a:sym typeface="Verdana"/>
              </a:defRPr>
            </a:lvl1pPr>
            <a:lvl2pPr marL="742950" marR="0" lvl="1" indent="-107950" algn="l" rtl="0">
              <a:spcBef>
                <a:spcPts val="560"/>
              </a:spcBef>
              <a:spcAft>
                <a:spcPts val="0"/>
              </a:spcAft>
              <a:buClr>
                <a:srgbClr val="001C3D"/>
              </a:buClr>
              <a:buSzPct val="100000"/>
              <a:buFont typeface="Verdana"/>
              <a:buChar char="–"/>
              <a:defRPr sz="2800" b="0" i="0" u="none" strike="noStrike" cap="none">
                <a:solidFill>
                  <a:srgbClr val="001C3D"/>
                </a:solidFill>
                <a:latin typeface="Verdana"/>
                <a:ea typeface="Verdana"/>
                <a:cs typeface="Verdana"/>
                <a:sym typeface="Verdana"/>
              </a:defRPr>
            </a:lvl2pPr>
            <a:lvl3pPr marL="1143000" marR="0" lvl="2" indent="-76200" algn="l" rtl="0">
              <a:spcBef>
                <a:spcPts val="480"/>
              </a:spcBef>
              <a:spcAft>
                <a:spcPts val="0"/>
              </a:spcAft>
              <a:buClr>
                <a:srgbClr val="001C3D"/>
              </a:buClr>
              <a:buSzPct val="100000"/>
              <a:buFont typeface="Verdana"/>
              <a:buChar char="•"/>
              <a:defRPr sz="2400" b="0" i="0" u="none" strike="noStrike" cap="none">
                <a:solidFill>
                  <a:srgbClr val="001C3D"/>
                </a:solidFill>
                <a:latin typeface="Verdana"/>
                <a:ea typeface="Verdana"/>
                <a:cs typeface="Verdana"/>
                <a:sym typeface="Verdana"/>
              </a:defRPr>
            </a:lvl3pPr>
            <a:lvl4pPr marL="1562100" marR="0" lvl="3"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4pPr>
            <a:lvl5pPr marL="1981200" marR="0" lvl="4"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5pPr>
            <a:lvl6pPr marL="2438400" marR="0" lvl="5"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6pPr>
            <a:lvl7pPr marL="2895600" marR="0" lvl="6"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7pPr>
            <a:lvl8pPr marL="3352800" marR="0" lvl="7"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8pPr>
            <a:lvl9pPr marL="3810000" marR="0" lvl="8"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9pPr>
          </a:lstStyle>
          <a:p>
            <a:endParaRPr/>
          </a:p>
        </p:txBody>
      </p:sp>
      <p:sp>
        <p:nvSpPr>
          <p:cNvPr id="9" name="Shape 9"/>
          <p:cNvSpPr txBox="1"/>
          <p:nvPr/>
        </p:nvSpPr>
        <p:spPr>
          <a:xfrm>
            <a:off x="7772400" y="6369050"/>
            <a:ext cx="990599" cy="27622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lt1"/>
                </a:solidFill>
                <a:latin typeface="Verdana"/>
                <a:ea typeface="Verdana"/>
                <a:cs typeface="Verdana"/>
                <a:sym typeface="Verdana"/>
              </a:rPr>
              <a:pPr marL="0" marR="0" lvl="0" indent="0" algn="r" rtl="0">
                <a:spcBef>
                  <a:spcPts val="0"/>
                </a:spcBef>
                <a:spcAft>
                  <a:spcPts val="0"/>
                </a:spcAft>
                <a:buSzPct val="25000"/>
                <a:buNone/>
              </a:pPr>
              <a:t>‹#›</a:t>
            </a:fld>
            <a:endParaRPr lang="en-US" sz="1200" b="0" i="0" u="none" strike="noStrike" cap="none">
              <a:solidFill>
                <a:schemeClr val="lt1"/>
              </a:solidFill>
              <a:latin typeface="Verdana"/>
              <a:ea typeface="Verdana"/>
              <a:cs typeface="Verdana"/>
              <a:sym typeface="Verdana"/>
            </a:endParaRPr>
          </a:p>
        </p:txBody>
      </p:sp>
      <p:pic>
        <p:nvPicPr>
          <p:cNvPr id="10" name="Shape 10"/>
          <p:cNvPicPr preferRelativeResize="0"/>
          <p:nvPr/>
        </p:nvPicPr>
        <p:blipFill rotWithShape="1">
          <a:blip r:embed="rId4">
            <a:alphaModFix/>
          </a:blip>
          <a:srcRect/>
          <a:stretch/>
        </p:blipFill>
        <p:spPr>
          <a:xfrm>
            <a:off x="0" y="6337300"/>
            <a:ext cx="9144000" cy="520800"/>
          </a:xfrm>
          <a:prstGeom prst="rect">
            <a:avLst/>
          </a:prstGeom>
          <a:noFill/>
          <a:ln>
            <a:noFill/>
          </a:ln>
        </p:spPr>
      </p:pic>
      <p:sp>
        <p:nvSpPr>
          <p:cNvPr id="11" name="Shape 11"/>
          <p:cNvSpPr txBox="1"/>
          <p:nvPr/>
        </p:nvSpPr>
        <p:spPr>
          <a:xfrm>
            <a:off x="210900" y="6306675"/>
            <a:ext cx="6188700" cy="616200"/>
          </a:xfrm>
          <a:prstGeom prst="rect">
            <a:avLst/>
          </a:prstGeom>
          <a:noFill/>
          <a:ln>
            <a:noFill/>
          </a:ln>
        </p:spPr>
        <p:txBody>
          <a:bodyPr lIns="91425" tIns="91425" rIns="91425" bIns="91425" anchor="t" anchorCtr="0">
            <a:noAutofit/>
          </a:bodyPr>
          <a:lstStyle/>
          <a:p>
            <a:pPr lvl="0">
              <a:spcBef>
                <a:spcPts val="0"/>
              </a:spcBef>
              <a:buNone/>
            </a:pPr>
            <a:endParaRPr lang="en-US" b="1" dirty="0">
              <a:solidFill>
                <a:schemeClr val="lt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2051" name="Rectangle 2"/>
          <p:cNvSpPr>
            <a:spLocks noChangeArrowheads="1"/>
          </p:cNvSpPr>
          <p:nvPr/>
        </p:nvSpPr>
        <p:spPr bwMode="auto">
          <a:xfrm>
            <a:off x="4140200" y="71438"/>
            <a:ext cx="1295400" cy="765175"/>
          </a:xfrm>
          <a:prstGeom prst="rect">
            <a:avLst/>
          </a:prstGeom>
          <a:solidFill>
            <a:srgbClr val="FFFFFF"/>
          </a:solidFill>
          <a:ln w="9360" cap="sq">
            <a:solidFill>
              <a:srgbClr val="FFFFFF"/>
            </a:solidFill>
            <a:miter lim="800000"/>
            <a:headEnd/>
            <a:tailEnd/>
          </a:ln>
        </p:spPr>
        <p:txBody>
          <a:bodyPr wrap="none" anchor="ctr">
            <a:prstTxWarp prst="textNoShape">
              <a:avLst/>
            </a:prstTxWarp>
          </a:bodyPr>
          <a:lstStyle/>
          <a:p>
            <a:pPr defTabSz="449263" eaLnBrk="0" fontAlgn="base" hangingPunct="0">
              <a:spcBef>
                <a:spcPct val="0"/>
              </a:spcBef>
              <a:spcAft>
                <a:spcPct val="0"/>
              </a:spcAft>
              <a:buClr>
                <a:srgbClr val="000000"/>
              </a:buClr>
              <a:buSzPct val="100000"/>
              <a:buFont typeface="Times New Roman" pitchFamily="33" charset="0"/>
              <a:buNone/>
            </a:pPr>
            <a:endParaRPr lang="nl-NL" sz="2400" kern="1200">
              <a:solidFill>
                <a:srgbClr val="FFFFFF"/>
              </a:solidFill>
              <a:latin typeface="Times New Roman" pitchFamily="33" charset="0"/>
              <a:ea typeface="DejaVu Sans" charset="0"/>
              <a:cs typeface="DejaVu Sans" charset="0"/>
            </a:endParaRPr>
          </a:p>
        </p:txBody>
      </p:sp>
      <p:sp>
        <p:nvSpPr>
          <p:cNvPr id="2" name="Rectangle 3"/>
          <p:cNvSpPr>
            <a:spLocks noChangeArrowheads="1"/>
          </p:cNvSpPr>
          <p:nvPr/>
        </p:nvSpPr>
        <p:spPr bwMode="auto">
          <a:xfrm>
            <a:off x="4724400" y="251243"/>
            <a:ext cx="4187873" cy="586957"/>
          </a:xfrm>
          <a:prstGeom prst="rect">
            <a:avLst/>
          </a:prstGeom>
          <a:noFill/>
          <a:ln w="9525" cap="flat">
            <a:noFill/>
            <a:round/>
            <a:headEnd/>
            <a:tailEnd/>
          </a:ln>
          <a:effectLst/>
        </p:spPr>
        <p:txBody>
          <a:bodyPr wrap="square" lIns="90000" tIns="46800" rIns="90000" bIns="46800">
            <a:prstTxWarp prst="textNoShape">
              <a:avLst/>
            </a:prstTxWarp>
            <a:spAutoFit/>
          </a:bodyPr>
          <a:lstStyle/>
          <a:p>
            <a:pPr defTabSz="449263" eaLnBrk="0" fontAlgn="base" hangingPunct="0">
              <a:spcBef>
                <a:spcPts val="100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1600" b="1" kern="1200" dirty="0">
                <a:solidFill>
                  <a:srgbClr val="FF6600"/>
                </a:solidFill>
                <a:latin typeface="Verdana" pitchFamily="33" charset="0"/>
                <a:ea typeface="DejaVu Sans" charset="0"/>
                <a:cs typeface="DejaVu Sans" charset="0"/>
              </a:rPr>
              <a:t>Department of</a:t>
            </a:r>
            <a:r>
              <a:rPr lang="de-DE" sz="1600" b="1" kern="1200" dirty="0" smtClean="0">
                <a:solidFill>
                  <a:srgbClr val="FF6600"/>
                </a:solidFill>
                <a:latin typeface="Verdana" pitchFamily="33" charset="0"/>
                <a:ea typeface="DejaVu Sans" charset="0"/>
                <a:cs typeface="DejaVu Sans" charset="0"/>
              </a:rPr>
              <a:t> Data Science and </a:t>
            </a:r>
            <a:r>
              <a:rPr lang="de-DE" sz="1600" b="1" kern="1200" dirty="0" err="1" smtClean="0">
                <a:solidFill>
                  <a:srgbClr val="FF6600"/>
                </a:solidFill>
                <a:latin typeface="Verdana" pitchFamily="33" charset="0"/>
                <a:ea typeface="DejaVu Sans" charset="0"/>
                <a:cs typeface="DejaVu Sans" charset="0"/>
              </a:rPr>
              <a:t>Knowledge</a:t>
            </a:r>
            <a:r>
              <a:rPr lang="de-DE" sz="1600" b="1" kern="1200" dirty="0" smtClean="0">
                <a:solidFill>
                  <a:srgbClr val="FF6600"/>
                </a:solidFill>
                <a:latin typeface="Verdana" pitchFamily="33" charset="0"/>
                <a:ea typeface="DejaVu Sans" charset="0"/>
                <a:cs typeface="DejaVu Sans" charset="0"/>
              </a:rPr>
              <a:t> </a:t>
            </a:r>
            <a:r>
              <a:rPr lang="de-DE" sz="1600" b="1" kern="1200" dirty="0">
                <a:solidFill>
                  <a:srgbClr val="FF6600"/>
                </a:solidFill>
                <a:latin typeface="Verdana" pitchFamily="33" charset="0"/>
                <a:ea typeface="DejaVu Sans" charset="0"/>
                <a:cs typeface="DejaVu Sans" charset="0"/>
              </a:rPr>
              <a:t>Engineering</a:t>
            </a:r>
          </a:p>
        </p:txBody>
      </p:sp>
      <p:sp>
        <p:nvSpPr>
          <p:cNvPr id="2053" name="Rectangle 4"/>
          <p:cNvSpPr>
            <a:spLocks noGrp="1" noChangeArrowheads="1"/>
          </p:cNvSpPr>
          <p:nvPr>
            <p:ph type="title"/>
          </p:nvPr>
        </p:nvSpPr>
        <p:spPr bwMode="auto">
          <a:xfrm>
            <a:off x="457200" y="273050"/>
            <a:ext cx="8224838" cy="113982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2054" name="Rectangle 5"/>
          <p:cNvSpPr>
            <a:spLocks noGrp="1" noChangeArrowheads="1"/>
          </p:cNvSpPr>
          <p:nvPr>
            <p:ph type="body" idx="1"/>
          </p:nvPr>
        </p:nvSpPr>
        <p:spPr bwMode="auto">
          <a:xfrm>
            <a:off x="457200" y="1604963"/>
            <a:ext cx="8224838" cy="39719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l" defTabSz="449263" rtl="0" eaLnBrk="0" fontAlgn="base" hangingPunct="0">
        <a:spcBef>
          <a:spcPct val="0"/>
        </a:spcBef>
        <a:spcAft>
          <a:spcPct val="0"/>
        </a:spcAft>
        <a:buClr>
          <a:srgbClr val="000000"/>
        </a:buClr>
        <a:buSzPct val="100000"/>
        <a:buFont typeface="Times New Roman" pitchFamily="33" charset="0"/>
        <a:defRPr sz="3000" b="1">
          <a:solidFill>
            <a:srgbClr val="001C3D"/>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33" charset="0"/>
        <a:defRPr sz="3000" b="1">
          <a:solidFill>
            <a:srgbClr val="001C3D"/>
          </a:solidFill>
          <a:latin typeface="Verdana" charset="0"/>
          <a:ea typeface="DejaVu Sans" charset="0"/>
          <a:cs typeface="DejaVu Sans" charset="0"/>
        </a:defRPr>
      </a:lvl2pPr>
      <a:lvl3pPr algn="l" defTabSz="449263" rtl="0" eaLnBrk="0" fontAlgn="base" hangingPunct="0">
        <a:spcBef>
          <a:spcPct val="0"/>
        </a:spcBef>
        <a:spcAft>
          <a:spcPct val="0"/>
        </a:spcAft>
        <a:buClr>
          <a:srgbClr val="000000"/>
        </a:buClr>
        <a:buSzPct val="100000"/>
        <a:buFont typeface="Times New Roman" pitchFamily="33" charset="0"/>
        <a:defRPr sz="3000" b="1">
          <a:solidFill>
            <a:srgbClr val="001C3D"/>
          </a:solidFill>
          <a:latin typeface="Verdana" charset="0"/>
          <a:ea typeface="DejaVu Sans" charset="0"/>
          <a:cs typeface="DejaVu Sans" charset="0"/>
        </a:defRPr>
      </a:lvl3pPr>
      <a:lvl4pPr algn="l" defTabSz="449263" rtl="0" eaLnBrk="0" fontAlgn="base" hangingPunct="0">
        <a:spcBef>
          <a:spcPct val="0"/>
        </a:spcBef>
        <a:spcAft>
          <a:spcPct val="0"/>
        </a:spcAft>
        <a:buClr>
          <a:srgbClr val="000000"/>
        </a:buClr>
        <a:buSzPct val="100000"/>
        <a:buFont typeface="Times New Roman" pitchFamily="33" charset="0"/>
        <a:defRPr sz="3000" b="1">
          <a:solidFill>
            <a:srgbClr val="001C3D"/>
          </a:solidFill>
          <a:latin typeface="Verdana" charset="0"/>
          <a:ea typeface="DejaVu Sans" charset="0"/>
          <a:cs typeface="DejaVu Sans" charset="0"/>
        </a:defRPr>
      </a:lvl4pPr>
      <a:lvl5pPr algn="l" defTabSz="449263" rtl="0" eaLnBrk="0" fontAlgn="base" hangingPunct="0">
        <a:spcBef>
          <a:spcPct val="0"/>
        </a:spcBef>
        <a:spcAft>
          <a:spcPct val="0"/>
        </a:spcAft>
        <a:buClr>
          <a:srgbClr val="000000"/>
        </a:buClr>
        <a:buSzPct val="100000"/>
        <a:buFont typeface="Times New Roman" pitchFamily="33" charset="0"/>
        <a:defRPr sz="3000" b="1">
          <a:solidFill>
            <a:srgbClr val="001C3D"/>
          </a:solidFill>
          <a:latin typeface="Verdana" charset="0"/>
          <a:ea typeface="DejaVu Sans" charset="0"/>
          <a:cs typeface="DejaVu Sans" charset="0"/>
        </a:defRPr>
      </a:lvl5pPr>
      <a:lvl6pPr marL="2514600" indent="-228600" algn="l" defTabSz="449263" rtl="0" fontAlgn="base">
        <a:spcBef>
          <a:spcPct val="0"/>
        </a:spcBef>
        <a:spcAft>
          <a:spcPct val="0"/>
        </a:spcAft>
        <a:buClr>
          <a:srgbClr val="000000"/>
        </a:buClr>
        <a:buSzPct val="100000"/>
        <a:buFont typeface="Times New Roman" charset="0"/>
        <a:defRPr sz="3000" b="1">
          <a:solidFill>
            <a:srgbClr val="001C3D"/>
          </a:solidFill>
          <a:latin typeface="Verdana" charset="0"/>
          <a:ea typeface="DejaVu Sans" charset="0"/>
          <a:cs typeface="DejaVu Sans" charset="0"/>
        </a:defRPr>
      </a:lvl6pPr>
      <a:lvl7pPr marL="2971800" indent="-228600" algn="l" defTabSz="449263" rtl="0" fontAlgn="base">
        <a:spcBef>
          <a:spcPct val="0"/>
        </a:spcBef>
        <a:spcAft>
          <a:spcPct val="0"/>
        </a:spcAft>
        <a:buClr>
          <a:srgbClr val="000000"/>
        </a:buClr>
        <a:buSzPct val="100000"/>
        <a:buFont typeface="Times New Roman" charset="0"/>
        <a:defRPr sz="3000" b="1">
          <a:solidFill>
            <a:srgbClr val="001C3D"/>
          </a:solidFill>
          <a:latin typeface="Verdana" charset="0"/>
          <a:ea typeface="DejaVu Sans" charset="0"/>
          <a:cs typeface="DejaVu Sans" charset="0"/>
        </a:defRPr>
      </a:lvl7pPr>
      <a:lvl8pPr marL="3429000" indent="-228600" algn="l" defTabSz="449263" rtl="0" fontAlgn="base">
        <a:spcBef>
          <a:spcPct val="0"/>
        </a:spcBef>
        <a:spcAft>
          <a:spcPct val="0"/>
        </a:spcAft>
        <a:buClr>
          <a:srgbClr val="000000"/>
        </a:buClr>
        <a:buSzPct val="100000"/>
        <a:buFont typeface="Times New Roman" charset="0"/>
        <a:defRPr sz="3000" b="1">
          <a:solidFill>
            <a:srgbClr val="001C3D"/>
          </a:solidFill>
          <a:latin typeface="Verdana" charset="0"/>
          <a:ea typeface="DejaVu Sans" charset="0"/>
          <a:cs typeface="DejaVu Sans" charset="0"/>
        </a:defRPr>
      </a:lvl8pPr>
      <a:lvl9pPr marL="3886200" indent="-228600" algn="l" defTabSz="449263" rtl="0" fontAlgn="base">
        <a:spcBef>
          <a:spcPct val="0"/>
        </a:spcBef>
        <a:spcAft>
          <a:spcPct val="0"/>
        </a:spcAft>
        <a:buClr>
          <a:srgbClr val="000000"/>
        </a:buClr>
        <a:buSzPct val="100000"/>
        <a:buFont typeface="Times New Roman" charset="0"/>
        <a:defRPr sz="3000" b="1">
          <a:solidFill>
            <a:srgbClr val="001C3D"/>
          </a:solidFill>
          <a:latin typeface="Verdana" charset="0"/>
          <a:ea typeface="DejaVu Sans" charset="0"/>
          <a:cs typeface="DejaVu Sans" charset="0"/>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itchFamily="33" charset="0"/>
        <a:defRPr sz="2800">
          <a:solidFill>
            <a:srgbClr val="001C3D"/>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33" charset="0"/>
        <a:defRPr sz="2400">
          <a:solidFill>
            <a:srgbClr val="001C3D"/>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itchFamily="33" charset="0"/>
        <a:defRPr sz="2000">
          <a:solidFill>
            <a:srgbClr val="001C3D"/>
          </a:solidFill>
          <a:latin typeface="+mn-lt"/>
          <a:ea typeface="+mn-ea"/>
          <a:cs typeface="+mn-cs"/>
        </a:defRPr>
      </a:lvl3pPr>
      <a:lvl4pPr marL="1600200" indent="-228600" algn="l" defTabSz="449263" rtl="0" eaLnBrk="0" fontAlgn="base" hangingPunct="0">
        <a:spcBef>
          <a:spcPts val="450"/>
        </a:spcBef>
        <a:spcAft>
          <a:spcPct val="0"/>
        </a:spcAft>
        <a:buClr>
          <a:srgbClr val="000000"/>
        </a:buClr>
        <a:buSzPct val="100000"/>
        <a:buFont typeface="Times New Roman" pitchFamily="33" charset="0"/>
        <a:defRPr>
          <a:solidFill>
            <a:srgbClr val="001C3D"/>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itchFamily="33" charset="0"/>
        <a:defRPr>
          <a:solidFill>
            <a:srgbClr val="001C3D"/>
          </a:solidFill>
          <a:latin typeface="+mn-lt"/>
          <a:ea typeface="+mn-ea"/>
          <a:cs typeface="+mn-cs"/>
        </a:defRPr>
      </a:lvl5pPr>
      <a:lvl6pPr marL="2514600" indent="-228600" algn="l" defTabSz="449263" rtl="0" fontAlgn="base">
        <a:spcBef>
          <a:spcPts val="450"/>
        </a:spcBef>
        <a:spcAft>
          <a:spcPct val="0"/>
        </a:spcAft>
        <a:buClr>
          <a:srgbClr val="000000"/>
        </a:buClr>
        <a:buSzPct val="100000"/>
        <a:buFont typeface="Times New Roman" charset="0"/>
        <a:defRPr>
          <a:solidFill>
            <a:srgbClr val="001C3D"/>
          </a:solidFill>
          <a:latin typeface="+mn-lt"/>
          <a:ea typeface="+mn-ea"/>
          <a:cs typeface="+mn-cs"/>
        </a:defRPr>
      </a:lvl6pPr>
      <a:lvl7pPr marL="2971800" indent="-228600" algn="l" defTabSz="449263" rtl="0" fontAlgn="base">
        <a:spcBef>
          <a:spcPts val="450"/>
        </a:spcBef>
        <a:spcAft>
          <a:spcPct val="0"/>
        </a:spcAft>
        <a:buClr>
          <a:srgbClr val="000000"/>
        </a:buClr>
        <a:buSzPct val="100000"/>
        <a:buFont typeface="Times New Roman" charset="0"/>
        <a:defRPr>
          <a:solidFill>
            <a:srgbClr val="001C3D"/>
          </a:solidFill>
          <a:latin typeface="+mn-lt"/>
          <a:ea typeface="+mn-ea"/>
          <a:cs typeface="+mn-cs"/>
        </a:defRPr>
      </a:lvl7pPr>
      <a:lvl8pPr marL="3429000" indent="-228600" algn="l" defTabSz="449263" rtl="0" fontAlgn="base">
        <a:spcBef>
          <a:spcPts val="450"/>
        </a:spcBef>
        <a:spcAft>
          <a:spcPct val="0"/>
        </a:spcAft>
        <a:buClr>
          <a:srgbClr val="000000"/>
        </a:buClr>
        <a:buSzPct val="100000"/>
        <a:buFont typeface="Times New Roman" charset="0"/>
        <a:defRPr>
          <a:solidFill>
            <a:srgbClr val="001C3D"/>
          </a:solidFill>
          <a:latin typeface="+mn-lt"/>
          <a:ea typeface="+mn-ea"/>
          <a:cs typeface="+mn-cs"/>
        </a:defRPr>
      </a:lvl8pPr>
      <a:lvl9pPr marL="3886200" indent="-228600" algn="l" defTabSz="449263" rtl="0" fontAlgn="base">
        <a:spcBef>
          <a:spcPts val="450"/>
        </a:spcBef>
        <a:spcAft>
          <a:spcPct val="0"/>
        </a:spcAft>
        <a:buClr>
          <a:srgbClr val="000000"/>
        </a:buClr>
        <a:buSzPct val="100000"/>
        <a:buFont typeface="Times New Roman" charset="0"/>
        <a:defRPr>
          <a:solidFill>
            <a:srgbClr val="001C3D"/>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2d_dtTZQyUM"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33400" y="1765203"/>
            <a:ext cx="82296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1pPr>
            <a:lvl2pPr marL="37931725" indent="-3747452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9pPr>
          </a:lstStyle>
          <a:p>
            <a:pPr defTabSz="449263" eaLnBrk="0" fontAlgn="base" hangingPunct="0">
              <a:spcBef>
                <a:spcPts val="2000"/>
              </a:spcBef>
              <a:spcAft>
                <a:spcPct val="0"/>
              </a:spcAft>
              <a:buSzPct val="100000"/>
            </a:pPr>
            <a:r>
              <a:rPr lang="de-DE" sz="3200" kern="1200" dirty="0" err="1">
                <a:solidFill>
                  <a:srgbClr val="FFFFFF"/>
                </a:solidFill>
                <a:latin typeface="Verdana" pitchFamily="33" charset="0"/>
              </a:rPr>
              <a:t>Introduction</a:t>
            </a:r>
            <a:r>
              <a:rPr lang="de-DE" sz="3200" kern="1200" dirty="0">
                <a:solidFill>
                  <a:srgbClr val="FFFFFF"/>
                </a:solidFill>
                <a:latin typeface="Verdana" pitchFamily="33" charset="0"/>
              </a:rPr>
              <a:t> </a:t>
            </a:r>
            <a:r>
              <a:rPr lang="de-DE" sz="3200" kern="1200" dirty="0" err="1">
                <a:solidFill>
                  <a:srgbClr val="FFFFFF"/>
                </a:solidFill>
                <a:latin typeface="Verdana" pitchFamily="33" charset="0"/>
              </a:rPr>
              <a:t>to</a:t>
            </a:r>
            <a:r>
              <a:rPr lang="de-DE" sz="3200" kern="1200" dirty="0">
                <a:solidFill>
                  <a:srgbClr val="FFFFFF"/>
                </a:solidFill>
                <a:latin typeface="Verdana" pitchFamily="33" charset="0"/>
              </a:rPr>
              <a:t> Data Science </a:t>
            </a:r>
          </a:p>
          <a:p>
            <a:pPr defTabSz="449263" eaLnBrk="0" fontAlgn="base" hangingPunct="0">
              <a:spcBef>
                <a:spcPts val="2000"/>
              </a:spcBef>
              <a:spcAft>
                <a:spcPct val="0"/>
              </a:spcAft>
              <a:buSzPct val="100000"/>
            </a:pPr>
            <a:r>
              <a:rPr lang="de-DE" sz="3200" kern="1200" dirty="0" err="1">
                <a:solidFill>
                  <a:srgbClr val="FFFFFF"/>
                </a:solidFill>
                <a:latin typeface="Verdana" pitchFamily="33" charset="0"/>
              </a:rPr>
              <a:t>and</a:t>
            </a:r>
            <a:r>
              <a:rPr lang="de-DE" sz="3200" kern="1200" dirty="0">
                <a:solidFill>
                  <a:srgbClr val="FFFFFF"/>
                </a:solidFill>
                <a:latin typeface="Verdana" pitchFamily="33" charset="0"/>
              </a:rPr>
              <a:t> Knowledge Engineering</a:t>
            </a:r>
          </a:p>
          <a:p>
            <a:pPr>
              <a:spcBef>
                <a:spcPts val="2000"/>
              </a:spcBef>
              <a:buClrTx/>
              <a:buFontTx/>
              <a:buNone/>
            </a:pPr>
            <a:r>
              <a:rPr lang="de-DE" altLang="en-US" sz="3200" dirty="0" smtClean="0">
                <a:solidFill>
                  <a:srgbClr val="FFFFFF"/>
                </a:solidFill>
                <a:latin typeface="Verdana" charset="0"/>
              </a:rPr>
              <a:t>Game </a:t>
            </a:r>
            <a:r>
              <a:rPr lang="de-DE" altLang="en-US" sz="3200" dirty="0" err="1">
                <a:solidFill>
                  <a:srgbClr val="FFFFFF"/>
                </a:solidFill>
                <a:latin typeface="Verdana" charset="0"/>
              </a:rPr>
              <a:t>Theory</a:t>
            </a:r>
            <a:endParaRPr lang="de-DE" altLang="en-US" sz="3200" dirty="0">
              <a:solidFill>
                <a:srgbClr val="FFFFFF"/>
              </a:solidFill>
              <a:latin typeface="Verdana" charset="0"/>
            </a:endParaRPr>
          </a:p>
          <a:p>
            <a:pPr>
              <a:spcBef>
                <a:spcPts val="2000"/>
              </a:spcBef>
              <a:buClrTx/>
              <a:buFontTx/>
              <a:buNone/>
            </a:pPr>
            <a:endParaRPr lang="de-DE" altLang="en-US" sz="3200" dirty="0">
              <a:solidFill>
                <a:srgbClr val="FFFFFF"/>
              </a:solidFill>
              <a:latin typeface="Verdana" charset="0"/>
            </a:endParaRPr>
          </a:p>
        </p:txBody>
      </p:sp>
      <p:sp>
        <p:nvSpPr>
          <p:cNvPr id="18435" name="Text Box 2"/>
          <p:cNvSpPr txBox="1">
            <a:spLocks noChangeArrowheads="1"/>
          </p:cNvSpPr>
          <p:nvPr/>
        </p:nvSpPr>
        <p:spPr bwMode="auto">
          <a:xfrm>
            <a:off x="533400" y="3980142"/>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1pPr>
            <a:lvl2pPr marL="37931725" indent="-3747452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charset="0"/>
                <a:ea typeface="DejaVu Sans" charset="0"/>
                <a:cs typeface="DejaVu Sans" charset="0"/>
              </a:defRPr>
            </a:lvl9pPr>
          </a:lstStyle>
          <a:p>
            <a:pPr>
              <a:spcBef>
                <a:spcPts val="1250"/>
              </a:spcBef>
              <a:buClrTx/>
              <a:buFontTx/>
              <a:buNone/>
            </a:pPr>
            <a:r>
              <a:rPr lang="de-DE" altLang="en-US" sz="2000" dirty="0">
                <a:solidFill>
                  <a:srgbClr val="FFFFFF"/>
                </a:solidFill>
                <a:latin typeface="Verdana" charset="0"/>
              </a:rPr>
              <a:t>Dr. Pietro Bonizzi</a:t>
            </a:r>
          </a:p>
        </p:txBody>
      </p:sp>
    </p:spTree>
    <p:extLst>
      <p:ext uri="{BB962C8B-B14F-4D97-AF65-F5344CB8AC3E}">
        <p14:creationId xmlns:p14="http://schemas.microsoft.com/office/powerpoint/2010/main" val="407473096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nl-NL" altLang="en-US" smtClean="0"/>
              <a:t>More about strategies </a:t>
            </a:r>
            <a:endParaRPr lang="en-US" altLang="en-US" smtClean="0"/>
          </a:p>
        </p:txBody>
      </p:sp>
      <p:sp>
        <p:nvSpPr>
          <p:cNvPr id="26627" name="Content Placeholder 2"/>
          <p:cNvSpPr>
            <a:spLocks noGrp="1"/>
          </p:cNvSpPr>
          <p:nvPr>
            <p:ph idx="1"/>
          </p:nvPr>
        </p:nvSpPr>
        <p:spPr/>
        <p:txBody>
          <a:bodyPr/>
          <a:lstStyle/>
          <a:p>
            <a:r>
              <a:rPr lang="nl-NL" altLang="en-US" sz="1800" dirty="0" smtClean="0"/>
              <a:t> A </a:t>
            </a:r>
            <a:r>
              <a:rPr lang="nl-NL" altLang="en-US" sz="1800" dirty="0" err="1" smtClean="0"/>
              <a:t>strategy</a:t>
            </a:r>
            <a:r>
              <a:rPr lang="nl-NL" altLang="en-US" sz="1800" dirty="0" smtClean="0"/>
              <a:t> </a:t>
            </a:r>
            <a:r>
              <a:rPr lang="nl-NL" altLang="en-US" sz="1800" dirty="0" err="1" smtClean="0"/>
              <a:t>may</a:t>
            </a:r>
            <a:r>
              <a:rPr lang="nl-NL" altLang="en-US" sz="1800" dirty="0" smtClean="0"/>
              <a:t> </a:t>
            </a:r>
            <a:r>
              <a:rPr lang="nl-NL" altLang="en-US" sz="1800" dirty="0" err="1" smtClean="0"/>
              <a:t>involve</a:t>
            </a:r>
            <a:r>
              <a:rPr lang="nl-NL" altLang="en-US" sz="1800" dirty="0" smtClean="0"/>
              <a:t> </a:t>
            </a:r>
            <a:r>
              <a:rPr lang="nl-NL" altLang="en-US" sz="1800" dirty="0" err="1" smtClean="0"/>
              <a:t>only</a:t>
            </a:r>
            <a:r>
              <a:rPr lang="nl-NL" altLang="en-US" sz="1800" dirty="0" smtClean="0"/>
              <a:t> a </a:t>
            </a:r>
            <a:r>
              <a:rPr lang="nl-NL" altLang="en-US" sz="1800" dirty="0" err="1" smtClean="0"/>
              <a:t>simple</a:t>
            </a:r>
            <a:r>
              <a:rPr lang="nl-NL" altLang="en-US" sz="1800" dirty="0" smtClean="0"/>
              <a:t> action, </a:t>
            </a:r>
            <a:r>
              <a:rPr lang="nl-NL" altLang="en-US" sz="1800" dirty="0" err="1" smtClean="0"/>
              <a:t>such</a:t>
            </a:r>
            <a:r>
              <a:rPr lang="nl-NL" altLang="en-US" sz="1800" dirty="0" smtClean="0"/>
              <a:t> as </a:t>
            </a:r>
            <a:r>
              <a:rPr lang="nl-NL" altLang="en-US" sz="1800" dirty="0" err="1" smtClean="0"/>
              <a:t>showing</a:t>
            </a:r>
            <a:r>
              <a:rPr lang="nl-NL" altLang="en-US" sz="1800" dirty="0" smtClean="0"/>
              <a:t> a </a:t>
            </a:r>
            <a:r>
              <a:rPr lang="nl-NL" altLang="en-US" sz="1800" dirty="0" err="1" smtClean="0"/>
              <a:t>certain</a:t>
            </a:r>
            <a:r>
              <a:rPr lang="nl-NL" altLang="en-US" sz="1800" dirty="0" smtClean="0"/>
              <a:t> </a:t>
            </a:r>
            <a:r>
              <a:rPr lang="nl-NL" altLang="en-US" sz="1800" dirty="0" err="1" smtClean="0"/>
              <a:t>number</a:t>
            </a:r>
            <a:r>
              <a:rPr lang="nl-NL" altLang="en-US" sz="1800" dirty="0" smtClean="0"/>
              <a:t> of </a:t>
            </a:r>
            <a:r>
              <a:rPr lang="nl-NL" altLang="en-US" sz="1800" dirty="0" err="1" smtClean="0"/>
              <a:t>fingers</a:t>
            </a:r>
            <a:r>
              <a:rPr lang="nl-NL" altLang="en-US" sz="1800" dirty="0" smtClean="0"/>
              <a:t> in </a:t>
            </a:r>
            <a:r>
              <a:rPr lang="nl-NL" altLang="en-US" sz="1800" dirty="0" err="1" smtClean="0"/>
              <a:t>the</a:t>
            </a:r>
            <a:r>
              <a:rPr lang="nl-NL" altLang="en-US" sz="1800" dirty="0" smtClean="0"/>
              <a:t> </a:t>
            </a:r>
            <a:r>
              <a:rPr lang="nl-NL" altLang="en-US" sz="1800" dirty="0" err="1" smtClean="0"/>
              <a:t>odds</a:t>
            </a:r>
            <a:r>
              <a:rPr lang="nl-NL" altLang="en-US" sz="1800" dirty="0" smtClean="0"/>
              <a:t> </a:t>
            </a:r>
            <a:r>
              <a:rPr lang="nl-NL" altLang="en-US" sz="1800" dirty="0" err="1" smtClean="0"/>
              <a:t>and</a:t>
            </a:r>
            <a:r>
              <a:rPr lang="nl-NL" altLang="en-US" sz="1800" dirty="0" smtClean="0"/>
              <a:t> </a:t>
            </a:r>
            <a:r>
              <a:rPr lang="nl-NL" altLang="en-US" sz="1800" dirty="0" err="1" smtClean="0"/>
              <a:t>evens</a:t>
            </a:r>
            <a:r>
              <a:rPr lang="nl-NL" altLang="en-US" sz="1800" dirty="0" smtClean="0"/>
              <a:t> game</a:t>
            </a:r>
          </a:p>
          <a:p>
            <a:endParaRPr lang="nl-NL" altLang="en-US" sz="1800" dirty="0" smtClean="0"/>
          </a:p>
          <a:p>
            <a:r>
              <a:rPr lang="nl-NL" altLang="en-US" sz="1800" dirty="0" smtClean="0"/>
              <a:t> In more </a:t>
            </a:r>
            <a:r>
              <a:rPr lang="nl-NL" altLang="en-US" sz="1800" dirty="0" err="1" smtClean="0"/>
              <a:t>complicated</a:t>
            </a:r>
            <a:r>
              <a:rPr lang="nl-NL" altLang="en-US" sz="1800" dirty="0" smtClean="0"/>
              <a:t> games </a:t>
            </a:r>
            <a:r>
              <a:rPr lang="nl-NL" altLang="en-US" sz="1800" dirty="0" err="1" smtClean="0"/>
              <a:t>involving</a:t>
            </a:r>
            <a:r>
              <a:rPr lang="nl-NL" altLang="en-US" sz="1800" dirty="0" smtClean="0"/>
              <a:t> a series of moves, a </a:t>
            </a:r>
            <a:r>
              <a:rPr lang="nl-NL" altLang="en-US" sz="1800" dirty="0" err="1" smtClean="0"/>
              <a:t>strategy</a:t>
            </a:r>
            <a:r>
              <a:rPr lang="nl-NL" altLang="en-US" sz="1800" dirty="0" smtClean="0"/>
              <a:t> is a </a:t>
            </a:r>
            <a:r>
              <a:rPr lang="nl-NL" altLang="en-US" sz="1800" dirty="0" err="1" smtClean="0"/>
              <a:t>predetermined</a:t>
            </a:r>
            <a:r>
              <a:rPr lang="nl-NL" altLang="en-US" sz="1800" dirty="0" smtClean="0"/>
              <a:t> </a:t>
            </a:r>
            <a:r>
              <a:rPr lang="nl-NL" altLang="en-US" sz="1800" dirty="0" err="1" smtClean="0"/>
              <a:t>rule</a:t>
            </a:r>
            <a:r>
              <a:rPr lang="nl-NL" altLang="en-US" sz="1800" dirty="0" smtClean="0"/>
              <a:t> </a:t>
            </a:r>
            <a:r>
              <a:rPr lang="nl-NL" altLang="en-US" sz="1800" dirty="0" err="1" smtClean="0"/>
              <a:t>that</a:t>
            </a:r>
            <a:r>
              <a:rPr lang="nl-NL" altLang="en-US" sz="1800" dirty="0" smtClean="0"/>
              <a:t> </a:t>
            </a:r>
            <a:r>
              <a:rPr lang="nl-NL" altLang="en-US" sz="1800" dirty="0" err="1" smtClean="0"/>
              <a:t>specifies</a:t>
            </a:r>
            <a:r>
              <a:rPr lang="nl-NL" altLang="en-US" sz="1800" dirty="0" smtClean="0"/>
              <a:t> </a:t>
            </a:r>
            <a:r>
              <a:rPr lang="nl-NL" altLang="en-US" sz="1800" dirty="0" err="1" smtClean="0"/>
              <a:t>completely</a:t>
            </a:r>
            <a:r>
              <a:rPr lang="nl-NL" altLang="en-US" sz="1800" dirty="0" smtClean="0"/>
              <a:t> </a:t>
            </a:r>
            <a:r>
              <a:rPr lang="nl-NL" altLang="en-US" sz="1800" dirty="0" err="1" smtClean="0"/>
              <a:t>how</a:t>
            </a:r>
            <a:r>
              <a:rPr lang="nl-NL" altLang="en-US" sz="1800" dirty="0" smtClean="0"/>
              <a:t> </a:t>
            </a:r>
            <a:r>
              <a:rPr lang="nl-NL" altLang="en-US" sz="1800" dirty="0" err="1" smtClean="0"/>
              <a:t>one</a:t>
            </a:r>
            <a:r>
              <a:rPr lang="nl-NL" altLang="en-US" sz="1800" dirty="0" smtClean="0"/>
              <a:t> </a:t>
            </a:r>
            <a:r>
              <a:rPr lang="nl-NL" altLang="en-US" sz="1800" dirty="0" err="1" smtClean="0"/>
              <a:t>intends</a:t>
            </a:r>
            <a:r>
              <a:rPr lang="nl-NL" altLang="en-US" sz="1800" dirty="0" smtClean="0"/>
              <a:t> </a:t>
            </a:r>
            <a:r>
              <a:rPr lang="nl-NL" altLang="en-US" sz="1800" dirty="0" err="1" smtClean="0"/>
              <a:t>to</a:t>
            </a:r>
            <a:r>
              <a:rPr lang="nl-NL" altLang="en-US" sz="1800" dirty="0" smtClean="0"/>
              <a:t> </a:t>
            </a:r>
            <a:r>
              <a:rPr lang="nl-NL" altLang="en-US" sz="1800" dirty="0" err="1" smtClean="0"/>
              <a:t>respond</a:t>
            </a:r>
            <a:r>
              <a:rPr lang="nl-NL" altLang="en-US" sz="1800" dirty="0" smtClean="0"/>
              <a:t> </a:t>
            </a:r>
            <a:r>
              <a:rPr lang="nl-NL" altLang="en-US" sz="1800" dirty="0" err="1" smtClean="0"/>
              <a:t>to</a:t>
            </a:r>
            <a:r>
              <a:rPr lang="nl-NL" altLang="en-US" sz="1800" dirty="0" smtClean="0"/>
              <a:t> </a:t>
            </a:r>
            <a:r>
              <a:rPr lang="nl-NL" altLang="en-US" sz="1800" dirty="0" err="1" smtClean="0"/>
              <a:t>each</a:t>
            </a:r>
            <a:r>
              <a:rPr lang="nl-NL" altLang="en-US" sz="1800" dirty="0" smtClean="0"/>
              <a:t> </a:t>
            </a:r>
            <a:r>
              <a:rPr lang="nl-NL" altLang="en-US" sz="1800" dirty="0" err="1" smtClean="0"/>
              <a:t>possible</a:t>
            </a:r>
            <a:r>
              <a:rPr lang="nl-NL" altLang="en-US" sz="1800" dirty="0" smtClean="0"/>
              <a:t> </a:t>
            </a:r>
            <a:r>
              <a:rPr lang="nl-NL" altLang="en-US" sz="1800" dirty="0" err="1" smtClean="0"/>
              <a:t>circumstance</a:t>
            </a:r>
            <a:r>
              <a:rPr lang="nl-NL" altLang="en-US" sz="1800" dirty="0" smtClean="0"/>
              <a:t> at </a:t>
            </a:r>
            <a:r>
              <a:rPr lang="nl-NL" altLang="en-US" sz="1800" dirty="0" err="1" smtClean="0"/>
              <a:t>each</a:t>
            </a:r>
            <a:r>
              <a:rPr lang="nl-NL" altLang="en-US" sz="1800" dirty="0" smtClean="0"/>
              <a:t> stage of </a:t>
            </a:r>
            <a:r>
              <a:rPr lang="nl-NL" altLang="en-US" sz="1800" dirty="0" err="1" smtClean="0"/>
              <a:t>the</a:t>
            </a:r>
            <a:r>
              <a:rPr lang="nl-NL" altLang="en-US" sz="1800" dirty="0" smtClean="0"/>
              <a:t> game</a:t>
            </a:r>
          </a:p>
          <a:p>
            <a:endParaRPr lang="nl-NL" altLang="en-US" sz="1800" dirty="0" smtClean="0"/>
          </a:p>
          <a:p>
            <a:r>
              <a:rPr lang="nl-NL" altLang="en-US" sz="1800" dirty="0" smtClean="0"/>
              <a:t> For </a:t>
            </a:r>
            <a:r>
              <a:rPr lang="nl-NL" altLang="en-US" sz="1800" dirty="0" err="1" smtClean="0"/>
              <a:t>example</a:t>
            </a:r>
            <a:r>
              <a:rPr lang="nl-NL" altLang="en-US" sz="1800" dirty="0" smtClean="0"/>
              <a:t>, a </a:t>
            </a:r>
            <a:r>
              <a:rPr lang="nl-NL" altLang="en-US" sz="1800" dirty="0" err="1" smtClean="0"/>
              <a:t>strategy</a:t>
            </a:r>
            <a:r>
              <a:rPr lang="nl-NL" altLang="en-US" sz="1800" dirty="0" smtClean="0"/>
              <a:t> </a:t>
            </a:r>
            <a:r>
              <a:rPr lang="nl-NL" altLang="en-US" sz="1800" dirty="0" err="1" smtClean="0"/>
              <a:t>for</a:t>
            </a:r>
            <a:r>
              <a:rPr lang="nl-NL" altLang="en-US" sz="1800" dirty="0" smtClean="0"/>
              <a:t> </a:t>
            </a:r>
            <a:r>
              <a:rPr lang="nl-NL" altLang="en-US" sz="1800" dirty="0" err="1" smtClean="0"/>
              <a:t>one</a:t>
            </a:r>
            <a:r>
              <a:rPr lang="nl-NL" altLang="en-US" sz="1800" dirty="0" smtClean="0"/>
              <a:t> side in </a:t>
            </a:r>
            <a:r>
              <a:rPr lang="nl-NL" altLang="en-US" sz="1800" dirty="0" err="1" smtClean="0"/>
              <a:t>chess</a:t>
            </a:r>
            <a:r>
              <a:rPr lang="nl-NL" altLang="en-US" sz="1800" dirty="0" smtClean="0"/>
              <a:t> </a:t>
            </a:r>
            <a:r>
              <a:rPr lang="nl-NL" altLang="en-US" sz="1800" dirty="0" err="1" smtClean="0"/>
              <a:t>would</a:t>
            </a:r>
            <a:r>
              <a:rPr lang="nl-NL" altLang="en-US" sz="1800" dirty="0" smtClean="0"/>
              <a:t> </a:t>
            </a:r>
            <a:r>
              <a:rPr lang="nl-NL" altLang="en-US" sz="1800" dirty="0" err="1" smtClean="0"/>
              <a:t>indicate</a:t>
            </a:r>
            <a:r>
              <a:rPr lang="nl-NL" altLang="en-US" sz="1800" dirty="0" smtClean="0"/>
              <a:t> </a:t>
            </a:r>
            <a:r>
              <a:rPr lang="nl-NL" altLang="en-US" sz="1800" dirty="0" err="1" smtClean="0"/>
              <a:t>how</a:t>
            </a:r>
            <a:r>
              <a:rPr lang="nl-NL" altLang="en-US" sz="1800" dirty="0" smtClean="0"/>
              <a:t> </a:t>
            </a:r>
            <a:r>
              <a:rPr lang="nl-NL" altLang="en-US" sz="1800" dirty="0" err="1" smtClean="0"/>
              <a:t>to</a:t>
            </a:r>
            <a:r>
              <a:rPr lang="nl-NL" altLang="en-US" sz="1800" dirty="0" smtClean="0"/>
              <a:t> make </a:t>
            </a:r>
            <a:r>
              <a:rPr lang="nl-NL" altLang="en-US" sz="1800" dirty="0" err="1" smtClean="0"/>
              <a:t>the</a:t>
            </a:r>
            <a:r>
              <a:rPr lang="nl-NL" altLang="en-US" sz="1800" dirty="0" smtClean="0"/>
              <a:t> next move </a:t>
            </a:r>
            <a:r>
              <a:rPr lang="nl-NL" altLang="en-US" sz="1800" dirty="0" err="1" smtClean="0"/>
              <a:t>for</a:t>
            </a:r>
            <a:r>
              <a:rPr lang="nl-NL" altLang="en-US" sz="1800" dirty="0" smtClean="0"/>
              <a:t> </a:t>
            </a:r>
            <a:r>
              <a:rPr lang="nl-NL" altLang="en-US" sz="1800" dirty="0" err="1" smtClean="0"/>
              <a:t>every</a:t>
            </a:r>
            <a:r>
              <a:rPr lang="nl-NL" altLang="en-US" sz="1800" dirty="0" smtClean="0"/>
              <a:t> </a:t>
            </a:r>
            <a:r>
              <a:rPr lang="nl-NL" altLang="en-US" sz="1800" dirty="0" err="1" smtClean="0"/>
              <a:t>possible</a:t>
            </a:r>
            <a:r>
              <a:rPr lang="nl-NL" altLang="en-US" sz="1800" dirty="0" smtClean="0"/>
              <a:t> </a:t>
            </a:r>
            <a:r>
              <a:rPr lang="nl-NL" altLang="en-US" sz="1800" dirty="0" err="1" smtClean="0"/>
              <a:t>position</a:t>
            </a:r>
            <a:r>
              <a:rPr lang="nl-NL" altLang="en-US" sz="1800" dirty="0" smtClean="0"/>
              <a:t> on </a:t>
            </a:r>
            <a:r>
              <a:rPr lang="nl-NL" altLang="en-US" sz="1800" dirty="0" err="1" smtClean="0"/>
              <a:t>the</a:t>
            </a:r>
            <a:r>
              <a:rPr lang="nl-NL" altLang="en-US" sz="1800" dirty="0" smtClean="0"/>
              <a:t> board</a:t>
            </a:r>
            <a:endParaRPr lang="en-US" altLang="en-US" sz="1800" dirty="0" smtClean="0"/>
          </a:p>
        </p:txBody>
      </p:sp>
    </p:spTree>
    <p:extLst>
      <p:ext uri="{BB962C8B-B14F-4D97-AF65-F5344CB8AC3E}">
        <p14:creationId xmlns:p14="http://schemas.microsoft.com/office/powerpoint/2010/main" val="1120132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87992" y="883490"/>
            <a:ext cx="8337550" cy="762000"/>
          </a:xfrm>
        </p:spPr>
        <p:txBody>
          <a:bodyPr/>
          <a:lstStyle/>
          <a:p>
            <a:r>
              <a:rPr lang="nl-NL" altLang="en-US" sz="2400" dirty="0" err="1" smtClean="0"/>
              <a:t>Two</a:t>
            </a:r>
            <a:r>
              <a:rPr lang="nl-NL" altLang="en-US" sz="2400" dirty="0" smtClean="0"/>
              <a:t>-person, zero </a:t>
            </a:r>
            <a:r>
              <a:rPr lang="nl-NL" altLang="en-US" sz="2400" dirty="0" err="1" smtClean="0"/>
              <a:t>sum</a:t>
            </a:r>
            <a:r>
              <a:rPr lang="nl-NL" altLang="en-US" sz="2400" dirty="0" smtClean="0"/>
              <a:t> game: </a:t>
            </a:r>
            <a:br>
              <a:rPr lang="nl-NL" altLang="en-US" sz="2400" dirty="0" smtClean="0"/>
            </a:br>
            <a:r>
              <a:rPr lang="nl-NL" altLang="en-US" sz="2400" dirty="0" err="1" smtClean="0"/>
              <a:t>odds</a:t>
            </a:r>
            <a:r>
              <a:rPr lang="nl-NL" altLang="en-US" sz="2400" dirty="0" smtClean="0"/>
              <a:t> </a:t>
            </a:r>
            <a:r>
              <a:rPr lang="nl-NL" altLang="en-US" sz="2400" dirty="0" err="1" smtClean="0"/>
              <a:t>and</a:t>
            </a:r>
            <a:r>
              <a:rPr lang="nl-NL" altLang="en-US" sz="2400" dirty="0" smtClean="0"/>
              <a:t> </a:t>
            </a:r>
            <a:r>
              <a:rPr lang="nl-NL" altLang="en-US" sz="2400" dirty="0" err="1" smtClean="0"/>
              <a:t>evens</a:t>
            </a:r>
            <a:r>
              <a:rPr lang="nl-NL" altLang="en-US" sz="2400" dirty="0" smtClean="0"/>
              <a:t> – </a:t>
            </a:r>
            <a:r>
              <a:rPr lang="nl-NL" altLang="en-US" sz="2400" dirty="0" err="1" smtClean="0"/>
              <a:t>payoff</a:t>
            </a:r>
            <a:r>
              <a:rPr lang="nl-NL" altLang="en-US" sz="2400" dirty="0" smtClean="0"/>
              <a:t> </a:t>
            </a:r>
            <a:r>
              <a:rPr lang="nl-NL" altLang="en-US" sz="2400" dirty="0" err="1" smtClean="0"/>
              <a:t>table</a:t>
            </a:r>
            <a:endParaRPr lang="en-US" altLang="en-US" sz="2400" dirty="0" smtClean="0"/>
          </a:p>
        </p:txBody>
      </p:sp>
      <p:sp>
        <p:nvSpPr>
          <p:cNvPr id="27651" name="Content Placeholder 2"/>
          <p:cNvSpPr>
            <a:spLocks noGrp="1"/>
          </p:cNvSpPr>
          <p:nvPr>
            <p:ph idx="1"/>
          </p:nvPr>
        </p:nvSpPr>
        <p:spPr>
          <a:xfrm>
            <a:off x="349250" y="1896690"/>
            <a:ext cx="8337550" cy="4114800"/>
          </a:xfrm>
        </p:spPr>
        <p:txBody>
          <a:bodyPr/>
          <a:lstStyle/>
          <a:p>
            <a:r>
              <a:rPr lang="nl-NL" altLang="en-US" sz="2000" dirty="0" smtClean="0"/>
              <a:t> </a:t>
            </a:r>
            <a:r>
              <a:rPr lang="nl-NL" altLang="en-US" sz="2000" dirty="0" err="1" smtClean="0"/>
              <a:t>Payoff</a:t>
            </a:r>
            <a:r>
              <a:rPr lang="nl-NL" altLang="en-US" sz="2000" dirty="0" smtClean="0"/>
              <a:t> </a:t>
            </a:r>
            <a:r>
              <a:rPr lang="nl-NL" altLang="en-US" sz="2000" dirty="0" err="1" smtClean="0"/>
              <a:t>table</a:t>
            </a:r>
            <a:r>
              <a:rPr lang="nl-NL" altLang="en-US" sz="2000" dirty="0" smtClean="0"/>
              <a:t> </a:t>
            </a:r>
            <a:r>
              <a:rPr lang="nl-NL" altLang="en-US" sz="2000" dirty="0" err="1" smtClean="0"/>
              <a:t>collects</a:t>
            </a:r>
            <a:r>
              <a:rPr lang="nl-NL" altLang="en-US" sz="2000" dirty="0" smtClean="0"/>
              <a:t>:</a:t>
            </a:r>
          </a:p>
          <a:p>
            <a:pPr lvl="1"/>
            <a:r>
              <a:rPr lang="nl-NL" altLang="en-US" sz="1600" dirty="0" smtClean="0"/>
              <a:t> The </a:t>
            </a:r>
            <a:r>
              <a:rPr lang="nl-NL" altLang="en-US" sz="1600" dirty="0" err="1" smtClean="0"/>
              <a:t>strategy</a:t>
            </a:r>
            <a:r>
              <a:rPr lang="nl-NL" altLang="en-US" sz="1600" dirty="0" smtClean="0"/>
              <a:t> of </a:t>
            </a:r>
            <a:r>
              <a:rPr lang="nl-NL" altLang="en-US" sz="1600" dirty="0" err="1" smtClean="0"/>
              <a:t>player</a:t>
            </a:r>
            <a:r>
              <a:rPr lang="nl-NL" altLang="en-US" sz="1600" dirty="0" smtClean="0"/>
              <a:t> 1</a:t>
            </a:r>
          </a:p>
          <a:p>
            <a:pPr lvl="1"/>
            <a:r>
              <a:rPr lang="nl-NL" altLang="en-US" sz="1600" dirty="0" smtClean="0"/>
              <a:t> The </a:t>
            </a:r>
            <a:r>
              <a:rPr lang="nl-NL" altLang="en-US" sz="1600" dirty="0" err="1" smtClean="0"/>
              <a:t>strategy</a:t>
            </a:r>
            <a:r>
              <a:rPr lang="nl-NL" altLang="en-US" sz="1600" dirty="0" smtClean="0"/>
              <a:t> of </a:t>
            </a:r>
            <a:r>
              <a:rPr lang="nl-NL" altLang="en-US" sz="1600" dirty="0" err="1" smtClean="0"/>
              <a:t>player</a:t>
            </a:r>
            <a:r>
              <a:rPr lang="nl-NL" altLang="en-US" sz="1600" dirty="0" smtClean="0"/>
              <a:t> 2</a:t>
            </a:r>
          </a:p>
          <a:p>
            <a:r>
              <a:rPr lang="nl-NL" altLang="en-US" sz="2000" dirty="0" smtClean="0"/>
              <a:t> It shows </a:t>
            </a:r>
            <a:r>
              <a:rPr lang="nl-NL" altLang="en-US" sz="2000" dirty="0" err="1" smtClean="0"/>
              <a:t>the</a:t>
            </a:r>
            <a:r>
              <a:rPr lang="nl-NL" altLang="en-US" sz="2000" dirty="0" smtClean="0"/>
              <a:t> </a:t>
            </a:r>
            <a:r>
              <a:rPr lang="nl-NL" altLang="en-US" sz="2000" dirty="0" err="1" smtClean="0"/>
              <a:t>gain</a:t>
            </a:r>
            <a:r>
              <a:rPr lang="nl-NL" altLang="en-US" sz="2000" dirty="0" smtClean="0"/>
              <a:t> (</a:t>
            </a:r>
            <a:r>
              <a:rPr lang="nl-NL" altLang="en-US" sz="2000" dirty="0" err="1" smtClean="0"/>
              <a:t>positive</a:t>
            </a:r>
            <a:r>
              <a:rPr lang="nl-NL" altLang="en-US" sz="2000" dirty="0" smtClean="0"/>
              <a:t> or </a:t>
            </a:r>
            <a:r>
              <a:rPr lang="nl-NL" altLang="en-US" sz="2000" dirty="0" err="1" smtClean="0"/>
              <a:t>negative</a:t>
            </a:r>
            <a:r>
              <a:rPr lang="nl-NL" altLang="en-US" sz="2000" dirty="0" smtClean="0"/>
              <a:t>) </a:t>
            </a:r>
            <a:r>
              <a:rPr lang="nl-NL" altLang="en-US" sz="2000" dirty="0" err="1" smtClean="0"/>
              <a:t>for</a:t>
            </a:r>
            <a:r>
              <a:rPr lang="nl-NL" altLang="en-US" sz="2000" dirty="0" smtClean="0"/>
              <a:t> </a:t>
            </a:r>
            <a:r>
              <a:rPr lang="nl-NL" altLang="en-US" sz="2000" dirty="0" err="1" smtClean="0"/>
              <a:t>player</a:t>
            </a:r>
            <a:r>
              <a:rPr lang="nl-NL" altLang="en-US" sz="2000" dirty="0" smtClean="0"/>
              <a:t> 1 </a:t>
            </a:r>
            <a:r>
              <a:rPr lang="nl-NL" altLang="en-US" sz="2000" dirty="0" err="1" smtClean="0"/>
              <a:t>that</a:t>
            </a:r>
            <a:r>
              <a:rPr lang="nl-NL" altLang="en-US" sz="2000" dirty="0" smtClean="0"/>
              <a:t> </a:t>
            </a:r>
            <a:r>
              <a:rPr lang="nl-NL" altLang="en-US" sz="2000" dirty="0" err="1" smtClean="0"/>
              <a:t>would</a:t>
            </a:r>
            <a:r>
              <a:rPr lang="nl-NL" altLang="en-US" sz="2000" dirty="0" smtClean="0"/>
              <a:t> </a:t>
            </a:r>
            <a:r>
              <a:rPr lang="nl-NL" altLang="en-US" sz="2000" dirty="0" err="1" smtClean="0"/>
              <a:t>result</a:t>
            </a:r>
            <a:r>
              <a:rPr lang="nl-NL" altLang="en-US" sz="2000" dirty="0" smtClean="0"/>
              <a:t> </a:t>
            </a:r>
            <a:r>
              <a:rPr lang="nl-NL" altLang="en-US" sz="2000" dirty="0" err="1" smtClean="0"/>
              <a:t>from</a:t>
            </a:r>
            <a:r>
              <a:rPr lang="nl-NL" altLang="en-US" sz="2000" dirty="0" smtClean="0"/>
              <a:t> </a:t>
            </a:r>
            <a:r>
              <a:rPr lang="nl-NL" altLang="en-US" sz="2000" dirty="0" err="1" smtClean="0"/>
              <a:t>each</a:t>
            </a:r>
            <a:r>
              <a:rPr lang="nl-NL" altLang="en-US" sz="2000" dirty="0" smtClean="0"/>
              <a:t> </a:t>
            </a:r>
            <a:r>
              <a:rPr lang="nl-NL" altLang="en-US" sz="2000" dirty="0" err="1" smtClean="0"/>
              <a:t>combination</a:t>
            </a:r>
            <a:r>
              <a:rPr lang="nl-NL" altLang="en-US" sz="2000" dirty="0" smtClean="0"/>
              <a:t> of </a:t>
            </a:r>
            <a:r>
              <a:rPr lang="nl-NL" altLang="en-US" sz="2000" dirty="0" err="1" smtClean="0"/>
              <a:t>strategies</a:t>
            </a:r>
            <a:r>
              <a:rPr lang="nl-NL" altLang="en-US" sz="2000" dirty="0" smtClean="0"/>
              <a:t> </a:t>
            </a:r>
            <a:r>
              <a:rPr lang="nl-NL" altLang="en-US" sz="2000" dirty="0" err="1" smtClean="0"/>
              <a:t>for</a:t>
            </a:r>
            <a:r>
              <a:rPr lang="nl-NL" altLang="en-US" sz="2000" dirty="0" smtClean="0"/>
              <a:t> </a:t>
            </a:r>
            <a:r>
              <a:rPr lang="nl-NL" altLang="en-US" sz="2000" dirty="0" err="1" smtClean="0"/>
              <a:t>the</a:t>
            </a:r>
            <a:r>
              <a:rPr lang="nl-NL" altLang="en-US" sz="2000" dirty="0" smtClean="0"/>
              <a:t> </a:t>
            </a:r>
            <a:r>
              <a:rPr lang="nl-NL" altLang="en-US" sz="2000" dirty="0" err="1" smtClean="0"/>
              <a:t>two</a:t>
            </a:r>
            <a:r>
              <a:rPr lang="nl-NL" altLang="en-US" sz="2000" dirty="0" smtClean="0"/>
              <a:t> </a:t>
            </a:r>
            <a:r>
              <a:rPr lang="nl-NL" altLang="en-US" sz="2000" dirty="0" err="1" smtClean="0"/>
              <a:t>player</a:t>
            </a:r>
            <a:endParaRPr lang="nl-NL" altLang="en-US" sz="2000" dirty="0" smtClean="0"/>
          </a:p>
          <a:p>
            <a:endParaRPr lang="nl-NL" altLang="en-US" sz="2000" dirty="0" smtClean="0"/>
          </a:p>
          <a:p>
            <a:endParaRPr lang="nl-NL" altLang="en-US" sz="2000" dirty="0" smtClean="0"/>
          </a:p>
        </p:txBody>
      </p:sp>
      <p:graphicFrame>
        <p:nvGraphicFramePr>
          <p:cNvPr id="4" name="Shape 127"/>
          <p:cNvGraphicFramePr>
            <a:graphicFrameLocks noGrp="1"/>
          </p:cNvGraphicFramePr>
          <p:nvPr/>
        </p:nvGraphicFramePr>
        <p:xfrm>
          <a:off x="1258888" y="4149725"/>
          <a:ext cx="6096000" cy="21002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53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30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3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2462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04053" y="740055"/>
            <a:ext cx="8337550" cy="762000"/>
          </a:xfrm>
        </p:spPr>
        <p:txBody>
          <a:bodyPr/>
          <a:lstStyle/>
          <a:p>
            <a:r>
              <a:rPr lang="nl-NL" altLang="en-US" sz="2400" dirty="0" err="1" smtClean="0"/>
              <a:t>Two</a:t>
            </a:r>
            <a:r>
              <a:rPr lang="nl-NL" altLang="en-US" sz="2400" dirty="0" smtClean="0"/>
              <a:t>-person, zero </a:t>
            </a:r>
            <a:r>
              <a:rPr lang="nl-NL" altLang="en-US" sz="2400" dirty="0" err="1" smtClean="0"/>
              <a:t>sum</a:t>
            </a:r>
            <a:r>
              <a:rPr lang="nl-NL" altLang="en-US" sz="2400" dirty="0" smtClean="0"/>
              <a:t> game: </a:t>
            </a:r>
            <a:br>
              <a:rPr lang="nl-NL" altLang="en-US" sz="2400" dirty="0" smtClean="0"/>
            </a:br>
            <a:r>
              <a:rPr lang="nl-NL" altLang="en-US" sz="2400" dirty="0" err="1" smtClean="0"/>
              <a:t>odds</a:t>
            </a:r>
            <a:r>
              <a:rPr lang="nl-NL" altLang="en-US" sz="2400" dirty="0" smtClean="0"/>
              <a:t> </a:t>
            </a:r>
            <a:r>
              <a:rPr lang="nl-NL" altLang="en-US" sz="2400" dirty="0" err="1" smtClean="0"/>
              <a:t>and</a:t>
            </a:r>
            <a:r>
              <a:rPr lang="nl-NL" altLang="en-US" sz="2400" dirty="0" smtClean="0"/>
              <a:t> </a:t>
            </a:r>
            <a:r>
              <a:rPr lang="nl-NL" altLang="en-US" sz="2400" dirty="0" err="1" smtClean="0"/>
              <a:t>evens</a:t>
            </a:r>
            <a:r>
              <a:rPr lang="nl-NL" altLang="en-US" sz="2400" dirty="0" smtClean="0"/>
              <a:t> – </a:t>
            </a:r>
            <a:r>
              <a:rPr lang="nl-NL" altLang="en-US" sz="2400" dirty="0" err="1" smtClean="0"/>
              <a:t>payoff</a:t>
            </a:r>
            <a:r>
              <a:rPr lang="nl-NL" altLang="en-US" sz="2400" dirty="0" smtClean="0"/>
              <a:t> </a:t>
            </a:r>
            <a:r>
              <a:rPr lang="nl-NL" altLang="en-US" sz="2400" dirty="0" err="1" smtClean="0"/>
              <a:t>table</a:t>
            </a:r>
            <a:endParaRPr lang="en-US" altLang="en-US" sz="2400" dirty="0" smtClean="0"/>
          </a:p>
        </p:txBody>
      </p:sp>
      <p:sp>
        <p:nvSpPr>
          <p:cNvPr id="28675" name="Content Placeholder 2"/>
          <p:cNvSpPr>
            <a:spLocks noGrp="1"/>
          </p:cNvSpPr>
          <p:nvPr>
            <p:ph idx="1"/>
          </p:nvPr>
        </p:nvSpPr>
        <p:spPr>
          <a:xfrm>
            <a:off x="349250" y="1632697"/>
            <a:ext cx="8337550" cy="4114800"/>
          </a:xfrm>
        </p:spPr>
        <p:txBody>
          <a:bodyPr/>
          <a:lstStyle/>
          <a:p>
            <a:r>
              <a:rPr lang="nl-NL" altLang="en-US" sz="1400" dirty="0" smtClean="0"/>
              <a:t> The </a:t>
            </a:r>
            <a:r>
              <a:rPr lang="nl-NL" altLang="en-US" sz="1400" dirty="0" err="1" smtClean="0"/>
              <a:t>enrties</a:t>
            </a:r>
            <a:r>
              <a:rPr lang="nl-NL" altLang="en-US" sz="1400" dirty="0" smtClean="0"/>
              <a:t> in </a:t>
            </a:r>
            <a:r>
              <a:rPr lang="nl-NL" altLang="en-US" sz="1400" dirty="0" err="1" smtClean="0"/>
              <a:t>the</a:t>
            </a:r>
            <a:r>
              <a:rPr lang="nl-NL" altLang="en-US" sz="1400" dirty="0" smtClean="0"/>
              <a:t> </a:t>
            </a:r>
            <a:r>
              <a:rPr lang="nl-NL" altLang="en-US" sz="1400" dirty="0" err="1" smtClean="0"/>
              <a:t>payoff</a:t>
            </a:r>
            <a:r>
              <a:rPr lang="nl-NL" altLang="en-US" sz="1400" dirty="0" smtClean="0"/>
              <a:t> </a:t>
            </a:r>
            <a:r>
              <a:rPr lang="nl-NL" altLang="en-US" sz="1400" dirty="0" err="1" smtClean="0"/>
              <a:t>table</a:t>
            </a:r>
            <a:r>
              <a:rPr lang="nl-NL" altLang="en-US" sz="1400" dirty="0" smtClean="0"/>
              <a:t> </a:t>
            </a:r>
            <a:r>
              <a:rPr lang="nl-NL" altLang="en-US" sz="1400" dirty="0" err="1" smtClean="0"/>
              <a:t>may</a:t>
            </a:r>
            <a:r>
              <a:rPr lang="nl-NL" altLang="en-US" sz="1400" dirty="0" smtClean="0"/>
              <a:t> </a:t>
            </a:r>
            <a:r>
              <a:rPr lang="nl-NL" altLang="en-US" sz="1400" dirty="0" err="1" smtClean="0"/>
              <a:t>be</a:t>
            </a:r>
            <a:r>
              <a:rPr lang="nl-NL" altLang="en-US" sz="1400" dirty="0" smtClean="0"/>
              <a:t> </a:t>
            </a:r>
            <a:r>
              <a:rPr lang="nl-NL" altLang="en-US" sz="1400" dirty="0" err="1" smtClean="0"/>
              <a:t>any</a:t>
            </a:r>
            <a:r>
              <a:rPr lang="nl-NL" altLang="en-US" sz="1400" dirty="0" smtClean="0"/>
              <a:t> units </a:t>
            </a:r>
            <a:r>
              <a:rPr lang="nl-NL" altLang="en-US" sz="1400" dirty="0" err="1" smtClean="0"/>
              <a:t>desired</a:t>
            </a:r>
            <a:r>
              <a:rPr lang="nl-NL" altLang="en-US" sz="1400" dirty="0" smtClean="0"/>
              <a:t> (</a:t>
            </a:r>
            <a:r>
              <a:rPr lang="nl-NL" altLang="en-US" sz="1400" dirty="0" err="1" smtClean="0"/>
              <a:t>euros</a:t>
            </a:r>
            <a:r>
              <a:rPr lang="nl-NL" altLang="en-US" sz="1400" dirty="0" smtClean="0"/>
              <a:t> in </a:t>
            </a:r>
            <a:r>
              <a:rPr lang="nl-NL" altLang="en-US" sz="1400" dirty="0" err="1" smtClean="0"/>
              <a:t>our</a:t>
            </a:r>
            <a:r>
              <a:rPr lang="nl-NL" altLang="en-US" sz="1400" dirty="0" smtClean="0"/>
              <a:t> </a:t>
            </a:r>
            <a:r>
              <a:rPr lang="nl-NL" altLang="en-US" sz="1400" dirty="0" err="1" smtClean="0"/>
              <a:t>example</a:t>
            </a:r>
            <a:r>
              <a:rPr lang="nl-NL" altLang="en-US" sz="1400" dirty="0" smtClean="0"/>
              <a:t>)</a:t>
            </a:r>
          </a:p>
          <a:p>
            <a:endParaRPr lang="nl-NL" altLang="en-US" sz="1400" dirty="0" smtClean="0"/>
          </a:p>
          <a:p>
            <a:r>
              <a:rPr lang="nl-NL" altLang="en-US" sz="1400" dirty="0" smtClean="0"/>
              <a:t> </a:t>
            </a:r>
            <a:r>
              <a:rPr lang="nl-NL" altLang="en-US" sz="1400" dirty="0" err="1" smtClean="0"/>
              <a:t>They</a:t>
            </a:r>
            <a:r>
              <a:rPr lang="nl-NL" altLang="en-US" sz="1400" dirty="0" smtClean="0"/>
              <a:t> </a:t>
            </a:r>
            <a:r>
              <a:rPr lang="nl-NL" altLang="en-US" sz="1400" dirty="0" err="1" smtClean="0"/>
              <a:t>represent</a:t>
            </a:r>
            <a:r>
              <a:rPr lang="nl-NL" altLang="en-US" sz="1400" dirty="0" smtClean="0"/>
              <a:t> </a:t>
            </a:r>
            <a:r>
              <a:rPr lang="nl-NL" altLang="en-US" sz="1400" dirty="0" err="1" smtClean="0"/>
              <a:t>the</a:t>
            </a:r>
            <a:r>
              <a:rPr lang="nl-NL" altLang="en-US" sz="1400" dirty="0" smtClean="0"/>
              <a:t> </a:t>
            </a:r>
            <a:r>
              <a:rPr lang="nl-NL" altLang="en-US" sz="1400" dirty="0" err="1" smtClean="0"/>
              <a:t>utility</a:t>
            </a:r>
            <a:r>
              <a:rPr lang="nl-NL" altLang="en-US" sz="1400" dirty="0" smtClean="0"/>
              <a:t> </a:t>
            </a:r>
            <a:r>
              <a:rPr lang="nl-NL" altLang="en-US" sz="1400" dirty="0" err="1" smtClean="0"/>
              <a:t>to</a:t>
            </a:r>
            <a:r>
              <a:rPr lang="nl-NL" altLang="en-US" sz="1400" dirty="0" smtClean="0"/>
              <a:t> </a:t>
            </a:r>
            <a:r>
              <a:rPr lang="nl-NL" altLang="en-US" sz="1400" dirty="0" err="1" smtClean="0"/>
              <a:t>player</a:t>
            </a:r>
            <a:r>
              <a:rPr lang="nl-NL" altLang="en-US" sz="1400" dirty="0" smtClean="0"/>
              <a:t> 1 of </a:t>
            </a:r>
            <a:r>
              <a:rPr lang="nl-NL" altLang="en-US" sz="1400" dirty="0" err="1" smtClean="0"/>
              <a:t>the</a:t>
            </a:r>
            <a:r>
              <a:rPr lang="nl-NL" altLang="en-US" sz="1400" dirty="0" smtClean="0"/>
              <a:t> </a:t>
            </a:r>
            <a:r>
              <a:rPr lang="nl-NL" altLang="en-US" sz="1400" dirty="0" err="1" smtClean="0"/>
              <a:t>corresponding</a:t>
            </a:r>
            <a:r>
              <a:rPr lang="nl-NL" altLang="en-US" sz="1400" dirty="0" smtClean="0"/>
              <a:t> </a:t>
            </a:r>
            <a:r>
              <a:rPr lang="nl-NL" altLang="en-US" sz="1400" dirty="0" err="1" smtClean="0"/>
              <a:t>outcome</a:t>
            </a:r>
            <a:endParaRPr lang="nl-NL" altLang="en-US" sz="1400" dirty="0" smtClean="0"/>
          </a:p>
          <a:p>
            <a:endParaRPr lang="nl-NL" altLang="en-US" sz="1400" dirty="0" smtClean="0"/>
          </a:p>
          <a:p>
            <a:r>
              <a:rPr lang="nl-NL" altLang="en-US" sz="1400" dirty="0" smtClean="0"/>
              <a:t> Of course, </a:t>
            </a:r>
            <a:r>
              <a:rPr lang="nl-NL" altLang="en-US" sz="1400" dirty="0" err="1" smtClean="0"/>
              <a:t>there</a:t>
            </a:r>
            <a:r>
              <a:rPr lang="nl-NL" altLang="en-US" sz="1400" dirty="0" smtClean="0"/>
              <a:t> </a:t>
            </a:r>
            <a:r>
              <a:rPr lang="nl-NL" altLang="en-US" sz="1400" dirty="0" err="1" smtClean="0"/>
              <a:t>exists</a:t>
            </a:r>
            <a:r>
              <a:rPr lang="nl-NL" altLang="en-US" sz="1400" dirty="0" smtClean="0"/>
              <a:t> a </a:t>
            </a:r>
            <a:r>
              <a:rPr lang="nl-NL" altLang="en-US" sz="1400" dirty="0" err="1" smtClean="0"/>
              <a:t>dual</a:t>
            </a:r>
            <a:r>
              <a:rPr lang="nl-NL" altLang="en-US" sz="1400" dirty="0" smtClean="0"/>
              <a:t> of </a:t>
            </a:r>
            <a:r>
              <a:rPr lang="nl-NL" altLang="en-US" sz="1400" dirty="0" err="1" smtClean="0"/>
              <a:t>the</a:t>
            </a:r>
            <a:r>
              <a:rPr lang="nl-NL" altLang="en-US" sz="1400" dirty="0" smtClean="0"/>
              <a:t> </a:t>
            </a:r>
            <a:r>
              <a:rPr lang="nl-NL" altLang="en-US" sz="1400" dirty="0" err="1" smtClean="0"/>
              <a:t>payoff</a:t>
            </a:r>
            <a:r>
              <a:rPr lang="nl-NL" altLang="en-US" sz="1400" dirty="0" smtClean="0"/>
              <a:t> </a:t>
            </a:r>
            <a:r>
              <a:rPr lang="nl-NL" altLang="en-US" sz="1400" dirty="0" err="1" smtClean="0"/>
              <a:t>table</a:t>
            </a:r>
            <a:r>
              <a:rPr lang="nl-NL" altLang="en-US" sz="1400" dirty="0" smtClean="0"/>
              <a:t>, </a:t>
            </a:r>
            <a:r>
              <a:rPr lang="nl-NL" altLang="en-US" sz="1400" dirty="0" err="1" smtClean="0"/>
              <a:t>the</a:t>
            </a:r>
            <a:r>
              <a:rPr lang="nl-NL" altLang="en-US" sz="1400" dirty="0" smtClean="0"/>
              <a:t> </a:t>
            </a:r>
            <a:r>
              <a:rPr lang="nl-NL" altLang="en-US" sz="1400" dirty="0" err="1" smtClean="0"/>
              <a:t>payoff</a:t>
            </a:r>
            <a:r>
              <a:rPr lang="nl-NL" altLang="en-US" sz="1400" dirty="0" smtClean="0"/>
              <a:t> </a:t>
            </a:r>
            <a:r>
              <a:rPr lang="nl-NL" altLang="en-US" sz="1400" dirty="0" err="1" smtClean="0"/>
              <a:t>table</a:t>
            </a:r>
            <a:r>
              <a:rPr lang="nl-NL" altLang="en-US" sz="1400" dirty="0" smtClean="0"/>
              <a:t> </a:t>
            </a:r>
            <a:r>
              <a:rPr lang="nl-NL" altLang="en-US" sz="1400" dirty="0" err="1" smtClean="0"/>
              <a:t>for</a:t>
            </a:r>
            <a:r>
              <a:rPr lang="nl-NL" altLang="en-US" sz="1400" dirty="0" smtClean="0"/>
              <a:t> </a:t>
            </a:r>
            <a:r>
              <a:rPr lang="nl-NL" altLang="en-US" sz="1400" dirty="0" err="1" smtClean="0"/>
              <a:t>player</a:t>
            </a:r>
            <a:r>
              <a:rPr lang="nl-NL" altLang="en-US" sz="1400" dirty="0" smtClean="0"/>
              <a:t> 2</a:t>
            </a:r>
          </a:p>
          <a:p>
            <a:endParaRPr lang="nl-NL" altLang="en-US" sz="1400" dirty="0" smtClean="0"/>
          </a:p>
          <a:p>
            <a:r>
              <a:rPr lang="nl-NL" altLang="en-US" sz="1400" dirty="0" smtClean="0"/>
              <a:t> </a:t>
            </a:r>
            <a:r>
              <a:rPr lang="nl-NL" altLang="en-US" sz="1400" dirty="0" err="1" smtClean="0"/>
              <a:t>This</a:t>
            </a:r>
            <a:r>
              <a:rPr lang="nl-NL" altLang="en-US" sz="1400" dirty="0" smtClean="0"/>
              <a:t> is </a:t>
            </a:r>
            <a:r>
              <a:rPr lang="nl-NL" altLang="en-US" sz="1400" dirty="0" err="1" smtClean="0"/>
              <a:t>just</a:t>
            </a:r>
            <a:r>
              <a:rPr lang="nl-NL" altLang="en-US" sz="1400" dirty="0" smtClean="0"/>
              <a:t> </a:t>
            </a:r>
            <a:r>
              <a:rPr lang="nl-NL" altLang="en-US" sz="1400" dirty="0" err="1" smtClean="0"/>
              <a:t>the</a:t>
            </a:r>
            <a:r>
              <a:rPr lang="nl-NL" altLang="en-US" sz="1400" dirty="0" smtClean="0"/>
              <a:t> reverse of </a:t>
            </a:r>
            <a:r>
              <a:rPr lang="nl-NL" altLang="en-US" sz="1400" dirty="0" err="1" smtClean="0"/>
              <a:t>the</a:t>
            </a:r>
            <a:r>
              <a:rPr lang="nl-NL" altLang="en-US" sz="1400" dirty="0" smtClean="0"/>
              <a:t> </a:t>
            </a:r>
            <a:r>
              <a:rPr lang="nl-NL" altLang="en-US" sz="1400" dirty="0" err="1" smtClean="0"/>
              <a:t>table</a:t>
            </a:r>
            <a:r>
              <a:rPr lang="nl-NL" altLang="en-US" sz="1400" dirty="0" smtClean="0"/>
              <a:t> </a:t>
            </a:r>
            <a:r>
              <a:rPr lang="nl-NL" altLang="en-US" sz="1400" dirty="0" err="1" smtClean="0"/>
              <a:t>for</a:t>
            </a:r>
            <a:r>
              <a:rPr lang="nl-NL" altLang="en-US" sz="1400" dirty="0" smtClean="0"/>
              <a:t> </a:t>
            </a:r>
            <a:r>
              <a:rPr lang="nl-NL" altLang="en-US" sz="1400" dirty="0" err="1" smtClean="0"/>
              <a:t>player</a:t>
            </a:r>
            <a:r>
              <a:rPr lang="nl-NL" altLang="en-US" sz="1400" dirty="0" smtClean="0"/>
              <a:t> 1</a:t>
            </a:r>
          </a:p>
          <a:p>
            <a:endParaRPr lang="nl-NL" altLang="en-US" sz="1400" dirty="0"/>
          </a:p>
          <a:p>
            <a:r>
              <a:rPr lang="nl-NL" altLang="en-US" sz="1400" dirty="0" smtClean="0"/>
              <a:t> </a:t>
            </a:r>
            <a:r>
              <a:rPr lang="nl-NL" altLang="en-US" sz="1400" dirty="0" err="1" smtClean="0"/>
              <a:t>Table</a:t>
            </a:r>
            <a:r>
              <a:rPr lang="nl-NL" altLang="en-US" sz="1400" dirty="0" smtClean="0"/>
              <a:t> </a:t>
            </a:r>
            <a:r>
              <a:rPr lang="nl-NL" altLang="en-US" sz="1400" dirty="0" err="1" smtClean="0"/>
              <a:t>for</a:t>
            </a:r>
            <a:r>
              <a:rPr lang="nl-NL" altLang="en-US" sz="1400" dirty="0" smtClean="0"/>
              <a:t> </a:t>
            </a:r>
            <a:r>
              <a:rPr lang="nl-NL" altLang="en-US" sz="1400" dirty="0" err="1" smtClean="0"/>
              <a:t>player</a:t>
            </a:r>
            <a:r>
              <a:rPr lang="nl-NL" altLang="en-US" sz="1400" dirty="0" smtClean="0"/>
              <a:t> 1:</a:t>
            </a:r>
          </a:p>
          <a:p>
            <a:endParaRPr lang="nl-NL" altLang="en-US" sz="1400" dirty="0" smtClean="0"/>
          </a:p>
        </p:txBody>
      </p:sp>
      <p:graphicFrame>
        <p:nvGraphicFramePr>
          <p:cNvPr id="4" name="Shape 127"/>
          <p:cNvGraphicFramePr>
            <a:graphicFrameLocks noGrp="1"/>
          </p:cNvGraphicFramePr>
          <p:nvPr>
            <p:extLst>
              <p:ext uri="{D42A27DB-BD31-4B8C-83A1-F6EECF244321}">
                <p14:modId xmlns:p14="http://schemas.microsoft.com/office/powerpoint/2010/main" val="953491196"/>
              </p:ext>
            </p:extLst>
          </p:nvPr>
        </p:nvGraphicFramePr>
        <p:xfrm>
          <a:off x="2051050" y="4508500"/>
          <a:ext cx="5113338" cy="1744663"/>
        </p:xfrm>
        <a:graphic>
          <a:graphicData uri="http://schemas.openxmlformats.org/drawingml/2006/table">
            <a:tbl>
              <a:tblPr/>
              <a:tblGrid>
                <a:gridCol w="1279525">
                  <a:extLst>
                    <a:ext uri="{9D8B030D-6E8A-4147-A177-3AD203B41FA5}">
                      <a16:colId xmlns:a16="http://schemas.microsoft.com/office/drawing/2014/main" val="20000"/>
                    </a:ext>
                  </a:extLst>
                </a:gridCol>
                <a:gridCol w="1277938">
                  <a:extLst>
                    <a:ext uri="{9D8B030D-6E8A-4147-A177-3AD203B41FA5}">
                      <a16:colId xmlns:a16="http://schemas.microsoft.com/office/drawing/2014/main" val="20001"/>
                    </a:ext>
                  </a:extLst>
                </a:gridCol>
                <a:gridCol w="1277937">
                  <a:extLst>
                    <a:ext uri="{9D8B030D-6E8A-4147-A177-3AD203B41FA5}">
                      <a16:colId xmlns:a16="http://schemas.microsoft.com/office/drawing/2014/main" val="20002"/>
                    </a:ext>
                  </a:extLst>
                </a:gridCol>
                <a:gridCol w="1277938">
                  <a:extLst>
                    <a:ext uri="{9D8B030D-6E8A-4147-A177-3AD203B41FA5}">
                      <a16:colId xmlns:a16="http://schemas.microsoft.com/office/drawing/2014/main" val="20003"/>
                    </a:ext>
                  </a:extLst>
                </a:gridCol>
              </a:tblGrid>
              <a:tr h="411186">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dirty="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71758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0794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dirty="0" smtClean="0">
                          <a:ln>
                            <a:noFill/>
                          </a:ln>
                          <a:solidFill>
                            <a:srgbClr val="001C3D"/>
                          </a:solidFill>
                          <a:effectLst/>
                          <a:latin typeface="Verdana" charset="0"/>
                          <a:ea typeface="Verdana" charset="0"/>
                          <a:cs typeface="Verdana" charset="0"/>
                          <a:sym typeface="Verdana" charset="0"/>
                        </a:rPr>
                        <a:t>Player 1</a:t>
                      </a: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4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90000" marR="90000" marT="62686"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9337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49250" y="937279"/>
            <a:ext cx="8337550" cy="762000"/>
          </a:xfrm>
        </p:spPr>
        <p:txBody>
          <a:bodyPr/>
          <a:lstStyle/>
          <a:p>
            <a:r>
              <a:rPr lang="nl-NL" altLang="en-US" sz="2400" dirty="0" err="1" smtClean="0"/>
              <a:t>Two</a:t>
            </a:r>
            <a:r>
              <a:rPr lang="nl-NL" altLang="en-US" sz="2400" dirty="0" smtClean="0"/>
              <a:t>-person, zero </a:t>
            </a:r>
            <a:r>
              <a:rPr lang="nl-NL" altLang="en-US" sz="2400" dirty="0" err="1" smtClean="0"/>
              <a:t>sum</a:t>
            </a:r>
            <a:r>
              <a:rPr lang="nl-NL" altLang="en-US" sz="2400" dirty="0" smtClean="0"/>
              <a:t> game: </a:t>
            </a:r>
            <a:br>
              <a:rPr lang="nl-NL" altLang="en-US" sz="2400" dirty="0" smtClean="0"/>
            </a:br>
            <a:r>
              <a:rPr lang="nl-NL" altLang="en-US" sz="2400" dirty="0" err="1" smtClean="0"/>
              <a:t>odds</a:t>
            </a:r>
            <a:r>
              <a:rPr lang="nl-NL" altLang="en-US" sz="2400" dirty="0" smtClean="0"/>
              <a:t> </a:t>
            </a:r>
            <a:r>
              <a:rPr lang="nl-NL" altLang="en-US" sz="2400" dirty="0" err="1" smtClean="0"/>
              <a:t>and</a:t>
            </a:r>
            <a:r>
              <a:rPr lang="nl-NL" altLang="en-US" sz="2400" dirty="0" smtClean="0"/>
              <a:t> </a:t>
            </a:r>
            <a:r>
              <a:rPr lang="nl-NL" altLang="en-US" sz="2400" dirty="0" err="1" smtClean="0"/>
              <a:t>evens</a:t>
            </a:r>
            <a:r>
              <a:rPr lang="nl-NL" altLang="en-US" sz="2400" dirty="0" smtClean="0"/>
              <a:t> – </a:t>
            </a:r>
            <a:r>
              <a:rPr lang="nl-NL" altLang="en-US" sz="2400" dirty="0" err="1" smtClean="0"/>
              <a:t>payoff</a:t>
            </a:r>
            <a:r>
              <a:rPr lang="nl-NL" altLang="en-US" sz="2400" dirty="0" smtClean="0"/>
              <a:t> </a:t>
            </a:r>
            <a:r>
              <a:rPr lang="nl-NL" altLang="en-US" sz="2400" dirty="0" err="1" smtClean="0"/>
              <a:t>table</a:t>
            </a:r>
            <a:endParaRPr lang="en-US" altLang="en-US" sz="2400" dirty="0" smtClean="0"/>
          </a:p>
        </p:txBody>
      </p:sp>
      <p:sp>
        <p:nvSpPr>
          <p:cNvPr id="29699" name="Content Placeholder 2"/>
          <p:cNvSpPr>
            <a:spLocks noGrp="1"/>
          </p:cNvSpPr>
          <p:nvPr>
            <p:ph idx="1"/>
          </p:nvPr>
        </p:nvSpPr>
        <p:spPr>
          <a:xfrm>
            <a:off x="349250" y="1798078"/>
            <a:ext cx="8337550" cy="4114800"/>
          </a:xfrm>
        </p:spPr>
        <p:txBody>
          <a:bodyPr/>
          <a:lstStyle/>
          <a:p>
            <a:r>
              <a:rPr lang="nl-NL" altLang="en-US" sz="2000" dirty="0" smtClean="0"/>
              <a:t> </a:t>
            </a:r>
            <a:r>
              <a:rPr lang="nl-NL" altLang="en-US" sz="2000" dirty="0" err="1" smtClean="0"/>
              <a:t>Payoff</a:t>
            </a:r>
            <a:r>
              <a:rPr lang="nl-NL" altLang="en-US" sz="2000" dirty="0" smtClean="0"/>
              <a:t> </a:t>
            </a:r>
            <a:r>
              <a:rPr lang="nl-NL" altLang="en-US" sz="2000" dirty="0" err="1" smtClean="0"/>
              <a:t>table</a:t>
            </a:r>
            <a:r>
              <a:rPr lang="nl-NL" altLang="en-US" sz="2000" dirty="0" smtClean="0"/>
              <a:t> </a:t>
            </a:r>
            <a:r>
              <a:rPr lang="nl-NL" altLang="en-US" sz="2000" dirty="0" err="1" smtClean="0"/>
              <a:t>collects</a:t>
            </a:r>
            <a:r>
              <a:rPr lang="nl-NL" altLang="en-US" sz="2000" dirty="0" smtClean="0"/>
              <a:t>:</a:t>
            </a:r>
          </a:p>
          <a:p>
            <a:pPr lvl="1"/>
            <a:r>
              <a:rPr lang="nl-NL" altLang="en-US" sz="1600" dirty="0" smtClean="0"/>
              <a:t> The </a:t>
            </a:r>
            <a:r>
              <a:rPr lang="nl-NL" altLang="en-US" sz="1600" dirty="0" err="1" smtClean="0"/>
              <a:t>strategy</a:t>
            </a:r>
            <a:r>
              <a:rPr lang="nl-NL" altLang="en-US" sz="1600" dirty="0" smtClean="0"/>
              <a:t> of </a:t>
            </a:r>
            <a:r>
              <a:rPr lang="nl-NL" altLang="en-US" sz="1600" dirty="0" err="1" smtClean="0"/>
              <a:t>player</a:t>
            </a:r>
            <a:r>
              <a:rPr lang="nl-NL" altLang="en-US" sz="1600" dirty="0" smtClean="0"/>
              <a:t> 1</a:t>
            </a:r>
          </a:p>
          <a:p>
            <a:pPr lvl="1"/>
            <a:r>
              <a:rPr lang="nl-NL" altLang="en-US" sz="1600" dirty="0" smtClean="0"/>
              <a:t> The </a:t>
            </a:r>
            <a:r>
              <a:rPr lang="nl-NL" altLang="en-US" sz="1600" dirty="0" err="1" smtClean="0"/>
              <a:t>strategy</a:t>
            </a:r>
            <a:r>
              <a:rPr lang="nl-NL" altLang="en-US" sz="1600" dirty="0" smtClean="0"/>
              <a:t> of </a:t>
            </a:r>
            <a:r>
              <a:rPr lang="nl-NL" altLang="en-US" sz="1600" dirty="0" err="1" smtClean="0"/>
              <a:t>player</a:t>
            </a:r>
            <a:r>
              <a:rPr lang="nl-NL" altLang="en-US" sz="1600" dirty="0" smtClean="0"/>
              <a:t> 2</a:t>
            </a:r>
          </a:p>
          <a:p>
            <a:r>
              <a:rPr lang="nl-NL" altLang="en-US" sz="2000" dirty="0" smtClean="0"/>
              <a:t> It shows </a:t>
            </a:r>
            <a:r>
              <a:rPr lang="nl-NL" altLang="en-US" sz="2000" dirty="0" err="1" smtClean="0"/>
              <a:t>the</a:t>
            </a:r>
            <a:r>
              <a:rPr lang="nl-NL" altLang="en-US" sz="2000" dirty="0" smtClean="0"/>
              <a:t> </a:t>
            </a:r>
            <a:r>
              <a:rPr lang="nl-NL" altLang="en-US" sz="2000" dirty="0" err="1" smtClean="0"/>
              <a:t>gain</a:t>
            </a:r>
            <a:r>
              <a:rPr lang="nl-NL" altLang="en-US" sz="2000" dirty="0" smtClean="0"/>
              <a:t> (</a:t>
            </a:r>
            <a:r>
              <a:rPr lang="nl-NL" altLang="en-US" sz="2000" dirty="0" err="1" smtClean="0"/>
              <a:t>positive</a:t>
            </a:r>
            <a:r>
              <a:rPr lang="nl-NL" altLang="en-US" sz="2000" dirty="0" smtClean="0"/>
              <a:t> or </a:t>
            </a:r>
            <a:r>
              <a:rPr lang="nl-NL" altLang="en-US" sz="2000" dirty="0" err="1" smtClean="0"/>
              <a:t>negative</a:t>
            </a:r>
            <a:r>
              <a:rPr lang="nl-NL" altLang="en-US" sz="2000" dirty="0" smtClean="0"/>
              <a:t>) </a:t>
            </a:r>
            <a:r>
              <a:rPr lang="nl-NL" altLang="en-US" sz="2000" dirty="0" err="1" smtClean="0"/>
              <a:t>for</a:t>
            </a:r>
            <a:r>
              <a:rPr lang="nl-NL" altLang="en-US" sz="2000" dirty="0" smtClean="0"/>
              <a:t> </a:t>
            </a:r>
            <a:r>
              <a:rPr lang="nl-NL" altLang="en-US" sz="2000" dirty="0" err="1" smtClean="0"/>
              <a:t>player</a:t>
            </a:r>
            <a:r>
              <a:rPr lang="nl-NL" altLang="en-US" sz="2000" dirty="0" smtClean="0"/>
              <a:t> 1 </a:t>
            </a:r>
            <a:r>
              <a:rPr lang="nl-NL" altLang="en-US" sz="2000" dirty="0" err="1" smtClean="0"/>
              <a:t>that</a:t>
            </a:r>
            <a:r>
              <a:rPr lang="nl-NL" altLang="en-US" sz="2000" dirty="0" smtClean="0"/>
              <a:t> </a:t>
            </a:r>
            <a:r>
              <a:rPr lang="nl-NL" altLang="en-US" sz="2000" dirty="0" err="1" smtClean="0"/>
              <a:t>would</a:t>
            </a:r>
            <a:r>
              <a:rPr lang="nl-NL" altLang="en-US" sz="2000" dirty="0" smtClean="0"/>
              <a:t> </a:t>
            </a:r>
            <a:r>
              <a:rPr lang="nl-NL" altLang="en-US" sz="2000" dirty="0" err="1" smtClean="0"/>
              <a:t>result</a:t>
            </a:r>
            <a:r>
              <a:rPr lang="nl-NL" altLang="en-US" sz="2000" dirty="0" smtClean="0"/>
              <a:t> </a:t>
            </a:r>
            <a:r>
              <a:rPr lang="nl-NL" altLang="en-US" sz="2000" dirty="0" err="1" smtClean="0"/>
              <a:t>from</a:t>
            </a:r>
            <a:r>
              <a:rPr lang="nl-NL" altLang="en-US" sz="2000" dirty="0" smtClean="0"/>
              <a:t> </a:t>
            </a:r>
            <a:r>
              <a:rPr lang="nl-NL" altLang="en-US" sz="2000" dirty="0" err="1" smtClean="0"/>
              <a:t>each</a:t>
            </a:r>
            <a:r>
              <a:rPr lang="nl-NL" altLang="en-US" sz="2000" dirty="0" smtClean="0"/>
              <a:t> </a:t>
            </a:r>
            <a:r>
              <a:rPr lang="nl-NL" altLang="en-US" sz="2000" dirty="0" err="1" smtClean="0"/>
              <a:t>combination</a:t>
            </a:r>
            <a:r>
              <a:rPr lang="nl-NL" altLang="en-US" sz="2000" dirty="0" smtClean="0"/>
              <a:t> of </a:t>
            </a:r>
            <a:r>
              <a:rPr lang="nl-NL" altLang="en-US" sz="2000" dirty="0" err="1" smtClean="0"/>
              <a:t>strategies</a:t>
            </a:r>
            <a:r>
              <a:rPr lang="nl-NL" altLang="en-US" sz="2000" dirty="0" smtClean="0"/>
              <a:t> </a:t>
            </a:r>
            <a:r>
              <a:rPr lang="nl-NL" altLang="en-US" sz="2000" dirty="0" err="1" smtClean="0"/>
              <a:t>for</a:t>
            </a:r>
            <a:r>
              <a:rPr lang="nl-NL" altLang="en-US" sz="2000" dirty="0" smtClean="0"/>
              <a:t> </a:t>
            </a:r>
            <a:r>
              <a:rPr lang="nl-NL" altLang="en-US" sz="2000" dirty="0" err="1" smtClean="0"/>
              <a:t>the</a:t>
            </a:r>
            <a:r>
              <a:rPr lang="nl-NL" altLang="en-US" sz="2000" dirty="0" smtClean="0"/>
              <a:t> </a:t>
            </a:r>
            <a:r>
              <a:rPr lang="nl-NL" altLang="en-US" sz="2000" dirty="0" err="1" smtClean="0"/>
              <a:t>two</a:t>
            </a:r>
            <a:r>
              <a:rPr lang="nl-NL" altLang="en-US" sz="2000" dirty="0" smtClean="0"/>
              <a:t> </a:t>
            </a:r>
            <a:r>
              <a:rPr lang="nl-NL" altLang="en-US" sz="2000" dirty="0" err="1" smtClean="0"/>
              <a:t>player</a:t>
            </a:r>
            <a:endParaRPr lang="nl-NL" altLang="en-US" sz="2000" dirty="0" smtClean="0"/>
          </a:p>
          <a:p>
            <a:endParaRPr lang="nl-NL" altLang="en-US" sz="2000" dirty="0" smtClean="0"/>
          </a:p>
          <a:p>
            <a:endParaRPr lang="nl-NL" altLang="en-US" sz="2000" dirty="0" smtClean="0"/>
          </a:p>
        </p:txBody>
      </p:sp>
      <p:graphicFrame>
        <p:nvGraphicFramePr>
          <p:cNvPr id="4" name="Shape 127"/>
          <p:cNvGraphicFramePr>
            <a:graphicFrameLocks noGrp="1"/>
          </p:cNvGraphicFramePr>
          <p:nvPr/>
        </p:nvGraphicFramePr>
        <p:xfrm>
          <a:off x="1258888" y="4005263"/>
          <a:ext cx="6096000" cy="2100262"/>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53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308">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3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145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23850" y="883490"/>
            <a:ext cx="8337550" cy="762000"/>
          </a:xfrm>
        </p:spPr>
        <p:txBody>
          <a:bodyPr/>
          <a:lstStyle/>
          <a:p>
            <a:r>
              <a:rPr lang="nl-NL" altLang="en-US" sz="2400" dirty="0" err="1" smtClean="0"/>
              <a:t>Two</a:t>
            </a:r>
            <a:r>
              <a:rPr lang="nl-NL" altLang="en-US" sz="2400" dirty="0" smtClean="0"/>
              <a:t>-person, zero </a:t>
            </a:r>
            <a:r>
              <a:rPr lang="nl-NL" altLang="en-US" sz="2400" dirty="0" err="1" smtClean="0"/>
              <a:t>sum</a:t>
            </a:r>
            <a:r>
              <a:rPr lang="nl-NL" altLang="en-US" sz="2400" dirty="0" smtClean="0"/>
              <a:t> game: </a:t>
            </a:r>
            <a:br>
              <a:rPr lang="nl-NL" altLang="en-US" sz="2400" dirty="0" smtClean="0"/>
            </a:br>
            <a:r>
              <a:rPr lang="nl-NL" altLang="en-US" sz="2400" dirty="0" err="1" smtClean="0"/>
              <a:t>odds</a:t>
            </a:r>
            <a:r>
              <a:rPr lang="nl-NL" altLang="en-US" sz="2400" dirty="0" smtClean="0"/>
              <a:t> </a:t>
            </a:r>
            <a:r>
              <a:rPr lang="nl-NL" altLang="en-US" sz="2400" dirty="0" err="1" smtClean="0"/>
              <a:t>and</a:t>
            </a:r>
            <a:r>
              <a:rPr lang="nl-NL" altLang="en-US" sz="2400" dirty="0" smtClean="0"/>
              <a:t> </a:t>
            </a:r>
            <a:r>
              <a:rPr lang="nl-NL" altLang="en-US" sz="2400" dirty="0" err="1" smtClean="0"/>
              <a:t>evens</a:t>
            </a:r>
            <a:r>
              <a:rPr lang="nl-NL" altLang="en-US" sz="2400" dirty="0" smtClean="0"/>
              <a:t> – </a:t>
            </a:r>
            <a:r>
              <a:rPr lang="nl-NL" altLang="en-US" sz="2400" dirty="0" err="1" smtClean="0"/>
              <a:t>payoff</a:t>
            </a:r>
            <a:r>
              <a:rPr lang="nl-NL" altLang="en-US" sz="2400" dirty="0" smtClean="0"/>
              <a:t> </a:t>
            </a:r>
            <a:r>
              <a:rPr lang="nl-NL" altLang="en-US" sz="2400" dirty="0" err="1" smtClean="0"/>
              <a:t>table</a:t>
            </a:r>
            <a:endParaRPr lang="en-US" altLang="en-US" sz="2400" dirty="0" smtClean="0"/>
          </a:p>
        </p:txBody>
      </p:sp>
      <p:sp>
        <p:nvSpPr>
          <p:cNvPr id="30723" name="Content Placeholder 2"/>
          <p:cNvSpPr>
            <a:spLocks noGrp="1"/>
          </p:cNvSpPr>
          <p:nvPr>
            <p:ph idx="1"/>
          </p:nvPr>
        </p:nvSpPr>
        <p:spPr>
          <a:xfrm>
            <a:off x="332815" y="1968407"/>
            <a:ext cx="8337550" cy="4114800"/>
          </a:xfrm>
        </p:spPr>
        <p:txBody>
          <a:bodyPr/>
          <a:lstStyle/>
          <a:p>
            <a:r>
              <a:rPr lang="nl-NL" altLang="en-US" sz="1400" dirty="0" smtClean="0"/>
              <a:t> Of course, </a:t>
            </a:r>
            <a:r>
              <a:rPr lang="nl-NL" altLang="en-US" sz="1400" dirty="0" err="1" smtClean="0"/>
              <a:t>there</a:t>
            </a:r>
            <a:r>
              <a:rPr lang="nl-NL" altLang="en-US" sz="1400" dirty="0" smtClean="0"/>
              <a:t> </a:t>
            </a:r>
            <a:r>
              <a:rPr lang="nl-NL" altLang="en-US" sz="1400" dirty="0" err="1" smtClean="0"/>
              <a:t>exists</a:t>
            </a:r>
            <a:r>
              <a:rPr lang="nl-NL" altLang="en-US" sz="1400" dirty="0" smtClean="0"/>
              <a:t> a </a:t>
            </a:r>
            <a:r>
              <a:rPr lang="nl-NL" altLang="en-US" sz="1400" dirty="0" err="1" smtClean="0"/>
              <a:t>dual</a:t>
            </a:r>
            <a:r>
              <a:rPr lang="nl-NL" altLang="en-US" sz="1400" dirty="0" smtClean="0"/>
              <a:t> of </a:t>
            </a:r>
            <a:r>
              <a:rPr lang="nl-NL" altLang="en-US" sz="1400" dirty="0" err="1" smtClean="0"/>
              <a:t>the</a:t>
            </a:r>
            <a:r>
              <a:rPr lang="nl-NL" altLang="en-US" sz="1400" dirty="0" smtClean="0"/>
              <a:t> </a:t>
            </a:r>
            <a:r>
              <a:rPr lang="nl-NL" altLang="en-US" sz="1400" dirty="0" err="1" smtClean="0"/>
              <a:t>payoff</a:t>
            </a:r>
            <a:r>
              <a:rPr lang="nl-NL" altLang="en-US" sz="1400" dirty="0" smtClean="0"/>
              <a:t> </a:t>
            </a:r>
            <a:r>
              <a:rPr lang="nl-NL" altLang="en-US" sz="1400" dirty="0" err="1" smtClean="0"/>
              <a:t>table</a:t>
            </a:r>
            <a:r>
              <a:rPr lang="nl-NL" altLang="en-US" sz="1400" dirty="0" smtClean="0"/>
              <a:t>, </a:t>
            </a:r>
            <a:r>
              <a:rPr lang="nl-NL" altLang="en-US" sz="1400" dirty="0" err="1" smtClean="0"/>
              <a:t>the</a:t>
            </a:r>
            <a:r>
              <a:rPr lang="nl-NL" altLang="en-US" sz="1400" dirty="0" smtClean="0"/>
              <a:t> </a:t>
            </a:r>
            <a:r>
              <a:rPr lang="nl-NL" altLang="en-US" sz="1400" dirty="0" err="1" smtClean="0"/>
              <a:t>payoff</a:t>
            </a:r>
            <a:r>
              <a:rPr lang="nl-NL" altLang="en-US" sz="1400" dirty="0" smtClean="0"/>
              <a:t> </a:t>
            </a:r>
            <a:r>
              <a:rPr lang="nl-NL" altLang="en-US" sz="1400" dirty="0" err="1" smtClean="0"/>
              <a:t>table</a:t>
            </a:r>
            <a:r>
              <a:rPr lang="nl-NL" altLang="en-US" sz="1400" dirty="0" smtClean="0"/>
              <a:t> </a:t>
            </a:r>
            <a:r>
              <a:rPr lang="nl-NL" altLang="en-US" sz="1400" dirty="0" err="1" smtClean="0"/>
              <a:t>for</a:t>
            </a:r>
            <a:r>
              <a:rPr lang="nl-NL" altLang="en-US" sz="1400" dirty="0" smtClean="0"/>
              <a:t> </a:t>
            </a:r>
            <a:r>
              <a:rPr lang="nl-NL" altLang="en-US" sz="1400" dirty="0" err="1" smtClean="0"/>
              <a:t>player</a:t>
            </a:r>
            <a:r>
              <a:rPr lang="nl-NL" altLang="en-US" sz="1400" dirty="0" smtClean="0"/>
              <a:t> 2</a:t>
            </a:r>
          </a:p>
          <a:p>
            <a:endParaRPr lang="nl-NL" altLang="en-US" sz="1400" dirty="0" smtClean="0"/>
          </a:p>
          <a:p>
            <a:r>
              <a:rPr lang="nl-NL" altLang="en-US" sz="1400" dirty="0" smtClean="0"/>
              <a:t> </a:t>
            </a:r>
            <a:r>
              <a:rPr lang="nl-NL" altLang="en-US" sz="1400" dirty="0" err="1" smtClean="0"/>
              <a:t>This</a:t>
            </a:r>
            <a:r>
              <a:rPr lang="nl-NL" altLang="en-US" sz="1400" dirty="0" smtClean="0"/>
              <a:t> is </a:t>
            </a:r>
            <a:r>
              <a:rPr lang="nl-NL" altLang="en-US" sz="1400" dirty="0" err="1" smtClean="0"/>
              <a:t>just</a:t>
            </a:r>
            <a:r>
              <a:rPr lang="nl-NL" altLang="en-US" sz="1400" dirty="0" smtClean="0"/>
              <a:t> </a:t>
            </a:r>
            <a:r>
              <a:rPr lang="nl-NL" altLang="en-US" sz="1400" dirty="0" err="1" smtClean="0"/>
              <a:t>the</a:t>
            </a:r>
            <a:r>
              <a:rPr lang="nl-NL" altLang="en-US" sz="1400" dirty="0" smtClean="0"/>
              <a:t> reverse of </a:t>
            </a:r>
            <a:r>
              <a:rPr lang="nl-NL" altLang="en-US" sz="1400" dirty="0" err="1" smtClean="0"/>
              <a:t>the</a:t>
            </a:r>
            <a:r>
              <a:rPr lang="nl-NL" altLang="en-US" sz="1400" dirty="0" smtClean="0"/>
              <a:t> </a:t>
            </a:r>
            <a:r>
              <a:rPr lang="nl-NL" altLang="en-US" sz="1400" dirty="0" err="1" smtClean="0"/>
              <a:t>table</a:t>
            </a:r>
            <a:r>
              <a:rPr lang="nl-NL" altLang="en-US" sz="1400" dirty="0" smtClean="0"/>
              <a:t> </a:t>
            </a:r>
            <a:r>
              <a:rPr lang="nl-NL" altLang="en-US" sz="1400" dirty="0" err="1" smtClean="0"/>
              <a:t>for</a:t>
            </a:r>
            <a:r>
              <a:rPr lang="nl-NL" altLang="en-US" sz="1400" dirty="0" smtClean="0"/>
              <a:t> </a:t>
            </a:r>
            <a:r>
              <a:rPr lang="nl-NL" altLang="en-US" sz="1400" dirty="0" err="1" smtClean="0"/>
              <a:t>player</a:t>
            </a:r>
            <a:r>
              <a:rPr lang="nl-NL" altLang="en-US" sz="1400" dirty="0" smtClean="0"/>
              <a:t> 1</a:t>
            </a:r>
          </a:p>
          <a:p>
            <a:endParaRPr lang="nl-NL" altLang="en-US" sz="1400" dirty="0" smtClean="0"/>
          </a:p>
        </p:txBody>
      </p:sp>
      <p:graphicFrame>
        <p:nvGraphicFramePr>
          <p:cNvPr id="4" name="Shape 127"/>
          <p:cNvGraphicFramePr>
            <a:graphicFrameLocks noGrp="1"/>
          </p:cNvGraphicFramePr>
          <p:nvPr/>
        </p:nvGraphicFramePr>
        <p:xfrm>
          <a:off x="2124075" y="3068638"/>
          <a:ext cx="4176713" cy="1512887"/>
        </p:xfrm>
        <a:graphic>
          <a:graphicData uri="http://schemas.openxmlformats.org/drawingml/2006/table">
            <a:tbl>
              <a:tblPr/>
              <a:tblGrid>
                <a:gridCol w="1042988">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327046">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56994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07946">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4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7" marB="468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5" name="Shape 127"/>
          <p:cNvGraphicFramePr>
            <a:graphicFrameLocks noGrp="1"/>
          </p:cNvGraphicFramePr>
          <p:nvPr/>
        </p:nvGraphicFramePr>
        <p:xfrm>
          <a:off x="2124075" y="4652963"/>
          <a:ext cx="4176713" cy="1582738"/>
        </p:xfrm>
        <a:graphic>
          <a:graphicData uri="http://schemas.openxmlformats.org/drawingml/2006/table">
            <a:tbl>
              <a:tblPr/>
              <a:tblGrid>
                <a:gridCol w="1042988">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33496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58419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3178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178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3" marB="468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1354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49250" y="885825"/>
            <a:ext cx="8337550" cy="762000"/>
          </a:xfrm>
        </p:spPr>
        <p:txBody>
          <a:bodyPr/>
          <a:lstStyle/>
          <a:p>
            <a:r>
              <a:rPr lang="nl-NL" altLang="en-US" dirty="0" err="1" smtClean="0"/>
              <a:t>Exercise</a:t>
            </a:r>
            <a:r>
              <a:rPr lang="nl-NL" altLang="en-US" dirty="0" smtClean="0"/>
              <a:t> </a:t>
            </a:r>
            <a:endParaRPr lang="en-US" altLang="en-US" dirty="0" smtClean="0"/>
          </a:p>
        </p:txBody>
      </p:sp>
      <p:sp>
        <p:nvSpPr>
          <p:cNvPr id="31747" name="Content Placeholder 2"/>
          <p:cNvSpPr>
            <a:spLocks noGrp="1"/>
          </p:cNvSpPr>
          <p:nvPr>
            <p:ph idx="1"/>
          </p:nvPr>
        </p:nvSpPr>
        <p:spPr>
          <a:xfrm>
            <a:off x="298450" y="1464049"/>
            <a:ext cx="8337550" cy="4114800"/>
          </a:xfrm>
        </p:spPr>
        <p:txBody>
          <a:bodyPr/>
          <a:lstStyle/>
          <a:p>
            <a:r>
              <a:rPr lang="nl-NL" altLang="en-US" sz="1800" dirty="0" smtClean="0"/>
              <a:t> </a:t>
            </a:r>
            <a:r>
              <a:rPr lang="nl-NL" altLang="en-US" sz="1800" dirty="0" err="1" smtClean="0"/>
              <a:t>What</a:t>
            </a:r>
            <a:r>
              <a:rPr lang="nl-NL" altLang="en-US" sz="1800" dirty="0" smtClean="0"/>
              <a:t> is </a:t>
            </a:r>
            <a:r>
              <a:rPr lang="nl-NL" altLang="en-US" sz="1800" dirty="0" err="1" smtClean="0"/>
              <a:t>the</a:t>
            </a:r>
            <a:r>
              <a:rPr lang="nl-NL" altLang="en-US" sz="1800" dirty="0" smtClean="0"/>
              <a:t> </a:t>
            </a:r>
            <a:r>
              <a:rPr lang="nl-NL" altLang="en-US" sz="1800" dirty="0" err="1" smtClean="0"/>
              <a:t>payoff</a:t>
            </a:r>
            <a:r>
              <a:rPr lang="nl-NL" altLang="en-US" sz="1800" dirty="0" smtClean="0"/>
              <a:t> </a:t>
            </a:r>
            <a:r>
              <a:rPr lang="nl-NL" altLang="en-US" sz="1800" dirty="0" err="1" smtClean="0"/>
              <a:t>table</a:t>
            </a:r>
            <a:r>
              <a:rPr lang="nl-NL" altLang="en-US" sz="1800" dirty="0" smtClean="0"/>
              <a:t> </a:t>
            </a:r>
            <a:r>
              <a:rPr lang="nl-NL" altLang="en-US" sz="1800" dirty="0" err="1" smtClean="0"/>
              <a:t>for</a:t>
            </a:r>
            <a:r>
              <a:rPr lang="nl-NL" altLang="en-US" sz="1800" dirty="0" smtClean="0"/>
              <a:t> Rock/Paper/</a:t>
            </a:r>
            <a:r>
              <a:rPr lang="nl-NL" altLang="en-US" sz="1800" dirty="0" err="1" smtClean="0"/>
              <a:t>Scissors</a:t>
            </a:r>
            <a:r>
              <a:rPr lang="nl-NL" altLang="en-US" sz="1800" dirty="0" smtClean="0"/>
              <a:t>?</a:t>
            </a:r>
          </a:p>
          <a:p>
            <a:endParaRPr lang="nl-NL" altLang="en-US" sz="1800" dirty="0" smtClean="0"/>
          </a:p>
          <a:p>
            <a:r>
              <a:rPr lang="nl-NL" altLang="en-US" sz="1800" dirty="0" smtClean="0"/>
              <a:t> </a:t>
            </a:r>
            <a:r>
              <a:rPr lang="nl-NL" altLang="en-US" sz="1800" dirty="0" err="1" smtClean="0"/>
              <a:t>Assume</a:t>
            </a:r>
            <a:r>
              <a:rPr lang="nl-NL" altLang="en-US" sz="1800" dirty="0" smtClean="0"/>
              <a:t>: </a:t>
            </a:r>
          </a:p>
          <a:p>
            <a:pPr lvl="1"/>
            <a:r>
              <a:rPr lang="nl-NL" altLang="en-US" sz="1400" dirty="0" smtClean="0"/>
              <a:t>  1: </a:t>
            </a:r>
            <a:r>
              <a:rPr lang="nl-NL" altLang="en-US" sz="1400" dirty="0" err="1" smtClean="0"/>
              <a:t>player</a:t>
            </a:r>
            <a:r>
              <a:rPr lang="nl-NL" altLang="en-US" sz="1400" dirty="0" smtClean="0"/>
              <a:t> 1 </a:t>
            </a:r>
            <a:r>
              <a:rPr lang="nl-NL" altLang="en-US" sz="1400" dirty="0" err="1" smtClean="0"/>
              <a:t>wins</a:t>
            </a:r>
            <a:endParaRPr lang="nl-NL" altLang="en-US" sz="1400" dirty="0" smtClean="0"/>
          </a:p>
          <a:p>
            <a:pPr lvl="1"/>
            <a:r>
              <a:rPr lang="nl-NL" altLang="en-US" sz="1400" dirty="0" smtClean="0"/>
              <a:t>  0: tie</a:t>
            </a:r>
          </a:p>
          <a:p>
            <a:pPr lvl="1"/>
            <a:r>
              <a:rPr lang="nl-NL" altLang="en-US" sz="1400" dirty="0" smtClean="0"/>
              <a:t> -1: </a:t>
            </a:r>
            <a:r>
              <a:rPr lang="nl-NL" altLang="en-US" sz="1400" dirty="0" err="1" smtClean="0"/>
              <a:t>player</a:t>
            </a:r>
            <a:r>
              <a:rPr lang="nl-NL" altLang="en-US" sz="1400" dirty="0" smtClean="0"/>
              <a:t> 1 </a:t>
            </a:r>
            <a:r>
              <a:rPr lang="nl-NL" altLang="en-US" sz="1400" dirty="0" err="1" smtClean="0"/>
              <a:t>loses</a:t>
            </a:r>
            <a:endParaRPr lang="en-US" altLang="en-US" sz="1400" dirty="0" smtClean="0"/>
          </a:p>
        </p:txBody>
      </p:sp>
      <p:graphicFrame>
        <p:nvGraphicFramePr>
          <p:cNvPr id="5" name="Table 4"/>
          <p:cNvGraphicFramePr>
            <a:graphicFrameLocks noGrp="1"/>
          </p:cNvGraphicFramePr>
          <p:nvPr/>
        </p:nvGraphicFramePr>
        <p:xfrm>
          <a:off x="107950" y="3705225"/>
          <a:ext cx="8528050" cy="1857375"/>
        </p:xfrm>
        <a:graphic>
          <a:graphicData uri="http://schemas.openxmlformats.org/drawingml/2006/table">
            <a:tbl>
              <a:tblPr/>
              <a:tblGrid>
                <a:gridCol w="2014538">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195387">
                  <a:extLst>
                    <a:ext uri="{9D8B030D-6E8A-4147-A177-3AD203B41FA5}">
                      <a16:colId xmlns:a16="http://schemas.microsoft.com/office/drawing/2014/main" val="20004"/>
                    </a:ext>
                  </a:extLst>
                </a:gridCol>
              </a:tblGrid>
              <a:tr h="371475">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14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714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14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94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nl-NL" altLang="en-US" smtClean="0"/>
              <a:t>Exercise - solution </a:t>
            </a:r>
            <a:endParaRPr lang="en-US" altLang="en-US" smtClean="0"/>
          </a:p>
        </p:txBody>
      </p:sp>
      <p:sp>
        <p:nvSpPr>
          <p:cNvPr id="32771" name="Content Placeholder 2"/>
          <p:cNvSpPr>
            <a:spLocks noGrp="1"/>
          </p:cNvSpPr>
          <p:nvPr>
            <p:ph idx="1"/>
          </p:nvPr>
        </p:nvSpPr>
        <p:spPr>
          <a:xfrm>
            <a:off x="323850" y="1989138"/>
            <a:ext cx="8337550" cy="4114800"/>
          </a:xfrm>
        </p:spPr>
        <p:txBody>
          <a:bodyPr/>
          <a:lstStyle/>
          <a:p>
            <a:r>
              <a:rPr lang="nl-NL" altLang="en-US" sz="2400" dirty="0" smtClean="0"/>
              <a:t> </a:t>
            </a:r>
            <a:r>
              <a:rPr lang="nl-NL" altLang="en-US" sz="2400" dirty="0" err="1" smtClean="0"/>
              <a:t>What</a:t>
            </a:r>
            <a:r>
              <a:rPr lang="nl-NL" altLang="en-US" sz="2400" dirty="0" smtClean="0"/>
              <a:t> is </a:t>
            </a:r>
            <a:r>
              <a:rPr lang="nl-NL" altLang="en-US" sz="2400" dirty="0" err="1" smtClean="0"/>
              <a:t>the</a:t>
            </a:r>
            <a:r>
              <a:rPr lang="nl-NL" altLang="en-US" sz="2400" dirty="0" smtClean="0"/>
              <a:t> </a:t>
            </a:r>
            <a:r>
              <a:rPr lang="nl-NL" altLang="en-US" sz="2400" dirty="0" err="1" smtClean="0"/>
              <a:t>payoff</a:t>
            </a:r>
            <a:r>
              <a:rPr lang="nl-NL" altLang="en-US" sz="2400" dirty="0" smtClean="0"/>
              <a:t> </a:t>
            </a:r>
            <a:r>
              <a:rPr lang="nl-NL" altLang="en-US" sz="2400" dirty="0" err="1" smtClean="0"/>
              <a:t>table</a:t>
            </a:r>
            <a:r>
              <a:rPr lang="nl-NL" altLang="en-US" sz="2400" dirty="0" smtClean="0"/>
              <a:t> </a:t>
            </a:r>
            <a:r>
              <a:rPr lang="nl-NL" altLang="en-US" sz="2400" dirty="0" err="1" smtClean="0"/>
              <a:t>for</a:t>
            </a:r>
            <a:r>
              <a:rPr lang="nl-NL" altLang="en-US" sz="2400" dirty="0" smtClean="0"/>
              <a:t> Rock/Paper/</a:t>
            </a:r>
            <a:r>
              <a:rPr lang="nl-NL" altLang="en-US" sz="2400" dirty="0" err="1" smtClean="0"/>
              <a:t>Scissors</a:t>
            </a:r>
            <a:r>
              <a:rPr lang="nl-NL" altLang="en-US" sz="2400" dirty="0" smtClean="0"/>
              <a:t>?</a:t>
            </a:r>
            <a:endParaRPr lang="en-US" altLang="en-US" sz="2400" dirty="0" smtClean="0"/>
          </a:p>
        </p:txBody>
      </p:sp>
      <p:graphicFrame>
        <p:nvGraphicFramePr>
          <p:cNvPr id="5" name="Table 4"/>
          <p:cNvGraphicFramePr>
            <a:graphicFrameLocks noGrp="1"/>
          </p:cNvGraphicFramePr>
          <p:nvPr/>
        </p:nvGraphicFramePr>
        <p:xfrm>
          <a:off x="76200" y="2924175"/>
          <a:ext cx="8528050" cy="1857375"/>
        </p:xfrm>
        <a:graphic>
          <a:graphicData uri="http://schemas.openxmlformats.org/drawingml/2006/table">
            <a:tbl>
              <a:tblPr/>
              <a:tblGrid>
                <a:gridCol w="2014538">
                  <a:extLst>
                    <a:ext uri="{9D8B030D-6E8A-4147-A177-3AD203B41FA5}">
                      <a16:colId xmlns:a16="http://schemas.microsoft.com/office/drawing/2014/main" val="20000"/>
                    </a:ext>
                  </a:extLst>
                </a:gridCol>
                <a:gridCol w="3316287">
                  <a:extLst>
                    <a:ext uri="{9D8B030D-6E8A-4147-A177-3AD203B41FA5}">
                      <a16:colId xmlns:a16="http://schemas.microsoft.com/office/drawing/2014/main" val="20001"/>
                    </a:ext>
                  </a:extLst>
                </a:gridCol>
                <a:gridCol w="1065213">
                  <a:extLst>
                    <a:ext uri="{9D8B030D-6E8A-4147-A177-3AD203B41FA5}">
                      <a16:colId xmlns:a16="http://schemas.microsoft.com/office/drawing/2014/main" val="20002"/>
                    </a:ext>
                  </a:extLst>
                </a:gridCol>
                <a:gridCol w="938212">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tblGrid>
              <a:tr h="371475">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14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714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14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6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5442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23850" y="1125538"/>
            <a:ext cx="8337550" cy="762000"/>
          </a:xfrm>
        </p:spPr>
        <p:txBody>
          <a:bodyPr/>
          <a:lstStyle/>
          <a:p>
            <a:r>
              <a:rPr lang="nl-NL" altLang="en-US" sz="2400" smtClean="0"/>
              <a:t>Two-person, zero sum game: </a:t>
            </a:r>
            <a:br>
              <a:rPr lang="nl-NL" altLang="en-US" sz="2400" smtClean="0"/>
            </a:br>
            <a:r>
              <a:rPr lang="nl-NL" altLang="en-US" sz="2400" smtClean="0"/>
              <a:t>odds and evens – choice of the best strategy</a:t>
            </a:r>
            <a:endParaRPr lang="en-US" altLang="en-US" sz="2400" smtClean="0"/>
          </a:p>
        </p:txBody>
      </p:sp>
      <p:sp>
        <p:nvSpPr>
          <p:cNvPr id="33795" name="Content Placeholder 2"/>
          <p:cNvSpPr>
            <a:spLocks noGrp="1"/>
          </p:cNvSpPr>
          <p:nvPr>
            <p:ph idx="1"/>
          </p:nvPr>
        </p:nvSpPr>
        <p:spPr>
          <a:xfrm>
            <a:off x="349250" y="2492375"/>
            <a:ext cx="8337550" cy="3716338"/>
          </a:xfrm>
        </p:spPr>
        <p:txBody>
          <a:bodyPr/>
          <a:lstStyle/>
          <a:p>
            <a:r>
              <a:rPr lang="nl-NL" altLang="en-US" sz="1600" dirty="0" smtClean="0"/>
              <a:t> </a:t>
            </a:r>
            <a:r>
              <a:rPr lang="nl-NL" altLang="en-US" sz="1600" dirty="0" err="1" smtClean="0"/>
              <a:t>Since</a:t>
            </a:r>
            <a:r>
              <a:rPr lang="nl-NL" altLang="en-US" sz="1600" dirty="0" smtClean="0"/>
              <a:t> </a:t>
            </a:r>
            <a:r>
              <a:rPr lang="nl-NL" altLang="en-US" sz="1600" dirty="0" err="1" smtClean="0"/>
              <a:t>many</a:t>
            </a:r>
            <a:r>
              <a:rPr lang="nl-NL" altLang="en-US" sz="1600" dirty="0" smtClean="0"/>
              <a:t> </a:t>
            </a:r>
            <a:r>
              <a:rPr lang="nl-NL" altLang="en-US" sz="1600" dirty="0" err="1" smtClean="0"/>
              <a:t>alternative</a:t>
            </a:r>
            <a:r>
              <a:rPr lang="nl-NL" altLang="en-US" sz="1600" dirty="0" smtClean="0"/>
              <a:t> </a:t>
            </a:r>
            <a:r>
              <a:rPr lang="nl-NL" altLang="en-US" sz="1600" dirty="0" err="1" smtClean="0"/>
              <a:t>strategies</a:t>
            </a:r>
            <a:r>
              <a:rPr lang="nl-NL" altLang="en-US" sz="1600" dirty="0" smtClean="0"/>
              <a:t> are </a:t>
            </a:r>
            <a:r>
              <a:rPr lang="nl-NL" altLang="en-US" sz="1600" dirty="0" err="1" smtClean="0"/>
              <a:t>available</a:t>
            </a:r>
            <a:r>
              <a:rPr lang="nl-NL" altLang="en-US" sz="1600" dirty="0" smtClean="0"/>
              <a:t>:</a:t>
            </a:r>
          </a:p>
          <a:p>
            <a:endParaRPr lang="nl-NL" altLang="en-US" sz="1600" dirty="0" smtClean="0"/>
          </a:p>
          <a:p>
            <a:r>
              <a:rPr lang="nl-NL" altLang="en-US" sz="1600" dirty="0" smtClean="0"/>
              <a:t> A </a:t>
            </a:r>
            <a:r>
              <a:rPr lang="nl-NL" altLang="en-US" sz="1600" dirty="0" err="1" smtClean="0"/>
              <a:t>primary</a:t>
            </a:r>
            <a:r>
              <a:rPr lang="nl-NL" altLang="en-US" sz="1600" dirty="0" smtClean="0"/>
              <a:t> </a:t>
            </a:r>
            <a:r>
              <a:rPr lang="nl-NL" altLang="en-US" sz="1600" dirty="0" err="1" smtClean="0"/>
              <a:t>objective</a:t>
            </a:r>
            <a:r>
              <a:rPr lang="nl-NL" altLang="en-US" sz="1600" dirty="0" smtClean="0"/>
              <a:t> of game </a:t>
            </a:r>
            <a:r>
              <a:rPr lang="nl-NL" altLang="en-US" sz="1600" dirty="0" err="1" smtClean="0"/>
              <a:t>theory</a:t>
            </a:r>
            <a:r>
              <a:rPr lang="nl-NL" altLang="en-US" sz="1600" dirty="0" smtClean="0"/>
              <a:t> is </a:t>
            </a:r>
            <a:r>
              <a:rPr lang="nl-NL" altLang="en-US" sz="1600" dirty="0" err="1" smtClean="0"/>
              <a:t>the</a:t>
            </a:r>
            <a:r>
              <a:rPr lang="nl-NL" altLang="en-US" sz="1600" dirty="0" smtClean="0"/>
              <a:t> development of </a:t>
            </a:r>
            <a:r>
              <a:rPr lang="nl-NL" altLang="en-US" sz="1600" dirty="0" err="1" smtClean="0"/>
              <a:t>rational</a:t>
            </a:r>
            <a:r>
              <a:rPr lang="nl-NL" altLang="en-US" sz="1600" dirty="0" smtClean="0"/>
              <a:t> criteria </a:t>
            </a:r>
            <a:r>
              <a:rPr lang="nl-NL" altLang="en-US" sz="1600" dirty="0" err="1" smtClean="0"/>
              <a:t>for</a:t>
            </a:r>
            <a:r>
              <a:rPr lang="nl-NL" altLang="en-US" sz="1600" dirty="0" smtClean="0"/>
              <a:t> </a:t>
            </a:r>
            <a:r>
              <a:rPr lang="nl-NL" altLang="en-US" sz="1600" dirty="0" err="1" smtClean="0"/>
              <a:t>selecting</a:t>
            </a:r>
            <a:r>
              <a:rPr lang="nl-NL" altLang="en-US" sz="1600" dirty="0" smtClean="0"/>
              <a:t> a </a:t>
            </a:r>
            <a:r>
              <a:rPr lang="nl-NL" altLang="en-US" sz="1600" dirty="0" err="1" smtClean="0"/>
              <a:t>strategy</a:t>
            </a:r>
            <a:r>
              <a:rPr lang="nl-NL" altLang="en-US" sz="1600" dirty="0" smtClean="0"/>
              <a:t>. </a:t>
            </a:r>
            <a:r>
              <a:rPr lang="nl-NL" altLang="en-US" sz="1600" dirty="0" err="1" smtClean="0"/>
              <a:t>Two</a:t>
            </a:r>
            <a:r>
              <a:rPr lang="nl-NL" altLang="en-US" sz="1600" dirty="0" smtClean="0"/>
              <a:t> </a:t>
            </a:r>
            <a:r>
              <a:rPr lang="nl-NL" altLang="en-US" sz="1600" dirty="0" err="1" smtClean="0"/>
              <a:t>key</a:t>
            </a:r>
            <a:r>
              <a:rPr lang="nl-NL" altLang="en-US" sz="1600" dirty="0" smtClean="0"/>
              <a:t> </a:t>
            </a:r>
            <a:r>
              <a:rPr lang="nl-NL" altLang="en-US" sz="1600" dirty="0" err="1" smtClean="0"/>
              <a:t>assumptions</a:t>
            </a:r>
            <a:r>
              <a:rPr lang="nl-NL" altLang="en-US" sz="1600" dirty="0" smtClean="0"/>
              <a:t> are made:</a:t>
            </a:r>
          </a:p>
          <a:p>
            <a:endParaRPr lang="nl-NL" altLang="en-US" sz="1600" dirty="0" smtClean="0"/>
          </a:p>
          <a:p>
            <a:pPr>
              <a:buFont typeface="Verdana" charset="0"/>
              <a:buAutoNum type="arabicPeriod"/>
            </a:pPr>
            <a:r>
              <a:rPr lang="nl-NL" altLang="en-US" sz="1600" dirty="0" smtClean="0"/>
              <a:t> Both </a:t>
            </a:r>
            <a:r>
              <a:rPr lang="nl-NL" altLang="en-US" sz="1600" dirty="0" err="1" smtClean="0"/>
              <a:t>players</a:t>
            </a:r>
            <a:r>
              <a:rPr lang="nl-NL" altLang="en-US" sz="1600" dirty="0" smtClean="0"/>
              <a:t> are </a:t>
            </a:r>
            <a:r>
              <a:rPr lang="nl-NL" altLang="en-US" sz="1600" dirty="0" err="1" smtClean="0"/>
              <a:t>rational</a:t>
            </a:r>
            <a:endParaRPr lang="nl-NL" altLang="en-US" sz="1600" dirty="0" smtClean="0"/>
          </a:p>
          <a:p>
            <a:pPr>
              <a:buFont typeface="Verdana" charset="0"/>
              <a:buAutoNum type="arabicPeriod"/>
            </a:pPr>
            <a:r>
              <a:rPr lang="nl-NL" altLang="en-US" sz="1600" dirty="0" smtClean="0"/>
              <a:t> Both </a:t>
            </a:r>
            <a:r>
              <a:rPr lang="nl-NL" altLang="en-US" sz="1600" dirty="0" err="1" smtClean="0"/>
              <a:t>players</a:t>
            </a:r>
            <a:r>
              <a:rPr lang="nl-NL" altLang="en-US" sz="1600" dirty="0" smtClean="0"/>
              <a:t> </a:t>
            </a:r>
            <a:r>
              <a:rPr lang="nl-NL" altLang="en-US" sz="1600" dirty="0" err="1" smtClean="0"/>
              <a:t>choose</a:t>
            </a:r>
            <a:r>
              <a:rPr lang="nl-NL" altLang="en-US" sz="1600" dirty="0" smtClean="0"/>
              <a:t> </a:t>
            </a:r>
            <a:r>
              <a:rPr lang="nl-NL" altLang="en-US" sz="1600" dirty="0" err="1" smtClean="0"/>
              <a:t>their</a:t>
            </a:r>
            <a:r>
              <a:rPr lang="nl-NL" altLang="en-US" sz="1600" dirty="0" smtClean="0"/>
              <a:t> </a:t>
            </a:r>
            <a:r>
              <a:rPr lang="nl-NL" altLang="en-US" sz="1600" dirty="0" err="1" smtClean="0"/>
              <a:t>strategies</a:t>
            </a:r>
            <a:r>
              <a:rPr lang="nl-NL" altLang="en-US" sz="1600" dirty="0" smtClean="0"/>
              <a:t> </a:t>
            </a:r>
            <a:r>
              <a:rPr lang="nl-NL" altLang="en-US" sz="1600" dirty="0" err="1" smtClean="0"/>
              <a:t>solely</a:t>
            </a:r>
            <a:r>
              <a:rPr lang="nl-NL" altLang="en-US" sz="1600" dirty="0" smtClean="0"/>
              <a:t> </a:t>
            </a:r>
            <a:r>
              <a:rPr lang="nl-NL" altLang="en-US" sz="1600" dirty="0" err="1" smtClean="0"/>
              <a:t>to</a:t>
            </a:r>
            <a:r>
              <a:rPr lang="nl-NL" altLang="en-US" sz="1600" dirty="0" smtClean="0"/>
              <a:t> </a:t>
            </a:r>
            <a:r>
              <a:rPr lang="nl-NL" altLang="en-US" sz="1600" dirty="0" err="1" smtClean="0"/>
              <a:t>promote</a:t>
            </a:r>
            <a:r>
              <a:rPr lang="nl-NL" altLang="en-US" sz="1600" dirty="0" smtClean="0"/>
              <a:t> </a:t>
            </a:r>
            <a:r>
              <a:rPr lang="nl-NL" altLang="en-US" sz="1600" dirty="0" err="1" smtClean="0"/>
              <a:t>their</a:t>
            </a:r>
            <a:r>
              <a:rPr lang="nl-NL" altLang="en-US" sz="1600" dirty="0" smtClean="0"/>
              <a:t> </a:t>
            </a:r>
            <a:r>
              <a:rPr lang="nl-NL" altLang="en-US" sz="1600" dirty="0" err="1" smtClean="0"/>
              <a:t>own</a:t>
            </a:r>
            <a:r>
              <a:rPr lang="nl-NL" altLang="en-US" sz="1600" dirty="0" smtClean="0"/>
              <a:t> welfare (no </a:t>
            </a:r>
            <a:r>
              <a:rPr lang="nl-NL" altLang="en-US" sz="1600" dirty="0" err="1" smtClean="0"/>
              <a:t>compassion</a:t>
            </a:r>
            <a:r>
              <a:rPr lang="nl-NL" altLang="en-US" sz="1600" dirty="0" smtClean="0"/>
              <a:t> on </a:t>
            </a:r>
            <a:r>
              <a:rPr lang="nl-NL" altLang="en-US" sz="1600" dirty="0" err="1" smtClean="0"/>
              <a:t>the</a:t>
            </a:r>
            <a:r>
              <a:rPr lang="nl-NL" altLang="en-US" sz="1600" dirty="0" smtClean="0"/>
              <a:t> opponent)</a:t>
            </a:r>
          </a:p>
        </p:txBody>
      </p:sp>
    </p:spTree>
    <p:extLst>
      <p:ext uri="{BB962C8B-B14F-4D97-AF65-F5344CB8AC3E}">
        <p14:creationId xmlns:p14="http://schemas.microsoft.com/office/powerpoint/2010/main" val="2656099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23850" y="971828"/>
            <a:ext cx="8337550" cy="762000"/>
          </a:xfrm>
        </p:spPr>
        <p:txBody>
          <a:bodyPr>
            <a:normAutofit fontScale="90000"/>
          </a:bodyPr>
          <a:lstStyle/>
          <a:p>
            <a:r>
              <a:rPr lang="nl-NL" altLang="en-US" sz="2400" dirty="0" err="1" smtClean="0"/>
              <a:t>Another</a:t>
            </a:r>
            <a:r>
              <a:rPr lang="nl-NL" altLang="en-US" sz="2400" dirty="0" smtClean="0"/>
              <a:t> </a:t>
            </a:r>
            <a:r>
              <a:rPr lang="nl-NL" altLang="en-US" sz="2400" dirty="0" err="1" smtClean="0"/>
              <a:t>example</a:t>
            </a:r>
            <a:r>
              <a:rPr lang="nl-NL" altLang="en-US" sz="2400" dirty="0" smtClean="0"/>
              <a:t> of </a:t>
            </a:r>
            <a:r>
              <a:rPr lang="nl-NL" altLang="en-US" sz="2400" dirty="0" err="1" smtClean="0"/>
              <a:t>two-person</a:t>
            </a:r>
            <a:r>
              <a:rPr lang="nl-NL" altLang="en-US" sz="2400" dirty="0" smtClean="0"/>
              <a:t> </a:t>
            </a:r>
            <a:r>
              <a:rPr lang="nl-NL" altLang="en-US" sz="2400" dirty="0" err="1" smtClean="0"/>
              <a:t>zero-sum</a:t>
            </a:r>
            <a:r>
              <a:rPr lang="nl-NL" altLang="en-US" sz="2400" dirty="0" smtClean="0"/>
              <a:t> game</a:t>
            </a:r>
            <a:endParaRPr lang="en-US" altLang="en-US" sz="2400" dirty="0" smtClean="0"/>
          </a:p>
        </p:txBody>
      </p:sp>
      <p:sp>
        <p:nvSpPr>
          <p:cNvPr id="34819" name="Content Placeholder 2"/>
          <p:cNvSpPr>
            <a:spLocks noGrp="1"/>
          </p:cNvSpPr>
          <p:nvPr>
            <p:ph idx="1"/>
          </p:nvPr>
        </p:nvSpPr>
        <p:spPr>
          <a:xfrm>
            <a:off x="349250" y="1700213"/>
            <a:ext cx="8337550" cy="4508500"/>
          </a:xfrm>
        </p:spPr>
        <p:txBody>
          <a:bodyPr/>
          <a:lstStyle/>
          <a:p>
            <a:r>
              <a:rPr lang="en-US" altLang="en-US" sz="1400" dirty="0" smtClean="0"/>
              <a:t>Two politicians are running against each other for the Dutch Government. Campaign plans must now be made for the final 2 days, which are expected to be crucial because of the closeness of the race </a:t>
            </a:r>
          </a:p>
          <a:p>
            <a:endParaRPr lang="en-US" altLang="en-US" sz="1400" dirty="0" smtClean="0"/>
          </a:p>
          <a:p>
            <a:r>
              <a:rPr lang="en-US" altLang="en-US" sz="1400" dirty="0" smtClean="0"/>
              <a:t>Therefore, both politicians want to spend these days campaigning in two key cities, Amsterdam and Rotterdam. To avoid wasting campaign time, they plan to travel at night and spend either 1 full day in each city or 2 full days in just one of the cities</a:t>
            </a:r>
          </a:p>
          <a:p>
            <a:endParaRPr lang="en-US" altLang="en-US" sz="1400" dirty="0" smtClean="0"/>
          </a:p>
          <a:p>
            <a:r>
              <a:rPr lang="en-US" altLang="en-US" sz="1400" dirty="0" smtClean="0"/>
              <a:t>However, since the necessary arrangements must be made in advance, neither politician will learn </a:t>
            </a:r>
            <a:r>
              <a:rPr lang="en-US" altLang="en-US" sz="1400" dirty="0" smtClean="0"/>
              <a:t>their</a:t>
            </a:r>
            <a:r>
              <a:rPr lang="en-US" altLang="en-US" sz="1400" dirty="0" smtClean="0"/>
              <a:t> </a:t>
            </a:r>
            <a:r>
              <a:rPr lang="en-US" altLang="en-US" sz="1400" dirty="0" smtClean="0"/>
              <a:t>1 opponent’s campaign schedule until after </a:t>
            </a:r>
            <a:r>
              <a:rPr lang="en-US" altLang="en-US" sz="1400" dirty="0" smtClean="0"/>
              <a:t>they</a:t>
            </a:r>
            <a:r>
              <a:rPr lang="en-US" altLang="en-US" sz="1400" dirty="0" smtClean="0"/>
              <a:t> have </a:t>
            </a:r>
            <a:r>
              <a:rPr lang="en-US" altLang="en-US" sz="1400" dirty="0" smtClean="0"/>
              <a:t>finalized </a:t>
            </a:r>
            <a:r>
              <a:rPr lang="en-US" altLang="en-US" sz="1400" dirty="0" smtClean="0"/>
              <a:t>their </a:t>
            </a:r>
            <a:r>
              <a:rPr lang="en-US" altLang="en-US" sz="1400" dirty="0" smtClean="0"/>
              <a:t>own</a:t>
            </a:r>
          </a:p>
          <a:p>
            <a:endParaRPr lang="en-US" altLang="en-US" sz="1400" dirty="0" smtClean="0"/>
          </a:p>
          <a:p>
            <a:r>
              <a:rPr lang="en-US" altLang="en-US" sz="1400" dirty="0" smtClean="0"/>
              <a:t>Therefore, each politician has asked his campaign manager in each of these cities to assess what the impact would be (in terms of votes won or lost) from the various possible combinations of days spent there by himself and by his opponent. He then wishes to use this information to choose his best strategy on how to use these 2 days</a:t>
            </a:r>
          </a:p>
        </p:txBody>
      </p:sp>
    </p:spTree>
    <p:extLst>
      <p:ext uri="{BB962C8B-B14F-4D97-AF65-F5344CB8AC3E}">
        <p14:creationId xmlns:p14="http://schemas.microsoft.com/office/powerpoint/2010/main" val="1206763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nl-NL" altLang="en-US" sz="2400" smtClean="0"/>
              <a:t>Formulation as a two-person, zero-sum game</a:t>
            </a:r>
            <a:endParaRPr lang="en-US" altLang="en-US" sz="2400" smtClean="0"/>
          </a:p>
        </p:txBody>
      </p:sp>
      <p:sp>
        <p:nvSpPr>
          <p:cNvPr id="35843" name="Content Placeholder 2"/>
          <p:cNvSpPr>
            <a:spLocks noGrp="1"/>
          </p:cNvSpPr>
          <p:nvPr>
            <p:ph idx="1"/>
          </p:nvPr>
        </p:nvSpPr>
        <p:spPr>
          <a:xfrm>
            <a:off x="349250" y="1844675"/>
            <a:ext cx="8337550" cy="4364038"/>
          </a:xfrm>
        </p:spPr>
        <p:txBody>
          <a:bodyPr/>
          <a:lstStyle/>
          <a:p>
            <a:r>
              <a:rPr lang="en-US" altLang="en-US" sz="1600" dirty="0" smtClean="0"/>
              <a:t> To formulate this problem as a two-person, zero-sum game, we must identify:</a:t>
            </a:r>
          </a:p>
          <a:p>
            <a:pPr lvl="1"/>
            <a:r>
              <a:rPr lang="en-US" altLang="en-US" sz="1400" dirty="0" smtClean="0"/>
              <a:t>the two </a:t>
            </a:r>
            <a:r>
              <a:rPr lang="en-US" altLang="en-US" sz="1400" i="1" dirty="0" smtClean="0"/>
              <a:t>players</a:t>
            </a:r>
            <a:r>
              <a:rPr lang="en-US" altLang="en-US" sz="1400" dirty="0" smtClean="0"/>
              <a:t>: the two politicians</a:t>
            </a:r>
            <a:endParaRPr lang="en-US" altLang="en-US" sz="1400" i="1" dirty="0" smtClean="0"/>
          </a:p>
          <a:p>
            <a:pPr lvl="1"/>
            <a:r>
              <a:rPr lang="en-US" altLang="en-US" sz="1400" dirty="0" smtClean="0"/>
              <a:t>the </a:t>
            </a:r>
            <a:r>
              <a:rPr lang="en-US" altLang="en-US" sz="1400" i="1" dirty="0" smtClean="0"/>
              <a:t>strategies </a:t>
            </a:r>
            <a:r>
              <a:rPr lang="en-US" altLang="en-US" sz="1400" dirty="0" smtClean="0"/>
              <a:t>for each player</a:t>
            </a:r>
          </a:p>
          <a:p>
            <a:pPr lvl="1"/>
            <a:r>
              <a:rPr lang="en-US" altLang="en-US" sz="1400" dirty="0" smtClean="0"/>
              <a:t>the </a:t>
            </a:r>
            <a:r>
              <a:rPr lang="en-US" altLang="en-US" sz="1400" i="1" dirty="0" smtClean="0"/>
              <a:t>payoff table</a:t>
            </a:r>
          </a:p>
          <a:p>
            <a:endParaRPr lang="en-US" altLang="en-US" sz="1600" dirty="0" smtClean="0"/>
          </a:p>
          <a:p>
            <a:r>
              <a:rPr lang="en-US" altLang="en-US" sz="1600" dirty="0" smtClean="0"/>
              <a:t> As the problem has been stated, each player has the following three strategies:</a:t>
            </a:r>
          </a:p>
          <a:p>
            <a:pPr lvl="1"/>
            <a:r>
              <a:rPr lang="en-US" altLang="en-US" sz="1200" dirty="0" smtClean="0"/>
              <a:t>Strategy 1: spend 1 day in each city</a:t>
            </a:r>
          </a:p>
          <a:p>
            <a:pPr lvl="1"/>
            <a:r>
              <a:rPr lang="en-US" altLang="en-US" sz="1200" dirty="0" smtClean="0"/>
              <a:t>Strategy 2: spend both days in Amsterdam</a:t>
            </a:r>
          </a:p>
          <a:p>
            <a:pPr lvl="1"/>
            <a:r>
              <a:rPr lang="en-US" altLang="en-US" sz="1200" dirty="0" smtClean="0"/>
              <a:t>Strategy 3: spend both days in Rotterdam</a:t>
            </a:r>
          </a:p>
          <a:p>
            <a:pPr lvl="1"/>
            <a:endParaRPr lang="nl-NL" altLang="en-US" sz="1200" dirty="0" smtClean="0"/>
          </a:p>
          <a:p>
            <a:r>
              <a:rPr lang="en-US" altLang="en-US" sz="1600" dirty="0" smtClean="0"/>
              <a:t> The strategies would be more complicated in a different situation where each politician learns where his opponent will spend the first day before he finalizes his own plans for his second day</a:t>
            </a:r>
          </a:p>
        </p:txBody>
      </p:sp>
    </p:spTree>
    <p:extLst>
      <p:ext uri="{BB962C8B-B14F-4D97-AF65-F5344CB8AC3E}">
        <p14:creationId xmlns:p14="http://schemas.microsoft.com/office/powerpoint/2010/main" val="3985354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77"/>
          <p:cNvSpPr>
            <a:spLocks noGrp="1"/>
          </p:cNvSpPr>
          <p:nvPr>
            <p:ph type="title"/>
          </p:nvPr>
        </p:nvSpPr>
        <p:spPr>
          <a:xfrm>
            <a:off x="323850" y="1004047"/>
            <a:ext cx="8337550" cy="762000"/>
          </a:xfrm>
        </p:spPr>
        <p:txBody>
          <a:bodyPr/>
          <a:lstStyle/>
          <a:p>
            <a:pPr>
              <a:buClr>
                <a:srgbClr val="001C3D"/>
              </a:buClr>
              <a:buSzPct val="25000"/>
              <a:buFont typeface="Verdana" pitchFamily="34" charset="0"/>
              <a:buNone/>
            </a:pPr>
            <a:r>
              <a:rPr lang="en-US" altLang="en-US" dirty="0" smtClean="0">
                <a:ea typeface="ＭＳ Ｐゴシック" pitchFamily="34" charset="-128"/>
                <a:sym typeface="Verdana" pitchFamily="34" charset="0"/>
              </a:rPr>
              <a:t>Brief summary of the last lecture</a:t>
            </a:r>
          </a:p>
        </p:txBody>
      </p:sp>
      <p:sp>
        <p:nvSpPr>
          <p:cNvPr id="36867" name="Shape 78"/>
          <p:cNvSpPr>
            <a:spLocks noGrp="1"/>
          </p:cNvSpPr>
          <p:nvPr>
            <p:ph type="body" idx="1"/>
          </p:nvPr>
        </p:nvSpPr>
        <p:spPr>
          <a:xfrm>
            <a:off x="323850" y="1754748"/>
            <a:ext cx="8337550" cy="4114800"/>
          </a:xfrm>
        </p:spPr>
        <p:txBody>
          <a:bodyPr/>
          <a:lstStyle/>
          <a:p>
            <a:pPr>
              <a:lnSpc>
                <a:spcPct val="90000"/>
              </a:lnSpc>
              <a:spcBef>
                <a:spcPct val="0"/>
              </a:spcBef>
              <a:buClr>
                <a:srgbClr val="001C3D"/>
              </a:buClr>
              <a:buFont typeface="Verdana" pitchFamily="34" charset="0"/>
              <a:buChar char="•"/>
            </a:pPr>
            <a:r>
              <a:rPr lang="en-US" altLang="en-US" sz="1300" dirty="0" smtClean="0">
                <a:ea typeface="ＭＳ Ｐゴシック" pitchFamily="34" charset="-128"/>
                <a:sym typeface="Verdana" pitchFamily="34" charset="0"/>
              </a:rPr>
              <a:t>Last lecture we talked about computer simulations, which are used to reproduce the </a:t>
            </a:r>
            <a:r>
              <a:rPr lang="en-US" altLang="en-US" sz="1300" dirty="0" err="1" smtClean="0">
                <a:ea typeface="ＭＳ Ｐゴシック" pitchFamily="34" charset="-128"/>
                <a:sym typeface="Verdana" pitchFamily="34" charset="0"/>
              </a:rPr>
              <a:t>behaviour</a:t>
            </a:r>
            <a:r>
              <a:rPr lang="en-US" altLang="en-US" sz="1300" dirty="0" smtClean="0">
                <a:ea typeface="ＭＳ Ｐゴシック" pitchFamily="34" charset="-128"/>
                <a:sym typeface="Verdana" pitchFamily="34" charset="0"/>
              </a:rPr>
              <a:t> of a system in a numerical environment</a:t>
            </a: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a:p>
            <a:pPr>
              <a:lnSpc>
                <a:spcPct val="90000"/>
              </a:lnSpc>
              <a:spcBef>
                <a:spcPts val="263"/>
              </a:spcBef>
              <a:buClr>
                <a:srgbClr val="001C3D"/>
              </a:buClr>
              <a:buFont typeface="Verdana" pitchFamily="34" charset="0"/>
              <a:buChar char="•"/>
            </a:pPr>
            <a:r>
              <a:rPr lang="en-US" altLang="en-US" sz="1300" dirty="0" smtClean="0">
                <a:ea typeface="ＭＳ Ｐゴシック" pitchFamily="34" charset="-128"/>
                <a:sym typeface="Verdana" pitchFamily="34" charset="0"/>
              </a:rPr>
              <a:t>Computer simulations put the model in action!</a:t>
            </a: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a:p>
            <a:pPr>
              <a:lnSpc>
                <a:spcPct val="90000"/>
              </a:lnSpc>
              <a:spcBef>
                <a:spcPts val="263"/>
              </a:spcBef>
              <a:buClr>
                <a:srgbClr val="001C3D"/>
              </a:buClr>
              <a:buFont typeface="Verdana" pitchFamily="34" charset="0"/>
              <a:buChar char="•"/>
            </a:pPr>
            <a:r>
              <a:rPr lang="en-US" altLang="en-US" sz="1300" dirty="0" smtClean="0">
                <a:ea typeface="ＭＳ Ｐゴシック" pitchFamily="34" charset="-128"/>
                <a:sym typeface="Verdana" pitchFamily="34" charset="0"/>
              </a:rPr>
              <a:t>System-&gt; (abstract) Model -&gt; Computer simulations</a:t>
            </a:r>
          </a:p>
          <a:p>
            <a:pPr marL="203200" indent="0">
              <a:lnSpc>
                <a:spcPct val="90000"/>
              </a:lnSpc>
              <a:spcBef>
                <a:spcPts val="263"/>
              </a:spcBef>
              <a:buClr>
                <a:srgbClr val="001C3D"/>
              </a:buClr>
              <a:buNone/>
            </a:pPr>
            <a:r>
              <a:rPr lang="nl-NL" altLang="en-US" sz="1300" dirty="0">
                <a:ea typeface="ＭＳ Ｐゴシック" pitchFamily="34" charset="-128"/>
                <a:sym typeface="Verdana" pitchFamily="34" charset="0"/>
              </a:rPr>
              <a:t> </a:t>
            </a:r>
            <a:r>
              <a:rPr lang="nl-NL" altLang="en-US" sz="1300" dirty="0" smtClean="0">
                <a:ea typeface="ＭＳ Ｐゴシック" pitchFamily="34" charset="-128"/>
                <a:sym typeface="Verdana" pitchFamily="34" charset="0"/>
              </a:rPr>
              <a:t> Data    -&gt;     Information    -&gt; Knowledge</a:t>
            </a:r>
            <a:endParaRPr lang="en-US" altLang="en-US" sz="1300" dirty="0" smtClean="0">
              <a:ea typeface="ＭＳ Ｐゴシック" pitchFamily="34" charset="-128"/>
              <a:sym typeface="Verdana" pitchFamily="34" charset="0"/>
            </a:endParaRP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a:p>
            <a:pPr>
              <a:lnSpc>
                <a:spcPct val="90000"/>
              </a:lnSpc>
              <a:spcBef>
                <a:spcPts val="263"/>
              </a:spcBef>
              <a:buFont typeface="Verdana" pitchFamily="34" charset="0"/>
              <a:buChar char="•"/>
            </a:pPr>
            <a:r>
              <a:rPr lang="en-US" altLang="en-US" sz="1300" dirty="0" smtClean="0">
                <a:ea typeface="ＭＳ Ｐゴシック" pitchFamily="34" charset="-128"/>
                <a:sym typeface="Verdana" pitchFamily="34" charset="0"/>
              </a:rPr>
              <a:t>We ended the first part of our journey focused on the transformation:                            </a:t>
            </a:r>
            <a:r>
              <a:rPr lang="nl-NL" altLang="en-US" sz="1300" dirty="0">
                <a:ea typeface="ＭＳ Ｐゴシック" pitchFamily="34" charset="-128"/>
                <a:sym typeface="Verdana" pitchFamily="34" charset="0"/>
              </a:rPr>
              <a:t>Data    -&gt;     Information    -&gt; </a:t>
            </a:r>
            <a:r>
              <a:rPr lang="nl-NL" altLang="en-US" sz="1300" dirty="0" smtClean="0">
                <a:ea typeface="ＭＳ Ｐゴシック" pitchFamily="34" charset="-128"/>
                <a:sym typeface="Verdana" pitchFamily="34" charset="0"/>
              </a:rPr>
              <a:t>Knowledge</a:t>
            </a:r>
            <a:endParaRPr lang="en-US" altLang="en-US" sz="1300" dirty="0" smtClean="0">
              <a:ea typeface="ＭＳ Ｐゴシック" pitchFamily="34" charset="-128"/>
              <a:sym typeface="Verdana" pitchFamily="34" charset="0"/>
            </a:endParaRP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a:p>
            <a:pPr>
              <a:lnSpc>
                <a:spcPct val="90000"/>
              </a:lnSpc>
              <a:spcBef>
                <a:spcPts val="263"/>
              </a:spcBef>
              <a:buClr>
                <a:srgbClr val="001C3D"/>
              </a:buClr>
              <a:buFont typeface="Verdana" pitchFamily="34" charset="0"/>
              <a:buChar char="•"/>
            </a:pPr>
            <a:r>
              <a:rPr lang="en-US" altLang="en-US" sz="1300" dirty="0" smtClean="0">
                <a:ea typeface="ＭＳ Ｐゴシック" pitchFamily="34" charset="-128"/>
                <a:sym typeface="Verdana" pitchFamily="34" charset="0"/>
              </a:rPr>
              <a:t>Today we will talk about how to introduce prior knowledge in a decision making process</a:t>
            </a: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a:p>
            <a:pPr>
              <a:lnSpc>
                <a:spcPct val="90000"/>
              </a:lnSpc>
              <a:spcBef>
                <a:spcPts val="263"/>
              </a:spcBef>
              <a:buClr>
                <a:srgbClr val="001C3D"/>
              </a:buClr>
              <a:buFont typeface="Verdana" pitchFamily="34" charset="0"/>
              <a:buChar char="•"/>
            </a:pPr>
            <a:r>
              <a:rPr lang="en-US" altLang="en-US" sz="1300" dirty="0" smtClean="0">
                <a:ea typeface="ＭＳ Ｐゴシック" pitchFamily="34" charset="-128"/>
                <a:sym typeface="Verdana" pitchFamily="34" charset="0"/>
              </a:rPr>
              <a:t>In particular, we will focus on decision making process which can be modeled as a game among competing players -&gt; Game Theory!</a:t>
            </a:r>
          </a:p>
          <a:p>
            <a:pPr>
              <a:lnSpc>
                <a:spcPct val="90000"/>
              </a:lnSpc>
              <a:spcBef>
                <a:spcPts val="263"/>
              </a:spcBef>
              <a:buClr>
                <a:srgbClr val="000000"/>
              </a:buClr>
              <a:buFont typeface="Verdana" pitchFamily="34" charset="0"/>
              <a:buNone/>
            </a:pPr>
            <a:endParaRPr lang="en-US" altLang="en-US" sz="1300" dirty="0" smtClean="0">
              <a:ea typeface="ＭＳ Ｐゴシック" pitchFamily="34" charset="-128"/>
              <a:sym typeface="Verdana" pitchFamily="34" charset="0"/>
            </a:endParaRPr>
          </a:p>
        </p:txBody>
      </p:sp>
    </p:spTree>
    <p:extLst>
      <p:ext uri="{BB962C8B-B14F-4D97-AF65-F5344CB8AC3E}">
        <p14:creationId xmlns:p14="http://schemas.microsoft.com/office/powerpoint/2010/main" val="2691814722"/>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nl-NL" altLang="en-US" smtClean="0"/>
              <a:t>Payoff table</a:t>
            </a:r>
            <a:endParaRPr lang="en-US" altLang="en-US" smtClean="0"/>
          </a:p>
        </p:txBody>
      </p:sp>
      <p:sp>
        <p:nvSpPr>
          <p:cNvPr id="36867" name="Content Placeholder 2"/>
          <p:cNvSpPr>
            <a:spLocks noGrp="1"/>
          </p:cNvSpPr>
          <p:nvPr>
            <p:ph idx="1"/>
          </p:nvPr>
        </p:nvSpPr>
        <p:spPr/>
        <p:txBody>
          <a:bodyPr/>
          <a:lstStyle/>
          <a:p>
            <a:endParaRPr lang="en-US" altLang="en-US" sz="1800" dirty="0" smtClean="0"/>
          </a:p>
          <a:p>
            <a:r>
              <a:rPr lang="en-US" altLang="en-US" sz="1800" dirty="0" smtClean="0"/>
              <a:t> From the politician’s viewpoint, the objective is to </a:t>
            </a:r>
            <a:r>
              <a:rPr lang="en-US" altLang="en-US" sz="1800" i="1" dirty="0" smtClean="0"/>
              <a:t>win votes, </a:t>
            </a:r>
            <a:r>
              <a:rPr lang="en-US" altLang="en-US" sz="1800" dirty="0" smtClean="0"/>
              <a:t>and each additional vote (before he learns the outcome of the election) is of equal value to him</a:t>
            </a:r>
          </a:p>
          <a:p>
            <a:endParaRPr lang="en-US" altLang="en-US" sz="1800" dirty="0" smtClean="0"/>
          </a:p>
          <a:p>
            <a:r>
              <a:rPr lang="en-US" altLang="en-US" sz="1800" dirty="0" smtClean="0"/>
              <a:t> Therefore, the appropriate entries for the payoff table for politician 1 are the </a:t>
            </a:r>
            <a:r>
              <a:rPr lang="en-US" altLang="en-US" sz="1800" i="1" dirty="0" smtClean="0"/>
              <a:t>total net votes won </a:t>
            </a:r>
            <a:r>
              <a:rPr lang="en-US" altLang="en-US" sz="1800" dirty="0" smtClean="0"/>
              <a:t>from the opponent (i.e., the sum of the net vote changes in the two cities) resulting from these 2 days of campaigning</a:t>
            </a:r>
          </a:p>
        </p:txBody>
      </p:sp>
    </p:spTree>
    <p:extLst>
      <p:ext uri="{BB962C8B-B14F-4D97-AF65-F5344CB8AC3E}">
        <p14:creationId xmlns:p14="http://schemas.microsoft.com/office/powerpoint/2010/main" val="1482108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49250" y="932330"/>
            <a:ext cx="8337550" cy="762000"/>
          </a:xfrm>
        </p:spPr>
        <p:txBody>
          <a:bodyPr/>
          <a:lstStyle/>
          <a:p>
            <a:r>
              <a:rPr lang="nl-NL" altLang="en-US" dirty="0" err="1" smtClean="0"/>
              <a:t>Payoff</a:t>
            </a:r>
            <a:r>
              <a:rPr lang="nl-NL" altLang="en-US" dirty="0" smtClean="0"/>
              <a:t> </a:t>
            </a:r>
            <a:r>
              <a:rPr lang="nl-NL" altLang="en-US" dirty="0" err="1" smtClean="0"/>
              <a:t>table</a:t>
            </a:r>
            <a:endParaRPr lang="en-US" altLang="en-US" dirty="0" smtClean="0"/>
          </a:p>
        </p:txBody>
      </p:sp>
      <p:sp>
        <p:nvSpPr>
          <p:cNvPr id="37891" name="Content Placeholder 2"/>
          <p:cNvSpPr>
            <a:spLocks noGrp="1"/>
          </p:cNvSpPr>
          <p:nvPr>
            <p:ph idx="1"/>
          </p:nvPr>
        </p:nvSpPr>
        <p:spPr>
          <a:xfrm>
            <a:off x="349250" y="1690502"/>
            <a:ext cx="8337550" cy="4114800"/>
          </a:xfrm>
        </p:spPr>
        <p:txBody>
          <a:bodyPr/>
          <a:lstStyle/>
          <a:p>
            <a:r>
              <a:rPr lang="en-US" altLang="en-US" sz="1800" dirty="0" smtClean="0"/>
              <a:t> Strategy 1: spend 1 day in each city</a:t>
            </a:r>
          </a:p>
          <a:p>
            <a:r>
              <a:rPr lang="en-US" altLang="en-US" sz="1800" dirty="0" smtClean="0"/>
              <a:t> Strategy 2: spend both days in Amsterdam</a:t>
            </a:r>
          </a:p>
          <a:p>
            <a:r>
              <a:rPr lang="en-US" altLang="en-US" sz="1800" dirty="0" smtClean="0"/>
              <a:t> Strategy 3: spend both days in Rotterdam</a:t>
            </a:r>
          </a:p>
          <a:p>
            <a:endParaRPr lang="en-US" altLang="en-US" sz="1800" dirty="0" smtClean="0"/>
          </a:p>
        </p:txBody>
      </p:sp>
      <p:graphicFrame>
        <p:nvGraphicFramePr>
          <p:cNvPr id="4" name="Table 3"/>
          <p:cNvGraphicFramePr>
            <a:graphicFrameLocks noGrp="1"/>
          </p:cNvGraphicFramePr>
          <p:nvPr/>
        </p:nvGraphicFramePr>
        <p:xfrm>
          <a:off x="1331913" y="3213100"/>
          <a:ext cx="5832475" cy="2765680"/>
        </p:xfrm>
        <a:graphic>
          <a:graphicData uri="http://schemas.openxmlformats.org/drawingml/2006/table">
            <a:tbl>
              <a:tblPr/>
              <a:tblGrid>
                <a:gridCol w="2033587">
                  <a:extLst>
                    <a:ext uri="{9D8B030D-6E8A-4147-A177-3AD203B41FA5}">
                      <a16:colId xmlns:a16="http://schemas.microsoft.com/office/drawing/2014/main" val="20000"/>
                    </a:ext>
                  </a:extLst>
                </a:gridCol>
                <a:gridCol w="1611313">
                  <a:extLst>
                    <a:ext uri="{9D8B030D-6E8A-4147-A177-3AD203B41FA5}">
                      <a16:colId xmlns:a16="http://schemas.microsoft.com/office/drawing/2014/main" val="20001"/>
                    </a:ext>
                  </a:extLst>
                </a:gridCol>
                <a:gridCol w="728662">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gridCol w="817563">
                  <a:extLst>
                    <a:ext uri="{9D8B030D-6E8A-4147-A177-3AD203B41FA5}">
                      <a16:colId xmlns:a16="http://schemas.microsoft.com/office/drawing/2014/main" val="20004"/>
                    </a:ext>
                  </a:extLst>
                </a:gridCol>
              </a:tblGrid>
              <a:tr h="91419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676">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139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7139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139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139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28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nl-NL" altLang="en-US" smtClean="0"/>
              <a:t>Three variations</a:t>
            </a:r>
            <a:endParaRPr lang="en-US" altLang="en-US" smtClean="0"/>
          </a:p>
        </p:txBody>
      </p:sp>
      <p:sp>
        <p:nvSpPr>
          <p:cNvPr id="38915" name="Content Placeholder 2"/>
          <p:cNvSpPr>
            <a:spLocks noGrp="1"/>
          </p:cNvSpPr>
          <p:nvPr>
            <p:ph idx="1"/>
          </p:nvPr>
        </p:nvSpPr>
        <p:spPr/>
        <p:txBody>
          <a:bodyPr/>
          <a:lstStyle/>
          <a:p>
            <a:r>
              <a:rPr lang="nl-NL" altLang="en-US" sz="2800" dirty="0" smtClean="0"/>
              <a:t> Three </a:t>
            </a:r>
            <a:r>
              <a:rPr lang="nl-NL" altLang="en-US" sz="2800" dirty="0" err="1" smtClean="0"/>
              <a:t>alternative</a:t>
            </a:r>
            <a:r>
              <a:rPr lang="nl-NL" altLang="en-US" sz="2800" dirty="0" smtClean="0"/>
              <a:t> sets of data </a:t>
            </a:r>
            <a:r>
              <a:rPr lang="nl-NL" altLang="en-US" sz="2800" dirty="0" err="1" smtClean="0"/>
              <a:t>for</a:t>
            </a:r>
            <a:r>
              <a:rPr lang="nl-NL" altLang="en-US" sz="2800" dirty="0" smtClean="0"/>
              <a:t> </a:t>
            </a:r>
            <a:r>
              <a:rPr lang="nl-NL" altLang="en-US" sz="2800" dirty="0" err="1" smtClean="0"/>
              <a:t>the</a:t>
            </a:r>
            <a:r>
              <a:rPr lang="nl-NL" altLang="en-US" sz="2800" dirty="0" smtClean="0"/>
              <a:t> </a:t>
            </a:r>
            <a:r>
              <a:rPr lang="nl-NL" altLang="en-US" sz="2800" dirty="0" err="1" smtClean="0"/>
              <a:t>payoff</a:t>
            </a:r>
            <a:r>
              <a:rPr lang="nl-NL" altLang="en-US" sz="2800" dirty="0" smtClean="0"/>
              <a:t> </a:t>
            </a:r>
            <a:r>
              <a:rPr lang="nl-NL" altLang="en-US" sz="2800" dirty="0" err="1" smtClean="0"/>
              <a:t>table</a:t>
            </a:r>
            <a:r>
              <a:rPr lang="nl-NL" altLang="en-US" sz="2800" dirty="0" smtClean="0"/>
              <a:t>, </a:t>
            </a:r>
            <a:r>
              <a:rPr lang="nl-NL" altLang="en-US" sz="2800" dirty="0" err="1" smtClean="0"/>
              <a:t>to</a:t>
            </a:r>
            <a:r>
              <a:rPr lang="nl-NL" altLang="en-US" sz="2800" dirty="0" smtClean="0"/>
              <a:t> </a:t>
            </a:r>
            <a:r>
              <a:rPr lang="nl-NL" altLang="en-US" sz="2800" dirty="0" err="1" smtClean="0"/>
              <a:t>illustrate</a:t>
            </a:r>
            <a:r>
              <a:rPr lang="nl-NL" altLang="en-US" sz="2800" dirty="0" smtClean="0"/>
              <a:t> </a:t>
            </a:r>
            <a:r>
              <a:rPr lang="nl-NL" altLang="en-US" sz="2800" dirty="0" err="1" smtClean="0"/>
              <a:t>how</a:t>
            </a:r>
            <a:r>
              <a:rPr lang="nl-NL" altLang="en-US" sz="2800" dirty="0" smtClean="0"/>
              <a:t> </a:t>
            </a:r>
            <a:r>
              <a:rPr lang="nl-NL" altLang="en-US" sz="2800" dirty="0" err="1" smtClean="0"/>
              <a:t>to</a:t>
            </a:r>
            <a:r>
              <a:rPr lang="nl-NL" altLang="en-US" sz="2800" dirty="0" smtClean="0"/>
              <a:t> </a:t>
            </a:r>
            <a:r>
              <a:rPr lang="nl-NL" altLang="en-US" sz="2800" dirty="0" err="1" smtClean="0"/>
              <a:t>solve</a:t>
            </a:r>
            <a:r>
              <a:rPr lang="nl-NL" altLang="en-US" sz="2800" dirty="0" smtClean="0"/>
              <a:t> </a:t>
            </a:r>
            <a:r>
              <a:rPr lang="nl-NL" altLang="en-US" sz="2800" dirty="0" err="1" smtClean="0"/>
              <a:t>three</a:t>
            </a:r>
            <a:r>
              <a:rPr lang="nl-NL" altLang="en-US" sz="2800" dirty="0" smtClean="0"/>
              <a:t> different kinds of games</a:t>
            </a:r>
          </a:p>
          <a:p>
            <a:endParaRPr lang="nl-NL" altLang="en-US" sz="2800" dirty="0" smtClean="0"/>
          </a:p>
          <a:p>
            <a:endParaRPr lang="en-US" altLang="en-US" sz="2800" dirty="0" smtClean="0"/>
          </a:p>
        </p:txBody>
      </p:sp>
    </p:spTree>
    <p:extLst>
      <p:ext uri="{BB962C8B-B14F-4D97-AF65-F5344CB8AC3E}">
        <p14:creationId xmlns:p14="http://schemas.microsoft.com/office/powerpoint/2010/main" val="3420472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49250" y="702609"/>
            <a:ext cx="8337550" cy="762000"/>
          </a:xfrm>
        </p:spPr>
        <p:txBody>
          <a:bodyPr/>
          <a:lstStyle/>
          <a:p>
            <a:r>
              <a:rPr lang="nl-NL" altLang="en-US" dirty="0" err="1" smtClean="0"/>
              <a:t>Variation</a:t>
            </a:r>
            <a:r>
              <a:rPr lang="nl-NL" altLang="en-US" dirty="0" smtClean="0"/>
              <a:t> 1</a:t>
            </a:r>
            <a:endParaRPr lang="en-US" altLang="en-US" dirty="0" smtClean="0"/>
          </a:p>
        </p:txBody>
      </p:sp>
      <p:sp>
        <p:nvSpPr>
          <p:cNvPr id="39939" name="Content Placeholder 2"/>
          <p:cNvSpPr>
            <a:spLocks noGrp="1"/>
          </p:cNvSpPr>
          <p:nvPr>
            <p:ph idx="1"/>
          </p:nvPr>
        </p:nvSpPr>
        <p:spPr>
          <a:xfrm>
            <a:off x="349250" y="1449481"/>
            <a:ext cx="8337550" cy="4579938"/>
          </a:xfrm>
        </p:spPr>
        <p:txBody>
          <a:bodyPr/>
          <a:lstStyle/>
          <a:p>
            <a:r>
              <a:rPr lang="en-US" altLang="en-US" sz="1400" dirty="0" smtClean="0"/>
              <a:t> Strategy 1: spend 1 day in each city</a:t>
            </a:r>
          </a:p>
          <a:p>
            <a:r>
              <a:rPr lang="en-US" altLang="en-US" sz="1400" dirty="0" smtClean="0"/>
              <a:t> Strategy 2: spend both days in Amsterdam</a:t>
            </a:r>
          </a:p>
          <a:p>
            <a:r>
              <a:rPr lang="en-US" altLang="en-US" sz="1400" dirty="0" smtClean="0"/>
              <a:t> Strategy 3: spend both days in Rotterdam</a:t>
            </a:r>
          </a:p>
          <a:p>
            <a:endParaRPr lang="nl-NL" altLang="en-US" sz="1400" dirty="0" smtClean="0"/>
          </a:p>
          <a:p>
            <a:endParaRPr lang="nl-NL" altLang="en-US" sz="1400" dirty="0" smtClean="0"/>
          </a:p>
          <a:p>
            <a:endParaRPr lang="nl-NL" altLang="en-US" sz="1400" dirty="0" smtClean="0"/>
          </a:p>
          <a:p>
            <a:endParaRPr lang="nl-NL" altLang="en-US" sz="1400" dirty="0" smtClean="0"/>
          </a:p>
          <a:p>
            <a:endParaRPr lang="nl-NL" altLang="en-US" sz="1400" dirty="0" smtClean="0"/>
          </a:p>
          <a:p>
            <a:endParaRPr lang="nl-NL" altLang="en-US" sz="1400" dirty="0" smtClean="0"/>
          </a:p>
          <a:p>
            <a:endParaRPr lang="nl-NL" altLang="en-US" sz="1400" dirty="0" smtClean="0"/>
          </a:p>
          <a:p>
            <a:endParaRPr lang="nl-NL" altLang="en-US" sz="1400" dirty="0" smtClean="0"/>
          </a:p>
          <a:p>
            <a:endParaRPr lang="nl-NL" altLang="en-US" sz="1400" dirty="0" smtClean="0"/>
          </a:p>
          <a:p>
            <a:endParaRPr lang="nl-NL" altLang="en-US" sz="1400" dirty="0" smtClean="0"/>
          </a:p>
          <a:p>
            <a:pPr>
              <a:buFontTx/>
              <a:buNone/>
            </a:pPr>
            <a:endParaRPr lang="nl-NL" altLang="en-US" sz="1400" dirty="0" smtClean="0"/>
          </a:p>
          <a:p>
            <a:r>
              <a:rPr lang="en-US" altLang="en-US" sz="1400" dirty="0" smtClean="0"/>
              <a:t> Given the payoff table for player 1 (politician 1), which strategy should each player select?</a:t>
            </a:r>
          </a:p>
        </p:txBody>
      </p:sp>
      <p:graphicFrame>
        <p:nvGraphicFramePr>
          <p:cNvPr id="4" name="Table 3"/>
          <p:cNvGraphicFramePr>
            <a:graphicFrameLocks noGrp="1"/>
          </p:cNvGraphicFramePr>
          <p:nvPr/>
        </p:nvGraphicFramePr>
        <p:xfrm>
          <a:off x="468313" y="2492375"/>
          <a:ext cx="7559675" cy="2495550"/>
        </p:xfrm>
        <a:graphic>
          <a:graphicData uri="http://schemas.openxmlformats.org/drawingml/2006/table">
            <a:tbl>
              <a:tblPr/>
              <a:tblGrid>
                <a:gridCol w="2636837">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830262">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tblGrid>
              <a:tr h="66675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670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98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4</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4935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nl-NL" altLang="en-US" smtClean="0"/>
              <a:t>Variation 1 – dominated strategies</a:t>
            </a:r>
            <a:endParaRPr lang="en-US" altLang="en-US" smtClean="0"/>
          </a:p>
        </p:txBody>
      </p:sp>
      <p:sp>
        <p:nvSpPr>
          <p:cNvPr id="40963" name="Content Placeholder 2"/>
          <p:cNvSpPr>
            <a:spLocks noGrp="1"/>
          </p:cNvSpPr>
          <p:nvPr>
            <p:ph idx="1"/>
          </p:nvPr>
        </p:nvSpPr>
        <p:spPr/>
        <p:txBody>
          <a:bodyPr/>
          <a:lstStyle/>
          <a:p>
            <a:r>
              <a:rPr lang="en-US" altLang="en-US" sz="1800" dirty="0" smtClean="0"/>
              <a:t> This situation is a rather special one, where the answer can be obtained just by applying the concept of dominated strategies to rule out a succession of inferior strategies until only one choice remains</a:t>
            </a:r>
          </a:p>
          <a:p>
            <a:endParaRPr lang="nl-NL" altLang="en-US" sz="1800" dirty="0" smtClean="0"/>
          </a:p>
          <a:p>
            <a:r>
              <a:rPr lang="en-US" altLang="en-US" sz="1800" dirty="0" smtClean="0"/>
              <a:t> A strategy is </a:t>
            </a:r>
            <a:r>
              <a:rPr lang="en-US" altLang="en-US" sz="1800" b="1" dirty="0" smtClean="0"/>
              <a:t>dominated </a:t>
            </a:r>
            <a:r>
              <a:rPr lang="en-US" altLang="en-US" sz="1800" dirty="0" smtClean="0"/>
              <a:t>by a second strategy if the second strategy is </a:t>
            </a:r>
            <a:r>
              <a:rPr lang="en-US" altLang="en-US" sz="1800" i="1" dirty="0" smtClean="0"/>
              <a:t>always at least as good </a:t>
            </a:r>
            <a:r>
              <a:rPr lang="en-US" altLang="en-US" sz="1800" dirty="0" smtClean="0"/>
              <a:t>(and sometimes better) regardless of what the opponent does </a:t>
            </a:r>
          </a:p>
          <a:p>
            <a:endParaRPr lang="en-US" altLang="en-US" sz="1800" dirty="0" smtClean="0"/>
          </a:p>
          <a:p>
            <a:r>
              <a:rPr lang="en-US" altLang="en-US" sz="1800" dirty="0" smtClean="0"/>
              <a:t> A dominated strategy can be eliminated immediately from further consideration</a:t>
            </a:r>
          </a:p>
        </p:txBody>
      </p:sp>
    </p:spTree>
    <p:extLst>
      <p:ext uri="{BB962C8B-B14F-4D97-AF65-F5344CB8AC3E}">
        <p14:creationId xmlns:p14="http://schemas.microsoft.com/office/powerpoint/2010/main" val="3425296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23850" y="981075"/>
            <a:ext cx="8337550" cy="762000"/>
          </a:xfrm>
        </p:spPr>
        <p:txBody>
          <a:bodyPr/>
          <a:lstStyle/>
          <a:p>
            <a:r>
              <a:rPr lang="nl-NL" altLang="en-US" smtClean="0"/>
              <a:t>Variation 1 – dominated strategies</a:t>
            </a:r>
            <a:endParaRPr lang="en-US" alt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349250" y="2266528"/>
            <a:ext cx="8337550" cy="4114800"/>
          </a:xfrm>
          <a:blipFill rotWithShape="1">
            <a:blip r:embed="rId2"/>
            <a:stretch>
              <a:fillRect l="-1535" r="-1243"/>
            </a:stretch>
          </a:blipFill>
          <a:ln>
            <a:miter lim="800000"/>
            <a:headEnd/>
            <a:tailEnd/>
          </a:ln>
          <a:extLst/>
        </p:spPr>
        <p:txBody>
          <a:bodyPr/>
          <a:lstStyle/>
          <a:p>
            <a:pPr>
              <a:defRPr/>
            </a:pPr>
            <a:r>
              <a:rPr lang="en-US">
                <a:noFill/>
              </a:rPr>
              <a:t> </a:t>
            </a:r>
          </a:p>
        </p:txBody>
      </p:sp>
      <p:graphicFrame>
        <p:nvGraphicFramePr>
          <p:cNvPr id="4" name="Table 3"/>
          <p:cNvGraphicFramePr>
            <a:graphicFrameLocks noGrp="1"/>
          </p:cNvGraphicFramePr>
          <p:nvPr/>
        </p:nvGraphicFramePr>
        <p:xfrm>
          <a:off x="1187450" y="1700213"/>
          <a:ext cx="6337300" cy="2743200"/>
        </p:xfrm>
        <a:graphic>
          <a:graphicData uri="http://schemas.openxmlformats.org/drawingml/2006/table">
            <a:tbl>
              <a:tblPr/>
              <a:tblGrid>
                <a:gridCol w="2211388">
                  <a:extLst>
                    <a:ext uri="{9D8B030D-6E8A-4147-A177-3AD203B41FA5}">
                      <a16:colId xmlns:a16="http://schemas.microsoft.com/office/drawing/2014/main" val="20000"/>
                    </a:ext>
                  </a:extLst>
                </a:gridCol>
                <a:gridCol w="1749425">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696913">
                  <a:extLst>
                    <a:ext uri="{9D8B030D-6E8A-4147-A177-3AD203B41FA5}">
                      <a16:colId xmlns:a16="http://schemas.microsoft.com/office/drawing/2014/main" val="20003"/>
                    </a:ext>
                  </a:extLst>
                </a:gridCol>
                <a:gridCol w="887412">
                  <a:extLst>
                    <a:ext uri="{9D8B030D-6E8A-4147-A177-3AD203B41FA5}">
                      <a16:colId xmlns:a16="http://schemas.microsoft.com/office/drawing/2014/main" val="20004"/>
                    </a:ext>
                  </a:extLst>
                </a:gridCol>
              </a:tblGrid>
              <a:tr h="69056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6225">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80988">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8098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8098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8098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5" name="Rectangle 4"/>
          <p:cNvSpPr>
            <a:spLocks noChangeArrowheads="1"/>
          </p:cNvSpPr>
          <p:nvPr/>
        </p:nvSpPr>
        <p:spPr bwMode="auto">
          <a:xfrm>
            <a:off x="4932363" y="3284538"/>
            <a:ext cx="2735262" cy="4318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6" name="Rectangle 5"/>
          <p:cNvSpPr>
            <a:spLocks noChangeArrowheads="1"/>
          </p:cNvSpPr>
          <p:nvPr/>
        </p:nvSpPr>
        <p:spPr bwMode="auto">
          <a:xfrm>
            <a:off x="4932363" y="4076700"/>
            <a:ext cx="2735262" cy="4318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grpSp>
        <p:nvGrpSpPr>
          <p:cNvPr id="2" name="Group 12"/>
          <p:cNvGrpSpPr>
            <a:grpSpLocks/>
          </p:cNvGrpSpPr>
          <p:nvPr/>
        </p:nvGrpSpPr>
        <p:grpSpPr bwMode="auto">
          <a:xfrm>
            <a:off x="3492500" y="4076700"/>
            <a:ext cx="3959225" cy="371475"/>
            <a:chOff x="4932040" y="4093931"/>
            <a:chExt cx="2736304" cy="432048"/>
          </a:xfrm>
        </p:grpSpPr>
        <p:cxnSp>
          <p:nvCxnSpPr>
            <p:cNvPr id="42028" name="Straight Connector 7"/>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2029" name="Straight Connector 8"/>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1191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23850" y="777381"/>
            <a:ext cx="8337550" cy="762000"/>
          </a:xfrm>
        </p:spPr>
        <p:txBody>
          <a:bodyPr/>
          <a:lstStyle/>
          <a:p>
            <a:r>
              <a:rPr lang="nl-NL" altLang="en-US" dirty="0" err="1" smtClean="0"/>
              <a:t>Variation</a:t>
            </a:r>
            <a:r>
              <a:rPr lang="nl-NL" altLang="en-US" dirty="0" smtClean="0"/>
              <a:t>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3011" name="Content Placeholder 2"/>
          <p:cNvSpPr>
            <a:spLocks noGrp="1"/>
          </p:cNvSpPr>
          <p:nvPr>
            <p:ph idx="1"/>
          </p:nvPr>
        </p:nvSpPr>
        <p:spPr>
          <a:xfrm>
            <a:off x="349250" y="1967400"/>
            <a:ext cx="8337550" cy="4114800"/>
          </a:xfrm>
        </p:spPr>
        <p:txBody>
          <a:bodyPr/>
          <a:lstStyle/>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r>
              <a:rPr lang="en-US" altLang="en-US" sz="1600" dirty="0" smtClean="0"/>
              <a:t> Because both players are assumed to be rational, player 2 also can deduce that player 1 has only these two strategies remaining under consideration</a:t>
            </a:r>
          </a:p>
          <a:p>
            <a:endParaRPr lang="nl-NL" altLang="en-US" sz="1600" dirty="0" smtClean="0"/>
          </a:p>
          <a:p>
            <a:r>
              <a:rPr lang="en-US" altLang="en-US" sz="1600" dirty="0" smtClean="0"/>
              <a:t> Therefore, player 2 now </a:t>
            </a:r>
            <a:r>
              <a:rPr lang="en-US" altLang="en-US" sz="1600" i="1" dirty="0" smtClean="0"/>
              <a:t>does </a:t>
            </a:r>
            <a:r>
              <a:rPr lang="en-US" altLang="en-US" sz="1600" dirty="0" smtClean="0"/>
              <a:t>have a dominated strategy—strategy 3, which is dominated by both strategies 1 and 2 because they always have smaller losses for player 2 (payoffs to player 1) in this reduced payoff table (for strategy 1: 1 &lt; 4, 1 &lt; 5; for strategy 2: 2 &lt; 4, 0 &lt; 5) </a:t>
            </a:r>
            <a:endParaRPr lang="nl-NL" altLang="en-US" sz="1600" dirty="0" smtClean="0"/>
          </a:p>
        </p:txBody>
      </p:sp>
      <p:graphicFrame>
        <p:nvGraphicFramePr>
          <p:cNvPr id="4" name="Table 3"/>
          <p:cNvGraphicFramePr>
            <a:graphicFrameLocks noGrp="1"/>
          </p:cNvGraphicFramePr>
          <p:nvPr/>
        </p:nvGraphicFramePr>
        <p:xfrm>
          <a:off x="1187450" y="1557338"/>
          <a:ext cx="6337300" cy="2378076"/>
        </p:xfrm>
        <a:graphic>
          <a:graphicData uri="http://schemas.openxmlformats.org/drawingml/2006/table">
            <a:tbl>
              <a:tblPr/>
              <a:tblGrid>
                <a:gridCol w="2211388">
                  <a:extLst>
                    <a:ext uri="{9D8B030D-6E8A-4147-A177-3AD203B41FA5}">
                      <a16:colId xmlns:a16="http://schemas.microsoft.com/office/drawing/2014/main" val="20000"/>
                    </a:ext>
                  </a:extLst>
                </a:gridCol>
                <a:gridCol w="1749425">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696913">
                  <a:extLst>
                    <a:ext uri="{9D8B030D-6E8A-4147-A177-3AD203B41FA5}">
                      <a16:colId xmlns:a16="http://schemas.microsoft.com/office/drawing/2014/main" val="20003"/>
                    </a:ext>
                  </a:extLst>
                </a:gridCol>
                <a:gridCol w="887412">
                  <a:extLst>
                    <a:ext uri="{9D8B030D-6E8A-4147-A177-3AD203B41FA5}">
                      <a16:colId xmlns:a16="http://schemas.microsoft.com/office/drawing/2014/main" val="20004"/>
                    </a:ext>
                  </a:extLst>
                </a:gridCol>
              </a:tblGrid>
              <a:tr h="91464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FFFFFF"/>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858">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5858">
                <a:tc row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dirty="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dirty="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585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6585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pSp>
        <p:nvGrpSpPr>
          <p:cNvPr id="2" name="Group 6"/>
          <p:cNvGrpSpPr>
            <a:grpSpLocks/>
          </p:cNvGrpSpPr>
          <p:nvPr/>
        </p:nvGrpSpPr>
        <p:grpSpPr bwMode="auto">
          <a:xfrm>
            <a:off x="6804025" y="2781300"/>
            <a:ext cx="504825" cy="1306513"/>
            <a:chOff x="4932040" y="4093931"/>
            <a:chExt cx="2736304" cy="432048"/>
          </a:xfrm>
        </p:grpSpPr>
        <p:cxnSp>
          <p:nvCxnSpPr>
            <p:cNvPr id="43045" name="Straight Connector 7"/>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3046" name="Straight Connector 8"/>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35590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23850" y="981075"/>
            <a:ext cx="8337550" cy="762000"/>
          </a:xfrm>
        </p:spPr>
        <p:txBody>
          <a:bodyPr/>
          <a:lstStyle/>
          <a:p>
            <a:r>
              <a:rPr lang="nl-NL" altLang="en-US" smtClean="0"/>
              <a:t>Variation 1 – dominated strategies</a:t>
            </a:r>
            <a:endParaRPr lang="en-US" altLang="en-US" smtClean="0"/>
          </a:p>
        </p:txBody>
      </p:sp>
      <p:sp>
        <p:nvSpPr>
          <p:cNvPr id="44035" name="Content Placeholder 2"/>
          <p:cNvSpPr>
            <a:spLocks noGrp="1"/>
          </p:cNvSpPr>
          <p:nvPr>
            <p:ph idx="1"/>
          </p:nvPr>
        </p:nvSpPr>
        <p:spPr>
          <a:xfrm>
            <a:off x="349250" y="2266950"/>
            <a:ext cx="8337550" cy="4114800"/>
          </a:xfrm>
        </p:spPr>
        <p:txBody>
          <a:bodyPr/>
          <a:lstStyle/>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r>
              <a:rPr lang="nl-NL" altLang="en-US" sz="1600" dirty="0" smtClean="0"/>
              <a:t> At </a:t>
            </a:r>
            <a:r>
              <a:rPr lang="nl-NL" altLang="en-US" sz="1600" dirty="0" err="1" smtClean="0"/>
              <a:t>this</a:t>
            </a:r>
            <a:r>
              <a:rPr lang="nl-NL" altLang="en-US" sz="1600" dirty="0" smtClean="0"/>
              <a:t> point, </a:t>
            </a:r>
            <a:r>
              <a:rPr lang="nl-NL" altLang="en-US" sz="1600" dirty="0" err="1" smtClean="0"/>
              <a:t>strategy</a:t>
            </a:r>
            <a:r>
              <a:rPr lang="nl-NL" altLang="en-US" sz="1600" dirty="0" smtClean="0"/>
              <a:t> 2 </a:t>
            </a:r>
            <a:r>
              <a:rPr lang="nl-NL" altLang="en-US" sz="1600" dirty="0" err="1" smtClean="0"/>
              <a:t>for</a:t>
            </a:r>
            <a:r>
              <a:rPr lang="nl-NL" altLang="en-US" sz="1600" dirty="0" smtClean="0"/>
              <a:t> </a:t>
            </a:r>
            <a:r>
              <a:rPr lang="nl-NL" altLang="en-US" sz="1600" dirty="0" err="1" smtClean="0"/>
              <a:t>player</a:t>
            </a:r>
            <a:r>
              <a:rPr lang="nl-NL" altLang="en-US" sz="1600" dirty="0" smtClean="0"/>
              <a:t> 1 </a:t>
            </a:r>
            <a:r>
              <a:rPr lang="nl-NL" altLang="en-US" sz="1600" dirty="0" err="1" smtClean="0"/>
              <a:t>becomes</a:t>
            </a:r>
            <a:r>
              <a:rPr lang="nl-NL" altLang="en-US" sz="1600" dirty="0" smtClean="0"/>
              <a:t> </a:t>
            </a:r>
            <a:r>
              <a:rPr lang="nl-NL" altLang="en-US" sz="1600" dirty="0" err="1" smtClean="0"/>
              <a:t>dominated</a:t>
            </a:r>
            <a:r>
              <a:rPr lang="nl-NL" altLang="en-US" sz="1600" dirty="0" smtClean="0"/>
              <a:t> </a:t>
            </a:r>
            <a:r>
              <a:rPr lang="nl-NL" altLang="en-US" sz="1600" dirty="0" err="1" smtClean="0"/>
              <a:t>by</a:t>
            </a:r>
            <a:r>
              <a:rPr lang="nl-NL" altLang="en-US" sz="1600" dirty="0" smtClean="0"/>
              <a:t> </a:t>
            </a:r>
            <a:r>
              <a:rPr lang="nl-NL" altLang="en-US" sz="1600" dirty="0" err="1" smtClean="0"/>
              <a:t>strategy</a:t>
            </a:r>
            <a:r>
              <a:rPr lang="nl-NL" altLang="en-US" sz="1600" dirty="0" smtClean="0"/>
              <a:t> 1 (1&lt;=1; 0&lt;2)</a:t>
            </a:r>
          </a:p>
        </p:txBody>
      </p:sp>
      <p:graphicFrame>
        <p:nvGraphicFramePr>
          <p:cNvPr id="4" name="Table 3"/>
          <p:cNvGraphicFramePr>
            <a:graphicFrameLocks noGrp="1"/>
          </p:cNvGraphicFramePr>
          <p:nvPr/>
        </p:nvGraphicFramePr>
        <p:xfrm>
          <a:off x="1187450" y="1557338"/>
          <a:ext cx="6264275" cy="2651650"/>
        </p:xfrm>
        <a:graphic>
          <a:graphicData uri="http://schemas.openxmlformats.org/drawingml/2006/table">
            <a:tbl>
              <a:tblPr/>
              <a:tblGrid>
                <a:gridCol w="3163888">
                  <a:extLst>
                    <a:ext uri="{9D8B030D-6E8A-4147-A177-3AD203B41FA5}">
                      <a16:colId xmlns:a16="http://schemas.microsoft.com/office/drawing/2014/main" val="20000"/>
                    </a:ext>
                  </a:extLst>
                </a:gridCol>
                <a:gridCol w="15160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tblGrid>
              <a:tr h="118843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FFFFFF"/>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672">
                <a:tc vMerge="1">
                  <a:txBody>
                    <a:bodyPr/>
                    <a:lstStyle/>
                    <a:p>
                      <a:endParaRPr lang="en-US"/>
                    </a:p>
                  </a:txBody>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5672">
                <a:tc row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5672">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65672">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pSp>
        <p:nvGrpSpPr>
          <p:cNvPr id="2" name="Group 9"/>
          <p:cNvGrpSpPr>
            <a:grpSpLocks/>
          </p:cNvGrpSpPr>
          <p:nvPr/>
        </p:nvGrpSpPr>
        <p:grpSpPr bwMode="auto">
          <a:xfrm>
            <a:off x="4427538" y="3933825"/>
            <a:ext cx="2881312" cy="287338"/>
            <a:chOff x="4932040" y="4093931"/>
            <a:chExt cx="2736304" cy="432048"/>
          </a:xfrm>
        </p:grpSpPr>
        <p:cxnSp>
          <p:nvCxnSpPr>
            <p:cNvPr id="44065" name="Straight Connector 10"/>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4066" name="Straight Connector 11"/>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65505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23850" y="981075"/>
            <a:ext cx="8337550" cy="762000"/>
          </a:xfrm>
        </p:spPr>
        <p:txBody>
          <a:bodyPr/>
          <a:lstStyle/>
          <a:p>
            <a:r>
              <a:rPr lang="nl-NL" altLang="en-US" smtClean="0"/>
              <a:t>Variation 1 – dominated strategies</a:t>
            </a:r>
            <a:endParaRPr lang="en-US" altLang="en-US" smtClean="0"/>
          </a:p>
        </p:txBody>
      </p:sp>
      <p:sp>
        <p:nvSpPr>
          <p:cNvPr id="45059" name="Content Placeholder 2"/>
          <p:cNvSpPr>
            <a:spLocks noGrp="1"/>
          </p:cNvSpPr>
          <p:nvPr>
            <p:ph idx="1"/>
          </p:nvPr>
        </p:nvSpPr>
        <p:spPr>
          <a:xfrm>
            <a:off x="349250" y="2266950"/>
            <a:ext cx="8337550" cy="4114800"/>
          </a:xfrm>
        </p:spPr>
        <p:txBody>
          <a:bodyPr/>
          <a:lstStyle/>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endParaRPr lang="nl-NL" altLang="en-US" sz="1600" dirty="0" smtClean="0"/>
          </a:p>
          <a:p>
            <a:r>
              <a:rPr lang="nl-NL" altLang="en-US" sz="1600" dirty="0" smtClean="0"/>
              <a:t> </a:t>
            </a:r>
            <a:r>
              <a:rPr lang="nl-NL" altLang="en-US" sz="1600" dirty="0" err="1" smtClean="0"/>
              <a:t>Strategy</a:t>
            </a:r>
            <a:r>
              <a:rPr lang="nl-NL" altLang="en-US" sz="1600" dirty="0" smtClean="0"/>
              <a:t> 2 </a:t>
            </a:r>
            <a:r>
              <a:rPr lang="nl-NL" altLang="en-US" sz="1600" dirty="0" err="1" smtClean="0"/>
              <a:t>for</a:t>
            </a:r>
            <a:r>
              <a:rPr lang="nl-NL" altLang="en-US" sz="1600" dirty="0" smtClean="0"/>
              <a:t> </a:t>
            </a:r>
            <a:r>
              <a:rPr lang="nl-NL" altLang="en-US" sz="1600" dirty="0" err="1" smtClean="0"/>
              <a:t>player</a:t>
            </a:r>
            <a:r>
              <a:rPr lang="nl-NL" altLang="en-US" sz="1600" dirty="0" smtClean="0"/>
              <a:t> 2 is </a:t>
            </a:r>
            <a:r>
              <a:rPr lang="nl-NL" altLang="en-US" sz="1600" dirty="0" err="1" smtClean="0"/>
              <a:t>now</a:t>
            </a:r>
            <a:r>
              <a:rPr lang="nl-NL" altLang="en-US" sz="1600" dirty="0" smtClean="0"/>
              <a:t> </a:t>
            </a:r>
            <a:r>
              <a:rPr lang="nl-NL" altLang="en-US" sz="1600" dirty="0" err="1" smtClean="0"/>
              <a:t>dominated</a:t>
            </a:r>
            <a:r>
              <a:rPr lang="nl-NL" altLang="en-US" sz="1600" dirty="0" smtClean="0"/>
              <a:t> </a:t>
            </a:r>
            <a:r>
              <a:rPr lang="nl-NL" altLang="en-US" sz="1600" dirty="0" err="1" smtClean="0"/>
              <a:t>by</a:t>
            </a:r>
            <a:r>
              <a:rPr lang="nl-NL" altLang="en-US" sz="1600" dirty="0" smtClean="0"/>
              <a:t> </a:t>
            </a:r>
            <a:r>
              <a:rPr lang="nl-NL" altLang="en-US" sz="1600" dirty="0" err="1" smtClean="0"/>
              <a:t>strategy</a:t>
            </a:r>
            <a:r>
              <a:rPr lang="nl-NL" altLang="en-US" sz="1600" dirty="0" smtClean="0"/>
              <a:t> 1 (1&lt;2), </a:t>
            </a:r>
            <a:r>
              <a:rPr lang="nl-NL" altLang="en-US" sz="1600" dirty="0" err="1" smtClean="0"/>
              <a:t>so</a:t>
            </a:r>
            <a:r>
              <a:rPr lang="nl-NL" altLang="en-US" sz="1600" dirty="0" smtClean="0"/>
              <a:t> </a:t>
            </a:r>
            <a:r>
              <a:rPr lang="nl-NL" altLang="en-US" sz="1600" dirty="0" err="1" smtClean="0"/>
              <a:t>strategy</a:t>
            </a:r>
            <a:r>
              <a:rPr lang="nl-NL" altLang="en-US" sz="1600" dirty="0" smtClean="0"/>
              <a:t> 2 </a:t>
            </a:r>
            <a:r>
              <a:rPr lang="nl-NL" altLang="en-US" sz="1600" dirty="0" err="1" smtClean="0"/>
              <a:t>should</a:t>
            </a:r>
            <a:r>
              <a:rPr lang="nl-NL" altLang="en-US" sz="1600" dirty="0" smtClean="0"/>
              <a:t> </a:t>
            </a:r>
            <a:r>
              <a:rPr lang="nl-NL" altLang="en-US" sz="1600" dirty="0" err="1" smtClean="0"/>
              <a:t>be</a:t>
            </a:r>
            <a:r>
              <a:rPr lang="nl-NL" altLang="en-US" sz="1600" dirty="0" smtClean="0"/>
              <a:t> </a:t>
            </a:r>
            <a:r>
              <a:rPr lang="nl-NL" altLang="en-US" sz="1600" dirty="0" err="1" smtClean="0"/>
              <a:t>eliminated</a:t>
            </a:r>
            <a:endParaRPr lang="nl-NL" altLang="en-US" sz="1600" dirty="0" smtClean="0"/>
          </a:p>
        </p:txBody>
      </p:sp>
      <p:graphicFrame>
        <p:nvGraphicFramePr>
          <p:cNvPr id="4" name="Table 3"/>
          <p:cNvGraphicFramePr>
            <a:graphicFrameLocks noGrp="1"/>
          </p:cNvGraphicFramePr>
          <p:nvPr/>
        </p:nvGraphicFramePr>
        <p:xfrm>
          <a:off x="1187450" y="1557338"/>
          <a:ext cx="6264275" cy="2286117"/>
        </p:xfrm>
        <a:graphic>
          <a:graphicData uri="http://schemas.openxmlformats.org/drawingml/2006/table">
            <a:tbl>
              <a:tblPr/>
              <a:tblGrid>
                <a:gridCol w="3163888">
                  <a:extLst>
                    <a:ext uri="{9D8B030D-6E8A-4147-A177-3AD203B41FA5}">
                      <a16:colId xmlns:a16="http://schemas.microsoft.com/office/drawing/2014/main" val="20000"/>
                    </a:ext>
                  </a:extLst>
                </a:gridCol>
                <a:gridCol w="15160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tblGrid>
              <a:tr h="118887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709">
                <a:tc vMerge="1">
                  <a:txBody>
                    <a:bodyPr/>
                    <a:lstStyle/>
                    <a:p>
                      <a:endParaRPr lang="en-US"/>
                    </a:p>
                  </a:txBody>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5709">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5709">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2" name="Group 7"/>
          <p:cNvGrpSpPr>
            <a:grpSpLocks/>
          </p:cNvGrpSpPr>
          <p:nvPr/>
        </p:nvGrpSpPr>
        <p:grpSpPr bwMode="auto">
          <a:xfrm>
            <a:off x="6948488" y="3097213"/>
            <a:ext cx="287337" cy="701675"/>
            <a:chOff x="4932040" y="4093931"/>
            <a:chExt cx="2736304" cy="432048"/>
          </a:xfrm>
        </p:grpSpPr>
        <p:cxnSp>
          <p:nvCxnSpPr>
            <p:cNvPr id="45085" name="Straight Connector 8"/>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5086" name="Straight Connector 12"/>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0871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23850" y="882460"/>
            <a:ext cx="8337550" cy="762000"/>
          </a:xfrm>
        </p:spPr>
        <p:txBody>
          <a:bodyPr/>
          <a:lstStyle/>
          <a:p>
            <a:r>
              <a:rPr lang="nl-NL" altLang="en-US" dirty="0" err="1" smtClean="0"/>
              <a:t>Variation</a:t>
            </a:r>
            <a:r>
              <a:rPr lang="nl-NL" altLang="en-US" dirty="0" smtClean="0"/>
              <a:t>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6083" name="Content Placeholder 2"/>
          <p:cNvSpPr>
            <a:spLocks noGrp="1"/>
          </p:cNvSpPr>
          <p:nvPr>
            <p:ph idx="1"/>
          </p:nvPr>
        </p:nvSpPr>
        <p:spPr>
          <a:xfrm>
            <a:off x="349250" y="1854560"/>
            <a:ext cx="8337550" cy="4114800"/>
          </a:xfrm>
        </p:spPr>
        <p:txBody>
          <a:bodyPr/>
          <a:lstStyle/>
          <a:p>
            <a:endParaRPr lang="nl-NL" altLang="en-US" sz="1400" dirty="0" smtClean="0"/>
          </a:p>
          <a:p>
            <a:endParaRPr lang="nl-NL" altLang="en-US" sz="1400" dirty="0" smtClean="0"/>
          </a:p>
          <a:p>
            <a:endParaRPr lang="nl-NL" altLang="en-US" sz="1400" dirty="0" smtClean="0"/>
          </a:p>
          <a:p>
            <a:endParaRPr lang="nl-NL" altLang="en-US" sz="1400" dirty="0" smtClean="0"/>
          </a:p>
          <a:p>
            <a:pPr>
              <a:buFontTx/>
              <a:buNone/>
            </a:pPr>
            <a:endParaRPr lang="nl-NL" altLang="en-US" sz="1400" dirty="0" smtClean="0"/>
          </a:p>
          <a:p>
            <a:endParaRPr lang="nl-NL" altLang="en-US" sz="1200" dirty="0" smtClean="0"/>
          </a:p>
          <a:p>
            <a:endParaRPr lang="nl-NL" altLang="en-US" sz="1400" dirty="0" smtClean="0"/>
          </a:p>
          <a:p>
            <a:endParaRPr lang="nl-NL" altLang="en-US" sz="1400" dirty="0" smtClean="0"/>
          </a:p>
          <a:p>
            <a:r>
              <a:rPr lang="nl-NL" altLang="en-US" sz="1400" dirty="0" smtClean="0"/>
              <a:t> </a:t>
            </a:r>
            <a:r>
              <a:rPr lang="nl-NL" altLang="en-US" sz="1400" dirty="0" err="1" smtClean="0"/>
              <a:t>Consequently</a:t>
            </a:r>
            <a:r>
              <a:rPr lang="nl-NL" altLang="en-US" sz="1400" dirty="0" smtClean="0"/>
              <a:t>, </a:t>
            </a:r>
            <a:r>
              <a:rPr lang="nl-NL" altLang="en-US" sz="1400" dirty="0" err="1" smtClean="0"/>
              <a:t>both</a:t>
            </a:r>
            <a:r>
              <a:rPr lang="nl-NL" altLang="en-US" sz="1400" dirty="0" smtClean="0"/>
              <a:t> </a:t>
            </a:r>
            <a:r>
              <a:rPr lang="nl-NL" altLang="en-US" sz="1400" dirty="0" err="1" smtClean="0"/>
              <a:t>players</a:t>
            </a:r>
            <a:r>
              <a:rPr lang="nl-NL" altLang="en-US" sz="1400" dirty="0" smtClean="0"/>
              <a:t> </a:t>
            </a:r>
            <a:r>
              <a:rPr lang="nl-NL" altLang="en-US" sz="1400" dirty="0" err="1" smtClean="0"/>
              <a:t>should</a:t>
            </a:r>
            <a:r>
              <a:rPr lang="nl-NL" altLang="en-US" sz="1400" dirty="0" smtClean="0"/>
              <a:t> select </a:t>
            </a:r>
            <a:r>
              <a:rPr lang="nl-NL" altLang="en-US" sz="1400" dirty="0" err="1" smtClean="0"/>
              <a:t>their</a:t>
            </a:r>
            <a:r>
              <a:rPr lang="nl-NL" altLang="en-US" sz="1400" dirty="0" smtClean="0"/>
              <a:t> </a:t>
            </a:r>
            <a:r>
              <a:rPr lang="nl-NL" altLang="en-US" sz="1400" dirty="0" err="1" smtClean="0"/>
              <a:t>strategy</a:t>
            </a:r>
            <a:r>
              <a:rPr lang="nl-NL" altLang="en-US" sz="1400" dirty="0" smtClean="0"/>
              <a:t> 1</a:t>
            </a:r>
          </a:p>
          <a:p>
            <a:endParaRPr lang="nl-NL" altLang="en-US" sz="1400" dirty="0" smtClean="0"/>
          </a:p>
          <a:p>
            <a:r>
              <a:rPr lang="nl-NL" altLang="en-US" sz="1400" dirty="0" smtClean="0"/>
              <a:t> </a:t>
            </a:r>
            <a:r>
              <a:rPr lang="nl-NL" altLang="en-US" sz="1400" dirty="0" err="1" smtClean="0"/>
              <a:t>Player</a:t>
            </a:r>
            <a:r>
              <a:rPr lang="nl-NL" altLang="en-US" sz="1400" dirty="0" smtClean="0"/>
              <a:t> 1 </a:t>
            </a:r>
            <a:r>
              <a:rPr lang="nl-NL" altLang="en-US" sz="1400" dirty="0" err="1" smtClean="0"/>
              <a:t>then</a:t>
            </a:r>
            <a:r>
              <a:rPr lang="nl-NL" altLang="en-US" sz="1400" dirty="0" smtClean="0"/>
              <a:t> </a:t>
            </a:r>
            <a:r>
              <a:rPr lang="nl-NL" altLang="en-US" sz="1400" dirty="0" err="1" smtClean="0"/>
              <a:t>will</a:t>
            </a:r>
            <a:r>
              <a:rPr lang="nl-NL" altLang="en-US" sz="1400" dirty="0" smtClean="0"/>
              <a:t> </a:t>
            </a:r>
            <a:r>
              <a:rPr lang="nl-NL" altLang="en-US" sz="1400" dirty="0" err="1" smtClean="0"/>
              <a:t>receive</a:t>
            </a:r>
            <a:r>
              <a:rPr lang="nl-NL" altLang="en-US" sz="1400" dirty="0" smtClean="0"/>
              <a:t> a </a:t>
            </a:r>
            <a:r>
              <a:rPr lang="nl-NL" altLang="en-US" sz="1400" dirty="0" err="1" smtClean="0"/>
              <a:t>payoff</a:t>
            </a:r>
            <a:r>
              <a:rPr lang="nl-NL" altLang="en-US" sz="1400" dirty="0" smtClean="0"/>
              <a:t> of 1 </a:t>
            </a:r>
            <a:r>
              <a:rPr lang="nl-NL" altLang="en-US" sz="1400" dirty="0" err="1" smtClean="0"/>
              <a:t>from</a:t>
            </a:r>
            <a:r>
              <a:rPr lang="nl-NL" altLang="en-US" sz="1400" dirty="0" smtClean="0"/>
              <a:t> </a:t>
            </a:r>
            <a:r>
              <a:rPr lang="nl-NL" altLang="en-US" sz="1400" dirty="0" err="1" smtClean="0"/>
              <a:t>player</a:t>
            </a:r>
            <a:r>
              <a:rPr lang="nl-NL" altLang="en-US" sz="1400" dirty="0" smtClean="0"/>
              <a:t> 2 (</a:t>
            </a:r>
            <a:r>
              <a:rPr lang="nl-NL" altLang="en-US" sz="1400" dirty="0" err="1" smtClean="0"/>
              <a:t>politician</a:t>
            </a:r>
            <a:r>
              <a:rPr lang="nl-NL" altLang="en-US" sz="1400" dirty="0" smtClean="0"/>
              <a:t> 1 </a:t>
            </a:r>
            <a:r>
              <a:rPr lang="nl-NL" altLang="en-US" sz="1400" dirty="0" err="1" smtClean="0"/>
              <a:t>will</a:t>
            </a:r>
            <a:r>
              <a:rPr lang="nl-NL" altLang="en-US" sz="1400" dirty="0" smtClean="0"/>
              <a:t> </a:t>
            </a:r>
            <a:r>
              <a:rPr lang="nl-NL" altLang="en-US" sz="1400" dirty="0" err="1" smtClean="0"/>
              <a:t>gain</a:t>
            </a:r>
            <a:r>
              <a:rPr lang="nl-NL" altLang="en-US" sz="1400" dirty="0" smtClean="0"/>
              <a:t> 1,000 </a:t>
            </a:r>
            <a:r>
              <a:rPr lang="nl-NL" altLang="en-US" sz="1400" dirty="0" err="1" smtClean="0"/>
              <a:t>votes</a:t>
            </a:r>
            <a:r>
              <a:rPr lang="nl-NL" altLang="en-US" sz="1400" dirty="0" smtClean="0"/>
              <a:t> </a:t>
            </a:r>
            <a:r>
              <a:rPr lang="nl-NL" altLang="en-US" sz="1400" dirty="0" err="1" smtClean="0"/>
              <a:t>from</a:t>
            </a:r>
            <a:r>
              <a:rPr lang="nl-NL" altLang="en-US" sz="1400" dirty="0" smtClean="0"/>
              <a:t> </a:t>
            </a:r>
            <a:r>
              <a:rPr lang="nl-NL" altLang="en-US" sz="1400" dirty="0" err="1" smtClean="0"/>
              <a:t>politician</a:t>
            </a:r>
            <a:r>
              <a:rPr lang="nl-NL" altLang="en-US" sz="1400" dirty="0" smtClean="0"/>
              <a:t> 2)</a:t>
            </a:r>
          </a:p>
          <a:p>
            <a:endParaRPr lang="nl-NL" altLang="en-US" sz="1400" dirty="0" smtClean="0"/>
          </a:p>
          <a:p>
            <a:r>
              <a:rPr lang="en-US" altLang="en-US" sz="1400" dirty="0" smtClean="0"/>
              <a:t> In general, the payoff to player 1 when both players play optimally is referred to as the </a:t>
            </a:r>
            <a:r>
              <a:rPr lang="en-US" altLang="en-US" sz="1400" b="1" dirty="0" smtClean="0"/>
              <a:t>value of the game. </a:t>
            </a:r>
            <a:r>
              <a:rPr lang="en-US" altLang="en-US" sz="1400" dirty="0" smtClean="0"/>
              <a:t>A game that has a value of 0 is said to be a </a:t>
            </a:r>
            <a:r>
              <a:rPr lang="en-US" altLang="en-US" sz="1400" b="1" dirty="0" smtClean="0"/>
              <a:t>fair game. </a:t>
            </a:r>
            <a:r>
              <a:rPr lang="en-US" altLang="en-US" sz="1400" dirty="0" smtClean="0"/>
              <a:t>Since this particular game has a value of 1, it is </a:t>
            </a:r>
            <a:r>
              <a:rPr lang="en-US" altLang="en-US" sz="1400" i="1" dirty="0" smtClean="0"/>
              <a:t>not </a:t>
            </a:r>
            <a:r>
              <a:rPr lang="en-US" altLang="en-US" sz="1400" dirty="0" smtClean="0"/>
              <a:t>a fair game</a:t>
            </a:r>
            <a:endParaRPr lang="nl-NL" altLang="en-US" sz="1400" dirty="0" smtClean="0"/>
          </a:p>
        </p:txBody>
      </p:sp>
      <p:graphicFrame>
        <p:nvGraphicFramePr>
          <p:cNvPr id="4" name="Table 3"/>
          <p:cNvGraphicFramePr>
            <a:graphicFrameLocks noGrp="1"/>
          </p:cNvGraphicFramePr>
          <p:nvPr/>
        </p:nvGraphicFramePr>
        <p:xfrm>
          <a:off x="1187450" y="1557338"/>
          <a:ext cx="6480175" cy="2560636"/>
        </p:xfrm>
        <a:graphic>
          <a:graphicData uri="http://schemas.openxmlformats.org/drawingml/2006/table">
            <a:tbl>
              <a:tblPr/>
              <a:tblGrid>
                <a:gridCol w="4217988">
                  <a:extLst>
                    <a:ext uri="{9D8B030D-6E8A-4147-A177-3AD203B41FA5}">
                      <a16:colId xmlns:a16="http://schemas.microsoft.com/office/drawing/2014/main" val="20000"/>
                    </a:ext>
                  </a:extLst>
                </a:gridCol>
                <a:gridCol w="1679575">
                  <a:extLst>
                    <a:ext uri="{9D8B030D-6E8A-4147-A177-3AD203B41FA5}">
                      <a16:colId xmlns:a16="http://schemas.microsoft.com/office/drawing/2014/main" val="20001"/>
                    </a:ext>
                  </a:extLst>
                </a:gridCol>
                <a:gridCol w="582612">
                  <a:extLst>
                    <a:ext uri="{9D8B030D-6E8A-4147-A177-3AD203B41FA5}">
                      <a16:colId xmlns:a16="http://schemas.microsoft.com/office/drawing/2014/main" val="20002"/>
                    </a:ext>
                  </a:extLst>
                </a:gridCol>
              </a:tblGrid>
              <a:tr h="1463221">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extLst>
                  <a:ext uri="{0D108BD9-81ED-4DB2-BD59-A6C34878D82A}">
                    <a16:rowId xmlns:a16="http://schemas.microsoft.com/office/drawing/2014/main" val="10000"/>
                  </a:ext>
                </a:extLst>
              </a:tr>
              <a:tr h="365805">
                <a:tc vMerge="1">
                  <a:txBody>
                    <a:bodyPr/>
                    <a:lstStyle/>
                    <a:p>
                      <a:endParaRPr lang="en-US"/>
                    </a:p>
                  </a:txBody>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extLst>
                  <a:ext uri="{0D108BD9-81ED-4DB2-BD59-A6C34878D82A}">
                    <a16:rowId xmlns:a16="http://schemas.microsoft.com/office/drawing/2014/main" val="10001"/>
                  </a:ext>
                </a:extLst>
              </a:tr>
              <a:tr h="36580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580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4343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84"/>
          <p:cNvSpPr>
            <a:spLocks noGrp="1"/>
          </p:cNvSpPr>
          <p:nvPr>
            <p:ph type="title"/>
          </p:nvPr>
        </p:nvSpPr>
        <p:spPr>
          <a:xfrm>
            <a:off x="323850" y="1052513"/>
            <a:ext cx="8337550" cy="762000"/>
          </a:xfrm>
        </p:spPr>
        <p:txBody>
          <a:bodyPr/>
          <a:lstStyle/>
          <a:p>
            <a:pPr>
              <a:buClr>
                <a:srgbClr val="001C3D"/>
              </a:buClr>
              <a:buSzPct val="25000"/>
              <a:buFont typeface="Verdana" charset="0"/>
              <a:buNone/>
            </a:pPr>
            <a:r>
              <a:rPr lang="en-US" altLang="en-US" smtClean="0">
                <a:sym typeface="Verdana" charset="0"/>
              </a:rPr>
              <a:t>Game Theory</a:t>
            </a:r>
          </a:p>
        </p:txBody>
      </p:sp>
      <p:sp>
        <p:nvSpPr>
          <p:cNvPr id="20483" name="Shape 85"/>
          <p:cNvSpPr>
            <a:spLocks noGrp="1"/>
          </p:cNvSpPr>
          <p:nvPr>
            <p:ph type="body" idx="1"/>
          </p:nvPr>
        </p:nvSpPr>
        <p:spPr>
          <a:xfrm>
            <a:off x="323850" y="1773238"/>
            <a:ext cx="8337550" cy="4114800"/>
          </a:xfrm>
        </p:spPr>
        <p:txBody>
          <a:bodyPr/>
          <a:lstStyle/>
          <a:p>
            <a:pPr>
              <a:spcBef>
                <a:spcPct val="0"/>
              </a:spcBef>
              <a:buClr>
                <a:srgbClr val="001C3D"/>
              </a:buClr>
              <a:buFont typeface="Verdana" pitchFamily="34" charset="0"/>
              <a:buChar char="•"/>
              <a:defRPr/>
            </a:pPr>
            <a:r>
              <a:rPr lang="en-US" altLang="en-US" sz="1800" dirty="0" smtClean="0">
                <a:ea typeface="ＭＳ Ｐゴシック" pitchFamily="34" charset="-128"/>
                <a:sym typeface="Verdana" pitchFamily="34" charset="0"/>
              </a:rPr>
              <a:t> Game theory is the study of strategic decision-making</a:t>
            </a:r>
          </a:p>
          <a:p>
            <a:pPr>
              <a:spcBef>
                <a:spcPct val="0"/>
              </a:spcBef>
              <a:buClr>
                <a:srgbClr val="001C3D"/>
              </a:buClr>
              <a:buFont typeface="Verdana" pitchFamily="34" charset="0"/>
              <a:buChar char="•"/>
              <a:defRPr/>
            </a:pPr>
            <a:endParaRPr lang="en-US" altLang="en-US" sz="1800" dirty="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800" dirty="0" smtClean="0">
                <a:ea typeface="ＭＳ Ｐゴシック" pitchFamily="34" charset="-128"/>
                <a:sym typeface="Verdana" pitchFamily="34" charset="0"/>
              </a:rPr>
              <a:t> It is the study of mathematical models of conflict and cooperation between intelligent rational decision-makers</a:t>
            </a:r>
          </a:p>
          <a:p>
            <a:pPr>
              <a:spcBef>
                <a:spcPct val="0"/>
              </a:spcBef>
              <a:buClr>
                <a:srgbClr val="001C3D"/>
              </a:buClr>
              <a:buFont typeface="Verdana" pitchFamily="34" charset="0"/>
              <a:buChar char="•"/>
              <a:defRPr/>
            </a:pPr>
            <a:endParaRPr lang="en-US" altLang="en-US" sz="1800" dirty="0" smtClean="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800" u="sng" dirty="0" smtClean="0">
                <a:ea typeface="ＭＳ Ｐゴシック" pitchFamily="34" charset="-128"/>
                <a:sym typeface="Verdana" pitchFamily="34" charset="0"/>
              </a:rPr>
              <a:t> Rational decision maker: hypothetical person that will always pick the option they predict will be the best for themselves</a:t>
            </a:r>
          </a:p>
          <a:p>
            <a:pPr marL="0" indent="0">
              <a:spcBef>
                <a:spcPct val="0"/>
              </a:spcBef>
              <a:buClr>
                <a:srgbClr val="001C3D"/>
              </a:buClr>
              <a:buFontTx/>
              <a:buNone/>
              <a:defRPr/>
            </a:pPr>
            <a:endParaRPr lang="en-US" altLang="en-US" sz="1800" dirty="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800" dirty="0" smtClean="0">
                <a:ea typeface="ＭＳ Ｐゴシック" pitchFamily="34" charset="-128"/>
                <a:sym typeface="Verdana" pitchFamily="34" charset="0"/>
              </a:rPr>
              <a:t> Originally, it addressed zero-sum games, in which one person's gains result in losses for the other participants </a:t>
            </a:r>
          </a:p>
          <a:p>
            <a:pPr>
              <a:spcBef>
                <a:spcPct val="0"/>
              </a:spcBef>
              <a:buClr>
                <a:srgbClr val="001C3D"/>
              </a:buClr>
              <a:buFont typeface="Verdana" pitchFamily="34" charset="0"/>
              <a:buChar char="•"/>
              <a:defRPr/>
            </a:pPr>
            <a:endParaRPr lang="en-US" altLang="en-US" sz="1800" dirty="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800" dirty="0" smtClean="0">
                <a:ea typeface="ＭＳ Ｐゴシック" pitchFamily="34" charset="-128"/>
                <a:sym typeface="Verdana" pitchFamily="34" charset="0"/>
              </a:rPr>
              <a:t> Today, game theory applies to a wide range of behavioral relations, and is now an umbrella term for the science of logical decision making in humans, animals, and computers</a:t>
            </a:r>
          </a:p>
        </p:txBody>
      </p:sp>
    </p:spTree>
    <p:extLst>
      <p:ext uri="{BB962C8B-B14F-4D97-AF65-F5344CB8AC3E}">
        <p14:creationId xmlns:p14="http://schemas.microsoft.com/office/powerpoint/2010/main" val="242186862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23850" y="981075"/>
            <a:ext cx="8337550" cy="762000"/>
          </a:xfrm>
        </p:spPr>
        <p:txBody>
          <a:bodyPr/>
          <a:lstStyle/>
          <a:p>
            <a:r>
              <a:rPr lang="nl-NL" altLang="en-US" smtClean="0"/>
              <a:t>Variation 1 – dominated strategies</a:t>
            </a:r>
            <a:endParaRPr lang="en-US" altLang="en-US" smtClean="0"/>
          </a:p>
        </p:txBody>
      </p:sp>
      <p:sp>
        <p:nvSpPr>
          <p:cNvPr id="47107" name="Content Placeholder 2"/>
          <p:cNvSpPr>
            <a:spLocks noGrp="1"/>
          </p:cNvSpPr>
          <p:nvPr>
            <p:ph idx="1"/>
          </p:nvPr>
        </p:nvSpPr>
        <p:spPr>
          <a:xfrm>
            <a:off x="323850" y="1773238"/>
            <a:ext cx="8337550" cy="4114800"/>
          </a:xfrm>
        </p:spPr>
        <p:txBody>
          <a:bodyPr/>
          <a:lstStyle/>
          <a:p>
            <a:r>
              <a:rPr lang="en-US" altLang="en-US" sz="1800" dirty="0" smtClean="0"/>
              <a:t> The concept of a dominated strategy is a very useful one for reducing the size of the payoff table that needs to be considered and, in unusual cases like this one, actually identifying the optimal solution for the game</a:t>
            </a:r>
          </a:p>
          <a:p>
            <a:endParaRPr lang="en-US" altLang="en-US" sz="1800" dirty="0" smtClean="0"/>
          </a:p>
          <a:p>
            <a:r>
              <a:rPr lang="en-US" altLang="en-US" sz="1800" dirty="0" smtClean="0"/>
              <a:t> However, most games require another approach to at least finish solving, as illustrated by the next two variations of the example</a:t>
            </a:r>
            <a:endParaRPr lang="nl-NL" altLang="en-US" sz="1800" dirty="0" smtClean="0"/>
          </a:p>
        </p:txBody>
      </p:sp>
    </p:spTree>
    <p:extLst>
      <p:ext uri="{BB962C8B-B14F-4D97-AF65-F5344CB8AC3E}">
        <p14:creationId xmlns:p14="http://schemas.microsoft.com/office/powerpoint/2010/main" val="4279018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23850" y="866775"/>
            <a:ext cx="8337550" cy="762000"/>
          </a:xfrm>
        </p:spPr>
        <p:txBody>
          <a:bodyPr/>
          <a:lstStyle/>
          <a:p>
            <a:r>
              <a:rPr lang="nl-NL" altLang="en-US" smtClean="0"/>
              <a:t>Variation 2</a:t>
            </a:r>
            <a:endParaRPr lang="en-US" altLang="en-US" smtClean="0"/>
          </a:p>
        </p:txBody>
      </p:sp>
      <p:sp>
        <p:nvSpPr>
          <p:cNvPr id="4" name="Content Placeholder 2"/>
          <p:cNvSpPr txBox="1">
            <a:spLocks/>
          </p:cNvSpPr>
          <p:nvPr/>
        </p:nvSpPr>
        <p:spPr bwMode="auto">
          <a:xfrm>
            <a:off x="395288" y="1628775"/>
            <a:ext cx="833755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spcBef>
                <a:spcPct val="20000"/>
              </a:spcBef>
              <a:buClrTx/>
              <a:buSzTx/>
              <a:buFontTx/>
              <a:buChar char="•"/>
            </a:pPr>
            <a:r>
              <a:rPr lang="en-US" altLang="en-US" sz="1400">
                <a:solidFill>
                  <a:srgbClr val="001C3D"/>
                </a:solidFill>
                <a:latin typeface="Verdana" charset="0"/>
                <a:ea typeface="ＭＳ Ｐゴシック" charset="-128"/>
              </a:rPr>
              <a:t>Strategy 1: spend 1 day in each city</a:t>
            </a:r>
          </a:p>
          <a:p>
            <a:pPr defTabSz="914400">
              <a:spcBef>
                <a:spcPct val="20000"/>
              </a:spcBef>
              <a:buClrTx/>
              <a:buSzTx/>
              <a:buFontTx/>
              <a:buChar char="•"/>
            </a:pPr>
            <a:r>
              <a:rPr lang="en-US" altLang="en-US" sz="1400">
                <a:solidFill>
                  <a:srgbClr val="001C3D"/>
                </a:solidFill>
                <a:latin typeface="Verdana" charset="0"/>
                <a:ea typeface="ＭＳ Ｐゴシック" charset="-128"/>
              </a:rPr>
              <a:t>Strategy 2: spend both days in Amsterdam</a:t>
            </a:r>
          </a:p>
          <a:p>
            <a:pPr defTabSz="914400">
              <a:spcBef>
                <a:spcPct val="20000"/>
              </a:spcBef>
              <a:buClrTx/>
              <a:buSzTx/>
              <a:buFontTx/>
              <a:buChar char="•"/>
            </a:pPr>
            <a:r>
              <a:rPr lang="en-US" altLang="en-US" sz="1400">
                <a:solidFill>
                  <a:srgbClr val="001C3D"/>
                </a:solidFill>
                <a:latin typeface="Verdana" charset="0"/>
                <a:ea typeface="ＭＳ Ｐゴシック" charset="-128"/>
              </a:rPr>
              <a:t>Strategy 3: spend both days in Rotterdam</a:t>
            </a: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None/>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r>
              <a:rPr lang="en-US" altLang="en-US" sz="1400">
                <a:solidFill>
                  <a:srgbClr val="001C3D"/>
                </a:solidFill>
                <a:latin typeface="Verdana" charset="0"/>
                <a:ea typeface="ＭＳ Ｐゴシック" charset="-128"/>
              </a:rPr>
              <a:t>Given the payoff table for player 1 (politician 1), which strategy should each player select?</a:t>
            </a:r>
          </a:p>
          <a:p>
            <a:pPr defTabSz="914400">
              <a:spcBef>
                <a:spcPct val="20000"/>
              </a:spcBef>
              <a:buClrTx/>
              <a:buSzTx/>
              <a:buFontTx/>
              <a:buChar char="•"/>
            </a:pPr>
            <a:endParaRPr lang="nl-NL" altLang="en-US" sz="1400">
              <a:solidFill>
                <a:srgbClr val="001C3D"/>
              </a:solidFill>
              <a:latin typeface="Verdana" charset="0"/>
              <a:ea typeface="ＭＳ Ｐゴシック" charset="-128"/>
            </a:endParaRPr>
          </a:p>
          <a:p>
            <a:pPr defTabSz="914400">
              <a:spcBef>
                <a:spcPct val="20000"/>
              </a:spcBef>
              <a:buClrTx/>
              <a:buSzTx/>
              <a:buFontTx/>
              <a:buChar char="•"/>
            </a:pPr>
            <a:r>
              <a:rPr lang="nl-NL" altLang="en-US" sz="1400" u="sng">
                <a:solidFill>
                  <a:srgbClr val="001C3D"/>
                </a:solidFill>
                <a:latin typeface="Verdana" charset="0"/>
                <a:ea typeface="ＭＳ Ｐゴシック" charset="-128"/>
              </a:rPr>
              <a:t>This game does not have dominated strategies</a:t>
            </a:r>
            <a:r>
              <a:rPr lang="nl-NL" altLang="en-US" sz="1400">
                <a:solidFill>
                  <a:srgbClr val="001C3D"/>
                </a:solidFill>
                <a:latin typeface="Verdana" charset="0"/>
                <a:ea typeface="ＭＳ Ｐゴシック" charset="-128"/>
              </a:rPr>
              <a:t>!</a:t>
            </a:r>
            <a:endParaRPr lang="en-US" altLang="en-US" sz="1400">
              <a:solidFill>
                <a:srgbClr val="001C3D"/>
              </a:solidFill>
              <a:latin typeface="Verdana" charset="0"/>
              <a:ea typeface="ＭＳ Ｐゴシック" charset="-128"/>
            </a:endParaRPr>
          </a:p>
        </p:txBody>
      </p:sp>
      <p:graphicFrame>
        <p:nvGraphicFramePr>
          <p:cNvPr id="5" name="Table 4"/>
          <p:cNvGraphicFramePr>
            <a:graphicFrameLocks noGrp="1"/>
          </p:cNvGraphicFramePr>
          <p:nvPr/>
        </p:nvGraphicFramePr>
        <p:xfrm>
          <a:off x="468313" y="2492375"/>
          <a:ext cx="7559675" cy="2495550"/>
        </p:xfrm>
        <a:graphic>
          <a:graphicData uri="http://schemas.openxmlformats.org/drawingml/2006/table">
            <a:tbl>
              <a:tblPr/>
              <a:tblGrid>
                <a:gridCol w="2636837">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830262">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tblGrid>
              <a:tr h="66675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670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98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6</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5</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30035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23850" y="866775"/>
            <a:ext cx="8337550" cy="762000"/>
          </a:xfrm>
        </p:spPr>
        <p:txBody>
          <a:bodyPr/>
          <a:lstStyle/>
          <a:p>
            <a:r>
              <a:rPr lang="nl-NL" altLang="en-US" smtClean="0"/>
              <a:t>Variation 2</a:t>
            </a:r>
            <a:endParaRPr lang="en-US" altLang="en-US" smtClean="0"/>
          </a:p>
        </p:txBody>
      </p:sp>
      <p:sp>
        <p:nvSpPr>
          <p:cNvPr id="4" name="Content Placeholder 2"/>
          <p:cNvSpPr txBox="1">
            <a:spLocks/>
          </p:cNvSpPr>
          <p:nvPr/>
        </p:nvSpPr>
        <p:spPr bwMode="auto">
          <a:xfrm>
            <a:off x="395288" y="2708275"/>
            <a:ext cx="833755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a:spcBef>
                <a:spcPct val="20000"/>
              </a:spcBef>
              <a:buSzTx/>
              <a:buFont typeface="Times New Roman" charset="0"/>
              <a:buChar char="•"/>
            </a:pPr>
            <a:r>
              <a:rPr lang="en-US" altLang="en-US" sz="1000">
                <a:solidFill>
                  <a:srgbClr val="001C3D"/>
                </a:solidFill>
                <a:latin typeface="Verdana" charset="0"/>
                <a:ea typeface="ＭＳ Ｐゴシック" charset="-128"/>
              </a:rPr>
              <a:t>Consider player 1. By selecting strategy 1, he could win 6 or could lose as much as 3</a:t>
            </a:r>
          </a:p>
          <a:p>
            <a:pPr>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a:spcBef>
                <a:spcPct val="20000"/>
              </a:spcBef>
              <a:buSzTx/>
              <a:buFont typeface="Times New Roman" charset="0"/>
              <a:buChar char="•"/>
            </a:pPr>
            <a:r>
              <a:rPr lang="en-US" altLang="en-US" sz="1000">
                <a:solidFill>
                  <a:srgbClr val="001C3D"/>
                </a:solidFill>
                <a:latin typeface="Verdana" charset="0"/>
                <a:ea typeface="ＭＳ Ｐゴシック" charset="-128"/>
              </a:rPr>
              <a:t>However, because player 2 is rational and thus will seek a strategy that will protect himself from large payoffs to player 1, it seems likely that player 1 would incur a loss by playing strategy 1</a:t>
            </a:r>
          </a:p>
          <a:p>
            <a:pPr>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a:spcBef>
                <a:spcPct val="20000"/>
              </a:spcBef>
              <a:buSzTx/>
              <a:buFont typeface="Times New Roman" charset="0"/>
              <a:buChar char="•"/>
            </a:pPr>
            <a:r>
              <a:rPr lang="en-US" altLang="en-US" sz="1000">
                <a:solidFill>
                  <a:srgbClr val="001C3D"/>
                </a:solidFill>
                <a:latin typeface="Verdana" charset="0"/>
                <a:ea typeface="ＭＳ Ｐゴシック" charset="-128"/>
              </a:rPr>
              <a:t>Similarly, by selecting strategy 3, player 1 could win 5, but more probably his rational opponent would avoid this loss and instead administer a loss to player 1 which could be as large as 4</a:t>
            </a:r>
          </a:p>
          <a:p>
            <a:pPr>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a:spcBef>
                <a:spcPct val="20000"/>
              </a:spcBef>
              <a:buSzTx/>
              <a:buFont typeface="Times New Roman" charset="0"/>
              <a:buChar char="•"/>
            </a:pPr>
            <a:r>
              <a:rPr lang="en-US" altLang="en-US" sz="1000">
                <a:solidFill>
                  <a:srgbClr val="001C3D"/>
                </a:solidFill>
                <a:latin typeface="Verdana" charset="0"/>
                <a:ea typeface="ＭＳ Ｐゴシック" charset="-128"/>
              </a:rPr>
              <a:t>On the other hand, if player 1 selects strategy 2, he is guaranteed not to lose anything and he could even win something. Therefore, because it provides the </a:t>
            </a:r>
            <a:r>
              <a:rPr lang="en-US" altLang="en-US" sz="1000" i="1">
                <a:solidFill>
                  <a:srgbClr val="001C3D"/>
                </a:solidFill>
                <a:latin typeface="Verdana" charset="0"/>
                <a:ea typeface="ＭＳ Ｐゴシック" charset="-128"/>
              </a:rPr>
              <a:t>best guarantee </a:t>
            </a:r>
            <a:r>
              <a:rPr lang="en-US" altLang="en-US" sz="1000">
                <a:solidFill>
                  <a:srgbClr val="001C3D"/>
                </a:solidFill>
                <a:latin typeface="Verdana" charset="0"/>
                <a:ea typeface="ＭＳ Ｐゴシック" charset="-128"/>
              </a:rPr>
              <a:t>(a payoff of 0), strategy 2 seems to be a “rational” choice for player 1 against his rational opponent</a:t>
            </a:r>
          </a:p>
          <a:p>
            <a:pPr>
              <a:spcBef>
                <a:spcPct val="20000"/>
              </a:spcBef>
              <a:buSzTx/>
            </a:pPr>
            <a:endParaRPr lang="en-US" altLang="en-US" sz="1000">
              <a:solidFill>
                <a:srgbClr val="001C3D"/>
              </a:solidFill>
              <a:latin typeface="Verdana" charset="0"/>
              <a:ea typeface="ＭＳ Ｐゴシック" charset="-128"/>
            </a:endParaRPr>
          </a:p>
          <a:p>
            <a:pPr>
              <a:spcBef>
                <a:spcPct val="20000"/>
              </a:spcBef>
              <a:buSzTx/>
              <a:buFont typeface="Times New Roman" charset="0"/>
              <a:buChar char="•"/>
            </a:pPr>
            <a:r>
              <a:rPr lang="en-US" altLang="en-US" sz="1000">
                <a:solidFill>
                  <a:srgbClr val="001C3D"/>
                </a:solidFill>
                <a:latin typeface="Verdana" charset="0"/>
                <a:ea typeface="ＭＳ Ｐゴシック" charset="-128"/>
              </a:rPr>
              <a:t>Now consider player 2. He could lose as much as 5 or 6 by using strategy 1 or 3, but it is guaranteed at least breaking even with strategy 2</a:t>
            </a:r>
          </a:p>
          <a:p>
            <a:pPr>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a:spcBef>
                <a:spcPct val="20000"/>
              </a:spcBef>
              <a:buSzTx/>
              <a:buFont typeface="Times New Roman" charset="0"/>
              <a:buChar char="•"/>
            </a:pPr>
            <a:r>
              <a:rPr lang="en-US" altLang="en-US" sz="1000">
                <a:solidFill>
                  <a:srgbClr val="001C3D"/>
                </a:solidFill>
                <a:latin typeface="Verdana" charset="0"/>
                <a:ea typeface="ＭＳ Ｐゴシック" charset="-128"/>
              </a:rPr>
              <a:t>Therefore, by the same reasoning of seeking the best guarantee against a rational opponent, his apparent choice is strategy 2</a:t>
            </a:r>
          </a:p>
          <a:p>
            <a:pPr>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a:spcBef>
                <a:spcPct val="20000"/>
              </a:spcBef>
              <a:buSzTx/>
              <a:buFont typeface="Times New Roman" charset="0"/>
              <a:buChar char="•"/>
            </a:pPr>
            <a:r>
              <a:rPr lang="en-US" altLang="en-US" sz="1000">
                <a:solidFill>
                  <a:srgbClr val="001C3D"/>
                </a:solidFill>
                <a:latin typeface="Verdana" charset="0"/>
                <a:ea typeface="ＭＳ Ｐゴシック" charset="-128"/>
              </a:rPr>
              <a:t>If both players choose their strategy 2, the result is that both break even. Thus, in this case, neither player improves upon his best guarantee, but both also are forcing the opponent into the same position. Even when the opponent deduces a player’s strategy, the opponent cannot exploit this information to improve his position. Stalemate.</a:t>
            </a:r>
          </a:p>
        </p:txBody>
      </p:sp>
      <p:graphicFrame>
        <p:nvGraphicFramePr>
          <p:cNvPr id="5" name="Table 4"/>
          <p:cNvGraphicFramePr>
            <a:graphicFrameLocks noGrp="1"/>
          </p:cNvGraphicFramePr>
          <p:nvPr/>
        </p:nvGraphicFramePr>
        <p:xfrm>
          <a:off x="2987675" y="1125538"/>
          <a:ext cx="4897438" cy="1401960"/>
        </p:xfrm>
        <a:graphic>
          <a:graphicData uri="http://schemas.openxmlformats.org/drawingml/2006/table">
            <a:tbl>
              <a:tblPr/>
              <a:tblGrid>
                <a:gridCol w="17081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3520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rgbClr val="FFFFFF"/>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12">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13312">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13312">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6</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13312">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13312">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5</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686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23850" y="866775"/>
            <a:ext cx="8337550" cy="762000"/>
          </a:xfrm>
        </p:spPr>
        <p:txBody>
          <a:bodyPr/>
          <a:lstStyle/>
          <a:p>
            <a:r>
              <a:rPr lang="nl-NL" altLang="en-US" smtClean="0"/>
              <a:t>Variation 2</a:t>
            </a:r>
            <a:endParaRPr lang="en-US" altLang="en-US" smtClean="0"/>
          </a:p>
        </p:txBody>
      </p:sp>
      <p:sp>
        <p:nvSpPr>
          <p:cNvPr id="72707" name="Content Placeholder 2"/>
          <p:cNvSpPr txBox="1">
            <a:spLocks/>
          </p:cNvSpPr>
          <p:nvPr/>
        </p:nvSpPr>
        <p:spPr bwMode="auto">
          <a:xfrm>
            <a:off x="323850" y="2049798"/>
            <a:ext cx="8337550" cy="158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a:spcBef>
                <a:spcPct val="20000"/>
              </a:spcBef>
              <a:buSzTx/>
              <a:buFont typeface="Times New Roman" charset="0"/>
              <a:buChar char="•"/>
            </a:pPr>
            <a:r>
              <a:rPr lang="en-US" altLang="en-US" sz="1400" dirty="0">
                <a:solidFill>
                  <a:srgbClr val="001C3D"/>
                </a:solidFill>
                <a:latin typeface="Verdana" charset="0"/>
                <a:ea typeface="ＭＳ Ｐゴシック" charset="-128"/>
              </a:rPr>
              <a:t>The end product of this line of reasoning is that each player should play in such a way as to </a:t>
            </a:r>
            <a:r>
              <a:rPr lang="en-US" altLang="en-US" sz="1400" i="1" u="sng" dirty="0">
                <a:solidFill>
                  <a:srgbClr val="001C3D"/>
                </a:solidFill>
                <a:latin typeface="Verdana" charset="0"/>
                <a:ea typeface="ＭＳ Ｐゴシック" charset="-128"/>
              </a:rPr>
              <a:t>minimize </a:t>
            </a:r>
            <a:r>
              <a:rPr lang="en-US" altLang="en-US" sz="1400" i="1" u="sng" dirty="0" smtClean="0">
                <a:solidFill>
                  <a:srgbClr val="001C3D"/>
                </a:solidFill>
                <a:latin typeface="Verdana" charset="0"/>
                <a:ea typeface="ＭＳ Ｐゴシック" charset="-128"/>
              </a:rPr>
              <a:t>their </a:t>
            </a:r>
            <a:r>
              <a:rPr lang="en-US" altLang="en-US" sz="1400" i="1" u="sng" dirty="0">
                <a:solidFill>
                  <a:srgbClr val="001C3D"/>
                </a:solidFill>
                <a:latin typeface="Verdana" charset="0"/>
                <a:ea typeface="ＭＳ Ｐゴシック" charset="-128"/>
              </a:rPr>
              <a:t>maximum losses </a:t>
            </a:r>
            <a:r>
              <a:rPr lang="en-US" altLang="en-US" sz="1400" dirty="0">
                <a:solidFill>
                  <a:srgbClr val="001C3D"/>
                </a:solidFill>
                <a:latin typeface="Verdana" charset="0"/>
                <a:ea typeface="ＭＳ Ｐゴシック" charset="-128"/>
              </a:rPr>
              <a:t>whenever the resulting choice of strategy cannot be exploited by the opponent to then improve his position </a:t>
            </a:r>
          </a:p>
          <a:p>
            <a:pPr>
              <a:spcBef>
                <a:spcPct val="20000"/>
              </a:spcBef>
              <a:buSzTx/>
              <a:buFont typeface="Times New Roman" charset="0"/>
              <a:buChar char="•"/>
            </a:pPr>
            <a:endParaRPr lang="en-US" altLang="en-US" sz="14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400" dirty="0">
                <a:solidFill>
                  <a:srgbClr val="001C3D"/>
                </a:solidFill>
                <a:latin typeface="Verdana" charset="0"/>
                <a:ea typeface="ＭＳ Ｐゴシック" charset="-128"/>
              </a:rPr>
              <a:t>This so-called </a:t>
            </a:r>
            <a:r>
              <a:rPr lang="en-US" altLang="en-US" sz="1400" b="1" dirty="0">
                <a:solidFill>
                  <a:srgbClr val="001C3D"/>
                </a:solidFill>
                <a:latin typeface="Verdana" charset="0"/>
                <a:ea typeface="ＭＳ Ｐゴシック" charset="-128"/>
              </a:rPr>
              <a:t>minimax criterion </a:t>
            </a:r>
            <a:r>
              <a:rPr lang="en-US" altLang="en-US" sz="1400" dirty="0">
                <a:solidFill>
                  <a:srgbClr val="001C3D"/>
                </a:solidFill>
                <a:latin typeface="Verdana" charset="0"/>
                <a:ea typeface="ＭＳ Ｐゴシック" charset="-128"/>
              </a:rPr>
              <a:t>is a standard criterion proposed by game theory for selecting a strategy</a:t>
            </a:r>
          </a:p>
          <a:p>
            <a:pPr>
              <a:spcBef>
                <a:spcPct val="20000"/>
              </a:spcBef>
              <a:buSzTx/>
              <a:buFont typeface="Times New Roman" charset="0"/>
              <a:buChar char="•"/>
            </a:pPr>
            <a:endParaRPr lang="en-US" altLang="en-US" sz="14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400" dirty="0">
                <a:solidFill>
                  <a:srgbClr val="001C3D"/>
                </a:solidFill>
                <a:latin typeface="Verdana" charset="0"/>
                <a:ea typeface="ＭＳ Ｐゴシック" charset="-128"/>
              </a:rPr>
              <a:t>In terms of the payoff table, it implies that </a:t>
            </a:r>
            <a:r>
              <a:rPr lang="en-US" altLang="en-US" sz="1400" i="1" dirty="0">
                <a:solidFill>
                  <a:srgbClr val="001C3D"/>
                </a:solidFill>
                <a:latin typeface="Verdana" charset="0"/>
                <a:ea typeface="ＭＳ Ｐゴシック" charset="-128"/>
              </a:rPr>
              <a:t>player 1 </a:t>
            </a:r>
            <a:r>
              <a:rPr lang="en-US" altLang="en-US" sz="1400" dirty="0">
                <a:solidFill>
                  <a:srgbClr val="001C3D"/>
                </a:solidFill>
                <a:latin typeface="Verdana" charset="0"/>
                <a:ea typeface="ＭＳ Ｐゴシック" charset="-128"/>
              </a:rPr>
              <a:t>should select the strategy whose </a:t>
            </a:r>
            <a:r>
              <a:rPr lang="en-US" altLang="en-US" sz="1400" i="1" dirty="0">
                <a:solidFill>
                  <a:srgbClr val="001C3D"/>
                </a:solidFill>
                <a:latin typeface="Verdana" charset="0"/>
                <a:ea typeface="ＭＳ Ｐゴシック" charset="-128"/>
              </a:rPr>
              <a:t>minimum payoff </a:t>
            </a:r>
            <a:r>
              <a:rPr lang="en-US" altLang="en-US" sz="1400" i="1" dirty="0" smtClean="0">
                <a:solidFill>
                  <a:srgbClr val="001C3D"/>
                </a:solidFill>
                <a:latin typeface="Verdana" charset="0"/>
                <a:ea typeface="ＭＳ Ｐゴシック" charset="-128"/>
              </a:rPr>
              <a:t>(to </a:t>
            </a:r>
            <a:r>
              <a:rPr lang="en-US" altLang="en-US" sz="1400" i="1" dirty="0" smtClean="0">
                <a:solidFill>
                  <a:srgbClr val="001C3D"/>
                </a:solidFill>
                <a:latin typeface="Verdana" charset="0"/>
                <a:ea typeface="ＭＳ Ｐゴシック" charset="-128"/>
              </a:rPr>
              <a:t>player 1</a:t>
            </a:r>
            <a:r>
              <a:rPr lang="en-US" altLang="en-US" sz="1400" i="1" dirty="0" smtClean="0">
                <a:solidFill>
                  <a:srgbClr val="001C3D"/>
                </a:solidFill>
                <a:latin typeface="Verdana" charset="0"/>
                <a:ea typeface="ＭＳ Ｐゴシック" charset="-128"/>
              </a:rPr>
              <a:t>) </a:t>
            </a:r>
            <a:r>
              <a:rPr lang="en-US" altLang="en-US" sz="1400" dirty="0" smtClean="0">
                <a:solidFill>
                  <a:srgbClr val="001C3D"/>
                </a:solidFill>
                <a:latin typeface="Verdana" charset="0"/>
                <a:ea typeface="ＭＳ Ｐゴシック" charset="-128"/>
              </a:rPr>
              <a:t>is </a:t>
            </a:r>
            <a:r>
              <a:rPr lang="en-US" altLang="en-US" sz="1400" i="1" dirty="0">
                <a:solidFill>
                  <a:srgbClr val="001C3D"/>
                </a:solidFill>
                <a:latin typeface="Verdana" charset="0"/>
                <a:ea typeface="ＭＳ Ｐゴシック" charset="-128"/>
              </a:rPr>
              <a:t>largest, </a:t>
            </a:r>
            <a:r>
              <a:rPr lang="en-US" altLang="en-US" sz="1400" dirty="0">
                <a:solidFill>
                  <a:srgbClr val="001C3D"/>
                </a:solidFill>
                <a:latin typeface="Verdana" charset="0"/>
                <a:ea typeface="ＭＳ Ｐゴシック" charset="-128"/>
              </a:rPr>
              <a:t>whereas </a:t>
            </a:r>
            <a:r>
              <a:rPr lang="en-US" altLang="en-US" sz="1400" i="1" dirty="0">
                <a:solidFill>
                  <a:srgbClr val="001C3D"/>
                </a:solidFill>
                <a:latin typeface="Verdana" charset="0"/>
                <a:ea typeface="ＭＳ Ｐゴシック" charset="-128"/>
              </a:rPr>
              <a:t>player 2 </a:t>
            </a:r>
            <a:r>
              <a:rPr lang="en-US" altLang="en-US" sz="1400" dirty="0">
                <a:solidFill>
                  <a:srgbClr val="001C3D"/>
                </a:solidFill>
                <a:latin typeface="Verdana" charset="0"/>
                <a:ea typeface="ＭＳ Ｐゴシック" charset="-128"/>
              </a:rPr>
              <a:t>should choose the one whose </a:t>
            </a:r>
            <a:r>
              <a:rPr lang="en-US" altLang="en-US" sz="1400" i="1" dirty="0">
                <a:solidFill>
                  <a:srgbClr val="001C3D"/>
                </a:solidFill>
                <a:latin typeface="Verdana" charset="0"/>
                <a:ea typeface="ＭＳ Ｐゴシック" charset="-128"/>
              </a:rPr>
              <a:t>maximum payoff to player 1 </a:t>
            </a:r>
            <a:r>
              <a:rPr lang="en-US" altLang="en-US" sz="1400" dirty="0">
                <a:solidFill>
                  <a:srgbClr val="001C3D"/>
                </a:solidFill>
                <a:latin typeface="Verdana" charset="0"/>
                <a:ea typeface="ＭＳ Ｐゴシック" charset="-128"/>
              </a:rPr>
              <a:t>is the </a:t>
            </a:r>
            <a:r>
              <a:rPr lang="en-US" altLang="en-US" sz="1400" i="1" dirty="0">
                <a:solidFill>
                  <a:srgbClr val="001C3D"/>
                </a:solidFill>
                <a:latin typeface="Verdana" charset="0"/>
                <a:ea typeface="ＭＳ Ｐゴシック" charset="-128"/>
              </a:rPr>
              <a:t>smallest</a:t>
            </a: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p:txBody>
      </p:sp>
    </p:spTree>
    <p:extLst>
      <p:ext uri="{BB962C8B-B14F-4D97-AF65-F5344CB8AC3E}">
        <p14:creationId xmlns:p14="http://schemas.microsoft.com/office/powerpoint/2010/main" val="2265203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Minimax </a:t>
            </a:r>
            <a:r>
              <a:rPr lang="nl-NL" dirty="0" err="1" smtClean="0"/>
              <a:t>criterion</a:t>
            </a:r>
            <a:endParaRPr lang="en-US" dirty="0"/>
          </a:p>
        </p:txBody>
      </p:sp>
      <p:sp>
        <p:nvSpPr>
          <p:cNvPr id="3" name="Text Placeholder 2"/>
          <p:cNvSpPr>
            <a:spLocks noGrp="1"/>
          </p:cNvSpPr>
          <p:nvPr>
            <p:ph type="body" idx="1"/>
          </p:nvPr>
        </p:nvSpPr>
        <p:spPr/>
        <p:txBody>
          <a:bodyPr/>
          <a:lstStyle/>
          <a:p>
            <a:r>
              <a:rPr lang="nl-NL" dirty="0" smtClean="0"/>
              <a:t> </a:t>
            </a:r>
            <a:r>
              <a:rPr lang="nl-NL" dirty="0" err="1"/>
              <a:t>P</a:t>
            </a:r>
            <a:r>
              <a:rPr lang="nl-NL" dirty="0" err="1" smtClean="0"/>
              <a:t>layer</a:t>
            </a:r>
            <a:r>
              <a:rPr lang="nl-NL" dirty="0" smtClean="0"/>
              <a:t> 1 </a:t>
            </a:r>
            <a:r>
              <a:rPr lang="nl-NL" dirty="0" err="1" smtClean="0"/>
              <a:t>aims</a:t>
            </a:r>
            <a:r>
              <a:rPr lang="nl-NL" dirty="0" smtClean="0"/>
              <a:t> </a:t>
            </a:r>
            <a:r>
              <a:rPr lang="nl-NL" dirty="0" err="1" smtClean="0"/>
              <a:t>to</a:t>
            </a:r>
            <a:r>
              <a:rPr lang="nl-NL" dirty="0" smtClean="0"/>
              <a:t> </a:t>
            </a:r>
            <a:r>
              <a:rPr lang="nl-NL" dirty="0" err="1" smtClean="0"/>
              <a:t>maximize</a:t>
            </a:r>
            <a:r>
              <a:rPr lang="nl-NL" dirty="0" smtClean="0"/>
              <a:t> </a:t>
            </a:r>
            <a:r>
              <a:rPr lang="nl-NL" dirty="0" err="1" smtClean="0"/>
              <a:t>the</a:t>
            </a:r>
            <a:r>
              <a:rPr lang="nl-NL" dirty="0" smtClean="0"/>
              <a:t> </a:t>
            </a:r>
            <a:r>
              <a:rPr lang="nl-NL" dirty="0" smtClean="0"/>
              <a:t>minimum </a:t>
            </a:r>
            <a:r>
              <a:rPr lang="nl-NL" dirty="0" err="1" smtClean="0"/>
              <a:t>payoff</a:t>
            </a:r>
            <a:endParaRPr lang="nl-NL" dirty="0" smtClean="0"/>
          </a:p>
          <a:p>
            <a:endParaRPr lang="nl-NL" dirty="0"/>
          </a:p>
          <a:p>
            <a:r>
              <a:rPr lang="nl-NL" dirty="0" smtClean="0"/>
              <a:t> </a:t>
            </a:r>
            <a:r>
              <a:rPr lang="nl-NL" dirty="0" err="1"/>
              <a:t>P</a:t>
            </a:r>
            <a:r>
              <a:rPr lang="nl-NL" dirty="0" err="1" smtClean="0"/>
              <a:t>layer</a:t>
            </a:r>
            <a:r>
              <a:rPr lang="nl-NL" dirty="0" smtClean="0"/>
              <a:t> 2 </a:t>
            </a:r>
            <a:r>
              <a:rPr lang="nl-NL" dirty="0" err="1" smtClean="0"/>
              <a:t>aims</a:t>
            </a:r>
            <a:r>
              <a:rPr lang="nl-NL" dirty="0" smtClean="0"/>
              <a:t> </a:t>
            </a:r>
            <a:r>
              <a:rPr lang="nl-NL" dirty="0" err="1" smtClean="0"/>
              <a:t>to</a:t>
            </a:r>
            <a:r>
              <a:rPr lang="nl-NL" dirty="0" smtClean="0"/>
              <a:t> </a:t>
            </a:r>
            <a:r>
              <a:rPr lang="nl-NL" dirty="0" err="1" smtClean="0"/>
              <a:t>minimize</a:t>
            </a:r>
            <a:r>
              <a:rPr lang="nl-NL" dirty="0" smtClean="0"/>
              <a:t> </a:t>
            </a:r>
            <a:r>
              <a:rPr lang="nl-NL" dirty="0" err="1" smtClean="0"/>
              <a:t>the</a:t>
            </a:r>
            <a:r>
              <a:rPr lang="nl-NL" dirty="0" smtClean="0"/>
              <a:t> maximum </a:t>
            </a:r>
            <a:r>
              <a:rPr lang="nl-NL" dirty="0" err="1" smtClean="0"/>
              <a:t>payoff</a:t>
            </a:r>
            <a:r>
              <a:rPr lang="nl-NL" dirty="0" smtClean="0"/>
              <a:t> </a:t>
            </a:r>
            <a:r>
              <a:rPr lang="nl-NL" dirty="0" err="1" smtClean="0"/>
              <a:t>to</a:t>
            </a:r>
            <a:r>
              <a:rPr lang="nl-NL" dirty="0" smtClean="0"/>
              <a:t> </a:t>
            </a:r>
            <a:r>
              <a:rPr lang="nl-NL" dirty="0" err="1" smtClean="0"/>
              <a:t>player</a:t>
            </a:r>
            <a:r>
              <a:rPr lang="nl-NL" dirty="0" smtClean="0"/>
              <a:t> 1</a:t>
            </a:r>
            <a:endParaRPr lang="en-US" dirty="0"/>
          </a:p>
        </p:txBody>
      </p:sp>
    </p:spTree>
    <p:extLst>
      <p:ext uri="{BB962C8B-B14F-4D97-AF65-F5344CB8AC3E}">
        <p14:creationId xmlns:p14="http://schemas.microsoft.com/office/powerpoint/2010/main" val="153313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23850" y="744855"/>
            <a:ext cx="8337550" cy="762000"/>
          </a:xfrm>
        </p:spPr>
        <p:txBody>
          <a:bodyPr/>
          <a:lstStyle/>
          <a:p>
            <a:r>
              <a:rPr lang="nl-NL" altLang="en-US" dirty="0" err="1" smtClean="0"/>
              <a:t>Variation</a:t>
            </a:r>
            <a:r>
              <a:rPr lang="nl-NL" altLang="en-US" dirty="0" smtClean="0"/>
              <a:t> 2</a:t>
            </a:r>
            <a:endParaRPr lang="en-US" altLang="en-US" dirty="0" smtClean="0"/>
          </a:p>
        </p:txBody>
      </p:sp>
      <p:sp>
        <p:nvSpPr>
          <p:cNvPr id="72707" name="Content Placeholder 2"/>
          <p:cNvSpPr txBox="1">
            <a:spLocks/>
          </p:cNvSpPr>
          <p:nvPr/>
        </p:nvSpPr>
        <p:spPr bwMode="auto">
          <a:xfrm>
            <a:off x="390525" y="1347153"/>
            <a:ext cx="8337550"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a:spcBef>
                <a:spcPct val="20000"/>
              </a:spcBef>
              <a:buSzTx/>
              <a:buFont typeface="Times New Roman" charset="0"/>
              <a:buChar char="•"/>
            </a:pPr>
            <a:r>
              <a:rPr lang="en-US" altLang="en-US" sz="1400" dirty="0">
                <a:solidFill>
                  <a:srgbClr val="001C3D"/>
                </a:solidFill>
                <a:latin typeface="Verdana" charset="0"/>
                <a:ea typeface="ＭＳ Ｐゴシック" charset="-128"/>
              </a:rPr>
              <a:t>Player 1 aims to maximize </a:t>
            </a:r>
            <a:r>
              <a:rPr lang="en-US" altLang="en-US" sz="1400" dirty="0" smtClean="0">
                <a:solidFill>
                  <a:srgbClr val="001C3D"/>
                </a:solidFill>
                <a:latin typeface="Verdana" charset="0"/>
                <a:ea typeface="ＭＳ Ｐゴシック" charset="-128"/>
              </a:rPr>
              <a:t>the </a:t>
            </a:r>
            <a:r>
              <a:rPr lang="en-US" altLang="en-US" sz="1400" dirty="0">
                <a:solidFill>
                  <a:srgbClr val="001C3D"/>
                </a:solidFill>
                <a:latin typeface="Verdana" charset="0"/>
                <a:ea typeface="ＭＳ Ｐゴシック" charset="-128"/>
              </a:rPr>
              <a:t>minimum </a:t>
            </a:r>
            <a:r>
              <a:rPr lang="en-US" altLang="en-US" sz="1400" dirty="0" smtClean="0">
                <a:solidFill>
                  <a:srgbClr val="001C3D"/>
                </a:solidFill>
                <a:latin typeface="Verdana" charset="0"/>
                <a:ea typeface="ＭＳ Ｐゴシック" charset="-128"/>
              </a:rPr>
              <a:t>payoff (find the minimum in each row and choose the maximum)</a:t>
            </a:r>
            <a:endParaRPr lang="en-US" altLang="en-US" sz="1400"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400" dirty="0" smtClean="0">
                <a:solidFill>
                  <a:srgbClr val="001C3D"/>
                </a:solidFill>
                <a:latin typeface="Verdana" charset="0"/>
                <a:ea typeface="ＭＳ Ｐゴシック" charset="-128"/>
              </a:rPr>
              <a:t>Player </a:t>
            </a:r>
            <a:r>
              <a:rPr lang="en-US" altLang="en-US" sz="1400" dirty="0">
                <a:solidFill>
                  <a:srgbClr val="001C3D"/>
                </a:solidFill>
                <a:latin typeface="Verdana" charset="0"/>
                <a:ea typeface="ＭＳ Ｐゴシック" charset="-128"/>
              </a:rPr>
              <a:t>2 aims to minimize the maximum payoff to player </a:t>
            </a:r>
            <a:r>
              <a:rPr lang="en-US" altLang="en-US" sz="1400" dirty="0" smtClean="0">
                <a:solidFill>
                  <a:srgbClr val="001C3D"/>
                </a:solidFill>
                <a:latin typeface="Verdana" charset="0"/>
                <a:ea typeface="ＭＳ Ｐゴシック" charset="-128"/>
              </a:rPr>
              <a:t>1 (find the maximum in each column and choose the minimum)</a:t>
            </a:r>
            <a:endParaRPr lang="en-US" altLang="en-US" sz="1400"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4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400" dirty="0">
                <a:solidFill>
                  <a:srgbClr val="001C3D"/>
                </a:solidFill>
                <a:latin typeface="Verdana" charset="0"/>
                <a:ea typeface="ＭＳ Ｐゴシック" charset="-128"/>
              </a:rPr>
              <a:t>Following this criterion strategy 2 is indeed identified as the </a:t>
            </a:r>
            <a:r>
              <a:rPr lang="en-US" altLang="en-US" sz="1400" i="1" dirty="0" err="1">
                <a:solidFill>
                  <a:srgbClr val="001C3D"/>
                </a:solidFill>
                <a:latin typeface="Verdana" charset="0"/>
                <a:ea typeface="ＭＳ Ｐゴシック" charset="-128"/>
              </a:rPr>
              <a:t>maximin</a:t>
            </a:r>
            <a:r>
              <a:rPr lang="en-US" altLang="en-US" sz="1400" i="1" dirty="0">
                <a:solidFill>
                  <a:srgbClr val="001C3D"/>
                </a:solidFill>
                <a:latin typeface="Verdana" charset="0"/>
                <a:ea typeface="ＭＳ Ｐゴシック" charset="-128"/>
              </a:rPr>
              <a:t> strategy </a:t>
            </a:r>
            <a:r>
              <a:rPr lang="en-US" altLang="en-US" sz="1400" dirty="0">
                <a:solidFill>
                  <a:srgbClr val="001C3D"/>
                </a:solidFill>
                <a:latin typeface="Verdana" charset="0"/>
                <a:ea typeface="ＭＳ Ｐゴシック" charset="-128"/>
              </a:rPr>
              <a:t>for player 1 and strategy 2 is the </a:t>
            </a:r>
            <a:r>
              <a:rPr lang="en-US" altLang="en-US" sz="1400" i="1" dirty="0">
                <a:solidFill>
                  <a:srgbClr val="001C3D"/>
                </a:solidFill>
                <a:latin typeface="Verdana" charset="0"/>
                <a:ea typeface="ＭＳ Ｐゴシック" charset="-128"/>
              </a:rPr>
              <a:t>minimax strategy </a:t>
            </a:r>
            <a:r>
              <a:rPr lang="en-US" altLang="en-US" sz="1400" dirty="0">
                <a:solidFill>
                  <a:srgbClr val="001C3D"/>
                </a:solidFill>
                <a:latin typeface="Verdana" charset="0"/>
                <a:ea typeface="ＭＳ Ｐゴシック" charset="-128"/>
              </a:rPr>
              <a:t>for player 2</a:t>
            </a:r>
          </a:p>
        </p:txBody>
      </p:sp>
      <p:graphicFrame>
        <p:nvGraphicFramePr>
          <p:cNvPr id="6" name="Table 5"/>
          <p:cNvGraphicFramePr>
            <a:graphicFrameLocks noGrp="1"/>
          </p:cNvGraphicFramePr>
          <p:nvPr>
            <p:extLst>
              <p:ext uri="{D42A27DB-BD31-4B8C-83A1-F6EECF244321}">
                <p14:modId xmlns:p14="http://schemas.microsoft.com/office/powerpoint/2010/main" val="2007089809"/>
              </p:ext>
            </p:extLst>
          </p:nvPr>
        </p:nvGraphicFramePr>
        <p:xfrm>
          <a:off x="611188" y="2594811"/>
          <a:ext cx="5184775" cy="1814513"/>
        </p:xfrm>
        <a:graphic>
          <a:graphicData uri="http://schemas.openxmlformats.org/drawingml/2006/table">
            <a:tbl>
              <a:tblPr/>
              <a:tblGrid>
                <a:gridCol w="1808162">
                  <a:extLst>
                    <a:ext uri="{9D8B030D-6E8A-4147-A177-3AD203B41FA5}">
                      <a16:colId xmlns:a16="http://schemas.microsoft.com/office/drawing/2014/main" val="20000"/>
                    </a:ext>
                  </a:extLst>
                </a:gridCol>
                <a:gridCol w="1431925">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725488">
                  <a:extLst>
                    <a:ext uri="{9D8B030D-6E8A-4147-A177-3AD203B41FA5}">
                      <a16:colId xmlns:a16="http://schemas.microsoft.com/office/drawing/2014/main" val="20004"/>
                    </a:ext>
                  </a:extLst>
                </a:gridCol>
              </a:tblGrid>
              <a:tr h="43338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6225">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622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622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6</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622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622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7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7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5</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3" name="TextBox 2"/>
          <p:cNvSpPr txBox="1">
            <a:spLocks noChangeArrowheads="1"/>
          </p:cNvSpPr>
          <p:nvPr/>
        </p:nvSpPr>
        <p:spPr bwMode="auto">
          <a:xfrm>
            <a:off x="2268538" y="4488699"/>
            <a:ext cx="3370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dirty="0" smtClean="0">
                <a:solidFill>
                  <a:schemeClr val="tx1"/>
                </a:solidFill>
                <a:latin typeface="Verdana" charset="0"/>
                <a:ea typeface="Verdana" charset="0"/>
                <a:cs typeface="Verdana" charset="0"/>
              </a:rPr>
              <a:t>Maximum                   </a:t>
            </a:r>
            <a:r>
              <a:rPr lang="nl-NL" altLang="en-US" sz="1200" dirty="0">
                <a:solidFill>
                  <a:schemeClr val="tx1"/>
                </a:solidFill>
                <a:latin typeface="Verdana" charset="0"/>
                <a:ea typeface="Verdana" charset="0"/>
                <a:cs typeface="Verdana" charset="0"/>
              </a:rPr>
              <a:t>5          0          6</a:t>
            </a:r>
          </a:p>
          <a:p>
            <a:r>
              <a:rPr lang="nl-NL" altLang="en-US" sz="1200" dirty="0" err="1">
                <a:solidFill>
                  <a:schemeClr val="tx1"/>
                </a:solidFill>
                <a:latin typeface="Verdana" charset="0"/>
                <a:ea typeface="Verdana" charset="0"/>
                <a:cs typeface="Verdana" charset="0"/>
              </a:rPr>
              <a:t>p</a:t>
            </a:r>
            <a:r>
              <a:rPr lang="nl-NL" altLang="en-US" sz="1200" dirty="0" err="1" smtClean="0">
                <a:solidFill>
                  <a:schemeClr val="tx1"/>
                </a:solidFill>
                <a:latin typeface="Verdana" charset="0"/>
                <a:ea typeface="Verdana" charset="0"/>
                <a:cs typeface="Verdana" charset="0"/>
              </a:rPr>
              <a:t>ayoff</a:t>
            </a:r>
            <a:r>
              <a:rPr lang="nl-NL" altLang="en-US" sz="1200" dirty="0" smtClean="0">
                <a:solidFill>
                  <a:schemeClr val="tx1"/>
                </a:solidFill>
                <a:latin typeface="Verdana" charset="0"/>
                <a:ea typeface="Verdana" charset="0"/>
                <a:cs typeface="Verdana" charset="0"/>
              </a:rPr>
              <a:t> </a:t>
            </a:r>
            <a:r>
              <a:rPr lang="nl-NL" altLang="en-US" sz="1200" dirty="0" err="1">
                <a:solidFill>
                  <a:schemeClr val="tx1"/>
                </a:solidFill>
                <a:latin typeface="Verdana" charset="0"/>
                <a:ea typeface="Verdana" charset="0"/>
                <a:cs typeface="Verdana" charset="0"/>
              </a:rPr>
              <a:t>player</a:t>
            </a:r>
            <a:r>
              <a:rPr lang="nl-NL" altLang="en-US" sz="1200" dirty="0">
                <a:solidFill>
                  <a:schemeClr val="tx1"/>
                </a:solidFill>
                <a:latin typeface="Verdana" charset="0"/>
                <a:ea typeface="Verdana" charset="0"/>
                <a:cs typeface="Verdana" charset="0"/>
              </a:rPr>
              <a:t> 2 </a:t>
            </a:r>
          </a:p>
          <a:p>
            <a:r>
              <a:rPr lang="nl-NL" altLang="en-US" sz="1200" dirty="0" err="1">
                <a:solidFill>
                  <a:schemeClr val="tx1"/>
                </a:solidFill>
                <a:latin typeface="Verdana" charset="0"/>
                <a:ea typeface="Verdana" charset="0"/>
                <a:cs typeface="Verdana" charset="0"/>
              </a:rPr>
              <a:t>to</a:t>
            </a:r>
            <a:r>
              <a:rPr lang="nl-NL" altLang="en-US" sz="1200" dirty="0">
                <a:solidFill>
                  <a:schemeClr val="tx1"/>
                </a:solidFill>
                <a:latin typeface="Verdana" charset="0"/>
                <a:ea typeface="Verdana" charset="0"/>
                <a:cs typeface="Verdana" charset="0"/>
              </a:rPr>
              <a:t> </a:t>
            </a:r>
            <a:r>
              <a:rPr lang="nl-NL" altLang="en-US" sz="1200" dirty="0" err="1">
                <a:solidFill>
                  <a:schemeClr val="tx1"/>
                </a:solidFill>
                <a:latin typeface="Verdana" charset="0"/>
                <a:ea typeface="Verdana" charset="0"/>
                <a:cs typeface="Verdana" charset="0"/>
              </a:rPr>
              <a:t>player</a:t>
            </a:r>
            <a:r>
              <a:rPr lang="nl-NL" altLang="en-US" sz="1200" dirty="0">
                <a:solidFill>
                  <a:schemeClr val="tx1"/>
                </a:solidFill>
                <a:latin typeface="Verdana" charset="0"/>
                <a:ea typeface="Verdana" charset="0"/>
                <a:cs typeface="Verdana" charset="0"/>
              </a:rPr>
              <a:t> 1 </a:t>
            </a:r>
            <a:endParaRPr lang="en-US" altLang="en-US" sz="1200" dirty="0">
              <a:solidFill>
                <a:schemeClr val="tx1"/>
              </a:solidFill>
              <a:latin typeface="Verdana" charset="0"/>
              <a:ea typeface="Verdana" charset="0"/>
              <a:cs typeface="Verdana" charset="0"/>
            </a:endParaRPr>
          </a:p>
        </p:txBody>
      </p:sp>
      <p:sp>
        <p:nvSpPr>
          <p:cNvPr id="7" name="TextBox 6"/>
          <p:cNvSpPr txBox="1">
            <a:spLocks noChangeArrowheads="1"/>
          </p:cNvSpPr>
          <p:nvPr/>
        </p:nvSpPr>
        <p:spPr bwMode="auto">
          <a:xfrm>
            <a:off x="5845175" y="3298074"/>
            <a:ext cx="217963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a:solidFill>
                  <a:schemeClr val="tx1"/>
                </a:solidFill>
                <a:latin typeface="Verdana" charset="0"/>
                <a:ea typeface="Verdana" charset="0"/>
                <a:cs typeface="Verdana" charset="0"/>
              </a:rPr>
              <a:t>Minimum payoff player 1:</a:t>
            </a:r>
          </a:p>
          <a:p>
            <a:r>
              <a:rPr lang="nl-NL" altLang="en-US" sz="600">
                <a:solidFill>
                  <a:schemeClr val="tx1"/>
                </a:solidFill>
                <a:latin typeface="Verdana" charset="0"/>
                <a:ea typeface="Verdana" charset="0"/>
                <a:cs typeface="Verdana" charset="0"/>
              </a:rPr>
              <a:t>  </a:t>
            </a:r>
          </a:p>
          <a:p>
            <a:r>
              <a:rPr lang="nl-NL" altLang="en-US" sz="1200">
                <a:solidFill>
                  <a:schemeClr val="tx1"/>
                </a:solidFill>
                <a:latin typeface="Verdana" charset="0"/>
                <a:ea typeface="Verdana" charset="0"/>
                <a:cs typeface="Verdana" charset="0"/>
              </a:rPr>
              <a:t>-3</a:t>
            </a:r>
          </a:p>
          <a:p>
            <a:endParaRPr lang="nl-NL" altLang="en-US" sz="700">
              <a:solidFill>
                <a:schemeClr val="tx1"/>
              </a:solidFill>
              <a:latin typeface="Verdana" charset="0"/>
              <a:ea typeface="Verdana" charset="0"/>
              <a:cs typeface="Verdana" charset="0"/>
            </a:endParaRPr>
          </a:p>
          <a:p>
            <a:r>
              <a:rPr lang="nl-NL" altLang="en-US" sz="1200">
                <a:solidFill>
                  <a:schemeClr val="tx1"/>
                </a:solidFill>
                <a:latin typeface="Verdana" charset="0"/>
                <a:ea typeface="Verdana" charset="0"/>
                <a:cs typeface="Verdana" charset="0"/>
              </a:rPr>
              <a:t>0     </a:t>
            </a:r>
          </a:p>
          <a:p>
            <a:r>
              <a:rPr lang="nl-NL" altLang="en-US" sz="700">
                <a:solidFill>
                  <a:schemeClr val="tx1"/>
                </a:solidFill>
                <a:latin typeface="Verdana" charset="0"/>
                <a:ea typeface="Verdana" charset="0"/>
                <a:cs typeface="Verdana" charset="0"/>
              </a:rPr>
              <a:t> </a:t>
            </a:r>
          </a:p>
          <a:p>
            <a:r>
              <a:rPr lang="nl-NL" altLang="en-US" sz="1200">
                <a:solidFill>
                  <a:schemeClr val="tx1"/>
                </a:solidFill>
                <a:latin typeface="Verdana" charset="0"/>
                <a:ea typeface="Verdana" charset="0"/>
                <a:cs typeface="Verdana" charset="0"/>
              </a:rPr>
              <a:t>-4 </a:t>
            </a:r>
            <a:endParaRPr lang="en-US" altLang="en-US" sz="1200">
              <a:solidFill>
                <a:schemeClr val="tx1"/>
              </a:solidFill>
              <a:latin typeface="Verdana" charset="0"/>
              <a:ea typeface="Verdana" charset="0"/>
              <a:cs typeface="Verdana" charset="0"/>
            </a:endParaRPr>
          </a:p>
        </p:txBody>
      </p:sp>
      <p:sp>
        <p:nvSpPr>
          <p:cNvPr id="12" name="Rectangle 11"/>
          <p:cNvSpPr>
            <a:spLocks noChangeArrowheads="1"/>
          </p:cNvSpPr>
          <p:nvPr/>
        </p:nvSpPr>
        <p:spPr bwMode="auto">
          <a:xfrm>
            <a:off x="4716463" y="4469649"/>
            <a:ext cx="21590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3" name="TextBox 12"/>
          <p:cNvSpPr txBox="1">
            <a:spLocks noChangeArrowheads="1"/>
          </p:cNvSpPr>
          <p:nvPr/>
        </p:nvSpPr>
        <p:spPr bwMode="auto">
          <a:xfrm>
            <a:off x="3873500" y="4858586"/>
            <a:ext cx="212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a:solidFill>
                  <a:schemeClr val="tx1"/>
                </a:solidFill>
                <a:latin typeface="Verdana" charset="0"/>
                <a:ea typeface="Verdana" charset="0"/>
                <a:cs typeface="Verdana" charset="0"/>
              </a:rPr>
              <a:t>Minimum: Minimax value</a:t>
            </a:r>
            <a:endParaRPr lang="en-US" altLang="en-US" sz="1200">
              <a:solidFill>
                <a:schemeClr val="tx1"/>
              </a:solidFill>
              <a:latin typeface="Verdana" charset="0"/>
              <a:ea typeface="Verdana" charset="0"/>
              <a:cs typeface="Verdana" charset="0"/>
            </a:endParaRPr>
          </a:p>
        </p:txBody>
      </p:sp>
      <p:sp>
        <p:nvSpPr>
          <p:cNvPr id="14" name="Rectangle 13"/>
          <p:cNvSpPr>
            <a:spLocks noChangeArrowheads="1"/>
          </p:cNvSpPr>
          <p:nvPr/>
        </p:nvSpPr>
        <p:spPr bwMode="auto">
          <a:xfrm>
            <a:off x="5853113" y="3848936"/>
            <a:ext cx="21590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5" name="TextBox 14"/>
          <p:cNvSpPr txBox="1">
            <a:spLocks noChangeArrowheads="1"/>
          </p:cNvSpPr>
          <p:nvPr/>
        </p:nvSpPr>
        <p:spPr bwMode="auto">
          <a:xfrm>
            <a:off x="6227763" y="3867986"/>
            <a:ext cx="2173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a:solidFill>
                  <a:schemeClr val="tx1"/>
                </a:solidFill>
                <a:latin typeface="Verdana" charset="0"/>
                <a:ea typeface="Verdana" charset="0"/>
                <a:cs typeface="Verdana" charset="0"/>
              </a:rPr>
              <a:t>Maximum: Maximin value</a:t>
            </a:r>
            <a:endParaRPr lang="en-US" altLang="en-US" sz="1200">
              <a:solidFill>
                <a:schemeClr val="tx1"/>
              </a:solidFill>
              <a:latin typeface="Verdana" charset="0"/>
              <a:ea typeface="Verdana" charset="0"/>
              <a:cs typeface="Verdana" charset="0"/>
            </a:endParaRPr>
          </a:p>
        </p:txBody>
      </p:sp>
      <p:sp>
        <p:nvSpPr>
          <p:cNvPr id="16" name="Rectangle 15"/>
          <p:cNvSpPr>
            <a:spLocks noChangeArrowheads="1"/>
          </p:cNvSpPr>
          <p:nvPr/>
        </p:nvSpPr>
        <p:spPr bwMode="auto">
          <a:xfrm>
            <a:off x="4643438" y="3820361"/>
            <a:ext cx="288925"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7" name="Rectangle 16"/>
          <p:cNvSpPr>
            <a:spLocks noChangeArrowheads="1"/>
          </p:cNvSpPr>
          <p:nvPr/>
        </p:nvSpPr>
        <p:spPr bwMode="auto">
          <a:xfrm>
            <a:off x="611188" y="3194611"/>
            <a:ext cx="790892"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8" name="Rectangle 17"/>
          <p:cNvSpPr>
            <a:spLocks noChangeArrowheads="1"/>
          </p:cNvSpPr>
          <p:nvPr/>
        </p:nvSpPr>
        <p:spPr bwMode="auto">
          <a:xfrm>
            <a:off x="3732213" y="3024992"/>
            <a:ext cx="790892"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Tree>
    <p:extLst>
      <p:ext uri="{BB962C8B-B14F-4D97-AF65-F5344CB8AC3E}">
        <p14:creationId xmlns:p14="http://schemas.microsoft.com/office/powerpoint/2010/main" val="9294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27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animBg="1"/>
      <p:bldP spid="13" grpId="0"/>
      <p:bldP spid="14" grpId="0" animBg="1"/>
      <p:bldP spid="15" grpId="0"/>
      <p:bldP spid="16" grpId="0" animBg="1"/>
      <p:bldP spid="17" grpId="0" animBg="1"/>
      <p:bldP spid="17" grpId="1"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323850" y="1557338"/>
            <a:ext cx="8337550" cy="4114800"/>
          </a:xfrm>
        </p:spPr>
        <p:txBody>
          <a:bodyPr/>
          <a:lstStyle/>
          <a:p>
            <a:r>
              <a:rPr lang="en-US" altLang="en-US" sz="1100" smtClean="0"/>
              <a:t>The resulting payoff of 0 is the value of the game, so this is a fair game</a:t>
            </a:r>
          </a:p>
          <a:p>
            <a:endParaRPr lang="en-US" altLang="en-US" sz="1100" smtClean="0"/>
          </a:p>
          <a:p>
            <a:r>
              <a:rPr lang="en-US" altLang="en-US" sz="1100" smtClean="0"/>
              <a:t>Notice the interesting fact that the same entry in this payoff table yields both the maximin and minimax values</a:t>
            </a:r>
          </a:p>
          <a:p>
            <a:endParaRPr lang="en-US" altLang="en-US" sz="1100" smtClean="0"/>
          </a:p>
          <a:p>
            <a:r>
              <a:rPr lang="en-US" altLang="en-US" sz="1100" smtClean="0"/>
              <a:t>The reason is that this entry is both the minimum in its row and the maximum of its column. The position of any such entry is called a </a:t>
            </a:r>
            <a:r>
              <a:rPr lang="en-US" altLang="en-US" sz="1100" b="1" smtClean="0"/>
              <a:t>saddle point</a:t>
            </a:r>
          </a:p>
          <a:p>
            <a:endParaRPr lang="en-US" altLang="en-US" sz="1100" b="1" smtClean="0"/>
          </a:p>
          <a:p>
            <a:r>
              <a:rPr lang="en-US" altLang="en-US" sz="1100" smtClean="0"/>
              <a:t>Because of the saddle point, neither player can take advantage of the opponent’s strategy to improve his own position</a:t>
            </a:r>
          </a:p>
          <a:p>
            <a:endParaRPr lang="en-US" altLang="en-US" sz="1100" smtClean="0"/>
          </a:p>
          <a:p>
            <a:r>
              <a:rPr lang="en-US" altLang="en-US" sz="1100" smtClean="0"/>
              <a:t>In particular, when player 2 predicts or learns that player 1 is using strategy 2, player 2 would incur a loss instead of breaking even if he were to change from his original plan of using his strategy 2. Similarly, player 1 would only worsen his position if he were to change his plan </a:t>
            </a:r>
          </a:p>
          <a:p>
            <a:endParaRPr lang="en-US" altLang="en-US" sz="1100" smtClean="0"/>
          </a:p>
          <a:p>
            <a:r>
              <a:rPr lang="en-US" altLang="en-US" sz="1100" smtClean="0"/>
              <a:t>Thus, neither player has any reason to consider changing strategies</a:t>
            </a:r>
          </a:p>
          <a:p>
            <a:pPr>
              <a:buFontTx/>
              <a:buNone/>
            </a:pPr>
            <a:endParaRPr lang="en-US" altLang="en-US" sz="1100" smtClean="0"/>
          </a:p>
          <a:p>
            <a:r>
              <a:rPr lang="en-US" altLang="en-US" sz="1100" smtClean="0"/>
              <a:t>Therefore, since this is a </a:t>
            </a:r>
            <a:r>
              <a:rPr lang="en-US" altLang="en-US" sz="1100" b="1" smtClean="0"/>
              <a:t>stable solution </a:t>
            </a:r>
            <a:r>
              <a:rPr lang="en-US" altLang="en-US" sz="1100" smtClean="0"/>
              <a:t>(also called an </a:t>
            </a:r>
            <a:r>
              <a:rPr lang="en-US" altLang="en-US" sz="1100" i="1" smtClean="0"/>
              <a:t>equilibrium solution</a:t>
            </a:r>
            <a:r>
              <a:rPr lang="en-US" altLang="en-US" sz="1100" smtClean="0"/>
              <a:t>), players 1 and 2 should exclusively use their maximin and minimax strategies, respectively</a:t>
            </a:r>
          </a:p>
          <a:p>
            <a:endParaRPr lang="en-US" altLang="en-US" sz="1100" smtClean="0"/>
          </a:p>
          <a:p>
            <a:r>
              <a:rPr lang="en-US" altLang="en-US" sz="1100" smtClean="0"/>
              <a:t>Some games do not possess a saddle point, in which case a more complicated analysis is required.</a:t>
            </a:r>
          </a:p>
          <a:p>
            <a:endParaRPr lang="en-US" altLang="en-US" sz="1100" smtClean="0"/>
          </a:p>
        </p:txBody>
      </p:sp>
      <p:sp>
        <p:nvSpPr>
          <p:cNvPr id="51203" name="Title 1"/>
          <p:cNvSpPr>
            <a:spLocks noGrp="1"/>
          </p:cNvSpPr>
          <p:nvPr>
            <p:ph type="title"/>
          </p:nvPr>
        </p:nvSpPr>
        <p:spPr>
          <a:xfrm>
            <a:off x="323850" y="866775"/>
            <a:ext cx="8337550" cy="762000"/>
          </a:xfrm>
        </p:spPr>
        <p:txBody>
          <a:bodyPr/>
          <a:lstStyle/>
          <a:p>
            <a:r>
              <a:rPr lang="nl-NL" altLang="en-US" smtClean="0"/>
              <a:t>Variation 2</a:t>
            </a:r>
            <a:endParaRPr lang="en-US" altLang="en-US" smtClean="0"/>
          </a:p>
        </p:txBody>
      </p:sp>
    </p:spTree>
    <p:extLst>
      <p:ext uri="{BB962C8B-B14F-4D97-AF65-F5344CB8AC3E}">
        <p14:creationId xmlns:p14="http://schemas.microsoft.com/office/powerpoint/2010/main" val="882305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23850" y="866775"/>
            <a:ext cx="8337550" cy="762000"/>
          </a:xfrm>
        </p:spPr>
        <p:txBody>
          <a:bodyPr/>
          <a:lstStyle/>
          <a:p>
            <a:r>
              <a:rPr lang="nl-NL" altLang="en-US" smtClean="0"/>
              <a:t>Variation 3</a:t>
            </a:r>
            <a:endParaRPr lang="en-US" altLang="en-US" smtClean="0"/>
          </a:p>
        </p:txBody>
      </p:sp>
      <p:sp>
        <p:nvSpPr>
          <p:cNvPr id="4" name="Content Placeholder 2"/>
          <p:cNvSpPr txBox="1">
            <a:spLocks/>
          </p:cNvSpPr>
          <p:nvPr/>
        </p:nvSpPr>
        <p:spPr bwMode="auto">
          <a:xfrm>
            <a:off x="395288" y="1628775"/>
            <a:ext cx="8337550" cy="4579938"/>
          </a:xfrm>
          <a:prstGeom prst="rect">
            <a:avLst/>
          </a:prstGeom>
          <a:noFill/>
          <a:ln>
            <a:noFill/>
          </a:ln>
          <a:extLst/>
        </p:spPr>
        <p:txBody>
          <a:bodyPr lIns="0" tIns="0" rIns="0" bIns="0">
            <a:normAutofit/>
          </a:bodyPr>
          <a:lstStyle>
            <a:lvl1pPr marL="342900" indent="-342900" algn="l" rtl="0" eaLnBrk="0" fontAlgn="base" hangingPunct="0">
              <a:spcBef>
                <a:spcPct val="20000"/>
              </a:spcBef>
              <a:spcAft>
                <a:spcPct val="0"/>
              </a:spcAft>
              <a:buChar char="•"/>
              <a:defRPr sz="3200">
                <a:solidFill>
                  <a:srgbClr val="001C3D"/>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rgbClr val="001C3D"/>
                </a:solidFill>
                <a:latin typeface="+mn-lt"/>
                <a:ea typeface="ＭＳ Ｐゴシック" charset="-128"/>
              </a:defRPr>
            </a:lvl2pPr>
            <a:lvl3pPr marL="1143000" indent="-228600" algn="l" rtl="0" eaLnBrk="0" fontAlgn="base" hangingPunct="0">
              <a:spcBef>
                <a:spcPct val="20000"/>
              </a:spcBef>
              <a:spcAft>
                <a:spcPct val="0"/>
              </a:spcAft>
              <a:buChar char="•"/>
              <a:defRPr sz="2400">
                <a:solidFill>
                  <a:srgbClr val="001C3D"/>
                </a:solidFill>
                <a:latin typeface="+mn-lt"/>
                <a:ea typeface="ＭＳ Ｐゴシック" charset="-128"/>
              </a:defRPr>
            </a:lvl3pPr>
            <a:lvl4pPr marL="1562100" indent="-228600" algn="l" rtl="0" eaLnBrk="0" fontAlgn="base" hangingPunct="0">
              <a:spcBef>
                <a:spcPct val="20000"/>
              </a:spcBef>
              <a:spcAft>
                <a:spcPct val="0"/>
              </a:spcAft>
              <a:buChar char="–"/>
              <a:defRPr sz="2000">
                <a:solidFill>
                  <a:srgbClr val="001C3D"/>
                </a:solidFill>
                <a:latin typeface="+mn-lt"/>
                <a:ea typeface="ＭＳ Ｐゴシック" charset="-128"/>
              </a:defRPr>
            </a:lvl4pPr>
            <a:lvl5pPr marL="1981200" indent="-228600" algn="l" rtl="0" eaLnBrk="0" fontAlgn="base" hangingPunct="0">
              <a:spcBef>
                <a:spcPct val="20000"/>
              </a:spcBef>
              <a:spcAft>
                <a:spcPct val="0"/>
              </a:spcAft>
              <a:buChar char="»"/>
              <a:defRPr sz="2000">
                <a:solidFill>
                  <a:srgbClr val="001C3D"/>
                </a:solidFill>
                <a:latin typeface="+mn-lt"/>
                <a:ea typeface="ＭＳ Ｐゴシック" charset="-128"/>
              </a:defRPr>
            </a:lvl5pPr>
            <a:lvl6pPr marL="2438400" indent="-228600" algn="l" rtl="0" fontAlgn="base">
              <a:spcBef>
                <a:spcPct val="20000"/>
              </a:spcBef>
              <a:spcAft>
                <a:spcPct val="0"/>
              </a:spcAft>
              <a:buChar char="»"/>
              <a:defRPr sz="2000">
                <a:solidFill>
                  <a:srgbClr val="001C3D"/>
                </a:solidFill>
                <a:latin typeface="+mn-lt"/>
              </a:defRPr>
            </a:lvl6pPr>
            <a:lvl7pPr marL="2895600" indent="-228600" algn="l" rtl="0" fontAlgn="base">
              <a:spcBef>
                <a:spcPct val="20000"/>
              </a:spcBef>
              <a:spcAft>
                <a:spcPct val="0"/>
              </a:spcAft>
              <a:buChar char="»"/>
              <a:defRPr sz="2000">
                <a:solidFill>
                  <a:srgbClr val="001C3D"/>
                </a:solidFill>
                <a:latin typeface="+mn-lt"/>
              </a:defRPr>
            </a:lvl7pPr>
            <a:lvl8pPr marL="3352800" indent="-228600" algn="l" rtl="0" fontAlgn="base">
              <a:spcBef>
                <a:spcPct val="20000"/>
              </a:spcBef>
              <a:spcAft>
                <a:spcPct val="0"/>
              </a:spcAft>
              <a:buChar char="»"/>
              <a:defRPr sz="2000">
                <a:solidFill>
                  <a:srgbClr val="001C3D"/>
                </a:solidFill>
                <a:latin typeface="+mn-lt"/>
              </a:defRPr>
            </a:lvl8pPr>
            <a:lvl9pPr marL="3810000" indent="-228600" algn="l" rtl="0" fontAlgn="base">
              <a:spcBef>
                <a:spcPct val="20000"/>
              </a:spcBef>
              <a:spcAft>
                <a:spcPct val="0"/>
              </a:spcAft>
              <a:buChar char="»"/>
              <a:defRPr sz="2000">
                <a:solidFill>
                  <a:srgbClr val="001C3D"/>
                </a:solidFill>
                <a:latin typeface="+mn-lt"/>
              </a:defRPr>
            </a:lvl9pPr>
          </a:lstStyle>
          <a:p>
            <a:pPr defTabSz="914400">
              <a:buClrTx/>
              <a:buSzTx/>
              <a:buFontTx/>
              <a:buChar char="•"/>
              <a:defRPr/>
            </a:pPr>
            <a:r>
              <a:rPr lang="en-US" sz="1400" kern="0" dirty="0" smtClean="0"/>
              <a:t>Strategy 1: spend 1 day in each city</a:t>
            </a:r>
          </a:p>
          <a:p>
            <a:pPr defTabSz="914400">
              <a:buClrTx/>
              <a:buSzTx/>
              <a:buFontTx/>
              <a:buChar char="•"/>
              <a:defRPr/>
            </a:pPr>
            <a:r>
              <a:rPr lang="en-US" sz="1400" kern="0" dirty="0" smtClean="0"/>
              <a:t>Strategy 2: spend both days in Amsterdam</a:t>
            </a:r>
          </a:p>
          <a:p>
            <a:pPr defTabSz="914400">
              <a:buClrTx/>
              <a:buSzTx/>
              <a:buFontTx/>
              <a:buChar char="•"/>
              <a:defRPr/>
            </a:pPr>
            <a:r>
              <a:rPr lang="en-US" sz="1400" kern="0" dirty="0" smtClean="0"/>
              <a:t>Strategy 3: spend both days in Rotterdam</a:t>
            </a:r>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defTabSz="914400">
              <a:buClrTx/>
              <a:buSzTx/>
              <a:buFontTx/>
              <a:buChar char="•"/>
              <a:defRPr/>
            </a:pPr>
            <a:endParaRPr lang="nl-NL" sz="1400" kern="0" dirty="0" smtClean="0"/>
          </a:p>
          <a:p>
            <a:pPr marL="0" indent="0" defTabSz="914400">
              <a:buClrTx/>
              <a:buSzTx/>
              <a:buFontTx/>
              <a:buNone/>
              <a:defRPr/>
            </a:pPr>
            <a:endParaRPr lang="nl-NL" sz="1400" kern="0" dirty="0" smtClean="0"/>
          </a:p>
          <a:p>
            <a:pPr defTabSz="914400">
              <a:buClrTx/>
              <a:buSzTx/>
              <a:buFontTx/>
              <a:buChar char="•"/>
              <a:defRPr/>
            </a:pPr>
            <a:r>
              <a:rPr lang="en-US" sz="1400" kern="0" dirty="0" smtClean="0"/>
              <a:t>Given the payoff table for player 1 (politician 1), which strategy should each player select?</a:t>
            </a:r>
          </a:p>
        </p:txBody>
      </p:sp>
      <p:graphicFrame>
        <p:nvGraphicFramePr>
          <p:cNvPr id="5" name="Table 4"/>
          <p:cNvGraphicFramePr>
            <a:graphicFrameLocks noGrp="1"/>
          </p:cNvGraphicFramePr>
          <p:nvPr/>
        </p:nvGraphicFramePr>
        <p:xfrm>
          <a:off x="468313" y="2492375"/>
          <a:ext cx="7559675" cy="2495550"/>
        </p:xfrm>
        <a:graphic>
          <a:graphicData uri="http://schemas.openxmlformats.org/drawingml/2006/table">
            <a:tbl>
              <a:tblPr/>
              <a:tblGrid>
                <a:gridCol w="2636837">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830262">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tblGrid>
              <a:tr h="66675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670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98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8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98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6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6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8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8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945897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Minimax </a:t>
            </a:r>
            <a:r>
              <a:rPr lang="nl-NL" dirty="0" err="1" smtClean="0"/>
              <a:t>criterion</a:t>
            </a:r>
            <a:endParaRPr lang="en-US" dirty="0"/>
          </a:p>
        </p:txBody>
      </p:sp>
      <p:sp>
        <p:nvSpPr>
          <p:cNvPr id="3" name="Text Placeholder 2"/>
          <p:cNvSpPr>
            <a:spLocks noGrp="1"/>
          </p:cNvSpPr>
          <p:nvPr>
            <p:ph type="body" idx="1"/>
          </p:nvPr>
        </p:nvSpPr>
        <p:spPr/>
        <p:txBody>
          <a:bodyPr/>
          <a:lstStyle/>
          <a:p>
            <a:r>
              <a:rPr lang="nl-NL" dirty="0" smtClean="0"/>
              <a:t> </a:t>
            </a:r>
            <a:r>
              <a:rPr lang="nl-NL" dirty="0" err="1"/>
              <a:t>P</a:t>
            </a:r>
            <a:r>
              <a:rPr lang="nl-NL" dirty="0" err="1" smtClean="0"/>
              <a:t>layer</a:t>
            </a:r>
            <a:r>
              <a:rPr lang="nl-NL" dirty="0" smtClean="0"/>
              <a:t> 1 </a:t>
            </a:r>
            <a:r>
              <a:rPr lang="nl-NL" dirty="0" err="1" smtClean="0"/>
              <a:t>aims</a:t>
            </a:r>
            <a:r>
              <a:rPr lang="nl-NL" dirty="0" smtClean="0"/>
              <a:t> </a:t>
            </a:r>
            <a:r>
              <a:rPr lang="nl-NL" dirty="0" err="1" smtClean="0"/>
              <a:t>to</a:t>
            </a:r>
            <a:r>
              <a:rPr lang="nl-NL" dirty="0" smtClean="0"/>
              <a:t> </a:t>
            </a:r>
            <a:r>
              <a:rPr lang="nl-NL" dirty="0" err="1" smtClean="0"/>
              <a:t>maximize</a:t>
            </a:r>
            <a:r>
              <a:rPr lang="nl-NL" dirty="0" smtClean="0"/>
              <a:t> his minimum </a:t>
            </a:r>
            <a:r>
              <a:rPr lang="nl-NL" dirty="0" err="1" smtClean="0"/>
              <a:t>payoff</a:t>
            </a:r>
            <a:endParaRPr lang="nl-NL" dirty="0" smtClean="0"/>
          </a:p>
          <a:p>
            <a:endParaRPr lang="nl-NL" dirty="0"/>
          </a:p>
          <a:p>
            <a:r>
              <a:rPr lang="nl-NL" dirty="0" smtClean="0"/>
              <a:t> </a:t>
            </a:r>
            <a:r>
              <a:rPr lang="nl-NL" dirty="0" err="1"/>
              <a:t>P</a:t>
            </a:r>
            <a:r>
              <a:rPr lang="nl-NL" dirty="0" err="1" smtClean="0"/>
              <a:t>layer</a:t>
            </a:r>
            <a:r>
              <a:rPr lang="nl-NL" dirty="0" smtClean="0"/>
              <a:t> 2 </a:t>
            </a:r>
            <a:r>
              <a:rPr lang="nl-NL" dirty="0" err="1" smtClean="0"/>
              <a:t>aims</a:t>
            </a:r>
            <a:r>
              <a:rPr lang="nl-NL" dirty="0" smtClean="0"/>
              <a:t> </a:t>
            </a:r>
            <a:r>
              <a:rPr lang="nl-NL" dirty="0" err="1" smtClean="0"/>
              <a:t>to</a:t>
            </a:r>
            <a:r>
              <a:rPr lang="nl-NL" dirty="0" smtClean="0"/>
              <a:t> </a:t>
            </a:r>
            <a:r>
              <a:rPr lang="nl-NL" dirty="0" err="1" smtClean="0"/>
              <a:t>minimize</a:t>
            </a:r>
            <a:r>
              <a:rPr lang="nl-NL" dirty="0" smtClean="0"/>
              <a:t> </a:t>
            </a:r>
            <a:r>
              <a:rPr lang="nl-NL" dirty="0" err="1" smtClean="0"/>
              <a:t>the</a:t>
            </a:r>
            <a:r>
              <a:rPr lang="nl-NL" dirty="0" smtClean="0"/>
              <a:t> maximum </a:t>
            </a:r>
            <a:r>
              <a:rPr lang="nl-NL" dirty="0" err="1" smtClean="0"/>
              <a:t>payoff</a:t>
            </a:r>
            <a:r>
              <a:rPr lang="nl-NL" dirty="0" smtClean="0"/>
              <a:t> </a:t>
            </a:r>
            <a:r>
              <a:rPr lang="nl-NL" dirty="0" err="1" smtClean="0"/>
              <a:t>to</a:t>
            </a:r>
            <a:r>
              <a:rPr lang="nl-NL" dirty="0" smtClean="0"/>
              <a:t> </a:t>
            </a:r>
            <a:r>
              <a:rPr lang="nl-NL" dirty="0" err="1" smtClean="0"/>
              <a:t>player</a:t>
            </a:r>
            <a:r>
              <a:rPr lang="nl-NL" dirty="0" smtClean="0"/>
              <a:t> 1</a:t>
            </a:r>
            <a:endParaRPr lang="en-US" dirty="0"/>
          </a:p>
        </p:txBody>
      </p:sp>
    </p:spTree>
    <p:extLst>
      <p:ext uri="{BB962C8B-B14F-4D97-AF65-F5344CB8AC3E}">
        <p14:creationId xmlns:p14="http://schemas.microsoft.com/office/powerpoint/2010/main" val="2997762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23850" y="866775"/>
            <a:ext cx="8337550" cy="762000"/>
          </a:xfrm>
        </p:spPr>
        <p:txBody>
          <a:bodyPr/>
          <a:lstStyle/>
          <a:p>
            <a:r>
              <a:rPr lang="nl-NL" altLang="en-US" smtClean="0"/>
              <a:t>Variation 3</a:t>
            </a:r>
            <a:endParaRPr lang="en-US" altLang="en-US" smtClean="0"/>
          </a:p>
        </p:txBody>
      </p:sp>
      <p:sp>
        <p:nvSpPr>
          <p:cNvPr id="4" name="Content Placeholder 2"/>
          <p:cNvSpPr txBox="1">
            <a:spLocks/>
          </p:cNvSpPr>
          <p:nvPr/>
        </p:nvSpPr>
        <p:spPr bwMode="auto">
          <a:xfrm>
            <a:off x="107950" y="1773238"/>
            <a:ext cx="833755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lnSpc>
                <a:spcPct val="80000"/>
              </a:lnSpc>
              <a:spcBef>
                <a:spcPct val="20000"/>
              </a:spcBef>
              <a:buClrTx/>
              <a:buSzTx/>
              <a:buFontTx/>
              <a:buChar char="•"/>
            </a:pPr>
            <a:r>
              <a:rPr lang="nl-NL" altLang="en-US" sz="1300" dirty="0" err="1">
                <a:solidFill>
                  <a:srgbClr val="001C3D"/>
                </a:solidFill>
                <a:latin typeface="Verdana" charset="0"/>
                <a:ea typeface="ＭＳ Ｐゴシック" charset="-128"/>
              </a:rPr>
              <a:t>Applying</a:t>
            </a:r>
            <a:r>
              <a:rPr lang="nl-NL" altLang="en-US" sz="1300" dirty="0">
                <a:solidFill>
                  <a:srgbClr val="001C3D"/>
                </a:solidFill>
                <a:latin typeface="Verdana" charset="0"/>
                <a:ea typeface="ＭＳ Ｐゴシック" charset="-128"/>
              </a:rPr>
              <a:t> minimax </a:t>
            </a:r>
            <a:r>
              <a:rPr lang="nl-NL" altLang="en-US" sz="1300" dirty="0" err="1">
                <a:solidFill>
                  <a:srgbClr val="001C3D"/>
                </a:solidFill>
                <a:latin typeface="Verdana" charset="0"/>
                <a:ea typeface="ＭＳ Ｐゴシック" charset="-128"/>
              </a:rPr>
              <a:t>criterion</a:t>
            </a:r>
            <a:r>
              <a:rPr lang="nl-NL" altLang="en-US" sz="1300" dirty="0">
                <a:solidFill>
                  <a:srgbClr val="001C3D"/>
                </a:solidFill>
                <a:latin typeface="Verdana" charset="0"/>
                <a:ea typeface="ＭＳ Ｐゴシック" charset="-128"/>
              </a:rPr>
              <a:t>:</a:t>
            </a: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r>
              <a:rPr lang="nl-NL" altLang="en-US" sz="1300" dirty="0" err="1">
                <a:solidFill>
                  <a:srgbClr val="001C3D"/>
                </a:solidFill>
                <a:latin typeface="Verdana" charset="0"/>
                <a:ea typeface="ＭＳ Ｐゴシック" charset="-128"/>
              </a:rPr>
              <a:t>Player</a:t>
            </a:r>
            <a:r>
              <a:rPr lang="nl-NL" altLang="en-US" sz="1300" dirty="0">
                <a:solidFill>
                  <a:srgbClr val="001C3D"/>
                </a:solidFill>
                <a:latin typeface="Verdana" charset="0"/>
                <a:ea typeface="ＭＳ Ｐゴシック" charset="-128"/>
              </a:rPr>
              <a:t> 1 </a:t>
            </a:r>
            <a:r>
              <a:rPr lang="nl-NL" altLang="en-US" sz="1300" dirty="0" err="1">
                <a:solidFill>
                  <a:srgbClr val="001C3D"/>
                </a:solidFill>
                <a:latin typeface="Verdana" charset="0"/>
                <a:ea typeface="ＭＳ Ｐゴシック" charset="-128"/>
              </a:rPr>
              <a:t>can</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guarantee</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that</a:t>
            </a:r>
            <a:r>
              <a:rPr lang="nl-NL" altLang="en-US" sz="1300" dirty="0">
                <a:solidFill>
                  <a:srgbClr val="001C3D"/>
                </a:solidFill>
                <a:latin typeface="Verdana" charset="0"/>
                <a:ea typeface="ＭＳ Ｐゴシック" charset="-128"/>
              </a:rPr>
              <a:t> he </a:t>
            </a:r>
            <a:r>
              <a:rPr lang="nl-NL" altLang="en-US" sz="1300" dirty="0" err="1">
                <a:solidFill>
                  <a:srgbClr val="001C3D"/>
                </a:solidFill>
                <a:latin typeface="Verdana" charset="0"/>
                <a:ea typeface="ＭＳ Ｐゴシック" charset="-128"/>
              </a:rPr>
              <a:t>will</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lose</a:t>
            </a:r>
            <a:r>
              <a:rPr lang="nl-NL" altLang="en-US" sz="1300" dirty="0">
                <a:solidFill>
                  <a:srgbClr val="001C3D"/>
                </a:solidFill>
                <a:latin typeface="Verdana" charset="0"/>
                <a:ea typeface="ＭＳ Ｐゴシック" charset="-128"/>
              </a:rPr>
              <a:t> no more </a:t>
            </a:r>
            <a:r>
              <a:rPr lang="nl-NL" altLang="en-US" sz="1300" dirty="0" err="1">
                <a:solidFill>
                  <a:srgbClr val="001C3D"/>
                </a:solidFill>
                <a:latin typeface="Verdana" charset="0"/>
                <a:ea typeface="ＭＳ Ｐゴシック" charset="-128"/>
              </a:rPr>
              <a:t>than</a:t>
            </a:r>
            <a:r>
              <a:rPr lang="nl-NL" altLang="en-US" sz="1300" dirty="0">
                <a:solidFill>
                  <a:srgbClr val="001C3D"/>
                </a:solidFill>
                <a:latin typeface="Verdana" charset="0"/>
                <a:ea typeface="ＭＳ Ｐゴシック" charset="-128"/>
              </a:rPr>
              <a:t> 2 </a:t>
            </a:r>
            <a:r>
              <a:rPr lang="nl-NL" altLang="en-US" sz="1300" dirty="0" err="1">
                <a:solidFill>
                  <a:srgbClr val="001C3D"/>
                </a:solidFill>
                <a:latin typeface="Verdana" charset="0"/>
                <a:ea typeface="ＭＳ Ｐゴシック" charset="-128"/>
              </a:rPr>
              <a:t>by</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playing</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strategy</a:t>
            </a:r>
            <a:r>
              <a:rPr lang="nl-NL" altLang="en-US" sz="1300" dirty="0">
                <a:solidFill>
                  <a:srgbClr val="001C3D"/>
                </a:solidFill>
                <a:latin typeface="Verdana" charset="0"/>
                <a:ea typeface="ＭＳ Ｐゴシック" charset="-128"/>
              </a:rPr>
              <a:t> 1</a:t>
            </a: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r>
              <a:rPr lang="nl-NL" altLang="en-US" sz="1300" dirty="0" err="1">
                <a:solidFill>
                  <a:srgbClr val="001C3D"/>
                </a:solidFill>
                <a:latin typeface="Verdana" charset="0"/>
                <a:ea typeface="ＭＳ Ｐゴシック" charset="-128"/>
              </a:rPr>
              <a:t>Player</a:t>
            </a:r>
            <a:r>
              <a:rPr lang="nl-NL" altLang="en-US" sz="1300" dirty="0">
                <a:solidFill>
                  <a:srgbClr val="001C3D"/>
                </a:solidFill>
                <a:latin typeface="Verdana" charset="0"/>
                <a:ea typeface="ＭＳ Ｐゴシック" charset="-128"/>
              </a:rPr>
              <a:t> 2 </a:t>
            </a:r>
            <a:r>
              <a:rPr lang="nl-NL" altLang="en-US" sz="1300" dirty="0" err="1">
                <a:solidFill>
                  <a:srgbClr val="001C3D"/>
                </a:solidFill>
                <a:latin typeface="Verdana" charset="0"/>
                <a:ea typeface="ＭＳ Ｐゴシック" charset="-128"/>
              </a:rPr>
              <a:t>can</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guarantee</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that</a:t>
            </a:r>
            <a:r>
              <a:rPr lang="nl-NL" altLang="en-US" sz="1300" dirty="0">
                <a:solidFill>
                  <a:srgbClr val="001C3D"/>
                </a:solidFill>
                <a:latin typeface="Verdana" charset="0"/>
                <a:ea typeface="ＭＳ Ｐゴシック" charset="-128"/>
              </a:rPr>
              <a:t> he </a:t>
            </a:r>
            <a:r>
              <a:rPr lang="nl-NL" altLang="en-US" sz="1300" dirty="0" err="1">
                <a:solidFill>
                  <a:srgbClr val="001C3D"/>
                </a:solidFill>
                <a:latin typeface="Verdana" charset="0"/>
                <a:ea typeface="ＭＳ Ｐゴシック" charset="-128"/>
              </a:rPr>
              <a:t>will</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lose</a:t>
            </a:r>
            <a:r>
              <a:rPr lang="nl-NL" altLang="en-US" sz="1300" dirty="0">
                <a:solidFill>
                  <a:srgbClr val="001C3D"/>
                </a:solidFill>
                <a:latin typeface="Verdana" charset="0"/>
                <a:ea typeface="ＭＳ Ｐゴシック" charset="-128"/>
              </a:rPr>
              <a:t> no more </a:t>
            </a:r>
            <a:r>
              <a:rPr lang="nl-NL" altLang="en-US" sz="1300" dirty="0" err="1">
                <a:solidFill>
                  <a:srgbClr val="001C3D"/>
                </a:solidFill>
                <a:latin typeface="Verdana" charset="0"/>
                <a:ea typeface="ＭＳ Ｐゴシック" charset="-128"/>
              </a:rPr>
              <a:t>than</a:t>
            </a:r>
            <a:r>
              <a:rPr lang="nl-NL" altLang="en-US" sz="1300" dirty="0">
                <a:solidFill>
                  <a:srgbClr val="001C3D"/>
                </a:solidFill>
                <a:latin typeface="Verdana" charset="0"/>
                <a:ea typeface="ＭＳ Ｐゴシック" charset="-128"/>
              </a:rPr>
              <a:t> 2 </a:t>
            </a:r>
            <a:r>
              <a:rPr lang="nl-NL" altLang="en-US" sz="1300" dirty="0" err="1">
                <a:solidFill>
                  <a:srgbClr val="001C3D"/>
                </a:solidFill>
                <a:latin typeface="Verdana" charset="0"/>
                <a:ea typeface="ＭＳ Ｐゴシック" charset="-128"/>
              </a:rPr>
              <a:t>by</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playing</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strategy</a:t>
            </a:r>
            <a:r>
              <a:rPr lang="nl-NL" altLang="en-US" sz="1300" dirty="0">
                <a:solidFill>
                  <a:srgbClr val="001C3D"/>
                </a:solidFill>
                <a:latin typeface="Verdana" charset="0"/>
                <a:ea typeface="ＭＳ Ｐゴシック" charset="-128"/>
              </a:rPr>
              <a:t> 3</a:t>
            </a: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r>
              <a:rPr lang="nl-NL" altLang="en-US" sz="1300" dirty="0">
                <a:solidFill>
                  <a:srgbClr val="001C3D"/>
                </a:solidFill>
                <a:latin typeface="Verdana" charset="0"/>
                <a:ea typeface="ＭＳ Ｐゴシック" charset="-128"/>
              </a:rPr>
              <a:t>The </a:t>
            </a:r>
            <a:r>
              <a:rPr lang="nl-NL" altLang="en-US" sz="1300" dirty="0" err="1">
                <a:solidFill>
                  <a:srgbClr val="001C3D"/>
                </a:solidFill>
                <a:latin typeface="Verdana" charset="0"/>
                <a:ea typeface="ＭＳ Ｐゴシック" charset="-128"/>
              </a:rPr>
              <a:t>maximin</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and</a:t>
            </a:r>
            <a:r>
              <a:rPr lang="nl-NL" altLang="en-US" sz="1300" dirty="0">
                <a:solidFill>
                  <a:srgbClr val="001C3D"/>
                </a:solidFill>
                <a:latin typeface="Verdana" charset="0"/>
                <a:ea typeface="ＭＳ Ｐゴシック" charset="-128"/>
              </a:rPr>
              <a:t> minimax </a:t>
            </a:r>
            <a:r>
              <a:rPr lang="nl-NL" altLang="en-US" sz="1300" dirty="0" err="1">
                <a:solidFill>
                  <a:srgbClr val="001C3D"/>
                </a:solidFill>
                <a:latin typeface="Verdana" charset="0"/>
                <a:ea typeface="ＭＳ Ｐゴシック" charset="-128"/>
              </a:rPr>
              <a:t>values</a:t>
            </a:r>
            <a:r>
              <a:rPr lang="nl-NL" altLang="en-US" sz="1300" dirty="0">
                <a:solidFill>
                  <a:srgbClr val="001C3D"/>
                </a:solidFill>
                <a:latin typeface="Verdana" charset="0"/>
                <a:ea typeface="ＭＳ Ｐゴシック" charset="-128"/>
              </a:rPr>
              <a:t> do </a:t>
            </a:r>
            <a:r>
              <a:rPr lang="nl-NL" altLang="en-US" sz="1300" dirty="0" err="1">
                <a:solidFill>
                  <a:srgbClr val="001C3D"/>
                </a:solidFill>
                <a:latin typeface="Verdana" charset="0"/>
                <a:ea typeface="ＭＳ Ｐゴシック" charset="-128"/>
              </a:rPr>
              <a:t>not</a:t>
            </a:r>
            <a:r>
              <a:rPr lang="nl-NL" altLang="en-US" sz="1300" dirty="0">
                <a:solidFill>
                  <a:srgbClr val="001C3D"/>
                </a:solidFill>
                <a:latin typeface="Verdana" charset="0"/>
                <a:ea typeface="ＭＳ Ｐゴシック" charset="-128"/>
              </a:rPr>
              <a:t> </a:t>
            </a:r>
            <a:r>
              <a:rPr lang="nl-NL" altLang="en-US" sz="1300" dirty="0" err="1">
                <a:solidFill>
                  <a:srgbClr val="001C3D"/>
                </a:solidFill>
                <a:latin typeface="Verdana" charset="0"/>
                <a:ea typeface="ＭＳ Ｐゴシック" charset="-128"/>
              </a:rPr>
              <a:t>coincide</a:t>
            </a:r>
            <a:r>
              <a:rPr lang="nl-NL" altLang="en-US" sz="1300" dirty="0">
                <a:solidFill>
                  <a:srgbClr val="001C3D"/>
                </a:solidFill>
                <a:latin typeface="Verdana" charset="0"/>
                <a:ea typeface="ＭＳ Ｐゴシック" charset="-128"/>
              </a:rPr>
              <a:t>! </a:t>
            </a: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a:p>
            <a:pPr defTabSz="914400">
              <a:lnSpc>
                <a:spcPct val="80000"/>
              </a:lnSpc>
              <a:spcBef>
                <a:spcPct val="20000"/>
              </a:spcBef>
              <a:buClrTx/>
              <a:buSzTx/>
              <a:buFontTx/>
              <a:buChar char="•"/>
            </a:pPr>
            <a:r>
              <a:rPr lang="nl-NL" altLang="en-US" sz="1300" dirty="0">
                <a:solidFill>
                  <a:srgbClr val="001C3D"/>
                </a:solidFill>
                <a:latin typeface="Verdana" charset="0"/>
                <a:ea typeface="ＭＳ Ｐゴシック" charset="-128"/>
              </a:rPr>
              <a:t>No </a:t>
            </a:r>
            <a:r>
              <a:rPr lang="nl-NL" altLang="en-US" sz="1300" dirty="0" err="1">
                <a:solidFill>
                  <a:srgbClr val="001C3D"/>
                </a:solidFill>
                <a:latin typeface="Verdana" charset="0"/>
                <a:ea typeface="ＭＳ Ｐゴシック" charset="-128"/>
              </a:rPr>
              <a:t>saddle</a:t>
            </a:r>
            <a:r>
              <a:rPr lang="nl-NL" altLang="en-US" sz="1300" dirty="0">
                <a:solidFill>
                  <a:srgbClr val="001C3D"/>
                </a:solidFill>
                <a:latin typeface="Verdana" charset="0"/>
                <a:ea typeface="ＭＳ Ｐゴシック" charset="-128"/>
              </a:rPr>
              <a:t> point!</a:t>
            </a:r>
          </a:p>
          <a:p>
            <a:pPr defTabSz="914400">
              <a:lnSpc>
                <a:spcPct val="80000"/>
              </a:lnSpc>
              <a:spcBef>
                <a:spcPct val="20000"/>
              </a:spcBef>
              <a:buClrTx/>
              <a:buSzTx/>
              <a:buFontTx/>
              <a:buChar char="•"/>
            </a:pPr>
            <a:endParaRPr lang="nl-NL" altLang="en-US" sz="1300" dirty="0">
              <a:solidFill>
                <a:srgbClr val="001C3D"/>
              </a:solidFill>
              <a:latin typeface="Verdana" charset="0"/>
              <a:ea typeface="ＭＳ Ｐゴシック" charset="-128"/>
            </a:endParaRPr>
          </a:p>
        </p:txBody>
      </p:sp>
      <p:graphicFrame>
        <p:nvGraphicFramePr>
          <p:cNvPr id="5" name="Table 4"/>
          <p:cNvGraphicFramePr>
            <a:graphicFrameLocks noGrp="1"/>
          </p:cNvGraphicFramePr>
          <p:nvPr/>
        </p:nvGraphicFramePr>
        <p:xfrm>
          <a:off x="1331913" y="2074863"/>
          <a:ext cx="5184775" cy="1771650"/>
        </p:xfrm>
        <a:graphic>
          <a:graphicData uri="http://schemas.openxmlformats.org/drawingml/2006/table">
            <a:tbl>
              <a:tblPr/>
              <a:tblGrid>
                <a:gridCol w="1808162">
                  <a:extLst>
                    <a:ext uri="{9D8B030D-6E8A-4147-A177-3AD203B41FA5}">
                      <a16:colId xmlns:a16="http://schemas.microsoft.com/office/drawing/2014/main" val="20000"/>
                    </a:ext>
                  </a:extLst>
                </a:gridCol>
                <a:gridCol w="14319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tblGrid>
              <a:tr h="47625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36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936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936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936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6" name="TextBox 5"/>
          <p:cNvSpPr txBox="1">
            <a:spLocks noChangeArrowheads="1"/>
          </p:cNvSpPr>
          <p:nvPr/>
        </p:nvSpPr>
        <p:spPr bwMode="auto">
          <a:xfrm>
            <a:off x="3251200" y="3873500"/>
            <a:ext cx="309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dirty="0" smtClean="0">
                <a:solidFill>
                  <a:schemeClr val="tx1"/>
                </a:solidFill>
                <a:latin typeface="Verdana" charset="0"/>
                <a:ea typeface="Verdana" charset="0"/>
                <a:cs typeface="Verdana" charset="0"/>
              </a:rPr>
              <a:t>Maximum             </a:t>
            </a:r>
            <a:r>
              <a:rPr lang="nl-NL" altLang="en-US" sz="1200" dirty="0">
                <a:solidFill>
                  <a:schemeClr val="tx1"/>
                </a:solidFill>
                <a:latin typeface="Verdana" charset="0"/>
                <a:ea typeface="Verdana" charset="0"/>
                <a:cs typeface="Verdana" charset="0"/>
              </a:rPr>
              <a:t>5          4          2</a:t>
            </a:r>
          </a:p>
          <a:p>
            <a:r>
              <a:rPr lang="nl-NL" altLang="en-US" sz="1200" dirty="0" err="1">
                <a:solidFill>
                  <a:schemeClr val="tx1"/>
                </a:solidFill>
                <a:latin typeface="Verdana" charset="0"/>
                <a:ea typeface="Verdana" charset="0"/>
                <a:cs typeface="Verdana" charset="0"/>
              </a:rPr>
              <a:t>p</a:t>
            </a:r>
            <a:r>
              <a:rPr lang="nl-NL" altLang="en-US" sz="1200" dirty="0" err="1" smtClean="0">
                <a:solidFill>
                  <a:schemeClr val="tx1"/>
                </a:solidFill>
                <a:latin typeface="Verdana" charset="0"/>
                <a:ea typeface="Verdana" charset="0"/>
                <a:cs typeface="Verdana" charset="0"/>
              </a:rPr>
              <a:t>ayoff</a:t>
            </a:r>
            <a:r>
              <a:rPr lang="nl-NL" altLang="en-US" sz="1200" dirty="0" smtClean="0">
                <a:solidFill>
                  <a:schemeClr val="tx1"/>
                </a:solidFill>
                <a:latin typeface="Verdana" charset="0"/>
                <a:ea typeface="Verdana" charset="0"/>
                <a:cs typeface="Verdana" charset="0"/>
              </a:rPr>
              <a:t> </a:t>
            </a:r>
            <a:r>
              <a:rPr lang="nl-NL" altLang="en-US" sz="1200" dirty="0" err="1">
                <a:solidFill>
                  <a:schemeClr val="tx1"/>
                </a:solidFill>
                <a:latin typeface="Verdana" charset="0"/>
                <a:ea typeface="Verdana" charset="0"/>
                <a:cs typeface="Verdana" charset="0"/>
              </a:rPr>
              <a:t>player</a:t>
            </a:r>
            <a:r>
              <a:rPr lang="nl-NL" altLang="en-US" sz="1200" dirty="0">
                <a:solidFill>
                  <a:schemeClr val="tx1"/>
                </a:solidFill>
                <a:latin typeface="Verdana" charset="0"/>
                <a:ea typeface="Verdana" charset="0"/>
                <a:cs typeface="Verdana" charset="0"/>
              </a:rPr>
              <a:t> 2 </a:t>
            </a:r>
          </a:p>
          <a:p>
            <a:r>
              <a:rPr lang="nl-NL" altLang="en-US" sz="1200" dirty="0" err="1">
                <a:solidFill>
                  <a:schemeClr val="tx1"/>
                </a:solidFill>
                <a:latin typeface="Verdana" charset="0"/>
                <a:ea typeface="Verdana" charset="0"/>
                <a:cs typeface="Verdana" charset="0"/>
              </a:rPr>
              <a:t>to</a:t>
            </a:r>
            <a:r>
              <a:rPr lang="nl-NL" altLang="en-US" sz="1200" dirty="0">
                <a:solidFill>
                  <a:schemeClr val="tx1"/>
                </a:solidFill>
                <a:latin typeface="Verdana" charset="0"/>
                <a:ea typeface="Verdana" charset="0"/>
                <a:cs typeface="Verdana" charset="0"/>
              </a:rPr>
              <a:t> </a:t>
            </a:r>
            <a:r>
              <a:rPr lang="nl-NL" altLang="en-US" sz="1200" dirty="0" err="1">
                <a:solidFill>
                  <a:schemeClr val="tx1"/>
                </a:solidFill>
                <a:latin typeface="Verdana" charset="0"/>
                <a:ea typeface="Verdana" charset="0"/>
                <a:cs typeface="Verdana" charset="0"/>
              </a:rPr>
              <a:t>player</a:t>
            </a:r>
            <a:r>
              <a:rPr lang="nl-NL" altLang="en-US" sz="1200" dirty="0">
                <a:solidFill>
                  <a:schemeClr val="tx1"/>
                </a:solidFill>
                <a:latin typeface="Verdana" charset="0"/>
                <a:ea typeface="Verdana" charset="0"/>
                <a:cs typeface="Verdana" charset="0"/>
              </a:rPr>
              <a:t> 1 </a:t>
            </a:r>
            <a:endParaRPr lang="en-US" altLang="en-US" sz="1200" dirty="0">
              <a:solidFill>
                <a:schemeClr val="tx1"/>
              </a:solidFill>
              <a:latin typeface="Verdana" charset="0"/>
              <a:ea typeface="Verdana" charset="0"/>
              <a:cs typeface="Verdana" charset="0"/>
            </a:endParaRPr>
          </a:p>
        </p:txBody>
      </p:sp>
      <p:sp>
        <p:nvSpPr>
          <p:cNvPr id="7" name="TextBox 6"/>
          <p:cNvSpPr txBox="1">
            <a:spLocks noChangeArrowheads="1"/>
          </p:cNvSpPr>
          <p:nvPr/>
        </p:nvSpPr>
        <p:spPr bwMode="auto">
          <a:xfrm>
            <a:off x="6588125" y="2781300"/>
            <a:ext cx="21796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a:solidFill>
                  <a:schemeClr val="tx1"/>
                </a:solidFill>
                <a:latin typeface="Verdana" charset="0"/>
                <a:ea typeface="Verdana" charset="0"/>
                <a:cs typeface="Verdana" charset="0"/>
              </a:rPr>
              <a:t>Minimum payoff player 1:</a:t>
            </a:r>
          </a:p>
          <a:p>
            <a:r>
              <a:rPr lang="nl-NL" altLang="en-US" sz="600">
                <a:solidFill>
                  <a:schemeClr val="tx1"/>
                </a:solidFill>
                <a:latin typeface="Verdana" charset="0"/>
                <a:ea typeface="Verdana" charset="0"/>
                <a:cs typeface="Verdana" charset="0"/>
              </a:rPr>
              <a:t>  </a:t>
            </a:r>
          </a:p>
          <a:p>
            <a:r>
              <a:rPr lang="nl-NL" altLang="en-US" sz="1200">
                <a:solidFill>
                  <a:schemeClr val="tx1"/>
                </a:solidFill>
                <a:latin typeface="Verdana" charset="0"/>
                <a:ea typeface="Verdana" charset="0"/>
                <a:cs typeface="Verdana" charset="0"/>
              </a:rPr>
              <a:t>-2</a:t>
            </a:r>
          </a:p>
          <a:p>
            <a:endParaRPr lang="nl-NL" altLang="en-US" sz="700">
              <a:solidFill>
                <a:schemeClr val="tx1"/>
              </a:solidFill>
              <a:latin typeface="Verdana" charset="0"/>
              <a:ea typeface="Verdana" charset="0"/>
              <a:cs typeface="Verdana" charset="0"/>
            </a:endParaRPr>
          </a:p>
          <a:p>
            <a:r>
              <a:rPr lang="nl-NL" altLang="en-US" sz="1200">
                <a:solidFill>
                  <a:schemeClr val="tx1"/>
                </a:solidFill>
                <a:latin typeface="Verdana" charset="0"/>
                <a:ea typeface="Verdana" charset="0"/>
                <a:cs typeface="Verdana" charset="0"/>
              </a:rPr>
              <a:t>-3     </a:t>
            </a:r>
          </a:p>
          <a:p>
            <a:r>
              <a:rPr lang="nl-NL" altLang="en-US" sz="400">
                <a:solidFill>
                  <a:schemeClr val="tx1"/>
                </a:solidFill>
                <a:latin typeface="Verdana" charset="0"/>
                <a:ea typeface="Verdana" charset="0"/>
                <a:cs typeface="Verdana" charset="0"/>
              </a:rPr>
              <a:t> </a:t>
            </a:r>
          </a:p>
          <a:p>
            <a:r>
              <a:rPr lang="nl-NL" altLang="en-US" sz="1200">
                <a:solidFill>
                  <a:schemeClr val="tx1"/>
                </a:solidFill>
                <a:latin typeface="Verdana" charset="0"/>
                <a:ea typeface="Verdana" charset="0"/>
                <a:cs typeface="Verdana" charset="0"/>
              </a:rPr>
              <a:t>-4 </a:t>
            </a:r>
            <a:endParaRPr lang="en-US" altLang="en-US" sz="1200">
              <a:solidFill>
                <a:schemeClr val="tx1"/>
              </a:solidFill>
              <a:latin typeface="Verdana" charset="0"/>
              <a:ea typeface="Verdana" charset="0"/>
              <a:cs typeface="Verdana" charset="0"/>
            </a:endParaRPr>
          </a:p>
        </p:txBody>
      </p:sp>
      <p:sp>
        <p:nvSpPr>
          <p:cNvPr id="8" name="Rectangle 7"/>
          <p:cNvSpPr>
            <a:spLocks noChangeArrowheads="1"/>
          </p:cNvSpPr>
          <p:nvPr/>
        </p:nvSpPr>
        <p:spPr bwMode="auto">
          <a:xfrm>
            <a:off x="6012696" y="3846513"/>
            <a:ext cx="21590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9" name="TextBox 8"/>
          <p:cNvSpPr txBox="1">
            <a:spLocks noChangeArrowheads="1"/>
          </p:cNvSpPr>
          <p:nvPr/>
        </p:nvSpPr>
        <p:spPr bwMode="auto">
          <a:xfrm>
            <a:off x="5127625" y="4243388"/>
            <a:ext cx="2128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a:solidFill>
                  <a:schemeClr val="tx1"/>
                </a:solidFill>
                <a:latin typeface="Verdana" charset="0"/>
                <a:ea typeface="Verdana" charset="0"/>
                <a:cs typeface="Verdana" charset="0"/>
              </a:rPr>
              <a:t>Minimum: Minimax value</a:t>
            </a:r>
            <a:endParaRPr lang="en-US" altLang="en-US" sz="1200">
              <a:solidFill>
                <a:schemeClr val="tx1"/>
              </a:solidFill>
              <a:latin typeface="Verdana" charset="0"/>
              <a:ea typeface="Verdana" charset="0"/>
              <a:cs typeface="Verdana" charset="0"/>
            </a:endParaRPr>
          </a:p>
        </p:txBody>
      </p:sp>
      <p:sp>
        <p:nvSpPr>
          <p:cNvPr id="10" name="Rectangle 9"/>
          <p:cNvSpPr>
            <a:spLocks noChangeArrowheads="1"/>
          </p:cNvSpPr>
          <p:nvPr/>
        </p:nvSpPr>
        <p:spPr bwMode="auto">
          <a:xfrm>
            <a:off x="6659563" y="3022600"/>
            <a:ext cx="21590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1" name="TextBox 10"/>
          <p:cNvSpPr txBox="1">
            <a:spLocks noChangeArrowheads="1"/>
          </p:cNvSpPr>
          <p:nvPr/>
        </p:nvSpPr>
        <p:spPr bwMode="auto">
          <a:xfrm>
            <a:off x="6973888" y="3060700"/>
            <a:ext cx="2173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1200">
                <a:solidFill>
                  <a:schemeClr val="tx1"/>
                </a:solidFill>
                <a:latin typeface="Verdana" charset="0"/>
                <a:ea typeface="Verdana" charset="0"/>
                <a:cs typeface="Verdana" charset="0"/>
              </a:rPr>
              <a:t>Maximum: Maximin value</a:t>
            </a:r>
            <a:endParaRPr lang="en-US" altLang="en-US" sz="1200">
              <a:solidFill>
                <a:schemeClr val="tx1"/>
              </a:solidFill>
              <a:latin typeface="Verdana" charset="0"/>
              <a:ea typeface="Verdana" charset="0"/>
              <a:cs typeface="Verdana" charset="0"/>
            </a:endParaRPr>
          </a:p>
        </p:txBody>
      </p:sp>
      <p:sp>
        <p:nvSpPr>
          <p:cNvPr id="12" name="Rectangle 11"/>
          <p:cNvSpPr>
            <a:spLocks noChangeArrowheads="1"/>
          </p:cNvSpPr>
          <p:nvPr/>
        </p:nvSpPr>
        <p:spPr bwMode="auto">
          <a:xfrm>
            <a:off x="6019800" y="3027363"/>
            <a:ext cx="280988"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3" name="Rectangle 12"/>
          <p:cNvSpPr>
            <a:spLocks noChangeArrowheads="1"/>
          </p:cNvSpPr>
          <p:nvPr/>
        </p:nvSpPr>
        <p:spPr bwMode="auto">
          <a:xfrm>
            <a:off x="5364163" y="3027363"/>
            <a:ext cx="287337"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Tree>
    <p:extLst>
      <p:ext uri="{BB962C8B-B14F-4D97-AF65-F5344CB8AC3E}">
        <p14:creationId xmlns:p14="http://schemas.microsoft.com/office/powerpoint/2010/main" val="3369758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49250" y="959224"/>
            <a:ext cx="8337550" cy="762000"/>
          </a:xfrm>
        </p:spPr>
        <p:txBody>
          <a:bodyPr/>
          <a:lstStyle/>
          <a:p>
            <a:r>
              <a:rPr lang="nl-NL" altLang="en-US" dirty="0" smtClean="0"/>
              <a:t>Applications</a:t>
            </a:r>
            <a:endParaRPr lang="en-US" altLang="en-US" dirty="0" smtClean="0"/>
          </a:p>
        </p:txBody>
      </p:sp>
      <p:sp>
        <p:nvSpPr>
          <p:cNvPr id="21507" name="Content Placeholder 2"/>
          <p:cNvSpPr>
            <a:spLocks noGrp="1"/>
          </p:cNvSpPr>
          <p:nvPr>
            <p:ph idx="1"/>
          </p:nvPr>
        </p:nvSpPr>
        <p:spPr>
          <a:xfrm>
            <a:off x="349250" y="1726361"/>
            <a:ext cx="8337550" cy="4114800"/>
          </a:xfrm>
        </p:spPr>
        <p:txBody>
          <a:bodyPr/>
          <a:lstStyle/>
          <a:p>
            <a:r>
              <a:rPr lang="en-US" altLang="en-US" sz="1200" dirty="0" smtClean="0">
                <a:sym typeface="Verdana" charset="0"/>
              </a:rPr>
              <a:t>Economics</a:t>
            </a:r>
          </a:p>
          <a:p>
            <a:pPr lvl="1"/>
            <a:r>
              <a:rPr lang="en-US" altLang="en-US" sz="1100" dirty="0" smtClean="0">
                <a:sym typeface="Verdana" charset="0"/>
              </a:rPr>
              <a:t>Modeling competing behaviors of interacting agents in mathematical economics</a:t>
            </a:r>
          </a:p>
          <a:p>
            <a:endParaRPr lang="en-US" altLang="en-US" sz="1200" dirty="0" smtClean="0">
              <a:sym typeface="Verdana" charset="0"/>
            </a:endParaRPr>
          </a:p>
          <a:p>
            <a:r>
              <a:rPr lang="en-US" altLang="en-US" sz="1200" dirty="0">
                <a:sym typeface="Verdana" charset="0"/>
              </a:rPr>
              <a:t>P</a:t>
            </a:r>
            <a:r>
              <a:rPr lang="en-US" altLang="en-US" sz="1200" dirty="0" smtClean="0">
                <a:sym typeface="Verdana" charset="0"/>
              </a:rPr>
              <a:t>olitical science</a:t>
            </a:r>
          </a:p>
          <a:p>
            <a:pPr lvl="1"/>
            <a:r>
              <a:rPr lang="en-US" altLang="en-US" sz="1100" dirty="0" smtClean="0">
                <a:sym typeface="Verdana" charset="0"/>
              </a:rPr>
              <a:t>Game-theoretic models in which the players are often voters, states, special interest groups, and politicians</a:t>
            </a:r>
          </a:p>
          <a:p>
            <a:endParaRPr lang="en-US" altLang="en-US" sz="1200" dirty="0" smtClean="0">
              <a:sym typeface="Verdana" charset="0"/>
            </a:endParaRPr>
          </a:p>
          <a:p>
            <a:r>
              <a:rPr lang="en-US" altLang="en-US" sz="1200" dirty="0" smtClean="0">
                <a:sym typeface="Verdana" charset="0"/>
              </a:rPr>
              <a:t>Psychology</a:t>
            </a:r>
          </a:p>
          <a:p>
            <a:pPr lvl="1"/>
            <a:r>
              <a:rPr lang="nl-NL" altLang="en-US" sz="1100" dirty="0" err="1" smtClean="0">
                <a:sym typeface="Verdana" charset="0"/>
              </a:rPr>
              <a:t>Incorporation</a:t>
            </a:r>
            <a:r>
              <a:rPr lang="nl-NL" altLang="en-US" sz="1100" dirty="0" smtClean="0">
                <a:sym typeface="Verdana" charset="0"/>
              </a:rPr>
              <a:t> of </a:t>
            </a:r>
            <a:r>
              <a:rPr lang="nl-NL" altLang="en-US" sz="1100" dirty="0" err="1" smtClean="0">
                <a:sym typeface="Verdana" charset="0"/>
              </a:rPr>
              <a:t>emotional</a:t>
            </a:r>
            <a:r>
              <a:rPr lang="nl-NL" altLang="en-US" sz="1100" dirty="0" smtClean="0">
                <a:sym typeface="Verdana" charset="0"/>
              </a:rPr>
              <a:t> </a:t>
            </a:r>
            <a:r>
              <a:rPr lang="nl-NL" altLang="en-US" sz="1100" dirty="0" err="1" smtClean="0">
                <a:sym typeface="Verdana" charset="0"/>
              </a:rPr>
              <a:t>terms</a:t>
            </a:r>
            <a:r>
              <a:rPr lang="nl-NL" altLang="en-US" sz="1100" dirty="0" smtClean="0">
                <a:sym typeface="Verdana" charset="0"/>
              </a:rPr>
              <a:t> in standard game </a:t>
            </a:r>
            <a:r>
              <a:rPr lang="nl-NL" altLang="en-US" sz="1100" dirty="0" err="1" smtClean="0">
                <a:sym typeface="Verdana" charset="0"/>
              </a:rPr>
              <a:t>theory</a:t>
            </a:r>
            <a:r>
              <a:rPr lang="nl-NL" altLang="en-US" sz="1100" dirty="0" smtClean="0">
                <a:sym typeface="Verdana" charset="0"/>
              </a:rPr>
              <a:t> approaches</a:t>
            </a:r>
            <a:endParaRPr lang="en-US" altLang="en-US" sz="1100" dirty="0" smtClean="0">
              <a:sym typeface="Verdana" charset="0"/>
            </a:endParaRPr>
          </a:p>
          <a:p>
            <a:pPr>
              <a:buFontTx/>
              <a:buNone/>
            </a:pPr>
            <a:endParaRPr lang="en-US" altLang="en-US" sz="1200" dirty="0" smtClean="0">
              <a:sym typeface="Verdana" charset="0"/>
            </a:endParaRPr>
          </a:p>
          <a:p>
            <a:r>
              <a:rPr lang="en-US" altLang="en-US" sz="1200" dirty="0" smtClean="0">
                <a:sym typeface="Verdana" charset="0"/>
              </a:rPr>
              <a:t>Computer science</a:t>
            </a:r>
          </a:p>
          <a:p>
            <a:pPr lvl="1"/>
            <a:r>
              <a:rPr lang="en-US" altLang="en-US" sz="1100" dirty="0" smtClean="0">
                <a:sym typeface="Verdana" charset="0"/>
              </a:rPr>
              <a:t>Provides a theoretical basis to the field of multi-agent systems</a:t>
            </a:r>
          </a:p>
          <a:p>
            <a:pPr lvl="1"/>
            <a:r>
              <a:rPr lang="en-US" altLang="en-US" sz="1100" dirty="0" smtClean="0">
                <a:sym typeface="Verdana" charset="0"/>
              </a:rPr>
              <a:t>The emergence of the internet has motivated the development of algorithms for finding equilibria in games, markets, computational auctions, peer-to-peer systems, and security and information markets</a:t>
            </a:r>
          </a:p>
          <a:p>
            <a:endParaRPr lang="en-US" altLang="en-US" sz="1200" dirty="0" smtClean="0">
              <a:sym typeface="Verdana" charset="0"/>
            </a:endParaRPr>
          </a:p>
          <a:p>
            <a:r>
              <a:rPr lang="en-US" altLang="en-US" sz="1200" dirty="0" smtClean="0">
                <a:sym typeface="Verdana" charset="0"/>
              </a:rPr>
              <a:t>Biology</a:t>
            </a:r>
          </a:p>
          <a:p>
            <a:pPr lvl="1"/>
            <a:r>
              <a:rPr lang="nl-NL" altLang="en-US" sz="1100" dirty="0" err="1" smtClean="0">
                <a:sym typeface="Verdana" charset="0"/>
              </a:rPr>
              <a:t>Study</a:t>
            </a:r>
            <a:r>
              <a:rPr lang="nl-NL" altLang="en-US" sz="1100" dirty="0" smtClean="0">
                <a:sym typeface="Verdana" charset="0"/>
              </a:rPr>
              <a:t> of </a:t>
            </a:r>
            <a:r>
              <a:rPr lang="nl-NL" altLang="en-US" sz="1100" dirty="0" err="1" smtClean="0">
                <a:sym typeface="Verdana" charset="0"/>
              </a:rPr>
              <a:t>evolutionary</a:t>
            </a:r>
            <a:r>
              <a:rPr lang="nl-NL" altLang="en-US" sz="1100" dirty="0" smtClean="0">
                <a:sym typeface="Verdana" charset="0"/>
              </a:rPr>
              <a:t> </a:t>
            </a:r>
            <a:r>
              <a:rPr lang="nl-NL" altLang="en-US" sz="1100" dirty="0" err="1" smtClean="0">
                <a:sym typeface="Verdana" charset="0"/>
              </a:rPr>
              <a:t>strategies</a:t>
            </a:r>
            <a:endParaRPr lang="en-US" altLang="en-US" sz="1100" dirty="0" smtClean="0">
              <a:sym typeface="Verdana" charset="0"/>
            </a:endParaRPr>
          </a:p>
          <a:p>
            <a:pPr lvl="1"/>
            <a:r>
              <a:rPr lang="en-US" altLang="en-US" sz="1100" dirty="0" smtClean="0">
                <a:sym typeface="Verdana" charset="0"/>
              </a:rPr>
              <a:t>Evolutionary game theory: application of game theory to evolving populations of lifeforms in biology</a:t>
            </a:r>
          </a:p>
          <a:p>
            <a:pPr lvl="1"/>
            <a:endParaRPr lang="en-US" altLang="en-US" sz="1100" dirty="0" smtClean="0">
              <a:sym typeface="Verdana" charset="0"/>
            </a:endParaRPr>
          </a:p>
          <a:p>
            <a:endParaRPr lang="en-US" altLang="en-US" sz="1200" dirty="0" smtClean="0"/>
          </a:p>
        </p:txBody>
      </p:sp>
    </p:spTree>
    <p:extLst>
      <p:ext uri="{BB962C8B-B14F-4D97-AF65-F5344CB8AC3E}">
        <p14:creationId xmlns:p14="http://schemas.microsoft.com/office/powerpoint/2010/main" val="3717815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23850" y="699027"/>
            <a:ext cx="8337550" cy="762000"/>
          </a:xfrm>
        </p:spPr>
        <p:txBody>
          <a:bodyPr/>
          <a:lstStyle/>
          <a:p>
            <a:r>
              <a:rPr lang="nl-NL" altLang="en-US" dirty="0" err="1" smtClean="0"/>
              <a:t>Variation</a:t>
            </a:r>
            <a:r>
              <a:rPr lang="nl-NL" altLang="en-US" dirty="0" smtClean="0"/>
              <a:t> 3</a:t>
            </a:r>
            <a:endParaRPr lang="en-US" altLang="en-US" dirty="0" smtClean="0"/>
          </a:p>
        </p:txBody>
      </p:sp>
      <p:sp>
        <p:nvSpPr>
          <p:cNvPr id="4" name="Content Placeholder 2"/>
          <p:cNvSpPr txBox="1">
            <a:spLocks/>
          </p:cNvSpPr>
          <p:nvPr/>
        </p:nvSpPr>
        <p:spPr bwMode="auto">
          <a:xfrm>
            <a:off x="96838" y="1341438"/>
            <a:ext cx="8337550" cy="59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spcBef>
                <a:spcPct val="20000"/>
              </a:spcBef>
              <a:buClrTx/>
              <a:buSzTx/>
              <a:buFontTx/>
              <a:buChar char="•"/>
            </a:pPr>
            <a:r>
              <a:rPr lang="nl-NL" altLang="en-US" sz="1100" dirty="0" err="1">
                <a:solidFill>
                  <a:srgbClr val="001C3D"/>
                </a:solidFill>
                <a:latin typeface="Verdana" charset="0"/>
                <a:ea typeface="ＭＳ Ｐゴシック" charset="-128"/>
              </a:rPr>
              <a:t>Applying</a:t>
            </a:r>
            <a:r>
              <a:rPr lang="nl-NL" altLang="en-US" sz="1100" dirty="0">
                <a:solidFill>
                  <a:srgbClr val="001C3D"/>
                </a:solidFill>
                <a:latin typeface="Verdana" charset="0"/>
                <a:ea typeface="ＭＳ Ｐゴシック" charset="-128"/>
              </a:rPr>
              <a:t> minimax </a:t>
            </a:r>
            <a:r>
              <a:rPr lang="nl-NL" altLang="en-US" sz="1100" dirty="0" err="1">
                <a:solidFill>
                  <a:srgbClr val="001C3D"/>
                </a:solidFill>
                <a:latin typeface="Verdana" charset="0"/>
                <a:ea typeface="ＭＳ Ｐゴシック" charset="-128"/>
              </a:rPr>
              <a:t>criterion</a:t>
            </a:r>
            <a:r>
              <a:rPr lang="nl-NL" altLang="en-US" sz="1100" dirty="0">
                <a:solidFill>
                  <a:srgbClr val="001C3D"/>
                </a:solidFill>
                <a:latin typeface="Verdana" charset="0"/>
                <a:ea typeface="ＭＳ Ｐゴシック" charset="-128"/>
              </a:rPr>
              <a:t>:</a:t>
            </a: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r>
              <a:rPr lang="nl-NL" altLang="en-US" sz="1100" dirty="0" err="1">
                <a:solidFill>
                  <a:srgbClr val="001C3D"/>
                </a:solidFill>
                <a:latin typeface="Verdana" charset="0"/>
                <a:ea typeface="ＭＳ Ｐゴシック" charset="-128"/>
              </a:rPr>
              <a:t>Strategies</a:t>
            </a:r>
            <a:r>
              <a:rPr lang="nl-NL" altLang="en-US" sz="1100" dirty="0">
                <a:solidFill>
                  <a:srgbClr val="001C3D"/>
                </a:solidFill>
                <a:latin typeface="Verdana" charset="0"/>
                <a:ea typeface="ＭＳ Ｐゴシック" charset="-128"/>
              </a:rPr>
              <a:t> 1-3: </a:t>
            </a:r>
            <a:r>
              <a:rPr lang="nl-NL" altLang="en-US" sz="1100" dirty="0" err="1">
                <a:solidFill>
                  <a:srgbClr val="001C3D"/>
                </a:solidFill>
                <a:latin typeface="Verdana" charset="0"/>
                <a:ea typeface="ＭＳ Ｐゴシック" charset="-128"/>
              </a:rPr>
              <a:t>player</a:t>
            </a:r>
            <a:r>
              <a:rPr lang="nl-NL" altLang="en-US" sz="1100" dirty="0">
                <a:solidFill>
                  <a:srgbClr val="001C3D"/>
                </a:solidFill>
                <a:latin typeface="Verdana" charset="0"/>
                <a:ea typeface="ＭＳ Ｐゴシック" charset="-128"/>
              </a:rPr>
              <a:t> 1 </a:t>
            </a:r>
            <a:r>
              <a:rPr lang="en-US" altLang="en-US" sz="1100" dirty="0">
                <a:solidFill>
                  <a:srgbClr val="001C3D"/>
                </a:solidFill>
                <a:latin typeface="Verdana" charset="0"/>
                <a:ea typeface="ＭＳ Ｐゴシック" charset="-128"/>
              </a:rPr>
              <a:t>would win 2 from player 2, which would make player 2 unhappy</a:t>
            </a:r>
          </a:p>
          <a:p>
            <a:pPr defTabSz="914400">
              <a:spcBef>
                <a:spcPct val="20000"/>
              </a:spcBef>
              <a:buSzTx/>
              <a:buFont typeface="Times New Roman" charset="0"/>
              <a:buChar char="•"/>
            </a:pPr>
            <a:endParaRPr lang="en-US" altLang="en-US" sz="1100" dirty="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100" dirty="0">
                <a:solidFill>
                  <a:srgbClr val="001C3D"/>
                </a:solidFill>
                <a:latin typeface="Verdana" charset="0"/>
                <a:ea typeface="ＭＳ Ｐゴシック" charset="-128"/>
              </a:rPr>
              <a:t>Strategies 1-2: because player 2 is rational and can therefore foresee this outcome, he would then conclude that he can do much better, actually winning 2 rather than losing 2, by playing strategy </a:t>
            </a:r>
            <a:r>
              <a:rPr lang="en-US" altLang="en-US" sz="1100" dirty="0" smtClean="0">
                <a:solidFill>
                  <a:srgbClr val="001C3D"/>
                </a:solidFill>
                <a:latin typeface="Verdana" charset="0"/>
                <a:ea typeface="ＭＳ Ｐゴシック" charset="-128"/>
              </a:rPr>
              <a:t>2 </a:t>
            </a:r>
            <a:r>
              <a:rPr lang="en-US" altLang="en-US" sz="1100" dirty="0">
                <a:solidFill>
                  <a:srgbClr val="001C3D"/>
                </a:solidFill>
                <a:latin typeface="Verdana" charset="0"/>
                <a:ea typeface="ＭＳ Ｐゴシック" charset="-128"/>
              </a:rPr>
              <a:t>instead</a:t>
            </a:r>
          </a:p>
          <a:p>
            <a:pPr defTabSz="914400">
              <a:spcBef>
                <a:spcPct val="20000"/>
              </a:spcBef>
              <a:buSzTx/>
              <a:buFont typeface="Times New Roman" charset="0"/>
              <a:buChar char="•"/>
            </a:pPr>
            <a:endParaRPr lang="en-US" altLang="en-US" sz="1100" dirty="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100" dirty="0">
                <a:solidFill>
                  <a:srgbClr val="001C3D"/>
                </a:solidFill>
                <a:latin typeface="Verdana" charset="0"/>
                <a:ea typeface="ＭＳ Ｐゴシック" charset="-128"/>
              </a:rPr>
              <a:t>Strategies 2-2: because player 1 is also rational, he would anticipate this switch and conclude that he can improve considerably, from -2 to 4, by changing to strategy 2</a:t>
            </a:r>
          </a:p>
          <a:p>
            <a:pPr defTabSz="914400">
              <a:spcBef>
                <a:spcPct val="20000"/>
              </a:spcBef>
              <a:buSzTx/>
              <a:buFont typeface="Times New Roman" charset="0"/>
              <a:buChar char="•"/>
            </a:pPr>
            <a:endParaRPr lang="en-US" altLang="en-US" sz="1100" dirty="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100" dirty="0">
                <a:solidFill>
                  <a:srgbClr val="001C3D"/>
                </a:solidFill>
                <a:latin typeface="Verdana" charset="0"/>
                <a:ea typeface="ＭＳ Ｐゴシック" charset="-128"/>
              </a:rPr>
              <a:t>Strategies 2-3: realizing this, player 2 would then consider switching back to strategy 3 to convert a loss of 4 to a gain of 3</a:t>
            </a:r>
          </a:p>
          <a:p>
            <a:pPr defTabSz="914400">
              <a:spcBef>
                <a:spcPct val="20000"/>
              </a:spcBef>
              <a:buSzTx/>
              <a:buFont typeface="Times New Roman" charset="0"/>
              <a:buChar char="•"/>
            </a:pPr>
            <a:endParaRPr lang="en-US" altLang="en-US" sz="1100" dirty="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100" dirty="0">
                <a:solidFill>
                  <a:srgbClr val="001C3D"/>
                </a:solidFill>
                <a:latin typeface="Verdana" charset="0"/>
                <a:ea typeface="ＭＳ Ｐゴシック" charset="-128"/>
              </a:rPr>
              <a:t>Strategies 1-3: this possibility of a switch would cause player 1 to consider again using strategy 1, after which the whole cycle would start over again</a:t>
            </a:r>
          </a:p>
          <a:p>
            <a:pPr defTabSz="914400">
              <a:spcBef>
                <a:spcPct val="20000"/>
              </a:spcBef>
              <a:buSzTx/>
              <a:buFont typeface="Times New Roman" charset="0"/>
              <a:buChar char="•"/>
            </a:pPr>
            <a:endParaRPr lang="en-US"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a:p>
            <a:pPr defTabSz="914400">
              <a:spcBef>
                <a:spcPct val="20000"/>
              </a:spcBef>
              <a:buClrTx/>
              <a:buSzTx/>
              <a:buFontTx/>
              <a:buChar char="•"/>
            </a:pPr>
            <a:endParaRPr lang="nl-NL" altLang="en-US" sz="1100" dirty="0">
              <a:solidFill>
                <a:srgbClr val="001C3D"/>
              </a:solidFill>
              <a:latin typeface="Verdana" charset="0"/>
              <a:ea typeface="ＭＳ Ｐゴシック" charset="-128"/>
            </a:endParaRPr>
          </a:p>
        </p:txBody>
      </p:sp>
      <p:graphicFrame>
        <p:nvGraphicFramePr>
          <p:cNvPr id="5" name="Table 4"/>
          <p:cNvGraphicFramePr>
            <a:graphicFrameLocks noGrp="1"/>
          </p:cNvGraphicFramePr>
          <p:nvPr/>
        </p:nvGraphicFramePr>
        <p:xfrm>
          <a:off x="1347788" y="1571625"/>
          <a:ext cx="5184775" cy="1785938"/>
        </p:xfrm>
        <a:graphic>
          <a:graphicData uri="http://schemas.openxmlformats.org/drawingml/2006/table">
            <a:tbl>
              <a:tblPr/>
              <a:tblGrid>
                <a:gridCol w="1809750">
                  <a:extLst>
                    <a:ext uri="{9D8B030D-6E8A-4147-A177-3AD203B41FA5}">
                      <a16:colId xmlns:a16="http://schemas.microsoft.com/office/drawing/2014/main" val="20000"/>
                    </a:ext>
                  </a:extLst>
                </a:gridCol>
                <a:gridCol w="14319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725488">
                  <a:extLst>
                    <a:ext uri="{9D8B030D-6E8A-4147-A177-3AD203B41FA5}">
                      <a16:colId xmlns:a16="http://schemas.microsoft.com/office/drawing/2014/main" val="20004"/>
                    </a:ext>
                  </a:extLst>
                </a:gridCol>
              </a:tblGrid>
              <a:tr h="49053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367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936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936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9367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12" name="Rectangle 11"/>
          <p:cNvSpPr>
            <a:spLocks noChangeArrowheads="1"/>
          </p:cNvSpPr>
          <p:nvPr/>
        </p:nvSpPr>
        <p:spPr bwMode="auto">
          <a:xfrm>
            <a:off x="6010275" y="2528888"/>
            <a:ext cx="279400" cy="344487"/>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4" name="Rectangle 13"/>
          <p:cNvSpPr>
            <a:spLocks noChangeArrowheads="1"/>
          </p:cNvSpPr>
          <p:nvPr/>
        </p:nvSpPr>
        <p:spPr bwMode="auto">
          <a:xfrm>
            <a:off x="5364163" y="2528888"/>
            <a:ext cx="279400" cy="344487"/>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7" name="Rectangle 6"/>
          <p:cNvSpPr>
            <a:spLocks noChangeArrowheads="1"/>
          </p:cNvSpPr>
          <p:nvPr/>
        </p:nvSpPr>
        <p:spPr bwMode="auto">
          <a:xfrm>
            <a:off x="5376863" y="2852738"/>
            <a:ext cx="279400" cy="344487"/>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8" name="Rectangle 7"/>
          <p:cNvSpPr>
            <a:spLocks noChangeArrowheads="1"/>
          </p:cNvSpPr>
          <p:nvPr/>
        </p:nvSpPr>
        <p:spPr bwMode="auto">
          <a:xfrm>
            <a:off x="6010275" y="2840038"/>
            <a:ext cx="27940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9" name="Rectangle 8"/>
          <p:cNvSpPr>
            <a:spLocks noChangeArrowheads="1"/>
          </p:cNvSpPr>
          <p:nvPr/>
        </p:nvSpPr>
        <p:spPr bwMode="auto">
          <a:xfrm>
            <a:off x="6011863" y="2492375"/>
            <a:ext cx="27940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Tree>
    <p:extLst>
      <p:ext uri="{BB962C8B-B14F-4D97-AF65-F5344CB8AC3E}">
        <p14:creationId xmlns:p14="http://schemas.microsoft.com/office/powerpoint/2010/main" val="3368897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7" grpId="0" animBg="1"/>
      <p:bldP spid="7" grpId="1" animBg="1"/>
      <p:bldP spid="8" grpId="0" animBg="1"/>
      <p:bldP spid="8" grpId="1"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23850" y="711009"/>
            <a:ext cx="8337550" cy="762000"/>
          </a:xfrm>
        </p:spPr>
        <p:txBody>
          <a:bodyPr/>
          <a:lstStyle/>
          <a:p>
            <a:r>
              <a:rPr lang="nl-NL" altLang="en-US" dirty="0" err="1" smtClean="0"/>
              <a:t>Variation</a:t>
            </a:r>
            <a:r>
              <a:rPr lang="nl-NL" altLang="en-US" dirty="0" smtClean="0"/>
              <a:t> 3</a:t>
            </a:r>
            <a:endParaRPr lang="en-US" altLang="en-US" dirty="0" smtClean="0"/>
          </a:p>
        </p:txBody>
      </p:sp>
      <p:sp>
        <p:nvSpPr>
          <p:cNvPr id="4" name="Content Placeholder 2"/>
          <p:cNvSpPr txBox="1">
            <a:spLocks/>
          </p:cNvSpPr>
          <p:nvPr/>
        </p:nvSpPr>
        <p:spPr bwMode="auto">
          <a:xfrm>
            <a:off x="96838" y="1341438"/>
            <a:ext cx="8337550" cy="59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spcBef>
                <a:spcPct val="20000"/>
              </a:spcBef>
              <a:buClrTx/>
              <a:buSzTx/>
              <a:buFontTx/>
              <a:buChar char="•"/>
            </a:pPr>
            <a:r>
              <a:rPr lang="nl-NL" altLang="en-US" sz="1000">
                <a:solidFill>
                  <a:srgbClr val="001C3D"/>
                </a:solidFill>
                <a:latin typeface="Verdana" charset="0"/>
                <a:ea typeface="ＭＳ Ｐゴシック" charset="-128"/>
              </a:rPr>
              <a:t>Applying minimax criterion:</a:t>
            </a: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r>
              <a:rPr lang="nl-NL" altLang="en-US" sz="1000">
                <a:solidFill>
                  <a:srgbClr val="001C3D"/>
                </a:solidFill>
                <a:latin typeface="Verdana" charset="0"/>
                <a:ea typeface="ＭＳ Ｐゴシック" charset="-128"/>
              </a:rPr>
              <a:t>Strategies 1-3: player 2: 3-&gt;2</a:t>
            </a:r>
            <a:endParaRPr lang="en-US" altLang="en-US" sz="1000">
              <a:solidFill>
                <a:srgbClr val="001C3D"/>
              </a:solidFill>
              <a:latin typeface="Verdana" charset="0"/>
              <a:ea typeface="ＭＳ Ｐゴシック" charset="-128"/>
            </a:endParaRPr>
          </a:p>
          <a:p>
            <a:pPr defTabSz="914400">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000">
                <a:solidFill>
                  <a:srgbClr val="001C3D"/>
                </a:solidFill>
                <a:latin typeface="Verdana" charset="0"/>
                <a:ea typeface="ＭＳ Ｐゴシック" charset="-128"/>
              </a:rPr>
              <a:t>Strategies 1-2: player 1: 1-&gt;2</a:t>
            </a:r>
          </a:p>
          <a:p>
            <a:pPr defTabSz="914400">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000">
                <a:solidFill>
                  <a:srgbClr val="001C3D"/>
                </a:solidFill>
                <a:latin typeface="Verdana" charset="0"/>
                <a:ea typeface="ＭＳ Ｐゴシック" charset="-128"/>
              </a:rPr>
              <a:t>Strategies 2-2: player 2: 2-&gt;3</a:t>
            </a:r>
          </a:p>
          <a:p>
            <a:pPr defTabSz="914400">
              <a:spcBef>
                <a:spcPct val="20000"/>
              </a:spcBef>
              <a:buSzTx/>
              <a:buFont typeface="Times New Roman" charset="0"/>
              <a:buChar char="•"/>
            </a:pPr>
            <a:endParaRPr lang="en-US" altLang="en-US" sz="1000">
              <a:solidFill>
                <a:srgbClr val="001C3D"/>
              </a:solidFill>
              <a:latin typeface="Verdana" charset="0"/>
              <a:ea typeface="ＭＳ Ｐゴシック" charset="-128"/>
            </a:endParaRPr>
          </a:p>
          <a:p>
            <a:pPr defTabSz="914400">
              <a:spcBef>
                <a:spcPct val="20000"/>
              </a:spcBef>
              <a:buSzTx/>
              <a:buFont typeface="Times New Roman" charset="0"/>
              <a:buChar char="•"/>
            </a:pPr>
            <a:r>
              <a:rPr lang="en-US" altLang="en-US" sz="1000">
                <a:solidFill>
                  <a:srgbClr val="001C3D"/>
                </a:solidFill>
                <a:latin typeface="Verdana" charset="0"/>
                <a:ea typeface="ＭＳ Ｐゴシック" charset="-128"/>
              </a:rPr>
              <a:t>Strategies 2-3: player 1: 2-&gt;1  -&gt; Strategies 1-3</a:t>
            </a: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a:p>
            <a:pPr defTabSz="914400">
              <a:spcBef>
                <a:spcPct val="20000"/>
              </a:spcBef>
              <a:buClrTx/>
              <a:buSzTx/>
              <a:buFontTx/>
              <a:buChar char="•"/>
            </a:pPr>
            <a:endParaRPr lang="nl-NL" altLang="en-US" sz="1000">
              <a:solidFill>
                <a:srgbClr val="001C3D"/>
              </a:solidFill>
              <a:latin typeface="Verdana" charset="0"/>
              <a:ea typeface="ＭＳ Ｐゴシック" charset="-128"/>
            </a:endParaRPr>
          </a:p>
        </p:txBody>
      </p:sp>
      <p:graphicFrame>
        <p:nvGraphicFramePr>
          <p:cNvPr id="5" name="Table 4"/>
          <p:cNvGraphicFramePr>
            <a:graphicFrameLocks noGrp="1"/>
          </p:cNvGraphicFramePr>
          <p:nvPr/>
        </p:nvGraphicFramePr>
        <p:xfrm>
          <a:off x="1347788" y="1725613"/>
          <a:ext cx="5184775" cy="1785938"/>
        </p:xfrm>
        <a:graphic>
          <a:graphicData uri="http://schemas.openxmlformats.org/drawingml/2006/table">
            <a:tbl>
              <a:tblPr/>
              <a:tblGrid>
                <a:gridCol w="1809750">
                  <a:extLst>
                    <a:ext uri="{9D8B030D-6E8A-4147-A177-3AD203B41FA5}">
                      <a16:colId xmlns:a16="http://schemas.microsoft.com/office/drawing/2014/main" val="20000"/>
                    </a:ext>
                  </a:extLst>
                </a:gridCol>
                <a:gridCol w="14319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725488">
                  <a:extLst>
                    <a:ext uri="{9D8B030D-6E8A-4147-A177-3AD203B41FA5}">
                      <a16:colId xmlns:a16="http://schemas.microsoft.com/office/drawing/2014/main" val="20004"/>
                    </a:ext>
                  </a:extLst>
                </a:gridCol>
              </a:tblGrid>
              <a:tr h="49053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908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5908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5908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908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5908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3" name="Oval 2"/>
          <p:cNvSpPr>
            <a:spLocks noChangeArrowheads="1"/>
          </p:cNvSpPr>
          <p:nvPr/>
        </p:nvSpPr>
        <p:spPr bwMode="auto">
          <a:xfrm>
            <a:off x="6011863" y="2708275"/>
            <a:ext cx="288925"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5" name="Oval 14"/>
          <p:cNvSpPr>
            <a:spLocks noChangeArrowheads="1"/>
          </p:cNvSpPr>
          <p:nvPr/>
        </p:nvSpPr>
        <p:spPr bwMode="auto">
          <a:xfrm>
            <a:off x="5364163" y="2708275"/>
            <a:ext cx="287337"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6" name="Oval 15"/>
          <p:cNvSpPr>
            <a:spLocks noChangeArrowheads="1"/>
          </p:cNvSpPr>
          <p:nvPr/>
        </p:nvSpPr>
        <p:spPr bwMode="auto">
          <a:xfrm>
            <a:off x="5364163" y="2997200"/>
            <a:ext cx="287337" cy="28733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7" name="Oval 16"/>
          <p:cNvSpPr>
            <a:spLocks noChangeArrowheads="1"/>
          </p:cNvSpPr>
          <p:nvPr/>
        </p:nvSpPr>
        <p:spPr bwMode="auto">
          <a:xfrm>
            <a:off x="6011863" y="2997200"/>
            <a:ext cx="288925" cy="28733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21" name="Freeform 20"/>
          <p:cNvSpPr>
            <a:spLocks/>
          </p:cNvSpPr>
          <p:nvPr/>
        </p:nvSpPr>
        <p:spPr bwMode="auto">
          <a:xfrm>
            <a:off x="5580063" y="2565400"/>
            <a:ext cx="520700" cy="179388"/>
          </a:xfrm>
          <a:custGeom>
            <a:avLst/>
            <a:gdLst>
              <a:gd name="T0" fmla="*/ 523039 w 520117"/>
              <a:gd name="T1" fmla="*/ 175759 h 180307"/>
              <a:gd name="T2" fmla="*/ 413369 w 520117"/>
              <a:gd name="T3" fmla="*/ 53098 h 180307"/>
              <a:gd name="T4" fmla="*/ 210903 w 520117"/>
              <a:gd name="T5" fmla="*/ 4033 h 180307"/>
              <a:gd name="T6" fmla="*/ 0 w 520117"/>
              <a:gd name="T7" fmla="*/ 151225 h 180307"/>
              <a:gd name="T8" fmla="*/ 0 w 520117"/>
              <a:gd name="T9" fmla="*/ 151225 h 180307"/>
              <a:gd name="T10" fmla="*/ 0 60000 65536"/>
              <a:gd name="T11" fmla="*/ 0 60000 65536"/>
              <a:gd name="T12" fmla="*/ 0 60000 65536"/>
              <a:gd name="T13" fmla="*/ 0 60000 65536"/>
              <a:gd name="T14" fmla="*/ 0 60000 65536"/>
              <a:gd name="T15" fmla="*/ 0 w 520117"/>
              <a:gd name="T16" fmla="*/ 0 h 180307"/>
              <a:gd name="T17" fmla="*/ 520117 w 520117"/>
              <a:gd name="T18" fmla="*/ 180307 h 180307"/>
            </a:gdLst>
            <a:ahLst/>
            <a:cxnLst>
              <a:cxn ang="T10">
                <a:pos x="T0" y="T1"/>
              </a:cxn>
              <a:cxn ang="T11">
                <a:pos x="T2" y="T3"/>
              </a:cxn>
              <a:cxn ang="T12">
                <a:pos x="T4" y="T5"/>
              </a:cxn>
              <a:cxn ang="T13">
                <a:pos x="T6" y="T7"/>
              </a:cxn>
              <a:cxn ang="T14">
                <a:pos x="T8" y="T9"/>
              </a:cxn>
            </a:cxnLst>
            <a:rect l="T15" t="T16" r="T17" b="T18"/>
            <a:pathLst>
              <a:path w="520117" h="180307">
                <a:moveTo>
                  <a:pt x="520117" y="180307"/>
                </a:moveTo>
                <a:cubicBezTo>
                  <a:pt x="491454" y="132070"/>
                  <a:pt x="462792" y="83833"/>
                  <a:pt x="411060" y="54472"/>
                </a:cubicBezTo>
                <a:cubicBezTo>
                  <a:pt x="359328" y="25111"/>
                  <a:pt x="278235" y="-12640"/>
                  <a:pt x="209725" y="4138"/>
                </a:cubicBezTo>
                <a:cubicBezTo>
                  <a:pt x="141215" y="20916"/>
                  <a:pt x="0" y="155140"/>
                  <a:pt x="0" y="155140"/>
                </a:cubicBezTo>
              </a:path>
            </a:pathLst>
          </a:custGeom>
          <a:noFill/>
          <a:ln w="38100">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21"/>
          <p:cNvSpPr/>
          <p:nvPr/>
        </p:nvSpPr>
        <p:spPr bwMode="auto">
          <a:xfrm>
            <a:off x="5148064" y="2879860"/>
            <a:ext cx="360040" cy="234169"/>
          </a:xfrm>
          <a:custGeom>
            <a:avLst/>
            <a:gdLst>
              <a:gd name="connsiteX0" fmla="*/ 520117 w 520117"/>
              <a:gd name="connsiteY0" fmla="*/ 180307 h 180307"/>
              <a:gd name="connsiteX1" fmla="*/ 411060 w 520117"/>
              <a:gd name="connsiteY1" fmla="*/ 54472 h 180307"/>
              <a:gd name="connsiteX2" fmla="*/ 209725 w 520117"/>
              <a:gd name="connsiteY2" fmla="*/ 4138 h 180307"/>
              <a:gd name="connsiteX3" fmla="*/ 0 w 520117"/>
              <a:gd name="connsiteY3" fmla="*/ 155140 h 180307"/>
              <a:gd name="connsiteX4" fmla="*/ 0 w 520117"/>
              <a:gd name="connsiteY4" fmla="*/ 155140 h 180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17" h="180307">
                <a:moveTo>
                  <a:pt x="520117" y="180307"/>
                </a:moveTo>
                <a:cubicBezTo>
                  <a:pt x="491454" y="132070"/>
                  <a:pt x="462792" y="83833"/>
                  <a:pt x="411060" y="54472"/>
                </a:cubicBezTo>
                <a:cubicBezTo>
                  <a:pt x="359328" y="25111"/>
                  <a:pt x="278235" y="-12640"/>
                  <a:pt x="209725" y="4138"/>
                </a:cubicBezTo>
                <a:cubicBezTo>
                  <a:pt x="141215" y="20916"/>
                  <a:pt x="0" y="155140"/>
                  <a:pt x="0" y="155140"/>
                </a:cubicBezTo>
                <a:lnTo>
                  <a:pt x="0" y="155140"/>
                </a:lnTo>
              </a:path>
            </a:pathLst>
          </a:custGeom>
          <a:noFill/>
          <a:ln w="38100" cap="flat" cmpd="sng" algn="ctr">
            <a:solidFill>
              <a:srgbClr val="FF0000"/>
            </a:solidFill>
            <a:prstDash val="solid"/>
            <a:round/>
            <a:headEnd type="none" w="med" len="med"/>
            <a:tailEnd type="stealth" w="med" len="med"/>
          </a:ln>
          <a:effectLst/>
          <a:scene3d>
            <a:camera prst="orthographicFront">
              <a:rot lat="0" lon="0" rev="5400000"/>
            </a:camera>
            <a:lightRig rig="threePt" dir="t"/>
          </a:scene3d>
          <a:extLst/>
        </p:spPr>
        <p:txBody>
          <a:bodyPr/>
          <a:lstStyle/>
          <a:p>
            <a:pPr defTabSz="914400">
              <a:buClrTx/>
              <a:buSzTx/>
              <a:buFontTx/>
              <a:buNone/>
              <a:defRPr/>
            </a:pPr>
            <a:endParaRPr lang="en-US">
              <a:solidFill>
                <a:schemeClr val="tx1"/>
              </a:solidFill>
              <a:latin typeface="Times New Roman" pitchFamily="18" charset="0"/>
            </a:endParaRPr>
          </a:p>
        </p:txBody>
      </p:sp>
      <p:sp>
        <p:nvSpPr>
          <p:cNvPr id="23" name="Freeform 22"/>
          <p:cNvSpPr/>
          <p:nvPr/>
        </p:nvSpPr>
        <p:spPr bwMode="auto">
          <a:xfrm>
            <a:off x="5732546" y="3212976"/>
            <a:ext cx="495638" cy="234169"/>
          </a:xfrm>
          <a:custGeom>
            <a:avLst/>
            <a:gdLst>
              <a:gd name="connsiteX0" fmla="*/ 520117 w 520117"/>
              <a:gd name="connsiteY0" fmla="*/ 180307 h 180307"/>
              <a:gd name="connsiteX1" fmla="*/ 411060 w 520117"/>
              <a:gd name="connsiteY1" fmla="*/ 54472 h 180307"/>
              <a:gd name="connsiteX2" fmla="*/ 209725 w 520117"/>
              <a:gd name="connsiteY2" fmla="*/ 4138 h 180307"/>
              <a:gd name="connsiteX3" fmla="*/ 0 w 520117"/>
              <a:gd name="connsiteY3" fmla="*/ 155140 h 180307"/>
              <a:gd name="connsiteX4" fmla="*/ 0 w 520117"/>
              <a:gd name="connsiteY4" fmla="*/ 155140 h 180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17" h="180307">
                <a:moveTo>
                  <a:pt x="520117" y="180307"/>
                </a:moveTo>
                <a:cubicBezTo>
                  <a:pt x="491454" y="132070"/>
                  <a:pt x="462792" y="83833"/>
                  <a:pt x="411060" y="54472"/>
                </a:cubicBezTo>
                <a:cubicBezTo>
                  <a:pt x="359328" y="25111"/>
                  <a:pt x="278235" y="-12640"/>
                  <a:pt x="209725" y="4138"/>
                </a:cubicBezTo>
                <a:cubicBezTo>
                  <a:pt x="141215" y="20916"/>
                  <a:pt x="0" y="155140"/>
                  <a:pt x="0" y="155140"/>
                </a:cubicBezTo>
                <a:lnTo>
                  <a:pt x="0" y="155140"/>
                </a:lnTo>
              </a:path>
            </a:pathLst>
          </a:custGeom>
          <a:noFill/>
          <a:ln w="38100" cap="flat" cmpd="sng" algn="ctr">
            <a:solidFill>
              <a:srgbClr val="FF0000"/>
            </a:solidFill>
            <a:prstDash val="solid"/>
            <a:round/>
            <a:headEnd type="none" w="med" len="med"/>
            <a:tailEnd type="stealth" w="med" len="med"/>
          </a:ln>
          <a:effectLst/>
          <a:scene3d>
            <a:camera prst="orthographicFront">
              <a:rot lat="0" lon="0" rev="10800000"/>
            </a:camera>
            <a:lightRig rig="threePt" dir="t"/>
          </a:scene3d>
          <a:extLst/>
        </p:spPr>
        <p:txBody>
          <a:bodyPr/>
          <a:lstStyle/>
          <a:p>
            <a:pPr defTabSz="914400">
              <a:buClrTx/>
              <a:buSzTx/>
              <a:buFontTx/>
              <a:buNone/>
              <a:defRPr/>
            </a:pPr>
            <a:endParaRPr lang="en-US">
              <a:solidFill>
                <a:schemeClr val="tx1"/>
              </a:solidFill>
              <a:latin typeface="Times New Roman" pitchFamily="18" charset="0"/>
            </a:endParaRPr>
          </a:p>
        </p:txBody>
      </p:sp>
      <p:sp>
        <p:nvSpPr>
          <p:cNvPr id="24" name="Oval 23"/>
          <p:cNvSpPr>
            <a:spLocks noChangeArrowheads="1"/>
          </p:cNvSpPr>
          <p:nvPr/>
        </p:nvSpPr>
        <p:spPr bwMode="auto">
          <a:xfrm>
            <a:off x="6011863" y="3005138"/>
            <a:ext cx="288925"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25" name="Freeform 24"/>
          <p:cNvSpPr/>
          <p:nvPr/>
        </p:nvSpPr>
        <p:spPr bwMode="auto">
          <a:xfrm>
            <a:off x="6228184" y="2780928"/>
            <a:ext cx="432048" cy="292917"/>
          </a:xfrm>
          <a:custGeom>
            <a:avLst/>
            <a:gdLst>
              <a:gd name="connsiteX0" fmla="*/ 520117 w 520117"/>
              <a:gd name="connsiteY0" fmla="*/ 180307 h 180307"/>
              <a:gd name="connsiteX1" fmla="*/ 411060 w 520117"/>
              <a:gd name="connsiteY1" fmla="*/ 54472 h 180307"/>
              <a:gd name="connsiteX2" fmla="*/ 209725 w 520117"/>
              <a:gd name="connsiteY2" fmla="*/ 4138 h 180307"/>
              <a:gd name="connsiteX3" fmla="*/ 0 w 520117"/>
              <a:gd name="connsiteY3" fmla="*/ 155140 h 180307"/>
              <a:gd name="connsiteX4" fmla="*/ 0 w 520117"/>
              <a:gd name="connsiteY4" fmla="*/ 155140 h 180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117" h="180307">
                <a:moveTo>
                  <a:pt x="520117" y="180307"/>
                </a:moveTo>
                <a:cubicBezTo>
                  <a:pt x="491454" y="132070"/>
                  <a:pt x="462792" y="83833"/>
                  <a:pt x="411060" y="54472"/>
                </a:cubicBezTo>
                <a:cubicBezTo>
                  <a:pt x="359328" y="25111"/>
                  <a:pt x="278235" y="-12640"/>
                  <a:pt x="209725" y="4138"/>
                </a:cubicBezTo>
                <a:cubicBezTo>
                  <a:pt x="141215" y="20916"/>
                  <a:pt x="0" y="155140"/>
                  <a:pt x="0" y="155140"/>
                </a:cubicBezTo>
                <a:lnTo>
                  <a:pt x="0" y="155140"/>
                </a:lnTo>
              </a:path>
            </a:pathLst>
          </a:custGeom>
          <a:noFill/>
          <a:ln w="38100" cap="flat" cmpd="sng" algn="ctr">
            <a:solidFill>
              <a:srgbClr val="FF0000"/>
            </a:solidFill>
            <a:prstDash val="solid"/>
            <a:round/>
            <a:headEnd type="none" w="med" len="med"/>
            <a:tailEnd type="stealth" w="med" len="med"/>
          </a:ln>
          <a:effectLst/>
          <a:scene3d>
            <a:camera prst="orthographicFront">
              <a:rot lat="0" lon="0" rev="16200000"/>
            </a:camera>
            <a:lightRig rig="threePt" dir="t"/>
          </a:scene3d>
          <a:extLst/>
        </p:spPr>
        <p:txBody>
          <a:bodyPr/>
          <a:lstStyle/>
          <a:p>
            <a:pPr defTabSz="914400">
              <a:buClrTx/>
              <a:buSzTx/>
              <a:buFontTx/>
              <a:buNone/>
              <a:defRPr/>
            </a:pPr>
            <a:endParaRPr lang="en-US">
              <a:solidFill>
                <a:schemeClr val="tx1"/>
              </a:solidFill>
              <a:latin typeface="Times New Roman" pitchFamily="18" charset="0"/>
            </a:endParaRPr>
          </a:p>
        </p:txBody>
      </p:sp>
    </p:spTree>
    <p:extLst>
      <p:ext uri="{BB962C8B-B14F-4D97-AF65-F5344CB8AC3E}">
        <p14:creationId xmlns:p14="http://schemas.microsoft.com/office/powerpoint/2010/main" val="2686261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5" grpId="0" animBg="1"/>
      <p:bldP spid="15" grpId="1" animBg="1"/>
      <p:bldP spid="16" grpId="0" animBg="1"/>
      <p:bldP spid="16" grpId="1" animBg="1"/>
      <p:bldP spid="17" grpId="0" animBg="1"/>
      <p:bldP spid="21" grpId="0" animBg="1"/>
      <p:bldP spid="21" grpId="1" animBg="1"/>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nl-NL" altLang="en-US" smtClean="0"/>
              <a:t>Variation 3</a:t>
            </a:r>
            <a:endParaRPr lang="en-US" altLang="en-US" smtClean="0"/>
          </a:p>
        </p:txBody>
      </p:sp>
      <p:sp>
        <p:nvSpPr>
          <p:cNvPr id="56323" name="Content Placeholder 2"/>
          <p:cNvSpPr>
            <a:spLocks noGrp="1"/>
          </p:cNvSpPr>
          <p:nvPr>
            <p:ph idx="1"/>
          </p:nvPr>
        </p:nvSpPr>
        <p:spPr/>
        <p:txBody>
          <a:bodyPr/>
          <a:lstStyle/>
          <a:p>
            <a:r>
              <a:rPr lang="en-US" altLang="en-US" sz="1800" dirty="0" smtClean="0"/>
              <a:t> Therefore, even though this game is being played only once, </a:t>
            </a:r>
            <a:r>
              <a:rPr lang="en-US" altLang="en-US" sz="1800" i="1" dirty="0" smtClean="0"/>
              <a:t>any </a:t>
            </a:r>
            <a:r>
              <a:rPr lang="en-US" altLang="en-US" sz="1800" dirty="0" smtClean="0"/>
              <a:t>tentative choice of a strategy leaves that player with a reason to consider changing strategies, either to take advantage of his opponent or to prevent the opponent from taking advantage of him</a:t>
            </a:r>
          </a:p>
          <a:p>
            <a:endParaRPr lang="en-US" altLang="en-US" sz="1800" dirty="0" smtClean="0"/>
          </a:p>
          <a:p>
            <a:r>
              <a:rPr lang="en-US" altLang="en-US" sz="1800" dirty="0" smtClean="0"/>
              <a:t> In short, the originally suggested solution (player 1 to play strategy 1 and player 2 to play strategy 3) is an </a:t>
            </a:r>
            <a:r>
              <a:rPr lang="en-US" altLang="en-US" sz="1800" b="1" dirty="0" smtClean="0"/>
              <a:t>unstable solution</a:t>
            </a:r>
          </a:p>
          <a:p>
            <a:endParaRPr lang="en-US" altLang="en-US" sz="1800" b="1" dirty="0" smtClean="0"/>
          </a:p>
          <a:p>
            <a:r>
              <a:rPr lang="en-US" altLang="en-US" sz="1800" dirty="0" smtClean="0"/>
              <a:t> Hence, it is necessary to develop a more satisfactory solution. But what kind of solution should it be?</a:t>
            </a:r>
            <a:endParaRPr lang="nl-NL" altLang="en-US" sz="1800" dirty="0" smtClean="0"/>
          </a:p>
          <a:p>
            <a:endParaRPr lang="en-US" altLang="en-US" sz="1800" dirty="0" smtClean="0"/>
          </a:p>
        </p:txBody>
      </p:sp>
    </p:spTree>
    <p:extLst>
      <p:ext uri="{BB962C8B-B14F-4D97-AF65-F5344CB8AC3E}">
        <p14:creationId xmlns:p14="http://schemas.microsoft.com/office/powerpoint/2010/main" val="1612777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nl-NL" altLang="en-US" smtClean="0"/>
              <a:t>Variation 3</a:t>
            </a:r>
            <a:endParaRPr lang="en-US" altLang="en-US" smtClean="0"/>
          </a:p>
        </p:txBody>
      </p:sp>
      <p:sp>
        <p:nvSpPr>
          <p:cNvPr id="57347" name="Content Placeholder 2"/>
          <p:cNvSpPr>
            <a:spLocks noGrp="1"/>
          </p:cNvSpPr>
          <p:nvPr>
            <p:ph idx="1"/>
          </p:nvPr>
        </p:nvSpPr>
        <p:spPr>
          <a:xfrm>
            <a:off x="323850" y="1916113"/>
            <a:ext cx="8337550" cy="4114800"/>
          </a:xfrm>
        </p:spPr>
        <p:txBody>
          <a:bodyPr>
            <a:normAutofit lnSpcReduction="10000"/>
          </a:bodyPr>
          <a:lstStyle/>
          <a:p>
            <a:pPr>
              <a:lnSpc>
                <a:spcPct val="90000"/>
              </a:lnSpc>
            </a:pPr>
            <a:r>
              <a:rPr lang="en-US" altLang="en-US" sz="1500" dirty="0" smtClean="0"/>
              <a:t> The key fact seems to be that </a:t>
            </a:r>
            <a:r>
              <a:rPr lang="en-US" altLang="en-US" sz="1500" b="1" dirty="0" smtClean="0"/>
              <a:t>whenever one player’s strategy is predictable, the opponent can take advantage of this information to improve his position</a:t>
            </a:r>
          </a:p>
          <a:p>
            <a:pPr>
              <a:lnSpc>
                <a:spcPct val="90000"/>
              </a:lnSpc>
            </a:pPr>
            <a:endParaRPr lang="en-US" altLang="en-US" sz="1500" dirty="0" smtClean="0"/>
          </a:p>
          <a:p>
            <a:pPr>
              <a:lnSpc>
                <a:spcPct val="90000"/>
              </a:lnSpc>
            </a:pPr>
            <a:r>
              <a:rPr lang="en-US" altLang="en-US" sz="1500" dirty="0" smtClean="0"/>
              <a:t> Therefore, an </a:t>
            </a:r>
            <a:r>
              <a:rPr lang="en-US" altLang="en-US" sz="1500" b="1" dirty="0" smtClean="0"/>
              <a:t>essential feature </a:t>
            </a:r>
            <a:r>
              <a:rPr lang="en-US" altLang="en-US" sz="1500" dirty="0" smtClean="0"/>
              <a:t>of a rational plan for playing a game such as this one is that </a:t>
            </a:r>
            <a:r>
              <a:rPr lang="en-US" altLang="en-US" sz="1500" b="1" dirty="0" smtClean="0"/>
              <a:t>neither player should be able to deduce which strategy the other will use </a:t>
            </a:r>
          </a:p>
          <a:p>
            <a:pPr>
              <a:lnSpc>
                <a:spcPct val="90000"/>
              </a:lnSpc>
            </a:pPr>
            <a:endParaRPr lang="en-US" altLang="en-US" sz="1500" dirty="0" smtClean="0"/>
          </a:p>
          <a:p>
            <a:pPr>
              <a:lnSpc>
                <a:spcPct val="90000"/>
              </a:lnSpc>
            </a:pPr>
            <a:r>
              <a:rPr lang="en-US" altLang="en-US" sz="1500" dirty="0" smtClean="0"/>
              <a:t> Hence, in this case, rather than applying some known criterion for determining a single strategy that will definitely be used, it is necessary to </a:t>
            </a:r>
            <a:r>
              <a:rPr lang="en-US" altLang="en-US" sz="1500" b="1" u="sng" dirty="0" smtClean="0"/>
              <a:t>choose among alternative acceptable strategies on some kind of random basis</a:t>
            </a:r>
          </a:p>
          <a:p>
            <a:pPr>
              <a:lnSpc>
                <a:spcPct val="90000"/>
              </a:lnSpc>
            </a:pPr>
            <a:endParaRPr lang="en-US" altLang="en-US" sz="1500" dirty="0" smtClean="0"/>
          </a:p>
          <a:p>
            <a:pPr>
              <a:lnSpc>
                <a:spcPct val="90000"/>
              </a:lnSpc>
            </a:pPr>
            <a:r>
              <a:rPr lang="en-US" altLang="en-US" sz="1500" dirty="0" smtClean="0"/>
              <a:t> By doing this, neither player knows in advance which of his own strategies will be used, let alone what his opponent will do</a:t>
            </a:r>
          </a:p>
          <a:p>
            <a:pPr>
              <a:lnSpc>
                <a:spcPct val="90000"/>
              </a:lnSpc>
            </a:pPr>
            <a:endParaRPr lang="en-US" altLang="en-US" sz="1500" dirty="0" smtClean="0"/>
          </a:p>
          <a:p>
            <a:pPr>
              <a:lnSpc>
                <a:spcPct val="90000"/>
              </a:lnSpc>
            </a:pPr>
            <a:r>
              <a:rPr lang="en-US" altLang="en-US" sz="1500" dirty="0" smtClean="0"/>
              <a:t> This suggests, in very general terms, the kind of approach that is required for games lacking a saddle point</a:t>
            </a:r>
          </a:p>
        </p:txBody>
      </p:sp>
    </p:spTree>
    <p:extLst>
      <p:ext uri="{BB962C8B-B14F-4D97-AF65-F5344CB8AC3E}">
        <p14:creationId xmlns:p14="http://schemas.microsoft.com/office/powerpoint/2010/main" val="36032140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nl-NL" altLang="en-US" smtClean="0"/>
              <a:t>Variation 3</a:t>
            </a:r>
            <a:endParaRPr lang="en-US" altLang="en-US" smtClean="0"/>
          </a:p>
        </p:txBody>
      </p:sp>
      <p:sp>
        <p:nvSpPr>
          <p:cNvPr id="58371" name="Content Placeholder 2"/>
          <p:cNvSpPr>
            <a:spLocks noGrp="1"/>
          </p:cNvSpPr>
          <p:nvPr>
            <p:ph idx="1"/>
          </p:nvPr>
        </p:nvSpPr>
        <p:spPr/>
        <p:txBody>
          <a:bodyPr/>
          <a:lstStyle/>
          <a:p>
            <a:r>
              <a:rPr lang="nl-NL" altLang="en-US" sz="2800" dirty="0" smtClean="0"/>
              <a:t> </a:t>
            </a:r>
            <a:r>
              <a:rPr lang="nl-NL" altLang="en-US" sz="2800" dirty="0" err="1" smtClean="0"/>
              <a:t>Create</a:t>
            </a:r>
            <a:r>
              <a:rPr lang="nl-NL" altLang="en-US" sz="2800" dirty="0" smtClean="0"/>
              <a:t> a set (</a:t>
            </a:r>
            <a:r>
              <a:rPr lang="nl-NL" altLang="en-US" sz="2800" dirty="0" err="1" smtClean="0"/>
              <a:t>distribution</a:t>
            </a:r>
            <a:r>
              <a:rPr lang="nl-NL" altLang="en-US" sz="2800" dirty="0" smtClean="0"/>
              <a:t>) of “</a:t>
            </a:r>
            <a:r>
              <a:rPr lang="nl-NL" altLang="en-US" sz="2800" dirty="0" err="1" smtClean="0"/>
              <a:t>optimal</a:t>
            </a:r>
            <a:r>
              <a:rPr lang="nl-NL" altLang="en-US" sz="2800" dirty="0" smtClean="0"/>
              <a:t>” </a:t>
            </a:r>
            <a:r>
              <a:rPr lang="nl-NL" altLang="en-US" sz="2800" dirty="0" err="1" smtClean="0"/>
              <a:t>strategies</a:t>
            </a:r>
            <a:endParaRPr lang="nl-NL" altLang="en-US" sz="2800" dirty="0" smtClean="0"/>
          </a:p>
          <a:p>
            <a:endParaRPr lang="nl-NL" altLang="en-US" sz="2800" dirty="0" smtClean="0"/>
          </a:p>
          <a:p>
            <a:r>
              <a:rPr lang="nl-NL" altLang="en-US" sz="2800" dirty="0" smtClean="0"/>
              <a:t> Pick up </a:t>
            </a:r>
            <a:r>
              <a:rPr lang="nl-NL" altLang="en-US" sz="2800" dirty="0" err="1" smtClean="0"/>
              <a:t>one</a:t>
            </a:r>
            <a:r>
              <a:rPr lang="nl-NL" altLang="en-US" sz="2800" dirty="0" smtClean="0"/>
              <a:t> out of </a:t>
            </a:r>
            <a:r>
              <a:rPr lang="nl-NL" altLang="en-US" sz="2800" dirty="0" err="1" smtClean="0"/>
              <a:t>the</a:t>
            </a:r>
            <a:r>
              <a:rPr lang="nl-NL" altLang="en-US" sz="2800" dirty="0" smtClean="0"/>
              <a:t> </a:t>
            </a:r>
            <a:r>
              <a:rPr lang="nl-NL" altLang="en-US" sz="2800" dirty="0" err="1" smtClean="0"/>
              <a:t>distribution</a:t>
            </a:r>
            <a:r>
              <a:rPr lang="nl-NL" altLang="en-US" sz="2800" dirty="0" smtClean="0"/>
              <a:t> </a:t>
            </a:r>
            <a:r>
              <a:rPr lang="nl-NL" altLang="en-US" sz="2800" u="sng" dirty="0" err="1" smtClean="0"/>
              <a:t>randomly</a:t>
            </a:r>
            <a:endParaRPr lang="nl-NL" altLang="en-US" sz="2800" u="sng" dirty="0" smtClean="0"/>
          </a:p>
          <a:p>
            <a:endParaRPr lang="nl-NL" altLang="en-US" sz="2800" u="sng" dirty="0" smtClean="0"/>
          </a:p>
          <a:p>
            <a:r>
              <a:rPr lang="nl-NL" altLang="en-US" sz="2800" dirty="0" smtClean="0"/>
              <a:t> How </a:t>
            </a:r>
            <a:r>
              <a:rPr lang="nl-NL" altLang="en-US" sz="2800" dirty="0" err="1" smtClean="0"/>
              <a:t>to</a:t>
            </a:r>
            <a:r>
              <a:rPr lang="nl-NL" altLang="en-US" sz="2800" dirty="0" smtClean="0"/>
              <a:t> </a:t>
            </a:r>
            <a:r>
              <a:rPr lang="nl-NL" altLang="en-US" sz="2800" dirty="0" err="1" smtClean="0"/>
              <a:t>generate</a:t>
            </a:r>
            <a:r>
              <a:rPr lang="nl-NL" altLang="en-US" sz="2800" dirty="0" smtClean="0"/>
              <a:t> </a:t>
            </a:r>
            <a:r>
              <a:rPr lang="nl-NL" altLang="en-US" sz="2800" dirty="0" err="1" smtClean="0"/>
              <a:t>such</a:t>
            </a:r>
            <a:r>
              <a:rPr lang="nl-NL" altLang="en-US" sz="2800" dirty="0" smtClean="0"/>
              <a:t> a </a:t>
            </a:r>
            <a:r>
              <a:rPr lang="nl-NL" altLang="en-US" sz="2800" dirty="0" err="1" smtClean="0"/>
              <a:t>distribution</a:t>
            </a:r>
            <a:r>
              <a:rPr lang="nl-NL" altLang="en-US" sz="2800" dirty="0" smtClean="0"/>
              <a:t>?</a:t>
            </a:r>
            <a:endParaRPr lang="en-US" altLang="en-US" sz="2800" dirty="0" smtClean="0"/>
          </a:p>
        </p:txBody>
      </p:sp>
    </p:spTree>
    <p:extLst>
      <p:ext uri="{BB962C8B-B14F-4D97-AF65-F5344CB8AC3E}">
        <p14:creationId xmlns:p14="http://schemas.microsoft.com/office/powerpoint/2010/main" val="3999216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323850" y="720352"/>
            <a:ext cx="8337550" cy="762000"/>
          </a:xfrm>
        </p:spPr>
        <p:txBody>
          <a:bodyPr/>
          <a:lstStyle/>
          <a:p>
            <a:r>
              <a:rPr lang="nl-NL" altLang="en-US" dirty="0" smtClean="0"/>
              <a:t>Mixed </a:t>
            </a:r>
            <a:r>
              <a:rPr lang="nl-NL" altLang="en-US" dirty="0" err="1" smtClean="0"/>
              <a:t>strategies</a:t>
            </a:r>
            <a:endParaRPr lang="en-US" altLang="en-US" dirty="0" smtClean="0"/>
          </a:p>
        </p:txBody>
      </p:sp>
      <p:sp>
        <p:nvSpPr>
          <p:cNvPr id="59395" name="Content Placeholder 2"/>
          <p:cNvSpPr>
            <a:spLocks noGrp="1"/>
          </p:cNvSpPr>
          <p:nvPr>
            <p:ph idx="1"/>
          </p:nvPr>
        </p:nvSpPr>
        <p:spPr>
          <a:xfrm>
            <a:off x="323850" y="1360861"/>
            <a:ext cx="8337550" cy="4788927"/>
          </a:xfrm>
        </p:spPr>
        <p:txBody>
          <a:bodyPr/>
          <a:lstStyle/>
          <a:p>
            <a:r>
              <a:rPr lang="en-US" altLang="en-US" sz="1200" dirty="0" smtClean="0"/>
              <a:t>Whenever a game does not possess a saddle point, game theory advises each player to assign a probability distribution over her set of strategies</a:t>
            </a:r>
          </a:p>
          <a:p>
            <a:endParaRPr lang="en-US" altLang="en-US" sz="1200" dirty="0" smtClean="0"/>
          </a:p>
          <a:p>
            <a:r>
              <a:rPr lang="en-US" altLang="en-US" sz="1200" i="1" dirty="0" smtClean="0"/>
              <a:t>x</a:t>
            </a:r>
            <a:r>
              <a:rPr lang="en-US" altLang="en-US" sz="1200" i="1" baseline="-25000" dirty="0" smtClean="0"/>
              <a:t>i</a:t>
            </a:r>
            <a:r>
              <a:rPr lang="en-US" altLang="en-US" sz="1200" i="1" dirty="0" smtClean="0"/>
              <a:t> </a:t>
            </a:r>
            <a:r>
              <a:rPr lang="en-US" altLang="en-US" sz="1200" dirty="0" smtClean="0"/>
              <a:t>= probability that player 1 will use strategy </a:t>
            </a:r>
            <a:r>
              <a:rPr lang="en-US" altLang="en-US" sz="1200" i="1" dirty="0" smtClean="0"/>
              <a:t>i </a:t>
            </a:r>
            <a:r>
              <a:rPr lang="en-US" altLang="en-US" sz="1200" dirty="0" smtClean="0"/>
              <a:t>(</a:t>
            </a:r>
            <a:r>
              <a:rPr lang="en-US" altLang="en-US" sz="1200" i="1" dirty="0" smtClean="0"/>
              <a:t>i </a:t>
            </a:r>
            <a:r>
              <a:rPr lang="en-US" altLang="en-US" sz="1200" dirty="0" smtClean="0"/>
              <a:t>= 1, 2, . . . , </a:t>
            </a:r>
            <a:r>
              <a:rPr lang="en-US" altLang="en-US" sz="1200" i="1" dirty="0" smtClean="0"/>
              <a:t>m</a:t>
            </a:r>
            <a:r>
              <a:rPr lang="en-US" altLang="en-US" sz="1200" dirty="0" smtClean="0"/>
              <a:t>)</a:t>
            </a:r>
          </a:p>
          <a:p>
            <a:r>
              <a:rPr lang="en-US" altLang="en-US" sz="1200" i="1" dirty="0" err="1" smtClean="0"/>
              <a:t>y</a:t>
            </a:r>
            <a:r>
              <a:rPr lang="en-US" altLang="en-US" sz="1200" i="1" baseline="-25000" dirty="0" err="1" smtClean="0"/>
              <a:t>j</a:t>
            </a:r>
            <a:r>
              <a:rPr lang="en-US" altLang="en-US" sz="1200" i="1" dirty="0" smtClean="0"/>
              <a:t> </a:t>
            </a:r>
            <a:r>
              <a:rPr lang="en-US" altLang="en-US" sz="1200" dirty="0" smtClean="0"/>
              <a:t>= probability that player 2 will use strategy </a:t>
            </a:r>
            <a:r>
              <a:rPr lang="en-US" altLang="en-US" sz="1200" i="1" dirty="0" smtClean="0"/>
              <a:t>j </a:t>
            </a:r>
            <a:r>
              <a:rPr lang="en-US" altLang="en-US" sz="1200" dirty="0" smtClean="0"/>
              <a:t>( </a:t>
            </a:r>
            <a:r>
              <a:rPr lang="en-US" altLang="en-US" sz="1200" i="1" dirty="0" smtClean="0"/>
              <a:t>j </a:t>
            </a:r>
            <a:r>
              <a:rPr lang="en-US" altLang="en-US" sz="1200" dirty="0" smtClean="0"/>
              <a:t>= 1, 2, . . . , </a:t>
            </a:r>
            <a:r>
              <a:rPr lang="en-US" altLang="en-US" sz="1200" i="1" dirty="0" smtClean="0"/>
              <a:t>n</a:t>
            </a:r>
            <a:r>
              <a:rPr lang="en-US" altLang="en-US" sz="1200" dirty="0" smtClean="0"/>
              <a:t>)</a:t>
            </a:r>
          </a:p>
          <a:p>
            <a:endParaRPr lang="en-US" altLang="en-US" sz="1200" dirty="0" smtClean="0"/>
          </a:p>
          <a:p>
            <a:r>
              <a:rPr lang="en-US" altLang="en-US" sz="1200" dirty="0" smtClean="0"/>
              <a:t>where </a:t>
            </a:r>
            <a:r>
              <a:rPr lang="en-US" altLang="en-US" sz="1200" i="1" dirty="0" smtClean="0"/>
              <a:t>m </a:t>
            </a:r>
            <a:r>
              <a:rPr lang="en-US" altLang="en-US" sz="1200" dirty="0" smtClean="0"/>
              <a:t>and </a:t>
            </a:r>
            <a:r>
              <a:rPr lang="en-US" altLang="en-US" sz="1200" i="1" dirty="0" smtClean="0"/>
              <a:t>n </a:t>
            </a:r>
            <a:r>
              <a:rPr lang="en-US" altLang="en-US" sz="1200" dirty="0" smtClean="0"/>
              <a:t>are the respective numbers of available strategies</a:t>
            </a:r>
          </a:p>
          <a:p>
            <a:endParaRPr lang="en-US" altLang="en-US" sz="1200" dirty="0" smtClean="0"/>
          </a:p>
          <a:p>
            <a:r>
              <a:rPr lang="en-US" altLang="en-US" sz="1200" dirty="0" smtClean="0"/>
              <a:t>Thus, player 1 would specify her plan for playing the game by assigning values to </a:t>
            </a:r>
            <a:r>
              <a:rPr lang="en-US" altLang="en-US" sz="1200" i="1" dirty="0" smtClean="0"/>
              <a:t>x</a:t>
            </a:r>
            <a:r>
              <a:rPr lang="en-US" altLang="en-US" sz="1200" baseline="-25000" dirty="0" smtClean="0"/>
              <a:t>1</a:t>
            </a:r>
            <a:r>
              <a:rPr lang="en-US" altLang="en-US" sz="1200" dirty="0" smtClean="0"/>
              <a:t>, </a:t>
            </a:r>
            <a:r>
              <a:rPr lang="en-US" altLang="en-US" sz="1200" i="1" dirty="0" smtClean="0"/>
              <a:t>x</a:t>
            </a:r>
            <a:r>
              <a:rPr lang="en-US" altLang="en-US" sz="1200" baseline="-25000" dirty="0" smtClean="0"/>
              <a:t>2</a:t>
            </a:r>
            <a:r>
              <a:rPr lang="en-US" altLang="en-US" sz="1200" dirty="0" smtClean="0"/>
              <a:t>, . . . , </a:t>
            </a:r>
            <a:r>
              <a:rPr lang="en-US" altLang="en-US" sz="1200" i="1" dirty="0" err="1" smtClean="0"/>
              <a:t>x</a:t>
            </a:r>
            <a:r>
              <a:rPr lang="en-US" altLang="en-US" sz="1200" baseline="-25000" dirty="0" err="1" smtClean="0"/>
              <a:t>m</a:t>
            </a:r>
            <a:endParaRPr lang="en-US" altLang="en-US" sz="1200" dirty="0" smtClean="0"/>
          </a:p>
          <a:p>
            <a:endParaRPr lang="en-US" altLang="en-US" sz="1200" dirty="0" smtClean="0"/>
          </a:p>
          <a:p>
            <a:r>
              <a:rPr lang="en-US" altLang="en-US" sz="1200" dirty="0" smtClean="0"/>
              <a:t>Because these values are probabilities, they would need to be nonnegative and add to 1</a:t>
            </a:r>
          </a:p>
          <a:p>
            <a:endParaRPr lang="en-US" altLang="en-US" sz="1200" dirty="0" smtClean="0"/>
          </a:p>
          <a:p>
            <a:r>
              <a:rPr lang="en-US" altLang="en-US" sz="1200" dirty="0" smtClean="0"/>
              <a:t>Similarly, the plan for player 2 would be described by the values she assigns to her decision variables </a:t>
            </a:r>
            <a:r>
              <a:rPr lang="en-US" altLang="en-US" sz="1200" i="1" dirty="0" smtClean="0"/>
              <a:t>y</a:t>
            </a:r>
            <a:r>
              <a:rPr lang="en-US" altLang="en-US" sz="1200" baseline="-25000" dirty="0" smtClean="0"/>
              <a:t>1</a:t>
            </a:r>
            <a:r>
              <a:rPr lang="en-US" altLang="en-US" sz="1200" dirty="0" smtClean="0"/>
              <a:t>, </a:t>
            </a:r>
            <a:r>
              <a:rPr lang="en-US" altLang="en-US" sz="1200" i="1" dirty="0" smtClean="0"/>
              <a:t>y</a:t>
            </a:r>
            <a:r>
              <a:rPr lang="en-US" altLang="en-US" sz="1200" baseline="-25000" dirty="0" smtClean="0"/>
              <a:t>2</a:t>
            </a:r>
            <a:r>
              <a:rPr lang="en-US" altLang="en-US" sz="1200" dirty="0" smtClean="0"/>
              <a:t>, . . . , </a:t>
            </a:r>
            <a:r>
              <a:rPr lang="en-US" altLang="en-US" sz="1200" i="1" dirty="0" err="1" smtClean="0"/>
              <a:t>y</a:t>
            </a:r>
            <a:r>
              <a:rPr lang="en-US" altLang="en-US" sz="1200" baseline="-25000" dirty="0" err="1" smtClean="0"/>
              <a:t>n</a:t>
            </a:r>
            <a:endParaRPr lang="en-US" altLang="en-US" sz="1200" dirty="0" smtClean="0"/>
          </a:p>
          <a:p>
            <a:endParaRPr lang="en-US" altLang="en-US" sz="1200" dirty="0" smtClean="0"/>
          </a:p>
          <a:p>
            <a:r>
              <a:rPr lang="en-US" altLang="en-US" sz="1200" dirty="0" smtClean="0"/>
              <a:t>These plans (</a:t>
            </a:r>
            <a:r>
              <a:rPr lang="en-US" altLang="en-US" sz="1200" i="1" dirty="0" smtClean="0"/>
              <a:t>x</a:t>
            </a:r>
            <a:r>
              <a:rPr lang="en-US" altLang="en-US" sz="1200" baseline="-25000" dirty="0" smtClean="0"/>
              <a:t>1</a:t>
            </a:r>
            <a:r>
              <a:rPr lang="en-US" altLang="en-US" sz="1200" dirty="0" smtClean="0"/>
              <a:t>, </a:t>
            </a:r>
            <a:r>
              <a:rPr lang="en-US" altLang="en-US" sz="1200" i="1" dirty="0" smtClean="0"/>
              <a:t>x</a:t>
            </a:r>
            <a:r>
              <a:rPr lang="en-US" altLang="en-US" sz="1200" baseline="-25000" dirty="0" smtClean="0"/>
              <a:t>2</a:t>
            </a:r>
            <a:r>
              <a:rPr lang="en-US" altLang="en-US" sz="1200" dirty="0" smtClean="0"/>
              <a:t>, . . . , </a:t>
            </a:r>
            <a:r>
              <a:rPr lang="en-US" altLang="en-US" sz="1200" i="1" dirty="0" err="1" smtClean="0"/>
              <a:t>x</a:t>
            </a:r>
            <a:r>
              <a:rPr lang="en-US" altLang="en-US" sz="1200" baseline="-25000" dirty="0" err="1" smtClean="0"/>
              <a:t>m</a:t>
            </a:r>
            <a:r>
              <a:rPr lang="en-US" altLang="en-US" sz="1200" dirty="0" smtClean="0"/>
              <a:t>) and (</a:t>
            </a:r>
            <a:r>
              <a:rPr lang="en-US" altLang="en-US" sz="1200" i="1" dirty="0" smtClean="0"/>
              <a:t>y</a:t>
            </a:r>
            <a:r>
              <a:rPr lang="en-US" altLang="en-US" sz="1200" baseline="-25000" dirty="0" smtClean="0"/>
              <a:t>1</a:t>
            </a:r>
            <a:r>
              <a:rPr lang="en-US" altLang="en-US" sz="1200" dirty="0" smtClean="0"/>
              <a:t>, </a:t>
            </a:r>
            <a:r>
              <a:rPr lang="en-US" altLang="en-US" sz="1200" i="1" dirty="0" smtClean="0"/>
              <a:t>y</a:t>
            </a:r>
            <a:r>
              <a:rPr lang="en-US" altLang="en-US" sz="1200" baseline="-25000" dirty="0" smtClean="0"/>
              <a:t>2</a:t>
            </a:r>
            <a:r>
              <a:rPr lang="en-US" altLang="en-US" sz="1200" dirty="0" smtClean="0"/>
              <a:t>, . . . , </a:t>
            </a:r>
            <a:r>
              <a:rPr lang="en-US" altLang="en-US" sz="1200" i="1" dirty="0" err="1" smtClean="0"/>
              <a:t>y</a:t>
            </a:r>
            <a:r>
              <a:rPr lang="en-US" altLang="en-US" sz="1200" baseline="-25000" dirty="0" err="1" smtClean="0"/>
              <a:t>n</a:t>
            </a:r>
            <a:r>
              <a:rPr lang="en-US" altLang="en-US" sz="1200" dirty="0" smtClean="0"/>
              <a:t>) are usually referred to as </a:t>
            </a:r>
            <a:r>
              <a:rPr lang="en-US" altLang="en-US" sz="1200" b="1" dirty="0" smtClean="0"/>
              <a:t>mixed strategies, </a:t>
            </a:r>
            <a:r>
              <a:rPr lang="en-US" altLang="en-US" sz="1200" dirty="0" smtClean="0"/>
              <a:t>and the original strategies are then called </a:t>
            </a:r>
            <a:r>
              <a:rPr lang="en-US" altLang="en-US" sz="1200" b="1" dirty="0" smtClean="0"/>
              <a:t>pure strategies</a:t>
            </a:r>
            <a:endParaRPr lang="en-US" altLang="en-US" sz="1200" dirty="0" smtClean="0"/>
          </a:p>
        </p:txBody>
      </p:sp>
    </p:spTree>
    <p:extLst>
      <p:ext uri="{BB962C8B-B14F-4D97-AF65-F5344CB8AC3E}">
        <p14:creationId xmlns:p14="http://schemas.microsoft.com/office/powerpoint/2010/main" val="41931033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49250" y="932329"/>
            <a:ext cx="8337550" cy="762000"/>
          </a:xfrm>
        </p:spPr>
        <p:txBody>
          <a:bodyPr/>
          <a:lstStyle/>
          <a:p>
            <a:r>
              <a:rPr lang="nl-NL" altLang="en-US" dirty="0" smtClean="0"/>
              <a:t>Mixed </a:t>
            </a:r>
            <a:r>
              <a:rPr lang="nl-NL" altLang="en-US" dirty="0" err="1" smtClean="0"/>
              <a:t>strategies</a:t>
            </a:r>
            <a:endParaRPr lang="en-US" altLang="en-US" dirty="0" smtClean="0"/>
          </a:p>
        </p:txBody>
      </p:sp>
      <p:sp>
        <p:nvSpPr>
          <p:cNvPr id="60419" name="Content Placeholder 2"/>
          <p:cNvSpPr>
            <a:spLocks noGrp="1"/>
          </p:cNvSpPr>
          <p:nvPr>
            <p:ph idx="1"/>
          </p:nvPr>
        </p:nvSpPr>
        <p:spPr/>
        <p:txBody>
          <a:bodyPr/>
          <a:lstStyle/>
          <a:p>
            <a:pPr>
              <a:lnSpc>
                <a:spcPct val="80000"/>
              </a:lnSpc>
            </a:pPr>
            <a:r>
              <a:rPr lang="en-US" altLang="en-US" sz="1500" dirty="0" smtClean="0"/>
              <a:t> Of course, when the game is actually played, it is necessary for each player to use one of her pure strategies</a:t>
            </a:r>
          </a:p>
          <a:p>
            <a:pPr>
              <a:lnSpc>
                <a:spcPct val="80000"/>
              </a:lnSpc>
            </a:pPr>
            <a:endParaRPr lang="en-US" altLang="en-US" sz="1500" dirty="0" smtClean="0"/>
          </a:p>
          <a:p>
            <a:pPr>
              <a:lnSpc>
                <a:spcPct val="80000"/>
              </a:lnSpc>
            </a:pPr>
            <a:r>
              <a:rPr lang="en-US" altLang="en-US" sz="1500" dirty="0" smtClean="0"/>
              <a:t> However, the choice of this pure strategy would be based on the probability distribution specified by the mixed strategy</a:t>
            </a:r>
          </a:p>
          <a:p>
            <a:pPr>
              <a:lnSpc>
                <a:spcPct val="80000"/>
              </a:lnSpc>
            </a:pPr>
            <a:endParaRPr lang="en-US" altLang="en-US" sz="1500" dirty="0" smtClean="0"/>
          </a:p>
          <a:p>
            <a:pPr>
              <a:lnSpc>
                <a:spcPct val="80000"/>
              </a:lnSpc>
            </a:pPr>
            <a:r>
              <a:rPr lang="en-US" altLang="en-US" sz="1500" dirty="0" smtClean="0"/>
              <a:t> How this probability distribution can be generated? By playing the game repeatedly with different mixed strategies</a:t>
            </a:r>
          </a:p>
          <a:p>
            <a:pPr>
              <a:lnSpc>
                <a:spcPct val="80000"/>
              </a:lnSpc>
            </a:pPr>
            <a:endParaRPr lang="nl-NL" altLang="en-US" sz="1500" dirty="0" smtClean="0"/>
          </a:p>
          <a:p>
            <a:pPr>
              <a:lnSpc>
                <a:spcPct val="80000"/>
              </a:lnSpc>
            </a:pPr>
            <a:endParaRPr lang="en-US" altLang="en-US" sz="1500" dirty="0" smtClean="0"/>
          </a:p>
        </p:txBody>
      </p:sp>
    </p:spTree>
    <p:extLst>
      <p:ext uri="{BB962C8B-B14F-4D97-AF65-F5344CB8AC3E}">
        <p14:creationId xmlns:p14="http://schemas.microsoft.com/office/powerpoint/2010/main" val="2102264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995082"/>
            <a:ext cx="8337550" cy="762000"/>
          </a:xfrm>
        </p:spPr>
        <p:txBody>
          <a:bodyPr/>
          <a:lstStyle/>
          <a:p>
            <a:r>
              <a:rPr lang="nl-NL" dirty="0" smtClean="0"/>
              <a:t>How? </a:t>
            </a:r>
            <a:r>
              <a:rPr lang="nl-NL" dirty="0" err="1" smtClean="0"/>
              <a:t>Two</a:t>
            </a:r>
            <a:r>
              <a:rPr lang="nl-NL" dirty="0" smtClean="0"/>
              <a:t> </a:t>
            </a:r>
            <a:r>
              <a:rPr lang="nl-NL" dirty="0" err="1" smtClean="0"/>
              <a:t>players</a:t>
            </a:r>
            <a:endParaRPr lang="en-US" dirty="0"/>
          </a:p>
        </p:txBody>
      </p:sp>
      <p:sp>
        <p:nvSpPr>
          <p:cNvPr id="3" name="Text Placeholder 2"/>
          <p:cNvSpPr>
            <a:spLocks noGrp="1"/>
          </p:cNvSpPr>
          <p:nvPr>
            <p:ph type="body" idx="1"/>
          </p:nvPr>
        </p:nvSpPr>
        <p:spPr>
          <a:xfrm>
            <a:off x="349250" y="1762219"/>
            <a:ext cx="8337550" cy="4114800"/>
          </a:xfrm>
        </p:spPr>
        <p:txBody>
          <a:bodyPr>
            <a:normAutofit lnSpcReduction="10000"/>
          </a:bodyPr>
          <a:lstStyle/>
          <a:p>
            <a:r>
              <a:rPr lang="nl-NL" sz="1600" dirty="0" smtClean="0"/>
              <a:t> </a:t>
            </a:r>
            <a:r>
              <a:rPr lang="nl-NL" sz="1600" dirty="0" err="1"/>
              <a:t>P</a:t>
            </a:r>
            <a:r>
              <a:rPr lang="nl-NL" sz="1600" dirty="0" err="1" smtClean="0"/>
              <a:t>layer</a:t>
            </a:r>
            <a:r>
              <a:rPr lang="nl-NL" sz="1600" dirty="0" smtClean="0"/>
              <a:t> 1 </a:t>
            </a:r>
            <a:r>
              <a:rPr lang="nl-NL" sz="1600" dirty="0" err="1" smtClean="0"/>
              <a:t>chooses</a:t>
            </a:r>
            <a:r>
              <a:rPr lang="nl-NL" sz="1600" dirty="0" smtClean="0"/>
              <a:t> a </a:t>
            </a:r>
            <a:r>
              <a:rPr lang="nl-NL" sz="1600" dirty="0" err="1" smtClean="0"/>
              <a:t>probability</a:t>
            </a:r>
            <a:r>
              <a:rPr lang="nl-NL" sz="1600" dirty="0" smtClean="0"/>
              <a:t> </a:t>
            </a:r>
            <a:r>
              <a:rPr lang="nl-NL" sz="1600" dirty="0" err="1" smtClean="0"/>
              <a:t>distribution</a:t>
            </a:r>
            <a:r>
              <a:rPr lang="nl-NL" sz="1600" dirty="0"/>
              <a:t> </a:t>
            </a:r>
            <a:r>
              <a:rPr lang="nl-NL" sz="1600" dirty="0" smtClean="0"/>
              <a:t>in order </a:t>
            </a:r>
            <a:r>
              <a:rPr lang="nl-NL" sz="1600" dirty="0" err="1" smtClean="0"/>
              <a:t>to</a:t>
            </a:r>
            <a:r>
              <a:rPr lang="nl-NL" sz="1600" dirty="0" smtClean="0"/>
              <a:t> make </a:t>
            </a:r>
            <a:r>
              <a:rPr lang="nl-NL" sz="1600" dirty="0" err="1" smtClean="0"/>
              <a:t>the</a:t>
            </a:r>
            <a:r>
              <a:rPr lang="nl-NL" sz="1600" dirty="0" smtClean="0"/>
              <a:t> </a:t>
            </a:r>
            <a:r>
              <a:rPr lang="nl-NL" sz="1600" dirty="0" err="1" smtClean="0"/>
              <a:t>expected</a:t>
            </a:r>
            <a:r>
              <a:rPr lang="nl-NL" sz="1600" dirty="0" smtClean="0"/>
              <a:t> </a:t>
            </a:r>
            <a:r>
              <a:rPr lang="nl-NL" sz="1600" dirty="0" err="1" smtClean="0"/>
              <a:t>payoff</a:t>
            </a:r>
            <a:r>
              <a:rPr lang="nl-NL" sz="1600" dirty="0" smtClean="0"/>
              <a:t> (</a:t>
            </a:r>
            <a:r>
              <a:rPr lang="nl-NL" sz="1600" dirty="0" err="1" smtClean="0"/>
              <a:t>expected</a:t>
            </a:r>
            <a:r>
              <a:rPr lang="nl-NL" sz="1600" dirty="0" smtClean="0"/>
              <a:t> </a:t>
            </a:r>
            <a:r>
              <a:rPr lang="nl-NL" sz="1600" dirty="0" err="1" smtClean="0"/>
              <a:t>utility</a:t>
            </a:r>
            <a:r>
              <a:rPr lang="nl-NL" sz="1600" dirty="0" smtClean="0"/>
              <a:t>) of </a:t>
            </a:r>
            <a:r>
              <a:rPr lang="nl-NL" sz="1600" dirty="0" err="1" smtClean="0"/>
              <a:t>player</a:t>
            </a:r>
            <a:r>
              <a:rPr lang="nl-NL" sz="1600" dirty="0" smtClean="0"/>
              <a:t> 2 </a:t>
            </a:r>
            <a:r>
              <a:rPr lang="nl-NL" sz="1600" dirty="0" err="1" smtClean="0"/>
              <a:t>the</a:t>
            </a:r>
            <a:r>
              <a:rPr lang="nl-NL" sz="1600" dirty="0" smtClean="0"/>
              <a:t> </a:t>
            </a:r>
            <a:r>
              <a:rPr lang="nl-NL" sz="1600" dirty="0" err="1" smtClean="0"/>
              <a:t>same</a:t>
            </a:r>
            <a:r>
              <a:rPr lang="nl-NL" sz="1600" dirty="0" smtClean="0"/>
              <a:t> </a:t>
            </a:r>
            <a:r>
              <a:rPr lang="nl-NL" sz="1600" dirty="0" err="1" smtClean="0"/>
              <a:t>regardless</a:t>
            </a:r>
            <a:r>
              <a:rPr lang="nl-NL" sz="1600" dirty="0" smtClean="0"/>
              <a:t> </a:t>
            </a:r>
            <a:r>
              <a:rPr lang="nl-NL" sz="1600" dirty="0" err="1" smtClean="0"/>
              <a:t>the</a:t>
            </a:r>
            <a:r>
              <a:rPr lang="nl-NL" sz="1600" dirty="0" smtClean="0"/>
              <a:t> </a:t>
            </a:r>
            <a:r>
              <a:rPr lang="nl-NL" sz="1600" dirty="0" err="1" smtClean="0"/>
              <a:t>strategy</a:t>
            </a:r>
            <a:r>
              <a:rPr lang="nl-NL" sz="1600" dirty="0" smtClean="0"/>
              <a:t> he </a:t>
            </a:r>
            <a:r>
              <a:rPr lang="nl-NL" sz="1600" dirty="0" err="1" smtClean="0"/>
              <a:t>chooses</a:t>
            </a:r>
            <a:endParaRPr lang="nl-NL" sz="1600" dirty="0" smtClean="0"/>
          </a:p>
          <a:p>
            <a:endParaRPr lang="nl-NL" sz="1600" dirty="0" smtClean="0"/>
          </a:p>
          <a:p>
            <a:r>
              <a:rPr lang="nl-NL" sz="1600" dirty="0"/>
              <a:t> I</a:t>
            </a:r>
            <a:r>
              <a:rPr lang="nl-NL" sz="1600" dirty="0" smtClean="0"/>
              <a:t>n </a:t>
            </a:r>
            <a:r>
              <a:rPr lang="nl-NL" sz="1600" dirty="0" err="1" smtClean="0"/>
              <a:t>this</a:t>
            </a:r>
            <a:r>
              <a:rPr lang="nl-NL" sz="1600" dirty="0" smtClean="0"/>
              <a:t> way, </a:t>
            </a:r>
            <a:r>
              <a:rPr lang="nl-NL" sz="1600" dirty="0" err="1" smtClean="0"/>
              <a:t>player</a:t>
            </a:r>
            <a:r>
              <a:rPr lang="nl-NL" sz="1600" dirty="0" smtClean="0"/>
              <a:t> 1 </a:t>
            </a:r>
            <a:r>
              <a:rPr lang="nl-NL" sz="1600" dirty="0" err="1" smtClean="0"/>
              <a:t>aims</a:t>
            </a:r>
            <a:r>
              <a:rPr lang="nl-NL" sz="1600" dirty="0" smtClean="0"/>
              <a:t> </a:t>
            </a:r>
            <a:r>
              <a:rPr lang="nl-NL" sz="1600" dirty="0" err="1" smtClean="0"/>
              <a:t>to</a:t>
            </a:r>
            <a:r>
              <a:rPr lang="nl-NL" sz="1600" dirty="0" smtClean="0"/>
              <a:t> make </a:t>
            </a:r>
            <a:r>
              <a:rPr lang="nl-NL" sz="1600" dirty="0" err="1" smtClean="0"/>
              <a:t>player</a:t>
            </a:r>
            <a:r>
              <a:rPr lang="nl-NL" sz="1600" dirty="0" smtClean="0"/>
              <a:t> 2 indifferent </a:t>
            </a:r>
            <a:r>
              <a:rPr lang="nl-NL" sz="1600" dirty="0" err="1" smtClean="0"/>
              <a:t>to</a:t>
            </a:r>
            <a:r>
              <a:rPr lang="nl-NL" sz="1600" dirty="0" smtClean="0"/>
              <a:t> </a:t>
            </a:r>
            <a:r>
              <a:rPr lang="nl-NL" sz="1600" dirty="0" err="1" smtClean="0"/>
              <a:t>whatever</a:t>
            </a:r>
            <a:r>
              <a:rPr lang="nl-NL" sz="1600" dirty="0" smtClean="0"/>
              <a:t> </a:t>
            </a:r>
            <a:r>
              <a:rPr lang="nl-NL" sz="1600" dirty="0" err="1" smtClean="0"/>
              <a:t>strategy</a:t>
            </a:r>
            <a:r>
              <a:rPr lang="nl-NL" sz="1600" dirty="0" smtClean="0"/>
              <a:t> he </a:t>
            </a:r>
            <a:r>
              <a:rPr lang="nl-NL" sz="1600" dirty="0" err="1" smtClean="0"/>
              <a:t>chooses</a:t>
            </a:r>
            <a:endParaRPr lang="nl-NL" sz="1600" dirty="0" smtClean="0"/>
          </a:p>
          <a:p>
            <a:endParaRPr lang="nl-NL" sz="1600" dirty="0" smtClean="0"/>
          </a:p>
          <a:p>
            <a:r>
              <a:rPr lang="nl-NL" sz="1600" dirty="0" smtClean="0"/>
              <a:t>Make a </a:t>
            </a:r>
            <a:r>
              <a:rPr lang="nl-NL" sz="1600" dirty="0" err="1" smtClean="0"/>
              <a:t>player</a:t>
            </a:r>
            <a:r>
              <a:rPr lang="nl-NL" sz="1600" dirty="0" smtClean="0"/>
              <a:t> indifferent </a:t>
            </a:r>
            <a:r>
              <a:rPr lang="nl-NL" sz="1600" dirty="0" err="1" smtClean="0"/>
              <a:t>to</a:t>
            </a:r>
            <a:r>
              <a:rPr lang="nl-NL" sz="1600" dirty="0" smtClean="0"/>
              <a:t> </a:t>
            </a:r>
            <a:r>
              <a:rPr lang="nl-NL" sz="1600" dirty="0" err="1" smtClean="0"/>
              <a:t>your</a:t>
            </a:r>
            <a:r>
              <a:rPr lang="nl-NL" sz="1600" dirty="0" smtClean="0"/>
              <a:t> </a:t>
            </a:r>
            <a:r>
              <a:rPr lang="nl-NL" sz="1600" dirty="0" err="1" smtClean="0"/>
              <a:t>strategy</a:t>
            </a:r>
            <a:r>
              <a:rPr lang="nl-NL" sz="1600" dirty="0" smtClean="0"/>
              <a:t>, in </a:t>
            </a:r>
            <a:r>
              <a:rPr lang="nl-NL" sz="1600" dirty="0" err="1" smtClean="0"/>
              <a:t>expected</a:t>
            </a:r>
            <a:r>
              <a:rPr lang="nl-NL" sz="1600" dirty="0" smtClean="0"/>
              <a:t> </a:t>
            </a:r>
            <a:r>
              <a:rPr lang="nl-NL" sz="1600" dirty="0" err="1" smtClean="0"/>
              <a:t>payoff</a:t>
            </a:r>
            <a:r>
              <a:rPr lang="nl-NL" sz="1600" dirty="0" smtClean="0"/>
              <a:t> </a:t>
            </a:r>
            <a:r>
              <a:rPr lang="nl-NL" sz="1600" dirty="0" err="1" smtClean="0"/>
              <a:t>terms</a:t>
            </a:r>
            <a:r>
              <a:rPr lang="nl-NL" sz="1600" dirty="0" smtClean="0"/>
              <a:t>, is equivalent </a:t>
            </a:r>
            <a:r>
              <a:rPr lang="nl-NL" sz="1600" dirty="0" err="1" smtClean="0"/>
              <a:t>to</a:t>
            </a:r>
            <a:r>
              <a:rPr lang="nl-NL" sz="1600" dirty="0" smtClean="0"/>
              <a:t> </a:t>
            </a:r>
            <a:r>
              <a:rPr lang="nl-NL" sz="1600" dirty="0" err="1" smtClean="0"/>
              <a:t>minimizing</a:t>
            </a:r>
            <a:r>
              <a:rPr lang="nl-NL" sz="1600" dirty="0" smtClean="0"/>
              <a:t> </a:t>
            </a:r>
            <a:r>
              <a:rPr lang="nl-NL" sz="1600" dirty="0" err="1" smtClean="0"/>
              <a:t>the</a:t>
            </a:r>
            <a:r>
              <a:rPr lang="nl-NL" sz="1600" dirty="0" smtClean="0"/>
              <a:t> </a:t>
            </a:r>
            <a:r>
              <a:rPr lang="nl-NL" sz="1600" dirty="0" err="1" smtClean="0"/>
              <a:t>opponent’s</a:t>
            </a:r>
            <a:r>
              <a:rPr lang="nl-NL" sz="1600" dirty="0" smtClean="0"/>
              <a:t> </a:t>
            </a:r>
            <a:r>
              <a:rPr lang="nl-NL" sz="1600" dirty="0" err="1" smtClean="0"/>
              <a:t>ability</a:t>
            </a:r>
            <a:r>
              <a:rPr lang="nl-NL" sz="1600" dirty="0" smtClean="0"/>
              <a:t> </a:t>
            </a:r>
            <a:r>
              <a:rPr lang="nl-NL" sz="1600" dirty="0" err="1" smtClean="0"/>
              <a:t>to</a:t>
            </a:r>
            <a:r>
              <a:rPr lang="nl-NL" sz="1600" dirty="0" smtClean="0"/>
              <a:t> </a:t>
            </a:r>
            <a:r>
              <a:rPr lang="nl-NL" sz="1600" dirty="0" err="1" smtClean="0"/>
              <a:t>recognize</a:t>
            </a:r>
            <a:r>
              <a:rPr lang="nl-NL" sz="1600" dirty="0" smtClean="0"/>
              <a:t> </a:t>
            </a:r>
            <a:r>
              <a:rPr lang="nl-NL" sz="1600" dirty="0" err="1" smtClean="0"/>
              <a:t>and</a:t>
            </a:r>
            <a:r>
              <a:rPr lang="nl-NL" sz="1600" dirty="0" smtClean="0"/>
              <a:t> </a:t>
            </a:r>
            <a:r>
              <a:rPr lang="nl-NL" sz="1600" dirty="0" err="1" smtClean="0"/>
              <a:t>exploit</a:t>
            </a:r>
            <a:r>
              <a:rPr lang="nl-NL" sz="1600" dirty="0" smtClean="0"/>
              <a:t> </a:t>
            </a:r>
            <a:r>
              <a:rPr lang="nl-NL" sz="1600" dirty="0" err="1" smtClean="0"/>
              <a:t>systematic</a:t>
            </a:r>
            <a:r>
              <a:rPr lang="nl-NL" sz="1600" dirty="0" smtClean="0"/>
              <a:t> </a:t>
            </a:r>
            <a:r>
              <a:rPr lang="nl-NL" sz="1600" dirty="0" err="1" smtClean="0"/>
              <a:t>patterns</a:t>
            </a:r>
            <a:r>
              <a:rPr lang="nl-NL" sz="1600" dirty="0" smtClean="0"/>
              <a:t> of </a:t>
            </a:r>
            <a:r>
              <a:rPr lang="nl-NL" sz="1600" dirty="0" err="1" smtClean="0"/>
              <a:t>behaviour</a:t>
            </a:r>
            <a:r>
              <a:rPr lang="nl-NL" sz="1600" dirty="0" smtClean="0"/>
              <a:t> in </a:t>
            </a:r>
            <a:r>
              <a:rPr lang="nl-NL" sz="1600" dirty="0" err="1" smtClean="0"/>
              <a:t>your</a:t>
            </a:r>
            <a:r>
              <a:rPr lang="nl-NL" sz="1600" dirty="0" smtClean="0"/>
              <a:t> </a:t>
            </a:r>
            <a:r>
              <a:rPr lang="nl-NL" sz="1600" dirty="0" err="1" smtClean="0"/>
              <a:t>own</a:t>
            </a:r>
            <a:r>
              <a:rPr lang="nl-NL" sz="1600" dirty="0" smtClean="0"/>
              <a:t> </a:t>
            </a:r>
            <a:r>
              <a:rPr lang="nl-NL" sz="1600" dirty="0" err="1" smtClean="0"/>
              <a:t>choice</a:t>
            </a:r>
            <a:endParaRPr lang="nl-NL" sz="1600" dirty="0" smtClean="0"/>
          </a:p>
          <a:p>
            <a:endParaRPr lang="nl-NL" sz="1600" dirty="0"/>
          </a:p>
          <a:p>
            <a:r>
              <a:rPr lang="nl-NL" sz="1600" dirty="0" smtClean="0"/>
              <a:t> </a:t>
            </a:r>
            <a:r>
              <a:rPr lang="nl-NL" sz="1600" dirty="0" err="1"/>
              <a:t>K</a:t>
            </a:r>
            <a:r>
              <a:rPr lang="nl-NL" sz="1600" dirty="0" err="1" smtClean="0"/>
              <a:t>eeping</a:t>
            </a:r>
            <a:r>
              <a:rPr lang="nl-NL" sz="1600" dirty="0" smtClean="0"/>
              <a:t> </a:t>
            </a:r>
            <a:r>
              <a:rPr lang="nl-NL" sz="1600" dirty="0" err="1" smtClean="0"/>
              <a:t>your</a:t>
            </a:r>
            <a:r>
              <a:rPr lang="nl-NL" sz="1600" dirty="0" smtClean="0"/>
              <a:t> opponent indifferent is equivalent </a:t>
            </a:r>
            <a:r>
              <a:rPr lang="nl-NL" sz="1600" dirty="0" err="1" smtClean="0"/>
              <a:t>to</a:t>
            </a:r>
            <a:r>
              <a:rPr lang="nl-NL" sz="1600" dirty="0" smtClean="0"/>
              <a:t> </a:t>
            </a:r>
            <a:r>
              <a:rPr lang="nl-NL" sz="1600" dirty="0" err="1" smtClean="0"/>
              <a:t>keeping</a:t>
            </a:r>
            <a:r>
              <a:rPr lang="nl-NL" sz="1600" dirty="0" smtClean="0"/>
              <a:t> </a:t>
            </a:r>
            <a:r>
              <a:rPr lang="nl-NL" sz="1600" dirty="0" err="1" smtClean="0"/>
              <a:t>yourself</a:t>
            </a:r>
            <a:r>
              <a:rPr lang="nl-NL" sz="1600" dirty="0" smtClean="0"/>
              <a:t> indifferent (</a:t>
            </a:r>
            <a:r>
              <a:rPr lang="nl-NL" sz="1600" dirty="0" err="1" smtClean="0"/>
              <a:t>hence</a:t>
            </a:r>
            <a:r>
              <a:rPr lang="nl-NL" sz="1600" dirty="0" smtClean="0"/>
              <a:t>, random </a:t>
            </a:r>
            <a:r>
              <a:rPr lang="nl-NL" sz="1600" dirty="0" err="1" smtClean="0"/>
              <a:t>choice</a:t>
            </a:r>
            <a:r>
              <a:rPr lang="nl-NL" sz="1600" dirty="0"/>
              <a:t> </a:t>
            </a:r>
            <a:r>
              <a:rPr lang="nl-NL" sz="1600" dirty="0" smtClean="0"/>
              <a:t>over </a:t>
            </a:r>
            <a:r>
              <a:rPr lang="nl-NL" sz="1600" dirty="0" err="1" smtClean="0"/>
              <a:t>an</a:t>
            </a:r>
            <a:r>
              <a:rPr lang="nl-NL" sz="1600" dirty="0" smtClean="0"/>
              <a:t> </a:t>
            </a:r>
            <a:r>
              <a:rPr lang="nl-NL" sz="1600" dirty="0" err="1" smtClean="0"/>
              <a:t>optimal</a:t>
            </a:r>
            <a:r>
              <a:rPr lang="nl-NL" sz="1600" dirty="0" smtClean="0"/>
              <a:t> </a:t>
            </a:r>
            <a:r>
              <a:rPr lang="nl-NL" sz="1600" dirty="0" err="1" smtClean="0"/>
              <a:t>distribution</a:t>
            </a:r>
            <a:r>
              <a:rPr lang="nl-NL" sz="1600" dirty="0" smtClean="0"/>
              <a:t> of </a:t>
            </a:r>
            <a:r>
              <a:rPr lang="nl-NL" sz="1600" dirty="0" err="1" smtClean="0"/>
              <a:t>strategies</a:t>
            </a:r>
            <a:r>
              <a:rPr lang="nl-NL" sz="1600" dirty="0" smtClean="0"/>
              <a:t>)</a:t>
            </a:r>
          </a:p>
          <a:p>
            <a:endParaRPr lang="nl-NL" sz="1600" dirty="0"/>
          </a:p>
          <a:p>
            <a:r>
              <a:rPr lang="nl-NL" sz="1600" dirty="0" err="1" smtClean="0"/>
              <a:t>What</a:t>
            </a:r>
            <a:r>
              <a:rPr lang="nl-NL" sz="1600" dirty="0" smtClean="0"/>
              <a:t> does </a:t>
            </a:r>
            <a:r>
              <a:rPr lang="nl-NL" sz="1600" dirty="0" err="1" smtClean="0"/>
              <a:t>this</a:t>
            </a:r>
            <a:r>
              <a:rPr lang="nl-NL" sz="1600" dirty="0" smtClean="0"/>
              <a:t> sound like? -&gt; Monte Carlo </a:t>
            </a:r>
            <a:r>
              <a:rPr lang="nl-NL" sz="1600" dirty="0" err="1" smtClean="0"/>
              <a:t>Simulations</a:t>
            </a:r>
            <a:r>
              <a:rPr lang="nl-NL" sz="1600" dirty="0" smtClean="0"/>
              <a:t>! </a:t>
            </a:r>
            <a:endParaRPr lang="nl-NL" sz="1600" dirty="0"/>
          </a:p>
          <a:p>
            <a:endParaRPr lang="nl-NL" sz="1600" dirty="0"/>
          </a:p>
          <a:p>
            <a:endParaRPr lang="en-US" sz="1600" dirty="0"/>
          </a:p>
        </p:txBody>
      </p:sp>
    </p:spTree>
    <p:extLst>
      <p:ext uri="{BB962C8B-B14F-4D97-AF65-F5344CB8AC3E}">
        <p14:creationId xmlns:p14="http://schemas.microsoft.com/office/powerpoint/2010/main" val="9071863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49250" y="838200"/>
            <a:ext cx="8337550" cy="762000"/>
          </a:xfrm>
        </p:spPr>
        <p:txBody>
          <a:bodyPr/>
          <a:lstStyle/>
          <a:p>
            <a:r>
              <a:rPr lang="en-US" altLang="en-US" dirty="0" smtClean="0"/>
              <a:t>Nash equilibrium</a:t>
            </a:r>
          </a:p>
        </p:txBody>
      </p:sp>
      <p:sp>
        <p:nvSpPr>
          <p:cNvPr id="71683" name="Content Placeholder 2"/>
          <p:cNvSpPr>
            <a:spLocks noGrp="1"/>
          </p:cNvSpPr>
          <p:nvPr>
            <p:ph idx="1"/>
          </p:nvPr>
        </p:nvSpPr>
        <p:spPr>
          <a:xfrm>
            <a:off x="182880" y="1600200"/>
            <a:ext cx="8337550" cy="4678680"/>
          </a:xfrm>
        </p:spPr>
        <p:txBody>
          <a:bodyPr>
            <a:normAutofit/>
          </a:bodyPr>
          <a:lstStyle/>
          <a:p>
            <a:r>
              <a:rPr lang="en-US" altLang="en-US" sz="2000" dirty="0" smtClean="0"/>
              <a:t> </a:t>
            </a:r>
            <a:r>
              <a:rPr lang="en-US" altLang="en-US" sz="2000" dirty="0" smtClean="0"/>
              <a:t>Before we said that two key assumptions to develop rational criteria to select a strategy are:</a:t>
            </a:r>
            <a:endParaRPr lang="nl-NL" altLang="en-US" sz="2000" dirty="0"/>
          </a:p>
          <a:p>
            <a:pPr>
              <a:buFont typeface="Verdana" charset="0"/>
              <a:buAutoNum type="arabicPeriod"/>
            </a:pPr>
            <a:r>
              <a:rPr lang="nl-NL" altLang="en-US" sz="2000" dirty="0"/>
              <a:t> Both </a:t>
            </a:r>
            <a:r>
              <a:rPr lang="nl-NL" altLang="en-US" sz="2000" dirty="0" err="1"/>
              <a:t>players</a:t>
            </a:r>
            <a:r>
              <a:rPr lang="nl-NL" altLang="en-US" sz="2000" dirty="0"/>
              <a:t> are </a:t>
            </a:r>
            <a:r>
              <a:rPr lang="nl-NL" altLang="en-US" sz="2000" dirty="0" err="1"/>
              <a:t>rational</a:t>
            </a:r>
            <a:endParaRPr lang="nl-NL" altLang="en-US" sz="2000" dirty="0"/>
          </a:p>
          <a:p>
            <a:pPr>
              <a:buFont typeface="Verdana" charset="0"/>
              <a:buAutoNum type="arabicPeriod"/>
            </a:pPr>
            <a:r>
              <a:rPr lang="nl-NL" altLang="en-US" sz="2000" dirty="0"/>
              <a:t> Both </a:t>
            </a:r>
            <a:r>
              <a:rPr lang="nl-NL" altLang="en-US" sz="2000" dirty="0" err="1"/>
              <a:t>players</a:t>
            </a:r>
            <a:r>
              <a:rPr lang="nl-NL" altLang="en-US" sz="2000" dirty="0"/>
              <a:t> </a:t>
            </a:r>
            <a:r>
              <a:rPr lang="nl-NL" altLang="en-US" sz="2000" dirty="0" err="1"/>
              <a:t>choose</a:t>
            </a:r>
            <a:r>
              <a:rPr lang="nl-NL" altLang="en-US" sz="2000" dirty="0"/>
              <a:t> </a:t>
            </a:r>
            <a:r>
              <a:rPr lang="nl-NL" altLang="en-US" sz="2000" dirty="0" err="1"/>
              <a:t>their</a:t>
            </a:r>
            <a:r>
              <a:rPr lang="nl-NL" altLang="en-US" sz="2000" dirty="0"/>
              <a:t> </a:t>
            </a:r>
            <a:r>
              <a:rPr lang="nl-NL" altLang="en-US" sz="2000" dirty="0" err="1"/>
              <a:t>strategies</a:t>
            </a:r>
            <a:r>
              <a:rPr lang="nl-NL" altLang="en-US" sz="2000" dirty="0"/>
              <a:t> </a:t>
            </a:r>
            <a:r>
              <a:rPr lang="nl-NL" altLang="en-US" sz="2000" dirty="0" err="1"/>
              <a:t>solely</a:t>
            </a:r>
            <a:r>
              <a:rPr lang="nl-NL" altLang="en-US" sz="2000" dirty="0"/>
              <a:t> </a:t>
            </a:r>
            <a:r>
              <a:rPr lang="nl-NL" altLang="en-US" sz="2000" dirty="0" err="1"/>
              <a:t>to</a:t>
            </a:r>
            <a:r>
              <a:rPr lang="nl-NL" altLang="en-US" sz="2000" dirty="0"/>
              <a:t> </a:t>
            </a:r>
            <a:r>
              <a:rPr lang="nl-NL" altLang="en-US" sz="2000" dirty="0" err="1"/>
              <a:t>promote</a:t>
            </a:r>
            <a:r>
              <a:rPr lang="nl-NL" altLang="en-US" sz="2000" dirty="0"/>
              <a:t> </a:t>
            </a:r>
            <a:r>
              <a:rPr lang="nl-NL" altLang="en-US" sz="2000" dirty="0" err="1"/>
              <a:t>their</a:t>
            </a:r>
            <a:r>
              <a:rPr lang="nl-NL" altLang="en-US" sz="2000" dirty="0"/>
              <a:t> </a:t>
            </a:r>
            <a:r>
              <a:rPr lang="nl-NL" altLang="en-US" sz="2000" dirty="0" err="1"/>
              <a:t>own</a:t>
            </a:r>
            <a:r>
              <a:rPr lang="nl-NL" altLang="en-US" sz="2000" dirty="0"/>
              <a:t> welfare (no </a:t>
            </a:r>
            <a:r>
              <a:rPr lang="nl-NL" altLang="en-US" sz="2000" dirty="0" err="1"/>
              <a:t>compassion</a:t>
            </a:r>
            <a:r>
              <a:rPr lang="nl-NL" altLang="en-US" sz="2000" dirty="0"/>
              <a:t> on </a:t>
            </a:r>
            <a:r>
              <a:rPr lang="nl-NL" altLang="en-US" sz="2000" dirty="0" err="1"/>
              <a:t>the</a:t>
            </a:r>
            <a:r>
              <a:rPr lang="nl-NL" altLang="en-US" sz="2000" dirty="0"/>
              <a:t> opponent</a:t>
            </a:r>
            <a:r>
              <a:rPr lang="nl-NL" altLang="en-US" sz="2000" dirty="0" smtClean="0"/>
              <a:t>)</a:t>
            </a:r>
            <a:endParaRPr lang="nl-NL" altLang="en-US" sz="2000" dirty="0"/>
          </a:p>
          <a:p>
            <a:endParaRPr lang="en-US" altLang="en-US" sz="2000" dirty="0" smtClean="0"/>
          </a:p>
          <a:p>
            <a:endParaRPr lang="en-US" altLang="en-US" sz="2000" dirty="0"/>
          </a:p>
          <a:p>
            <a:r>
              <a:rPr lang="en-US" altLang="en-US" sz="2000" dirty="0" smtClean="0"/>
              <a:t> Nash proposed a slightly different approach:</a:t>
            </a:r>
          </a:p>
          <a:p>
            <a:endParaRPr lang="en-US" altLang="en-US" sz="2000" dirty="0"/>
          </a:p>
          <a:p>
            <a:r>
              <a:rPr lang="nl-NL" altLang="en-US" sz="2000" dirty="0" smtClean="0"/>
              <a:t> </a:t>
            </a:r>
            <a:r>
              <a:rPr lang="nl-NL" altLang="en-US" sz="2000" dirty="0" err="1" smtClean="0"/>
              <a:t>Each</a:t>
            </a:r>
            <a:r>
              <a:rPr lang="nl-NL" altLang="en-US" sz="2000" dirty="0" smtClean="0"/>
              <a:t> </a:t>
            </a:r>
            <a:r>
              <a:rPr lang="nl-NL" altLang="en-US" sz="2000" dirty="0" err="1"/>
              <a:t>player</a:t>
            </a:r>
            <a:r>
              <a:rPr lang="nl-NL" altLang="en-US" sz="2000" dirty="0"/>
              <a:t> does </a:t>
            </a:r>
            <a:r>
              <a:rPr lang="nl-NL" altLang="en-US" sz="2000" dirty="0" err="1"/>
              <a:t>the</a:t>
            </a:r>
            <a:r>
              <a:rPr lang="nl-NL" altLang="en-US" sz="2000" dirty="0"/>
              <a:t> best </a:t>
            </a:r>
            <a:r>
              <a:rPr lang="nl-NL" altLang="en-US" sz="2000" dirty="0" err="1"/>
              <a:t>for</a:t>
            </a:r>
            <a:r>
              <a:rPr lang="nl-NL" altLang="en-US" sz="2000" dirty="0"/>
              <a:t> </a:t>
            </a:r>
            <a:r>
              <a:rPr lang="nl-NL" altLang="en-US" sz="2000" dirty="0" err="1"/>
              <a:t>himself</a:t>
            </a:r>
            <a:r>
              <a:rPr lang="nl-NL" altLang="en-US" sz="2000" dirty="0"/>
              <a:t> (</a:t>
            </a:r>
            <a:r>
              <a:rPr lang="nl-NL" altLang="en-US" sz="2000" dirty="0" err="1"/>
              <a:t>and</a:t>
            </a:r>
            <a:r>
              <a:rPr lang="nl-NL" altLang="en-US" sz="2000" dirty="0"/>
              <a:t> </a:t>
            </a:r>
            <a:r>
              <a:rPr lang="nl-NL" altLang="en-US" sz="2000" dirty="0" err="1"/>
              <a:t>the</a:t>
            </a:r>
            <a:r>
              <a:rPr lang="nl-NL" altLang="en-US" sz="2000" dirty="0"/>
              <a:t> </a:t>
            </a:r>
            <a:r>
              <a:rPr lang="nl-NL" altLang="en-US" sz="2000" dirty="0" err="1"/>
              <a:t>group</a:t>
            </a:r>
            <a:r>
              <a:rPr lang="nl-NL" altLang="en-US" sz="2000" dirty="0" smtClean="0"/>
              <a:t>)</a:t>
            </a:r>
            <a:endParaRPr lang="en-US" altLang="en-US" sz="2000" dirty="0" smtClean="0"/>
          </a:p>
          <a:p>
            <a:pPr marL="203200" indent="0">
              <a:buNone/>
            </a:pPr>
            <a:endParaRPr lang="nl-NL" altLang="en-US" sz="2000" dirty="0" smtClean="0"/>
          </a:p>
          <a:p>
            <a:r>
              <a:rPr lang="en-US" altLang="en-US" sz="2000" dirty="0" smtClean="0">
                <a:hlinkClick r:id="rId2"/>
              </a:rPr>
              <a:t> https://</a:t>
            </a:r>
            <a:r>
              <a:rPr lang="en-US" altLang="en-US" sz="2000" dirty="0" smtClean="0">
                <a:hlinkClick r:id="rId2"/>
              </a:rPr>
              <a:t>www.youtube.com/watch?v=2d_dtTZQyUM</a:t>
            </a:r>
            <a:endParaRPr lang="en-US" altLang="en-US" sz="2000" dirty="0" smtClean="0"/>
          </a:p>
          <a:p>
            <a:endParaRPr lang="en-US" altLang="en-US" sz="2000" dirty="0" smtClean="0"/>
          </a:p>
        </p:txBody>
      </p:sp>
    </p:spTree>
    <p:extLst>
      <p:ext uri="{BB962C8B-B14F-4D97-AF65-F5344CB8AC3E}">
        <p14:creationId xmlns:p14="http://schemas.microsoft.com/office/powerpoint/2010/main" val="8370708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349250" y="869574"/>
            <a:ext cx="8337550" cy="762000"/>
          </a:xfrm>
        </p:spPr>
        <p:txBody>
          <a:bodyPr>
            <a:normAutofit fontScale="90000"/>
          </a:bodyPr>
          <a:lstStyle/>
          <a:p>
            <a:r>
              <a:rPr lang="en-US" altLang="en-US" dirty="0" smtClean="0"/>
              <a:t>Nash equilibrium – prisoner’s dilemma</a:t>
            </a:r>
          </a:p>
        </p:txBody>
      </p:sp>
      <p:sp>
        <p:nvSpPr>
          <p:cNvPr id="72707" name="Content Placeholder 2"/>
          <p:cNvSpPr>
            <a:spLocks noGrp="1"/>
          </p:cNvSpPr>
          <p:nvPr>
            <p:ph idx="1"/>
          </p:nvPr>
        </p:nvSpPr>
        <p:spPr>
          <a:xfrm>
            <a:off x="349250" y="1631574"/>
            <a:ext cx="8337550" cy="4114800"/>
          </a:xfrm>
        </p:spPr>
        <p:txBody>
          <a:bodyPr>
            <a:normAutofit fontScale="92500"/>
          </a:bodyPr>
          <a:lstStyle/>
          <a:p>
            <a:pPr>
              <a:lnSpc>
                <a:spcPct val="80000"/>
              </a:lnSpc>
            </a:pPr>
            <a:r>
              <a:rPr lang="en-US" altLang="en-US" sz="1700" dirty="0" smtClean="0"/>
              <a:t> The prisoner's dilemma is a canonical example of a game analyzed in game theory that shows why two purely "rational" individuals might not cooperate, even if it appears that it is in their best interests</a:t>
            </a:r>
          </a:p>
          <a:p>
            <a:pPr>
              <a:lnSpc>
                <a:spcPct val="80000"/>
              </a:lnSpc>
            </a:pPr>
            <a:endParaRPr lang="en-US" altLang="en-US" sz="1700" dirty="0" smtClean="0"/>
          </a:p>
          <a:p>
            <a:pPr>
              <a:lnSpc>
                <a:spcPct val="80000"/>
              </a:lnSpc>
            </a:pPr>
            <a:r>
              <a:rPr lang="en-US" altLang="en-US" sz="1700" dirty="0" smtClean="0"/>
              <a:t> Two criminals are arrested and imprisoned for a minor crime</a:t>
            </a:r>
          </a:p>
          <a:p>
            <a:pPr>
              <a:lnSpc>
                <a:spcPct val="80000"/>
              </a:lnSpc>
            </a:pPr>
            <a:r>
              <a:rPr lang="en-US" altLang="en-US" sz="1700" dirty="0" smtClean="0"/>
              <a:t> The police lacks sufficient evidence to convict the pair on a major crime</a:t>
            </a:r>
          </a:p>
          <a:p>
            <a:pPr>
              <a:lnSpc>
                <a:spcPct val="80000"/>
              </a:lnSpc>
            </a:pPr>
            <a:r>
              <a:rPr lang="en-US" altLang="en-US" sz="1700" dirty="0" smtClean="0"/>
              <a:t> Each prisoner is put in a separate room with no means of communicating with the other</a:t>
            </a:r>
          </a:p>
          <a:p>
            <a:pPr>
              <a:lnSpc>
                <a:spcPct val="80000"/>
              </a:lnSpc>
            </a:pPr>
            <a:r>
              <a:rPr lang="en-US" altLang="en-US" sz="1700" dirty="0" smtClean="0"/>
              <a:t> The police offers each prisoner a bargain. Each prisoner is given the opportunity either to: betray the other by testifying that the other committed the crime, or to cooperate with the other by remaining silent</a:t>
            </a:r>
          </a:p>
          <a:p>
            <a:pPr>
              <a:lnSpc>
                <a:spcPct val="80000"/>
              </a:lnSpc>
            </a:pPr>
            <a:r>
              <a:rPr lang="en-US" altLang="en-US" sz="1700" dirty="0" smtClean="0"/>
              <a:t> The offer is:</a:t>
            </a:r>
          </a:p>
          <a:p>
            <a:pPr lvl="1">
              <a:lnSpc>
                <a:spcPct val="80000"/>
              </a:lnSpc>
            </a:pPr>
            <a:r>
              <a:rPr lang="en-US" altLang="en-US" sz="1400" dirty="0" smtClean="0"/>
              <a:t>If prisoner 1 and 2 each betray the other, each of them serves 2 years in prison</a:t>
            </a:r>
          </a:p>
          <a:p>
            <a:pPr lvl="1">
              <a:lnSpc>
                <a:spcPct val="80000"/>
              </a:lnSpc>
            </a:pPr>
            <a:r>
              <a:rPr lang="en-US" altLang="en-US" sz="1400" dirty="0" smtClean="0"/>
              <a:t>If 1 betrays 2 but 2 remains silent, 1 will be set free and 2 will serve 3 years in prison (and vice versa)</a:t>
            </a:r>
          </a:p>
          <a:p>
            <a:pPr lvl="1">
              <a:lnSpc>
                <a:spcPct val="80000"/>
              </a:lnSpc>
            </a:pPr>
            <a:r>
              <a:rPr lang="en-US" altLang="en-US" sz="1400" dirty="0" smtClean="0"/>
              <a:t>If 1 and 2 both remain silent, both of them will only serve 1 year in prison (on the lesser charge)</a:t>
            </a:r>
          </a:p>
        </p:txBody>
      </p:sp>
    </p:spTree>
    <p:extLst>
      <p:ext uri="{BB962C8B-B14F-4D97-AF65-F5344CB8AC3E}">
        <p14:creationId xmlns:p14="http://schemas.microsoft.com/office/powerpoint/2010/main" val="102618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289" t="16701" r="28507" b="14488"/>
          <a:stretch/>
        </p:blipFill>
        <p:spPr>
          <a:xfrm>
            <a:off x="601578" y="1235241"/>
            <a:ext cx="7236703" cy="4106780"/>
          </a:xfrm>
          <a:prstGeom prst="rect">
            <a:avLst/>
          </a:prstGeom>
        </p:spPr>
      </p:pic>
      <p:sp>
        <p:nvSpPr>
          <p:cNvPr id="7" name="Rectangle 6"/>
          <p:cNvSpPr/>
          <p:nvPr/>
        </p:nvSpPr>
        <p:spPr>
          <a:xfrm>
            <a:off x="1044433" y="3459539"/>
            <a:ext cx="1178169" cy="246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6833" y="4012992"/>
            <a:ext cx="5829609" cy="2461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13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23745" y="851648"/>
            <a:ext cx="8337550" cy="762000"/>
          </a:xfrm>
        </p:spPr>
        <p:txBody>
          <a:bodyPr>
            <a:normAutofit fontScale="90000"/>
          </a:bodyPr>
          <a:lstStyle/>
          <a:p>
            <a:r>
              <a:rPr lang="en-US" altLang="en-US" dirty="0" smtClean="0"/>
              <a:t>Nash equilibrium – prisoner’s dilemma</a:t>
            </a:r>
          </a:p>
        </p:txBody>
      </p:sp>
      <p:sp>
        <p:nvSpPr>
          <p:cNvPr id="73731" name="Content Placeholder 2"/>
          <p:cNvSpPr>
            <a:spLocks noGrp="1"/>
          </p:cNvSpPr>
          <p:nvPr>
            <p:ph idx="1"/>
          </p:nvPr>
        </p:nvSpPr>
        <p:spPr>
          <a:xfrm>
            <a:off x="381000" y="1367116"/>
            <a:ext cx="8337550" cy="4854389"/>
          </a:xfrm>
        </p:spPr>
        <p:txBody>
          <a:bodyPr>
            <a:normAutofit lnSpcReduction="10000"/>
          </a:bodyPr>
          <a:lstStyle/>
          <a:p>
            <a:r>
              <a:rPr lang="en-US" altLang="en-US" sz="1600" dirty="0" smtClean="0"/>
              <a:t>The offer is:</a:t>
            </a:r>
          </a:p>
          <a:p>
            <a:pPr lvl="1"/>
            <a:r>
              <a:rPr lang="en-US" altLang="en-US" sz="1200" dirty="0" smtClean="0"/>
              <a:t>If prisoner 1 and 2 each betray the other, each of them serves 2 years in prison</a:t>
            </a:r>
          </a:p>
          <a:p>
            <a:pPr lvl="1"/>
            <a:r>
              <a:rPr lang="en-US" altLang="en-US" sz="1200" dirty="0" smtClean="0"/>
              <a:t>If 1 betrays 2 but 2 remains silent, 1 will be set free and 2 will serve 3 years in prison (and vice versa)</a:t>
            </a:r>
          </a:p>
          <a:p>
            <a:pPr lvl="1"/>
            <a:r>
              <a:rPr lang="en-US" altLang="en-US" sz="1200" dirty="0" smtClean="0"/>
              <a:t>If 1 and 2 both remain silent, both of them will only serve 1 year in prison (on the lesser charge)</a:t>
            </a:r>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pPr lvl="1"/>
            <a:endParaRPr lang="en-US" altLang="en-US" sz="1200" dirty="0" smtClean="0"/>
          </a:p>
          <a:p>
            <a:r>
              <a:rPr lang="en-US" altLang="en-US" sz="1600" dirty="0" smtClean="0"/>
              <a:t>Watch out: this is not a zero-sum game; we then display both payoffs of two players for each combination of strategies: </a:t>
            </a:r>
            <a:r>
              <a:rPr lang="en-US" altLang="en-US" sz="1600" dirty="0" smtClean="0"/>
              <a:t>payoff </a:t>
            </a:r>
            <a:r>
              <a:rPr lang="en-US" altLang="en-US" sz="1600" dirty="0" smtClean="0"/>
              <a:t>player 1, payoff player </a:t>
            </a:r>
            <a:r>
              <a:rPr lang="en-US" altLang="en-US" sz="1600" dirty="0" smtClean="0"/>
              <a:t>2 (payoff player one comes first)</a:t>
            </a:r>
            <a:endParaRPr lang="en-US" altLang="en-US" sz="1600" dirty="0" smtClean="0"/>
          </a:p>
        </p:txBody>
      </p:sp>
      <p:graphicFrame>
        <p:nvGraphicFramePr>
          <p:cNvPr id="4" name="Shape 127"/>
          <p:cNvGraphicFramePr>
            <a:graphicFrameLocks noGrp="1"/>
          </p:cNvGraphicFramePr>
          <p:nvPr>
            <p:extLst>
              <p:ext uri="{D42A27DB-BD31-4B8C-83A1-F6EECF244321}">
                <p14:modId xmlns:p14="http://schemas.microsoft.com/office/powerpoint/2010/main" val="3994207230"/>
              </p:ext>
            </p:extLst>
          </p:nvPr>
        </p:nvGraphicFramePr>
        <p:xfrm>
          <a:off x="1371600" y="2944907"/>
          <a:ext cx="6096000" cy="21002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53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30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-1,-1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-3,0</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3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0,-3</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24560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349250" y="914400"/>
            <a:ext cx="8337550" cy="762000"/>
          </a:xfrm>
        </p:spPr>
        <p:txBody>
          <a:bodyPr/>
          <a:lstStyle/>
          <a:p>
            <a:r>
              <a:rPr lang="en-US" altLang="en-US" dirty="0" smtClean="0"/>
              <a:t>Nash equilibrium – prisoner’s dilemma</a:t>
            </a:r>
          </a:p>
        </p:txBody>
      </p:sp>
      <p:sp>
        <p:nvSpPr>
          <p:cNvPr id="3" name="Content Placeholder 2"/>
          <p:cNvSpPr>
            <a:spLocks noGrp="1"/>
          </p:cNvSpPr>
          <p:nvPr>
            <p:ph idx="1"/>
          </p:nvPr>
        </p:nvSpPr>
        <p:spPr>
          <a:xfrm>
            <a:off x="381000" y="4343400"/>
            <a:ext cx="8337550" cy="1676400"/>
          </a:xfrm>
        </p:spPr>
        <p:txBody>
          <a:bodyPr/>
          <a:lstStyle/>
          <a:p>
            <a:pPr>
              <a:lnSpc>
                <a:spcPct val="90000"/>
              </a:lnSpc>
            </a:pPr>
            <a:r>
              <a:rPr lang="en-US" altLang="en-US" sz="1400" smtClean="0"/>
              <a:t>Optimal strategy seems to cooperate (stay silent): -1,-1</a:t>
            </a:r>
          </a:p>
          <a:p>
            <a:pPr>
              <a:lnSpc>
                <a:spcPct val="90000"/>
              </a:lnSpc>
            </a:pPr>
            <a:r>
              <a:rPr lang="en-US" altLang="en-US" sz="1400" smtClean="0"/>
              <a:t>But from prisoner 1 perspective:</a:t>
            </a:r>
          </a:p>
          <a:p>
            <a:pPr lvl="1">
              <a:lnSpc>
                <a:spcPct val="90000"/>
              </a:lnSpc>
            </a:pPr>
            <a:r>
              <a:rPr lang="en-US" altLang="en-US" sz="1000" smtClean="0"/>
              <a:t>If he think prisoner 2 is going to stay silent, he should betray and set free</a:t>
            </a:r>
          </a:p>
          <a:p>
            <a:pPr lvl="1">
              <a:lnSpc>
                <a:spcPct val="90000"/>
              </a:lnSpc>
            </a:pPr>
            <a:r>
              <a:rPr lang="en-US" altLang="en-US" sz="1000" smtClean="0"/>
              <a:t>If he think prisoner 2 is going to betray, he should betray as well, and get only 2 year in prison, instead of 3</a:t>
            </a:r>
          </a:p>
          <a:p>
            <a:pPr>
              <a:lnSpc>
                <a:spcPct val="90000"/>
              </a:lnSpc>
            </a:pPr>
            <a:r>
              <a:rPr lang="en-US" altLang="en-US" sz="1400" smtClean="0"/>
              <a:t>And the same works for prisoner 2</a:t>
            </a:r>
          </a:p>
          <a:p>
            <a:pPr>
              <a:lnSpc>
                <a:spcPct val="90000"/>
              </a:lnSpc>
            </a:pPr>
            <a:r>
              <a:rPr lang="en-US" altLang="en-US" sz="1400" smtClean="0"/>
              <a:t>Hence: in the situation where the prisoners have no control on what the other is going to do, they should both betray (they had no chance to build up a relationship)</a:t>
            </a:r>
          </a:p>
          <a:p>
            <a:pPr>
              <a:lnSpc>
                <a:spcPct val="90000"/>
              </a:lnSpc>
            </a:pPr>
            <a:endParaRPr lang="en-US" altLang="en-US" sz="1400" smtClean="0"/>
          </a:p>
        </p:txBody>
      </p:sp>
      <p:graphicFrame>
        <p:nvGraphicFramePr>
          <p:cNvPr id="4" name="Shape 127"/>
          <p:cNvGraphicFramePr>
            <a:graphicFrameLocks noGrp="1"/>
          </p:cNvGraphicFramePr>
          <p:nvPr/>
        </p:nvGraphicFramePr>
        <p:xfrm>
          <a:off x="1676400" y="1905000"/>
          <a:ext cx="6096000" cy="21002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53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30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-3,0</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3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0,-3</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-2,-2</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5" name="Rectangle 6"/>
          <p:cNvSpPr>
            <a:spLocks noChangeArrowheads="1"/>
          </p:cNvSpPr>
          <p:nvPr/>
        </p:nvSpPr>
        <p:spPr bwMode="auto">
          <a:xfrm>
            <a:off x="6705600" y="3657600"/>
            <a:ext cx="647700" cy="457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Tree>
    <p:extLst>
      <p:ext uri="{BB962C8B-B14F-4D97-AF65-F5344CB8AC3E}">
        <p14:creationId xmlns:p14="http://schemas.microsoft.com/office/powerpoint/2010/main" val="4069530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49250" y="905435"/>
            <a:ext cx="8337550" cy="762000"/>
          </a:xfrm>
        </p:spPr>
        <p:txBody>
          <a:bodyPr/>
          <a:lstStyle/>
          <a:p>
            <a:r>
              <a:rPr lang="en-US" altLang="en-US" dirty="0" smtClean="0"/>
              <a:t>Nash equilibrium – prisoner’s dilemma</a:t>
            </a:r>
          </a:p>
        </p:txBody>
      </p:sp>
      <p:sp>
        <p:nvSpPr>
          <p:cNvPr id="3" name="Content Placeholder 2"/>
          <p:cNvSpPr>
            <a:spLocks noGrp="1"/>
          </p:cNvSpPr>
          <p:nvPr>
            <p:ph idx="1"/>
          </p:nvPr>
        </p:nvSpPr>
        <p:spPr>
          <a:xfrm>
            <a:off x="381000" y="4343400"/>
            <a:ext cx="8337550" cy="1676400"/>
          </a:xfrm>
        </p:spPr>
        <p:txBody>
          <a:bodyPr/>
          <a:lstStyle/>
          <a:p>
            <a:r>
              <a:rPr lang="en-US" altLang="en-US" sz="1600" smtClean="0"/>
              <a:t>Prisoner 1’s best response: look at columns and find best response to each strategy of prisoner 2</a:t>
            </a:r>
          </a:p>
          <a:p>
            <a:r>
              <a:rPr lang="en-US" altLang="en-US" sz="1600" smtClean="0"/>
              <a:t>Prisoner 2’s best response: look at rows and find best response to each strategy of prisoner 1</a:t>
            </a:r>
          </a:p>
          <a:p>
            <a:r>
              <a:rPr lang="en-US" altLang="en-US" sz="1600" smtClean="0"/>
              <a:t>Nash equilibrium: -2,-2: both prisoners betray</a:t>
            </a:r>
          </a:p>
        </p:txBody>
      </p:sp>
      <p:graphicFrame>
        <p:nvGraphicFramePr>
          <p:cNvPr id="4" name="Shape 127"/>
          <p:cNvGraphicFramePr>
            <a:graphicFrameLocks noGrp="1"/>
          </p:cNvGraphicFramePr>
          <p:nvPr/>
        </p:nvGraphicFramePr>
        <p:xfrm>
          <a:off x="1676400" y="1905000"/>
          <a:ext cx="6096000" cy="21002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53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30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dirty="0" smtClean="0">
                          <a:ln>
                            <a:noFill/>
                          </a:ln>
                          <a:solidFill>
                            <a:srgbClr val="001C3D"/>
                          </a:solidFill>
                          <a:effectLst/>
                          <a:latin typeface="Verdana" charset="0"/>
                          <a:ea typeface="Verdana" charset="0"/>
                          <a:cs typeface="Verdana" charset="0"/>
                          <a:sym typeface="Verdana" charset="0"/>
                        </a:rPr>
                        <a:t>Silent</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-3,0</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3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0,-3</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6" name="Rectangle 6"/>
          <p:cNvSpPr>
            <a:spLocks noChangeArrowheads="1"/>
          </p:cNvSpPr>
          <p:nvPr/>
        </p:nvSpPr>
        <p:spPr bwMode="auto">
          <a:xfrm>
            <a:off x="5181600" y="3200400"/>
            <a:ext cx="647700" cy="9906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7" name="Rectangle 6"/>
          <p:cNvSpPr>
            <a:spLocks noChangeArrowheads="1"/>
          </p:cNvSpPr>
          <p:nvPr/>
        </p:nvSpPr>
        <p:spPr bwMode="auto">
          <a:xfrm>
            <a:off x="5181600" y="37338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8" name="Rectangle 6"/>
          <p:cNvSpPr>
            <a:spLocks noChangeArrowheads="1"/>
          </p:cNvSpPr>
          <p:nvPr/>
        </p:nvSpPr>
        <p:spPr bwMode="auto">
          <a:xfrm>
            <a:off x="6667500" y="3200400"/>
            <a:ext cx="647700" cy="9906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9" name="Rectangle 8"/>
          <p:cNvSpPr>
            <a:spLocks noChangeArrowheads="1"/>
          </p:cNvSpPr>
          <p:nvPr/>
        </p:nvSpPr>
        <p:spPr bwMode="auto">
          <a:xfrm>
            <a:off x="6705600" y="36576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0" name="Rectangle 6"/>
          <p:cNvSpPr>
            <a:spLocks noChangeArrowheads="1"/>
          </p:cNvSpPr>
          <p:nvPr/>
        </p:nvSpPr>
        <p:spPr bwMode="auto">
          <a:xfrm>
            <a:off x="4800600" y="3276600"/>
            <a:ext cx="2743200" cy="457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1" name="Rectangle 10"/>
          <p:cNvSpPr>
            <a:spLocks noChangeArrowheads="1"/>
          </p:cNvSpPr>
          <p:nvPr/>
        </p:nvSpPr>
        <p:spPr bwMode="auto">
          <a:xfrm>
            <a:off x="6982328" y="32766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2" name="Rectangle 6"/>
          <p:cNvSpPr>
            <a:spLocks noChangeArrowheads="1"/>
          </p:cNvSpPr>
          <p:nvPr/>
        </p:nvSpPr>
        <p:spPr bwMode="auto">
          <a:xfrm>
            <a:off x="4800600" y="3657600"/>
            <a:ext cx="2743200" cy="457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3" name="Rectangle 12"/>
          <p:cNvSpPr>
            <a:spLocks noChangeArrowheads="1"/>
          </p:cNvSpPr>
          <p:nvPr/>
        </p:nvSpPr>
        <p:spPr bwMode="auto">
          <a:xfrm>
            <a:off x="7034464" y="3657600"/>
            <a:ext cx="3810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
        <p:nvSpPr>
          <p:cNvPr id="14" name="Rectangle 13"/>
          <p:cNvSpPr>
            <a:spLocks noChangeArrowheads="1"/>
          </p:cNvSpPr>
          <p:nvPr/>
        </p:nvSpPr>
        <p:spPr bwMode="auto">
          <a:xfrm>
            <a:off x="6705600" y="3733800"/>
            <a:ext cx="609600" cy="3810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914400">
              <a:buClrTx/>
              <a:buSzTx/>
              <a:buFontTx/>
              <a:buNone/>
            </a:pPr>
            <a:endParaRPr lang="en-US" altLang="en-US">
              <a:solidFill>
                <a:schemeClr val="tx1"/>
              </a:solidFill>
            </a:endParaRPr>
          </a:p>
        </p:txBody>
      </p:sp>
    </p:spTree>
    <p:extLst>
      <p:ext uri="{BB962C8B-B14F-4D97-AF65-F5344CB8AC3E}">
        <p14:creationId xmlns:p14="http://schemas.microsoft.com/office/powerpoint/2010/main" val="681668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381000" y="923365"/>
            <a:ext cx="8337550" cy="762000"/>
          </a:xfrm>
        </p:spPr>
        <p:txBody>
          <a:bodyPr/>
          <a:lstStyle/>
          <a:p>
            <a:r>
              <a:rPr lang="en-US" altLang="en-US" sz="2700" dirty="0" smtClean="0"/>
              <a:t>Nash equilibrium – dominated strategies</a:t>
            </a:r>
          </a:p>
        </p:txBody>
      </p:sp>
      <p:sp>
        <p:nvSpPr>
          <p:cNvPr id="76803" name="Content Placeholder 2"/>
          <p:cNvSpPr>
            <a:spLocks noGrp="1"/>
          </p:cNvSpPr>
          <p:nvPr>
            <p:ph idx="1"/>
          </p:nvPr>
        </p:nvSpPr>
        <p:spPr>
          <a:xfrm>
            <a:off x="381000" y="4343400"/>
            <a:ext cx="8337550" cy="1676400"/>
          </a:xfrm>
        </p:spPr>
        <p:txBody>
          <a:bodyPr/>
          <a:lstStyle/>
          <a:p>
            <a:r>
              <a:rPr lang="en-US" altLang="en-US" sz="1600" smtClean="0"/>
              <a:t>Prisoner 1: strategy silent dominated by betray (-1&lt;0; -3&lt;-2)</a:t>
            </a:r>
          </a:p>
          <a:p>
            <a:endParaRPr lang="en-US" altLang="en-US" sz="1600" smtClean="0"/>
          </a:p>
        </p:txBody>
      </p:sp>
      <p:graphicFrame>
        <p:nvGraphicFramePr>
          <p:cNvPr id="4" name="Shape 127"/>
          <p:cNvGraphicFramePr>
            <a:graphicFrameLocks noGrp="1"/>
          </p:cNvGraphicFramePr>
          <p:nvPr/>
        </p:nvGraphicFramePr>
        <p:xfrm>
          <a:off x="1676400" y="1905000"/>
          <a:ext cx="6096000" cy="21002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53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30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-1,-1</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-3,0</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793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0,-3</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-2,-2</a:t>
                      </a:r>
                    </a:p>
                  </a:txBody>
                  <a:tcPr marL="90000" marR="90000" marT="62684" marB="468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2" name="Group 7"/>
          <p:cNvGrpSpPr>
            <a:grpSpLocks/>
          </p:cNvGrpSpPr>
          <p:nvPr/>
        </p:nvGrpSpPr>
        <p:grpSpPr bwMode="auto">
          <a:xfrm>
            <a:off x="5105400" y="3276600"/>
            <a:ext cx="2359025" cy="369888"/>
            <a:chOff x="4932040" y="4093931"/>
            <a:chExt cx="2736304" cy="432048"/>
          </a:xfrm>
        </p:grpSpPr>
        <p:cxnSp>
          <p:nvCxnSpPr>
            <p:cNvPr id="76830" name="Straight Connector 8"/>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76831" name="Straight Connector 12"/>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06973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349250" y="905435"/>
            <a:ext cx="8337550" cy="762000"/>
          </a:xfrm>
        </p:spPr>
        <p:txBody>
          <a:bodyPr/>
          <a:lstStyle/>
          <a:p>
            <a:r>
              <a:rPr lang="en-US" altLang="en-US" sz="2700" dirty="0" smtClean="0"/>
              <a:t>Nash equilibrium – dominated strategies</a:t>
            </a:r>
          </a:p>
        </p:txBody>
      </p:sp>
      <p:sp>
        <p:nvSpPr>
          <p:cNvPr id="77827" name="Content Placeholder 2"/>
          <p:cNvSpPr>
            <a:spLocks noGrp="1"/>
          </p:cNvSpPr>
          <p:nvPr>
            <p:ph idx="1"/>
          </p:nvPr>
        </p:nvSpPr>
        <p:spPr>
          <a:xfrm>
            <a:off x="381000" y="4343400"/>
            <a:ext cx="8337550" cy="1676400"/>
          </a:xfrm>
        </p:spPr>
        <p:txBody>
          <a:bodyPr/>
          <a:lstStyle/>
          <a:p>
            <a:r>
              <a:rPr lang="en-US" altLang="en-US" sz="1600" smtClean="0"/>
              <a:t>Prisoner 1: strategy silent dominated by betray (-1&lt;0; -3&lt;-2)</a:t>
            </a:r>
          </a:p>
          <a:p>
            <a:endParaRPr lang="en-US" altLang="en-US" sz="1600" smtClean="0"/>
          </a:p>
          <a:p>
            <a:r>
              <a:rPr lang="en-US" altLang="en-US" sz="1600" smtClean="0"/>
              <a:t>Prisoner 2: strategy silent dominated by betray (-3&lt;-2)</a:t>
            </a:r>
          </a:p>
          <a:p>
            <a:endParaRPr lang="en-US" altLang="en-US" sz="1600" smtClean="0"/>
          </a:p>
        </p:txBody>
      </p:sp>
      <p:graphicFrame>
        <p:nvGraphicFramePr>
          <p:cNvPr id="4" name="Shape 127"/>
          <p:cNvGraphicFramePr>
            <a:graphicFrameLocks noGrp="1"/>
          </p:cNvGraphicFramePr>
          <p:nvPr/>
        </p:nvGraphicFramePr>
        <p:xfrm>
          <a:off x="1676400" y="1905000"/>
          <a:ext cx="6096000" cy="2176463"/>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61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440">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Silent</a:t>
                      </a: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537">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0,-3</a:t>
                      </a: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-2,-2</a:t>
                      </a: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8387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694" marB="468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2" name="Group 7"/>
          <p:cNvGrpSpPr>
            <a:grpSpLocks/>
          </p:cNvGrpSpPr>
          <p:nvPr/>
        </p:nvGrpSpPr>
        <p:grpSpPr bwMode="auto">
          <a:xfrm>
            <a:off x="5029200" y="3352800"/>
            <a:ext cx="914400" cy="369888"/>
            <a:chOff x="4932040" y="4093931"/>
            <a:chExt cx="2736304" cy="432048"/>
          </a:xfrm>
        </p:grpSpPr>
        <p:cxnSp>
          <p:nvCxnSpPr>
            <p:cNvPr id="77854" name="Straight Connector 8"/>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77855" name="Straight Connector 12"/>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3689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349250" y="838200"/>
            <a:ext cx="8337550" cy="762000"/>
          </a:xfrm>
        </p:spPr>
        <p:txBody>
          <a:bodyPr/>
          <a:lstStyle/>
          <a:p>
            <a:r>
              <a:rPr lang="en-US" altLang="en-US" sz="2700" dirty="0" smtClean="0"/>
              <a:t>Nash equilibrium – dominated strategies</a:t>
            </a:r>
          </a:p>
        </p:txBody>
      </p:sp>
      <p:sp>
        <p:nvSpPr>
          <p:cNvPr id="78851" name="Content Placeholder 2"/>
          <p:cNvSpPr>
            <a:spLocks noGrp="1"/>
          </p:cNvSpPr>
          <p:nvPr>
            <p:ph idx="1"/>
          </p:nvPr>
        </p:nvSpPr>
        <p:spPr>
          <a:xfrm>
            <a:off x="381000" y="4343400"/>
            <a:ext cx="8337550" cy="1676400"/>
          </a:xfrm>
        </p:spPr>
        <p:txBody>
          <a:bodyPr/>
          <a:lstStyle/>
          <a:p>
            <a:r>
              <a:rPr lang="en-US" altLang="en-US" sz="1600" smtClean="0"/>
              <a:t>Betray-Betray is winning strategy</a:t>
            </a:r>
          </a:p>
          <a:p>
            <a:endParaRPr lang="en-US" altLang="en-US" sz="1600" smtClean="0"/>
          </a:p>
          <a:p>
            <a:r>
              <a:rPr lang="en-US" altLang="en-US" sz="1600" smtClean="0"/>
              <a:t>If a game has one dominant strategy, this must be the Nash equilibrium</a:t>
            </a:r>
          </a:p>
          <a:p>
            <a:endParaRPr lang="en-US" altLang="en-US" sz="1600" smtClean="0"/>
          </a:p>
        </p:txBody>
      </p:sp>
      <p:graphicFrame>
        <p:nvGraphicFramePr>
          <p:cNvPr id="4" name="Shape 127"/>
          <p:cNvGraphicFramePr>
            <a:graphicFrameLocks noGrp="1"/>
          </p:cNvGraphicFramePr>
          <p:nvPr/>
        </p:nvGraphicFramePr>
        <p:xfrm>
          <a:off x="1676400" y="1905000"/>
          <a:ext cx="6096000" cy="2189162"/>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17698">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903590">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83937">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4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4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400" b="0" i="0" u="none" strike="noStrike" cap="none" normalizeH="0" baseline="0" smtClean="0">
                          <a:ln>
                            <a:noFill/>
                          </a:ln>
                          <a:solidFill>
                            <a:srgbClr val="001C3D"/>
                          </a:solidFill>
                          <a:effectLst/>
                          <a:latin typeface="Verdana" charset="0"/>
                          <a:ea typeface="Verdana" charset="0"/>
                          <a:cs typeface="Verdana" charset="0"/>
                          <a:sym typeface="Verdana" charset="0"/>
                        </a:rPr>
                        <a:t>-2,-2</a:t>
                      </a: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83937">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Verdana" charset="0"/>
                        <a:ea typeface="DejaVu Sans" charset="0"/>
                        <a:cs typeface="DejaVu Sans" charset="0"/>
                      </a:endParaRPr>
                    </a:p>
                  </a:txBody>
                  <a:tcPr marL="90000" marR="90000" marT="62704" marB="468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05041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2400" dirty="0" err="1" smtClean="0"/>
              <a:t>What</a:t>
            </a:r>
            <a:r>
              <a:rPr lang="nl-NL" sz="2400" dirty="0" smtClean="0"/>
              <a:t> </a:t>
            </a:r>
            <a:r>
              <a:rPr lang="nl-NL" sz="2400" dirty="0" err="1" smtClean="0"/>
              <a:t>to</a:t>
            </a:r>
            <a:r>
              <a:rPr lang="nl-NL" sz="2400" dirty="0" smtClean="0"/>
              <a:t> </a:t>
            </a:r>
            <a:r>
              <a:rPr lang="nl-NL" sz="2400" dirty="0" err="1" smtClean="0"/>
              <a:t>know</a:t>
            </a:r>
            <a:r>
              <a:rPr lang="nl-NL" sz="2400" dirty="0" smtClean="0"/>
              <a:t>/</a:t>
            </a:r>
            <a:r>
              <a:rPr lang="nl-NL" sz="2400" dirty="0" err="1" smtClean="0"/>
              <a:t>know</a:t>
            </a:r>
            <a:r>
              <a:rPr lang="nl-NL" sz="2400" dirty="0" smtClean="0"/>
              <a:t>-</a:t>
            </a:r>
            <a:r>
              <a:rPr lang="nl-NL" sz="2400" dirty="0" err="1" smtClean="0"/>
              <a:t>how</a:t>
            </a:r>
            <a:r>
              <a:rPr lang="nl-NL" sz="2400" dirty="0" smtClean="0"/>
              <a:t>-</a:t>
            </a:r>
            <a:r>
              <a:rPr lang="nl-NL" sz="2400" dirty="0" err="1" smtClean="0"/>
              <a:t>to</a:t>
            </a:r>
            <a:r>
              <a:rPr lang="nl-NL" sz="2400" dirty="0" smtClean="0"/>
              <a:t>-do </a:t>
            </a:r>
            <a:r>
              <a:rPr lang="nl-NL" sz="2400" dirty="0" err="1" smtClean="0"/>
              <a:t>for</a:t>
            </a:r>
            <a:r>
              <a:rPr lang="nl-NL" sz="2400" dirty="0" smtClean="0"/>
              <a:t> </a:t>
            </a:r>
            <a:r>
              <a:rPr lang="nl-NL" sz="2400" dirty="0" err="1" smtClean="0"/>
              <a:t>the</a:t>
            </a:r>
            <a:r>
              <a:rPr lang="nl-NL" sz="2400" dirty="0" smtClean="0"/>
              <a:t> </a:t>
            </a:r>
            <a:r>
              <a:rPr lang="nl-NL" sz="2400" dirty="0" err="1" smtClean="0"/>
              <a:t>exam</a:t>
            </a:r>
            <a:endParaRPr lang="en-US" sz="2400" dirty="0"/>
          </a:p>
        </p:txBody>
      </p:sp>
      <p:sp>
        <p:nvSpPr>
          <p:cNvPr id="3" name="Text Placeholder 2"/>
          <p:cNvSpPr>
            <a:spLocks noGrp="1"/>
          </p:cNvSpPr>
          <p:nvPr>
            <p:ph type="body" idx="1"/>
          </p:nvPr>
        </p:nvSpPr>
        <p:spPr>
          <a:xfrm>
            <a:off x="349250" y="2117976"/>
            <a:ext cx="8337550" cy="4114800"/>
          </a:xfrm>
        </p:spPr>
        <p:txBody>
          <a:bodyPr>
            <a:normAutofit/>
          </a:bodyPr>
          <a:lstStyle/>
          <a:p>
            <a:r>
              <a:rPr lang="en-GB" sz="2000" dirty="0" smtClean="0"/>
              <a:t> </a:t>
            </a:r>
            <a:r>
              <a:rPr lang="nl-NL" sz="2000" dirty="0" err="1" smtClean="0"/>
              <a:t>Solving</a:t>
            </a:r>
            <a:r>
              <a:rPr lang="nl-NL" sz="2000" dirty="0" smtClean="0"/>
              <a:t> </a:t>
            </a:r>
            <a:r>
              <a:rPr lang="nl-NL" sz="2000" dirty="0"/>
              <a:t>games </a:t>
            </a:r>
            <a:r>
              <a:rPr lang="nl-NL" sz="2000" dirty="0" err="1"/>
              <a:t>by</a:t>
            </a:r>
            <a:r>
              <a:rPr lang="nl-NL" sz="2000" dirty="0"/>
              <a:t> </a:t>
            </a:r>
            <a:r>
              <a:rPr lang="nl-NL" sz="2000" dirty="0" err="1"/>
              <a:t>dominated</a:t>
            </a:r>
            <a:r>
              <a:rPr lang="nl-NL" sz="2000" dirty="0"/>
              <a:t> </a:t>
            </a:r>
            <a:r>
              <a:rPr lang="nl-NL" sz="2000" dirty="0" err="1" smtClean="0"/>
              <a:t>strategies</a:t>
            </a:r>
            <a:endParaRPr lang="nl-NL" sz="2000" dirty="0" smtClean="0"/>
          </a:p>
          <a:p>
            <a:endParaRPr lang="nl-NL" sz="2000" dirty="0"/>
          </a:p>
          <a:p>
            <a:r>
              <a:rPr lang="nl-NL" sz="2000" dirty="0" smtClean="0"/>
              <a:t> </a:t>
            </a:r>
            <a:r>
              <a:rPr lang="nl-NL" sz="2000" dirty="0" err="1" smtClean="0"/>
              <a:t>Solving</a:t>
            </a:r>
            <a:r>
              <a:rPr lang="nl-NL" sz="2000" dirty="0" smtClean="0"/>
              <a:t> games </a:t>
            </a:r>
            <a:r>
              <a:rPr lang="nl-NL" sz="2000" dirty="0" err="1" smtClean="0"/>
              <a:t>by</a:t>
            </a:r>
            <a:r>
              <a:rPr lang="nl-NL" sz="2000" dirty="0" smtClean="0"/>
              <a:t> minimax </a:t>
            </a:r>
            <a:r>
              <a:rPr lang="nl-NL" sz="2000" dirty="0" err="1" smtClean="0"/>
              <a:t>criterion</a:t>
            </a:r>
            <a:endParaRPr lang="nl-NL" sz="2000" dirty="0" smtClean="0"/>
          </a:p>
          <a:p>
            <a:endParaRPr lang="nl-NL" sz="2000" dirty="0"/>
          </a:p>
          <a:p>
            <a:r>
              <a:rPr lang="nl-NL" sz="2000" dirty="0"/>
              <a:t> </a:t>
            </a:r>
            <a:r>
              <a:rPr lang="nl-NL" sz="2000" dirty="0" err="1" smtClean="0"/>
              <a:t>Stable</a:t>
            </a:r>
            <a:r>
              <a:rPr lang="nl-NL" sz="2000" dirty="0" smtClean="0"/>
              <a:t>/</a:t>
            </a:r>
            <a:r>
              <a:rPr lang="nl-NL" sz="2000" dirty="0" err="1" smtClean="0"/>
              <a:t>unstable</a:t>
            </a:r>
            <a:r>
              <a:rPr lang="nl-NL" sz="2000" dirty="0" smtClean="0"/>
              <a:t> </a:t>
            </a:r>
            <a:r>
              <a:rPr lang="nl-NL" sz="2000" dirty="0" err="1"/>
              <a:t>solutions</a:t>
            </a:r>
            <a:endParaRPr lang="nl-NL" sz="2000" dirty="0"/>
          </a:p>
          <a:p>
            <a:endParaRPr lang="nl-NL" sz="2000" dirty="0"/>
          </a:p>
          <a:p>
            <a:r>
              <a:rPr lang="nl-NL" sz="2000" dirty="0"/>
              <a:t> </a:t>
            </a:r>
            <a:r>
              <a:rPr lang="nl-NL" sz="2000" dirty="0" err="1" smtClean="0"/>
              <a:t>Find</a:t>
            </a:r>
            <a:r>
              <a:rPr lang="nl-NL" sz="2000" dirty="0" smtClean="0"/>
              <a:t> </a:t>
            </a:r>
            <a:r>
              <a:rPr lang="nl-NL" sz="2000" dirty="0"/>
              <a:t>Nash equilibrium in a game</a:t>
            </a:r>
            <a:endParaRPr lang="en-US" sz="2000" dirty="0"/>
          </a:p>
          <a:p>
            <a:endParaRPr lang="en-US" sz="2000" dirty="0"/>
          </a:p>
        </p:txBody>
      </p:sp>
    </p:spTree>
    <p:extLst>
      <p:ext uri="{BB962C8B-B14F-4D97-AF65-F5344CB8AC3E}">
        <p14:creationId xmlns:p14="http://schemas.microsoft.com/office/powerpoint/2010/main" val="35728342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323850" y="908050"/>
            <a:ext cx="8337550" cy="762000"/>
          </a:xfrm>
        </p:spPr>
        <p:txBody>
          <a:bodyPr/>
          <a:lstStyle/>
          <a:p>
            <a:r>
              <a:rPr lang="nl-NL" altLang="en-US" smtClean="0"/>
              <a:t>Homeworks</a:t>
            </a:r>
            <a:endParaRPr lang="en-US" altLang="en-US" smtClean="0"/>
          </a:p>
        </p:txBody>
      </p:sp>
      <p:sp>
        <p:nvSpPr>
          <p:cNvPr id="82947" name="Content Placeholder 2"/>
          <p:cNvSpPr>
            <a:spLocks noGrp="1"/>
          </p:cNvSpPr>
          <p:nvPr>
            <p:ph idx="1"/>
          </p:nvPr>
        </p:nvSpPr>
        <p:spPr>
          <a:xfrm>
            <a:off x="323850" y="1557338"/>
            <a:ext cx="8337550" cy="4114800"/>
          </a:xfrm>
        </p:spPr>
        <p:txBody>
          <a:bodyPr/>
          <a:lstStyle/>
          <a:p>
            <a:r>
              <a:rPr lang="nl-NL" altLang="en-US" sz="1600" dirty="0" smtClean="0"/>
              <a:t> </a:t>
            </a:r>
            <a:r>
              <a:rPr lang="nl-NL" altLang="en-US" sz="1600" dirty="0" err="1" smtClean="0"/>
              <a:t>Study</a:t>
            </a:r>
            <a:r>
              <a:rPr lang="nl-NL" altLang="en-US" sz="1600" dirty="0" smtClean="0"/>
              <a:t> slides </a:t>
            </a:r>
            <a:r>
              <a:rPr lang="nl-NL" altLang="en-US" sz="1600" dirty="0" err="1" smtClean="0"/>
              <a:t>and</a:t>
            </a:r>
            <a:r>
              <a:rPr lang="nl-NL" altLang="en-US" sz="1600" dirty="0" smtClean="0"/>
              <a:t> </a:t>
            </a:r>
            <a:r>
              <a:rPr lang="nl-NL" altLang="en-US" sz="1600" dirty="0" err="1" smtClean="0"/>
              <a:t>your</a:t>
            </a:r>
            <a:r>
              <a:rPr lang="nl-NL" altLang="en-US" sz="1600" dirty="0" smtClean="0"/>
              <a:t> </a:t>
            </a:r>
            <a:r>
              <a:rPr lang="nl-NL" altLang="en-US" sz="1600" dirty="0" err="1" smtClean="0"/>
              <a:t>notes</a:t>
            </a:r>
            <a:endParaRPr lang="nl-NL" altLang="en-US" sz="1600" dirty="0" smtClean="0"/>
          </a:p>
          <a:p>
            <a:endParaRPr lang="nl-NL" altLang="en-US" sz="1600" dirty="0" smtClean="0"/>
          </a:p>
          <a:p>
            <a:r>
              <a:rPr lang="nl-NL" altLang="en-US" sz="1600" dirty="0" smtClean="0"/>
              <a:t> </a:t>
            </a:r>
            <a:r>
              <a:rPr lang="nl-NL" altLang="en-US" sz="1600" dirty="0" err="1" smtClean="0"/>
              <a:t>Exercise</a:t>
            </a:r>
            <a:r>
              <a:rPr lang="nl-NL" altLang="en-US" sz="1600" dirty="0" smtClean="0"/>
              <a:t> on </a:t>
            </a:r>
            <a:r>
              <a:rPr lang="nl-NL" altLang="en-US" sz="1600" dirty="0" err="1" smtClean="0"/>
              <a:t>the</a:t>
            </a:r>
            <a:r>
              <a:rPr lang="nl-NL" altLang="en-US" sz="1600" dirty="0" smtClean="0"/>
              <a:t> </a:t>
            </a:r>
            <a:r>
              <a:rPr lang="nl-NL" altLang="en-US" sz="1600" dirty="0" err="1" smtClean="0"/>
              <a:t>following</a:t>
            </a:r>
            <a:r>
              <a:rPr lang="nl-NL" altLang="en-US" sz="1600" dirty="0" smtClean="0"/>
              <a:t> slide</a:t>
            </a:r>
          </a:p>
          <a:p>
            <a:endParaRPr lang="nl-NL" altLang="en-US" sz="1600" dirty="0" smtClean="0"/>
          </a:p>
          <a:p>
            <a:r>
              <a:rPr lang="nl-NL" altLang="en-US" sz="1600" dirty="0" smtClean="0"/>
              <a:t> </a:t>
            </a:r>
            <a:r>
              <a:rPr lang="nl-NL" altLang="en-US" sz="1600" dirty="0" err="1" smtClean="0"/>
              <a:t>Think</a:t>
            </a:r>
            <a:r>
              <a:rPr lang="nl-NL" altLang="en-US" sz="1600" dirty="0" smtClean="0"/>
              <a:t> of </a:t>
            </a:r>
            <a:r>
              <a:rPr lang="nl-NL" altLang="en-US" sz="1600" dirty="0" err="1" smtClean="0"/>
              <a:t>possible</a:t>
            </a:r>
            <a:r>
              <a:rPr lang="nl-NL" altLang="en-US" sz="1600" dirty="0" smtClean="0"/>
              <a:t> </a:t>
            </a:r>
            <a:r>
              <a:rPr lang="nl-NL" altLang="en-US" sz="1600" dirty="0" err="1" smtClean="0"/>
              <a:t>applications</a:t>
            </a:r>
            <a:r>
              <a:rPr lang="nl-NL" altLang="en-US" sz="1600" dirty="0" smtClean="0"/>
              <a:t> of Game </a:t>
            </a:r>
            <a:r>
              <a:rPr lang="nl-NL" altLang="en-US" sz="1600" dirty="0" err="1" smtClean="0"/>
              <a:t>Theory</a:t>
            </a:r>
            <a:r>
              <a:rPr lang="nl-NL" altLang="en-US" sz="1600" dirty="0" smtClean="0"/>
              <a:t>, different </a:t>
            </a:r>
            <a:r>
              <a:rPr lang="nl-NL" altLang="en-US" sz="1600" dirty="0" err="1" smtClean="0"/>
              <a:t>from</a:t>
            </a:r>
            <a:r>
              <a:rPr lang="nl-NL" altLang="en-US" sz="1600" dirty="0" smtClean="0"/>
              <a:t> </a:t>
            </a:r>
            <a:r>
              <a:rPr lang="nl-NL" altLang="en-US" sz="1600" dirty="0" err="1" smtClean="0"/>
              <a:t>the</a:t>
            </a:r>
            <a:r>
              <a:rPr lang="nl-NL" altLang="en-US" sz="1600" dirty="0" smtClean="0"/>
              <a:t> </a:t>
            </a:r>
            <a:r>
              <a:rPr lang="nl-NL" altLang="en-US" sz="1600" dirty="0" err="1" smtClean="0"/>
              <a:t>ones</a:t>
            </a:r>
            <a:r>
              <a:rPr lang="nl-NL" altLang="en-US" sz="1600" dirty="0" smtClean="0"/>
              <a:t> </a:t>
            </a:r>
            <a:r>
              <a:rPr lang="nl-NL" altLang="en-US" sz="1600" dirty="0" err="1" smtClean="0"/>
              <a:t>mentioned</a:t>
            </a:r>
            <a:r>
              <a:rPr lang="nl-NL" altLang="en-US" sz="1600" dirty="0" smtClean="0"/>
              <a:t> in </a:t>
            </a:r>
            <a:r>
              <a:rPr lang="nl-NL" altLang="en-US" sz="1600" dirty="0" err="1" smtClean="0"/>
              <a:t>the</a:t>
            </a:r>
            <a:r>
              <a:rPr lang="nl-NL" altLang="en-US" sz="1600" dirty="0" smtClean="0"/>
              <a:t> </a:t>
            </a:r>
            <a:r>
              <a:rPr lang="nl-NL" altLang="en-US" sz="1600" dirty="0" err="1" smtClean="0"/>
              <a:t>lecture</a:t>
            </a:r>
            <a:endParaRPr lang="nl-NL" altLang="en-US" sz="1600" dirty="0" smtClean="0"/>
          </a:p>
          <a:p>
            <a:endParaRPr lang="en-US" altLang="en-US" sz="1600" dirty="0" smtClean="0"/>
          </a:p>
        </p:txBody>
      </p:sp>
    </p:spTree>
    <p:extLst>
      <p:ext uri="{BB962C8B-B14F-4D97-AF65-F5344CB8AC3E}">
        <p14:creationId xmlns:p14="http://schemas.microsoft.com/office/powerpoint/2010/main" val="21475557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hape 531"/>
          <p:cNvSpPr>
            <a:spLocks noGrp="1"/>
          </p:cNvSpPr>
          <p:nvPr>
            <p:ph type="title"/>
          </p:nvPr>
        </p:nvSpPr>
        <p:spPr>
          <a:xfrm>
            <a:off x="381000" y="762000"/>
            <a:ext cx="8337550" cy="762000"/>
          </a:xfrm>
        </p:spPr>
        <p:txBody>
          <a:bodyPr/>
          <a:lstStyle/>
          <a:p>
            <a:pPr>
              <a:buClr>
                <a:srgbClr val="001C3D"/>
              </a:buClr>
              <a:buSzPct val="25000"/>
              <a:buFont typeface="Verdana" charset="0"/>
              <a:buNone/>
            </a:pPr>
            <a:r>
              <a:rPr lang="en-US" altLang="en-US" smtClean="0">
                <a:sym typeface="Verdana" charset="0"/>
              </a:rPr>
              <a:t>Problem 1</a:t>
            </a:r>
          </a:p>
        </p:txBody>
      </p:sp>
      <p:sp>
        <p:nvSpPr>
          <p:cNvPr id="83971" name="Shape 532"/>
          <p:cNvSpPr>
            <a:spLocks noGrp="1"/>
          </p:cNvSpPr>
          <p:nvPr>
            <p:ph type="body" idx="1"/>
          </p:nvPr>
        </p:nvSpPr>
        <p:spPr>
          <a:xfrm>
            <a:off x="381000" y="1295400"/>
            <a:ext cx="8337550" cy="4468813"/>
          </a:xfrm>
        </p:spPr>
        <p:txBody>
          <a:bodyPr/>
          <a:lstStyle/>
          <a:p>
            <a:pPr>
              <a:spcBef>
                <a:spcPct val="0"/>
              </a:spcBef>
              <a:buFontTx/>
              <a:buNone/>
            </a:pPr>
            <a:r>
              <a:rPr lang="en-US" altLang="en-US" sz="1400" dirty="0" smtClean="0"/>
              <a:t>Consider the following game: </a:t>
            </a:r>
          </a:p>
          <a:p>
            <a:pPr>
              <a:spcBef>
                <a:spcPct val="0"/>
              </a:spcBef>
              <a:buFont typeface="Verdana" charset="0"/>
              <a:buAutoNum type="arabicPeriod"/>
            </a:pPr>
            <a:endParaRPr lang="en-US" altLang="en-US" sz="1400" dirty="0" smtClean="0"/>
          </a:p>
          <a:p>
            <a:pPr>
              <a:spcBef>
                <a:spcPct val="0"/>
              </a:spcBef>
              <a:buFontTx/>
              <a:buNone/>
            </a:pPr>
            <a:r>
              <a:rPr lang="en-US" altLang="en-US" sz="1400" dirty="0" smtClean="0"/>
              <a:t>Players R and C each choose a number 1, 2, or 3. If they choose the same number, C pays R that amount. If they choose differently, R pays C the amount that C has chosen.</a:t>
            </a:r>
          </a:p>
          <a:p>
            <a:pPr>
              <a:spcBef>
                <a:spcPct val="0"/>
              </a:spcBef>
              <a:buFont typeface="Verdana" charset="0"/>
              <a:buAutoNum type="arabicPeriod"/>
            </a:pPr>
            <a:endParaRPr lang="en-US" altLang="en-US" sz="1400" dirty="0" smtClean="0"/>
          </a:p>
          <a:p>
            <a:pPr>
              <a:spcBef>
                <a:spcPct val="0"/>
              </a:spcBef>
              <a:buFont typeface="Verdana" charset="0"/>
              <a:buAutoNum type="arabicPeriod"/>
            </a:pPr>
            <a:r>
              <a:rPr lang="en-US" altLang="en-US" sz="1400" dirty="0" smtClean="0"/>
              <a:t>What is the payoff table?</a:t>
            </a:r>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endParaRPr lang="en-US" altLang="en-US" sz="1400" dirty="0" smtClean="0"/>
          </a:p>
          <a:p>
            <a:pPr>
              <a:spcBef>
                <a:spcPct val="0"/>
              </a:spcBef>
              <a:buFont typeface="Verdana" charset="0"/>
              <a:buAutoNum type="arabicPeriod"/>
            </a:pPr>
            <a:r>
              <a:rPr lang="en-US" altLang="en-US" sz="1400" dirty="0" smtClean="0"/>
              <a:t>Is there a saddle point in this game?</a:t>
            </a:r>
          </a:p>
          <a:p>
            <a:pPr>
              <a:spcBef>
                <a:spcPct val="0"/>
              </a:spcBef>
              <a:buFont typeface="Verdana" charset="0"/>
              <a:buAutoNum type="arabicPeriod"/>
            </a:pPr>
            <a:endParaRPr lang="en-US" altLang="en-US" sz="1400" dirty="0" smtClean="0"/>
          </a:p>
          <a:p>
            <a:pPr>
              <a:spcBef>
                <a:spcPct val="0"/>
              </a:spcBef>
              <a:buFont typeface="Verdana" charset="0"/>
              <a:buAutoNum type="arabicPeriod"/>
            </a:pPr>
            <a:r>
              <a:rPr lang="en-US" altLang="en-US" sz="1400" dirty="0" smtClean="0"/>
              <a:t>Does the game have a stable solution?</a:t>
            </a:r>
          </a:p>
          <a:p>
            <a:pPr>
              <a:spcBef>
                <a:spcPct val="0"/>
              </a:spcBef>
              <a:buFont typeface="Verdana" charset="0"/>
              <a:buAutoNum type="arabicPeriod"/>
            </a:pPr>
            <a:endParaRPr lang="en-US" altLang="en-US" sz="1400" dirty="0" smtClean="0"/>
          </a:p>
          <a:p>
            <a:pPr>
              <a:spcBef>
                <a:spcPct val="0"/>
              </a:spcBef>
              <a:buFont typeface="Verdana" charset="0"/>
              <a:buAutoNum type="arabicPeriod"/>
            </a:pPr>
            <a:r>
              <a:rPr lang="en-US" altLang="en-US" sz="1400" dirty="0" smtClean="0"/>
              <a:t>Predict a possible evolution of the game</a:t>
            </a:r>
          </a:p>
        </p:txBody>
      </p:sp>
      <p:graphicFrame>
        <p:nvGraphicFramePr>
          <p:cNvPr id="4" name="Table 3"/>
          <p:cNvGraphicFramePr>
            <a:graphicFrameLocks noGrp="1"/>
          </p:cNvGraphicFramePr>
          <p:nvPr>
            <p:extLst>
              <p:ext uri="{D42A27DB-BD31-4B8C-83A1-F6EECF244321}">
                <p14:modId xmlns:p14="http://schemas.microsoft.com/office/powerpoint/2010/main" val="3613299178"/>
              </p:ext>
            </p:extLst>
          </p:nvPr>
        </p:nvGraphicFramePr>
        <p:xfrm>
          <a:off x="1219200" y="3039035"/>
          <a:ext cx="6096000" cy="1698625"/>
        </p:xfrm>
        <a:graphic>
          <a:graphicData uri="http://schemas.openxmlformats.org/drawingml/2006/table">
            <a:tbl>
              <a:tblPr/>
              <a:tblGrid>
                <a:gridCol w="2125663">
                  <a:extLst>
                    <a:ext uri="{9D8B030D-6E8A-4147-A177-3AD203B41FA5}">
                      <a16:colId xmlns:a16="http://schemas.microsoft.com/office/drawing/2014/main" val="20000"/>
                    </a:ext>
                  </a:extLst>
                </a:gridCol>
                <a:gridCol w="168433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854075">
                  <a:extLst>
                    <a:ext uri="{9D8B030D-6E8A-4147-A177-3AD203B41FA5}">
                      <a16:colId xmlns:a16="http://schemas.microsoft.com/office/drawing/2014/main" val="20004"/>
                    </a:ext>
                  </a:extLst>
                </a:gridCol>
              </a:tblGrid>
              <a:tr h="40322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925">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3513">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6351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6351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6351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71311219"/>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hape 531"/>
          <p:cNvSpPr>
            <a:spLocks noGrp="1"/>
          </p:cNvSpPr>
          <p:nvPr>
            <p:ph type="title"/>
          </p:nvPr>
        </p:nvSpPr>
        <p:spPr>
          <a:xfrm>
            <a:off x="403225" y="852488"/>
            <a:ext cx="8337550" cy="762000"/>
          </a:xfrm>
        </p:spPr>
        <p:txBody>
          <a:bodyPr/>
          <a:lstStyle/>
          <a:p>
            <a:pPr>
              <a:buClr>
                <a:srgbClr val="001C3D"/>
              </a:buClr>
              <a:buSzPct val="25000"/>
              <a:buFont typeface="Verdana" charset="0"/>
              <a:buNone/>
            </a:pPr>
            <a:r>
              <a:rPr lang="en-US" altLang="en-US" smtClean="0">
                <a:sym typeface="Verdana" charset="0"/>
              </a:rPr>
              <a:t>Problem 2</a:t>
            </a:r>
          </a:p>
        </p:txBody>
      </p:sp>
      <p:sp>
        <p:nvSpPr>
          <p:cNvPr id="108547" name="Shape 532"/>
          <p:cNvSpPr>
            <a:spLocks noGrp="1"/>
          </p:cNvSpPr>
          <p:nvPr>
            <p:ph type="body" idx="1"/>
          </p:nvPr>
        </p:nvSpPr>
        <p:spPr>
          <a:xfrm>
            <a:off x="349250" y="1344613"/>
            <a:ext cx="8337550" cy="4468812"/>
          </a:xfrm>
        </p:spPr>
        <p:txBody>
          <a:bodyPr/>
          <a:lstStyle/>
          <a:p>
            <a:pPr marL="0" indent="0">
              <a:spcBef>
                <a:spcPct val="0"/>
              </a:spcBef>
              <a:buFontTx/>
              <a:buNone/>
              <a:defRPr/>
            </a:pPr>
            <a:r>
              <a:rPr lang="en-US" sz="1800" dirty="0" smtClean="0"/>
              <a:t>Consider the following payoff table:</a:t>
            </a:r>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endParaRPr lang="en-US" sz="1800" dirty="0" smtClean="0"/>
          </a:p>
          <a:p>
            <a:pPr marL="0" indent="0">
              <a:spcBef>
                <a:spcPct val="0"/>
              </a:spcBef>
              <a:buFontTx/>
              <a:buNone/>
              <a:defRPr/>
            </a:pPr>
            <a:r>
              <a:rPr lang="en-US" sz="1800" dirty="0" smtClean="0"/>
              <a:t>Predict the play of the game:</a:t>
            </a:r>
          </a:p>
          <a:p>
            <a:pPr>
              <a:spcBef>
                <a:spcPct val="0"/>
              </a:spcBef>
              <a:buFont typeface="+mj-lt"/>
              <a:buAutoNum type="arabicPeriod"/>
              <a:defRPr/>
            </a:pPr>
            <a:r>
              <a:rPr lang="en-US" sz="1800" dirty="0" smtClean="0"/>
              <a:t>First by using dominated strategies</a:t>
            </a:r>
          </a:p>
          <a:p>
            <a:pPr>
              <a:spcBef>
                <a:spcPct val="0"/>
              </a:spcBef>
              <a:buFont typeface="+mj-lt"/>
              <a:buAutoNum type="arabicPeriod"/>
              <a:defRPr/>
            </a:pPr>
            <a:r>
              <a:rPr lang="en-US" sz="1800" dirty="0" smtClean="0"/>
              <a:t>Then by finding the Nash equilibrium</a:t>
            </a:r>
          </a:p>
        </p:txBody>
      </p:sp>
      <p:graphicFrame>
        <p:nvGraphicFramePr>
          <p:cNvPr id="4" name="Table 3"/>
          <p:cNvGraphicFramePr>
            <a:graphicFrameLocks noGrp="1"/>
          </p:cNvGraphicFramePr>
          <p:nvPr/>
        </p:nvGraphicFramePr>
        <p:xfrm>
          <a:off x="1219200" y="1905000"/>
          <a:ext cx="6096000" cy="1698625"/>
        </p:xfrm>
        <a:graphic>
          <a:graphicData uri="http://schemas.openxmlformats.org/drawingml/2006/table">
            <a:tbl>
              <a:tblPr/>
              <a:tblGrid>
                <a:gridCol w="2125663">
                  <a:extLst>
                    <a:ext uri="{9D8B030D-6E8A-4147-A177-3AD203B41FA5}">
                      <a16:colId xmlns:a16="http://schemas.microsoft.com/office/drawing/2014/main" val="20000"/>
                    </a:ext>
                  </a:extLst>
                </a:gridCol>
                <a:gridCol w="168433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854075">
                  <a:extLst>
                    <a:ext uri="{9D8B030D-6E8A-4147-A177-3AD203B41FA5}">
                      <a16:colId xmlns:a16="http://schemas.microsoft.com/office/drawing/2014/main" val="20004"/>
                    </a:ext>
                  </a:extLst>
                </a:gridCol>
              </a:tblGrid>
              <a:tr h="40322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1925">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3513">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1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1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6351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1C3D"/>
                          </a:solidFill>
                          <a:effectLst/>
                          <a:latin typeface="Verdana" charset="0"/>
                          <a:ea typeface="DejaVu Sans" charset="0"/>
                          <a:cs typeface="DejaVu Sans" charset="0"/>
                        </a:rPr>
                        <a:t>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1C3D"/>
                          </a:solidFill>
                          <a:effectLst/>
                          <a:latin typeface="Verdana" charset="0"/>
                          <a:ea typeface="DejaVu Sans" charset="0"/>
                          <a:cs typeface="DejaVu Sans"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1C3D"/>
                          </a:solidFill>
                          <a:effectLst/>
                          <a:latin typeface="Verdana" charset="0"/>
                          <a:ea typeface="DejaVu Sans" charset="0"/>
                          <a:cs typeface="DejaVu Sans" charset="0"/>
                        </a:rPr>
                        <a:t>5,3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6351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rPr>
                        <a:t>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1C3D"/>
                          </a:solidFill>
                          <a:effectLst/>
                          <a:latin typeface="Verdana" charset="0"/>
                          <a:ea typeface="DejaVu Sans" charset="0"/>
                          <a:cs typeface="DejaVu Sans" charset="0"/>
                        </a:rPr>
                        <a:t>5,3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6351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0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000" b="1" i="0" u="none" strike="noStrike" cap="none" normalizeH="0" baseline="0" smtClean="0">
                        <a:ln>
                          <a:noFill/>
                        </a:ln>
                        <a:solidFill>
                          <a:srgbClr val="001C3D"/>
                        </a:solidFill>
                        <a:effectLst/>
                        <a:latin typeface="Verdana" charset="0"/>
                        <a:ea typeface="DejaVu Sans" charset="0"/>
                        <a:cs typeface="DejaVu San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1C3D"/>
                          </a:solidFill>
                          <a:effectLst/>
                          <a:latin typeface="Verdana" charset="0"/>
                          <a:ea typeface="DejaVu Sans" charset="0"/>
                          <a:cs typeface="DejaVu Sans" charset="0"/>
                        </a:rPr>
                        <a:t>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rPr>
                        <a:t>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1C3D"/>
                          </a:solidFill>
                          <a:effectLst/>
                          <a:latin typeface="Verdana" charset="0"/>
                          <a:ea typeface="DejaVu Sans" charset="0"/>
                          <a:cs typeface="DejaVu Sans" charset="0"/>
                        </a:rPr>
                        <a:t>6,6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5395535"/>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nl-NL" altLang="en-US" smtClean="0"/>
              <a:t>Some useful definitions</a:t>
            </a:r>
            <a:endParaRPr lang="en-US" altLang="en-US" smtClean="0"/>
          </a:p>
        </p:txBody>
      </p:sp>
      <p:sp>
        <p:nvSpPr>
          <p:cNvPr id="22531" name="Content Placeholder 2"/>
          <p:cNvSpPr>
            <a:spLocks noGrp="1"/>
          </p:cNvSpPr>
          <p:nvPr>
            <p:ph idx="1"/>
          </p:nvPr>
        </p:nvSpPr>
        <p:spPr>
          <a:xfrm>
            <a:off x="323850" y="1916113"/>
            <a:ext cx="8337550" cy="4114800"/>
          </a:xfrm>
        </p:spPr>
        <p:txBody>
          <a:bodyPr/>
          <a:lstStyle/>
          <a:p>
            <a:r>
              <a:rPr lang="nl-NL" altLang="en-US" sz="2000" u="sng" dirty="0" smtClean="0"/>
              <a:t> </a:t>
            </a:r>
            <a:r>
              <a:rPr lang="nl-NL" altLang="en-US" sz="2000" u="sng" dirty="0" err="1" smtClean="0"/>
              <a:t>payoff</a:t>
            </a:r>
            <a:r>
              <a:rPr lang="nl-NL" altLang="en-US" sz="2000" u="sng" dirty="0" smtClean="0"/>
              <a:t> (</a:t>
            </a:r>
            <a:r>
              <a:rPr lang="nl-NL" altLang="en-US" sz="2000" u="sng" dirty="0" err="1" smtClean="0"/>
              <a:t>final</a:t>
            </a:r>
            <a:r>
              <a:rPr lang="nl-NL" altLang="en-US" sz="2000" u="sng" dirty="0" smtClean="0"/>
              <a:t> </a:t>
            </a:r>
            <a:r>
              <a:rPr lang="nl-NL" altLang="en-US" sz="2000" u="sng" dirty="0" err="1" smtClean="0"/>
              <a:t>outcome</a:t>
            </a:r>
            <a:r>
              <a:rPr lang="nl-NL" altLang="en-US" sz="2000" u="sng" dirty="0" smtClean="0"/>
              <a:t>)</a:t>
            </a:r>
            <a:r>
              <a:rPr lang="nl-NL" altLang="en-US" sz="2000" dirty="0" smtClean="0"/>
              <a:t>: </a:t>
            </a:r>
            <a:r>
              <a:rPr lang="nl-NL" altLang="en-US" sz="2000" dirty="0" err="1" smtClean="0"/>
              <a:t>the</a:t>
            </a:r>
            <a:r>
              <a:rPr lang="nl-NL" altLang="en-US" sz="2000" dirty="0" smtClean="0"/>
              <a:t> benefit </a:t>
            </a:r>
            <a:r>
              <a:rPr lang="nl-NL" altLang="en-US" sz="2000" dirty="0" err="1" smtClean="0"/>
              <a:t>for</a:t>
            </a:r>
            <a:r>
              <a:rPr lang="nl-NL" altLang="en-US" sz="2000" dirty="0" smtClean="0"/>
              <a:t> a </a:t>
            </a:r>
            <a:r>
              <a:rPr lang="nl-NL" altLang="en-US" sz="2000" dirty="0" err="1" smtClean="0"/>
              <a:t>player</a:t>
            </a:r>
            <a:r>
              <a:rPr lang="nl-NL" altLang="en-US" sz="2000" dirty="0" smtClean="0"/>
              <a:t> </a:t>
            </a:r>
            <a:r>
              <a:rPr lang="nl-NL" altLang="en-US" sz="2000" dirty="0" err="1" smtClean="0"/>
              <a:t>resulting</a:t>
            </a:r>
            <a:r>
              <a:rPr lang="nl-NL" altLang="en-US" sz="2000" dirty="0" smtClean="0"/>
              <a:t> </a:t>
            </a:r>
            <a:r>
              <a:rPr lang="nl-NL" altLang="en-US" sz="2000" dirty="0" err="1" smtClean="0"/>
              <a:t>from</a:t>
            </a:r>
            <a:r>
              <a:rPr lang="nl-NL" altLang="en-US" sz="2000" dirty="0" smtClean="0"/>
              <a:t> </a:t>
            </a:r>
            <a:r>
              <a:rPr lang="en-US" altLang="en-US" sz="2000" dirty="0" smtClean="0"/>
              <a:t>the actions or strategies taken by the player, with respect to the strategies of all other players. It could be a negative number, representing a net gain for other players</a:t>
            </a:r>
          </a:p>
          <a:p>
            <a:endParaRPr lang="nl-NL" altLang="en-US" sz="2000" dirty="0" smtClean="0"/>
          </a:p>
          <a:p>
            <a:r>
              <a:rPr lang="nl-NL" altLang="en-US" sz="2000" u="sng" dirty="0" smtClean="0"/>
              <a:t> </a:t>
            </a:r>
            <a:r>
              <a:rPr lang="nl-NL" altLang="en-US" sz="2000" u="sng" dirty="0" err="1" smtClean="0"/>
              <a:t>strategy</a:t>
            </a:r>
            <a:r>
              <a:rPr lang="nl-NL" altLang="en-US" sz="2000" dirty="0" smtClean="0"/>
              <a:t>: </a:t>
            </a:r>
            <a:r>
              <a:rPr lang="nl-NL" altLang="en-US" sz="2000" dirty="0" err="1" smtClean="0"/>
              <a:t>the</a:t>
            </a:r>
            <a:r>
              <a:rPr lang="nl-NL" altLang="en-US" sz="2000" dirty="0" smtClean="0"/>
              <a:t> set of actions taken </a:t>
            </a:r>
            <a:r>
              <a:rPr lang="nl-NL" altLang="en-US" sz="2000" dirty="0" err="1" smtClean="0"/>
              <a:t>by</a:t>
            </a:r>
            <a:r>
              <a:rPr lang="nl-NL" altLang="en-US" sz="2000" dirty="0" smtClean="0"/>
              <a:t> a </a:t>
            </a:r>
            <a:r>
              <a:rPr lang="nl-NL" altLang="en-US" sz="2000" dirty="0" err="1" smtClean="0"/>
              <a:t>player</a:t>
            </a:r>
            <a:endParaRPr lang="nl-NL" altLang="en-US" sz="2000" dirty="0" smtClean="0"/>
          </a:p>
          <a:p>
            <a:endParaRPr lang="nl-NL" altLang="en-US" sz="2000" dirty="0" smtClean="0"/>
          </a:p>
          <a:p>
            <a:r>
              <a:rPr lang="nl-NL" altLang="en-US" sz="2000" u="sng" dirty="0" smtClean="0"/>
              <a:t> </a:t>
            </a:r>
            <a:r>
              <a:rPr lang="nl-NL" altLang="en-US" sz="2000" u="sng" dirty="0" err="1" smtClean="0"/>
              <a:t>payoff</a:t>
            </a:r>
            <a:r>
              <a:rPr lang="nl-NL" altLang="en-US" sz="2000" u="sng" dirty="0" smtClean="0"/>
              <a:t> </a:t>
            </a:r>
            <a:r>
              <a:rPr lang="nl-NL" altLang="en-US" sz="2000" u="sng" dirty="0" err="1" smtClean="0"/>
              <a:t>table</a:t>
            </a:r>
            <a:r>
              <a:rPr lang="nl-NL" altLang="en-US" sz="2000" u="sng" dirty="0" smtClean="0"/>
              <a:t> (matrix)</a:t>
            </a:r>
            <a:r>
              <a:rPr lang="nl-NL" altLang="en-US" sz="2000" dirty="0" smtClean="0"/>
              <a:t>: </a:t>
            </a:r>
            <a:r>
              <a:rPr lang="nl-NL" altLang="en-US" sz="2000" dirty="0" err="1" smtClean="0"/>
              <a:t>collects</a:t>
            </a:r>
            <a:r>
              <a:rPr lang="nl-NL" altLang="en-US" sz="2000" dirty="0" smtClean="0"/>
              <a:t> </a:t>
            </a:r>
            <a:r>
              <a:rPr lang="nl-NL" altLang="en-US" sz="2000" dirty="0" err="1" smtClean="0"/>
              <a:t>possible</a:t>
            </a:r>
            <a:r>
              <a:rPr lang="nl-NL" altLang="en-US" sz="2000" dirty="0" smtClean="0"/>
              <a:t> </a:t>
            </a:r>
            <a:r>
              <a:rPr lang="nl-NL" altLang="en-US" sz="2000" dirty="0" err="1" smtClean="0"/>
              <a:t>payoffs</a:t>
            </a:r>
            <a:r>
              <a:rPr lang="nl-NL" altLang="en-US" sz="2000" dirty="0" smtClean="0"/>
              <a:t> </a:t>
            </a:r>
            <a:r>
              <a:rPr lang="nl-NL" altLang="en-US" sz="2000" dirty="0" err="1" smtClean="0"/>
              <a:t>for</a:t>
            </a:r>
            <a:r>
              <a:rPr lang="nl-NL" altLang="en-US" sz="2000" dirty="0" smtClean="0"/>
              <a:t> </a:t>
            </a:r>
            <a:r>
              <a:rPr lang="nl-NL" altLang="en-US" sz="2000" dirty="0" err="1" smtClean="0"/>
              <a:t>all</a:t>
            </a:r>
            <a:r>
              <a:rPr lang="nl-NL" altLang="en-US" sz="2000" dirty="0" smtClean="0"/>
              <a:t> </a:t>
            </a:r>
            <a:r>
              <a:rPr lang="nl-NL" altLang="en-US" sz="2000" dirty="0" err="1" smtClean="0"/>
              <a:t>players</a:t>
            </a:r>
            <a:r>
              <a:rPr lang="nl-NL" altLang="en-US" sz="2000" dirty="0" smtClean="0"/>
              <a:t>, </a:t>
            </a:r>
            <a:r>
              <a:rPr lang="nl-NL" altLang="en-US" sz="2000" dirty="0" err="1" smtClean="0"/>
              <a:t>given</a:t>
            </a:r>
            <a:r>
              <a:rPr lang="nl-NL" altLang="en-US" sz="2000" dirty="0" smtClean="0"/>
              <a:t> </a:t>
            </a:r>
            <a:r>
              <a:rPr lang="nl-NL" altLang="en-US" sz="2000" dirty="0" err="1" smtClean="0"/>
              <a:t>alternative</a:t>
            </a:r>
            <a:r>
              <a:rPr lang="nl-NL" altLang="en-US" sz="2000" dirty="0" smtClean="0"/>
              <a:t> </a:t>
            </a:r>
            <a:r>
              <a:rPr lang="nl-NL" altLang="en-US" sz="2000" dirty="0" err="1" smtClean="0"/>
              <a:t>strategies</a:t>
            </a:r>
            <a:r>
              <a:rPr lang="nl-NL" altLang="en-US" sz="2000" dirty="0" smtClean="0"/>
              <a:t> (</a:t>
            </a:r>
            <a:r>
              <a:rPr lang="nl-NL" altLang="en-US" sz="2000" dirty="0" err="1" smtClean="0"/>
              <a:t>this</a:t>
            </a:r>
            <a:r>
              <a:rPr lang="nl-NL" altLang="en-US" sz="2000" dirty="0" smtClean="0"/>
              <a:t> is </a:t>
            </a:r>
            <a:r>
              <a:rPr lang="nl-NL" altLang="en-US" sz="2000" dirty="0" err="1" smtClean="0"/>
              <a:t>where</a:t>
            </a:r>
            <a:r>
              <a:rPr lang="nl-NL" altLang="en-US" sz="2000" dirty="0" smtClean="0"/>
              <a:t> </a:t>
            </a:r>
            <a:r>
              <a:rPr lang="nl-NL" altLang="en-US" sz="2000" dirty="0" err="1" smtClean="0"/>
              <a:t>the</a:t>
            </a:r>
            <a:r>
              <a:rPr lang="nl-NL" altLang="en-US" sz="2000" dirty="0" smtClean="0"/>
              <a:t> prior </a:t>
            </a:r>
            <a:r>
              <a:rPr lang="nl-NL" altLang="en-US" sz="2000" dirty="0" err="1" smtClean="0"/>
              <a:t>knowledge</a:t>
            </a:r>
            <a:r>
              <a:rPr lang="nl-NL" altLang="en-US" sz="2000" dirty="0" smtClean="0"/>
              <a:t> </a:t>
            </a:r>
            <a:r>
              <a:rPr lang="nl-NL" altLang="en-US" sz="2000" dirty="0" err="1" smtClean="0"/>
              <a:t>goes</a:t>
            </a:r>
            <a:r>
              <a:rPr lang="nl-NL" altLang="en-US" sz="2000" dirty="0" smtClean="0"/>
              <a:t> in)</a:t>
            </a:r>
            <a:endParaRPr lang="en-US" altLang="en-US" sz="2000" dirty="0" smtClean="0"/>
          </a:p>
        </p:txBody>
      </p:sp>
    </p:spTree>
    <p:extLst>
      <p:ext uri="{BB962C8B-B14F-4D97-AF65-F5344CB8AC3E}">
        <p14:creationId xmlns:p14="http://schemas.microsoft.com/office/powerpoint/2010/main" val="17075110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Problem 3</a:t>
            </a:r>
          </a:p>
        </p:txBody>
      </p:sp>
      <p:sp>
        <p:nvSpPr>
          <p:cNvPr id="111619" name="Content Placeholder 2"/>
          <p:cNvSpPr>
            <a:spLocks noGrp="1"/>
          </p:cNvSpPr>
          <p:nvPr>
            <p:ph idx="1"/>
          </p:nvPr>
        </p:nvSpPr>
        <p:spPr>
          <a:xfrm>
            <a:off x="349250" y="1752600"/>
            <a:ext cx="8337550" cy="4456113"/>
          </a:xfrm>
        </p:spPr>
        <p:txBody>
          <a:bodyPr/>
          <a:lstStyle/>
          <a:p>
            <a:pPr>
              <a:buFontTx/>
              <a:buNone/>
              <a:defRPr/>
            </a:pPr>
            <a:r>
              <a:rPr lang="en-US" sz="2000" dirty="0" smtClean="0"/>
              <a:t>Given the odds and evens game shown at the beginning of the lecture, whose payoff table is:</a:t>
            </a:r>
          </a:p>
          <a:p>
            <a:pPr>
              <a:buFontTx/>
              <a:buNone/>
              <a:defRPr/>
            </a:pPr>
            <a:endParaRPr lang="en-US" sz="2000" dirty="0" smtClean="0"/>
          </a:p>
          <a:p>
            <a:pPr>
              <a:buFontTx/>
              <a:buNone/>
              <a:defRPr/>
            </a:pPr>
            <a:endParaRPr lang="en-US" sz="2000" dirty="0" smtClean="0"/>
          </a:p>
          <a:p>
            <a:pPr>
              <a:buFontTx/>
              <a:buNone/>
              <a:defRPr/>
            </a:pPr>
            <a:endParaRPr lang="en-US" sz="2000" dirty="0" smtClean="0"/>
          </a:p>
          <a:p>
            <a:pPr>
              <a:buFontTx/>
              <a:buNone/>
              <a:defRPr/>
            </a:pPr>
            <a:endParaRPr lang="en-US" sz="2000" dirty="0" smtClean="0"/>
          </a:p>
          <a:p>
            <a:pPr>
              <a:buFontTx/>
              <a:buNone/>
              <a:defRPr/>
            </a:pPr>
            <a:endParaRPr lang="en-US" sz="2000" dirty="0" smtClean="0"/>
          </a:p>
          <a:p>
            <a:pPr marL="457200" indent="-457200">
              <a:buFont typeface="+mj-lt"/>
              <a:buAutoNum type="arabicPeriod"/>
              <a:defRPr/>
            </a:pPr>
            <a:r>
              <a:rPr lang="en-US" sz="2000" dirty="0" smtClean="0"/>
              <a:t>Does the game have a stable solution?</a:t>
            </a:r>
          </a:p>
          <a:p>
            <a:pPr marL="457200" indent="-457200">
              <a:buFont typeface="+mj-lt"/>
              <a:buAutoNum type="arabicPeriod"/>
              <a:defRPr/>
            </a:pPr>
            <a:r>
              <a:rPr lang="en-US" sz="2000" dirty="0" smtClean="0"/>
              <a:t>Does it have a Nash equilibrium?</a:t>
            </a:r>
          </a:p>
        </p:txBody>
      </p:sp>
      <p:graphicFrame>
        <p:nvGraphicFramePr>
          <p:cNvPr id="4" name="Shape 127"/>
          <p:cNvGraphicFramePr>
            <a:graphicFrameLocks noGrp="1"/>
          </p:cNvGraphicFramePr>
          <p:nvPr/>
        </p:nvGraphicFramePr>
        <p:xfrm>
          <a:off x="1692275" y="2565400"/>
          <a:ext cx="4648200" cy="1371722"/>
        </p:xfrm>
        <a:graphic>
          <a:graphicData uri="http://schemas.openxmlformats.org/drawingml/2006/table">
            <a:tbl>
              <a:tblPr/>
              <a:tblGrid>
                <a:gridCol w="1162050">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tblGrid>
              <a:tr h="30626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534777">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6527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527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90000" marR="90000" marT="62658" marB="4678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007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23850" y="1052513"/>
            <a:ext cx="8337550" cy="762000"/>
          </a:xfrm>
        </p:spPr>
        <p:txBody>
          <a:bodyPr/>
          <a:lstStyle/>
          <a:p>
            <a:r>
              <a:rPr lang="nl-NL" altLang="en-US" sz="2700" smtClean="0"/>
              <a:t>Simple case: two-person, zero-sum game</a:t>
            </a:r>
            <a:endParaRPr lang="en-US" altLang="en-US" sz="2700" smtClean="0"/>
          </a:p>
        </p:txBody>
      </p:sp>
      <p:sp>
        <p:nvSpPr>
          <p:cNvPr id="23555" name="Content Placeholder 2"/>
          <p:cNvSpPr>
            <a:spLocks noGrp="1"/>
          </p:cNvSpPr>
          <p:nvPr>
            <p:ph idx="1"/>
          </p:nvPr>
        </p:nvSpPr>
        <p:spPr/>
        <p:txBody>
          <a:bodyPr/>
          <a:lstStyle/>
          <a:p>
            <a:r>
              <a:rPr lang="nl-NL" altLang="en-US" sz="2400" dirty="0" smtClean="0"/>
              <a:t> </a:t>
            </a:r>
            <a:r>
              <a:rPr lang="nl-NL" altLang="en-US" sz="2400" dirty="0" err="1" smtClean="0"/>
              <a:t>Only</a:t>
            </a:r>
            <a:r>
              <a:rPr lang="nl-NL" altLang="en-US" sz="2400" dirty="0" smtClean="0"/>
              <a:t> </a:t>
            </a:r>
            <a:r>
              <a:rPr lang="nl-NL" altLang="en-US" sz="2400" dirty="0" err="1" smtClean="0"/>
              <a:t>two</a:t>
            </a:r>
            <a:r>
              <a:rPr lang="nl-NL" altLang="en-US" sz="2400" dirty="0" smtClean="0"/>
              <a:t> </a:t>
            </a:r>
            <a:r>
              <a:rPr lang="nl-NL" altLang="en-US" sz="2400" dirty="0" err="1" smtClean="0"/>
              <a:t>adversaries</a:t>
            </a:r>
            <a:endParaRPr lang="nl-NL" altLang="en-US" sz="2400" dirty="0" smtClean="0"/>
          </a:p>
          <a:p>
            <a:endParaRPr lang="nl-NL" altLang="en-US" sz="2400" dirty="0" smtClean="0"/>
          </a:p>
          <a:p>
            <a:r>
              <a:rPr lang="nl-NL" altLang="en-US" sz="2400" dirty="0" smtClean="0"/>
              <a:t> </a:t>
            </a:r>
            <a:r>
              <a:rPr lang="nl-NL" altLang="en-US" sz="2400" dirty="0" err="1" smtClean="0"/>
              <a:t>Zero-sum:one</a:t>
            </a:r>
            <a:r>
              <a:rPr lang="nl-NL" altLang="en-US" sz="2400" dirty="0" smtClean="0"/>
              <a:t> </a:t>
            </a:r>
            <a:r>
              <a:rPr lang="nl-NL" altLang="en-US" sz="2400" dirty="0" err="1" smtClean="0"/>
              <a:t>player</a:t>
            </a:r>
            <a:r>
              <a:rPr lang="nl-NL" altLang="en-US" sz="2400" dirty="0" smtClean="0"/>
              <a:t> </a:t>
            </a:r>
            <a:r>
              <a:rPr lang="nl-NL" altLang="en-US" sz="2400" dirty="0" err="1" smtClean="0"/>
              <a:t>wins</a:t>
            </a:r>
            <a:r>
              <a:rPr lang="nl-NL" altLang="en-US" sz="2400" dirty="0" smtClean="0"/>
              <a:t> </a:t>
            </a:r>
            <a:r>
              <a:rPr lang="nl-NL" altLang="en-US" sz="2400" dirty="0" err="1" smtClean="0"/>
              <a:t>whatever</a:t>
            </a:r>
            <a:r>
              <a:rPr lang="nl-NL" altLang="en-US" sz="2400" dirty="0" smtClean="0"/>
              <a:t> </a:t>
            </a:r>
            <a:r>
              <a:rPr lang="nl-NL" altLang="en-US" sz="2400" dirty="0" err="1" smtClean="0"/>
              <a:t>the</a:t>
            </a:r>
            <a:r>
              <a:rPr lang="nl-NL" altLang="en-US" sz="2400" dirty="0" smtClean="0"/>
              <a:t> </a:t>
            </a:r>
            <a:r>
              <a:rPr lang="nl-NL" altLang="en-US" sz="2400" dirty="0" err="1" smtClean="0"/>
              <a:t>other</a:t>
            </a:r>
            <a:r>
              <a:rPr lang="nl-NL" altLang="en-US" sz="2400" dirty="0" smtClean="0"/>
              <a:t> </a:t>
            </a:r>
            <a:r>
              <a:rPr lang="nl-NL" altLang="en-US" sz="2400" dirty="0" err="1" smtClean="0"/>
              <a:t>one</a:t>
            </a:r>
            <a:r>
              <a:rPr lang="nl-NL" altLang="en-US" sz="2400" dirty="0" smtClean="0"/>
              <a:t> </a:t>
            </a:r>
            <a:r>
              <a:rPr lang="nl-NL" altLang="en-US" sz="2400" dirty="0" err="1" smtClean="0"/>
              <a:t>loses</a:t>
            </a:r>
            <a:r>
              <a:rPr lang="nl-NL" altLang="en-US" sz="2400" dirty="0" smtClean="0"/>
              <a:t>, </a:t>
            </a:r>
            <a:r>
              <a:rPr lang="nl-NL" altLang="en-US" sz="2400" dirty="0" err="1" smtClean="0"/>
              <a:t>so</a:t>
            </a:r>
            <a:r>
              <a:rPr lang="nl-NL" altLang="en-US" sz="2400" dirty="0" smtClean="0"/>
              <a:t> </a:t>
            </a:r>
            <a:r>
              <a:rPr lang="nl-NL" altLang="en-US" sz="2400" dirty="0" err="1" smtClean="0"/>
              <a:t>that</a:t>
            </a:r>
            <a:r>
              <a:rPr lang="nl-NL" altLang="en-US" sz="2400" dirty="0" smtClean="0"/>
              <a:t> </a:t>
            </a:r>
            <a:r>
              <a:rPr lang="nl-NL" altLang="en-US" sz="2400" dirty="0" err="1" smtClean="0"/>
              <a:t>the</a:t>
            </a:r>
            <a:r>
              <a:rPr lang="nl-NL" altLang="en-US" sz="2400" dirty="0" smtClean="0"/>
              <a:t> </a:t>
            </a:r>
            <a:r>
              <a:rPr lang="nl-NL" altLang="en-US" sz="2400" dirty="0" err="1" smtClean="0"/>
              <a:t>sum</a:t>
            </a:r>
            <a:r>
              <a:rPr lang="nl-NL" altLang="en-US" sz="2400" dirty="0" smtClean="0"/>
              <a:t> of </a:t>
            </a:r>
            <a:r>
              <a:rPr lang="nl-NL" altLang="en-US" sz="2400" dirty="0" err="1" smtClean="0"/>
              <a:t>their</a:t>
            </a:r>
            <a:r>
              <a:rPr lang="nl-NL" altLang="en-US" sz="2400" dirty="0" smtClean="0"/>
              <a:t> net </a:t>
            </a:r>
            <a:r>
              <a:rPr lang="nl-NL" altLang="en-US" sz="2400" dirty="0" err="1" smtClean="0"/>
              <a:t>winnings</a:t>
            </a:r>
            <a:r>
              <a:rPr lang="nl-NL" altLang="en-US" sz="2400" dirty="0" smtClean="0"/>
              <a:t> is zero</a:t>
            </a:r>
            <a:endParaRPr lang="en-US" altLang="en-US" sz="2400" dirty="0" smtClean="0"/>
          </a:p>
        </p:txBody>
      </p:sp>
    </p:spTree>
    <p:extLst>
      <p:ext uri="{BB962C8B-B14F-4D97-AF65-F5344CB8AC3E}">
        <p14:creationId xmlns:p14="http://schemas.microsoft.com/office/powerpoint/2010/main" val="142854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23850" y="1125538"/>
            <a:ext cx="8337550" cy="762000"/>
          </a:xfrm>
        </p:spPr>
        <p:txBody>
          <a:bodyPr/>
          <a:lstStyle/>
          <a:p>
            <a:r>
              <a:rPr lang="nl-NL" altLang="en-US" sz="2400" dirty="0" err="1" smtClean="0"/>
              <a:t>Two</a:t>
            </a:r>
            <a:r>
              <a:rPr lang="nl-NL" altLang="en-US" sz="2400" dirty="0" smtClean="0"/>
              <a:t>-person, zero </a:t>
            </a:r>
            <a:r>
              <a:rPr lang="nl-NL" altLang="en-US" sz="2400" dirty="0" err="1" smtClean="0"/>
              <a:t>sum</a:t>
            </a:r>
            <a:r>
              <a:rPr lang="nl-NL" altLang="en-US" sz="2400" dirty="0" smtClean="0"/>
              <a:t> game </a:t>
            </a:r>
            <a:r>
              <a:rPr lang="mr-IN" altLang="en-US" sz="2400" dirty="0" smtClean="0"/>
              <a:t>–</a:t>
            </a:r>
            <a:r>
              <a:rPr lang="nl-NL" altLang="en-US" sz="2400" dirty="0" smtClean="0"/>
              <a:t> </a:t>
            </a:r>
            <a:r>
              <a:rPr lang="nl-NL" altLang="en-US" sz="2400" dirty="0" err="1" smtClean="0"/>
              <a:t>an</a:t>
            </a:r>
            <a:r>
              <a:rPr lang="nl-NL" altLang="en-US" sz="2400" dirty="0" smtClean="0"/>
              <a:t> </a:t>
            </a:r>
            <a:r>
              <a:rPr lang="nl-NL" altLang="en-US" sz="2400" dirty="0" err="1" smtClean="0"/>
              <a:t>example</a:t>
            </a:r>
            <a:r>
              <a:rPr lang="nl-NL" altLang="en-US" sz="2400" dirty="0" smtClean="0"/>
              <a:t>: </a:t>
            </a:r>
            <a:br>
              <a:rPr lang="nl-NL" altLang="en-US" sz="2400" dirty="0" smtClean="0"/>
            </a:br>
            <a:r>
              <a:rPr lang="nl-NL" altLang="en-US" sz="2400" dirty="0" err="1" smtClean="0"/>
              <a:t>odds</a:t>
            </a:r>
            <a:r>
              <a:rPr lang="nl-NL" altLang="en-US" sz="2400" dirty="0" smtClean="0"/>
              <a:t> </a:t>
            </a:r>
            <a:r>
              <a:rPr lang="nl-NL" altLang="en-US" sz="2400" dirty="0" err="1" smtClean="0"/>
              <a:t>and</a:t>
            </a:r>
            <a:r>
              <a:rPr lang="nl-NL" altLang="en-US" sz="2400" dirty="0" smtClean="0"/>
              <a:t> </a:t>
            </a:r>
            <a:r>
              <a:rPr lang="nl-NL" altLang="en-US" sz="2400" dirty="0" err="1" smtClean="0"/>
              <a:t>evens</a:t>
            </a:r>
            <a:endParaRPr lang="en-US" altLang="en-US" sz="2400" dirty="0" smtClean="0"/>
          </a:p>
        </p:txBody>
      </p:sp>
      <p:sp>
        <p:nvSpPr>
          <p:cNvPr id="24579" name="Content Placeholder 2"/>
          <p:cNvSpPr>
            <a:spLocks noGrp="1"/>
          </p:cNvSpPr>
          <p:nvPr>
            <p:ph idx="1"/>
          </p:nvPr>
        </p:nvSpPr>
        <p:spPr/>
        <p:txBody>
          <a:bodyPr/>
          <a:lstStyle/>
          <a:p>
            <a:r>
              <a:rPr lang="nl-NL" altLang="en-US" sz="2000" dirty="0" smtClean="0"/>
              <a:t> </a:t>
            </a:r>
            <a:r>
              <a:rPr lang="nl-NL" altLang="en-US" sz="2000" dirty="0" err="1" smtClean="0"/>
              <a:t>Each</a:t>
            </a:r>
            <a:r>
              <a:rPr lang="nl-NL" altLang="en-US" sz="2000" dirty="0" smtClean="0"/>
              <a:t> </a:t>
            </a:r>
            <a:r>
              <a:rPr lang="nl-NL" altLang="en-US" sz="2000" dirty="0" err="1" smtClean="0"/>
              <a:t>player</a:t>
            </a:r>
            <a:r>
              <a:rPr lang="nl-NL" altLang="en-US" sz="2000" dirty="0" smtClean="0"/>
              <a:t> </a:t>
            </a:r>
            <a:r>
              <a:rPr lang="nl-NL" altLang="en-US" sz="2000" dirty="0" err="1" smtClean="0"/>
              <a:t>simultaneously</a:t>
            </a:r>
            <a:r>
              <a:rPr lang="nl-NL" altLang="en-US" sz="2000" dirty="0" smtClean="0"/>
              <a:t> shows </a:t>
            </a:r>
            <a:r>
              <a:rPr lang="nl-NL" altLang="en-US" sz="2000" dirty="0" err="1" smtClean="0"/>
              <a:t>either</a:t>
            </a:r>
            <a:r>
              <a:rPr lang="nl-NL" altLang="en-US" sz="2000" dirty="0" smtClean="0"/>
              <a:t> a </a:t>
            </a:r>
            <a:r>
              <a:rPr lang="nl-NL" altLang="en-US" sz="2000" dirty="0" err="1" smtClean="0"/>
              <a:t>finger</a:t>
            </a:r>
            <a:r>
              <a:rPr lang="nl-NL" altLang="en-US" sz="2000" dirty="0" smtClean="0"/>
              <a:t> or </a:t>
            </a:r>
            <a:r>
              <a:rPr lang="nl-NL" altLang="en-US" sz="2000" dirty="0" err="1" smtClean="0"/>
              <a:t>two</a:t>
            </a:r>
            <a:r>
              <a:rPr lang="nl-NL" altLang="en-US" sz="2000" dirty="0" smtClean="0"/>
              <a:t> </a:t>
            </a:r>
            <a:r>
              <a:rPr lang="nl-NL" altLang="en-US" sz="2000" dirty="0" err="1" smtClean="0"/>
              <a:t>fingers</a:t>
            </a:r>
            <a:endParaRPr lang="nl-NL" altLang="en-US" sz="2000" dirty="0" smtClean="0"/>
          </a:p>
          <a:p>
            <a:pPr>
              <a:buFontTx/>
              <a:buNone/>
            </a:pPr>
            <a:endParaRPr lang="nl-NL" altLang="en-US" sz="2000" dirty="0" smtClean="0"/>
          </a:p>
          <a:p>
            <a:r>
              <a:rPr lang="nl-NL" altLang="en-US" sz="2000" dirty="0" smtClean="0"/>
              <a:t> </a:t>
            </a:r>
            <a:r>
              <a:rPr lang="nl-NL" altLang="en-US" sz="2000" dirty="0" err="1" smtClean="0"/>
              <a:t>If</a:t>
            </a:r>
            <a:r>
              <a:rPr lang="nl-NL" altLang="en-US" sz="2000" dirty="0" smtClean="0"/>
              <a:t> </a:t>
            </a:r>
            <a:r>
              <a:rPr lang="nl-NL" altLang="en-US" sz="2000" dirty="0" err="1" smtClean="0"/>
              <a:t>the</a:t>
            </a:r>
            <a:r>
              <a:rPr lang="nl-NL" altLang="en-US" sz="2000" dirty="0" smtClean="0"/>
              <a:t> </a:t>
            </a:r>
            <a:r>
              <a:rPr lang="nl-NL" altLang="en-US" sz="2000" dirty="0" err="1" smtClean="0"/>
              <a:t>sum</a:t>
            </a:r>
            <a:r>
              <a:rPr lang="nl-NL" altLang="en-US" sz="2000" dirty="0" smtClean="0"/>
              <a:t> of </a:t>
            </a:r>
            <a:r>
              <a:rPr lang="nl-NL" altLang="en-US" sz="2000" dirty="0" err="1" smtClean="0"/>
              <a:t>fingers</a:t>
            </a:r>
            <a:r>
              <a:rPr lang="nl-NL" altLang="en-US" sz="2000" dirty="0" smtClean="0"/>
              <a:t> matches, </a:t>
            </a:r>
            <a:r>
              <a:rPr lang="nl-NL" altLang="en-US" sz="2000" dirty="0" err="1" smtClean="0"/>
              <a:t>the</a:t>
            </a:r>
            <a:r>
              <a:rPr lang="nl-NL" altLang="en-US" sz="2000" dirty="0" smtClean="0"/>
              <a:t> </a:t>
            </a:r>
            <a:r>
              <a:rPr lang="nl-NL" altLang="en-US" sz="2000" dirty="0" err="1" smtClean="0"/>
              <a:t>total</a:t>
            </a:r>
            <a:r>
              <a:rPr lang="nl-NL" altLang="en-US" sz="2000" dirty="0" smtClean="0"/>
              <a:t> </a:t>
            </a:r>
            <a:r>
              <a:rPr lang="nl-NL" altLang="en-US" sz="2000" dirty="0" err="1" smtClean="0"/>
              <a:t>number</a:t>
            </a:r>
            <a:r>
              <a:rPr lang="nl-NL" altLang="en-US" sz="2000" dirty="0" smtClean="0"/>
              <a:t> </a:t>
            </a:r>
            <a:r>
              <a:rPr lang="nl-NL" altLang="en-US" sz="2000" dirty="0" err="1" smtClean="0"/>
              <a:t>for</a:t>
            </a:r>
            <a:r>
              <a:rPr lang="nl-NL" altLang="en-US" sz="2000" dirty="0" smtClean="0"/>
              <a:t> </a:t>
            </a:r>
            <a:r>
              <a:rPr lang="nl-NL" altLang="en-US" sz="2000" dirty="0" err="1" smtClean="0"/>
              <a:t>both</a:t>
            </a:r>
            <a:r>
              <a:rPr lang="nl-NL" altLang="en-US" sz="2000" dirty="0" smtClean="0"/>
              <a:t> </a:t>
            </a:r>
            <a:r>
              <a:rPr lang="nl-NL" altLang="en-US" sz="2000" dirty="0" err="1" smtClean="0"/>
              <a:t>players</a:t>
            </a:r>
            <a:r>
              <a:rPr lang="nl-NL" altLang="en-US" sz="2000" dirty="0" smtClean="0"/>
              <a:t> is even, </a:t>
            </a:r>
            <a:r>
              <a:rPr lang="nl-NL" altLang="en-US" sz="2000" dirty="0" err="1" smtClean="0"/>
              <a:t>then</a:t>
            </a:r>
            <a:r>
              <a:rPr lang="nl-NL" altLang="en-US" sz="2000" dirty="0" smtClean="0"/>
              <a:t> </a:t>
            </a:r>
            <a:r>
              <a:rPr lang="nl-NL" altLang="en-US" sz="2000" dirty="0" err="1" smtClean="0"/>
              <a:t>the</a:t>
            </a:r>
            <a:r>
              <a:rPr lang="nl-NL" altLang="en-US" sz="2000" dirty="0" smtClean="0"/>
              <a:t> </a:t>
            </a:r>
            <a:r>
              <a:rPr lang="nl-NL" altLang="en-US" sz="2000" dirty="0" err="1" smtClean="0"/>
              <a:t>player</a:t>
            </a:r>
            <a:r>
              <a:rPr lang="nl-NL" altLang="en-US" sz="2000" dirty="0" smtClean="0"/>
              <a:t> </a:t>
            </a:r>
            <a:r>
              <a:rPr lang="nl-NL" altLang="en-US" sz="2000" dirty="0" err="1" smtClean="0"/>
              <a:t>taking</a:t>
            </a:r>
            <a:r>
              <a:rPr lang="nl-NL" altLang="en-US" sz="2000" dirty="0" smtClean="0"/>
              <a:t> </a:t>
            </a:r>
            <a:r>
              <a:rPr lang="nl-NL" altLang="en-US" sz="2000" dirty="0" err="1" smtClean="0"/>
              <a:t>evens</a:t>
            </a:r>
            <a:r>
              <a:rPr lang="nl-NL" altLang="en-US" sz="2000" dirty="0" smtClean="0"/>
              <a:t> (say, </a:t>
            </a:r>
            <a:r>
              <a:rPr lang="nl-NL" altLang="en-US" sz="2000" dirty="0" err="1" smtClean="0"/>
              <a:t>player</a:t>
            </a:r>
            <a:r>
              <a:rPr lang="nl-NL" altLang="en-US" sz="2000" dirty="0" smtClean="0"/>
              <a:t> 1) </a:t>
            </a:r>
            <a:r>
              <a:rPr lang="nl-NL" altLang="en-US" sz="2000" dirty="0" err="1" smtClean="0"/>
              <a:t>wins</a:t>
            </a:r>
            <a:r>
              <a:rPr lang="nl-NL" altLang="en-US" sz="2000" dirty="0" smtClean="0"/>
              <a:t> </a:t>
            </a:r>
            <a:r>
              <a:rPr lang="nl-NL" altLang="en-US" sz="2000" dirty="0" err="1" smtClean="0"/>
              <a:t>the</a:t>
            </a:r>
            <a:r>
              <a:rPr lang="nl-NL" altLang="en-US" sz="2000" dirty="0" smtClean="0"/>
              <a:t> bet (say 1 euro) </a:t>
            </a:r>
            <a:r>
              <a:rPr lang="nl-NL" altLang="en-US" sz="2000" dirty="0" err="1" smtClean="0"/>
              <a:t>from</a:t>
            </a:r>
            <a:r>
              <a:rPr lang="nl-NL" altLang="en-US" sz="2000" dirty="0" smtClean="0"/>
              <a:t> </a:t>
            </a:r>
            <a:r>
              <a:rPr lang="nl-NL" altLang="en-US" sz="2000" dirty="0" err="1" smtClean="0"/>
              <a:t>the</a:t>
            </a:r>
            <a:r>
              <a:rPr lang="nl-NL" altLang="en-US" sz="2000" dirty="0" smtClean="0"/>
              <a:t> </a:t>
            </a:r>
            <a:r>
              <a:rPr lang="nl-NL" altLang="en-US" sz="2000" dirty="0" err="1" smtClean="0"/>
              <a:t>player</a:t>
            </a:r>
            <a:r>
              <a:rPr lang="nl-NL" altLang="en-US" sz="2000" dirty="0" smtClean="0"/>
              <a:t> </a:t>
            </a:r>
            <a:r>
              <a:rPr lang="nl-NL" altLang="en-US" sz="2000" dirty="0" err="1" smtClean="0"/>
              <a:t>taking</a:t>
            </a:r>
            <a:r>
              <a:rPr lang="nl-NL" altLang="en-US" sz="2000" dirty="0" smtClean="0"/>
              <a:t> </a:t>
            </a:r>
            <a:r>
              <a:rPr lang="nl-NL" altLang="en-US" sz="2000" dirty="0" err="1" smtClean="0"/>
              <a:t>the</a:t>
            </a:r>
            <a:r>
              <a:rPr lang="nl-NL" altLang="en-US" sz="2000" dirty="0" smtClean="0"/>
              <a:t> </a:t>
            </a:r>
            <a:r>
              <a:rPr lang="nl-NL" altLang="en-US" sz="2000" dirty="0" err="1" smtClean="0"/>
              <a:t>odds</a:t>
            </a:r>
            <a:endParaRPr lang="nl-NL" altLang="en-US" sz="2000" dirty="0" smtClean="0"/>
          </a:p>
          <a:p>
            <a:endParaRPr lang="nl-NL" altLang="en-US" sz="2000" dirty="0" smtClean="0"/>
          </a:p>
          <a:p>
            <a:r>
              <a:rPr lang="nl-NL" altLang="en-US" sz="2000" dirty="0" smtClean="0"/>
              <a:t> </a:t>
            </a:r>
            <a:r>
              <a:rPr lang="nl-NL" altLang="en-US" sz="2000" dirty="0" err="1" smtClean="0"/>
              <a:t>Each</a:t>
            </a:r>
            <a:r>
              <a:rPr lang="nl-NL" altLang="en-US" sz="2000" dirty="0" smtClean="0"/>
              <a:t> </a:t>
            </a:r>
            <a:r>
              <a:rPr lang="nl-NL" altLang="en-US" sz="2000" dirty="0" err="1" smtClean="0"/>
              <a:t>player</a:t>
            </a:r>
            <a:r>
              <a:rPr lang="nl-NL" altLang="en-US" sz="2000" dirty="0" smtClean="0"/>
              <a:t> has </a:t>
            </a:r>
            <a:r>
              <a:rPr lang="nl-NL" altLang="en-US" sz="2000" dirty="0" err="1" smtClean="0"/>
              <a:t>two</a:t>
            </a:r>
            <a:r>
              <a:rPr lang="nl-NL" altLang="en-US" sz="2000" dirty="0" smtClean="0"/>
              <a:t> </a:t>
            </a:r>
            <a:r>
              <a:rPr lang="nl-NL" altLang="en-US" sz="2000" dirty="0" err="1" smtClean="0"/>
              <a:t>strategies</a:t>
            </a:r>
            <a:r>
              <a:rPr lang="nl-NL" altLang="en-US" sz="2000" dirty="0" smtClean="0"/>
              <a:t>: </a:t>
            </a:r>
            <a:r>
              <a:rPr lang="nl-NL" altLang="en-US" sz="2000" dirty="0" err="1" smtClean="0"/>
              <a:t>to</a:t>
            </a:r>
            <a:r>
              <a:rPr lang="nl-NL" altLang="en-US" sz="2000" dirty="0" smtClean="0"/>
              <a:t> show </a:t>
            </a:r>
            <a:r>
              <a:rPr lang="nl-NL" altLang="en-US" sz="2000" dirty="0" err="1" smtClean="0"/>
              <a:t>either</a:t>
            </a:r>
            <a:r>
              <a:rPr lang="nl-NL" altLang="en-US" sz="2000" dirty="0" smtClean="0"/>
              <a:t> </a:t>
            </a:r>
            <a:r>
              <a:rPr lang="nl-NL" altLang="en-US" sz="2000" dirty="0" err="1" smtClean="0"/>
              <a:t>one</a:t>
            </a:r>
            <a:r>
              <a:rPr lang="nl-NL" altLang="en-US" sz="2000" dirty="0" smtClean="0"/>
              <a:t> </a:t>
            </a:r>
            <a:r>
              <a:rPr lang="nl-NL" altLang="en-US" sz="2000" dirty="0" err="1" smtClean="0"/>
              <a:t>finger</a:t>
            </a:r>
            <a:r>
              <a:rPr lang="nl-NL" altLang="en-US" sz="2000" dirty="0" smtClean="0"/>
              <a:t> or </a:t>
            </a:r>
            <a:r>
              <a:rPr lang="nl-NL" altLang="en-US" sz="2000" dirty="0" err="1" smtClean="0"/>
              <a:t>two</a:t>
            </a:r>
            <a:r>
              <a:rPr lang="nl-NL" altLang="en-US" sz="2000" dirty="0" smtClean="0"/>
              <a:t> </a:t>
            </a:r>
            <a:r>
              <a:rPr lang="nl-NL" altLang="en-US" sz="2000" dirty="0" err="1" smtClean="0"/>
              <a:t>fingers</a:t>
            </a:r>
            <a:endParaRPr lang="nl-NL" altLang="en-US" sz="2000" dirty="0" smtClean="0"/>
          </a:p>
          <a:p>
            <a:endParaRPr lang="nl-NL" altLang="en-US" sz="2000" dirty="0" smtClean="0"/>
          </a:p>
          <a:p>
            <a:endParaRPr lang="nl-NL" altLang="en-US" sz="2000" dirty="0" smtClean="0"/>
          </a:p>
        </p:txBody>
      </p:sp>
    </p:spTree>
    <p:extLst>
      <p:ext uri="{BB962C8B-B14F-4D97-AF65-F5344CB8AC3E}">
        <p14:creationId xmlns:p14="http://schemas.microsoft.com/office/powerpoint/2010/main" val="3380719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nl-NL" altLang="en-US" smtClean="0"/>
              <a:t>Assumptions </a:t>
            </a:r>
            <a:endParaRPr lang="en-US" altLang="en-US" smtClean="0"/>
          </a:p>
        </p:txBody>
      </p:sp>
      <p:sp>
        <p:nvSpPr>
          <p:cNvPr id="25603" name="Content Placeholder 2"/>
          <p:cNvSpPr>
            <a:spLocks noGrp="1"/>
          </p:cNvSpPr>
          <p:nvPr>
            <p:ph idx="1"/>
          </p:nvPr>
        </p:nvSpPr>
        <p:spPr/>
        <p:txBody>
          <a:bodyPr/>
          <a:lstStyle/>
          <a:p>
            <a:r>
              <a:rPr lang="nl-NL" altLang="en-US" sz="2400" dirty="0" smtClean="0"/>
              <a:t> </a:t>
            </a:r>
            <a:r>
              <a:rPr lang="nl-NL" altLang="en-US" sz="2400" dirty="0" err="1" smtClean="0"/>
              <a:t>Before</a:t>
            </a:r>
            <a:r>
              <a:rPr lang="nl-NL" altLang="en-US" sz="2400" dirty="0" smtClean="0"/>
              <a:t> </a:t>
            </a:r>
            <a:r>
              <a:rPr lang="nl-NL" altLang="en-US" sz="2400" dirty="0" err="1" smtClean="0"/>
              <a:t>the</a:t>
            </a:r>
            <a:r>
              <a:rPr lang="nl-NL" altLang="en-US" sz="2400" dirty="0" smtClean="0"/>
              <a:t> game </a:t>
            </a:r>
            <a:r>
              <a:rPr lang="nl-NL" altLang="en-US" sz="2400" dirty="0" err="1" smtClean="0"/>
              <a:t>begins</a:t>
            </a:r>
            <a:r>
              <a:rPr lang="nl-NL" altLang="en-US" sz="2400" dirty="0" smtClean="0"/>
              <a:t>, </a:t>
            </a:r>
            <a:r>
              <a:rPr lang="nl-NL" altLang="en-US" sz="2400" dirty="0" err="1" smtClean="0"/>
              <a:t>each</a:t>
            </a:r>
            <a:r>
              <a:rPr lang="nl-NL" altLang="en-US" sz="2400" dirty="0" smtClean="0"/>
              <a:t> </a:t>
            </a:r>
            <a:r>
              <a:rPr lang="nl-NL" altLang="en-US" sz="2400" dirty="0" err="1" smtClean="0"/>
              <a:t>player</a:t>
            </a:r>
            <a:r>
              <a:rPr lang="nl-NL" altLang="en-US" sz="2400" dirty="0" smtClean="0"/>
              <a:t> </a:t>
            </a:r>
            <a:r>
              <a:rPr lang="nl-NL" altLang="en-US" sz="2400" dirty="0" err="1" smtClean="0"/>
              <a:t>knows</a:t>
            </a:r>
            <a:r>
              <a:rPr lang="nl-NL" altLang="en-US" sz="2400" dirty="0" smtClean="0"/>
              <a:t>:</a:t>
            </a:r>
          </a:p>
          <a:p>
            <a:pPr lvl="1"/>
            <a:r>
              <a:rPr lang="nl-NL" altLang="en-US" sz="2000" dirty="0" smtClean="0"/>
              <a:t> </a:t>
            </a:r>
            <a:r>
              <a:rPr lang="nl-NL" altLang="en-US" sz="2000" dirty="0" err="1" smtClean="0"/>
              <a:t>the</a:t>
            </a:r>
            <a:r>
              <a:rPr lang="nl-NL" altLang="en-US" sz="2000" dirty="0" smtClean="0"/>
              <a:t> </a:t>
            </a:r>
            <a:r>
              <a:rPr lang="nl-NL" altLang="en-US" sz="2000" dirty="0" err="1" smtClean="0"/>
              <a:t>strategies</a:t>
            </a:r>
            <a:r>
              <a:rPr lang="nl-NL" altLang="en-US" sz="2000" dirty="0" smtClean="0"/>
              <a:t> </a:t>
            </a:r>
            <a:r>
              <a:rPr lang="nl-NL" altLang="en-US" sz="2000" dirty="0" err="1" smtClean="0"/>
              <a:t>they</a:t>
            </a:r>
            <a:r>
              <a:rPr lang="nl-NL" altLang="en-US" sz="2000" dirty="0" smtClean="0"/>
              <a:t> have </a:t>
            </a:r>
            <a:r>
              <a:rPr lang="nl-NL" altLang="en-US" sz="2000" dirty="0" err="1" smtClean="0"/>
              <a:t>available</a:t>
            </a:r>
            <a:endParaRPr lang="nl-NL" altLang="en-US" sz="2000" dirty="0" smtClean="0"/>
          </a:p>
          <a:p>
            <a:pPr lvl="1"/>
            <a:r>
              <a:rPr lang="nl-NL" altLang="en-US" sz="2000" dirty="0" smtClean="0"/>
              <a:t> The </a:t>
            </a:r>
            <a:r>
              <a:rPr lang="nl-NL" altLang="en-US" sz="2000" dirty="0" err="1" smtClean="0"/>
              <a:t>ones</a:t>
            </a:r>
            <a:r>
              <a:rPr lang="nl-NL" altLang="en-US" sz="2000" dirty="0" smtClean="0"/>
              <a:t> </a:t>
            </a:r>
            <a:r>
              <a:rPr lang="nl-NL" altLang="en-US" sz="2000" dirty="0" err="1" smtClean="0"/>
              <a:t>the</a:t>
            </a:r>
            <a:r>
              <a:rPr lang="nl-NL" altLang="en-US" sz="2000" dirty="0" smtClean="0"/>
              <a:t> opponent has </a:t>
            </a:r>
            <a:r>
              <a:rPr lang="nl-NL" altLang="en-US" sz="2000" dirty="0" err="1" smtClean="0"/>
              <a:t>available</a:t>
            </a:r>
            <a:endParaRPr lang="nl-NL" altLang="en-US" sz="2000" dirty="0" smtClean="0"/>
          </a:p>
          <a:p>
            <a:pPr lvl="1"/>
            <a:r>
              <a:rPr lang="nl-NL" altLang="en-US" sz="2000" dirty="0" smtClean="0"/>
              <a:t> The </a:t>
            </a:r>
            <a:r>
              <a:rPr lang="nl-NL" altLang="en-US" sz="2000" dirty="0" err="1" smtClean="0"/>
              <a:t>payoff</a:t>
            </a:r>
            <a:r>
              <a:rPr lang="nl-NL" altLang="en-US" sz="2000" dirty="0" smtClean="0"/>
              <a:t> </a:t>
            </a:r>
            <a:r>
              <a:rPr lang="nl-NL" altLang="en-US" sz="2000" dirty="0" err="1" smtClean="0"/>
              <a:t>table</a:t>
            </a:r>
            <a:endParaRPr lang="nl-NL" altLang="en-US" sz="2000" dirty="0" smtClean="0"/>
          </a:p>
          <a:p>
            <a:pPr lvl="1"/>
            <a:endParaRPr lang="nl-NL" altLang="en-US" sz="2000" dirty="0" smtClean="0"/>
          </a:p>
          <a:p>
            <a:r>
              <a:rPr lang="nl-NL" altLang="en-US" sz="2400" dirty="0" smtClean="0"/>
              <a:t> The </a:t>
            </a:r>
            <a:r>
              <a:rPr lang="nl-NL" altLang="en-US" sz="2400" dirty="0" err="1" smtClean="0"/>
              <a:t>actual</a:t>
            </a:r>
            <a:r>
              <a:rPr lang="nl-NL" altLang="en-US" sz="2400" dirty="0" smtClean="0"/>
              <a:t> </a:t>
            </a:r>
            <a:r>
              <a:rPr lang="nl-NL" altLang="en-US" sz="2400" dirty="0" err="1" smtClean="0"/>
              <a:t>play</a:t>
            </a:r>
            <a:r>
              <a:rPr lang="nl-NL" altLang="en-US" sz="2400" dirty="0" smtClean="0"/>
              <a:t> of </a:t>
            </a:r>
            <a:r>
              <a:rPr lang="nl-NL" altLang="en-US" sz="2400" dirty="0" err="1" smtClean="0"/>
              <a:t>the</a:t>
            </a:r>
            <a:r>
              <a:rPr lang="nl-NL" altLang="en-US" sz="2400" dirty="0" smtClean="0"/>
              <a:t> game </a:t>
            </a:r>
            <a:r>
              <a:rPr lang="nl-NL" altLang="en-US" sz="2400" dirty="0" err="1" smtClean="0"/>
              <a:t>consists</a:t>
            </a:r>
            <a:r>
              <a:rPr lang="nl-NL" altLang="en-US" sz="2400" dirty="0" smtClean="0"/>
              <a:t> of </a:t>
            </a:r>
            <a:r>
              <a:rPr lang="nl-NL" altLang="en-US" sz="2400" dirty="0" err="1" smtClean="0"/>
              <a:t>each</a:t>
            </a:r>
            <a:r>
              <a:rPr lang="nl-NL" altLang="en-US" sz="2400" dirty="0" smtClean="0"/>
              <a:t> </a:t>
            </a:r>
            <a:r>
              <a:rPr lang="nl-NL" altLang="en-US" sz="2400" dirty="0" err="1" smtClean="0"/>
              <a:t>player</a:t>
            </a:r>
            <a:r>
              <a:rPr lang="nl-NL" altLang="en-US" sz="2400" dirty="0" smtClean="0"/>
              <a:t> </a:t>
            </a:r>
            <a:r>
              <a:rPr lang="nl-NL" altLang="en-US" sz="2400" dirty="0" err="1" smtClean="0"/>
              <a:t>simultaneously</a:t>
            </a:r>
            <a:r>
              <a:rPr lang="nl-NL" altLang="en-US" sz="2400" dirty="0" smtClean="0"/>
              <a:t> </a:t>
            </a:r>
            <a:r>
              <a:rPr lang="nl-NL" altLang="en-US" sz="2400" dirty="0" err="1" smtClean="0"/>
              <a:t>choosing</a:t>
            </a:r>
            <a:r>
              <a:rPr lang="nl-NL" altLang="en-US" sz="2400" dirty="0" smtClean="0"/>
              <a:t> a </a:t>
            </a:r>
            <a:r>
              <a:rPr lang="nl-NL" altLang="en-US" sz="2400" dirty="0" err="1" smtClean="0"/>
              <a:t>strategy</a:t>
            </a:r>
            <a:r>
              <a:rPr lang="nl-NL" altLang="en-US" sz="2400" dirty="0" smtClean="0"/>
              <a:t> without </a:t>
            </a:r>
            <a:r>
              <a:rPr lang="nl-NL" altLang="en-US" sz="2400" dirty="0" err="1" smtClean="0"/>
              <a:t>knowing</a:t>
            </a:r>
            <a:r>
              <a:rPr lang="nl-NL" altLang="en-US" sz="2400" dirty="0" smtClean="0"/>
              <a:t> </a:t>
            </a:r>
            <a:r>
              <a:rPr lang="nl-NL" altLang="en-US" sz="2400" dirty="0" err="1" smtClean="0"/>
              <a:t>the</a:t>
            </a:r>
            <a:r>
              <a:rPr lang="nl-NL" altLang="en-US" sz="2400" dirty="0" smtClean="0"/>
              <a:t> </a:t>
            </a:r>
            <a:r>
              <a:rPr lang="nl-NL" altLang="en-US" sz="2400" dirty="0" err="1" smtClean="0"/>
              <a:t>opponent’s</a:t>
            </a:r>
            <a:r>
              <a:rPr lang="nl-NL" altLang="en-US" sz="2400" dirty="0" smtClean="0"/>
              <a:t> </a:t>
            </a:r>
            <a:r>
              <a:rPr lang="nl-NL" altLang="en-US" sz="2400" dirty="0" err="1" smtClean="0"/>
              <a:t>choice</a:t>
            </a:r>
            <a:endParaRPr lang="en-US" altLang="en-US" sz="2400" dirty="0" smtClean="0"/>
          </a:p>
        </p:txBody>
      </p:sp>
    </p:spTree>
    <p:extLst>
      <p:ext uri="{BB962C8B-B14F-4D97-AF65-F5344CB8AC3E}">
        <p14:creationId xmlns:p14="http://schemas.microsoft.com/office/powerpoint/2010/main" val="370312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Verdana"/>
        <a:ea typeface="DejaVu Sans"/>
        <a:cs typeface="DejaVu Sans"/>
      </a:majorFont>
      <a:minorFont>
        <a:latin typeface="Verdana"/>
        <a:ea typeface="DejaVu Sans"/>
        <a:cs typeface="DejaVu Sans"/>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TotalTime>
  <Words>5184</Words>
  <Application>Microsoft Office PowerPoint</Application>
  <PresentationFormat>On-screen Show (4:3)</PresentationFormat>
  <Paragraphs>1001</Paragraphs>
  <Slides>60</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60</vt:i4>
      </vt:variant>
    </vt:vector>
  </HeadingPairs>
  <TitlesOfParts>
    <vt:vector size="67" baseType="lpstr">
      <vt:lpstr>ＭＳ Ｐゴシック</vt:lpstr>
      <vt:lpstr>Arial</vt:lpstr>
      <vt:lpstr>DejaVu Sans</vt:lpstr>
      <vt:lpstr>Times New Roman</vt:lpstr>
      <vt:lpstr>Verdana</vt:lpstr>
      <vt:lpstr>Blank Presentation</vt:lpstr>
      <vt:lpstr>1_Office-thema</vt:lpstr>
      <vt:lpstr>PowerPoint Presentation</vt:lpstr>
      <vt:lpstr>Brief summary of the last lecture</vt:lpstr>
      <vt:lpstr>Game Theory</vt:lpstr>
      <vt:lpstr>Applications</vt:lpstr>
      <vt:lpstr>PowerPoint Presentation</vt:lpstr>
      <vt:lpstr>Some useful definitions</vt:lpstr>
      <vt:lpstr>Simple case: two-person, zero-sum game</vt:lpstr>
      <vt:lpstr>Two-person, zero sum game – an example:  odds and evens</vt:lpstr>
      <vt:lpstr>Assumptions </vt:lpstr>
      <vt:lpstr>More about strategies </vt:lpstr>
      <vt:lpstr>Two-person, zero sum game:  odds and evens – payoff table</vt:lpstr>
      <vt:lpstr>Two-person, zero sum game:  odds and evens – payoff table</vt:lpstr>
      <vt:lpstr>Two-person, zero sum game:  odds and evens – payoff table</vt:lpstr>
      <vt:lpstr>Two-person, zero sum game:  odds and evens – payoff table</vt:lpstr>
      <vt:lpstr>Exercise </vt:lpstr>
      <vt:lpstr>Exercise - solution </vt:lpstr>
      <vt:lpstr>Two-person, zero sum game:  odds and evens – choice of the best strategy</vt:lpstr>
      <vt:lpstr>Another example of two-person zero-sum game</vt:lpstr>
      <vt:lpstr>Formulation as a two-person, zero-sum game</vt:lpstr>
      <vt:lpstr>Payoff table</vt:lpstr>
      <vt:lpstr>Payoff table</vt:lpstr>
      <vt:lpstr>Three variations</vt:lpstr>
      <vt:lpstr>Variation 1</vt:lpstr>
      <vt:lpstr>Variation 1 – dominated strategies</vt:lpstr>
      <vt:lpstr>Variation 1 – dominated strategies</vt:lpstr>
      <vt:lpstr>Variation 1 – dominated strategies</vt:lpstr>
      <vt:lpstr>Variation 1 – dominated strategies</vt:lpstr>
      <vt:lpstr>Variation 1 – dominated strategies</vt:lpstr>
      <vt:lpstr>Variation 1 – dominated strategies</vt:lpstr>
      <vt:lpstr>Variation 1 – dominated strategies</vt:lpstr>
      <vt:lpstr>Variation 2</vt:lpstr>
      <vt:lpstr>Variation 2</vt:lpstr>
      <vt:lpstr>Variation 2</vt:lpstr>
      <vt:lpstr>Minimax criterion</vt:lpstr>
      <vt:lpstr>Variation 2</vt:lpstr>
      <vt:lpstr>Variation 2</vt:lpstr>
      <vt:lpstr>Variation 3</vt:lpstr>
      <vt:lpstr>Minimax criterion</vt:lpstr>
      <vt:lpstr>Variation 3</vt:lpstr>
      <vt:lpstr>Variation 3</vt:lpstr>
      <vt:lpstr>Variation 3</vt:lpstr>
      <vt:lpstr>Variation 3</vt:lpstr>
      <vt:lpstr>Variation 3</vt:lpstr>
      <vt:lpstr>Variation 3</vt:lpstr>
      <vt:lpstr>Mixed strategies</vt:lpstr>
      <vt:lpstr>Mixed strategies</vt:lpstr>
      <vt:lpstr>How? Two players</vt:lpstr>
      <vt:lpstr>Nash equilibrium</vt:lpstr>
      <vt:lpstr>Nash equilibrium – prisoner’s dilemma</vt:lpstr>
      <vt:lpstr>Nash equilibrium – prisoner’s dilemma</vt:lpstr>
      <vt:lpstr>Nash equilibrium – prisoner’s dilemma</vt:lpstr>
      <vt:lpstr>Nash equilibrium – prisoner’s dilemma</vt:lpstr>
      <vt:lpstr>Nash equilibrium – dominated strategies</vt:lpstr>
      <vt:lpstr>Nash equilibrium – dominated strategies</vt:lpstr>
      <vt:lpstr>Nash equilibrium – dominated strategies</vt:lpstr>
      <vt:lpstr>What to know/know-how-to-do for the exam</vt:lpstr>
      <vt:lpstr>Homeworks</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 – Parcours of Art and Science  Biomedical Signal Analysis  Dr. Pietro Bonizzi</dc:title>
  <dc:creator>Bonizzi Pietro (DKE)</dc:creator>
  <cp:lastModifiedBy>Bonizzi, Pietro (DKE)</cp:lastModifiedBy>
  <cp:revision>82</cp:revision>
  <dcterms:created xsi:type="dcterms:W3CDTF">2016-10-05T20:00:36Z</dcterms:created>
  <dcterms:modified xsi:type="dcterms:W3CDTF">2018-09-30T21:13:56Z</dcterms:modified>
</cp:coreProperties>
</file>