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382" r:id="rId2"/>
  </p:sldIdLst>
  <p:sldSz cx="9144000" cy="6858000" type="screen4x3"/>
  <p:notesSz cx="9220200" cy="69469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66"/>
    <a:srgbClr val="7DF992"/>
    <a:srgbClr val="EF6B6E"/>
    <a:srgbClr val="F9C7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horzBarState="maximized">
    <p:restoredLeft sz="16300" autoAdjust="0"/>
    <p:restoredTop sz="97059" autoAdjust="0"/>
  </p:normalViewPr>
  <p:slideViewPr>
    <p:cSldViewPr>
      <p:cViewPr varScale="1">
        <p:scale>
          <a:sx n="123" d="100"/>
          <a:sy n="123" d="100"/>
        </p:scale>
        <p:origin x="216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410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3995738" cy="347663"/>
          </a:xfrm>
          <a:prstGeom prst="rect">
            <a:avLst/>
          </a:prstGeom>
        </p:spPr>
        <p:txBody>
          <a:bodyPr vert="horz" lIns="92378" tIns="46189" rIns="92378" bIns="46189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Classification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22875" y="2"/>
            <a:ext cx="3995738" cy="347663"/>
          </a:xfrm>
          <a:prstGeom prst="rect">
            <a:avLst/>
          </a:prstGeom>
        </p:spPr>
        <p:txBody>
          <a:bodyPr vert="horz" wrap="square" lIns="92378" tIns="46189" rIns="92378" bIns="461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EED5DED-8B36-4394-BD3C-3596E6F919F0}" type="datetimeFigureOut">
              <a:rPr lang="en-US"/>
              <a:pPr>
                <a:defRPr/>
              </a:pPr>
              <a:t>2/14/2017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97652"/>
            <a:ext cx="3995738" cy="347663"/>
          </a:xfrm>
          <a:prstGeom prst="rect">
            <a:avLst/>
          </a:prstGeom>
        </p:spPr>
        <p:txBody>
          <a:bodyPr vert="horz" lIns="92378" tIns="46189" rIns="92378" bIns="46189" rtlCol="0" anchor="b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Classification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22875" y="6597652"/>
            <a:ext cx="3995738" cy="347663"/>
          </a:xfrm>
          <a:prstGeom prst="rect">
            <a:avLst/>
          </a:prstGeom>
        </p:spPr>
        <p:txBody>
          <a:bodyPr vert="horz" wrap="square" lIns="92378" tIns="46189" rIns="92378" bIns="461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A4733E7-EBEC-47A0-9EC4-E5EE12A838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774565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3995738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78" tIns="46189" rIns="92378" bIns="461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en-US" dirty="0"/>
              <a:t>Classification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22875" y="2"/>
            <a:ext cx="3995738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78" tIns="46189" rIns="92378" bIns="461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73375" y="520700"/>
            <a:ext cx="3473450" cy="26050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91436" tIns="45718" rIns="91436" bIns="45718"/>
          <a:lstStyle/>
          <a:p>
            <a:pPr lvl="0"/>
            <a:endParaRPr lang="en-US" noProof="0" dirty="0"/>
          </a:p>
        </p:txBody>
      </p:sp>
      <p:sp>
        <p:nvSpPr>
          <p:cNvPr id="563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2340" y="3300415"/>
            <a:ext cx="7375525" cy="312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78" tIns="46189" rIns="92378" bIns="461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63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97652"/>
            <a:ext cx="3995738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78" tIns="46189" rIns="92378" bIns="461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en-US" dirty="0"/>
              <a:t>Classification</a:t>
            </a:r>
          </a:p>
        </p:txBody>
      </p:sp>
      <p:sp>
        <p:nvSpPr>
          <p:cNvPr id="563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22875" y="6597652"/>
            <a:ext cx="3995738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78" tIns="46189" rIns="92378" bIns="461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55FE47D-42F4-4862-AAFC-FF18ECD83DA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379578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28C029D-9A6A-4371-8072-D462923FF247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 dirty="0" smtClean="0">
              <a:latin typeface="Arial" panose="020B0604020202020204" pitchFamily="34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76338" y="693738"/>
            <a:ext cx="4605337" cy="34544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3925" y="6311900"/>
            <a:ext cx="1203325" cy="2746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083451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ARPA_logo (Small)"/>
          <p:cNvPicPr>
            <a:picLocks noChangeAspect="1" noChangeArrowheads="1"/>
          </p:cNvPicPr>
          <p:nvPr userDrawn="1"/>
        </p:nvPicPr>
        <p:blipFill>
          <a:blip r:embed="rId3" cstate="print"/>
          <a:srcRect l="16432" r="16710" b="39634"/>
          <a:stretch>
            <a:fillRect/>
          </a:stretch>
        </p:blipFill>
        <p:spPr bwMode="auto">
          <a:xfrm>
            <a:off x="494635" y="3469959"/>
            <a:ext cx="913836" cy="873441"/>
          </a:xfrm>
          <a:prstGeom prst="ellipse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228600" y="6383338"/>
            <a:ext cx="7772400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INTELLIGENCE ADVANCED RESEARCH PROJECTS ACTIVITY (IARPA)</a:t>
            </a:r>
          </a:p>
        </p:txBody>
      </p:sp>
      <p:pic>
        <p:nvPicPr>
          <p:cNvPr id="5" name="Picture 4" descr="IARPA_logo (Small)"/>
          <p:cNvPicPr>
            <a:picLocks noChangeAspect="1" noChangeArrowheads="1"/>
          </p:cNvPicPr>
          <p:nvPr userDrawn="1"/>
        </p:nvPicPr>
        <p:blipFill>
          <a:blip r:embed="rId3" cstate="print"/>
          <a:srcRect l="16432" r="16710" b="39634"/>
          <a:stretch>
            <a:fillRect/>
          </a:stretch>
        </p:blipFill>
        <p:spPr bwMode="auto">
          <a:xfrm>
            <a:off x="8032956" y="76200"/>
            <a:ext cx="913836" cy="873441"/>
          </a:xfrm>
          <a:prstGeom prst="ellipse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449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8909F9-B397-4643-92E4-7F7739CF52C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0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5022E4-58D1-4CDA-AF3D-32EF2DF434D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AFE1CD-D85C-42C6-A623-6E5CDEE645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:\Users\572467\Documents\IARPA\Logos\IARPA_mark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0063" y="160338"/>
            <a:ext cx="877887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6096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82000" y="6426200"/>
            <a:ext cx="609600" cy="304800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100"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fld id="{26598061-5600-4CD5-BE39-E7A5D8CA2DA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32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7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685800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76400"/>
            <a:ext cx="8229600" cy="444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79248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82000" y="6373813"/>
            <a:ext cx="60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9B5D5FF8-9319-4672-BFB0-383B498B386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704" r:id="rId5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IARPA Research &amp; Transition</a:t>
            </a:r>
          </a:p>
        </p:txBody>
      </p:sp>
      <p:sp>
        <p:nvSpPr>
          <p:cNvPr id="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2362200"/>
            <a:ext cx="8229600" cy="2728952"/>
          </a:xfrm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  <a:spcAft>
                <a:spcPts val="400"/>
              </a:spcAft>
              <a:defRPr/>
            </a:pPr>
            <a:r>
              <a:rPr lang="en-US" altLang="en-US" sz="2200" b="1" dirty="0" smtClean="0">
                <a:solidFill>
                  <a:srgbClr val="000099"/>
                </a:solidFill>
              </a:rPr>
              <a:t>Define and execute research programs that:</a:t>
            </a:r>
          </a:p>
          <a:p>
            <a:pPr lvl="1" eaLnBrk="1" hangingPunct="1">
              <a:spcBef>
                <a:spcPts val="300"/>
              </a:spcBef>
              <a:spcAft>
                <a:spcPts val="400"/>
              </a:spcAft>
              <a:defRPr/>
            </a:pPr>
            <a:r>
              <a:rPr lang="en-US" altLang="en-US" sz="1800" dirty="0" smtClean="0"/>
              <a:t>Address hard problems facing the Intelligence Community across four thrust areas: Anticipatory Intelligence, Analysis, Collection and </a:t>
            </a:r>
            <a:r>
              <a:rPr lang="en-US" altLang="en-US" sz="1800" dirty="0" smtClean="0"/>
              <a:t>Computing</a:t>
            </a:r>
            <a:endParaRPr lang="en-US" altLang="en-US" sz="1800" dirty="0" smtClean="0"/>
          </a:p>
          <a:p>
            <a:pPr lvl="1" eaLnBrk="1" hangingPunct="1">
              <a:spcBef>
                <a:spcPts val="300"/>
              </a:spcBef>
              <a:spcAft>
                <a:spcPts val="400"/>
              </a:spcAft>
              <a:defRPr/>
            </a:pPr>
            <a:r>
              <a:rPr lang="en-US" altLang="en-US" sz="1800" dirty="0" smtClean="0"/>
              <a:t>Have goals that are clear, measureable, ambitious and credible</a:t>
            </a:r>
          </a:p>
          <a:p>
            <a:pPr lvl="1" eaLnBrk="1" hangingPunct="1">
              <a:spcBef>
                <a:spcPts val="300"/>
              </a:spcBef>
              <a:spcAft>
                <a:spcPts val="400"/>
              </a:spcAft>
              <a:defRPr/>
            </a:pPr>
            <a:r>
              <a:rPr lang="en-US" altLang="en-US" sz="1800" dirty="0" smtClean="0"/>
              <a:t>Employ independent and rigorous Test &amp; Evaluation</a:t>
            </a:r>
          </a:p>
          <a:p>
            <a:pPr lvl="1" eaLnBrk="1" hangingPunct="1">
              <a:spcBef>
                <a:spcPts val="300"/>
              </a:spcBef>
              <a:spcAft>
                <a:spcPts val="400"/>
              </a:spcAft>
              <a:defRPr/>
            </a:pPr>
            <a:r>
              <a:rPr lang="en-US" altLang="en-US" sz="1800" dirty="0" smtClean="0"/>
              <a:t>Involve IC partners from start to finish with an emphasis on transition and mission impact.</a:t>
            </a:r>
          </a:p>
        </p:txBody>
      </p:sp>
      <p:sp>
        <p:nvSpPr>
          <p:cNvPr id="25604" name="TextBox 5"/>
          <p:cNvSpPr txBox="1">
            <a:spLocks noChangeArrowheads="1"/>
          </p:cNvSpPr>
          <p:nvPr/>
        </p:nvSpPr>
        <p:spPr bwMode="auto">
          <a:xfrm>
            <a:off x="571500" y="1519302"/>
            <a:ext cx="8001000" cy="7986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003366"/>
            </a:solidFill>
            <a:miter lim="800000"/>
            <a:headEnd/>
            <a:tailEnd/>
          </a:ln>
          <a:extLst/>
        </p:spPr>
        <p:txBody>
          <a:bodyPr tIns="91440" bIns="91440">
            <a:spAutoFit/>
          </a:bodyPr>
          <a:lstStyle>
            <a:lvl1pPr marL="2286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5000"/>
              </a:lnSpc>
              <a:spcBef>
                <a:spcPct val="15000"/>
              </a:spcBef>
              <a:spcAft>
                <a:spcPct val="15000"/>
              </a:spcAft>
              <a:buFontTx/>
              <a:buNone/>
            </a:pPr>
            <a:r>
              <a:rPr lang="en-US" altLang="en-US" sz="2100" dirty="0"/>
              <a:t>IARPA’s mission is to invest in high-risk/high-payoff research </a:t>
            </a:r>
            <a:r>
              <a:rPr lang="en-US" altLang="en-US" sz="2100" dirty="0" smtClean="0"/>
              <a:t>to </a:t>
            </a:r>
            <a:r>
              <a:rPr lang="en-US" altLang="en-US" sz="2100" dirty="0"/>
              <a:t>provide the U.S. </a:t>
            </a:r>
            <a:r>
              <a:rPr lang="en-US" altLang="en-US" sz="2100" dirty="0" smtClean="0"/>
              <a:t>with </a:t>
            </a:r>
            <a:r>
              <a:rPr lang="en-US" altLang="en-US" sz="2100" dirty="0"/>
              <a:t>an overwhelming intelligence </a:t>
            </a:r>
            <a:r>
              <a:rPr lang="en-US" altLang="en-US" sz="2100" dirty="0" smtClean="0"/>
              <a:t>advantage</a:t>
            </a:r>
            <a:endParaRPr lang="en-US" altLang="en-US" sz="2100" dirty="0"/>
          </a:p>
        </p:txBody>
      </p:sp>
      <p:sp>
        <p:nvSpPr>
          <p:cNvPr id="2560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382000" y="6408738"/>
            <a:ext cx="609600" cy="30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A58D9B15-13C5-49A9-A63C-46BAE7D3E4E3}" type="slidenum">
              <a:rPr lang="en-US" altLang="en-US" sz="1400" smtClean="0">
                <a:solidFill>
                  <a:schemeClr val="bg1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1</a:t>
            </a:fld>
            <a:endParaRPr lang="en-US" altLang="en-US" sz="1400" dirty="0" smtClean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23254" y="5105400"/>
            <a:ext cx="6297493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rgbClr val="003366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For more information on IARPA Research transition, contact</a:t>
            </a:r>
          </a:p>
          <a:p>
            <a:pPr algn="ctr"/>
            <a:r>
              <a:rPr lang="en-US" dirty="0" smtClean="0">
                <a:solidFill>
                  <a:srgbClr val="003366"/>
                </a:solidFill>
              </a:rPr>
              <a:t>Lee Knauss, Chief of Technology Transition</a:t>
            </a:r>
          </a:p>
          <a:p>
            <a:pPr algn="ctr"/>
            <a:r>
              <a:rPr lang="en-US" dirty="0" smtClean="0"/>
              <a:t>(U) 301-851-7475 Lee.Knauss@iarpa.gov</a:t>
            </a:r>
          </a:p>
          <a:p>
            <a:pPr algn="ctr"/>
            <a:r>
              <a:rPr lang="en-US" dirty="0" smtClean="0"/>
              <a:t>(S) 917-7475 KnaussLE@dni.ic.gov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2081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 Template_Two Seals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</Template>
  <TotalTime>0</TotalTime>
  <Words>111</Words>
  <Application>Microsoft Office PowerPoint</Application>
  <PresentationFormat>On-screen Show (4:3)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Presentation Template_Two Seals</vt:lpstr>
      <vt:lpstr>IARPA Research &amp; Transition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5</cp:revision>
  <dcterms:created xsi:type="dcterms:W3CDTF">2010-12-05T22:01:19Z</dcterms:created>
  <dcterms:modified xsi:type="dcterms:W3CDTF">2017-02-14T15:28:27Z</dcterms:modified>
</cp:coreProperties>
</file>