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94660"/>
  </p:normalViewPr>
  <p:slideViewPr>
    <p:cSldViewPr snapToGrid="0">
      <p:cViewPr>
        <p:scale>
          <a:sx n="125" d="100"/>
          <a:sy n="125" d="100"/>
        </p:scale>
        <p:origin x="-17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5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6913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8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3D4A6D15-DBB9-4B02-BAB8-E56B40DA7877}" type="slidenum">
              <a:rPr lang="en-US" smtClean="0">
                <a:effectLst/>
              </a:rPr>
              <a:t>3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259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6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6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0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7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7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10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effectLst/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Classification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effectLst/>
        </p:spPr>
        <p:txBody>
          <a:bodyPr/>
          <a:lstStyle>
            <a:lvl1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32202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926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530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913403" indent="-230200" defTabSz="460400" eaLnBrk="0" fontAlgn="base" hangingPunct="0">
              <a:spcBef>
                <a:spcPct val="0"/>
              </a:spcBef>
              <a:spcAft>
                <a:spcPct val="0"/>
              </a:spcAft>
              <a:tabLst>
                <a:tab pos="728967" algn="l"/>
                <a:tab pos="1457935" algn="l"/>
                <a:tab pos="2186902" algn="l"/>
                <a:tab pos="2915869" algn="l"/>
                <a:tab pos="3644837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fld id="{C91DA277-6FF1-4C14-B219-42608D68E1D7}" type="slidenum">
              <a:rPr lang="en-US" altLang="en-US" smtClean="0">
                <a:solidFill>
                  <a:srgbClr val="000000"/>
                </a:solidFill>
                <a:effectLst/>
                <a:latin typeface="Times New Roman" pitchFamily="18" charset="0"/>
                <a:cs typeface="Arial Unicode MS" pitchFamily="34" charset="-128"/>
              </a:rPr>
              <a:t>8</a:t>
            </a:fld>
            <a:endParaRPr lang="en-US" altLang="en-US" dirty="0" smtClean="0">
              <a:solidFill>
                <a:srgbClr val="000000"/>
              </a:solidFill>
              <a:effectLst/>
              <a:latin typeface="Times New Roman" pitchFamily="18" charset="0"/>
              <a:cs typeface="Arial Unicode MS" pitchFamily="34" charset="-128"/>
            </a:endParaRPr>
          </a:p>
        </p:txBody>
      </p:sp>
      <p:sp>
        <p:nvSpPr>
          <p:cNvPr id="26629" name="Rectangle 1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87450" y="693738"/>
            <a:ext cx="4635500" cy="3476625"/>
          </a:xfrm>
          <a:solidFill>
            <a:srgbClr val="FFFFFF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273" y="4404129"/>
            <a:ext cx="5607857" cy="4174766"/>
          </a:xfrm>
          <a:noFill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effectLst/>
              <a:latin typeface="Times New Roman" pitchFamily="18" charset="0"/>
            </a:endParaRP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>
          <a:xfrm>
            <a:off x="0" y="1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2" name="Text Box 4"/>
          <p:cNvSpPr txBox="1">
            <a:spLocks noChangeArrowheads="1"/>
          </p:cNvSpPr>
          <p:nvPr/>
        </p:nvSpPr>
        <p:spPr>
          <a:xfrm>
            <a:off x="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26633" name="Text Box 5"/>
          <p:cNvSpPr txBox="1">
            <a:spLocks noChangeArrowheads="1"/>
          </p:cNvSpPr>
          <p:nvPr/>
        </p:nvSpPr>
        <p:spPr>
          <a:xfrm>
            <a:off x="3971170" y="8804232"/>
            <a:ext cx="3038072" cy="46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55" tIns="48578" rIns="97155" bIns="48578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r" eaLnBrk="1" hangingPunct="1"/>
            <a:fld id="{D933A943-5315-40DC-A709-18577EF2E692}" type="slidenum">
              <a:rPr lang="en-US" altLang="en-US" sz="1300">
                <a:solidFill>
                  <a:srgbClr val="000000"/>
                </a:solidFill>
              </a:rPr>
              <a:pPr algn="r" eaLnBrk="1" hangingPunct="1"/>
              <a:t>8</a:t>
            </a:fld>
            <a:endParaRPr lang="en-US" altLang="en-US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2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6" y="645113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Presentation Name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Author Initials  MM/DD/YY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trma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Fred Richardson</a:t>
            </a:r>
          </a:p>
          <a:p>
            <a:r>
              <a:rPr lang="en-US" sz="2000" dirty="0" smtClean="0"/>
              <a:t>Babel OP3 Tech Transition Workshop</a:t>
            </a:r>
          </a:p>
          <a:p>
            <a:r>
              <a:rPr lang="en-US" sz="2000" dirty="0" smtClean="0"/>
              <a:t>Feb 16, 2017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Three OP3 KWS systems covered today:</a:t>
            </a:r>
          </a:p>
          <a:p>
            <a:pPr lvl="1"/>
            <a:r>
              <a:rPr lang="en-US" dirty="0" smtClean="0"/>
              <a:t>Baseline system – Kaldi</a:t>
            </a:r>
          </a:p>
          <a:p>
            <a:pPr lvl="1"/>
            <a:r>
              <a:rPr lang="en-US" dirty="0" smtClean="0"/>
              <a:t>Performer systems – Babelon and LORELEI</a:t>
            </a:r>
          </a:p>
          <a:p>
            <a:r>
              <a:rPr lang="en-US" dirty="0" smtClean="0"/>
              <a:t>Special focus today on Kaldi and PySpeech</a:t>
            </a:r>
          </a:p>
          <a:p>
            <a:pPr lvl="1"/>
            <a:r>
              <a:rPr lang="en-US" dirty="0" smtClean="0"/>
              <a:t>Overview of Kaldi by Sanjeev</a:t>
            </a:r>
          </a:p>
          <a:p>
            <a:pPr lvl="1"/>
            <a:r>
              <a:rPr lang="en-US" dirty="0" smtClean="0"/>
              <a:t>Overview of PySpeech by Dave and Jeff Farris</a:t>
            </a:r>
          </a:p>
          <a:p>
            <a:r>
              <a:rPr lang="en-US" dirty="0" smtClean="0"/>
              <a:t>Tech transition </a:t>
            </a:r>
            <a:r>
              <a:rPr lang="en-US" smtClean="0"/>
              <a:t>status update</a:t>
            </a:r>
            <a:endParaRPr lang="en-US" dirty="0" smtClean="0"/>
          </a:p>
          <a:p>
            <a:pPr lvl="1"/>
            <a:r>
              <a:rPr lang="en-US" dirty="0" smtClean="0"/>
              <a:t>Preliminary results on Javanese and Pashto</a:t>
            </a:r>
          </a:p>
          <a:p>
            <a:pPr lvl="1"/>
            <a:r>
              <a:rPr lang="en-US" dirty="0" smtClean="0"/>
              <a:t>Final systems will be ready by end of March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aphicFrame>
        <p:nvGraphicFramePr>
          <p:cNvPr id="157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1178816"/>
              </p:ext>
            </p:extLst>
          </p:nvPr>
        </p:nvGraphicFramePr>
        <p:xfrm>
          <a:off x="233266" y="1380619"/>
          <a:ext cx="8640148" cy="4724656"/>
        </p:xfrm>
        <a:graphic>
          <a:graphicData uri="http://schemas.openxmlformats.org/drawingml/2006/table">
            <a:tbl>
              <a:tblPr/>
              <a:tblGrid>
                <a:gridCol w="1519501"/>
                <a:gridCol w="1535667"/>
                <a:gridCol w="1891295"/>
                <a:gridCol w="1846221"/>
                <a:gridCol w="1847464"/>
              </a:tblGrid>
              <a:tr h="2736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79" marR="5579" marT="57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OP1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OP2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OP3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43E"/>
                    </a:solidFill>
                  </a:tcPr>
                </a:tc>
              </a:tr>
              <a:tr h="243862">
                <a:tc rowSpan="7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Practice Languages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Cantonese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Assamese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Cebuano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Amharic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Pashto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Bengali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Kazakh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Dholuo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Tagalog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Haitian Creole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Kurdish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Guarani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Turkish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Lao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Lithuanian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Igbo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Zulu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Telugu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Javanese</a:t>
                      </a:r>
                      <a:endParaRPr lang="en-US" sz="16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Tok Pisin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Mongolian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Pashto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(revisited)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82124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Surprise Language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Vietnamese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Swahili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Georgian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41690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Transcribed Training</a:t>
                      </a:r>
                      <a:r>
                        <a:rPr lang="en-US" sz="18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80 hours</a:t>
                      </a:r>
                    </a:p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LLP: 10 hours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60 hours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LLP: 10 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40 hours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6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VLLP: 3 hours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FLP: 40 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364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Pron Lexicon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rowSpan="3"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Channel Conditions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  <a:endParaRPr lang="fr-FR" sz="16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Mixed Env</a:t>
                      </a:r>
                      <a:endParaRPr lang="fr-FR" sz="16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fr-F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Telephone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3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Microphone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Microphones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r>
                        <a:rPr lang="fr-FR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fr-F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Microphones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364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ATWV Target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0.3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 or greater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73645">
                <a:tc>
                  <a:txBody>
                    <a:bodyPr/>
                    <a:lstStyle/>
                    <a:p>
                      <a:pPr marL="91440" algn="l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WER Target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 or less</a:t>
                      </a:r>
                    </a:p>
                  </a:txBody>
                  <a:tcPr marL="5579" marR="5579" marT="57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en-US" sz="2400" dirty="0" smtClean="0">
                <a:effectLst/>
              </a:rPr>
              <a:t>OP3 Babel Delivery</a:t>
            </a: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3</a:t>
            </a:fld>
            <a:endParaRPr lang="en-US" dirty="0">
              <a:effectLst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7383018" y="1013459"/>
            <a:ext cx="952500" cy="348809"/>
          </a:xfrm>
          <a:prstGeom prst="downArrow">
            <a:avLst/>
          </a:prstGeom>
          <a:solidFill>
            <a:srgbClr val="931B8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0883" y="957030"/>
            <a:ext cx="1712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DELIVERY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1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74935" y="3590544"/>
            <a:ext cx="8188774" cy="2533166"/>
          </a:xfrm>
        </p:spPr>
        <p:txBody>
          <a:bodyPr/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Features not in baseline system may be in Kaldi</a:t>
            </a:r>
          </a:p>
          <a:p>
            <a:pPr lvl="1"/>
            <a:r>
              <a:rPr lang="en-US" dirty="0" smtClean="0"/>
              <a:t>Kaldi and performer systems do not require a dictionary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Feature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14103"/>
              </p:ext>
            </p:extLst>
          </p:nvPr>
        </p:nvGraphicFramePr>
        <p:xfrm>
          <a:off x="1048512" y="1195832"/>
          <a:ext cx="721156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82112"/>
                <a:gridCol w="2305292"/>
                <a:gridCol w="17241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 (Kaldi)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Performer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Multi-lingual</a:t>
                      </a:r>
                      <a:r>
                        <a:rPr lang="en-US" b="1" baseline="0" dirty="0" smtClean="0"/>
                        <a:t> DNN training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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Web scraping tool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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Web LM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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System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</a:t>
                      </a:r>
                      <a:endParaRPr lang="en-US" b="1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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KWS decoding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</a:t>
                      </a:r>
                      <a:endParaRPr lang="en-US" b="1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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Kaldi and a few other tools are open source</a:t>
            </a:r>
          </a:p>
          <a:p>
            <a:r>
              <a:rPr lang="en-US" dirty="0" smtClean="0"/>
              <a:t>Babelon, LORELEI and PySpeech are not</a:t>
            </a:r>
          </a:p>
          <a:p>
            <a:r>
              <a:rPr lang="en-US" dirty="0" smtClean="0"/>
              <a:t>Babelon and LORELEI obtained through MOU with IARPA</a:t>
            </a:r>
          </a:p>
          <a:p>
            <a:r>
              <a:rPr lang="en-US" dirty="0" smtClean="0"/>
              <a:t>Babel data obtained through Data Agreement with IARPA</a:t>
            </a:r>
          </a:p>
          <a:p>
            <a:r>
              <a:rPr lang="en-US" dirty="0" smtClean="0"/>
              <a:t>PySpeech obtained through Dave and Jeff Farris</a:t>
            </a:r>
          </a:p>
          <a:p>
            <a:r>
              <a:rPr lang="en-US" dirty="0" smtClean="0"/>
              <a:t>More details on this process at the end!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Obtaining Systems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57200" y="237744"/>
            <a:ext cx="8229600" cy="6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System MOU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640079" y="1170433"/>
            <a:ext cx="7930897" cy="56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MOU (Memorandum of Understanding) with IARPA must be in place to acquire Babel systems.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POC for MOU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indent="401638"/>
            <a:r>
              <a:rPr lang="en-US" altLang="en-US" sz="2000" b="1" i="1" dirty="0" smtClean="0">
                <a:solidFill>
                  <a:srgbClr val="000000"/>
                </a:solidFill>
              </a:rPr>
              <a:t>Primary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Dr. Carl Rubino (Babel PM)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email: carl.rubino@iarpa.gov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301-851-7563 (office)</a:t>
            </a:r>
          </a:p>
          <a:p>
            <a:pPr marL="0" indent="401638"/>
            <a:r>
              <a:rPr lang="en-US" altLang="en-US" sz="2000" b="1" i="1" dirty="0" smtClean="0">
                <a:solidFill>
                  <a:srgbClr val="000000"/>
                </a:solidFill>
              </a:rPr>
              <a:t>Secondary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</a:t>
            </a:r>
            <a:r>
              <a:rPr lang="en-US" altLang="en-US" sz="2000" i="1" dirty="0">
                <a:solidFill>
                  <a:srgbClr val="000000"/>
                </a:solidFill>
              </a:rPr>
              <a:t>. Lee 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Knauss (Chief Technology Transition)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email</a:t>
            </a:r>
            <a:r>
              <a:rPr lang="en-US" altLang="en-US" sz="2000" dirty="0">
                <a:solidFill>
                  <a:srgbClr val="000000"/>
                </a:solidFill>
              </a:rPr>
              <a:t>: lee.knauss@iarpa.gov</a:t>
            </a:r>
          </a:p>
          <a:p>
            <a:pPr marL="0" indent="401638"/>
            <a:r>
              <a:rPr lang="en-US" altLang="en-US" sz="2000" dirty="0" smtClean="0">
                <a:solidFill>
                  <a:srgbClr val="000000"/>
                </a:solidFill>
              </a:rPr>
              <a:t>301-851-7475 </a:t>
            </a:r>
            <a:r>
              <a:rPr lang="en-US" altLang="en-US" sz="2000" dirty="0">
                <a:solidFill>
                  <a:srgbClr val="000000"/>
                </a:solidFill>
              </a:rPr>
              <a:t>(office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POC for System Access </a:t>
            </a:r>
            <a:r>
              <a:rPr lang="en-US" altLang="en-US" sz="2000" dirty="0" smtClean="0">
                <a:solidFill>
                  <a:srgbClr val="000000"/>
                </a:solidFill>
              </a:rPr>
              <a:t>(till March 31, 2017): </a:t>
            </a:r>
          </a:p>
          <a:p>
            <a:pPr marL="457200" indent="-55563"/>
            <a:r>
              <a:rPr lang="en-US" altLang="en-US" sz="2000" i="1" dirty="0" smtClean="0">
                <a:solidFill>
                  <a:srgbClr val="000000"/>
                </a:solidFill>
              </a:rPr>
              <a:t>Mr. Frederick (Fred) Richardson</a:t>
            </a:r>
            <a:endParaRPr lang="en-US" altLang="en-US" sz="2000" i="1" dirty="0">
              <a:solidFill>
                <a:srgbClr val="000000"/>
              </a:solidFill>
            </a:endParaRPr>
          </a:p>
          <a:p>
            <a:pPr marL="457200" indent="-55563"/>
            <a:r>
              <a:rPr lang="en-US" altLang="en-US" sz="2000" dirty="0" smtClean="0">
                <a:solidFill>
                  <a:srgbClr val="000000"/>
                </a:solidFill>
              </a:rPr>
              <a:t>email: frichard@ll.mit.edu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457200" indent="-55563"/>
            <a:r>
              <a:rPr lang="en-US" altLang="en-US" sz="2000" dirty="0" smtClean="0">
                <a:solidFill>
                  <a:srgbClr val="000000"/>
                </a:solidFill>
              </a:rPr>
              <a:t>781-981-3626 </a:t>
            </a:r>
            <a:r>
              <a:rPr lang="en-US" altLang="en-US" sz="2000" dirty="0">
                <a:solidFill>
                  <a:srgbClr val="000000"/>
                </a:solidFill>
              </a:rPr>
              <a:t>(office)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68325" indent="0">
              <a:spcBef>
                <a:spcPts val="8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        </a:t>
            </a:r>
          </a:p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6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4765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02336" y="256032"/>
            <a:ext cx="8229600" cy="55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Babel </a:t>
            </a:r>
            <a:r>
              <a:rPr lang="en-US" altLang="en-US" sz="3200" b="1" dirty="0" smtClean="0">
                <a:solidFill>
                  <a:srgbClr val="000000"/>
                </a:solidFill>
              </a:rPr>
              <a:t>Data Agreement</a:t>
            </a:r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 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289932" y="1438656"/>
            <a:ext cx="4583820" cy="443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POC </a:t>
            </a:r>
            <a:r>
              <a:rPr lang="en-US" altLang="en-US" sz="2000" b="1" dirty="0">
                <a:solidFill>
                  <a:srgbClr val="000000"/>
                </a:solidFill>
              </a:rPr>
              <a:t>for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Data Agreement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0"/>
            <a:r>
              <a:rPr lang="en-US" altLang="en-US" sz="2000" b="1" i="1" dirty="0" smtClean="0">
                <a:solidFill>
                  <a:srgbClr val="000000"/>
                </a:solidFill>
              </a:rPr>
              <a:t>Primary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</a:t>
            </a:r>
            <a:r>
              <a:rPr lang="en-US" altLang="en-US" sz="2000" i="1" dirty="0">
                <a:solidFill>
                  <a:srgbClr val="000000"/>
                </a:solidFill>
              </a:rPr>
              <a:t>. Carl Rubino</a:t>
            </a: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email: carl.rubino@iarpa.gov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301-851-7563 </a:t>
            </a:r>
            <a:r>
              <a:rPr lang="en-US" altLang="en-US" sz="2000" dirty="0">
                <a:solidFill>
                  <a:srgbClr val="000000"/>
                </a:solidFill>
              </a:rPr>
              <a:t>(office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</a:p>
          <a:p>
            <a:pPr marL="231775" indent="0"/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     </a:t>
            </a:r>
          </a:p>
          <a:p>
            <a:pPr marL="231775" indent="0"/>
            <a:r>
              <a:rPr lang="en-US" altLang="en-US" sz="2000" b="1" i="1" dirty="0" smtClean="0">
                <a:solidFill>
                  <a:srgbClr val="000000"/>
                </a:solidFill>
              </a:rPr>
              <a:t>Secondary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: Dr. Lee Knauss</a:t>
            </a: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email: lee.knauss@iarpa.gov</a:t>
            </a:r>
          </a:p>
          <a:p>
            <a:pPr marL="231775" indent="0"/>
            <a:r>
              <a:rPr lang="en-US" altLang="en-US" sz="2000" dirty="0" smtClean="0">
                <a:solidFill>
                  <a:srgbClr val="000000"/>
                </a:solidFill>
              </a:rPr>
              <a:t>301-851-7475 (office)</a:t>
            </a:r>
          </a:p>
          <a:p>
            <a:pPr marL="457200" indent="-457200"/>
            <a:endParaRPr lang="en-US" altLang="en-US" sz="2000" dirty="0">
              <a:solidFill>
                <a:srgbClr val="000000"/>
              </a:solidFill>
            </a:endParaRPr>
          </a:p>
          <a:p>
            <a:pPr marL="568325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   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  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28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28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7</a:t>
            </a:fld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6" y="1005839"/>
            <a:ext cx="4151376" cy="48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6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0242" name="Text Box 1"/>
          <p:cNvSpPr txBox="1">
            <a:spLocks noChangeArrowheads="1"/>
          </p:cNvSpPr>
          <p:nvPr/>
        </p:nvSpPr>
        <p:spPr>
          <a:xfrm>
            <a:off x="457200" y="195072"/>
            <a:ext cx="822960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effectLst/>
              </a:rPr>
              <a:t>PySpeech, Kaldi and Babler</a:t>
            </a:r>
            <a:endParaRPr lang="en-US" altLang="en-US" sz="32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>
          <a:xfrm>
            <a:off x="688848" y="1165282"/>
            <a:ext cx="763828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12763" indent="-512763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576263" indent="-177800"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3pPr>
            <a:lvl4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4pPr>
            <a:lvl5pPr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9pPr>
          </a:lstStyle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000000"/>
                </a:solidFill>
              </a:rPr>
              <a:t>NOT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Included in Babel final system delivery: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0000"/>
                </a:solidFill>
              </a:rPr>
              <a:t>Kaldi Open Source Toolkit: </a:t>
            </a:r>
          </a:p>
          <a:p>
            <a:pPr marL="401638" lvl="3">
              <a:spcBef>
                <a:spcPts val="6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POC: Dr</a:t>
            </a:r>
            <a:r>
              <a:rPr lang="en-US" altLang="en-US" sz="2000" dirty="0">
                <a:solidFill>
                  <a:srgbClr val="000000"/>
                </a:solidFill>
              </a:rPr>
              <a:t>. Sanjeev Khudanpur</a:t>
            </a:r>
          </a:p>
          <a:p>
            <a:pPr marL="401638" lvl="3"/>
            <a:r>
              <a:rPr lang="en-US" altLang="en-US" sz="2000" dirty="0" smtClean="0">
                <a:solidFill>
                  <a:srgbClr val="000000"/>
                </a:solidFill>
              </a:rPr>
              <a:t>email</a:t>
            </a:r>
            <a:r>
              <a:rPr lang="en-US" altLang="en-US" sz="2000" dirty="0">
                <a:solidFill>
                  <a:srgbClr val="000000"/>
                </a:solidFill>
              </a:rPr>
              <a:t>: khudanpur@jhu.edu</a:t>
            </a:r>
          </a:p>
          <a:p>
            <a:pPr marL="401638" lvl="3"/>
            <a:r>
              <a:rPr lang="en-US" altLang="en-US" sz="2000" dirty="0" smtClean="0">
                <a:solidFill>
                  <a:srgbClr val="000000"/>
                </a:solidFill>
              </a:rPr>
              <a:t>410-516-7024 </a:t>
            </a:r>
            <a:r>
              <a:rPr lang="en-US" altLang="en-US" sz="2000" dirty="0">
                <a:solidFill>
                  <a:srgbClr val="000000"/>
                </a:solidFill>
              </a:rPr>
              <a:t>(office)</a:t>
            </a: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PySpeech system </a:t>
            </a:r>
            <a:r>
              <a:rPr lang="en-US" altLang="en-US" sz="2000" b="1" dirty="0">
                <a:solidFill>
                  <a:srgbClr val="000000"/>
                </a:solidFill>
              </a:rPr>
              <a:t>(Tech Transfer Sharing Agreement with NSA): </a:t>
            </a:r>
            <a:endParaRPr lang="en-US" altLang="en-US" sz="2000" b="1" dirty="0" smtClean="0">
              <a:solidFill>
                <a:srgbClr val="000000"/>
              </a:solidFill>
            </a:endParaRPr>
          </a:p>
          <a:p>
            <a:pPr marL="401637" lvl="2">
              <a:spcBef>
                <a:spcPts val="6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POC</a:t>
            </a:r>
            <a:r>
              <a:rPr lang="en-US" altLang="en-US" sz="2000" dirty="0">
                <a:solidFill>
                  <a:srgbClr val="000000"/>
                </a:solidFill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</a:rPr>
              <a:t>Mr. Dave Farris/Mr. Jeff Farris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401637" lvl="2"/>
            <a:r>
              <a:rPr lang="en-US" altLang="en-US" sz="2000" dirty="0" smtClean="0">
                <a:solidFill>
                  <a:srgbClr val="000000"/>
                </a:solidFill>
              </a:rPr>
              <a:t>email</a:t>
            </a:r>
            <a:r>
              <a:rPr lang="en-US" altLang="en-US" sz="2000" dirty="0">
                <a:solidFill>
                  <a:srgbClr val="000000"/>
                </a:solidFill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</a:rPr>
              <a:t>dcfarri@tycho.ncsc.mil;jjfarr2@tycho.ncsc.mil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401637" lvl="2"/>
            <a:r>
              <a:rPr lang="en-US" altLang="en-US" sz="2000" dirty="0" smtClean="0">
                <a:solidFill>
                  <a:srgbClr val="000000"/>
                </a:solidFill>
              </a:rPr>
              <a:t>301-688-9289/301-688-9172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231775" indent="-231775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“Babler” web scraping tool</a:t>
            </a:r>
          </a:p>
          <a:p>
            <a:pPr marL="0" indent="0">
              <a:spcBef>
                <a:spcPts val="600"/>
              </a:spcBef>
            </a:pP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    </a:t>
            </a:r>
            <a:r>
              <a:rPr lang="en-US" altLang="en-US" sz="2000" dirty="0" smtClean="0">
                <a:solidFill>
                  <a:srgbClr val="000000"/>
                </a:solidFill>
              </a:rPr>
              <a:t>POC: Gideon </a:t>
            </a:r>
            <a:r>
              <a:rPr lang="en-US" altLang="en-US" sz="2000" dirty="0">
                <a:solidFill>
                  <a:srgbClr val="000000"/>
                </a:solidFill>
              </a:rPr>
              <a:t>Mendels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altLang="en-US" sz="2000" dirty="0" smtClean="0">
                <a:solidFill>
                  <a:srgbClr val="000000"/>
                </a:solidFill>
              </a:rPr>
              <a:t>      email: gm2597@columbia.edu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            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800"/>
              </a:spcBef>
            </a:pPr>
            <a:r>
              <a:rPr lang="en-US" altLang="en-US" sz="2000" dirty="0" smtClean="0">
                <a:solidFill>
                  <a:srgbClr val="000000"/>
                </a:solidFill>
              </a:rPr>
              <a:t> 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altLang="en-US" sz="3200" dirty="0" smtClean="0">
              <a:solidFill>
                <a:srgbClr val="000000"/>
              </a:solidFill>
            </a:endParaRPr>
          </a:p>
          <a:p>
            <a:pPr>
              <a:spcBef>
                <a:spcPts val="800"/>
              </a:spcBef>
              <a:buFont typeface="Times New Roman" pitchFamily="18" charset="0"/>
              <a:buAutoNum type="arabicPeriod"/>
            </a:pPr>
            <a:endParaRPr lang="en-US" altLang="en-US" sz="20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alt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 Placeholder 1"/>
          <p:cNvSpPr txBox="1"/>
          <p:nvPr/>
        </p:nvSpPr>
        <p:spPr>
          <a:xfrm>
            <a:off x="8382000" y="6434195"/>
            <a:ext cx="60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lang="en-US">
                <a:effectLst/>
              </a:defRPr>
            </a:defPPr>
            <a:lvl1pPr algn="ctr" fontAlgn="auto">
              <a:spcBef>
                <a:spcPct val="0"/>
              </a:spcBef>
              <a:spcAft>
                <a:spcPct val="0"/>
              </a:spcAft>
              <a:defRPr sz="1100">
                <a:solidFill>
                  <a:srgbClr val="808080"/>
                </a:solidFill>
                <a:effectLst/>
                <a:latin typeface="+mn-lt"/>
                <a:cs typeface="+mn-cs"/>
              </a:defRPr>
            </a:lvl1pPr>
          </a:lstStyle>
          <a:p>
            <a:fld id="{7B573FED-538E-45BF-A058-3DE1AE70D1C2}" type="slidenum">
              <a:rPr lang="en-US">
                <a:effectLst/>
              </a:rPr>
              <a:t>8</a:t>
            </a:fld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933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/>
              </a:rPr>
              <a:t> </a:t>
            </a:r>
            <a:r>
              <a:rPr lang="en-US" sz="3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Tutorial Feedback </a:t>
            </a:r>
            <a:r>
              <a:rPr lang="en-US" sz="3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/>
              </a:rPr>
              <a:t></a:t>
            </a:r>
            <a:endParaRPr lang="en-US" sz="3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Please </a:t>
            </a:r>
            <a:r>
              <a:rPr lang="en-US" dirty="0" smtClean="0"/>
              <a:t>e-mail feedback to </a:t>
            </a:r>
            <a:r>
              <a:rPr lang="en-US" dirty="0" err="1" smtClean="0"/>
              <a:t>Yenda</a:t>
            </a:r>
            <a:r>
              <a:rPr lang="en-US" dirty="0" smtClean="0"/>
              <a:t>:     </a:t>
            </a:r>
            <a:r>
              <a:rPr lang="en-US" dirty="0" smtClean="0">
                <a:hlinkClick r:id="rId2"/>
              </a:rPr>
              <a:t>jtrmal@gmail.com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Start:</a:t>
            </a:r>
          </a:p>
          <a:p>
            <a:pPr lvl="1"/>
            <a:r>
              <a:rPr lang="en-US" dirty="0" smtClean="0"/>
              <a:t>What should be added to the tutorial?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Stop:</a:t>
            </a:r>
          </a:p>
          <a:p>
            <a:pPr lvl="1"/>
            <a:r>
              <a:rPr lang="en-US" dirty="0" smtClean="0"/>
              <a:t>What should be removed from the tutorial?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Continue:</a:t>
            </a:r>
          </a:p>
          <a:p>
            <a:pPr lvl="1"/>
            <a:r>
              <a:rPr lang="en-US" dirty="0" smtClean="0"/>
              <a:t>What should stay in the tutorial?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514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555</Words>
  <Application>Microsoft Office PowerPoint</Application>
  <PresentationFormat>On-screen Show (4:3)</PresentationFormat>
  <Paragraphs>192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Lincoln_2012_v2</vt:lpstr>
      <vt:lpstr>Workshop Overview</vt:lpstr>
      <vt:lpstr>Overview</vt:lpstr>
      <vt:lpstr>OP3 Babel Delivery</vt:lpstr>
      <vt:lpstr>System Feature Comparison</vt:lpstr>
      <vt:lpstr>Obtaining Systems and Data</vt:lpstr>
      <vt:lpstr>PowerPoint Presentation</vt:lpstr>
      <vt:lpstr>PowerPoint Presentation</vt:lpstr>
      <vt:lpstr>PowerPoint Presentation</vt:lpstr>
      <vt:lpstr> Tutorial Feedback 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 OP3  Final Delivery Systems</dc:title>
  <dc:creator>Richardson, Frederick - 0552 - MITLL</dc:creator>
  <cp:lastModifiedBy>Richardson, Frederick - 0552 - MITLL</cp:lastModifiedBy>
  <cp:revision>73</cp:revision>
  <dcterms:created xsi:type="dcterms:W3CDTF">2017-02-09T22:13:12Z</dcterms:created>
  <dcterms:modified xsi:type="dcterms:W3CDTF">2017-02-16T00:20:51Z</dcterms:modified>
</cp:coreProperties>
</file>