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9" r:id="rId3"/>
    <p:sldId id="289" r:id="rId4"/>
    <p:sldId id="261" r:id="rId5"/>
    <p:sldId id="260" r:id="rId6"/>
    <p:sldId id="262" r:id="rId7"/>
    <p:sldId id="264" r:id="rId8"/>
    <p:sldId id="268" r:id="rId9"/>
    <p:sldId id="314" r:id="rId10"/>
    <p:sldId id="266" r:id="rId11"/>
    <p:sldId id="315" r:id="rId12"/>
    <p:sldId id="269" r:id="rId13"/>
    <p:sldId id="271" r:id="rId14"/>
    <p:sldId id="265" r:id="rId15"/>
    <p:sldId id="272" r:id="rId16"/>
    <p:sldId id="316" r:id="rId17"/>
    <p:sldId id="275" r:id="rId18"/>
    <p:sldId id="281" r:id="rId19"/>
    <p:sldId id="282" r:id="rId20"/>
    <p:sldId id="287" r:id="rId21"/>
    <p:sldId id="288" r:id="rId22"/>
    <p:sldId id="291" r:id="rId23"/>
    <p:sldId id="290" r:id="rId24"/>
    <p:sldId id="292" r:id="rId25"/>
    <p:sldId id="293" r:id="rId26"/>
    <p:sldId id="296" r:id="rId27"/>
    <p:sldId id="300" r:id="rId28"/>
    <p:sldId id="306" r:id="rId29"/>
    <p:sldId id="302" r:id="rId30"/>
    <p:sldId id="303" r:id="rId31"/>
    <p:sldId id="307" r:id="rId32"/>
    <p:sldId id="311" r:id="rId33"/>
    <p:sldId id="310" r:id="rId34"/>
    <p:sldId id="312" r:id="rId35"/>
    <p:sldId id="309" r:id="rId36"/>
    <p:sldId id="308" r:id="rId37"/>
    <p:sldId id="313" r:id="rId38"/>
  </p:sldIdLst>
  <p:sldSz cx="9144000" cy="6858000" type="screen4x3"/>
  <p:notesSz cx="70104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30838"/>
    <a:srgbClr val="00539B"/>
    <a:srgbClr val="B2B2B2"/>
    <a:srgbClr val="A6A6A6"/>
    <a:srgbClr val="4D4D4D"/>
    <a:srgbClr val="5D87A1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1" autoAdjust="0"/>
    <p:restoredTop sz="48521" autoAdjust="0"/>
  </p:normalViewPr>
  <p:slideViewPr>
    <p:cSldViewPr snapToGrid="0">
      <p:cViewPr>
        <p:scale>
          <a:sx n="100" d="100"/>
          <a:sy n="100" d="100"/>
        </p:scale>
        <p:origin x="-893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HMM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tst1</c:v>
                </c:pt>
                <c:pt idx="1">
                  <c:v>tst2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27.4</c:v>
                </c:pt>
                <c:pt idx="1">
                  <c:v>23.6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DNN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tst1</c:v>
                </c:pt>
                <c:pt idx="1">
                  <c:v>tst2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18.5</c:v>
                </c:pt>
                <c:pt idx="1">
                  <c:v>16.100000000000001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689408"/>
        <c:axId val="210711680"/>
      </c:barChart>
      <c:catAx>
        <c:axId val="2106894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10711680"/>
        <c:crosses val="autoZero"/>
        <c:auto val="1"/>
        <c:lblAlgn val="ctr"/>
        <c:lblOffset val="100"/>
        <c:noMultiLvlLbl val="0"/>
      </c:catAx>
      <c:valAx>
        <c:axId val="210711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1068940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8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6913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3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9BF62-62D2-4A1D-AFCE-A8E91ABD3473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3263"/>
            <a:ext cx="4613275" cy="34607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Briefly describe how automatic systems extract spectral information from speech signal using Fourier transform of sliding window over continuous speech. (Same technique as used for speech and language recognition).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Deep learning has processed data in a way that was not possible.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back to the 1980’s.  Rich </a:t>
            </a:r>
            <a:r>
              <a:rPr lang="en-US" baseline="0" dirty="0" err="1" smtClean="0"/>
              <a:t>Lippman</a:t>
            </a:r>
            <a:r>
              <a:rPr lang="en-US" baseline="0" dirty="0" smtClean="0"/>
              <a:t> was involved in a 1987 DARPA study to evaluate the use of neural networks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Lippman</a:t>
            </a:r>
            <a:r>
              <a:rPr lang="en-US" baseline="0" dirty="0" smtClean="0"/>
              <a:t> reference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2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5388" y="701675"/>
            <a:ext cx="46196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Move</a:t>
            </a:r>
            <a:r>
              <a:rPr lang="en-US" baseline="0" dirty="0" smtClean="0"/>
              <a:t> “what has changed…” to 4.5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2BDA-5041-4F5D-90AE-BA33F34B210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6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BEFORE: add Generic BNF “representation learning” slide</a:t>
            </a:r>
          </a:p>
          <a:p>
            <a:r>
              <a:rPr lang="en-US" dirty="0" smtClean="0"/>
              <a:t>ALSO: add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-vector classifier slide (delete generic slide)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 slide: add next neural network to this </a:t>
            </a:r>
            <a:r>
              <a:rPr lang="en-US" baseline="0" dirty="0" err="1" smtClean="0"/>
              <a:t>somehowe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Think about adding BNF to this or following slide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Include ML-BNF possibly on new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big impact of this technique</a:t>
            </a:r>
          </a:p>
          <a:p>
            <a:r>
              <a:rPr lang="en-US" dirty="0" smtClean="0"/>
              <a:t>!!! Mention abstraction at</a:t>
            </a:r>
            <a:r>
              <a:rPr lang="en-US" baseline="0" dirty="0" smtClean="0"/>
              <a:t> lower layers!!!!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5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comes ASR BNF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5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1273" y="3011559"/>
            <a:ext cx="748145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831273" y="1385453"/>
            <a:ext cx="748145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dirty="0" smtClean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8" name="Picture 7" descr="LL_Logo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8465" y="5111496"/>
            <a:ext cx="3427070" cy="345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39993" y="1700213"/>
            <a:ext cx="645477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168" y="5706497"/>
            <a:ext cx="6455664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344168" y="1249252"/>
            <a:ext cx="6455664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46653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0527" y="145147"/>
            <a:ext cx="7262946" cy="464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40527" y="593818"/>
            <a:ext cx="7262879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680754"/>
            <a:ext cx="8188774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4899" y="1768103"/>
            <a:ext cx="5970446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4899" y="5603133"/>
            <a:ext cx="5970446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1584899" y="1312860"/>
            <a:ext cx="5970446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6583" y="1828800"/>
            <a:ext cx="5687568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229437"/>
            <a:ext cx="5687568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37360" y="1368517"/>
            <a:ext cx="5687568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527" y="101601"/>
            <a:ext cx="726294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322036" y="645113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Presentation Name - </a:t>
            </a:r>
            <a:fld id="{6A829F23-F466-44AA-A5B9-24580D3A690E}" type="slidenum">
              <a:rPr lang="en-US" sz="7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Author Initials  MM/DD/YY</a:t>
            </a:r>
          </a:p>
        </p:txBody>
      </p:sp>
      <p:pic>
        <p:nvPicPr>
          <p:cNvPr id="15" name="Content Placeholder 3" descr="LL_Logo_alone_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5760" y="246888"/>
            <a:ext cx="548640" cy="531083"/>
          </a:xfrm>
          <a:prstGeom prst="rect">
            <a:avLst/>
          </a:prstGeom>
        </p:spPr>
      </p:pic>
      <p:pic>
        <p:nvPicPr>
          <p:cNvPr id="16" name="Picture 15" descr="LL_Logo_blue_no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75704" y="6473952"/>
            <a:ext cx="2007032" cy="228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</p:sldLayoutIdLst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45.jpeg"/><Relationship Id="rId3" Type="http://schemas.openxmlformats.org/officeDocument/2006/relationships/image" Target="../media/image26.png"/><Relationship Id="rId7" Type="http://schemas.openxmlformats.org/officeDocument/2006/relationships/image" Target="../media/image34.jpe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43.png"/><Relationship Id="rId5" Type="http://schemas.openxmlformats.org/officeDocument/2006/relationships/image" Target="../media/image28.jpeg"/><Relationship Id="rId10" Type="http://schemas.microsoft.com/office/2007/relationships/hdphoto" Target="../media/hdphoto1.wdp"/><Relationship Id="rId4" Type="http://schemas.openxmlformats.org/officeDocument/2006/relationships/image" Target="../media/image27.jpe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Fred Richardson</a:t>
            </a:r>
          </a:p>
          <a:p>
            <a:r>
              <a:rPr lang="en-US" sz="2000" dirty="0"/>
              <a:t>Babel OP3 Tech Transition </a:t>
            </a:r>
            <a:r>
              <a:rPr lang="en-US" sz="2000" dirty="0" smtClean="0"/>
              <a:t>Workshop</a:t>
            </a:r>
          </a:p>
          <a:p>
            <a:r>
              <a:rPr lang="en-US" sz="2000" dirty="0" smtClean="0"/>
              <a:t>February  16, 2016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Speech Recognition and Keyword Spotting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Acoustic model is used to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|</m:t>
                    </m:r>
                    <m:r>
                      <a:rPr lang="en-US" b="1" i="1" smtClean="0">
                        <a:latin typeface="Cambria Math"/>
                      </a:rPr>
                      <m:t>𝑾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But it is hard to do this for the whole transcript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lang="en-US" dirty="0" smtClean="0"/>
                  <a:t> or one word</a:t>
                </a:r>
              </a:p>
              <a:p>
                <a:r>
                  <a:rPr lang="en-US" dirty="0" smtClean="0"/>
                  <a:t>Solution: break words up into phonemes:</a:t>
                </a:r>
              </a:p>
              <a:p>
                <a:pPr lvl="1"/>
                <a:r>
                  <a:rPr lang="en-US" dirty="0" smtClean="0"/>
                  <a:t>TOOK </a:t>
                </a:r>
                <a:r>
                  <a:rPr lang="en-US" dirty="0" smtClean="0">
                    <a:sym typeface="Wingdings" panose="05000000000000000000" pitchFamily="2" charset="2"/>
                  </a:rPr>
                  <a:t> t  uh  k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Small number of phonemes in a language (i.e. &lt; 100)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Expand to larger unit set using left and right context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These are usually clustered</a:t>
                </a:r>
              </a:p>
              <a:p>
                <a:endParaRPr lang="en-US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2"/>
                <a:stretch>
                  <a:fillRect l="-670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Acoustic Model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31460" y="5556830"/>
            <a:ext cx="838200" cy="396875"/>
            <a:chOff x="1629" y="2179"/>
            <a:chExt cx="839" cy="262"/>
          </a:xfrm>
        </p:grpSpPr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1629" y="2179"/>
              <a:ext cx="496" cy="262"/>
            </a:xfrm>
            <a:custGeom>
              <a:avLst/>
              <a:gdLst>
                <a:gd name="T0" fmla="*/ 4 w 496"/>
                <a:gd name="T1" fmla="*/ 134 h 262"/>
                <a:gd name="T2" fmla="*/ 12 w 496"/>
                <a:gd name="T3" fmla="*/ 136 h 262"/>
                <a:gd name="T4" fmla="*/ 21 w 496"/>
                <a:gd name="T5" fmla="*/ 136 h 262"/>
                <a:gd name="T6" fmla="*/ 31 w 496"/>
                <a:gd name="T7" fmla="*/ 136 h 262"/>
                <a:gd name="T8" fmla="*/ 39 w 496"/>
                <a:gd name="T9" fmla="*/ 134 h 262"/>
                <a:gd name="T10" fmla="*/ 46 w 496"/>
                <a:gd name="T11" fmla="*/ 132 h 262"/>
                <a:gd name="T12" fmla="*/ 54 w 496"/>
                <a:gd name="T13" fmla="*/ 130 h 262"/>
                <a:gd name="T14" fmla="*/ 65 w 496"/>
                <a:gd name="T15" fmla="*/ 136 h 262"/>
                <a:gd name="T16" fmla="*/ 73 w 496"/>
                <a:gd name="T17" fmla="*/ 132 h 262"/>
                <a:gd name="T18" fmla="*/ 81 w 496"/>
                <a:gd name="T19" fmla="*/ 136 h 262"/>
                <a:gd name="T20" fmla="*/ 88 w 496"/>
                <a:gd name="T21" fmla="*/ 138 h 262"/>
                <a:gd name="T22" fmla="*/ 96 w 496"/>
                <a:gd name="T23" fmla="*/ 138 h 262"/>
                <a:gd name="T24" fmla="*/ 106 w 496"/>
                <a:gd name="T25" fmla="*/ 134 h 262"/>
                <a:gd name="T26" fmla="*/ 115 w 496"/>
                <a:gd name="T27" fmla="*/ 132 h 262"/>
                <a:gd name="T28" fmla="*/ 123 w 496"/>
                <a:gd name="T29" fmla="*/ 129 h 262"/>
                <a:gd name="T30" fmla="*/ 131 w 496"/>
                <a:gd name="T31" fmla="*/ 134 h 262"/>
                <a:gd name="T32" fmla="*/ 140 w 496"/>
                <a:gd name="T33" fmla="*/ 136 h 262"/>
                <a:gd name="T34" fmla="*/ 148 w 496"/>
                <a:gd name="T35" fmla="*/ 129 h 262"/>
                <a:gd name="T36" fmla="*/ 156 w 496"/>
                <a:gd name="T37" fmla="*/ 130 h 262"/>
                <a:gd name="T38" fmla="*/ 169 w 496"/>
                <a:gd name="T39" fmla="*/ 169 h 262"/>
                <a:gd name="T40" fmla="*/ 177 w 496"/>
                <a:gd name="T41" fmla="*/ 65 h 262"/>
                <a:gd name="T42" fmla="*/ 186 w 496"/>
                <a:gd name="T43" fmla="*/ 115 h 262"/>
                <a:gd name="T44" fmla="*/ 196 w 496"/>
                <a:gd name="T45" fmla="*/ 167 h 262"/>
                <a:gd name="T46" fmla="*/ 204 w 496"/>
                <a:gd name="T47" fmla="*/ 56 h 262"/>
                <a:gd name="T48" fmla="*/ 211 w 496"/>
                <a:gd name="T49" fmla="*/ 152 h 262"/>
                <a:gd name="T50" fmla="*/ 219 w 496"/>
                <a:gd name="T51" fmla="*/ 129 h 262"/>
                <a:gd name="T52" fmla="*/ 232 w 496"/>
                <a:gd name="T53" fmla="*/ 196 h 262"/>
                <a:gd name="T54" fmla="*/ 242 w 496"/>
                <a:gd name="T55" fmla="*/ 21 h 262"/>
                <a:gd name="T56" fmla="*/ 250 w 496"/>
                <a:gd name="T57" fmla="*/ 119 h 262"/>
                <a:gd name="T58" fmla="*/ 257 w 496"/>
                <a:gd name="T59" fmla="*/ 117 h 262"/>
                <a:gd name="T60" fmla="*/ 267 w 496"/>
                <a:gd name="T61" fmla="*/ 169 h 262"/>
                <a:gd name="T62" fmla="*/ 276 w 496"/>
                <a:gd name="T63" fmla="*/ 0 h 262"/>
                <a:gd name="T64" fmla="*/ 284 w 496"/>
                <a:gd name="T65" fmla="*/ 82 h 262"/>
                <a:gd name="T66" fmla="*/ 292 w 496"/>
                <a:gd name="T67" fmla="*/ 123 h 262"/>
                <a:gd name="T68" fmla="*/ 299 w 496"/>
                <a:gd name="T69" fmla="*/ 146 h 262"/>
                <a:gd name="T70" fmla="*/ 309 w 496"/>
                <a:gd name="T71" fmla="*/ 230 h 262"/>
                <a:gd name="T72" fmla="*/ 319 w 496"/>
                <a:gd name="T73" fmla="*/ 117 h 262"/>
                <a:gd name="T74" fmla="*/ 326 w 496"/>
                <a:gd name="T75" fmla="*/ 100 h 262"/>
                <a:gd name="T76" fmla="*/ 338 w 496"/>
                <a:gd name="T77" fmla="*/ 171 h 262"/>
                <a:gd name="T78" fmla="*/ 347 w 496"/>
                <a:gd name="T79" fmla="*/ 192 h 262"/>
                <a:gd name="T80" fmla="*/ 355 w 496"/>
                <a:gd name="T81" fmla="*/ 104 h 262"/>
                <a:gd name="T82" fmla="*/ 365 w 496"/>
                <a:gd name="T83" fmla="*/ 148 h 262"/>
                <a:gd name="T84" fmla="*/ 372 w 496"/>
                <a:gd name="T85" fmla="*/ 154 h 262"/>
                <a:gd name="T86" fmla="*/ 380 w 496"/>
                <a:gd name="T87" fmla="*/ 194 h 262"/>
                <a:gd name="T88" fmla="*/ 390 w 496"/>
                <a:gd name="T89" fmla="*/ 6 h 262"/>
                <a:gd name="T90" fmla="*/ 399 w 496"/>
                <a:gd name="T91" fmla="*/ 100 h 262"/>
                <a:gd name="T92" fmla="*/ 407 w 496"/>
                <a:gd name="T93" fmla="*/ 123 h 262"/>
                <a:gd name="T94" fmla="*/ 414 w 496"/>
                <a:gd name="T95" fmla="*/ 146 h 262"/>
                <a:gd name="T96" fmla="*/ 422 w 496"/>
                <a:gd name="T97" fmla="*/ 161 h 262"/>
                <a:gd name="T98" fmla="*/ 432 w 496"/>
                <a:gd name="T99" fmla="*/ 65 h 262"/>
                <a:gd name="T100" fmla="*/ 439 w 496"/>
                <a:gd name="T101" fmla="*/ 61 h 262"/>
                <a:gd name="T102" fmla="*/ 449 w 496"/>
                <a:gd name="T103" fmla="*/ 142 h 262"/>
                <a:gd name="T104" fmla="*/ 457 w 496"/>
                <a:gd name="T105" fmla="*/ 169 h 262"/>
                <a:gd name="T106" fmla="*/ 466 w 496"/>
                <a:gd name="T107" fmla="*/ 132 h 262"/>
                <a:gd name="T108" fmla="*/ 474 w 496"/>
                <a:gd name="T109" fmla="*/ 36 h 262"/>
                <a:gd name="T110" fmla="*/ 482 w 496"/>
                <a:gd name="T111" fmla="*/ 84 h 262"/>
                <a:gd name="T112" fmla="*/ 489 w 496"/>
                <a:gd name="T113" fmla="*/ 142 h 2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96" h="262">
                  <a:moveTo>
                    <a:pt x="0" y="130"/>
                  </a:moveTo>
                  <a:lnTo>
                    <a:pt x="4" y="134"/>
                  </a:lnTo>
                  <a:lnTo>
                    <a:pt x="8" y="134"/>
                  </a:lnTo>
                  <a:lnTo>
                    <a:pt x="12" y="136"/>
                  </a:lnTo>
                  <a:lnTo>
                    <a:pt x="17" y="132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31" y="136"/>
                  </a:lnTo>
                  <a:lnTo>
                    <a:pt x="35" y="136"/>
                  </a:lnTo>
                  <a:lnTo>
                    <a:pt x="39" y="134"/>
                  </a:lnTo>
                  <a:lnTo>
                    <a:pt x="42" y="132"/>
                  </a:lnTo>
                  <a:lnTo>
                    <a:pt x="46" y="132"/>
                  </a:lnTo>
                  <a:lnTo>
                    <a:pt x="52" y="130"/>
                  </a:lnTo>
                  <a:lnTo>
                    <a:pt x="54" y="130"/>
                  </a:lnTo>
                  <a:lnTo>
                    <a:pt x="60" y="130"/>
                  </a:lnTo>
                  <a:lnTo>
                    <a:pt x="65" y="136"/>
                  </a:lnTo>
                  <a:lnTo>
                    <a:pt x="67" y="130"/>
                  </a:lnTo>
                  <a:lnTo>
                    <a:pt x="73" y="132"/>
                  </a:lnTo>
                  <a:lnTo>
                    <a:pt x="75" y="134"/>
                  </a:lnTo>
                  <a:lnTo>
                    <a:pt x="81" y="136"/>
                  </a:lnTo>
                  <a:lnTo>
                    <a:pt x="87" y="136"/>
                  </a:lnTo>
                  <a:lnTo>
                    <a:pt x="88" y="138"/>
                  </a:lnTo>
                  <a:lnTo>
                    <a:pt x="94" y="136"/>
                  </a:lnTo>
                  <a:lnTo>
                    <a:pt x="96" y="138"/>
                  </a:lnTo>
                  <a:lnTo>
                    <a:pt x="102" y="136"/>
                  </a:lnTo>
                  <a:lnTo>
                    <a:pt x="106" y="134"/>
                  </a:lnTo>
                  <a:lnTo>
                    <a:pt x="110" y="132"/>
                  </a:lnTo>
                  <a:lnTo>
                    <a:pt x="115" y="132"/>
                  </a:lnTo>
                  <a:lnTo>
                    <a:pt x="119" y="130"/>
                  </a:lnTo>
                  <a:lnTo>
                    <a:pt x="123" y="129"/>
                  </a:lnTo>
                  <a:lnTo>
                    <a:pt x="127" y="127"/>
                  </a:lnTo>
                  <a:lnTo>
                    <a:pt x="131" y="134"/>
                  </a:lnTo>
                  <a:lnTo>
                    <a:pt x="134" y="136"/>
                  </a:lnTo>
                  <a:lnTo>
                    <a:pt x="140" y="136"/>
                  </a:lnTo>
                  <a:lnTo>
                    <a:pt x="144" y="130"/>
                  </a:lnTo>
                  <a:lnTo>
                    <a:pt x="148" y="129"/>
                  </a:lnTo>
                  <a:lnTo>
                    <a:pt x="154" y="127"/>
                  </a:lnTo>
                  <a:lnTo>
                    <a:pt x="156" y="130"/>
                  </a:lnTo>
                  <a:lnTo>
                    <a:pt x="161" y="142"/>
                  </a:lnTo>
                  <a:lnTo>
                    <a:pt x="169" y="169"/>
                  </a:lnTo>
                  <a:lnTo>
                    <a:pt x="175" y="157"/>
                  </a:lnTo>
                  <a:lnTo>
                    <a:pt x="177" y="65"/>
                  </a:lnTo>
                  <a:lnTo>
                    <a:pt x="182" y="102"/>
                  </a:lnTo>
                  <a:lnTo>
                    <a:pt x="186" y="115"/>
                  </a:lnTo>
                  <a:lnTo>
                    <a:pt x="190" y="157"/>
                  </a:lnTo>
                  <a:lnTo>
                    <a:pt x="196" y="167"/>
                  </a:lnTo>
                  <a:lnTo>
                    <a:pt x="198" y="207"/>
                  </a:lnTo>
                  <a:lnTo>
                    <a:pt x="204" y="56"/>
                  </a:lnTo>
                  <a:lnTo>
                    <a:pt x="207" y="71"/>
                  </a:lnTo>
                  <a:lnTo>
                    <a:pt x="211" y="152"/>
                  </a:lnTo>
                  <a:lnTo>
                    <a:pt x="215" y="125"/>
                  </a:lnTo>
                  <a:lnTo>
                    <a:pt x="219" y="129"/>
                  </a:lnTo>
                  <a:lnTo>
                    <a:pt x="228" y="157"/>
                  </a:lnTo>
                  <a:lnTo>
                    <a:pt x="232" y="196"/>
                  </a:lnTo>
                  <a:lnTo>
                    <a:pt x="238" y="190"/>
                  </a:lnTo>
                  <a:lnTo>
                    <a:pt x="242" y="21"/>
                  </a:lnTo>
                  <a:lnTo>
                    <a:pt x="246" y="123"/>
                  </a:lnTo>
                  <a:lnTo>
                    <a:pt x="250" y="119"/>
                  </a:lnTo>
                  <a:lnTo>
                    <a:pt x="253" y="136"/>
                  </a:lnTo>
                  <a:lnTo>
                    <a:pt x="257" y="117"/>
                  </a:lnTo>
                  <a:lnTo>
                    <a:pt x="263" y="157"/>
                  </a:lnTo>
                  <a:lnTo>
                    <a:pt x="267" y="169"/>
                  </a:lnTo>
                  <a:lnTo>
                    <a:pt x="271" y="261"/>
                  </a:lnTo>
                  <a:lnTo>
                    <a:pt x="276" y="0"/>
                  </a:lnTo>
                  <a:lnTo>
                    <a:pt x="278" y="136"/>
                  </a:lnTo>
                  <a:lnTo>
                    <a:pt x="284" y="82"/>
                  </a:lnTo>
                  <a:lnTo>
                    <a:pt x="288" y="155"/>
                  </a:lnTo>
                  <a:lnTo>
                    <a:pt x="292" y="123"/>
                  </a:lnTo>
                  <a:lnTo>
                    <a:pt x="298" y="165"/>
                  </a:lnTo>
                  <a:lnTo>
                    <a:pt x="299" y="146"/>
                  </a:lnTo>
                  <a:lnTo>
                    <a:pt x="305" y="238"/>
                  </a:lnTo>
                  <a:lnTo>
                    <a:pt x="309" y="230"/>
                  </a:lnTo>
                  <a:lnTo>
                    <a:pt x="313" y="11"/>
                  </a:lnTo>
                  <a:lnTo>
                    <a:pt x="319" y="117"/>
                  </a:lnTo>
                  <a:lnTo>
                    <a:pt x="321" y="107"/>
                  </a:lnTo>
                  <a:lnTo>
                    <a:pt x="326" y="100"/>
                  </a:lnTo>
                  <a:lnTo>
                    <a:pt x="330" y="127"/>
                  </a:lnTo>
                  <a:lnTo>
                    <a:pt x="338" y="171"/>
                  </a:lnTo>
                  <a:lnTo>
                    <a:pt x="344" y="203"/>
                  </a:lnTo>
                  <a:lnTo>
                    <a:pt x="347" y="192"/>
                  </a:lnTo>
                  <a:lnTo>
                    <a:pt x="351" y="23"/>
                  </a:lnTo>
                  <a:lnTo>
                    <a:pt x="355" y="104"/>
                  </a:lnTo>
                  <a:lnTo>
                    <a:pt x="359" y="94"/>
                  </a:lnTo>
                  <a:lnTo>
                    <a:pt x="365" y="148"/>
                  </a:lnTo>
                  <a:lnTo>
                    <a:pt x="367" y="136"/>
                  </a:lnTo>
                  <a:lnTo>
                    <a:pt x="372" y="154"/>
                  </a:lnTo>
                  <a:lnTo>
                    <a:pt x="378" y="178"/>
                  </a:lnTo>
                  <a:lnTo>
                    <a:pt x="380" y="194"/>
                  </a:lnTo>
                  <a:lnTo>
                    <a:pt x="386" y="163"/>
                  </a:lnTo>
                  <a:lnTo>
                    <a:pt x="390" y="6"/>
                  </a:lnTo>
                  <a:lnTo>
                    <a:pt x="393" y="136"/>
                  </a:lnTo>
                  <a:lnTo>
                    <a:pt x="399" y="100"/>
                  </a:lnTo>
                  <a:lnTo>
                    <a:pt x="401" y="134"/>
                  </a:lnTo>
                  <a:lnTo>
                    <a:pt x="407" y="123"/>
                  </a:lnTo>
                  <a:lnTo>
                    <a:pt x="411" y="167"/>
                  </a:lnTo>
                  <a:lnTo>
                    <a:pt x="414" y="146"/>
                  </a:lnTo>
                  <a:lnTo>
                    <a:pt x="420" y="182"/>
                  </a:lnTo>
                  <a:lnTo>
                    <a:pt x="422" y="161"/>
                  </a:lnTo>
                  <a:lnTo>
                    <a:pt x="428" y="154"/>
                  </a:lnTo>
                  <a:lnTo>
                    <a:pt x="432" y="65"/>
                  </a:lnTo>
                  <a:lnTo>
                    <a:pt x="436" y="107"/>
                  </a:lnTo>
                  <a:lnTo>
                    <a:pt x="439" y="61"/>
                  </a:lnTo>
                  <a:lnTo>
                    <a:pt x="445" y="157"/>
                  </a:lnTo>
                  <a:lnTo>
                    <a:pt x="449" y="142"/>
                  </a:lnTo>
                  <a:lnTo>
                    <a:pt x="453" y="169"/>
                  </a:lnTo>
                  <a:lnTo>
                    <a:pt x="457" y="169"/>
                  </a:lnTo>
                  <a:lnTo>
                    <a:pt x="461" y="165"/>
                  </a:lnTo>
                  <a:lnTo>
                    <a:pt x="466" y="132"/>
                  </a:lnTo>
                  <a:lnTo>
                    <a:pt x="470" y="136"/>
                  </a:lnTo>
                  <a:lnTo>
                    <a:pt x="474" y="36"/>
                  </a:lnTo>
                  <a:lnTo>
                    <a:pt x="478" y="100"/>
                  </a:lnTo>
                  <a:lnTo>
                    <a:pt x="482" y="84"/>
                  </a:lnTo>
                  <a:lnTo>
                    <a:pt x="487" y="134"/>
                  </a:lnTo>
                  <a:lnTo>
                    <a:pt x="489" y="142"/>
                  </a:lnTo>
                  <a:lnTo>
                    <a:pt x="495" y="163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2125" y="2267"/>
              <a:ext cx="343" cy="80"/>
            </a:xfrm>
            <a:custGeom>
              <a:avLst/>
              <a:gdLst>
                <a:gd name="T0" fmla="*/ 0 w 344"/>
                <a:gd name="T1" fmla="*/ 75 h 80"/>
                <a:gd name="T2" fmla="*/ 8 w 344"/>
                <a:gd name="T3" fmla="*/ 79 h 80"/>
                <a:gd name="T4" fmla="*/ 17 w 344"/>
                <a:gd name="T5" fmla="*/ 60 h 80"/>
                <a:gd name="T6" fmla="*/ 25 w 344"/>
                <a:gd name="T7" fmla="*/ 46 h 80"/>
                <a:gd name="T8" fmla="*/ 35 w 344"/>
                <a:gd name="T9" fmla="*/ 33 h 80"/>
                <a:gd name="T10" fmla="*/ 42 w 344"/>
                <a:gd name="T11" fmla="*/ 64 h 80"/>
                <a:gd name="T12" fmla="*/ 50 w 344"/>
                <a:gd name="T13" fmla="*/ 58 h 80"/>
                <a:gd name="T14" fmla="*/ 59 w 344"/>
                <a:gd name="T15" fmla="*/ 58 h 80"/>
                <a:gd name="T16" fmla="*/ 67 w 344"/>
                <a:gd name="T17" fmla="*/ 35 h 80"/>
                <a:gd name="T18" fmla="*/ 75 w 344"/>
                <a:gd name="T19" fmla="*/ 27 h 80"/>
                <a:gd name="T20" fmla="*/ 84 w 344"/>
                <a:gd name="T21" fmla="*/ 48 h 80"/>
                <a:gd name="T22" fmla="*/ 94 w 344"/>
                <a:gd name="T23" fmla="*/ 54 h 80"/>
                <a:gd name="T24" fmla="*/ 106 w 344"/>
                <a:gd name="T25" fmla="*/ 44 h 80"/>
                <a:gd name="T26" fmla="*/ 115 w 344"/>
                <a:gd name="T27" fmla="*/ 44 h 80"/>
                <a:gd name="T28" fmla="*/ 123 w 344"/>
                <a:gd name="T29" fmla="*/ 44 h 80"/>
                <a:gd name="T30" fmla="*/ 130 w 344"/>
                <a:gd name="T31" fmla="*/ 46 h 80"/>
                <a:gd name="T32" fmla="*/ 140 w 344"/>
                <a:gd name="T33" fmla="*/ 46 h 80"/>
                <a:gd name="T34" fmla="*/ 148 w 344"/>
                <a:gd name="T35" fmla="*/ 50 h 80"/>
                <a:gd name="T36" fmla="*/ 161 w 344"/>
                <a:gd name="T37" fmla="*/ 48 h 80"/>
                <a:gd name="T38" fmla="*/ 169 w 344"/>
                <a:gd name="T39" fmla="*/ 48 h 80"/>
                <a:gd name="T40" fmla="*/ 177 w 344"/>
                <a:gd name="T41" fmla="*/ 44 h 80"/>
                <a:gd name="T42" fmla="*/ 185 w 344"/>
                <a:gd name="T43" fmla="*/ 39 h 80"/>
                <a:gd name="T44" fmla="*/ 195 w 344"/>
                <a:gd name="T45" fmla="*/ 41 h 80"/>
                <a:gd name="T46" fmla="*/ 202 w 344"/>
                <a:gd name="T47" fmla="*/ 44 h 80"/>
                <a:gd name="T48" fmla="*/ 210 w 344"/>
                <a:gd name="T49" fmla="*/ 44 h 80"/>
                <a:gd name="T50" fmla="*/ 220 w 344"/>
                <a:gd name="T51" fmla="*/ 48 h 80"/>
                <a:gd name="T52" fmla="*/ 227 w 344"/>
                <a:gd name="T53" fmla="*/ 48 h 80"/>
                <a:gd name="T54" fmla="*/ 237 w 344"/>
                <a:gd name="T55" fmla="*/ 46 h 80"/>
                <a:gd name="T56" fmla="*/ 245 w 344"/>
                <a:gd name="T57" fmla="*/ 50 h 80"/>
                <a:gd name="T58" fmla="*/ 258 w 344"/>
                <a:gd name="T59" fmla="*/ 46 h 80"/>
                <a:gd name="T60" fmla="*/ 266 w 344"/>
                <a:gd name="T61" fmla="*/ 41 h 80"/>
                <a:gd name="T62" fmla="*/ 275 w 344"/>
                <a:gd name="T63" fmla="*/ 44 h 80"/>
                <a:gd name="T64" fmla="*/ 283 w 344"/>
                <a:gd name="T65" fmla="*/ 46 h 80"/>
                <a:gd name="T66" fmla="*/ 291 w 344"/>
                <a:gd name="T67" fmla="*/ 50 h 80"/>
                <a:gd name="T68" fmla="*/ 298 w 344"/>
                <a:gd name="T69" fmla="*/ 50 h 80"/>
                <a:gd name="T70" fmla="*/ 308 w 344"/>
                <a:gd name="T71" fmla="*/ 44 h 80"/>
                <a:gd name="T72" fmla="*/ 317 w 344"/>
                <a:gd name="T73" fmla="*/ 46 h 80"/>
                <a:gd name="T74" fmla="*/ 325 w 344"/>
                <a:gd name="T75" fmla="*/ 44 h 80"/>
                <a:gd name="T76" fmla="*/ 333 w 344"/>
                <a:gd name="T77" fmla="*/ 41 h 80"/>
                <a:gd name="T78" fmla="*/ 342 w 344"/>
                <a:gd name="T79" fmla="*/ 35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44" h="80">
                  <a:moveTo>
                    <a:pt x="0" y="75"/>
                  </a:moveTo>
                  <a:lnTo>
                    <a:pt x="0" y="75"/>
                  </a:lnTo>
                  <a:lnTo>
                    <a:pt x="6" y="73"/>
                  </a:lnTo>
                  <a:lnTo>
                    <a:pt x="8" y="79"/>
                  </a:lnTo>
                  <a:lnTo>
                    <a:pt x="13" y="50"/>
                  </a:lnTo>
                  <a:lnTo>
                    <a:pt x="17" y="60"/>
                  </a:lnTo>
                  <a:lnTo>
                    <a:pt x="21" y="48"/>
                  </a:lnTo>
                  <a:lnTo>
                    <a:pt x="25" y="46"/>
                  </a:lnTo>
                  <a:lnTo>
                    <a:pt x="29" y="0"/>
                  </a:lnTo>
                  <a:lnTo>
                    <a:pt x="35" y="33"/>
                  </a:lnTo>
                  <a:lnTo>
                    <a:pt x="38" y="44"/>
                  </a:lnTo>
                  <a:lnTo>
                    <a:pt x="42" y="64"/>
                  </a:lnTo>
                  <a:lnTo>
                    <a:pt x="46" y="58"/>
                  </a:lnTo>
                  <a:lnTo>
                    <a:pt x="50" y="58"/>
                  </a:lnTo>
                  <a:lnTo>
                    <a:pt x="56" y="44"/>
                  </a:lnTo>
                  <a:lnTo>
                    <a:pt x="59" y="58"/>
                  </a:lnTo>
                  <a:lnTo>
                    <a:pt x="63" y="35"/>
                  </a:lnTo>
                  <a:lnTo>
                    <a:pt x="67" y="35"/>
                  </a:lnTo>
                  <a:lnTo>
                    <a:pt x="73" y="35"/>
                  </a:lnTo>
                  <a:lnTo>
                    <a:pt x="75" y="27"/>
                  </a:lnTo>
                  <a:lnTo>
                    <a:pt x="81" y="44"/>
                  </a:lnTo>
                  <a:lnTo>
                    <a:pt x="84" y="48"/>
                  </a:lnTo>
                  <a:lnTo>
                    <a:pt x="88" y="54"/>
                  </a:lnTo>
                  <a:lnTo>
                    <a:pt x="94" y="54"/>
                  </a:lnTo>
                  <a:lnTo>
                    <a:pt x="102" y="50"/>
                  </a:lnTo>
                  <a:lnTo>
                    <a:pt x="106" y="44"/>
                  </a:lnTo>
                  <a:lnTo>
                    <a:pt x="109" y="44"/>
                  </a:lnTo>
                  <a:lnTo>
                    <a:pt x="115" y="44"/>
                  </a:lnTo>
                  <a:lnTo>
                    <a:pt x="119" y="41"/>
                  </a:lnTo>
                  <a:lnTo>
                    <a:pt x="123" y="44"/>
                  </a:lnTo>
                  <a:lnTo>
                    <a:pt x="129" y="44"/>
                  </a:lnTo>
                  <a:lnTo>
                    <a:pt x="130" y="46"/>
                  </a:lnTo>
                  <a:lnTo>
                    <a:pt x="136" y="42"/>
                  </a:lnTo>
                  <a:lnTo>
                    <a:pt x="140" y="46"/>
                  </a:lnTo>
                  <a:lnTo>
                    <a:pt x="144" y="46"/>
                  </a:lnTo>
                  <a:lnTo>
                    <a:pt x="148" y="50"/>
                  </a:lnTo>
                  <a:lnTo>
                    <a:pt x="157" y="54"/>
                  </a:lnTo>
                  <a:lnTo>
                    <a:pt x="161" y="48"/>
                  </a:lnTo>
                  <a:lnTo>
                    <a:pt x="165" y="48"/>
                  </a:lnTo>
                  <a:lnTo>
                    <a:pt x="169" y="48"/>
                  </a:lnTo>
                  <a:lnTo>
                    <a:pt x="175" y="48"/>
                  </a:lnTo>
                  <a:lnTo>
                    <a:pt x="178" y="44"/>
                  </a:lnTo>
                  <a:lnTo>
                    <a:pt x="182" y="44"/>
                  </a:lnTo>
                  <a:lnTo>
                    <a:pt x="186" y="39"/>
                  </a:lnTo>
                  <a:lnTo>
                    <a:pt x="190" y="42"/>
                  </a:lnTo>
                  <a:lnTo>
                    <a:pt x="196" y="41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8"/>
                  </a:lnTo>
                  <a:lnTo>
                    <a:pt x="211" y="44"/>
                  </a:lnTo>
                  <a:lnTo>
                    <a:pt x="217" y="44"/>
                  </a:lnTo>
                  <a:lnTo>
                    <a:pt x="221" y="48"/>
                  </a:lnTo>
                  <a:lnTo>
                    <a:pt x="224" y="46"/>
                  </a:lnTo>
                  <a:lnTo>
                    <a:pt x="228" y="48"/>
                  </a:lnTo>
                  <a:lnTo>
                    <a:pt x="232" y="46"/>
                  </a:lnTo>
                  <a:lnTo>
                    <a:pt x="238" y="46"/>
                  </a:lnTo>
                  <a:lnTo>
                    <a:pt x="242" y="50"/>
                  </a:lnTo>
                  <a:lnTo>
                    <a:pt x="246" y="50"/>
                  </a:lnTo>
                  <a:lnTo>
                    <a:pt x="253" y="44"/>
                  </a:lnTo>
                  <a:lnTo>
                    <a:pt x="259" y="46"/>
                  </a:lnTo>
                  <a:lnTo>
                    <a:pt x="263" y="41"/>
                  </a:lnTo>
                  <a:lnTo>
                    <a:pt x="267" y="41"/>
                  </a:lnTo>
                  <a:lnTo>
                    <a:pt x="270" y="41"/>
                  </a:lnTo>
                  <a:lnTo>
                    <a:pt x="276" y="44"/>
                  </a:lnTo>
                  <a:lnTo>
                    <a:pt x="280" y="44"/>
                  </a:lnTo>
                  <a:lnTo>
                    <a:pt x="284" y="46"/>
                  </a:lnTo>
                  <a:lnTo>
                    <a:pt x="288" y="48"/>
                  </a:lnTo>
                  <a:lnTo>
                    <a:pt x="292" y="50"/>
                  </a:lnTo>
                  <a:lnTo>
                    <a:pt x="297" y="50"/>
                  </a:lnTo>
                  <a:lnTo>
                    <a:pt x="299" y="50"/>
                  </a:lnTo>
                  <a:lnTo>
                    <a:pt x="305" y="44"/>
                  </a:lnTo>
                  <a:lnTo>
                    <a:pt x="309" y="44"/>
                  </a:lnTo>
                  <a:lnTo>
                    <a:pt x="313" y="46"/>
                  </a:lnTo>
                  <a:lnTo>
                    <a:pt x="318" y="46"/>
                  </a:lnTo>
                  <a:lnTo>
                    <a:pt x="320" y="44"/>
                  </a:lnTo>
                  <a:lnTo>
                    <a:pt x="326" y="44"/>
                  </a:lnTo>
                  <a:lnTo>
                    <a:pt x="332" y="41"/>
                  </a:lnTo>
                  <a:lnTo>
                    <a:pt x="334" y="41"/>
                  </a:lnTo>
                  <a:lnTo>
                    <a:pt x="340" y="41"/>
                  </a:lnTo>
                  <a:lnTo>
                    <a:pt x="343" y="35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426660" y="5953705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000000"/>
                </a:solidFill>
                <a:ea typeface="ヒラギノ角ゴ Pro W3" charset="0"/>
              </a:rPr>
              <a:t>Speech Signal</a:t>
            </a:r>
            <a:endParaRPr lang="en-US" sz="1200" b="1" i="1" dirty="0">
              <a:solidFill>
                <a:srgbClr val="990099"/>
              </a:solidFill>
              <a:ea typeface="ヒラギノ角ゴ Pro W3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r="6028" b="37846"/>
          <a:stretch/>
        </p:blipFill>
        <p:spPr>
          <a:xfrm>
            <a:off x="621119" y="4246622"/>
            <a:ext cx="1058882" cy="12045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34540" y="4556760"/>
            <a:ext cx="1973580" cy="734352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Front end: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Feature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51120" y="4556760"/>
                <a:ext cx="1973580" cy="734352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Acoustic Model: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20" y="4556760"/>
                <a:ext cx="1973580" cy="7343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4008120" y="4923936"/>
            <a:ext cx="1143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84238" y="4983335"/>
                <a:ext cx="119077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Feature </a:t>
                </a:r>
              </a:p>
              <a:p>
                <a:pPr algn="ctr"/>
                <a:r>
                  <a:rPr lang="en-US" sz="1400" b="1" dirty="0" smtClean="0"/>
                  <a:t>vectors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400" b="1" dirty="0" smtClean="0"/>
              </a:p>
              <a:p>
                <a:pPr algn="ctr"/>
                <a:r>
                  <a:rPr lang="en-US" sz="1400" b="1" dirty="0" smtClean="0"/>
                  <a:t>(frames)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238" y="4983335"/>
                <a:ext cx="1190774" cy="954107"/>
              </a:xfrm>
              <a:prstGeom prst="rect">
                <a:avLst/>
              </a:prstGeom>
              <a:blipFill rotWithShape="1">
                <a:blip r:embed="rId5"/>
                <a:stretch>
                  <a:fillRect t="-637" b="-5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0" idx="3"/>
          </p:cNvCxnSpPr>
          <p:nvPr/>
        </p:nvCxnSpPr>
        <p:spPr>
          <a:xfrm>
            <a:off x="7124700" y="4923936"/>
            <a:ext cx="579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03820" y="4770047"/>
                <a:ext cx="851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𝒑</m:t>
                      </m:r>
                      <m:r>
                        <a:rPr lang="en-US" sz="1400" b="1" i="1" smtClean="0">
                          <a:latin typeface="Cambria Math"/>
                        </a:rPr>
                        <m:t>(</m:t>
                      </m:r>
                      <m:r>
                        <a:rPr lang="en-US" sz="1400" b="1" i="1" smtClean="0">
                          <a:latin typeface="Cambria Math"/>
                        </a:rPr>
                        <m:t>𝑿</m:t>
                      </m:r>
                      <m:r>
                        <a:rPr lang="en-US" sz="1400" b="1" i="1" smtClean="0">
                          <a:latin typeface="Cambria Math"/>
                        </a:rPr>
                        <m:t>|</m:t>
                      </m:r>
                      <m:r>
                        <a:rPr lang="en-US" sz="1400" b="1" i="1" smtClean="0">
                          <a:latin typeface="Cambria Math"/>
                        </a:rPr>
                        <m:t>𝑾</m:t>
                      </m:r>
                      <m:r>
                        <a:rPr lang="en-US" sz="1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820" y="4770047"/>
                <a:ext cx="85151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8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74935" y="1158844"/>
            <a:ext cx="8188774" cy="4964866"/>
          </a:xfrm>
        </p:spPr>
        <p:txBody>
          <a:bodyPr/>
          <a:lstStyle/>
          <a:p>
            <a:r>
              <a:rPr lang="en-US" dirty="0" smtClean="0"/>
              <a:t>ASR systems require word pronunciation lexicons</a:t>
            </a:r>
          </a:p>
          <a:p>
            <a:pPr lvl="0"/>
            <a:r>
              <a:rPr lang="en-US" dirty="0" smtClean="0"/>
              <a:t>In the past this was another expensive resource</a:t>
            </a:r>
          </a:p>
          <a:p>
            <a:pPr lvl="1"/>
            <a:r>
              <a:rPr lang="en-US" dirty="0" smtClean="0"/>
              <a:t>Dictionaries were constructed manually using linguistic knowledge</a:t>
            </a:r>
          </a:p>
          <a:p>
            <a:pPr lvl="1"/>
            <a:r>
              <a:rPr lang="en-US" dirty="0" smtClean="0"/>
              <a:t>Pronunciations were created for all training and decoding words</a:t>
            </a:r>
          </a:p>
          <a:p>
            <a:r>
              <a:rPr lang="en-US" dirty="0" smtClean="0"/>
              <a:t>Automatic pronunciation generation is sometimes possible</a:t>
            </a:r>
          </a:p>
          <a:p>
            <a:pPr lvl="1"/>
            <a:r>
              <a:rPr lang="en-US" dirty="0" smtClean="0"/>
              <a:t>But not always – for example Cantonese or Mandarin</a:t>
            </a:r>
          </a:p>
          <a:p>
            <a:r>
              <a:rPr lang="en-US" dirty="0" smtClean="0"/>
              <a:t>Model-based approach:</a:t>
            </a:r>
          </a:p>
          <a:p>
            <a:pPr lvl="1"/>
            <a:r>
              <a:rPr lang="en-US" dirty="0" smtClean="0"/>
              <a:t>A model is trained using an existing pronunciation dictionary</a:t>
            </a:r>
          </a:p>
          <a:p>
            <a:pPr lvl="1"/>
            <a:r>
              <a:rPr lang="en-US" dirty="0" smtClean="0"/>
              <a:t>New pronunciations are generated automatically using the model</a:t>
            </a:r>
            <a:endParaRPr lang="en-US" dirty="0"/>
          </a:p>
          <a:p>
            <a:pPr lvl="0"/>
            <a:r>
              <a:rPr lang="en-US" dirty="0" smtClean="0"/>
              <a:t>Mapping approach:</a:t>
            </a:r>
          </a:p>
          <a:p>
            <a:pPr lvl="1"/>
            <a:r>
              <a:rPr lang="en-US" dirty="0" smtClean="0"/>
              <a:t>Letters or “graphemes” are mapped to phonemes</a:t>
            </a:r>
          </a:p>
          <a:p>
            <a:pPr lvl="1"/>
            <a:r>
              <a:rPr lang="en-US" dirty="0" smtClean="0"/>
              <a:t>Requires user-defined mapping rules</a:t>
            </a:r>
          </a:p>
          <a:p>
            <a:pPr lvl="1"/>
            <a:r>
              <a:rPr lang="en-US" dirty="0"/>
              <a:t>Does not require an existing pronunciation </a:t>
            </a:r>
            <a:r>
              <a:rPr lang="en-US" dirty="0" smtClean="0"/>
              <a:t>dictionary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Babel delivery systems use mapping approach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Feature vectors or frames are “scored” using an acoustic model</a:t>
                </a:r>
              </a:p>
              <a:p>
                <a:r>
                  <a:rPr lang="en-US" dirty="0" smtClean="0"/>
                  <a:t>That is, the AM produces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 smtClean="0"/>
                  <a:t> for a single frame</a:t>
                </a:r>
              </a:p>
              <a:p>
                <a:r>
                  <a:rPr lang="en-US" dirty="0" smtClean="0"/>
                  <a:t>Now we need to combine these to score the whole word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2"/>
                <a:stretch>
                  <a:fillRect l="-670" t="-1135" r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Acoustic Model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7789" y="3146059"/>
            <a:ext cx="4694287" cy="2517003"/>
            <a:chOff x="1447800" y="1662404"/>
            <a:chExt cx="4694287" cy="25170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603"/>
            <a:stretch/>
          </p:blipFill>
          <p:spPr>
            <a:xfrm>
              <a:off x="1447800" y="2461364"/>
              <a:ext cx="4694287" cy="171804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2362200" y="1673275"/>
              <a:ext cx="1600200" cy="77754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62200" y="2055768"/>
              <a:ext cx="533400" cy="40024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19150" y="1662404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t</a:t>
              </a:r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ook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94087" y="2068157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895600" y="2055041"/>
              <a:ext cx="413658" cy="40083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09258" y="2055769"/>
              <a:ext cx="647699" cy="40083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65526" y="20557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k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8893" y="2055768"/>
              <a:ext cx="498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uh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33622" y="4798781"/>
                <a:ext cx="1286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r>
                            <a:rPr lang="en-US" sz="2400" b="1" i="1"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622" y="4798781"/>
                <a:ext cx="128605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 bwMode="auto">
          <a:xfrm>
            <a:off x="6209309" y="4839978"/>
            <a:ext cx="771437" cy="4001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charset="0"/>
              </a:rPr>
              <a:t>AM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5" idx="3"/>
            <a:endCxn id="14" idx="1"/>
          </p:cNvCxnSpPr>
          <p:nvPr/>
        </p:nvCxnSpPr>
        <p:spPr bwMode="auto">
          <a:xfrm flipV="1">
            <a:off x="6980746" y="5029614"/>
            <a:ext cx="452876" cy="104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Rectangle 16"/>
          <p:cNvSpPr/>
          <p:nvPr/>
        </p:nvSpPr>
        <p:spPr>
          <a:xfrm flipH="1">
            <a:off x="1979324" y="3954230"/>
            <a:ext cx="45719" cy="17180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004135" y="5333326"/>
            <a:ext cx="3641966" cy="621910"/>
            <a:chOff x="2004135" y="5333326"/>
            <a:chExt cx="3641966" cy="876974"/>
          </a:xfrm>
        </p:grpSpPr>
        <p:cxnSp>
          <p:nvCxnSpPr>
            <p:cNvPr id="23" name="Straight Arrow Connector 22"/>
            <p:cNvCxnSpPr/>
            <p:nvPr/>
          </p:nvCxnSpPr>
          <p:spPr>
            <a:xfrm flipH="1" flipV="1">
              <a:off x="5627510" y="5333326"/>
              <a:ext cx="4309" cy="876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004135" y="6210300"/>
              <a:ext cx="36419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010229" y="5700172"/>
              <a:ext cx="0" cy="5101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>
            <a:stCxn id="29" idx="3"/>
            <a:endCxn id="15" idx="1"/>
          </p:cNvCxnSpPr>
          <p:nvPr/>
        </p:nvCxnSpPr>
        <p:spPr>
          <a:xfrm flipV="1">
            <a:off x="5652197" y="5040033"/>
            <a:ext cx="557112" cy="21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02822" y="4755650"/>
            <a:ext cx="49375" cy="573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91355" y="4256480"/>
                <a:ext cx="543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355" y="4256480"/>
                <a:ext cx="5436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6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74935" y="1064494"/>
            <a:ext cx="8188774" cy="4830616"/>
          </a:xfrm>
        </p:spPr>
        <p:txBody>
          <a:bodyPr/>
          <a:lstStyle/>
          <a:p>
            <a:r>
              <a:rPr lang="en-US" dirty="0" smtClean="0"/>
              <a:t>The lattice can contain HMM acoustic model scores on arcs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Scores can be at the word or phone level (or both)</a:t>
            </a:r>
          </a:p>
          <a:p>
            <a:r>
              <a:rPr lang="en-US" dirty="0" smtClean="0"/>
              <a:t>For scoring a path – a sequence of arcs – we need the language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Acoustic Model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20201174">
            <a:off x="876300" y="2243458"/>
            <a:ext cx="1150620" cy="106680"/>
            <a:chOff x="876300" y="2472498"/>
            <a:chExt cx="1150620" cy="106680"/>
          </a:xfrm>
        </p:grpSpPr>
        <p:cxnSp>
          <p:nvCxnSpPr>
            <p:cNvPr id="5" name="Straight Arrow Connector 4"/>
            <p:cNvCxnSpPr>
              <a:endCxn id="6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0558734">
            <a:off x="1966998" y="1821309"/>
            <a:ext cx="866600" cy="229624"/>
            <a:chOff x="1160320" y="2411026"/>
            <a:chExt cx="866600" cy="229624"/>
          </a:xfrm>
        </p:grpSpPr>
        <p:cxnSp>
          <p:nvCxnSpPr>
            <p:cNvPr id="14" name="Straight Arrow Connector 13"/>
            <p:cNvCxnSpPr>
              <a:endCxn id="15" idx="2"/>
            </p:cNvCxnSpPr>
            <p:nvPr/>
          </p:nvCxnSpPr>
          <p:spPr>
            <a:xfrm rot="1041266" flipV="1">
              <a:off x="1160320" y="2411026"/>
              <a:ext cx="734777" cy="2296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79502" y="2038983"/>
            <a:ext cx="1655238" cy="106680"/>
            <a:chOff x="371682" y="2472498"/>
            <a:chExt cx="1655238" cy="106680"/>
          </a:xfrm>
        </p:grpSpPr>
        <p:cxnSp>
          <p:nvCxnSpPr>
            <p:cNvPr id="17" name="Straight Arrow Connector 16"/>
            <p:cNvCxnSpPr>
              <a:stCxn id="6" idx="5"/>
              <a:endCxn id="18" idx="2"/>
            </p:cNvCxnSpPr>
            <p:nvPr/>
          </p:nvCxnSpPr>
          <p:spPr>
            <a:xfrm flipV="1">
              <a:off x="371682" y="2525838"/>
              <a:ext cx="1540938" cy="270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2804160" y="1838541"/>
            <a:ext cx="733019" cy="216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923273" y="2524487"/>
            <a:ext cx="1622035" cy="106680"/>
            <a:chOff x="404885" y="2472498"/>
            <a:chExt cx="1622035" cy="106680"/>
          </a:xfrm>
        </p:grpSpPr>
        <p:cxnSp>
          <p:nvCxnSpPr>
            <p:cNvPr id="23" name="Straight Arrow Connector 22"/>
            <p:cNvCxnSpPr>
              <a:stCxn id="49" idx="6"/>
              <a:endCxn id="24" idx="2"/>
            </p:cNvCxnSpPr>
            <p:nvPr/>
          </p:nvCxnSpPr>
          <p:spPr>
            <a:xfrm>
              <a:off x="404885" y="2525838"/>
              <a:ext cx="15077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45308" y="2524487"/>
            <a:ext cx="1668780" cy="106680"/>
            <a:chOff x="358140" y="2472498"/>
            <a:chExt cx="1668780" cy="106680"/>
          </a:xfrm>
        </p:grpSpPr>
        <p:cxnSp>
          <p:nvCxnSpPr>
            <p:cNvPr id="26" name="Straight Arrow Connector 25"/>
            <p:cNvCxnSpPr>
              <a:stCxn id="24" idx="6"/>
              <a:endCxn id="27" idx="2"/>
            </p:cNvCxnSpPr>
            <p:nvPr/>
          </p:nvCxnSpPr>
          <p:spPr>
            <a:xfrm flipV="1">
              <a:off x="358140" y="2525838"/>
              <a:ext cx="1554480" cy="8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975106">
            <a:off x="2461261" y="2731945"/>
            <a:ext cx="1150620" cy="106680"/>
            <a:chOff x="876300" y="2472498"/>
            <a:chExt cx="1150620" cy="106680"/>
          </a:xfrm>
        </p:grpSpPr>
        <p:cxnSp>
          <p:nvCxnSpPr>
            <p:cNvPr id="29" name="Straight Arrow Connector 28"/>
            <p:cNvCxnSpPr>
              <a:endCxn id="30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14088" y="2512865"/>
            <a:ext cx="1150620" cy="106680"/>
            <a:chOff x="876300" y="2472498"/>
            <a:chExt cx="1150620" cy="106680"/>
          </a:xfrm>
        </p:grpSpPr>
        <p:cxnSp>
          <p:nvCxnSpPr>
            <p:cNvPr id="32" name="Straight Arrow Connector 31"/>
            <p:cNvCxnSpPr>
              <a:endCxn id="33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426748">
            <a:off x="2823209" y="1826785"/>
            <a:ext cx="1150620" cy="106680"/>
            <a:chOff x="876300" y="2472498"/>
            <a:chExt cx="1150620" cy="106680"/>
          </a:xfrm>
        </p:grpSpPr>
        <p:cxnSp>
          <p:nvCxnSpPr>
            <p:cNvPr id="35" name="Straight Arrow Connector 34"/>
            <p:cNvCxnSpPr>
              <a:endCxn id="36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81628" y="2900579"/>
            <a:ext cx="1150620" cy="106680"/>
            <a:chOff x="876300" y="2472498"/>
            <a:chExt cx="1150620" cy="106680"/>
          </a:xfrm>
        </p:grpSpPr>
        <p:cxnSp>
          <p:nvCxnSpPr>
            <p:cNvPr id="38" name="Straight Arrow Connector 37"/>
            <p:cNvCxnSpPr>
              <a:endCxn id="39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48"/>
          <p:cNvSpPr/>
          <p:nvPr/>
        </p:nvSpPr>
        <p:spPr>
          <a:xfrm>
            <a:off x="808973" y="2524487"/>
            <a:ext cx="114300" cy="106680"/>
          </a:xfrm>
          <a:prstGeom prst="ellipse">
            <a:avLst/>
          </a:prstGeom>
          <a:solidFill>
            <a:srgbClr val="D2DC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364708" y="2517599"/>
            <a:ext cx="1150620" cy="106680"/>
            <a:chOff x="876300" y="2472498"/>
            <a:chExt cx="1150620" cy="106680"/>
          </a:xfrm>
        </p:grpSpPr>
        <p:cxnSp>
          <p:nvCxnSpPr>
            <p:cNvPr id="56" name="Straight Arrow Connector 55"/>
            <p:cNvCxnSpPr>
              <a:endCxn id="57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 rot="731749">
            <a:off x="951203" y="2528421"/>
            <a:ext cx="1537650" cy="493827"/>
            <a:chOff x="477764" y="2231680"/>
            <a:chExt cx="1537650" cy="493827"/>
          </a:xfrm>
        </p:grpSpPr>
        <p:cxnSp>
          <p:nvCxnSpPr>
            <p:cNvPr id="59" name="Straight Arrow Connector 58"/>
            <p:cNvCxnSpPr/>
            <p:nvPr/>
          </p:nvCxnSpPr>
          <p:spPr>
            <a:xfrm rot="20414574">
              <a:off x="477764" y="2231680"/>
              <a:ext cx="1374889" cy="4938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901114" y="2419261"/>
              <a:ext cx="114300" cy="106680"/>
            </a:xfrm>
            <a:prstGeom prst="ellipse">
              <a:avLst/>
            </a:prstGeom>
            <a:solidFill>
              <a:srgbClr val="D2DC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Straight Arrow Connector 63"/>
          <p:cNvCxnSpPr>
            <a:endCxn id="27" idx="3"/>
          </p:cNvCxnSpPr>
          <p:nvPr/>
        </p:nvCxnSpPr>
        <p:spPr>
          <a:xfrm flipV="1">
            <a:off x="3603821" y="2615544"/>
            <a:ext cx="512706" cy="2987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7" idx="1"/>
          </p:cNvCxnSpPr>
          <p:nvPr/>
        </p:nvCxnSpPr>
        <p:spPr>
          <a:xfrm>
            <a:off x="3603821" y="2120205"/>
            <a:ext cx="512706" cy="419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442840" y="2930297"/>
            <a:ext cx="10363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6"/>
            <a:endCxn id="33" idx="1"/>
          </p:cNvCxnSpPr>
          <p:nvPr/>
        </p:nvCxnSpPr>
        <p:spPr>
          <a:xfrm>
            <a:off x="3634740" y="2092323"/>
            <a:ext cx="1632407" cy="43616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5"/>
            <a:endCxn id="33" idx="1"/>
          </p:cNvCxnSpPr>
          <p:nvPr/>
        </p:nvCxnSpPr>
        <p:spPr>
          <a:xfrm>
            <a:off x="3948122" y="1986712"/>
            <a:ext cx="1319025" cy="5417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" idx="4"/>
            <a:endCxn id="27" idx="2"/>
          </p:cNvCxnSpPr>
          <p:nvPr/>
        </p:nvCxnSpPr>
        <p:spPr>
          <a:xfrm>
            <a:off x="1948573" y="2140713"/>
            <a:ext cx="2151215" cy="4371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0" idx="6"/>
            <a:endCxn id="33" idx="2"/>
          </p:cNvCxnSpPr>
          <p:nvPr/>
        </p:nvCxnSpPr>
        <p:spPr>
          <a:xfrm flipV="1">
            <a:off x="3588892" y="2566205"/>
            <a:ext cx="1661516" cy="380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57" idx="1"/>
          </p:cNvCxnSpPr>
          <p:nvPr/>
        </p:nvCxnSpPr>
        <p:spPr>
          <a:xfrm>
            <a:off x="3976007" y="1946573"/>
            <a:ext cx="2441760" cy="5866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57" idx="3"/>
          </p:cNvCxnSpPr>
          <p:nvPr/>
        </p:nvCxnSpPr>
        <p:spPr>
          <a:xfrm flipV="1">
            <a:off x="4701768" y="2608656"/>
            <a:ext cx="1715999" cy="3452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08973" y="3188338"/>
            <a:ext cx="580518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79269" y="3213711"/>
            <a:ext cx="599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Time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362771" y="1609029"/>
                <a:ext cx="2042290" cy="423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𝒊</m:t>
                              </m:r>
                            </m:sub>
                            <m:sup/>
                          </m:sSubSup>
                          <m:r>
                            <a:rPr lang="en-US" b="1" i="1" smtClean="0">
                              <a:latin typeface="Cambria Math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  <m:sup/>
                          </m:sSubSup>
                        </m:e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TOOK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771" y="1609029"/>
                <a:ext cx="2042290" cy="423706"/>
              </a:xfrm>
              <a:prstGeom prst="rect">
                <a:avLst/>
              </a:prstGeom>
              <a:blipFill rotWithShape="1">
                <a:blip r:embed="rId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/>
          <p:cNvSpPr/>
          <p:nvPr/>
        </p:nvSpPr>
        <p:spPr>
          <a:xfrm flipH="1">
            <a:off x="2827636" y="1808891"/>
            <a:ext cx="5070270" cy="501514"/>
          </a:xfrm>
          <a:prstGeom prst="arc">
            <a:avLst/>
          </a:prstGeom>
          <a:ln w="25400">
            <a:solidFill>
              <a:schemeClr val="accent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chemeClr val="bg2"/>
                    </a:solidFill>
                    <a:latin typeface="+mn-lt"/>
                  </a:rPr>
                  <a:t>General approach to ASR is statistical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Find the most likely transcript W for the speech data X</a:t>
                </a:r>
                <a:endParaRPr lang="en-US" b="1" dirty="0" smtClean="0">
                  <a:solidFill>
                    <a:schemeClr val="bg2"/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</m:acc>
                      <m:r>
                        <a:rPr lang="en-US" sz="18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1" i="1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𝑷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𝑾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800" b="1" dirty="0" smtClean="0">
                  <a:solidFill>
                    <a:schemeClr val="bg2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1800" b="1" dirty="0" smtClean="0">
                    <a:solidFill>
                      <a:schemeClr val="bg2"/>
                    </a:solidFill>
                  </a:rPr>
                  <a:t>With Bayes </a:t>
                </a:r>
                <a:r>
                  <a:rPr lang="en-US" sz="1800" dirty="0">
                    <a:solidFill>
                      <a:schemeClr val="bg2"/>
                    </a:solidFill>
                  </a:rPr>
                  <a:t>rule we </a:t>
                </a:r>
                <a:r>
                  <a:rPr lang="en-US" sz="1800" b="1" dirty="0" smtClean="0">
                    <a:solidFill>
                      <a:schemeClr val="bg2"/>
                    </a:solidFill>
                  </a:rPr>
                  <a:t>break this into two parts</a:t>
                </a:r>
                <a:r>
                  <a:rPr lang="en-US" sz="180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2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𝑾</m:t>
                        </m:r>
                      </m:e>
                    </m:d>
                    <m:r>
                      <a:rPr lang="en-US" sz="1800" i="1">
                        <a:solidFill>
                          <a:schemeClr val="bg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olidFill>
                      <a:schemeClr val="bg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𝑾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b="1" dirty="0" smtClean="0">
                    <a:solidFill>
                      <a:schemeClr val="bg2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  <m:e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1800" i="1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𝑾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𝑷</m:t>
                          </m:r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𝑾</m:t>
                          </m:r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𝑷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~  </m:t>
                      </m:r>
                      <m:r>
                        <a:rPr lang="en-US" sz="180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e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2"/>
                <a:stretch>
                  <a:fillRect l="-670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6560" y="4224476"/>
            <a:ext cx="2766060" cy="620976"/>
          </a:xfrm>
          <a:prstGeom prst="rect">
            <a:avLst/>
          </a:prstGeom>
          <a:solidFill>
            <a:srgbClr val="D2DCF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ASR Decoder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081980" y="4992950"/>
            <a:ext cx="838200" cy="396875"/>
            <a:chOff x="1629" y="2179"/>
            <a:chExt cx="839" cy="262"/>
          </a:xfrm>
        </p:grpSpPr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1629" y="2179"/>
              <a:ext cx="496" cy="262"/>
            </a:xfrm>
            <a:custGeom>
              <a:avLst/>
              <a:gdLst>
                <a:gd name="T0" fmla="*/ 4 w 496"/>
                <a:gd name="T1" fmla="*/ 134 h 262"/>
                <a:gd name="T2" fmla="*/ 12 w 496"/>
                <a:gd name="T3" fmla="*/ 136 h 262"/>
                <a:gd name="T4" fmla="*/ 21 w 496"/>
                <a:gd name="T5" fmla="*/ 136 h 262"/>
                <a:gd name="T6" fmla="*/ 31 w 496"/>
                <a:gd name="T7" fmla="*/ 136 h 262"/>
                <a:gd name="T8" fmla="*/ 39 w 496"/>
                <a:gd name="T9" fmla="*/ 134 h 262"/>
                <a:gd name="T10" fmla="*/ 46 w 496"/>
                <a:gd name="T11" fmla="*/ 132 h 262"/>
                <a:gd name="T12" fmla="*/ 54 w 496"/>
                <a:gd name="T13" fmla="*/ 130 h 262"/>
                <a:gd name="T14" fmla="*/ 65 w 496"/>
                <a:gd name="T15" fmla="*/ 136 h 262"/>
                <a:gd name="T16" fmla="*/ 73 w 496"/>
                <a:gd name="T17" fmla="*/ 132 h 262"/>
                <a:gd name="T18" fmla="*/ 81 w 496"/>
                <a:gd name="T19" fmla="*/ 136 h 262"/>
                <a:gd name="T20" fmla="*/ 88 w 496"/>
                <a:gd name="T21" fmla="*/ 138 h 262"/>
                <a:gd name="T22" fmla="*/ 96 w 496"/>
                <a:gd name="T23" fmla="*/ 138 h 262"/>
                <a:gd name="T24" fmla="*/ 106 w 496"/>
                <a:gd name="T25" fmla="*/ 134 h 262"/>
                <a:gd name="T26" fmla="*/ 115 w 496"/>
                <a:gd name="T27" fmla="*/ 132 h 262"/>
                <a:gd name="T28" fmla="*/ 123 w 496"/>
                <a:gd name="T29" fmla="*/ 129 h 262"/>
                <a:gd name="T30" fmla="*/ 131 w 496"/>
                <a:gd name="T31" fmla="*/ 134 h 262"/>
                <a:gd name="T32" fmla="*/ 140 w 496"/>
                <a:gd name="T33" fmla="*/ 136 h 262"/>
                <a:gd name="T34" fmla="*/ 148 w 496"/>
                <a:gd name="T35" fmla="*/ 129 h 262"/>
                <a:gd name="T36" fmla="*/ 156 w 496"/>
                <a:gd name="T37" fmla="*/ 130 h 262"/>
                <a:gd name="T38" fmla="*/ 169 w 496"/>
                <a:gd name="T39" fmla="*/ 169 h 262"/>
                <a:gd name="T40" fmla="*/ 177 w 496"/>
                <a:gd name="T41" fmla="*/ 65 h 262"/>
                <a:gd name="T42" fmla="*/ 186 w 496"/>
                <a:gd name="T43" fmla="*/ 115 h 262"/>
                <a:gd name="T44" fmla="*/ 196 w 496"/>
                <a:gd name="T45" fmla="*/ 167 h 262"/>
                <a:gd name="T46" fmla="*/ 204 w 496"/>
                <a:gd name="T47" fmla="*/ 56 h 262"/>
                <a:gd name="T48" fmla="*/ 211 w 496"/>
                <a:gd name="T49" fmla="*/ 152 h 262"/>
                <a:gd name="T50" fmla="*/ 219 w 496"/>
                <a:gd name="T51" fmla="*/ 129 h 262"/>
                <a:gd name="T52" fmla="*/ 232 w 496"/>
                <a:gd name="T53" fmla="*/ 196 h 262"/>
                <a:gd name="T54" fmla="*/ 242 w 496"/>
                <a:gd name="T55" fmla="*/ 21 h 262"/>
                <a:gd name="T56" fmla="*/ 250 w 496"/>
                <a:gd name="T57" fmla="*/ 119 h 262"/>
                <a:gd name="T58" fmla="*/ 257 w 496"/>
                <a:gd name="T59" fmla="*/ 117 h 262"/>
                <a:gd name="T60" fmla="*/ 267 w 496"/>
                <a:gd name="T61" fmla="*/ 169 h 262"/>
                <a:gd name="T62" fmla="*/ 276 w 496"/>
                <a:gd name="T63" fmla="*/ 0 h 262"/>
                <a:gd name="T64" fmla="*/ 284 w 496"/>
                <a:gd name="T65" fmla="*/ 82 h 262"/>
                <a:gd name="T66" fmla="*/ 292 w 496"/>
                <a:gd name="T67" fmla="*/ 123 h 262"/>
                <a:gd name="T68" fmla="*/ 299 w 496"/>
                <a:gd name="T69" fmla="*/ 146 h 262"/>
                <a:gd name="T70" fmla="*/ 309 w 496"/>
                <a:gd name="T71" fmla="*/ 230 h 262"/>
                <a:gd name="T72" fmla="*/ 319 w 496"/>
                <a:gd name="T73" fmla="*/ 117 h 262"/>
                <a:gd name="T74" fmla="*/ 326 w 496"/>
                <a:gd name="T75" fmla="*/ 100 h 262"/>
                <a:gd name="T76" fmla="*/ 338 w 496"/>
                <a:gd name="T77" fmla="*/ 171 h 262"/>
                <a:gd name="T78" fmla="*/ 347 w 496"/>
                <a:gd name="T79" fmla="*/ 192 h 262"/>
                <a:gd name="T80" fmla="*/ 355 w 496"/>
                <a:gd name="T81" fmla="*/ 104 h 262"/>
                <a:gd name="T82" fmla="*/ 365 w 496"/>
                <a:gd name="T83" fmla="*/ 148 h 262"/>
                <a:gd name="T84" fmla="*/ 372 w 496"/>
                <a:gd name="T85" fmla="*/ 154 h 262"/>
                <a:gd name="T86" fmla="*/ 380 w 496"/>
                <a:gd name="T87" fmla="*/ 194 h 262"/>
                <a:gd name="T88" fmla="*/ 390 w 496"/>
                <a:gd name="T89" fmla="*/ 6 h 262"/>
                <a:gd name="T90" fmla="*/ 399 w 496"/>
                <a:gd name="T91" fmla="*/ 100 h 262"/>
                <a:gd name="T92" fmla="*/ 407 w 496"/>
                <a:gd name="T93" fmla="*/ 123 h 262"/>
                <a:gd name="T94" fmla="*/ 414 w 496"/>
                <a:gd name="T95" fmla="*/ 146 h 262"/>
                <a:gd name="T96" fmla="*/ 422 w 496"/>
                <a:gd name="T97" fmla="*/ 161 h 262"/>
                <a:gd name="T98" fmla="*/ 432 w 496"/>
                <a:gd name="T99" fmla="*/ 65 h 262"/>
                <a:gd name="T100" fmla="*/ 439 w 496"/>
                <a:gd name="T101" fmla="*/ 61 h 262"/>
                <a:gd name="T102" fmla="*/ 449 w 496"/>
                <a:gd name="T103" fmla="*/ 142 h 262"/>
                <a:gd name="T104" fmla="*/ 457 w 496"/>
                <a:gd name="T105" fmla="*/ 169 h 262"/>
                <a:gd name="T106" fmla="*/ 466 w 496"/>
                <a:gd name="T107" fmla="*/ 132 h 262"/>
                <a:gd name="T108" fmla="*/ 474 w 496"/>
                <a:gd name="T109" fmla="*/ 36 h 262"/>
                <a:gd name="T110" fmla="*/ 482 w 496"/>
                <a:gd name="T111" fmla="*/ 84 h 262"/>
                <a:gd name="T112" fmla="*/ 489 w 496"/>
                <a:gd name="T113" fmla="*/ 142 h 2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96" h="262">
                  <a:moveTo>
                    <a:pt x="0" y="130"/>
                  </a:moveTo>
                  <a:lnTo>
                    <a:pt x="4" y="134"/>
                  </a:lnTo>
                  <a:lnTo>
                    <a:pt x="8" y="134"/>
                  </a:lnTo>
                  <a:lnTo>
                    <a:pt x="12" y="136"/>
                  </a:lnTo>
                  <a:lnTo>
                    <a:pt x="17" y="132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31" y="136"/>
                  </a:lnTo>
                  <a:lnTo>
                    <a:pt x="35" y="136"/>
                  </a:lnTo>
                  <a:lnTo>
                    <a:pt x="39" y="134"/>
                  </a:lnTo>
                  <a:lnTo>
                    <a:pt x="42" y="132"/>
                  </a:lnTo>
                  <a:lnTo>
                    <a:pt x="46" y="132"/>
                  </a:lnTo>
                  <a:lnTo>
                    <a:pt x="52" y="130"/>
                  </a:lnTo>
                  <a:lnTo>
                    <a:pt x="54" y="130"/>
                  </a:lnTo>
                  <a:lnTo>
                    <a:pt x="60" y="130"/>
                  </a:lnTo>
                  <a:lnTo>
                    <a:pt x="65" y="136"/>
                  </a:lnTo>
                  <a:lnTo>
                    <a:pt x="67" y="130"/>
                  </a:lnTo>
                  <a:lnTo>
                    <a:pt x="73" y="132"/>
                  </a:lnTo>
                  <a:lnTo>
                    <a:pt x="75" y="134"/>
                  </a:lnTo>
                  <a:lnTo>
                    <a:pt x="81" y="136"/>
                  </a:lnTo>
                  <a:lnTo>
                    <a:pt x="87" y="136"/>
                  </a:lnTo>
                  <a:lnTo>
                    <a:pt x="88" y="138"/>
                  </a:lnTo>
                  <a:lnTo>
                    <a:pt x="94" y="136"/>
                  </a:lnTo>
                  <a:lnTo>
                    <a:pt x="96" y="138"/>
                  </a:lnTo>
                  <a:lnTo>
                    <a:pt x="102" y="136"/>
                  </a:lnTo>
                  <a:lnTo>
                    <a:pt x="106" y="134"/>
                  </a:lnTo>
                  <a:lnTo>
                    <a:pt x="110" y="132"/>
                  </a:lnTo>
                  <a:lnTo>
                    <a:pt x="115" y="132"/>
                  </a:lnTo>
                  <a:lnTo>
                    <a:pt x="119" y="130"/>
                  </a:lnTo>
                  <a:lnTo>
                    <a:pt x="123" y="129"/>
                  </a:lnTo>
                  <a:lnTo>
                    <a:pt x="127" y="127"/>
                  </a:lnTo>
                  <a:lnTo>
                    <a:pt x="131" y="134"/>
                  </a:lnTo>
                  <a:lnTo>
                    <a:pt x="134" y="136"/>
                  </a:lnTo>
                  <a:lnTo>
                    <a:pt x="140" y="136"/>
                  </a:lnTo>
                  <a:lnTo>
                    <a:pt x="144" y="130"/>
                  </a:lnTo>
                  <a:lnTo>
                    <a:pt x="148" y="129"/>
                  </a:lnTo>
                  <a:lnTo>
                    <a:pt x="154" y="127"/>
                  </a:lnTo>
                  <a:lnTo>
                    <a:pt x="156" y="130"/>
                  </a:lnTo>
                  <a:lnTo>
                    <a:pt x="161" y="142"/>
                  </a:lnTo>
                  <a:lnTo>
                    <a:pt x="169" y="169"/>
                  </a:lnTo>
                  <a:lnTo>
                    <a:pt x="175" y="157"/>
                  </a:lnTo>
                  <a:lnTo>
                    <a:pt x="177" y="65"/>
                  </a:lnTo>
                  <a:lnTo>
                    <a:pt x="182" y="102"/>
                  </a:lnTo>
                  <a:lnTo>
                    <a:pt x="186" y="115"/>
                  </a:lnTo>
                  <a:lnTo>
                    <a:pt x="190" y="157"/>
                  </a:lnTo>
                  <a:lnTo>
                    <a:pt x="196" y="167"/>
                  </a:lnTo>
                  <a:lnTo>
                    <a:pt x="198" y="207"/>
                  </a:lnTo>
                  <a:lnTo>
                    <a:pt x="204" y="56"/>
                  </a:lnTo>
                  <a:lnTo>
                    <a:pt x="207" y="71"/>
                  </a:lnTo>
                  <a:lnTo>
                    <a:pt x="211" y="152"/>
                  </a:lnTo>
                  <a:lnTo>
                    <a:pt x="215" y="125"/>
                  </a:lnTo>
                  <a:lnTo>
                    <a:pt x="219" y="129"/>
                  </a:lnTo>
                  <a:lnTo>
                    <a:pt x="228" y="157"/>
                  </a:lnTo>
                  <a:lnTo>
                    <a:pt x="232" y="196"/>
                  </a:lnTo>
                  <a:lnTo>
                    <a:pt x="238" y="190"/>
                  </a:lnTo>
                  <a:lnTo>
                    <a:pt x="242" y="21"/>
                  </a:lnTo>
                  <a:lnTo>
                    <a:pt x="246" y="123"/>
                  </a:lnTo>
                  <a:lnTo>
                    <a:pt x="250" y="119"/>
                  </a:lnTo>
                  <a:lnTo>
                    <a:pt x="253" y="136"/>
                  </a:lnTo>
                  <a:lnTo>
                    <a:pt x="257" y="117"/>
                  </a:lnTo>
                  <a:lnTo>
                    <a:pt x="263" y="157"/>
                  </a:lnTo>
                  <a:lnTo>
                    <a:pt x="267" y="169"/>
                  </a:lnTo>
                  <a:lnTo>
                    <a:pt x="271" y="261"/>
                  </a:lnTo>
                  <a:lnTo>
                    <a:pt x="276" y="0"/>
                  </a:lnTo>
                  <a:lnTo>
                    <a:pt x="278" y="136"/>
                  </a:lnTo>
                  <a:lnTo>
                    <a:pt x="284" y="82"/>
                  </a:lnTo>
                  <a:lnTo>
                    <a:pt x="288" y="155"/>
                  </a:lnTo>
                  <a:lnTo>
                    <a:pt x="292" y="123"/>
                  </a:lnTo>
                  <a:lnTo>
                    <a:pt x="298" y="165"/>
                  </a:lnTo>
                  <a:lnTo>
                    <a:pt x="299" y="146"/>
                  </a:lnTo>
                  <a:lnTo>
                    <a:pt x="305" y="238"/>
                  </a:lnTo>
                  <a:lnTo>
                    <a:pt x="309" y="230"/>
                  </a:lnTo>
                  <a:lnTo>
                    <a:pt x="313" y="11"/>
                  </a:lnTo>
                  <a:lnTo>
                    <a:pt x="319" y="117"/>
                  </a:lnTo>
                  <a:lnTo>
                    <a:pt x="321" y="107"/>
                  </a:lnTo>
                  <a:lnTo>
                    <a:pt x="326" y="100"/>
                  </a:lnTo>
                  <a:lnTo>
                    <a:pt x="330" y="127"/>
                  </a:lnTo>
                  <a:lnTo>
                    <a:pt x="338" y="171"/>
                  </a:lnTo>
                  <a:lnTo>
                    <a:pt x="344" y="203"/>
                  </a:lnTo>
                  <a:lnTo>
                    <a:pt x="347" y="192"/>
                  </a:lnTo>
                  <a:lnTo>
                    <a:pt x="351" y="23"/>
                  </a:lnTo>
                  <a:lnTo>
                    <a:pt x="355" y="104"/>
                  </a:lnTo>
                  <a:lnTo>
                    <a:pt x="359" y="94"/>
                  </a:lnTo>
                  <a:lnTo>
                    <a:pt x="365" y="148"/>
                  </a:lnTo>
                  <a:lnTo>
                    <a:pt x="367" y="136"/>
                  </a:lnTo>
                  <a:lnTo>
                    <a:pt x="372" y="154"/>
                  </a:lnTo>
                  <a:lnTo>
                    <a:pt x="378" y="178"/>
                  </a:lnTo>
                  <a:lnTo>
                    <a:pt x="380" y="194"/>
                  </a:lnTo>
                  <a:lnTo>
                    <a:pt x="386" y="163"/>
                  </a:lnTo>
                  <a:lnTo>
                    <a:pt x="390" y="6"/>
                  </a:lnTo>
                  <a:lnTo>
                    <a:pt x="393" y="136"/>
                  </a:lnTo>
                  <a:lnTo>
                    <a:pt x="399" y="100"/>
                  </a:lnTo>
                  <a:lnTo>
                    <a:pt x="401" y="134"/>
                  </a:lnTo>
                  <a:lnTo>
                    <a:pt x="407" y="123"/>
                  </a:lnTo>
                  <a:lnTo>
                    <a:pt x="411" y="167"/>
                  </a:lnTo>
                  <a:lnTo>
                    <a:pt x="414" y="146"/>
                  </a:lnTo>
                  <a:lnTo>
                    <a:pt x="420" y="182"/>
                  </a:lnTo>
                  <a:lnTo>
                    <a:pt x="422" y="161"/>
                  </a:lnTo>
                  <a:lnTo>
                    <a:pt x="428" y="154"/>
                  </a:lnTo>
                  <a:lnTo>
                    <a:pt x="432" y="65"/>
                  </a:lnTo>
                  <a:lnTo>
                    <a:pt x="436" y="107"/>
                  </a:lnTo>
                  <a:lnTo>
                    <a:pt x="439" y="61"/>
                  </a:lnTo>
                  <a:lnTo>
                    <a:pt x="445" y="157"/>
                  </a:lnTo>
                  <a:lnTo>
                    <a:pt x="449" y="142"/>
                  </a:lnTo>
                  <a:lnTo>
                    <a:pt x="453" y="169"/>
                  </a:lnTo>
                  <a:lnTo>
                    <a:pt x="457" y="169"/>
                  </a:lnTo>
                  <a:lnTo>
                    <a:pt x="461" y="165"/>
                  </a:lnTo>
                  <a:lnTo>
                    <a:pt x="466" y="132"/>
                  </a:lnTo>
                  <a:lnTo>
                    <a:pt x="470" y="136"/>
                  </a:lnTo>
                  <a:lnTo>
                    <a:pt x="474" y="36"/>
                  </a:lnTo>
                  <a:lnTo>
                    <a:pt x="478" y="100"/>
                  </a:lnTo>
                  <a:lnTo>
                    <a:pt x="482" y="84"/>
                  </a:lnTo>
                  <a:lnTo>
                    <a:pt x="487" y="134"/>
                  </a:lnTo>
                  <a:lnTo>
                    <a:pt x="489" y="142"/>
                  </a:lnTo>
                  <a:lnTo>
                    <a:pt x="495" y="163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2125" y="2267"/>
              <a:ext cx="343" cy="80"/>
            </a:xfrm>
            <a:custGeom>
              <a:avLst/>
              <a:gdLst>
                <a:gd name="T0" fmla="*/ 0 w 344"/>
                <a:gd name="T1" fmla="*/ 75 h 80"/>
                <a:gd name="T2" fmla="*/ 8 w 344"/>
                <a:gd name="T3" fmla="*/ 79 h 80"/>
                <a:gd name="T4" fmla="*/ 17 w 344"/>
                <a:gd name="T5" fmla="*/ 60 h 80"/>
                <a:gd name="T6" fmla="*/ 25 w 344"/>
                <a:gd name="T7" fmla="*/ 46 h 80"/>
                <a:gd name="T8" fmla="*/ 35 w 344"/>
                <a:gd name="T9" fmla="*/ 33 h 80"/>
                <a:gd name="T10" fmla="*/ 42 w 344"/>
                <a:gd name="T11" fmla="*/ 64 h 80"/>
                <a:gd name="T12" fmla="*/ 50 w 344"/>
                <a:gd name="T13" fmla="*/ 58 h 80"/>
                <a:gd name="T14" fmla="*/ 59 w 344"/>
                <a:gd name="T15" fmla="*/ 58 h 80"/>
                <a:gd name="T16" fmla="*/ 67 w 344"/>
                <a:gd name="T17" fmla="*/ 35 h 80"/>
                <a:gd name="T18" fmla="*/ 75 w 344"/>
                <a:gd name="T19" fmla="*/ 27 h 80"/>
                <a:gd name="T20" fmla="*/ 84 w 344"/>
                <a:gd name="T21" fmla="*/ 48 h 80"/>
                <a:gd name="T22" fmla="*/ 94 w 344"/>
                <a:gd name="T23" fmla="*/ 54 h 80"/>
                <a:gd name="T24" fmla="*/ 106 w 344"/>
                <a:gd name="T25" fmla="*/ 44 h 80"/>
                <a:gd name="T26" fmla="*/ 115 w 344"/>
                <a:gd name="T27" fmla="*/ 44 h 80"/>
                <a:gd name="T28" fmla="*/ 123 w 344"/>
                <a:gd name="T29" fmla="*/ 44 h 80"/>
                <a:gd name="T30" fmla="*/ 130 w 344"/>
                <a:gd name="T31" fmla="*/ 46 h 80"/>
                <a:gd name="T32" fmla="*/ 140 w 344"/>
                <a:gd name="T33" fmla="*/ 46 h 80"/>
                <a:gd name="T34" fmla="*/ 148 w 344"/>
                <a:gd name="T35" fmla="*/ 50 h 80"/>
                <a:gd name="T36" fmla="*/ 161 w 344"/>
                <a:gd name="T37" fmla="*/ 48 h 80"/>
                <a:gd name="T38" fmla="*/ 169 w 344"/>
                <a:gd name="T39" fmla="*/ 48 h 80"/>
                <a:gd name="T40" fmla="*/ 177 w 344"/>
                <a:gd name="T41" fmla="*/ 44 h 80"/>
                <a:gd name="T42" fmla="*/ 185 w 344"/>
                <a:gd name="T43" fmla="*/ 39 h 80"/>
                <a:gd name="T44" fmla="*/ 195 w 344"/>
                <a:gd name="T45" fmla="*/ 41 h 80"/>
                <a:gd name="T46" fmla="*/ 202 w 344"/>
                <a:gd name="T47" fmla="*/ 44 h 80"/>
                <a:gd name="T48" fmla="*/ 210 w 344"/>
                <a:gd name="T49" fmla="*/ 44 h 80"/>
                <a:gd name="T50" fmla="*/ 220 w 344"/>
                <a:gd name="T51" fmla="*/ 48 h 80"/>
                <a:gd name="T52" fmla="*/ 227 w 344"/>
                <a:gd name="T53" fmla="*/ 48 h 80"/>
                <a:gd name="T54" fmla="*/ 237 w 344"/>
                <a:gd name="T55" fmla="*/ 46 h 80"/>
                <a:gd name="T56" fmla="*/ 245 w 344"/>
                <a:gd name="T57" fmla="*/ 50 h 80"/>
                <a:gd name="T58" fmla="*/ 258 w 344"/>
                <a:gd name="T59" fmla="*/ 46 h 80"/>
                <a:gd name="T60" fmla="*/ 266 w 344"/>
                <a:gd name="T61" fmla="*/ 41 h 80"/>
                <a:gd name="T62" fmla="*/ 275 w 344"/>
                <a:gd name="T63" fmla="*/ 44 h 80"/>
                <a:gd name="T64" fmla="*/ 283 w 344"/>
                <a:gd name="T65" fmla="*/ 46 h 80"/>
                <a:gd name="T66" fmla="*/ 291 w 344"/>
                <a:gd name="T67" fmla="*/ 50 h 80"/>
                <a:gd name="T68" fmla="*/ 298 w 344"/>
                <a:gd name="T69" fmla="*/ 50 h 80"/>
                <a:gd name="T70" fmla="*/ 308 w 344"/>
                <a:gd name="T71" fmla="*/ 44 h 80"/>
                <a:gd name="T72" fmla="*/ 317 w 344"/>
                <a:gd name="T73" fmla="*/ 46 h 80"/>
                <a:gd name="T74" fmla="*/ 325 w 344"/>
                <a:gd name="T75" fmla="*/ 44 h 80"/>
                <a:gd name="T76" fmla="*/ 333 w 344"/>
                <a:gd name="T77" fmla="*/ 41 h 80"/>
                <a:gd name="T78" fmla="*/ 342 w 344"/>
                <a:gd name="T79" fmla="*/ 35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44" h="80">
                  <a:moveTo>
                    <a:pt x="0" y="75"/>
                  </a:moveTo>
                  <a:lnTo>
                    <a:pt x="0" y="75"/>
                  </a:lnTo>
                  <a:lnTo>
                    <a:pt x="6" y="73"/>
                  </a:lnTo>
                  <a:lnTo>
                    <a:pt x="8" y="79"/>
                  </a:lnTo>
                  <a:lnTo>
                    <a:pt x="13" y="50"/>
                  </a:lnTo>
                  <a:lnTo>
                    <a:pt x="17" y="60"/>
                  </a:lnTo>
                  <a:lnTo>
                    <a:pt x="21" y="48"/>
                  </a:lnTo>
                  <a:lnTo>
                    <a:pt x="25" y="46"/>
                  </a:lnTo>
                  <a:lnTo>
                    <a:pt x="29" y="0"/>
                  </a:lnTo>
                  <a:lnTo>
                    <a:pt x="35" y="33"/>
                  </a:lnTo>
                  <a:lnTo>
                    <a:pt x="38" y="44"/>
                  </a:lnTo>
                  <a:lnTo>
                    <a:pt x="42" y="64"/>
                  </a:lnTo>
                  <a:lnTo>
                    <a:pt x="46" y="58"/>
                  </a:lnTo>
                  <a:lnTo>
                    <a:pt x="50" y="58"/>
                  </a:lnTo>
                  <a:lnTo>
                    <a:pt x="56" y="44"/>
                  </a:lnTo>
                  <a:lnTo>
                    <a:pt x="59" y="58"/>
                  </a:lnTo>
                  <a:lnTo>
                    <a:pt x="63" y="35"/>
                  </a:lnTo>
                  <a:lnTo>
                    <a:pt x="67" y="35"/>
                  </a:lnTo>
                  <a:lnTo>
                    <a:pt x="73" y="35"/>
                  </a:lnTo>
                  <a:lnTo>
                    <a:pt x="75" y="27"/>
                  </a:lnTo>
                  <a:lnTo>
                    <a:pt x="81" y="44"/>
                  </a:lnTo>
                  <a:lnTo>
                    <a:pt x="84" y="48"/>
                  </a:lnTo>
                  <a:lnTo>
                    <a:pt x="88" y="54"/>
                  </a:lnTo>
                  <a:lnTo>
                    <a:pt x="94" y="54"/>
                  </a:lnTo>
                  <a:lnTo>
                    <a:pt x="102" y="50"/>
                  </a:lnTo>
                  <a:lnTo>
                    <a:pt x="106" y="44"/>
                  </a:lnTo>
                  <a:lnTo>
                    <a:pt x="109" y="44"/>
                  </a:lnTo>
                  <a:lnTo>
                    <a:pt x="115" y="44"/>
                  </a:lnTo>
                  <a:lnTo>
                    <a:pt x="119" y="41"/>
                  </a:lnTo>
                  <a:lnTo>
                    <a:pt x="123" y="44"/>
                  </a:lnTo>
                  <a:lnTo>
                    <a:pt x="129" y="44"/>
                  </a:lnTo>
                  <a:lnTo>
                    <a:pt x="130" y="46"/>
                  </a:lnTo>
                  <a:lnTo>
                    <a:pt x="136" y="42"/>
                  </a:lnTo>
                  <a:lnTo>
                    <a:pt x="140" y="46"/>
                  </a:lnTo>
                  <a:lnTo>
                    <a:pt x="144" y="46"/>
                  </a:lnTo>
                  <a:lnTo>
                    <a:pt x="148" y="50"/>
                  </a:lnTo>
                  <a:lnTo>
                    <a:pt x="157" y="54"/>
                  </a:lnTo>
                  <a:lnTo>
                    <a:pt x="161" y="48"/>
                  </a:lnTo>
                  <a:lnTo>
                    <a:pt x="165" y="48"/>
                  </a:lnTo>
                  <a:lnTo>
                    <a:pt x="169" y="48"/>
                  </a:lnTo>
                  <a:lnTo>
                    <a:pt x="175" y="48"/>
                  </a:lnTo>
                  <a:lnTo>
                    <a:pt x="178" y="44"/>
                  </a:lnTo>
                  <a:lnTo>
                    <a:pt x="182" y="44"/>
                  </a:lnTo>
                  <a:lnTo>
                    <a:pt x="186" y="39"/>
                  </a:lnTo>
                  <a:lnTo>
                    <a:pt x="190" y="42"/>
                  </a:lnTo>
                  <a:lnTo>
                    <a:pt x="196" y="41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8"/>
                  </a:lnTo>
                  <a:lnTo>
                    <a:pt x="211" y="44"/>
                  </a:lnTo>
                  <a:lnTo>
                    <a:pt x="217" y="44"/>
                  </a:lnTo>
                  <a:lnTo>
                    <a:pt x="221" y="48"/>
                  </a:lnTo>
                  <a:lnTo>
                    <a:pt x="224" y="46"/>
                  </a:lnTo>
                  <a:lnTo>
                    <a:pt x="228" y="48"/>
                  </a:lnTo>
                  <a:lnTo>
                    <a:pt x="232" y="46"/>
                  </a:lnTo>
                  <a:lnTo>
                    <a:pt x="238" y="46"/>
                  </a:lnTo>
                  <a:lnTo>
                    <a:pt x="242" y="50"/>
                  </a:lnTo>
                  <a:lnTo>
                    <a:pt x="246" y="50"/>
                  </a:lnTo>
                  <a:lnTo>
                    <a:pt x="253" y="44"/>
                  </a:lnTo>
                  <a:lnTo>
                    <a:pt x="259" y="46"/>
                  </a:lnTo>
                  <a:lnTo>
                    <a:pt x="263" y="41"/>
                  </a:lnTo>
                  <a:lnTo>
                    <a:pt x="267" y="41"/>
                  </a:lnTo>
                  <a:lnTo>
                    <a:pt x="270" y="41"/>
                  </a:lnTo>
                  <a:lnTo>
                    <a:pt x="276" y="44"/>
                  </a:lnTo>
                  <a:lnTo>
                    <a:pt x="280" y="44"/>
                  </a:lnTo>
                  <a:lnTo>
                    <a:pt x="284" y="46"/>
                  </a:lnTo>
                  <a:lnTo>
                    <a:pt x="288" y="48"/>
                  </a:lnTo>
                  <a:lnTo>
                    <a:pt x="292" y="50"/>
                  </a:lnTo>
                  <a:lnTo>
                    <a:pt x="297" y="50"/>
                  </a:lnTo>
                  <a:lnTo>
                    <a:pt x="299" y="50"/>
                  </a:lnTo>
                  <a:lnTo>
                    <a:pt x="305" y="44"/>
                  </a:lnTo>
                  <a:lnTo>
                    <a:pt x="309" y="44"/>
                  </a:lnTo>
                  <a:lnTo>
                    <a:pt x="313" y="46"/>
                  </a:lnTo>
                  <a:lnTo>
                    <a:pt x="318" y="46"/>
                  </a:lnTo>
                  <a:lnTo>
                    <a:pt x="320" y="44"/>
                  </a:lnTo>
                  <a:lnTo>
                    <a:pt x="326" y="44"/>
                  </a:lnTo>
                  <a:lnTo>
                    <a:pt x="332" y="41"/>
                  </a:lnTo>
                  <a:lnTo>
                    <a:pt x="334" y="41"/>
                  </a:lnTo>
                  <a:lnTo>
                    <a:pt x="340" y="41"/>
                  </a:lnTo>
                  <a:lnTo>
                    <a:pt x="343" y="35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777180" y="5389825"/>
            <a:ext cx="1447800" cy="27463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/>
                </a:solidFill>
                <a:ea typeface="ヒラギノ角ゴ Pro W3" charset="0"/>
              </a:rPr>
              <a:t>Speech Signal</a:t>
            </a:r>
            <a:endParaRPr lang="en-US" sz="1200" b="1" i="1" dirty="0">
              <a:solidFill>
                <a:schemeClr val="bg2"/>
              </a:solidFill>
              <a:ea typeface="ヒラギノ角ゴ Pro W3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r="6028" b="37846"/>
          <a:stretch/>
        </p:blipFill>
        <p:spPr>
          <a:xfrm>
            <a:off x="971639" y="3682742"/>
            <a:ext cx="1058882" cy="1204510"/>
          </a:xfrm>
          <a:prstGeom prst="rect">
            <a:avLst/>
          </a:prstGeom>
          <a:ln>
            <a:solidFill>
              <a:schemeClr val="bg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838390" y="5247435"/>
                <a:ext cx="1413570" cy="754380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2"/>
                    </a:solidFill>
                  </a:rPr>
                  <a:t>Acoustic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 smtClean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390" y="5247435"/>
                <a:ext cx="1413570" cy="754380"/>
              </a:xfrm>
              <a:prstGeom prst="rect">
                <a:avLst/>
              </a:prstGeom>
              <a:blipFill rotWithShape="1">
                <a:blip r:embed="rId4"/>
                <a:stretch>
                  <a:fillRect b="-1587"/>
                </a:stretch>
              </a:blipFill>
              <a:ln w="1270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20530" y="5247435"/>
                <a:ext cx="1272540" cy="754380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Language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530" y="5247435"/>
                <a:ext cx="1272540" cy="754380"/>
              </a:xfrm>
              <a:prstGeom prst="rect">
                <a:avLst/>
              </a:prstGeom>
              <a:blipFill rotWithShape="1">
                <a:blip r:embed="rId5"/>
                <a:stretch>
                  <a:fillRect b="-1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48400" y="4042464"/>
                <a:ext cx="2240280" cy="985001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2"/>
                    </a:solidFill>
                  </a:rPr>
                  <a:t>Hypotheses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𝑾</m:t>
                        </m:r>
                      </m:e>
                    </m:acc>
                  </m:oMath>
                </a14:m>
                <a:r>
                  <a:rPr lang="en-US" sz="1400" b="1" dirty="0" smtClean="0">
                    <a:solidFill>
                      <a:schemeClr val="bg2"/>
                    </a:solidFill>
                  </a:rPr>
                  <a:t>:</a:t>
                </a:r>
              </a:p>
              <a:p>
                <a:r>
                  <a:rPr lang="en-US" sz="1400" b="1" dirty="0" smtClean="0">
                    <a:solidFill>
                      <a:schemeClr val="bg2"/>
                    </a:solidFill>
                  </a:rPr>
                  <a:t>1. 1-best transcript</a:t>
                </a:r>
              </a:p>
              <a:p>
                <a:r>
                  <a:rPr lang="en-US" sz="1400" b="1" dirty="0" smtClean="0">
                    <a:solidFill>
                      <a:schemeClr val="bg2"/>
                    </a:solidFill>
                  </a:rPr>
                  <a:t>2. N-best List</a:t>
                </a:r>
              </a:p>
              <a:p>
                <a:r>
                  <a:rPr lang="en-US" sz="1400" b="1" dirty="0">
                    <a:solidFill>
                      <a:schemeClr val="bg2"/>
                    </a:solidFill>
                  </a:rPr>
                  <a:t>3</a:t>
                </a:r>
                <a:r>
                  <a:rPr lang="en-US" sz="1400" b="1" dirty="0" smtClean="0">
                    <a:solidFill>
                      <a:schemeClr val="bg2"/>
                    </a:solidFill>
                  </a:rPr>
                  <a:t>. Lattices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042464"/>
                <a:ext cx="2240280" cy="985001"/>
              </a:xfrm>
              <a:prstGeom prst="rect">
                <a:avLst/>
              </a:prstGeom>
              <a:blipFill rotWithShape="1">
                <a:blip r:embed="rId6"/>
                <a:stretch>
                  <a:fillRect l="-270" r="-811" b="-3659"/>
                </a:stretch>
              </a:blipFill>
              <a:ln w="1270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3545175" y="4845452"/>
            <a:ext cx="0" cy="401983"/>
          </a:xfrm>
          <a:prstGeom prst="straightConnector1">
            <a:avLst/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</p:cNvCxnSpPr>
          <p:nvPr/>
        </p:nvCxnSpPr>
        <p:spPr>
          <a:xfrm flipV="1">
            <a:off x="5356800" y="4845452"/>
            <a:ext cx="0" cy="401983"/>
          </a:xfrm>
          <a:prstGeom prst="straightConnector1">
            <a:avLst/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2" idx="1"/>
          </p:cNvCxnSpPr>
          <p:nvPr/>
        </p:nvCxnSpPr>
        <p:spPr>
          <a:xfrm>
            <a:off x="5722620" y="4534964"/>
            <a:ext cx="525780" cy="1"/>
          </a:xfrm>
          <a:prstGeom prst="straightConnector1">
            <a:avLst/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1"/>
          </p:cNvCxnSpPr>
          <p:nvPr/>
        </p:nvCxnSpPr>
        <p:spPr>
          <a:xfrm>
            <a:off x="2224980" y="4534964"/>
            <a:ext cx="731580" cy="0"/>
          </a:xfrm>
          <a:prstGeom prst="straightConnector1">
            <a:avLst/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LM produces a score for possible word sequences</a:t>
                </a:r>
              </a:p>
              <a:p>
                <a:pPr lvl="1"/>
                <a:r>
                  <a:rPr lang="en-US" dirty="0" smtClean="0"/>
                  <a:t>The waveform (acoustic data) is not used!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The LM needs to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𝑾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𝑷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the transcription for example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SHE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TOOK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ONE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STEP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is hard to estimate for the whole sentence!</a:t>
                </a:r>
              </a:p>
              <a:p>
                <a:pPr lvl="1"/>
                <a:r>
                  <a:rPr lang="en-US" dirty="0" smtClean="0"/>
                  <a:t>We would need to see this sentence multiple times</a:t>
                </a:r>
              </a:p>
              <a:p>
                <a:pPr lvl="1"/>
                <a:r>
                  <a:rPr lang="en-US" dirty="0" smtClean="0"/>
                  <a:t>We would need to keep a count of all unique sentences</a:t>
                </a:r>
              </a:p>
              <a:p>
                <a:pPr lvl="1"/>
                <a:r>
                  <a:rPr lang="en-US" dirty="0" smtClean="0"/>
                  <a:t>… there are a lot of sentences … </a:t>
                </a:r>
              </a:p>
              <a:p>
                <a:pPr lvl="1"/>
                <a:r>
                  <a:rPr lang="en-US" dirty="0" smtClean="0"/>
                  <a:t>Our system would perform poorly on unseen sentences</a:t>
                </a:r>
              </a:p>
              <a:p>
                <a:r>
                  <a:rPr lang="en-US" dirty="0" smtClean="0"/>
                  <a:t>We can take the same basic strategy as before for the AM</a:t>
                </a:r>
              </a:p>
              <a:p>
                <a:pPr lvl="1"/>
                <a:r>
                  <a:rPr lang="en-US" dirty="0" smtClean="0"/>
                  <a:t>Break sentences up into smaller pieces</a:t>
                </a:r>
              </a:p>
              <a:p>
                <a:pPr lvl="1"/>
                <a:r>
                  <a:rPr lang="en-US" dirty="0" smtClean="0"/>
                  <a:t>Train a model for those small pieces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2"/>
                <a:stretch>
                  <a:fillRect l="-670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74935" y="1158619"/>
                <a:ext cx="8188774" cy="4830616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The N-gram model is an approximation we can use: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SHE</m:t>
                          </m:r>
                          <m:r>
                            <a:rPr lang="en-US" i="1">
                              <a:latin typeface="Cambria Math"/>
                            </a:rPr>
                            <m:t> 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TOOK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ONE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STEP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 ...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SHE</m:t>
                          </m:r>
                          <m:r>
                            <a:rPr lang="en-US" i="1">
                              <a:latin typeface="Cambria Math"/>
                            </a:rPr>
                            <m:t> 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TOOK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The above example would be called a bigram:</a:t>
                </a:r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SHE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TOOK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ONE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STEP</m:t>
                          </m:r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SHE</m:t>
                          </m:r>
                          <m:r>
                            <a:rPr lang="en-US" i="1">
                              <a:latin typeface="Cambria Math"/>
                            </a:rPr>
                            <m:t> 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TOOK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TOOK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ONE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ONE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|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STEP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STEP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Another example is a unigram: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SHE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TOOK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ONE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STEP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r>
                  <a:rPr lang="en-US" dirty="0" smtClean="0"/>
                  <a:t>However this is a less accurate model than the bigram</a:t>
                </a:r>
              </a:p>
              <a:p>
                <a:r>
                  <a:rPr lang="en-US" dirty="0" smtClean="0"/>
                  <a:t>Typical ASR systems will use up to 4 or 5 gram models</a:t>
                </a:r>
              </a:p>
              <a:p>
                <a:r>
                  <a:rPr lang="en-US" dirty="0" smtClean="0"/>
                  <a:t>The N-gram has a big impact on decoding:</a:t>
                </a:r>
              </a:p>
              <a:p>
                <a:pPr lvl="1"/>
                <a:r>
                  <a:rPr lang="en-US" dirty="0" smtClean="0"/>
                  <a:t>Larger N leads to more decoding time</a:t>
                </a:r>
              </a:p>
              <a:p>
                <a:pPr lvl="1"/>
                <a:r>
                  <a:rPr lang="en-US" dirty="0" smtClean="0"/>
                  <a:t>Larger N can hurt keyword spotting – you might prune keywords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74935" y="1158619"/>
                <a:ext cx="8188774" cy="4830616"/>
              </a:xfrm>
              <a:blipFill rotWithShape="1">
                <a:blip r:embed="rId2"/>
                <a:stretch>
                  <a:fillRect l="-670" t="-1136"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9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74935" y="1064494"/>
            <a:ext cx="8188774" cy="4830616"/>
          </a:xfrm>
        </p:spPr>
        <p:txBody>
          <a:bodyPr/>
          <a:lstStyle/>
          <a:p>
            <a:r>
              <a:rPr lang="en-US" dirty="0" smtClean="0"/>
              <a:t>The lattice can contain language model scores: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type of language model impacts lattice size</a:t>
            </a:r>
          </a:p>
          <a:p>
            <a:r>
              <a:rPr lang="en-US" dirty="0" smtClean="0"/>
              <a:t>Example: all arcs following “TOOK” have to be the word “ONE”</a:t>
            </a:r>
          </a:p>
          <a:p>
            <a:r>
              <a:rPr lang="en-US" dirty="0" smtClean="0"/>
              <a:t>The N-gram lattice expansion can be very big (hard for N&gt;3)</a:t>
            </a:r>
          </a:p>
          <a:p>
            <a:r>
              <a:rPr lang="en-US" dirty="0" smtClean="0"/>
              <a:t>The lattice can also be rescored with an N-gram (easier for N&gt;3)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20201174">
            <a:off x="876300" y="2243458"/>
            <a:ext cx="1150620" cy="106680"/>
            <a:chOff x="876300" y="2472498"/>
            <a:chExt cx="1150620" cy="106680"/>
          </a:xfrm>
        </p:grpSpPr>
        <p:cxnSp>
          <p:nvCxnSpPr>
            <p:cNvPr id="5" name="Straight Arrow Connector 4"/>
            <p:cNvCxnSpPr>
              <a:endCxn id="6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0558734">
            <a:off x="1966998" y="1821309"/>
            <a:ext cx="866600" cy="229624"/>
            <a:chOff x="1160320" y="2411026"/>
            <a:chExt cx="866600" cy="229624"/>
          </a:xfrm>
        </p:grpSpPr>
        <p:cxnSp>
          <p:nvCxnSpPr>
            <p:cNvPr id="14" name="Straight Arrow Connector 13"/>
            <p:cNvCxnSpPr>
              <a:endCxn id="15" idx="2"/>
            </p:cNvCxnSpPr>
            <p:nvPr/>
          </p:nvCxnSpPr>
          <p:spPr>
            <a:xfrm rot="1041266" flipV="1">
              <a:off x="1160320" y="2411026"/>
              <a:ext cx="734777" cy="2296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79502" y="2038983"/>
            <a:ext cx="1655238" cy="106680"/>
            <a:chOff x="371682" y="2472498"/>
            <a:chExt cx="1655238" cy="106680"/>
          </a:xfrm>
        </p:grpSpPr>
        <p:cxnSp>
          <p:nvCxnSpPr>
            <p:cNvPr id="17" name="Straight Arrow Connector 16"/>
            <p:cNvCxnSpPr>
              <a:stCxn id="6" idx="5"/>
              <a:endCxn id="18" idx="2"/>
            </p:cNvCxnSpPr>
            <p:nvPr/>
          </p:nvCxnSpPr>
          <p:spPr>
            <a:xfrm flipV="1">
              <a:off x="371682" y="2525838"/>
              <a:ext cx="1540938" cy="270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2804160" y="1838541"/>
            <a:ext cx="733019" cy="216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923273" y="2524487"/>
            <a:ext cx="1622035" cy="106680"/>
            <a:chOff x="404885" y="2472498"/>
            <a:chExt cx="1622035" cy="106680"/>
          </a:xfrm>
        </p:grpSpPr>
        <p:cxnSp>
          <p:nvCxnSpPr>
            <p:cNvPr id="23" name="Straight Arrow Connector 22"/>
            <p:cNvCxnSpPr>
              <a:stCxn id="49" idx="6"/>
              <a:endCxn id="24" idx="2"/>
            </p:cNvCxnSpPr>
            <p:nvPr/>
          </p:nvCxnSpPr>
          <p:spPr>
            <a:xfrm>
              <a:off x="404885" y="2525838"/>
              <a:ext cx="15077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45308" y="2524487"/>
            <a:ext cx="1668780" cy="106680"/>
            <a:chOff x="358140" y="2472498"/>
            <a:chExt cx="1668780" cy="106680"/>
          </a:xfrm>
        </p:grpSpPr>
        <p:cxnSp>
          <p:nvCxnSpPr>
            <p:cNvPr id="26" name="Straight Arrow Connector 25"/>
            <p:cNvCxnSpPr>
              <a:stCxn id="24" idx="6"/>
              <a:endCxn id="27" idx="2"/>
            </p:cNvCxnSpPr>
            <p:nvPr/>
          </p:nvCxnSpPr>
          <p:spPr>
            <a:xfrm flipV="1">
              <a:off x="358140" y="2525838"/>
              <a:ext cx="1554480" cy="8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975106">
            <a:off x="2461261" y="2731945"/>
            <a:ext cx="1150620" cy="106680"/>
            <a:chOff x="876300" y="2472498"/>
            <a:chExt cx="1150620" cy="106680"/>
          </a:xfrm>
        </p:grpSpPr>
        <p:cxnSp>
          <p:nvCxnSpPr>
            <p:cNvPr id="29" name="Straight Arrow Connector 28"/>
            <p:cNvCxnSpPr>
              <a:endCxn id="30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14088" y="2512865"/>
            <a:ext cx="1150620" cy="106680"/>
            <a:chOff x="876300" y="2472498"/>
            <a:chExt cx="1150620" cy="106680"/>
          </a:xfrm>
        </p:grpSpPr>
        <p:cxnSp>
          <p:nvCxnSpPr>
            <p:cNvPr id="32" name="Straight Arrow Connector 31"/>
            <p:cNvCxnSpPr>
              <a:endCxn id="33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426748">
            <a:off x="2823209" y="1826785"/>
            <a:ext cx="1150620" cy="106680"/>
            <a:chOff x="876300" y="2472498"/>
            <a:chExt cx="1150620" cy="106680"/>
          </a:xfrm>
        </p:grpSpPr>
        <p:cxnSp>
          <p:nvCxnSpPr>
            <p:cNvPr id="35" name="Straight Arrow Connector 34"/>
            <p:cNvCxnSpPr>
              <a:endCxn id="36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81628" y="2900579"/>
            <a:ext cx="1150620" cy="106680"/>
            <a:chOff x="876300" y="2472498"/>
            <a:chExt cx="1150620" cy="106680"/>
          </a:xfrm>
        </p:grpSpPr>
        <p:cxnSp>
          <p:nvCxnSpPr>
            <p:cNvPr id="38" name="Straight Arrow Connector 37"/>
            <p:cNvCxnSpPr>
              <a:endCxn id="39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48"/>
          <p:cNvSpPr/>
          <p:nvPr/>
        </p:nvSpPr>
        <p:spPr>
          <a:xfrm>
            <a:off x="808973" y="2524487"/>
            <a:ext cx="114300" cy="106680"/>
          </a:xfrm>
          <a:prstGeom prst="ellipse">
            <a:avLst/>
          </a:prstGeom>
          <a:solidFill>
            <a:srgbClr val="D2DC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364708" y="2517599"/>
            <a:ext cx="1150620" cy="106680"/>
            <a:chOff x="876300" y="2472498"/>
            <a:chExt cx="1150620" cy="106680"/>
          </a:xfrm>
        </p:grpSpPr>
        <p:cxnSp>
          <p:nvCxnSpPr>
            <p:cNvPr id="56" name="Straight Arrow Connector 55"/>
            <p:cNvCxnSpPr>
              <a:endCxn id="57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 rot="731749">
            <a:off x="951203" y="2528421"/>
            <a:ext cx="1537650" cy="493827"/>
            <a:chOff x="477764" y="2231680"/>
            <a:chExt cx="1537650" cy="493827"/>
          </a:xfrm>
        </p:grpSpPr>
        <p:cxnSp>
          <p:nvCxnSpPr>
            <p:cNvPr id="59" name="Straight Arrow Connector 58"/>
            <p:cNvCxnSpPr/>
            <p:nvPr/>
          </p:nvCxnSpPr>
          <p:spPr>
            <a:xfrm rot="20414574">
              <a:off x="477764" y="2231680"/>
              <a:ext cx="1374889" cy="4938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901114" y="2419261"/>
              <a:ext cx="114300" cy="106680"/>
            </a:xfrm>
            <a:prstGeom prst="ellipse">
              <a:avLst/>
            </a:prstGeom>
            <a:solidFill>
              <a:srgbClr val="D2DC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Straight Arrow Connector 63"/>
          <p:cNvCxnSpPr>
            <a:endCxn id="27" idx="3"/>
          </p:cNvCxnSpPr>
          <p:nvPr/>
        </p:nvCxnSpPr>
        <p:spPr>
          <a:xfrm flipV="1">
            <a:off x="3603821" y="2615544"/>
            <a:ext cx="512706" cy="2987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7" idx="1"/>
          </p:cNvCxnSpPr>
          <p:nvPr/>
        </p:nvCxnSpPr>
        <p:spPr>
          <a:xfrm>
            <a:off x="3603821" y="2120205"/>
            <a:ext cx="512706" cy="419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442840" y="2930297"/>
            <a:ext cx="10363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6"/>
            <a:endCxn id="33" idx="1"/>
          </p:cNvCxnSpPr>
          <p:nvPr/>
        </p:nvCxnSpPr>
        <p:spPr>
          <a:xfrm>
            <a:off x="3634740" y="2092323"/>
            <a:ext cx="1632407" cy="43616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5"/>
            <a:endCxn id="33" idx="1"/>
          </p:cNvCxnSpPr>
          <p:nvPr/>
        </p:nvCxnSpPr>
        <p:spPr>
          <a:xfrm>
            <a:off x="3948122" y="1986712"/>
            <a:ext cx="1319025" cy="5417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" idx="4"/>
            <a:endCxn id="27" idx="2"/>
          </p:cNvCxnSpPr>
          <p:nvPr/>
        </p:nvCxnSpPr>
        <p:spPr>
          <a:xfrm>
            <a:off x="1948573" y="2140713"/>
            <a:ext cx="2151215" cy="4371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0" idx="6"/>
            <a:endCxn id="33" idx="2"/>
          </p:cNvCxnSpPr>
          <p:nvPr/>
        </p:nvCxnSpPr>
        <p:spPr>
          <a:xfrm flipV="1">
            <a:off x="3588892" y="2566205"/>
            <a:ext cx="1661516" cy="380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57" idx="1"/>
          </p:cNvCxnSpPr>
          <p:nvPr/>
        </p:nvCxnSpPr>
        <p:spPr>
          <a:xfrm>
            <a:off x="3976007" y="1946573"/>
            <a:ext cx="2441760" cy="5866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57" idx="3"/>
          </p:cNvCxnSpPr>
          <p:nvPr/>
        </p:nvCxnSpPr>
        <p:spPr>
          <a:xfrm flipV="1">
            <a:off x="4701768" y="2608656"/>
            <a:ext cx="1715999" cy="3452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08973" y="3188338"/>
            <a:ext cx="580518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79269" y="3213711"/>
            <a:ext cx="599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Time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362771" y="1609029"/>
                <a:ext cx="1675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TOOK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ONE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771" y="1609029"/>
                <a:ext cx="167558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/>
          <p:cNvSpPr/>
          <p:nvPr/>
        </p:nvSpPr>
        <p:spPr>
          <a:xfrm flipH="1">
            <a:off x="2827636" y="1808891"/>
            <a:ext cx="5070270" cy="501514"/>
          </a:xfrm>
          <a:prstGeom prst="arc">
            <a:avLst/>
          </a:prstGeom>
          <a:ln w="25400">
            <a:solidFill>
              <a:schemeClr val="accent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chemeClr val="bg2"/>
                    </a:solidFill>
                    <a:latin typeface="+mn-lt"/>
                  </a:rPr>
                  <a:t>General approach to ASR is statistical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Find the most likely transcript W for the speech data X</a:t>
                </a:r>
                <a:endParaRPr lang="en-US" b="1" dirty="0" smtClean="0">
                  <a:solidFill>
                    <a:schemeClr val="bg2"/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</m:acc>
                      <m:r>
                        <a:rPr lang="en-US" sz="18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1" i="1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𝑷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𝑾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800" b="1" dirty="0" smtClean="0">
                  <a:solidFill>
                    <a:schemeClr val="bg2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1800" b="1" dirty="0" smtClean="0">
                    <a:solidFill>
                      <a:schemeClr val="bg2"/>
                    </a:solidFill>
                  </a:rPr>
                  <a:t>With Bayes </a:t>
                </a:r>
                <a:r>
                  <a:rPr lang="en-US" sz="1800" dirty="0">
                    <a:solidFill>
                      <a:schemeClr val="bg2"/>
                    </a:solidFill>
                  </a:rPr>
                  <a:t>rule we </a:t>
                </a:r>
                <a:r>
                  <a:rPr lang="en-US" sz="1800" b="1" dirty="0" smtClean="0">
                    <a:solidFill>
                      <a:schemeClr val="bg2"/>
                    </a:solidFill>
                  </a:rPr>
                  <a:t>break this into two parts</a:t>
                </a:r>
                <a:r>
                  <a:rPr lang="en-US" sz="180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2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𝑾</m:t>
                        </m:r>
                      </m:e>
                    </m:d>
                    <m:r>
                      <a:rPr lang="en-US" sz="1800" i="1">
                        <a:solidFill>
                          <a:schemeClr val="bg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olidFill>
                      <a:schemeClr val="bg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/>
                      </a:rPr>
                      <m:t>𝑷</m:t>
                    </m:r>
                    <m:r>
                      <a:rPr lang="en-US" sz="1800" i="1">
                        <a:solidFill>
                          <a:schemeClr val="bg2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chemeClr val="bg2"/>
                        </a:solidFill>
                        <a:latin typeface="Cambria Math"/>
                      </a:rPr>
                      <m:t>𝑾</m:t>
                    </m:r>
                    <m:r>
                      <a:rPr lang="en-US" sz="1800" i="1">
                        <a:solidFill>
                          <a:schemeClr val="bg2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b="1" dirty="0" smtClean="0">
                    <a:solidFill>
                      <a:schemeClr val="bg2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  <m:e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1800" i="1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𝑾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𝑷</m:t>
                          </m:r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𝑾</m:t>
                          </m:r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𝑷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~  </m:t>
                      </m:r>
                      <m:r>
                        <a:rPr lang="en-US" sz="180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e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</m:d>
                      <m:r>
                        <a:rPr lang="en-US" sz="1800" i="1">
                          <a:solidFill>
                            <a:schemeClr val="bg2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1800" i="1">
                          <a:solidFill>
                            <a:schemeClr val="bg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solidFill>
                            <a:schemeClr val="bg2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800" i="1">
                          <a:solidFill>
                            <a:schemeClr val="bg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2"/>
                <a:stretch>
                  <a:fillRect l="-670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 Decoder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6560" y="4224476"/>
            <a:ext cx="2766060" cy="620976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ASR Decoder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081980" y="4992950"/>
            <a:ext cx="838200" cy="396875"/>
            <a:chOff x="1629" y="2179"/>
            <a:chExt cx="839" cy="262"/>
          </a:xfrm>
        </p:grpSpPr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1629" y="2179"/>
              <a:ext cx="496" cy="262"/>
            </a:xfrm>
            <a:custGeom>
              <a:avLst/>
              <a:gdLst>
                <a:gd name="T0" fmla="*/ 4 w 496"/>
                <a:gd name="T1" fmla="*/ 134 h 262"/>
                <a:gd name="T2" fmla="*/ 12 w 496"/>
                <a:gd name="T3" fmla="*/ 136 h 262"/>
                <a:gd name="T4" fmla="*/ 21 w 496"/>
                <a:gd name="T5" fmla="*/ 136 h 262"/>
                <a:gd name="T6" fmla="*/ 31 w 496"/>
                <a:gd name="T7" fmla="*/ 136 h 262"/>
                <a:gd name="T8" fmla="*/ 39 w 496"/>
                <a:gd name="T9" fmla="*/ 134 h 262"/>
                <a:gd name="T10" fmla="*/ 46 w 496"/>
                <a:gd name="T11" fmla="*/ 132 h 262"/>
                <a:gd name="T12" fmla="*/ 54 w 496"/>
                <a:gd name="T13" fmla="*/ 130 h 262"/>
                <a:gd name="T14" fmla="*/ 65 w 496"/>
                <a:gd name="T15" fmla="*/ 136 h 262"/>
                <a:gd name="T16" fmla="*/ 73 w 496"/>
                <a:gd name="T17" fmla="*/ 132 h 262"/>
                <a:gd name="T18" fmla="*/ 81 w 496"/>
                <a:gd name="T19" fmla="*/ 136 h 262"/>
                <a:gd name="T20" fmla="*/ 88 w 496"/>
                <a:gd name="T21" fmla="*/ 138 h 262"/>
                <a:gd name="T22" fmla="*/ 96 w 496"/>
                <a:gd name="T23" fmla="*/ 138 h 262"/>
                <a:gd name="T24" fmla="*/ 106 w 496"/>
                <a:gd name="T25" fmla="*/ 134 h 262"/>
                <a:gd name="T26" fmla="*/ 115 w 496"/>
                <a:gd name="T27" fmla="*/ 132 h 262"/>
                <a:gd name="T28" fmla="*/ 123 w 496"/>
                <a:gd name="T29" fmla="*/ 129 h 262"/>
                <a:gd name="T30" fmla="*/ 131 w 496"/>
                <a:gd name="T31" fmla="*/ 134 h 262"/>
                <a:gd name="T32" fmla="*/ 140 w 496"/>
                <a:gd name="T33" fmla="*/ 136 h 262"/>
                <a:gd name="T34" fmla="*/ 148 w 496"/>
                <a:gd name="T35" fmla="*/ 129 h 262"/>
                <a:gd name="T36" fmla="*/ 156 w 496"/>
                <a:gd name="T37" fmla="*/ 130 h 262"/>
                <a:gd name="T38" fmla="*/ 169 w 496"/>
                <a:gd name="T39" fmla="*/ 169 h 262"/>
                <a:gd name="T40" fmla="*/ 177 w 496"/>
                <a:gd name="T41" fmla="*/ 65 h 262"/>
                <a:gd name="T42" fmla="*/ 186 w 496"/>
                <a:gd name="T43" fmla="*/ 115 h 262"/>
                <a:gd name="T44" fmla="*/ 196 w 496"/>
                <a:gd name="T45" fmla="*/ 167 h 262"/>
                <a:gd name="T46" fmla="*/ 204 w 496"/>
                <a:gd name="T47" fmla="*/ 56 h 262"/>
                <a:gd name="T48" fmla="*/ 211 w 496"/>
                <a:gd name="T49" fmla="*/ 152 h 262"/>
                <a:gd name="T50" fmla="*/ 219 w 496"/>
                <a:gd name="T51" fmla="*/ 129 h 262"/>
                <a:gd name="T52" fmla="*/ 232 w 496"/>
                <a:gd name="T53" fmla="*/ 196 h 262"/>
                <a:gd name="T54" fmla="*/ 242 w 496"/>
                <a:gd name="T55" fmla="*/ 21 h 262"/>
                <a:gd name="T56" fmla="*/ 250 w 496"/>
                <a:gd name="T57" fmla="*/ 119 h 262"/>
                <a:gd name="T58" fmla="*/ 257 w 496"/>
                <a:gd name="T59" fmla="*/ 117 h 262"/>
                <a:gd name="T60" fmla="*/ 267 w 496"/>
                <a:gd name="T61" fmla="*/ 169 h 262"/>
                <a:gd name="T62" fmla="*/ 276 w 496"/>
                <a:gd name="T63" fmla="*/ 0 h 262"/>
                <a:gd name="T64" fmla="*/ 284 w 496"/>
                <a:gd name="T65" fmla="*/ 82 h 262"/>
                <a:gd name="T66" fmla="*/ 292 w 496"/>
                <a:gd name="T67" fmla="*/ 123 h 262"/>
                <a:gd name="T68" fmla="*/ 299 w 496"/>
                <a:gd name="T69" fmla="*/ 146 h 262"/>
                <a:gd name="T70" fmla="*/ 309 w 496"/>
                <a:gd name="T71" fmla="*/ 230 h 262"/>
                <a:gd name="T72" fmla="*/ 319 w 496"/>
                <a:gd name="T73" fmla="*/ 117 h 262"/>
                <a:gd name="T74" fmla="*/ 326 w 496"/>
                <a:gd name="T75" fmla="*/ 100 h 262"/>
                <a:gd name="T76" fmla="*/ 338 w 496"/>
                <a:gd name="T77" fmla="*/ 171 h 262"/>
                <a:gd name="T78" fmla="*/ 347 w 496"/>
                <a:gd name="T79" fmla="*/ 192 h 262"/>
                <a:gd name="T80" fmla="*/ 355 w 496"/>
                <a:gd name="T81" fmla="*/ 104 h 262"/>
                <a:gd name="T82" fmla="*/ 365 w 496"/>
                <a:gd name="T83" fmla="*/ 148 h 262"/>
                <a:gd name="T84" fmla="*/ 372 w 496"/>
                <a:gd name="T85" fmla="*/ 154 h 262"/>
                <a:gd name="T86" fmla="*/ 380 w 496"/>
                <a:gd name="T87" fmla="*/ 194 h 262"/>
                <a:gd name="T88" fmla="*/ 390 w 496"/>
                <a:gd name="T89" fmla="*/ 6 h 262"/>
                <a:gd name="T90" fmla="*/ 399 w 496"/>
                <a:gd name="T91" fmla="*/ 100 h 262"/>
                <a:gd name="T92" fmla="*/ 407 w 496"/>
                <a:gd name="T93" fmla="*/ 123 h 262"/>
                <a:gd name="T94" fmla="*/ 414 w 496"/>
                <a:gd name="T95" fmla="*/ 146 h 262"/>
                <a:gd name="T96" fmla="*/ 422 w 496"/>
                <a:gd name="T97" fmla="*/ 161 h 262"/>
                <a:gd name="T98" fmla="*/ 432 w 496"/>
                <a:gd name="T99" fmla="*/ 65 h 262"/>
                <a:gd name="T100" fmla="*/ 439 w 496"/>
                <a:gd name="T101" fmla="*/ 61 h 262"/>
                <a:gd name="T102" fmla="*/ 449 w 496"/>
                <a:gd name="T103" fmla="*/ 142 h 262"/>
                <a:gd name="T104" fmla="*/ 457 w 496"/>
                <a:gd name="T105" fmla="*/ 169 h 262"/>
                <a:gd name="T106" fmla="*/ 466 w 496"/>
                <a:gd name="T107" fmla="*/ 132 h 262"/>
                <a:gd name="T108" fmla="*/ 474 w 496"/>
                <a:gd name="T109" fmla="*/ 36 h 262"/>
                <a:gd name="T110" fmla="*/ 482 w 496"/>
                <a:gd name="T111" fmla="*/ 84 h 262"/>
                <a:gd name="T112" fmla="*/ 489 w 496"/>
                <a:gd name="T113" fmla="*/ 142 h 2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96" h="262">
                  <a:moveTo>
                    <a:pt x="0" y="130"/>
                  </a:moveTo>
                  <a:lnTo>
                    <a:pt x="4" y="134"/>
                  </a:lnTo>
                  <a:lnTo>
                    <a:pt x="8" y="134"/>
                  </a:lnTo>
                  <a:lnTo>
                    <a:pt x="12" y="136"/>
                  </a:lnTo>
                  <a:lnTo>
                    <a:pt x="17" y="132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31" y="136"/>
                  </a:lnTo>
                  <a:lnTo>
                    <a:pt x="35" y="136"/>
                  </a:lnTo>
                  <a:lnTo>
                    <a:pt x="39" y="134"/>
                  </a:lnTo>
                  <a:lnTo>
                    <a:pt x="42" y="132"/>
                  </a:lnTo>
                  <a:lnTo>
                    <a:pt x="46" y="132"/>
                  </a:lnTo>
                  <a:lnTo>
                    <a:pt x="52" y="130"/>
                  </a:lnTo>
                  <a:lnTo>
                    <a:pt x="54" y="130"/>
                  </a:lnTo>
                  <a:lnTo>
                    <a:pt x="60" y="130"/>
                  </a:lnTo>
                  <a:lnTo>
                    <a:pt x="65" y="136"/>
                  </a:lnTo>
                  <a:lnTo>
                    <a:pt x="67" y="130"/>
                  </a:lnTo>
                  <a:lnTo>
                    <a:pt x="73" y="132"/>
                  </a:lnTo>
                  <a:lnTo>
                    <a:pt x="75" y="134"/>
                  </a:lnTo>
                  <a:lnTo>
                    <a:pt x="81" y="136"/>
                  </a:lnTo>
                  <a:lnTo>
                    <a:pt x="87" y="136"/>
                  </a:lnTo>
                  <a:lnTo>
                    <a:pt x="88" y="138"/>
                  </a:lnTo>
                  <a:lnTo>
                    <a:pt x="94" y="136"/>
                  </a:lnTo>
                  <a:lnTo>
                    <a:pt x="96" y="138"/>
                  </a:lnTo>
                  <a:lnTo>
                    <a:pt x="102" y="136"/>
                  </a:lnTo>
                  <a:lnTo>
                    <a:pt x="106" y="134"/>
                  </a:lnTo>
                  <a:lnTo>
                    <a:pt x="110" y="132"/>
                  </a:lnTo>
                  <a:lnTo>
                    <a:pt x="115" y="132"/>
                  </a:lnTo>
                  <a:lnTo>
                    <a:pt x="119" y="130"/>
                  </a:lnTo>
                  <a:lnTo>
                    <a:pt x="123" y="129"/>
                  </a:lnTo>
                  <a:lnTo>
                    <a:pt x="127" y="127"/>
                  </a:lnTo>
                  <a:lnTo>
                    <a:pt x="131" y="134"/>
                  </a:lnTo>
                  <a:lnTo>
                    <a:pt x="134" y="136"/>
                  </a:lnTo>
                  <a:lnTo>
                    <a:pt x="140" y="136"/>
                  </a:lnTo>
                  <a:lnTo>
                    <a:pt x="144" y="130"/>
                  </a:lnTo>
                  <a:lnTo>
                    <a:pt x="148" y="129"/>
                  </a:lnTo>
                  <a:lnTo>
                    <a:pt x="154" y="127"/>
                  </a:lnTo>
                  <a:lnTo>
                    <a:pt x="156" y="130"/>
                  </a:lnTo>
                  <a:lnTo>
                    <a:pt x="161" y="142"/>
                  </a:lnTo>
                  <a:lnTo>
                    <a:pt x="169" y="169"/>
                  </a:lnTo>
                  <a:lnTo>
                    <a:pt x="175" y="157"/>
                  </a:lnTo>
                  <a:lnTo>
                    <a:pt x="177" y="65"/>
                  </a:lnTo>
                  <a:lnTo>
                    <a:pt x="182" y="102"/>
                  </a:lnTo>
                  <a:lnTo>
                    <a:pt x="186" y="115"/>
                  </a:lnTo>
                  <a:lnTo>
                    <a:pt x="190" y="157"/>
                  </a:lnTo>
                  <a:lnTo>
                    <a:pt x="196" y="167"/>
                  </a:lnTo>
                  <a:lnTo>
                    <a:pt x="198" y="207"/>
                  </a:lnTo>
                  <a:lnTo>
                    <a:pt x="204" y="56"/>
                  </a:lnTo>
                  <a:lnTo>
                    <a:pt x="207" y="71"/>
                  </a:lnTo>
                  <a:lnTo>
                    <a:pt x="211" y="152"/>
                  </a:lnTo>
                  <a:lnTo>
                    <a:pt x="215" y="125"/>
                  </a:lnTo>
                  <a:lnTo>
                    <a:pt x="219" y="129"/>
                  </a:lnTo>
                  <a:lnTo>
                    <a:pt x="228" y="157"/>
                  </a:lnTo>
                  <a:lnTo>
                    <a:pt x="232" y="196"/>
                  </a:lnTo>
                  <a:lnTo>
                    <a:pt x="238" y="190"/>
                  </a:lnTo>
                  <a:lnTo>
                    <a:pt x="242" y="21"/>
                  </a:lnTo>
                  <a:lnTo>
                    <a:pt x="246" y="123"/>
                  </a:lnTo>
                  <a:lnTo>
                    <a:pt x="250" y="119"/>
                  </a:lnTo>
                  <a:lnTo>
                    <a:pt x="253" y="136"/>
                  </a:lnTo>
                  <a:lnTo>
                    <a:pt x="257" y="117"/>
                  </a:lnTo>
                  <a:lnTo>
                    <a:pt x="263" y="157"/>
                  </a:lnTo>
                  <a:lnTo>
                    <a:pt x="267" y="169"/>
                  </a:lnTo>
                  <a:lnTo>
                    <a:pt x="271" y="261"/>
                  </a:lnTo>
                  <a:lnTo>
                    <a:pt x="276" y="0"/>
                  </a:lnTo>
                  <a:lnTo>
                    <a:pt x="278" y="136"/>
                  </a:lnTo>
                  <a:lnTo>
                    <a:pt x="284" y="82"/>
                  </a:lnTo>
                  <a:lnTo>
                    <a:pt x="288" y="155"/>
                  </a:lnTo>
                  <a:lnTo>
                    <a:pt x="292" y="123"/>
                  </a:lnTo>
                  <a:lnTo>
                    <a:pt x="298" y="165"/>
                  </a:lnTo>
                  <a:lnTo>
                    <a:pt x="299" y="146"/>
                  </a:lnTo>
                  <a:lnTo>
                    <a:pt x="305" y="238"/>
                  </a:lnTo>
                  <a:lnTo>
                    <a:pt x="309" y="230"/>
                  </a:lnTo>
                  <a:lnTo>
                    <a:pt x="313" y="11"/>
                  </a:lnTo>
                  <a:lnTo>
                    <a:pt x="319" y="117"/>
                  </a:lnTo>
                  <a:lnTo>
                    <a:pt x="321" y="107"/>
                  </a:lnTo>
                  <a:lnTo>
                    <a:pt x="326" y="100"/>
                  </a:lnTo>
                  <a:lnTo>
                    <a:pt x="330" y="127"/>
                  </a:lnTo>
                  <a:lnTo>
                    <a:pt x="338" y="171"/>
                  </a:lnTo>
                  <a:lnTo>
                    <a:pt x="344" y="203"/>
                  </a:lnTo>
                  <a:lnTo>
                    <a:pt x="347" y="192"/>
                  </a:lnTo>
                  <a:lnTo>
                    <a:pt x="351" y="23"/>
                  </a:lnTo>
                  <a:lnTo>
                    <a:pt x="355" y="104"/>
                  </a:lnTo>
                  <a:lnTo>
                    <a:pt x="359" y="94"/>
                  </a:lnTo>
                  <a:lnTo>
                    <a:pt x="365" y="148"/>
                  </a:lnTo>
                  <a:lnTo>
                    <a:pt x="367" y="136"/>
                  </a:lnTo>
                  <a:lnTo>
                    <a:pt x="372" y="154"/>
                  </a:lnTo>
                  <a:lnTo>
                    <a:pt x="378" y="178"/>
                  </a:lnTo>
                  <a:lnTo>
                    <a:pt x="380" y="194"/>
                  </a:lnTo>
                  <a:lnTo>
                    <a:pt x="386" y="163"/>
                  </a:lnTo>
                  <a:lnTo>
                    <a:pt x="390" y="6"/>
                  </a:lnTo>
                  <a:lnTo>
                    <a:pt x="393" y="136"/>
                  </a:lnTo>
                  <a:lnTo>
                    <a:pt x="399" y="100"/>
                  </a:lnTo>
                  <a:lnTo>
                    <a:pt x="401" y="134"/>
                  </a:lnTo>
                  <a:lnTo>
                    <a:pt x="407" y="123"/>
                  </a:lnTo>
                  <a:lnTo>
                    <a:pt x="411" y="167"/>
                  </a:lnTo>
                  <a:lnTo>
                    <a:pt x="414" y="146"/>
                  </a:lnTo>
                  <a:lnTo>
                    <a:pt x="420" y="182"/>
                  </a:lnTo>
                  <a:lnTo>
                    <a:pt x="422" y="161"/>
                  </a:lnTo>
                  <a:lnTo>
                    <a:pt x="428" y="154"/>
                  </a:lnTo>
                  <a:lnTo>
                    <a:pt x="432" y="65"/>
                  </a:lnTo>
                  <a:lnTo>
                    <a:pt x="436" y="107"/>
                  </a:lnTo>
                  <a:lnTo>
                    <a:pt x="439" y="61"/>
                  </a:lnTo>
                  <a:lnTo>
                    <a:pt x="445" y="157"/>
                  </a:lnTo>
                  <a:lnTo>
                    <a:pt x="449" y="142"/>
                  </a:lnTo>
                  <a:lnTo>
                    <a:pt x="453" y="169"/>
                  </a:lnTo>
                  <a:lnTo>
                    <a:pt x="457" y="169"/>
                  </a:lnTo>
                  <a:lnTo>
                    <a:pt x="461" y="165"/>
                  </a:lnTo>
                  <a:lnTo>
                    <a:pt x="466" y="132"/>
                  </a:lnTo>
                  <a:lnTo>
                    <a:pt x="470" y="136"/>
                  </a:lnTo>
                  <a:lnTo>
                    <a:pt x="474" y="36"/>
                  </a:lnTo>
                  <a:lnTo>
                    <a:pt x="478" y="100"/>
                  </a:lnTo>
                  <a:lnTo>
                    <a:pt x="482" y="84"/>
                  </a:lnTo>
                  <a:lnTo>
                    <a:pt x="487" y="134"/>
                  </a:lnTo>
                  <a:lnTo>
                    <a:pt x="489" y="142"/>
                  </a:lnTo>
                  <a:lnTo>
                    <a:pt x="495" y="163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2125" y="2267"/>
              <a:ext cx="343" cy="80"/>
            </a:xfrm>
            <a:custGeom>
              <a:avLst/>
              <a:gdLst>
                <a:gd name="T0" fmla="*/ 0 w 344"/>
                <a:gd name="T1" fmla="*/ 75 h 80"/>
                <a:gd name="T2" fmla="*/ 8 w 344"/>
                <a:gd name="T3" fmla="*/ 79 h 80"/>
                <a:gd name="T4" fmla="*/ 17 w 344"/>
                <a:gd name="T5" fmla="*/ 60 h 80"/>
                <a:gd name="T6" fmla="*/ 25 w 344"/>
                <a:gd name="T7" fmla="*/ 46 h 80"/>
                <a:gd name="T8" fmla="*/ 35 w 344"/>
                <a:gd name="T9" fmla="*/ 33 h 80"/>
                <a:gd name="T10" fmla="*/ 42 w 344"/>
                <a:gd name="T11" fmla="*/ 64 h 80"/>
                <a:gd name="T12" fmla="*/ 50 w 344"/>
                <a:gd name="T13" fmla="*/ 58 h 80"/>
                <a:gd name="T14" fmla="*/ 59 w 344"/>
                <a:gd name="T15" fmla="*/ 58 h 80"/>
                <a:gd name="T16" fmla="*/ 67 w 344"/>
                <a:gd name="T17" fmla="*/ 35 h 80"/>
                <a:gd name="T18" fmla="*/ 75 w 344"/>
                <a:gd name="T19" fmla="*/ 27 h 80"/>
                <a:gd name="T20" fmla="*/ 84 w 344"/>
                <a:gd name="T21" fmla="*/ 48 h 80"/>
                <a:gd name="T22" fmla="*/ 94 w 344"/>
                <a:gd name="T23" fmla="*/ 54 h 80"/>
                <a:gd name="T24" fmla="*/ 106 w 344"/>
                <a:gd name="T25" fmla="*/ 44 h 80"/>
                <a:gd name="T26" fmla="*/ 115 w 344"/>
                <a:gd name="T27" fmla="*/ 44 h 80"/>
                <a:gd name="T28" fmla="*/ 123 w 344"/>
                <a:gd name="T29" fmla="*/ 44 h 80"/>
                <a:gd name="T30" fmla="*/ 130 w 344"/>
                <a:gd name="T31" fmla="*/ 46 h 80"/>
                <a:gd name="T32" fmla="*/ 140 w 344"/>
                <a:gd name="T33" fmla="*/ 46 h 80"/>
                <a:gd name="T34" fmla="*/ 148 w 344"/>
                <a:gd name="T35" fmla="*/ 50 h 80"/>
                <a:gd name="T36" fmla="*/ 161 w 344"/>
                <a:gd name="T37" fmla="*/ 48 h 80"/>
                <a:gd name="T38" fmla="*/ 169 w 344"/>
                <a:gd name="T39" fmla="*/ 48 h 80"/>
                <a:gd name="T40" fmla="*/ 177 w 344"/>
                <a:gd name="T41" fmla="*/ 44 h 80"/>
                <a:gd name="T42" fmla="*/ 185 w 344"/>
                <a:gd name="T43" fmla="*/ 39 h 80"/>
                <a:gd name="T44" fmla="*/ 195 w 344"/>
                <a:gd name="T45" fmla="*/ 41 h 80"/>
                <a:gd name="T46" fmla="*/ 202 w 344"/>
                <a:gd name="T47" fmla="*/ 44 h 80"/>
                <a:gd name="T48" fmla="*/ 210 w 344"/>
                <a:gd name="T49" fmla="*/ 44 h 80"/>
                <a:gd name="T50" fmla="*/ 220 w 344"/>
                <a:gd name="T51" fmla="*/ 48 h 80"/>
                <a:gd name="T52" fmla="*/ 227 w 344"/>
                <a:gd name="T53" fmla="*/ 48 h 80"/>
                <a:gd name="T54" fmla="*/ 237 w 344"/>
                <a:gd name="T55" fmla="*/ 46 h 80"/>
                <a:gd name="T56" fmla="*/ 245 w 344"/>
                <a:gd name="T57" fmla="*/ 50 h 80"/>
                <a:gd name="T58" fmla="*/ 258 w 344"/>
                <a:gd name="T59" fmla="*/ 46 h 80"/>
                <a:gd name="T60" fmla="*/ 266 w 344"/>
                <a:gd name="T61" fmla="*/ 41 h 80"/>
                <a:gd name="T62" fmla="*/ 275 w 344"/>
                <a:gd name="T63" fmla="*/ 44 h 80"/>
                <a:gd name="T64" fmla="*/ 283 w 344"/>
                <a:gd name="T65" fmla="*/ 46 h 80"/>
                <a:gd name="T66" fmla="*/ 291 w 344"/>
                <a:gd name="T67" fmla="*/ 50 h 80"/>
                <a:gd name="T68" fmla="*/ 298 w 344"/>
                <a:gd name="T69" fmla="*/ 50 h 80"/>
                <a:gd name="T70" fmla="*/ 308 w 344"/>
                <a:gd name="T71" fmla="*/ 44 h 80"/>
                <a:gd name="T72" fmla="*/ 317 w 344"/>
                <a:gd name="T73" fmla="*/ 46 h 80"/>
                <a:gd name="T74" fmla="*/ 325 w 344"/>
                <a:gd name="T75" fmla="*/ 44 h 80"/>
                <a:gd name="T76" fmla="*/ 333 w 344"/>
                <a:gd name="T77" fmla="*/ 41 h 80"/>
                <a:gd name="T78" fmla="*/ 342 w 344"/>
                <a:gd name="T79" fmla="*/ 35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44" h="80">
                  <a:moveTo>
                    <a:pt x="0" y="75"/>
                  </a:moveTo>
                  <a:lnTo>
                    <a:pt x="0" y="75"/>
                  </a:lnTo>
                  <a:lnTo>
                    <a:pt x="6" y="73"/>
                  </a:lnTo>
                  <a:lnTo>
                    <a:pt x="8" y="79"/>
                  </a:lnTo>
                  <a:lnTo>
                    <a:pt x="13" y="50"/>
                  </a:lnTo>
                  <a:lnTo>
                    <a:pt x="17" y="60"/>
                  </a:lnTo>
                  <a:lnTo>
                    <a:pt x="21" y="48"/>
                  </a:lnTo>
                  <a:lnTo>
                    <a:pt x="25" y="46"/>
                  </a:lnTo>
                  <a:lnTo>
                    <a:pt x="29" y="0"/>
                  </a:lnTo>
                  <a:lnTo>
                    <a:pt x="35" y="33"/>
                  </a:lnTo>
                  <a:lnTo>
                    <a:pt x="38" y="44"/>
                  </a:lnTo>
                  <a:lnTo>
                    <a:pt x="42" y="64"/>
                  </a:lnTo>
                  <a:lnTo>
                    <a:pt x="46" y="58"/>
                  </a:lnTo>
                  <a:lnTo>
                    <a:pt x="50" y="58"/>
                  </a:lnTo>
                  <a:lnTo>
                    <a:pt x="56" y="44"/>
                  </a:lnTo>
                  <a:lnTo>
                    <a:pt x="59" y="58"/>
                  </a:lnTo>
                  <a:lnTo>
                    <a:pt x="63" y="35"/>
                  </a:lnTo>
                  <a:lnTo>
                    <a:pt x="67" y="35"/>
                  </a:lnTo>
                  <a:lnTo>
                    <a:pt x="73" y="35"/>
                  </a:lnTo>
                  <a:lnTo>
                    <a:pt x="75" y="27"/>
                  </a:lnTo>
                  <a:lnTo>
                    <a:pt x="81" y="44"/>
                  </a:lnTo>
                  <a:lnTo>
                    <a:pt x="84" y="48"/>
                  </a:lnTo>
                  <a:lnTo>
                    <a:pt x="88" y="54"/>
                  </a:lnTo>
                  <a:lnTo>
                    <a:pt x="94" y="54"/>
                  </a:lnTo>
                  <a:lnTo>
                    <a:pt x="102" y="50"/>
                  </a:lnTo>
                  <a:lnTo>
                    <a:pt x="106" y="44"/>
                  </a:lnTo>
                  <a:lnTo>
                    <a:pt x="109" y="44"/>
                  </a:lnTo>
                  <a:lnTo>
                    <a:pt x="115" y="44"/>
                  </a:lnTo>
                  <a:lnTo>
                    <a:pt x="119" y="41"/>
                  </a:lnTo>
                  <a:lnTo>
                    <a:pt x="123" y="44"/>
                  </a:lnTo>
                  <a:lnTo>
                    <a:pt x="129" y="44"/>
                  </a:lnTo>
                  <a:lnTo>
                    <a:pt x="130" y="46"/>
                  </a:lnTo>
                  <a:lnTo>
                    <a:pt x="136" y="42"/>
                  </a:lnTo>
                  <a:lnTo>
                    <a:pt x="140" y="46"/>
                  </a:lnTo>
                  <a:lnTo>
                    <a:pt x="144" y="46"/>
                  </a:lnTo>
                  <a:lnTo>
                    <a:pt x="148" y="50"/>
                  </a:lnTo>
                  <a:lnTo>
                    <a:pt x="157" y="54"/>
                  </a:lnTo>
                  <a:lnTo>
                    <a:pt x="161" y="48"/>
                  </a:lnTo>
                  <a:lnTo>
                    <a:pt x="165" y="48"/>
                  </a:lnTo>
                  <a:lnTo>
                    <a:pt x="169" y="48"/>
                  </a:lnTo>
                  <a:lnTo>
                    <a:pt x="175" y="48"/>
                  </a:lnTo>
                  <a:lnTo>
                    <a:pt x="178" y="44"/>
                  </a:lnTo>
                  <a:lnTo>
                    <a:pt x="182" y="44"/>
                  </a:lnTo>
                  <a:lnTo>
                    <a:pt x="186" y="39"/>
                  </a:lnTo>
                  <a:lnTo>
                    <a:pt x="190" y="42"/>
                  </a:lnTo>
                  <a:lnTo>
                    <a:pt x="196" y="41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8"/>
                  </a:lnTo>
                  <a:lnTo>
                    <a:pt x="211" y="44"/>
                  </a:lnTo>
                  <a:lnTo>
                    <a:pt x="217" y="44"/>
                  </a:lnTo>
                  <a:lnTo>
                    <a:pt x="221" y="48"/>
                  </a:lnTo>
                  <a:lnTo>
                    <a:pt x="224" y="46"/>
                  </a:lnTo>
                  <a:lnTo>
                    <a:pt x="228" y="48"/>
                  </a:lnTo>
                  <a:lnTo>
                    <a:pt x="232" y="46"/>
                  </a:lnTo>
                  <a:lnTo>
                    <a:pt x="238" y="46"/>
                  </a:lnTo>
                  <a:lnTo>
                    <a:pt x="242" y="50"/>
                  </a:lnTo>
                  <a:lnTo>
                    <a:pt x="246" y="50"/>
                  </a:lnTo>
                  <a:lnTo>
                    <a:pt x="253" y="44"/>
                  </a:lnTo>
                  <a:lnTo>
                    <a:pt x="259" y="46"/>
                  </a:lnTo>
                  <a:lnTo>
                    <a:pt x="263" y="41"/>
                  </a:lnTo>
                  <a:lnTo>
                    <a:pt x="267" y="41"/>
                  </a:lnTo>
                  <a:lnTo>
                    <a:pt x="270" y="41"/>
                  </a:lnTo>
                  <a:lnTo>
                    <a:pt x="276" y="44"/>
                  </a:lnTo>
                  <a:lnTo>
                    <a:pt x="280" y="44"/>
                  </a:lnTo>
                  <a:lnTo>
                    <a:pt x="284" y="46"/>
                  </a:lnTo>
                  <a:lnTo>
                    <a:pt x="288" y="48"/>
                  </a:lnTo>
                  <a:lnTo>
                    <a:pt x="292" y="50"/>
                  </a:lnTo>
                  <a:lnTo>
                    <a:pt x="297" y="50"/>
                  </a:lnTo>
                  <a:lnTo>
                    <a:pt x="299" y="50"/>
                  </a:lnTo>
                  <a:lnTo>
                    <a:pt x="305" y="44"/>
                  </a:lnTo>
                  <a:lnTo>
                    <a:pt x="309" y="44"/>
                  </a:lnTo>
                  <a:lnTo>
                    <a:pt x="313" y="46"/>
                  </a:lnTo>
                  <a:lnTo>
                    <a:pt x="318" y="46"/>
                  </a:lnTo>
                  <a:lnTo>
                    <a:pt x="320" y="44"/>
                  </a:lnTo>
                  <a:lnTo>
                    <a:pt x="326" y="44"/>
                  </a:lnTo>
                  <a:lnTo>
                    <a:pt x="332" y="41"/>
                  </a:lnTo>
                  <a:lnTo>
                    <a:pt x="334" y="41"/>
                  </a:lnTo>
                  <a:lnTo>
                    <a:pt x="340" y="41"/>
                  </a:lnTo>
                  <a:lnTo>
                    <a:pt x="343" y="35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777180" y="5389825"/>
            <a:ext cx="1447800" cy="27463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/>
                </a:solidFill>
                <a:ea typeface="ヒラギノ角ゴ Pro W3" charset="0"/>
              </a:rPr>
              <a:t>Speech Signal</a:t>
            </a:r>
            <a:endParaRPr lang="en-US" sz="1200" b="1" i="1" dirty="0">
              <a:solidFill>
                <a:schemeClr val="bg2"/>
              </a:solidFill>
              <a:ea typeface="ヒラギノ角ゴ Pro W3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r="6028" b="37846"/>
          <a:stretch/>
        </p:blipFill>
        <p:spPr>
          <a:xfrm>
            <a:off x="971639" y="3682742"/>
            <a:ext cx="1058882" cy="1204510"/>
          </a:xfrm>
          <a:prstGeom prst="rect">
            <a:avLst/>
          </a:prstGeom>
          <a:ln>
            <a:solidFill>
              <a:schemeClr val="bg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838390" y="5247435"/>
                <a:ext cx="1413570" cy="754380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2"/>
                    </a:solidFill>
                  </a:rPr>
                  <a:t>Acoustic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 smtClean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390" y="5247435"/>
                <a:ext cx="1413570" cy="754380"/>
              </a:xfrm>
              <a:prstGeom prst="rect">
                <a:avLst/>
              </a:prstGeom>
              <a:blipFill rotWithShape="1">
                <a:blip r:embed="rId4"/>
                <a:stretch>
                  <a:fillRect b="-1587"/>
                </a:stretch>
              </a:blipFill>
              <a:ln w="1270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20530" y="5247435"/>
                <a:ext cx="1272540" cy="754380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2"/>
                    </a:solidFill>
                  </a:rPr>
                  <a:t>Language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 smtClean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530" y="5247435"/>
                <a:ext cx="1272540" cy="754380"/>
              </a:xfrm>
              <a:prstGeom prst="rect">
                <a:avLst/>
              </a:prstGeom>
              <a:blipFill rotWithShape="1">
                <a:blip r:embed="rId5"/>
                <a:stretch>
                  <a:fillRect b="-1587"/>
                </a:stretch>
              </a:blipFill>
              <a:ln w="1270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48400" y="4042464"/>
                <a:ext cx="2240280" cy="985001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2"/>
                    </a:solidFill>
                  </a:rPr>
                  <a:t>Hypotheses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𝑾</m:t>
                        </m:r>
                      </m:e>
                    </m:acc>
                  </m:oMath>
                </a14:m>
                <a:r>
                  <a:rPr lang="en-US" sz="1400" b="1" dirty="0" smtClean="0">
                    <a:solidFill>
                      <a:schemeClr val="bg2"/>
                    </a:solidFill>
                  </a:rPr>
                  <a:t>:</a:t>
                </a:r>
              </a:p>
              <a:p>
                <a:r>
                  <a:rPr lang="en-US" sz="1400" b="1" dirty="0" smtClean="0">
                    <a:solidFill>
                      <a:schemeClr val="bg2"/>
                    </a:solidFill>
                  </a:rPr>
                  <a:t>1. 1-best transcript</a:t>
                </a:r>
              </a:p>
              <a:p>
                <a:r>
                  <a:rPr lang="en-US" sz="1400" b="1" dirty="0" smtClean="0">
                    <a:solidFill>
                      <a:schemeClr val="bg2"/>
                    </a:solidFill>
                  </a:rPr>
                  <a:t>2. N-best List</a:t>
                </a:r>
              </a:p>
              <a:p>
                <a:r>
                  <a:rPr lang="en-US" sz="1400" b="1" dirty="0">
                    <a:solidFill>
                      <a:schemeClr val="bg2"/>
                    </a:solidFill>
                  </a:rPr>
                  <a:t>3</a:t>
                </a:r>
                <a:r>
                  <a:rPr lang="en-US" sz="1400" b="1" dirty="0" smtClean="0">
                    <a:solidFill>
                      <a:schemeClr val="bg2"/>
                    </a:solidFill>
                  </a:rPr>
                  <a:t>. Lattices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042464"/>
                <a:ext cx="2240280" cy="985001"/>
              </a:xfrm>
              <a:prstGeom prst="rect">
                <a:avLst/>
              </a:prstGeom>
              <a:blipFill rotWithShape="1">
                <a:blip r:embed="rId6"/>
                <a:stretch>
                  <a:fillRect l="-270" r="-811" b="-3659"/>
                </a:stretch>
              </a:blipFill>
              <a:ln w="1270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3545175" y="4845452"/>
            <a:ext cx="0" cy="401983"/>
          </a:xfrm>
          <a:prstGeom prst="straightConnector1">
            <a:avLst/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</p:cNvCxnSpPr>
          <p:nvPr/>
        </p:nvCxnSpPr>
        <p:spPr>
          <a:xfrm flipV="1">
            <a:off x="5356800" y="4845452"/>
            <a:ext cx="0" cy="401983"/>
          </a:xfrm>
          <a:prstGeom prst="straightConnector1">
            <a:avLst/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2" idx="1"/>
          </p:cNvCxnSpPr>
          <p:nvPr/>
        </p:nvCxnSpPr>
        <p:spPr>
          <a:xfrm>
            <a:off x="5722620" y="4534964"/>
            <a:ext cx="525780" cy="1"/>
          </a:xfrm>
          <a:prstGeom prst="straightConnector1">
            <a:avLst/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1"/>
          </p:cNvCxnSpPr>
          <p:nvPr/>
        </p:nvCxnSpPr>
        <p:spPr>
          <a:xfrm>
            <a:off x="2224980" y="4534964"/>
            <a:ext cx="731580" cy="0"/>
          </a:xfrm>
          <a:prstGeom prst="straightConnector1">
            <a:avLst/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14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74935" y="1138518"/>
                <a:ext cx="8188774" cy="4985192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solidFill>
                      <a:schemeClr val="tx1"/>
                    </a:solidFill>
                  </a:rPr>
                  <a:t>ASR decoders combines language and acoustic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TOOK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/>
                        </a:rPr>
                        <m:t>TOOK</m:t>
                      </m:r>
                      <m:r>
                        <a:rPr lang="en-US" b="1" i="1" smtClean="0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/>
                        </a:rPr>
                        <m:t>ONE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Decoding grammar determines allowable sequences of words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Two things determine the grammar: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The language model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The lexicon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74935" y="1138518"/>
                <a:ext cx="8188774" cy="4985192"/>
              </a:xfrm>
              <a:blipFill rotWithShape="1">
                <a:blip r:embed="rId2"/>
                <a:stretch>
                  <a:fillRect l="-670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 Decoder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6560" y="4224476"/>
            <a:ext cx="2766060" cy="620976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ASR Decoder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081980" y="4992950"/>
            <a:ext cx="838200" cy="396875"/>
            <a:chOff x="1629" y="2179"/>
            <a:chExt cx="839" cy="262"/>
          </a:xfrm>
        </p:grpSpPr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1629" y="2179"/>
              <a:ext cx="496" cy="262"/>
            </a:xfrm>
            <a:custGeom>
              <a:avLst/>
              <a:gdLst>
                <a:gd name="T0" fmla="*/ 4 w 496"/>
                <a:gd name="T1" fmla="*/ 134 h 262"/>
                <a:gd name="T2" fmla="*/ 12 w 496"/>
                <a:gd name="T3" fmla="*/ 136 h 262"/>
                <a:gd name="T4" fmla="*/ 21 w 496"/>
                <a:gd name="T5" fmla="*/ 136 h 262"/>
                <a:gd name="T6" fmla="*/ 31 w 496"/>
                <a:gd name="T7" fmla="*/ 136 h 262"/>
                <a:gd name="T8" fmla="*/ 39 w 496"/>
                <a:gd name="T9" fmla="*/ 134 h 262"/>
                <a:gd name="T10" fmla="*/ 46 w 496"/>
                <a:gd name="T11" fmla="*/ 132 h 262"/>
                <a:gd name="T12" fmla="*/ 54 w 496"/>
                <a:gd name="T13" fmla="*/ 130 h 262"/>
                <a:gd name="T14" fmla="*/ 65 w 496"/>
                <a:gd name="T15" fmla="*/ 136 h 262"/>
                <a:gd name="T16" fmla="*/ 73 w 496"/>
                <a:gd name="T17" fmla="*/ 132 h 262"/>
                <a:gd name="T18" fmla="*/ 81 w 496"/>
                <a:gd name="T19" fmla="*/ 136 h 262"/>
                <a:gd name="T20" fmla="*/ 88 w 496"/>
                <a:gd name="T21" fmla="*/ 138 h 262"/>
                <a:gd name="T22" fmla="*/ 96 w 496"/>
                <a:gd name="T23" fmla="*/ 138 h 262"/>
                <a:gd name="T24" fmla="*/ 106 w 496"/>
                <a:gd name="T25" fmla="*/ 134 h 262"/>
                <a:gd name="T26" fmla="*/ 115 w 496"/>
                <a:gd name="T27" fmla="*/ 132 h 262"/>
                <a:gd name="T28" fmla="*/ 123 w 496"/>
                <a:gd name="T29" fmla="*/ 129 h 262"/>
                <a:gd name="T30" fmla="*/ 131 w 496"/>
                <a:gd name="T31" fmla="*/ 134 h 262"/>
                <a:gd name="T32" fmla="*/ 140 w 496"/>
                <a:gd name="T33" fmla="*/ 136 h 262"/>
                <a:gd name="T34" fmla="*/ 148 w 496"/>
                <a:gd name="T35" fmla="*/ 129 h 262"/>
                <a:gd name="T36" fmla="*/ 156 w 496"/>
                <a:gd name="T37" fmla="*/ 130 h 262"/>
                <a:gd name="T38" fmla="*/ 169 w 496"/>
                <a:gd name="T39" fmla="*/ 169 h 262"/>
                <a:gd name="T40" fmla="*/ 177 w 496"/>
                <a:gd name="T41" fmla="*/ 65 h 262"/>
                <a:gd name="T42" fmla="*/ 186 w 496"/>
                <a:gd name="T43" fmla="*/ 115 h 262"/>
                <a:gd name="T44" fmla="*/ 196 w 496"/>
                <a:gd name="T45" fmla="*/ 167 h 262"/>
                <a:gd name="T46" fmla="*/ 204 w 496"/>
                <a:gd name="T47" fmla="*/ 56 h 262"/>
                <a:gd name="T48" fmla="*/ 211 w 496"/>
                <a:gd name="T49" fmla="*/ 152 h 262"/>
                <a:gd name="T50" fmla="*/ 219 w 496"/>
                <a:gd name="T51" fmla="*/ 129 h 262"/>
                <a:gd name="T52" fmla="*/ 232 w 496"/>
                <a:gd name="T53" fmla="*/ 196 h 262"/>
                <a:gd name="T54" fmla="*/ 242 w 496"/>
                <a:gd name="T55" fmla="*/ 21 h 262"/>
                <a:gd name="T56" fmla="*/ 250 w 496"/>
                <a:gd name="T57" fmla="*/ 119 h 262"/>
                <a:gd name="T58" fmla="*/ 257 w 496"/>
                <a:gd name="T59" fmla="*/ 117 h 262"/>
                <a:gd name="T60" fmla="*/ 267 w 496"/>
                <a:gd name="T61" fmla="*/ 169 h 262"/>
                <a:gd name="T62" fmla="*/ 276 w 496"/>
                <a:gd name="T63" fmla="*/ 0 h 262"/>
                <a:gd name="T64" fmla="*/ 284 w 496"/>
                <a:gd name="T65" fmla="*/ 82 h 262"/>
                <a:gd name="T66" fmla="*/ 292 w 496"/>
                <a:gd name="T67" fmla="*/ 123 h 262"/>
                <a:gd name="T68" fmla="*/ 299 w 496"/>
                <a:gd name="T69" fmla="*/ 146 h 262"/>
                <a:gd name="T70" fmla="*/ 309 w 496"/>
                <a:gd name="T71" fmla="*/ 230 h 262"/>
                <a:gd name="T72" fmla="*/ 319 w 496"/>
                <a:gd name="T73" fmla="*/ 117 h 262"/>
                <a:gd name="T74" fmla="*/ 326 w 496"/>
                <a:gd name="T75" fmla="*/ 100 h 262"/>
                <a:gd name="T76" fmla="*/ 338 w 496"/>
                <a:gd name="T77" fmla="*/ 171 h 262"/>
                <a:gd name="T78" fmla="*/ 347 w 496"/>
                <a:gd name="T79" fmla="*/ 192 h 262"/>
                <a:gd name="T80" fmla="*/ 355 w 496"/>
                <a:gd name="T81" fmla="*/ 104 h 262"/>
                <a:gd name="T82" fmla="*/ 365 w 496"/>
                <a:gd name="T83" fmla="*/ 148 h 262"/>
                <a:gd name="T84" fmla="*/ 372 w 496"/>
                <a:gd name="T85" fmla="*/ 154 h 262"/>
                <a:gd name="T86" fmla="*/ 380 w 496"/>
                <a:gd name="T87" fmla="*/ 194 h 262"/>
                <a:gd name="T88" fmla="*/ 390 w 496"/>
                <a:gd name="T89" fmla="*/ 6 h 262"/>
                <a:gd name="T90" fmla="*/ 399 w 496"/>
                <a:gd name="T91" fmla="*/ 100 h 262"/>
                <a:gd name="T92" fmla="*/ 407 w 496"/>
                <a:gd name="T93" fmla="*/ 123 h 262"/>
                <a:gd name="T94" fmla="*/ 414 w 496"/>
                <a:gd name="T95" fmla="*/ 146 h 262"/>
                <a:gd name="T96" fmla="*/ 422 w 496"/>
                <a:gd name="T97" fmla="*/ 161 h 262"/>
                <a:gd name="T98" fmla="*/ 432 w 496"/>
                <a:gd name="T99" fmla="*/ 65 h 262"/>
                <a:gd name="T100" fmla="*/ 439 w 496"/>
                <a:gd name="T101" fmla="*/ 61 h 262"/>
                <a:gd name="T102" fmla="*/ 449 w 496"/>
                <a:gd name="T103" fmla="*/ 142 h 262"/>
                <a:gd name="T104" fmla="*/ 457 w 496"/>
                <a:gd name="T105" fmla="*/ 169 h 262"/>
                <a:gd name="T106" fmla="*/ 466 w 496"/>
                <a:gd name="T107" fmla="*/ 132 h 262"/>
                <a:gd name="T108" fmla="*/ 474 w 496"/>
                <a:gd name="T109" fmla="*/ 36 h 262"/>
                <a:gd name="T110" fmla="*/ 482 w 496"/>
                <a:gd name="T111" fmla="*/ 84 h 262"/>
                <a:gd name="T112" fmla="*/ 489 w 496"/>
                <a:gd name="T113" fmla="*/ 142 h 2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96" h="262">
                  <a:moveTo>
                    <a:pt x="0" y="130"/>
                  </a:moveTo>
                  <a:lnTo>
                    <a:pt x="4" y="134"/>
                  </a:lnTo>
                  <a:lnTo>
                    <a:pt x="8" y="134"/>
                  </a:lnTo>
                  <a:lnTo>
                    <a:pt x="12" y="136"/>
                  </a:lnTo>
                  <a:lnTo>
                    <a:pt x="17" y="132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31" y="136"/>
                  </a:lnTo>
                  <a:lnTo>
                    <a:pt x="35" y="136"/>
                  </a:lnTo>
                  <a:lnTo>
                    <a:pt x="39" y="134"/>
                  </a:lnTo>
                  <a:lnTo>
                    <a:pt x="42" y="132"/>
                  </a:lnTo>
                  <a:lnTo>
                    <a:pt x="46" y="132"/>
                  </a:lnTo>
                  <a:lnTo>
                    <a:pt x="52" y="130"/>
                  </a:lnTo>
                  <a:lnTo>
                    <a:pt x="54" y="130"/>
                  </a:lnTo>
                  <a:lnTo>
                    <a:pt x="60" y="130"/>
                  </a:lnTo>
                  <a:lnTo>
                    <a:pt x="65" y="136"/>
                  </a:lnTo>
                  <a:lnTo>
                    <a:pt x="67" y="130"/>
                  </a:lnTo>
                  <a:lnTo>
                    <a:pt x="73" y="132"/>
                  </a:lnTo>
                  <a:lnTo>
                    <a:pt x="75" y="134"/>
                  </a:lnTo>
                  <a:lnTo>
                    <a:pt x="81" y="136"/>
                  </a:lnTo>
                  <a:lnTo>
                    <a:pt x="87" y="136"/>
                  </a:lnTo>
                  <a:lnTo>
                    <a:pt x="88" y="138"/>
                  </a:lnTo>
                  <a:lnTo>
                    <a:pt x="94" y="136"/>
                  </a:lnTo>
                  <a:lnTo>
                    <a:pt x="96" y="138"/>
                  </a:lnTo>
                  <a:lnTo>
                    <a:pt x="102" y="136"/>
                  </a:lnTo>
                  <a:lnTo>
                    <a:pt x="106" y="134"/>
                  </a:lnTo>
                  <a:lnTo>
                    <a:pt x="110" y="132"/>
                  </a:lnTo>
                  <a:lnTo>
                    <a:pt x="115" y="132"/>
                  </a:lnTo>
                  <a:lnTo>
                    <a:pt x="119" y="130"/>
                  </a:lnTo>
                  <a:lnTo>
                    <a:pt x="123" y="129"/>
                  </a:lnTo>
                  <a:lnTo>
                    <a:pt x="127" y="127"/>
                  </a:lnTo>
                  <a:lnTo>
                    <a:pt x="131" y="134"/>
                  </a:lnTo>
                  <a:lnTo>
                    <a:pt x="134" y="136"/>
                  </a:lnTo>
                  <a:lnTo>
                    <a:pt x="140" y="136"/>
                  </a:lnTo>
                  <a:lnTo>
                    <a:pt x="144" y="130"/>
                  </a:lnTo>
                  <a:lnTo>
                    <a:pt x="148" y="129"/>
                  </a:lnTo>
                  <a:lnTo>
                    <a:pt x="154" y="127"/>
                  </a:lnTo>
                  <a:lnTo>
                    <a:pt x="156" y="130"/>
                  </a:lnTo>
                  <a:lnTo>
                    <a:pt x="161" y="142"/>
                  </a:lnTo>
                  <a:lnTo>
                    <a:pt x="169" y="169"/>
                  </a:lnTo>
                  <a:lnTo>
                    <a:pt x="175" y="157"/>
                  </a:lnTo>
                  <a:lnTo>
                    <a:pt x="177" y="65"/>
                  </a:lnTo>
                  <a:lnTo>
                    <a:pt x="182" y="102"/>
                  </a:lnTo>
                  <a:lnTo>
                    <a:pt x="186" y="115"/>
                  </a:lnTo>
                  <a:lnTo>
                    <a:pt x="190" y="157"/>
                  </a:lnTo>
                  <a:lnTo>
                    <a:pt x="196" y="167"/>
                  </a:lnTo>
                  <a:lnTo>
                    <a:pt x="198" y="207"/>
                  </a:lnTo>
                  <a:lnTo>
                    <a:pt x="204" y="56"/>
                  </a:lnTo>
                  <a:lnTo>
                    <a:pt x="207" y="71"/>
                  </a:lnTo>
                  <a:lnTo>
                    <a:pt x="211" y="152"/>
                  </a:lnTo>
                  <a:lnTo>
                    <a:pt x="215" y="125"/>
                  </a:lnTo>
                  <a:lnTo>
                    <a:pt x="219" y="129"/>
                  </a:lnTo>
                  <a:lnTo>
                    <a:pt x="228" y="157"/>
                  </a:lnTo>
                  <a:lnTo>
                    <a:pt x="232" y="196"/>
                  </a:lnTo>
                  <a:lnTo>
                    <a:pt x="238" y="190"/>
                  </a:lnTo>
                  <a:lnTo>
                    <a:pt x="242" y="21"/>
                  </a:lnTo>
                  <a:lnTo>
                    <a:pt x="246" y="123"/>
                  </a:lnTo>
                  <a:lnTo>
                    <a:pt x="250" y="119"/>
                  </a:lnTo>
                  <a:lnTo>
                    <a:pt x="253" y="136"/>
                  </a:lnTo>
                  <a:lnTo>
                    <a:pt x="257" y="117"/>
                  </a:lnTo>
                  <a:lnTo>
                    <a:pt x="263" y="157"/>
                  </a:lnTo>
                  <a:lnTo>
                    <a:pt x="267" y="169"/>
                  </a:lnTo>
                  <a:lnTo>
                    <a:pt x="271" y="261"/>
                  </a:lnTo>
                  <a:lnTo>
                    <a:pt x="276" y="0"/>
                  </a:lnTo>
                  <a:lnTo>
                    <a:pt x="278" y="136"/>
                  </a:lnTo>
                  <a:lnTo>
                    <a:pt x="284" y="82"/>
                  </a:lnTo>
                  <a:lnTo>
                    <a:pt x="288" y="155"/>
                  </a:lnTo>
                  <a:lnTo>
                    <a:pt x="292" y="123"/>
                  </a:lnTo>
                  <a:lnTo>
                    <a:pt x="298" y="165"/>
                  </a:lnTo>
                  <a:lnTo>
                    <a:pt x="299" y="146"/>
                  </a:lnTo>
                  <a:lnTo>
                    <a:pt x="305" y="238"/>
                  </a:lnTo>
                  <a:lnTo>
                    <a:pt x="309" y="230"/>
                  </a:lnTo>
                  <a:lnTo>
                    <a:pt x="313" y="11"/>
                  </a:lnTo>
                  <a:lnTo>
                    <a:pt x="319" y="117"/>
                  </a:lnTo>
                  <a:lnTo>
                    <a:pt x="321" y="107"/>
                  </a:lnTo>
                  <a:lnTo>
                    <a:pt x="326" y="100"/>
                  </a:lnTo>
                  <a:lnTo>
                    <a:pt x="330" y="127"/>
                  </a:lnTo>
                  <a:lnTo>
                    <a:pt x="338" y="171"/>
                  </a:lnTo>
                  <a:lnTo>
                    <a:pt x="344" y="203"/>
                  </a:lnTo>
                  <a:lnTo>
                    <a:pt x="347" y="192"/>
                  </a:lnTo>
                  <a:lnTo>
                    <a:pt x="351" y="23"/>
                  </a:lnTo>
                  <a:lnTo>
                    <a:pt x="355" y="104"/>
                  </a:lnTo>
                  <a:lnTo>
                    <a:pt x="359" y="94"/>
                  </a:lnTo>
                  <a:lnTo>
                    <a:pt x="365" y="148"/>
                  </a:lnTo>
                  <a:lnTo>
                    <a:pt x="367" y="136"/>
                  </a:lnTo>
                  <a:lnTo>
                    <a:pt x="372" y="154"/>
                  </a:lnTo>
                  <a:lnTo>
                    <a:pt x="378" y="178"/>
                  </a:lnTo>
                  <a:lnTo>
                    <a:pt x="380" y="194"/>
                  </a:lnTo>
                  <a:lnTo>
                    <a:pt x="386" y="163"/>
                  </a:lnTo>
                  <a:lnTo>
                    <a:pt x="390" y="6"/>
                  </a:lnTo>
                  <a:lnTo>
                    <a:pt x="393" y="136"/>
                  </a:lnTo>
                  <a:lnTo>
                    <a:pt x="399" y="100"/>
                  </a:lnTo>
                  <a:lnTo>
                    <a:pt x="401" y="134"/>
                  </a:lnTo>
                  <a:lnTo>
                    <a:pt x="407" y="123"/>
                  </a:lnTo>
                  <a:lnTo>
                    <a:pt x="411" y="167"/>
                  </a:lnTo>
                  <a:lnTo>
                    <a:pt x="414" y="146"/>
                  </a:lnTo>
                  <a:lnTo>
                    <a:pt x="420" y="182"/>
                  </a:lnTo>
                  <a:lnTo>
                    <a:pt x="422" y="161"/>
                  </a:lnTo>
                  <a:lnTo>
                    <a:pt x="428" y="154"/>
                  </a:lnTo>
                  <a:lnTo>
                    <a:pt x="432" y="65"/>
                  </a:lnTo>
                  <a:lnTo>
                    <a:pt x="436" y="107"/>
                  </a:lnTo>
                  <a:lnTo>
                    <a:pt x="439" y="61"/>
                  </a:lnTo>
                  <a:lnTo>
                    <a:pt x="445" y="157"/>
                  </a:lnTo>
                  <a:lnTo>
                    <a:pt x="449" y="142"/>
                  </a:lnTo>
                  <a:lnTo>
                    <a:pt x="453" y="169"/>
                  </a:lnTo>
                  <a:lnTo>
                    <a:pt x="457" y="169"/>
                  </a:lnTo>
                  <a:lnTo>
                    <a:pt x="461" y="165"/>
                  </a:lnTo>
                  <a:lnTo>
                    <a:pt x="466" y="132"/>
                  </a:lnTo>
                  <a:lnTo>
                    <a:pt x="470" y="136"/>
                  </a:lnTo>
                  <a:lnTo>
                    <a:pt x="474" y="36"/>
                  </a:lnTo>
                  <a:lnTo>
                    <a:pt x="478" y="100"/>
                  </a:lnTo>
                  <a:lnTo>
                    <a:pt x="482" y="84"/>
                  </a:lnTo>
                  <a:lnTo>
                    <a:pt x="487" y="134"/>
                  </a:lnTo>
                  <a:lnTo>
                    <a:pt x="489" y="142"/>
                  </a:lnTo>
                  <a:lnTo>
                    <a:pt x="495" y="163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2125" y="2267"/>
              <a:ext cx="343" cy="80"/>
            </a:xfrm>
            <a:custGeom>
              <a:avLst/>
              <a:gdLst>
                <a:gd name="T0" fmla="*/ 0 w 344"/>
                <a:gd name="T1" fmla="*/ 75 h 80"/>
                <a:gd name="T2" fmla="*/ 8 w 344"/>
                <a:gd name="T3" fmla="*/ 79 h 80"/>
                <a:gd name="T4" fmla="*/ 17 w 344"/>
                <a:gd name="T5" fmla="*/ 60 h 80"/>
                <a:gd name="T6" fmla="*/ 25 w 344"/>
                <a:gd name="T7" fmla="*/ 46 h 80"/>
                <a:gd name="T8" fmla="*/ 35 w 344"/>
                <a:gd name="T9" fmla="*/ 33 h 80"/>
                <a:gd name="T10" fmla="*/ 42 w 344"/>
                <a:gd name="T11" fmla="*/ 64 h 80"/>
                <a:gd name="T12" fmla="*/ 50 w 344"/>
                <a:gd name="T13" fmla="*/ 58 h 80"/>
                <a:gd name="T14" fmla="*/ 59 w 344"/>
                <a:gd name="T15" fmla="*/ 58 h 80"/>
                <a:gd name="T16" fmla="*/ 67 w 344"/>
                <a:gd name="T17" fmla="*/ 35 h 80"/>
                <a:gd name="T18" fmla="*/ 75 w 344"/>
                <a:gd name="T19" fmla="*/ 27 h 80"/>
                <a:gd name="T20" fmla="*/ 84 w 344"/>
                <a:gd name="T21" fmla="*/ 48 h 80"/>
                <a:gd name="T22" fmla="*/ 94 w 344"/>
                <a:gd name="T23" fmla="*/ 54 h 80"/>
                <a:gd name="T24" fmla="*/ 106 w 344"/>
                <a:gd name="T25" fmla="*/ 44 h 80"/>
                <a:gd name="T26" fmla="*/ 115 w 344"/>
                <a:gd name="T27" fmla="*/ 44 h 80"/>
                <a:gd name="T28" fmla="*/ 123 w 344"/>
                <a:gd name="T29" fmla="*/ 44 h 80"/>
                <a:gd name="T30" fmla="*/ 130 w 344"/>
                <a:gd name="T31" fmla="*/ 46 h 80"/>
                <a:gd name="T32" fmla="*/ 140 w 344"/>
                <a:gd name="T33" fmla="*/ 46 h 80"/>
                <a:gd name="T34" fmla="*/ 148 w 344"/>
                <a:gd name="T35" fmla="*/ 50 h 80"/>
                <a:gd name="T36" fmla="*/ 161 w 344"/>
                <a:gd name="T37" fmla="*/ 48 h 80"/>
                <a:gd name="T38" fmla="*/ 169 w 344"/>
                <a:gd name="T39" fmla="*/ 48 h 80"/>
                <a:gd name="T40" fmla="*/ 177 w 344"/>
                <a:gd name="T41" fmla="*/ 44 h 80"/>
                <a:gd name="T42" fmla="*/ 185 w 344"/>
                <a:gd name="T43" fmla="*/ 39 h 80"/>
                <a:gd name="T44" fmla="*/ 195 w 344"/>
                <a:gd name="T45" fmla="*/ 41 h 80"/>
                <a:gd name="T46" fmla="*/ 202 w 344"/>
                <a:gd name="T47" fmla="*/ 44 h 80"/>
                <a:gd name="T48" fmla="*/ 210 w 344"/>
                <a:gd name="T49" fmla="*/ 44 h 80"/>
                <a:gd name="T50" fmla="*/ 220 w 344"/>
                <a:gd name="T51" fmla="*/ 48 h 80"/>
                <a:gd name="T52" fmla="*/ 227 w 344"/>
                <a:gd name="T53" fmla="*/ 48 h 80"/>
                <a:gd name="T54" fmla="*/ 237 w 344"/>
                <a:gd name="T55" fmla="*/ 46 h 80"/>
                <a:gd name="T56" fmla="*/ 245 w 344"/>
                <a:gd name="T57" fmla="*/ 50 h 80"/>
                <a:gd name="T58" fmla="*/ 258 w 344"/>
                <a:gd name="T59" fmla="*/ 46 h 80"/>
                <a:gd name="T60" fmla="*/ 266 w 344"/>
                <a:gd name="T61" fmla="*/ 41 h 80"/>
                <a:gd name="T62" fmla="*/ 275 w 344"/>
                <a:gd name="T63" fmla="*/ 44 h 80"/>
                <a:gd name="T64" fmla="*/ 283 w 344"/>
                <a:gd name="T65" fmla="*/ 46 h 80"/>
                <a:gd name="T66" fmla="*/ 291 w 344"/>
                <a:gd name="T67" fmla="*/ 50 h 80"/>
                <a:gd name="T68" fmla="*/ 298 w 344"/>
                <a:gd name="T69" fmla="*/ 50 h 80"/>
                <a:gd name="T70" fmla="*/ 308 w 344"/>
                <a:gd name="T71" fmla="*/ 44 h 80"/>
                <a:gd name="T72" fmla="*/ 317 w 344"/>
                <a:gd name="T73" fmla="*/ 46 h 80"/>
                <a:gd name="T74" fmla="*/ 325 w 344"/>
                <a:gd name="T75" fmla="*/ 44 h 80"/>
                <a:gd name="T76" fmla="*/ 333 w 344"/>
                <a:gd name="T77" fmla="*/ 41 h 80"/>
                <a:gd name="T78" fmla="*/ 342 w 344"/>
                <a:gd name="T79" fmla="*/ 35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44" h="80">
                  <a:moveTo>
                    <a:pt x="0" y="75"/>
                  </a:moveTo>
                  <a:lnTo>
                    <a:pt x="0" y="75"/>
                  </a:lnTo>
                  <a:lnTo>
                    <a:pt x="6" y="73"/>
                  </a:lnTo>
                  <a:lnTo>
                    <a:pt x="8" y="79"/>
                  </a:lnTo>
                  <a:lnTo>
                    <a:pt x="13" y="50"/>
                  </a:lnTo>
                  <a:lnTo>
                    <a:pt x="17" y="60"/>
                  </a:lnTo>
                  <a:lnTo>
                    <a:pt x="21" y="48"/>
                  </a:lnTo>
                  <a:lnTo>
                    <a:pt x="25" y="46"/>
                  </a:lnTo>
                  <a:lnTo>
                    <a:pt x="29" y="0"/>
                  </a:lnTo>
                  <a:lnTo>
                    <a:pt x="35" y="33"/>
                  </a:lnTo>
                  <a:lnTo>
                    <a:pt x="38" y="44"/>
                  </a:lnTo>
                  <a:lnTo>
                    <a:pt x="42" y="64"/>
                  </a:lnTo>
                  <a:lnTo>
                    <a:pt x="46" y="58"/>
                  </a:lnTo>
                  <a:lnTo>
                    <a:pt x="50" y="58"/>
                  </a:lnTo>
                  <a:lnTo>
                    <a:pt x="56" y="44"/>
                  </a:lnTo>
                  <a:lnTo>
                    <a:pt x="59" y="58"/>
                  </a:lnTo>
                  <a:lnTo>
                    <a:pt x="63" y="35"/>
                  </a:lnTo>
                  <a:lnTo>
                    <a:pt x="67" y="35"/>
                  </a:lnTo>
                  <a:lnTo>
                    <a:pt x="73" y="35"/>
                  </a:lnTo>
                  <a:lnTo>
                    <a:pt x="75" y="27"/>
                  </a:lnTo>
                  <a:lnTo>
                    <a:pt x="81" y="44"/>
                  </a:lnTo>
                  <a:lnTo>
                    <a:pt x="84" y="48"/>
                  </a:lnTo>
                  <a:lnTo>
                    <a:pt x="88" y="54"/>
                  </a:lnTo>
                  <a:lnTo>
                    <a:pt x="94" y="54"/>
                  </a:lnTo>
                  <a:lnTo>
                    <a:pt x="102" y="50"/>
                  </a:lnTo>
                  <a:lnTo>
                    <a:pt x="106" y="44"/>
                  </a:lnTo>
                  <a:lnTo>
                    <a:pt x="109" y="44"/>
                  </a:lnTo>
                  <a:lnTo>
                    <a:pt x="115" y="44"/>
                  </a:lnTo>
                  <a:lnTo>
                    <a:pt x="119" y="41"/>
                  </a:lnTo>
                  <a:lnTo>
                    <a:pt x="123" y="44"/>
                  </a:lnTo>
                  <a:lnTo>
                    <a:pt x="129" y="44"/>
                  </a:lnTo>
                  <a:lnTo>
                    <a:pt x="130" y="46"/>
                  </a:lnTo>
                  <a:lnTo>
                    <a:pt x="136" y="42"/>
                  </a:lnTo>
                  <a:lnTo>
                    <a:pt x="140" y="46"/>
                  </a:lnTo>
                  <a:lnTo>
                    <a:pt x="144" y="46"/>
                  </a:lnTo>
                  <a:lnTo>
                    <a:pt x="148" y="50"/>
                  </a:lnTo>
                  <a:lnTo>
                    <a:pt x="157" y="54"/>
                  </a:lnTo>
                  <a:lnTo>
                    <a:pt x="161" y="48"/>
                  </a:lnTo>
                  <a:lnTo>
                    <a:pt x="165" y="48"/>
                  </a:lnTo>
                  <a:lnTo>
                    <a:pt x="169" y="48"/>
                  </a:lnTo>
                  <a:lnTo>
                    <a:pt x="175" y="48"/>
                  </a:lnTo>
                  <a:lnTo>
                    <a:pt x="178" y="44"/>
                  </a:lnTo>
                  <a:lnTo>
                    <a:pt x="182" y="44"/>
                  </a:lnTo>
                  <a:lnTo>
                    <a:pt x="186" y="39"/>
                  </a:lnTo>
                  <a:lnTo>
                    <a:pt x="190" y="42"/>
                  </a:lnTo>
                  <a:lnTo>
                    <a:pt x="196" y="41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8"/>
                  </a:lnTo>
                  <a:lnTo>
                    <a:pt x="211" y="44"/>
                  </a:lnTo>
                  <a:lnTo>
                    <a:pt x="217" y="44"/>
                  </a:lnTo>
                  <a:lnTo>
                    <a:pt x="221" y="48"/>
                  </a:lnTo>
                  <a:lnTo>
                    <a:pt x="224" y="46"/>
                  </a:lnTo>
                  <a:lnTo>
                    <a:pt x="228" y="48"/>
                  </a:lnTo>
                  <a:lnTo>
                    <a:pt x="232" y="46"/>
                  </a:lnTo>
                  <a:lnTo>
                    <a:pt x="238" y="46"/>
                  </a:lnTo>
                  <a:lnTo>
                    <a:pt x="242" y="50"/>
                  </a:lnTo>
                  <a:lnTo>
                    <a:pt x="246" y="50"/>
                  </a:lnTo>
                  <a:lnTo>
                    <a:pt x="253" y="44"/>
                  </a:lnTo>
                  <a:lnTo>
                    <a:pt x="259" y="46"/>
                  </a:lnTo>
                  <a:lnTo>
                    <a:pt x="263" y="41"/>
                  </a:lnTo>
                  <a:lnTo>
                    <a:pt x="267" y="41"/>
                  </a:lnTo>
                  <a:lnTo>
                    <a:pt x="270" y="41"/>
                  </a:lnTo>
                  <a:lnTo>
                    <a:pt x="276" y="44"/>
                  </a:lnTo>
                  <a:lnTo>
                    <a:pt x="280" y="44"/>
                  </a:lnTo>
                  <a:lnTo>
                    <a:pt x="284" y="46"/>
                  </a:lnTo>
                  <a:lnTo>
                    <a:pt x="288" y="48"/>
                  </a:lnTo>
                  <a:lnTo>
                    <a:pt x="292" y="50"/>
                  </a:lnTo>
                  <a:lnTo>
                    <a:pt x="297" y="50"/>
                  </a:lnTo>
                  <a:lnTo>
                    <a:pt x="299" y="50"/>
                  </a:lnTo>
                  <a:lnTo>
                    <a:pt x="305" y="44"/>
                  </a:lnTo>
                  <a:lnTo>
                    <a:pt x="309" y="44"/>
                  </a:lnTo>
                  <a:lnTo>
                    <a:pt x="313" y="46"/>
                  </a:lnTo>
                  <a:lnTo>
                    <a:pt x="318" y="46"/>
                  </a:lnTo>
                  <a:lnTo>
                    <a:pt x="320" y="44"/>
                  </a:lnTo>
                  <a:lnTo>
                    <a:pt x="326" y="44"/>
                  </a:lnTo>
                  <a:lnTo>
                    <a:pt x="332" y="41"/>
                  </a:lnTo>
                  <a:lnTo>
                    <a:pt x="334" y="41"/>
                  </a:lnTo>
                  <a:lnTo>
                    <a:pt x="340" y="41"/>
                  </a:lnTo>
                  <a:lnTo>
                    <a:pt x="343" y="35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777180" y="5389825"/>
            <a:ext cx="1447800" cy="27463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ea typeface="ヒラギノ角ゴ Pro W3" charset="0"/>
              </a:rPr>
              <a:t>Speech Signal</a:t>
            </a:r>
            <a:endParaRPr lang="en-US" sz="1200" b="1" i="1" dirty="0">
              <a:ea typeface="ヒラギノ角ゴ Pro W3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r="6028" b="37846"/>
          <a:stretch/>
        </p:blipFill>
        <p:spPr>
          <a:xfrm>
            <a:off x="971639" y="3682742"/>
            <a:ext cx="1058882" cy="1204510"/>
          </a:xfrm>
          <a:prstGeom prst="rect">
            <a:avLst/>
          </a:prstGeom>
          <a:ln>
            <a:solidFill>
              <a:schemeClr val="bg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09050" y="3182989"/>
                <a:ext cx="1413570" cy="754380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Acoustic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50" y="3182989"/>
                <a:ext cx="1413570" cy="754380"/>
              </a:xfrm>
              <a:prstGeom prst="rect">
                <a:avLst/>
              </a:prstGeom>
              <a:blipFill rotWithShape="1">
                <a:blip r:embed="rId4"/>
                <a:stretch>
                  <a:fillRect b="-1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06906" y="5287272"/>
                <a:ext cx="1272540" cy="754380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Language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906" y="5287272"/>
                <a:ext cx="1272540" cy="754380"/>
              </a:xfrm>
              <a:prstGeom prst="rect">
                <a:avLst/>
              </a:prstGeom>
              <a:blipFill rotWithShape="1">
                <a:blip r:embed="rId5"/>
                <a:stretch>
                  <a:fillRect b="-1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48400" y="4224477"/>
                <a:ext cx="1694329" cy="620976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Hypotheses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𝑾</m:t>
                        </m:r>
                      </m:e>
                    </m:acc>
                  </m:oMath>
                </a14:m>
                <a:r>
                  <a:rPr lang="en-US" sz="1400" b="1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Lattice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224477"/>
                <a:ext cx="1694329" cy="620976"/>
              </a:xfrm>
              <a:prstGeom prst="rect">
                <a:avLst/>
              </a:prstGeom>
              <a:blipFill rotWithShape="1">
                <a:blip r:embed="rId6"/>
                <a:stretch>
                  <a:fillRect r="-17500" b="-96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5015835" y="3937369"/>
            <a:ext cx="0" cy="2871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V="1">
            <a:off x="5046375" y="4845453"/>
            <a:ext cx="0" cy="6115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2" idx="1"/>
          </p:cNvCxnSpPr>
          <p:nvPr/>
        </p:nvCxnSpPr>
        <p:spPr>
          <a:xfrm>
            <a:off x="5722620" y="4534964"/>
            <a:ext cx="52578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1"/>
          </p:cNvCxnSpPr>
          <p:nvPr/>
        </p:nvCxnSpPr>
        <p:spPr>
          <a:xfrm>
            <a:off x="2224980" y="4534964"/>
            <a:ext cx="73158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39590" y="5456985"/>
            <a:ext cx="1413570" cy="414953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Grammar</a:t>
            </a:r>
          </a:p>
        </p:txBody>
      </p:sp>
      <p:cxnSp>
        <p:nvCxnSpPr>
          <p:cNvPr id="24" name="Straight Arrow Connector 23"/>
          <p:cNvCxnSpPr>
            <a:stCxn id="11" idx="3"/>
            <a:endCxn id="20" idx="1"/>
          </p:cNvCxnSpPr>
          <p:nvPr/>
        </p:nvCxnSpPr>
        <p:spPr>
          <a:xfrm>
            <a:off x="3879446" y="5664462"/>
            <a:ext cx="46014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48400" y="5456984"/>
            <a:ext cx="1413570" cy="414953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Lexicon</a:t>
            </a:r>
          </a:p>
        </p:txBody>
      </p:sp>
      <p:cxnSp>
        <p:nvCxnSpPr>
          <p:cNvPr id="29" name="Straight Arrow Connector 28"/>
          <p:cNvCxnSpPr>
            <a:stCxn id="27" idx="1"/>
            <a:endCxn id="20" idx="3"/>
          </p:cNvCxnSpPr>
          <p:nvPr/>
        </p:nvCxnSpPr>
        <p:spPr>
          <a:xfrm flipH="1">
            <a:off x="5753160" y="5664461"/>
            <a:ext cx="49524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Goal of ASR is low error rate transcription of speech</a:t>
            </a:r>
          </a:p>
          <a:p>
            <a:r>
              <a:rPr lang="en-US" dirty="0" smtClean="0"/>
              <a:t>Attaining this goal has required expensive resources</a:t>
            </a:r>
          </a:p>
          <a:p>
            <a:pPr lvl="1"/>
            <a:r>
              <a:rPr lang="en-US" dirty="0" smtClean="0"/>
              <a:t>1000’s of hours of transcribed audio</a:t>
            </a:r>
          </a:p>
          <a:p>
            <a:r>
              <a:rPr lang="en-US" dirty="0" smtClean="0"/>
              <a:t>But even then there are still problems</a:t>
            </a:r>
          </a:p>
          <a:p>
            <a:pPr lvl="1"/>
            <a:r>
              <a:rPr lang="en-US" dirty="0" smtClean="0"/>
              <a:t>Difficult noise or channel conditions</a:t>
            </a:r>
          </a:p>
          <a:p>
            <a:pPr lvl="1"/>
            <a:r>
              <a:rPr lang="en-US" dirty="0" smtClean="0"/>
              <a:t>New words, proper names or locations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Babel delivery systems use 80 hours of data (40 transcribed)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Speech Recognition (ASR)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92420" y="5454548"/>
            <a:ext cx="838200" cy="396875"/>
            <a:chOff x="1629" y="2179"/>
            <a:chExt cx="839" cy="262"/>
          </a:xfrm>
        </p:grpSpPr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1629" y="2179"/>
              <a:ext cx="496" cy="262"/>
            </a:xfrm>
            <a:custGeom>
              <a:avLst/>
              <a:gdLst>
                <a:gd name="T0" fmla="*/ 4 w 496"/>
                <a:gd name="T1" fmla="*/ 134 h 262"/>
                <a:gd name="T2" fmla="*/ 12 w 496"/>
                <a:gd name="T3" fmla="*/ 136 h 262"/>
                <a:gd name="T4" fmla="*/ 21 w 496"/>
                <a:gd name="T5" fmla="*/ 136 h 262"/>
                <a:gd name="T6" fmla="*/ 31 w 496"/>
                <a:gd name="T7" fmla="*/ 136 h 262"/>
                <a:gd name="T8" fmla="*/ 39 w 496"/>
                <a:gd name="T9" fmla="*/ 134 h 262"/>
                <a:gd name="T10" fmla="*/ 46 w 496"/>
                <a:gd name="T11" fmla="*/ 132 h 262"/>
                <a:gd name="T12" fmla="*/ 54 w 496"/>
                <a:gd name="T13" fmla="*/ 130 h 262"/>
                <a:gd name="T14" fmla="*/ 65 w 496"/>
                <a:gd name="T15" fmla="*/ 136 h 262"/>
                <a:gd name="T16" fmla="*/ 73 w 496"/>
                <a:gd name="T17" fmla="*/ 132 h 262"/>
                <a:gd name="T18" fmla="*/ 81 w 496"/>
                <a:gd name="T19" fmla="*/ 136 h 262"/>
                <a:gd name="T20" fmla="*/ 88 w 496"/>
                <a:gd name="T21" fmla="*/ 138 h 262"/>
                <a:gd name="T22" fmla="*/ 96 w 496"/>
                <a:gd name="T23" fmla="*/ 138 h 262"/>
                <a:gd name="T24" fmla="*/ 106 w 496"/>
                <a:gd name="T25" fmla="*/ 134 h 262"/>
                <a:gd name="T26" fmla="*/ 115 w 496"/>
                <a:gd name="T27" fmla="*/ 132 h 262"/>
                <a:gd name="T28" fmla="*/ 123 w 496"/>
                <a:gd name="T29" fmla="*/ 129 h 262"/>
                <a:gd name="T30" fmla="*/ 131 w 496"/>
                <a:gd name="T31" fmla="*/ 134 h 262"/>
                <a:gd name="T32" fmla="*/ 140 w 496"/>
                <a:gd name="T33" fmla="*/ 136 h 262"/>
                <a:gd name="T34" fmla="*/ 148 w 496"/>
                <a:gd name="T35" fmla="*/ 129 h 262"/>
                <a:gd name="T36" fmla="*/ 156 w 496"/>
                <a:gd name="T37" fmla="*/ 130 h 262"/>
                <a:gd name="T38" fmla="*/ 169 w 496"/>
                <a:gd name="T39" fmla="*/ 169 h 262"/>
                <a:gd name="T40" fmla="*/ 177 w 496"/>
                <a:gd name="T41" fmla="*/ 65 h 262"/>
                <a:gd name="T42" fmla="*/ 186 w 496"/>
                <a:gd name="T43" fmla="*/ 115 h 262"/>
                <a:gd name="T44" fmla="*/ 196 w 496"/>
                <a:gd name="T45" fmla="*/ 167 h 262"/>
                <a:gd name="T46" fmla="*/ 204 w 496"/>
                <a:gd name="T47" fmla="*/ 56 h 262"/>
                <a:gd name="T48" fmla="*/ 211 w 496"/>
                <a:gd name="T49" fmla="*/ 152 h 262"/>
                <a:gd name="T50" fmla="*/ 219 w 496"/>
                <a:gd name="T51" fmla="*/ 129 h 262"/>
                <a:gd name="T52" fmla="*/ 232 w 496"/>
                <a:gd name="T53" fmla="*/ 196 h 262"/>
                <a:gd name="T54" fmla="*/ 242 w 496"/>
                <a:gd name="T55" fmla="*/ 21 h 262"/>
                <a:gd name="T56" fmla="*/ 250 w 496"/>
                <a:gd name="T57" fmla="*/ 119 h 262"/>
                <a:gd name="T58" fmla="*/ 257 w 496"/>
                <a:gd name="T59" fmla="*/ 117 h 262"/>
                <a:gd name="T60" fmla="*/ 267 w 496"/>
                <a:gd name="T61" fmla="*/ 169 h 262"/>
                <a:gd name="T62" fmla="*/ 276 w 496"/>
                <a:gd name="T63" fmla="*/ 0 h 262"/>
                <a:gd name="T64" fmla="*/ 284 w 496"/>
                <a:gd name="T65" fmla="*/ 82 h 262"/>
                <a:gd name="T66" fmla="*/ 292 w 496"/>
                <a:gd name="T67" fmla="*/ 123 h 262"/>
                <a:gd name="T68" fmla="*/ 299 w 496"/>
                <a:gd name="T69" fmla="*/ 146 h 262"/>
                <a:gd name="T70" fmla="*/ 309 w 496"/>
                <a:gd name="T71" fmla="*/ 230 h 262"/>
                <a:gd name="T72" fmla="*/ 319 w 496"/>
                <a:gd name="T73" fmla="*/ 117 h 262"/>
                <a:gd name="T74" fmla="*/ 326 w 496"/>
                <a:gd name="T75" fmla="*/ 100 h 262"/>
                <a:gd name="T76" fmla="*/ 338 w 496"/>
                <a:gd name="T77" fmla="*/ 171 h 262"/>
                <a:gd name="T78" fmla="*/ 347 w 496"/>
                <a:gd name="T79" fmla="*/ 192 h 262"/>
                <a:gd name="T80" fmla="*/ 355 w 496"/>
                <a:gd name="T81" fmla="*/ 104 h 262"/>
                <a:gd name="T82" fmla="*/ 365 w 496"/>
                <a:gd name="T83" fmla="*/ 148 h 262"/>
                <a:gd name="T84" fmla="*/ 372 w 496"/>
                <a:gd name="T85" fmla="*/ 154 h 262"/>
                <a:gd name="T86" fmla="*/ 380 w 496"/>
                <a:gd name="T87" fmla="*/ 194 h 262"/>
                <a:gd name="T88" fmla="*/ 390 w 496"/>
                <a:gd name="T89" fmla="*/ 6 h 262"/>
                <a:gd name="T90" fmla="*/ 399 w 496"/>
                <a:gd name="T91" fmla="*/ 100 h 262"/>
                <a:gd name="T92" fmla="*/ 407 w 496"/>
                <a:gd name="T93" fmla="*/ 123 h 262"/>
                <a:gd name="T94" fmla="*/ 414 w 496"/>
                <a:gd name="T95" fmla="*/ 146 h 262"/>
                <a:gd name="T96" fmla="*/ 422 w 496"/>
                <a:gd name="T97" fmla="*/ 161 h 262"/>
                <a:gd name="T98" fmla="*/ 432 w 496"/>
                <a:gd name="T99" fmla="*/ 65 h 262"/>
                <a:gd name="T100" fmla="*/ 439 w 496"/>
                <a:gd name="T101" fmla="*/ 61 h 262"/>
                <a:gd name="T102" fmla="*/ 449 w 496"/>
                <a:gd name="T103" fmla="*/ 142 h 262"/>
                <a:gd name="T104" fmla="*/ 457 w 496"/>
                <a:gd name="T105" fmla="*/ 169 h 262"/>
                <a:gd name="T106" fmla="*/ 466 w 496"/>
                <a:gd name="T107" fmla="*/ 132 h 262"/>
                <a:gd name="T108" fmla="*/ 474 w 496"/>
                <a:gd name="T109" fmla="*/ 36 h 262"/>
                <a:gd name="T110" fmla="*/ 482 w 496"/>
                <a:gd name="T111" fmla="*/ 84 h 262"/>
                <a:gd name="T112" fmla="*/ 489 w 496"/>
                <a:gd name="T113" fmla="*/ 142 h 2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96" h="262">
                  <a:moveTo>
                    <a:pt x="0" y="130"/>
                  </a:moveTo>
                  <a:lnTo>
                    <a:pt x="4" y="134"/>
                  </a:lnTo>
                  <a:lnTo>
                    <a:pt x="8" y="134"/>
                  </a:lnTo>
                  <a:lnTo>
                    <a:pt x="12" y="136"/>
                  </a:lnTo>
                  <a:lnTo>
                    <a:pt x="17" y="132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31" y="136"/>
                  </a:lnTo>
                  <a:lnTo>
                    <a:pt x="35" y="136"/>
                  </a:lnTo>
                  <a:lnTo>
                    <a:pt x="39" y="134"/>
                  </a:lnTo>
                  <a:lnTo>
                    <a:pt x="42" y="132"/>
                  </a:lnTo>
                  <a:lnTo>
                    <a:pt x="46" y="132"/>
                  </a:lnTo>
                  <a:lnTo>
                    <a:pt x="52" y="130"/>
                  </a:lnTo>
                  <a:lnTo>
                    <a:pt x="54" y="130"/>
                  </a:lnTo>
                  <a:lnTo>
                    <a:pt x="60" y="130"/>
                  </a:lnTo>
                  <a:lnTo>
                    <a:pt x="65" y="136"/>
                  </a:lnTo>
                  <a:lnTo>
                    <a:pt x="67" y="130"/>
                  </a:lnTo>
                  <a:lnTo>
                    <a:pt x="73" y="132"/>
                  </a:lnTo>
                  <a:lnTo>
                    <a:pt x="75" y="134"/>
                  </a:lnTo>
                  <a:lnTo>
                    <a:pt x="81" y="136"/>
                  </a:lnTo>
                  <a:lnTo>
                    <a:pt x="87" y="136"/>
                  </a:lnTo>
                  <a:lnTo>
                    <a:pt x="88" y="138"/>
                  </a:lnTo>
                  <a:lnTo>
                    <a:pt x="94" y="136"/>
                  </a:lnTo>
                  <a:lnTo>
                    <a:pt x="96" y="138"/>
                  </a:lnTo>
                  <a:lnTo>
                    <a:pt x="102" y="136"/>
                  </a:lnTo>
                  <a:lnTo>
                    <a:pt x="106" y="134"/>
                  </a:lnTo>
                  <a:lnTo>
                    <a:pt x="110" y="132"/>
                  </a:lnTo>
                  <a:lnTo>
                    <a:pt x="115" y="132"/>
                  </a:lnTo>
                  <a:lnTo>
                    <a:pt x="119" y="130"/>
                  </a:lnTo>
                  <a:lnTo>
                    <a:pt x="123" y="129"/>
                  </a:lnTo>
                  <a:lnTo>
                    <a:pt x="127" y="127"/>
                  </a:lnTo>
                  <a:lnTo>
                    <a:pt x="131" y="134"/>
                  </a:lnTo>
                  <a:lnTo>
                    <a:pt x="134" y="136"/>
                  </a:lnTo>
                  <a:lnTo>
                    <a:pt x="140" y="136"/>
                  </a:lnTo>
                  <a:lnTo>
                    <a:pt x="144" y="130"/>
                  </a:lnTo>
                  <a:lnTo>
                    <a:pt x="148" y="129"/>
                  </a:lnTo>
                  <a:lnTo>
                    <a:pt x="154" y="127"/>
                  </a:lnTo>
                  <a:lnTo>
                    <a:pt x="156" y="130"/>
                  </a:lnTo>
                  <a:lnTo>
                    <a:pt x="161" y="142"/>
                  </a:lnTo>
                  <a:lnTo>
                    <a:pt x="169" y="169"/>
                  </a:lnTo>
                  <a:lnTo>
                    <a:pt x="175" y="157"/>
                  </a:lnTo>
                  <a:lnTo>
                    <a:pt x="177" y="65"/>
                  </a:lnTo>
                  <a:lnTo>
                    <a:pt x="182" y="102"/>
                  </a:lnTo>
                  <a:lnTo>
                    <a:pt x="186" y="115"/>
                  </a:lnTo>
                  <a:lnTo>
                    <a:pt x="190" y="157"/>
                  </a:lnTo>
                  <a:lnTo>
                    <a:pt x="196" y="167"/>
                  </a:lnTo>
                  <a:lnTo>
                    <a:pt x="198" y="207"/>
                  </a:lnTo>
                  <a:lnTo>
                    <a:pt x="204" y="56"/>
                  </a:lnTo>
                  <a:lnTo>
                    <a:pt x="207" y="71"/>
                  </a:lnTo>
                  <a:lnTo>
                    <a:pt x="211" y="152"/>
                  </a:lnTo>
                  <a:lnTo>
                    <a:pt x="215" y="125"/>
                  </a:lnTo>
                  <a:lnTo>
                    <a:pt x="219" y="129"/>
                  </a:lnTo>
                  <a:lnTo>
                    <a:pt x="228" y="157"/>
                  </a:lnTo>
                  <a:lnTo>
                    <a:pt x="232" y="196"/>
                  </a:lnTo>
                  <a:lnTo>
                    <a:pt x="238" y="190"/>
                  </a:lnTo>
                  <a:lnTo>
                    <a:pt x="242" y="21"/>
                  </a:lnTo>
                  <a:lnTo>
                    <a:pt x="246" y="123"/>
                  </a:lnTo>
                  <a:lnTo>
                    <a:pt x="250" y="119"/>
                  </a:lnTo>
                  <a:lnTo>
                    <a:pt x="253" y="136"/>
                  </a:lnTo>
                  <a:lnTo>
                    <a:pt x="257" y="117"/>
                  </a:lnTo>
                  <a:lnTo>
                    <a:pt x="263" y="157"/>
                  </a:lnTo>
                  <a:lnTo>
                    <a:pt x="267" y="169"/>
                  </a:lnTo>
                  <a:lnTo>
                    <a:pt x="271" y="261"/>
                  </a:lnTo>
                  <a:lnTo>
                    <a:pt x="276" y="0"/>
                  </a:lnTo>
                  <a:lnTo>
                    <a:pt x="278" y="136"/>
                  </a:lnTo>
                  <a:lnTo>
                    <a:pt x="284" y="82"/>
                  </a:lnTo>
                  <a:lnTo>
                    <a:pt x="288" y="155"/>
                  </a:lnTo>
                  <a:lnTo>
                    <a:pt x="292" y="123"/>
                  </a:lnTo>
                  <a:lnTo>
                    <a:pt x="298" y="165"/>
                  </a:lnTo>
                  <a:lnTo>
                    <a:pt x="299" y="146"/>
                  </a:lnTo>
                  <a:lnTo>
                    <a:pt x="305" y="238"/>
                  </a:lnTo>
                  <a:lnTo>
                    <a:pt x="309" y="230"/>
                  </a:lnTo>
                  <a:lnTo>
                    <a:pt x="313" y="11"/>
                  </a:lnTo>
                  <a:lnTo>
                    <a:pt x="319" y="117"/>
                  </a:lnTo>
                  <a:lnTo>
                    <a:pt x="321" y="107"/>
                  </a:lnTo>
                  <a:lnTo>
                    <a:pt x="326" y="100"/>
                  </a:lnTo>
                  <a:lnTo>
                    <a:pt x="330" y="127"/>
                  </a:lnTo>
                  <a:lnTo>
                    <a:pt x="338" y="171"/>
                  </a:lnTo>
                  <a:lnTo>
                    <a:pt x="344" y="203"/>
                  </a:lnTo>
                  <a:lnTo>
                    <a:pt x="347" y="192"/>
                  </a:lnTo>
                  <a:lnTo>
                    <a:pt x="351" y="23"/>
                  </a:lnTo>
                  <a:lnTo>
                    <a:pt x="355" y="104"/>
                  </a:lnTo>
                  <a:lnTo>
                    <a:pt x="359" y="94"/>
                  </a:lnTo>
                  <a:lnTo>
                    <a:pt x="365" y="148"/>
                  </a:lnTo>
                  <a:lnTo>
                    <a:pt x="367" y="136"/>
                  </a:lnTo>
                  <a:lnTo>
                    <a:pt x="372" y="154"/>
                  </a:lnTo>
                  <a:lnTo>
                    <a:pt x="378" y="178"/>
                  </a:lnTo>
                  <a:lnTo>
                    <a:pt x="380" y="194"/>
                  </a:lnTo>
                  <a:lnTo>
                    <a:pt x="386" y="163"/>
                  </a:lnTo>
                  <a:lnTo>
                    <a:pt x="390" y="6"/>
                  </a:lnTo>
                  <a:lnTo>
                    <a:pt x="393" y="136"/>
                  </a:lnTo>
                  <a:lnTo>
                    <a:pt x="399" y="100"/>
                  </a:lnTo>
                  <a:lnTo>
                    <a:pt x="401" y="134"/>
                  </a:lnTo>
                  <a:lnTo>
                    <a:pt x="407" y="123"/>
                  </a:lnTo>
                  <a:lnTo>
                    <a:pt x="411" y="167"/>
                  </a:lnTo>
                  <a:lnTo>
                    <a:pt x="414" y="146"/>
                  </a:lnTo>
                  <a:lnTo>
                    <a:pt x="420" y="182"/>
                  </a:lnTo>
                  <a:lnTo>
                    <a:pt x="422" y="161"/>
                  </a:lnTo>
                  <a:lnTo>
                    <a:pt x="428" y="154"/>
                  </a:lnTo>
                  <a:lnTo>
                    <a:pt x="432" y="65"/>
                  </a:lnTo>
                  <a:lnTo>
                    <a:pt x="436" y="107"/>
                  </a:lnTo>
                  <a:lnTo>
                    <a:pt x="439" y="61"/>
                  </a:lnTo>
                  <a:lnTo>
                    <a:pt x="445" y="157"/>
                  </a:lnTo>
                  <a:lnTo>
                    <a:pt x="449" y="142"/>
                  </a:lnTo>
                  <a:lnTo>
                    <a:pt x="453" y="169"/>
                  </a:lnTo>
                  <a:lnTo>
                    <a:pt x="457" y="169"/>
                  </a:lnTo>
                  <a:lnTo>
                    <a:pt x="461" y="165"/>
                  </a:lnTo>
                  <a:lnTo>
                    <a:pt x="466" y="132"/>
                  </a:lnTo>
                  <a:lnTo>
                    <a:pt x="470" y="136"/>
                  </a:lnTo>
                  <a:lnTo>
                    <a:pt x="474" y="36"/>
                  </a:lnTo>
                  <a:lnTo>
                    <a:pt x="478" y="100"/>
                  </a:lnTo>
                  <a:lnTo>
                    <a:pt x="482" y="84"/>
                  </a:lnTo>
                  <a:lnTo>
                    <a:pt x="487" y="134"/>
                  </a:lnTo>
                  <a:lnTo>
                    <a:pt x="489" y="142"/>
                  </a:lnTo>
                  <a:lnTo>
                    <a:pt x="495" y="163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2125" y="2267"/>
              <a:ext cx="343" cy="80"/>
            </a:xfrm>
            <a:custGeom>
              <a:avLst/>
              <a:gdLst>
                <a:gd name="T0" fmla="*/ 0 w 344"/>
                <a:gd name="T1" fmla="*/ 75 h 80"/>
                <a:gd name="T2" fmla="*/ 8 w 344"/>
                <a:gd name="T3" fmla="*/ 79 h 80"/>
                <a:gd name="T4" fmla="*/ 17 w 344"/>
                <a:gd name="T5" fmla="*/ 60 h 80"/>
                <a:gd name="T6" fmla="*/ 25 w 344"/>
                <a:gd name="T7" fmla="*/ 46 h 80"/>
                <a:gd name="T8" fmla="*/ 35 w 344"/>
                <a:gd name="T9" fmla="*/ 33 h 80"/>
                <a:gd name="T10" fmla="*/ 42 w 344"/>
                <a:gd name="T11" fmla="*/ 64 h 80"/>
                <a:gd name="T12" fmla="*/ 50 w 344"/>
                <a:gd name="T13" fmla="*/ 58 h 80"/>
                <a:gd name="T14" fmla="*/ 59 w 344"/>
                <a:gd name="T15" fmla="*/ 58 h 80"/>
                <a:gd name="T16" fmla="*/ 67 w 344"/>
                <a:gd name="T17" fmla="*/ 35 h 80"/>
                <a:gd name="T18" fmla="*/ 75 w 344"/>
                <a:gd name="T19" fmla="*/ 27 h 80"/>
                <a:gd name="T20" fmla="*/ 84 w 344"/>
                <a:gd name="T21" fmla="*/ 48 h 80"/>
                <a:gd name="T22" fmla="*/ 94 w 344"/>
                <a:gd name="T23" fmla="*/ 54 h 80"/>
                <a:gd name="T24" fmla="*/ 106 w 344"/>
                <a:gd name="T25" fmla="*/ 44 h 80"/>
                <a:gd name="T26" fmla="*/ 115 w 344"/>
                <a:gd name="T27" fmla="*/ 44 h 80"/>
                <a:gd name="T28" fmla="*/ 123 w 344"/>
                <a:gd name="T29" fmla="*/ 44 h 80"/>
                <a:gd name="T30" fmla="*/ 130 w 344"/>
                <a:gd name="T31" fmla="*/ 46 h 80"/>
                <a:gd name="T32" fmla="*/ 140 w 344"/>
                <a:gd name="T33" fmla="*/ 46 h 80"/>
                <a:gd name="T34" fmla="*/ 148 w 344"/>
                <a:gd name="T35" fmla="*/ 50 h 80"/>
                <a:gd name="T36" fmla="*/ 161 w 344"/>
                <a:gd name="T37" fmla="*/ 48 h 80"/>
                <a:gd name="T38" fmla="*/ 169 w 344"/>
                <a:gd name="T39" fmla="*/ 48 h 80"/>
                <a:gd name="T40" fmla="*/ 177 w 344"/>
                <a:gd name="T41" fmla="*/ 44 h 80"/>
                <a:gd name="T42" fmla="*/ 185 w 344"/>
                <a:gd name="T43" fmla="*/ 39 h 80"/>
                <a:gd name="T44" fmla="*/ 195 w 344"/>
                <a:gd name="T45" fmla="*/ 41 h 80"/>
                <a:gd name="T46" fmla="*/ 202 w 344"/>
                <a:gd name="T47" fmla="*/ 44 h 80"/>
                <a:gd name="T48" fmla="*/ 210 w 344"/>
                <a:gd name="T49" fmla="*/ 44 h 80"/>
                <a:gd name="T50" fmla="*/ 220 w 344"/>
                <a:gd name="T51" fmla="*/ 48 h 80"/>
                <a:gd name="T52" fmla="*/ 227 w 344"/>
                <a:gd name="T53" fmla="*/ 48 h 80"/>
                <a:gd name="T54" fmla="*/ 237 w 344"/>
                <a:gd name="T55" fmla="*/ 46 h 80"/>
                <a:gd name="T56" fmla="*/ 245 w 344"/>
                <a:gd name="T57" fmla="*/ 50 h 80"/>
                <a:gd name="T58" fmla="*/ 258 w 344"/>
                <a:gd name="T59" fmla="*/ 46 h 80"/>
                <a:gd name="T60" fmla="*/ 266 w 344"/>
                <a:gd name="T61" fmla="*/ 41 h 80"/>
                <a:gd name="T62" fmla="*/ 275 w 344"/>
                <a:gd name="T63" fmla="*/ 44 h 80"/>
                <a:gd name="T64" fmla="*/ 283 w 344"/>
                <a:gd name="T65" fmla="*/ 46 h 80"/>
                <a:gd name="T66" fmla="*/ 291 w 344"/>
                <a:gd name="T67" fmla="*/ 50 h 80"/>
                <a:gd name="T68" fmla="*/ 298 w 344"/>
                <a:gd name="T69" fmla="*/ 50 h 80"/>
                <a:gd name="T70" fmla="*/ 308 w 344"/>
                <a:gd name="T71" fmla="*/ 44 h 80"/>
                <a:gd name="T72" fmla="*/ 317 w 344"/>
                <a:gd name="T73" fmla="*/ 46 h 80"/>
                <a:gd name="T74" fmla="*/ 325 w 344"/>
                <a:gd name="T75" fmla="*/ 44 h 80"/>
                <a:gd name="T76" fmla="*/ 333 w 344"/>
                <a:gd name="T77" fmla="*/ 41 h 80"/>
                <a:gd name="T78" fmla="*/ 342 w 344"/>
                <a:gd name="T79" fmla="*/ 35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44" h="80">
                  <a:moveTo>
                    <a:pt x="0" y="75"/>
                  </a:moveTo>
                  <a:lnTo>
                    <a:pt x="0" y="75"/>
                  </a:lnTo>
                  <a:lnTo>
                    <a:pt x="6" y="73"/>
                  </a:lnTo>
                  <a:lnTo>
                    <a:pt x="8" y="79"/>
                  </a:lnTo>
                  <a:lnTo>
                    <a:pt x="13" y="50"/>
                  </a:lnTo>
                  <a:lnTo>
                    <a:pt x="17" y="60"/>
                  </a:lnTo>
                  <a:lnTo>
                    <a:pt x="21" y="48"/>
                  </a:lnTo>
                  <a:lnTo>
                    <a:pt x="25" y="46"/>
                  </a:lnTo>
                  <a:lnTo>
                    <a:pt x="29" y="0"/>
                  </a:lnTo>
                  <a:lnTo>
                    <a:pt x="35" y="33"/>
                  </a:lnTo>
                  <a:lnTo>
                    <a:pt x="38" y="44"/>
                  </a:lnTo>
                  <a:lnTo>
                    <a:pt x="42" y="64"/>
                  </a:lnTo>
                  <a:lnTo>
                    <a:pt x="46" y="58"/>
                  </a:lnTo>
                  <a:lnTo>
                    <a:pt x="50" y="58"/>
                  </a:lnTo>
                  <a:lnTo>
                    <a:pt x="56" y="44"/>
                  </a:lnTo>
                  <a:lnTo>
                    <a:pt x="59" y="58"/>
                  </a:lnTo>
                  <a:lnTo>
                    <a:pt x="63" y="35"/>
                  </a:lnTo>
                  <a:lnTo>
                    <a:pt x="67" y="35"/>
                  </a:lnTo>
                  <a:lnTo>
                    <a:pt x="73" y="35"/>
                  </a:lnTo>
                  <a:lnTo>
                    <a:pt x="75" y="27"/>
                  </a:lnTo>
                  <a:lnTo>
                    <a:pt x="81" y="44"/>
                  </a:lnTo>
                  <a:lnTo>
                    <a:pt x="84" y="48"/>
                  </a:lnTo>
                  <a:lnTo>
                    <a:pt x="88" y="54"/>
                  </a:lnTo>
                  <a:lnTo>
                    <a:pt x="94" y="54"/>
                  </a:lnTo>
                  <a:lnTo>
                    <a:pt x="102" y="50"/>
                  </a:lnTo>
                  <a:lnTo>
                    <a:pt x="106" y="44"/>
                  </a:lnTo>
                  <a:lnTo>
                    <a:pt x="109" y="44"/>
                  </a:lnTo>
                  <a:lnTo>
                    <a:pt x="115" y="44"/>
                  </a:lnTo>
                  <a:lnTo>
                    <a:pt x="119" y="41"/>
                  </a:lnTo>
                  <a:lnTo>
                    <a:pt x="123" y="44"/>
                  </a:lnTo>
                  <a:lnTo>
                    <a:pt x="129" y="44"/>
                  </a:lnTo>
                  <a:lnTo>
                    <a:pt x="130" y="46"/>
                  </a:lnTo>
                  <a:lnTo>
                    <a:pt x="136" y="42"/>
                  </a:lnTo>
                  <a:lnTo>
                    <a:pt x="140" y="46"/>
                  </a:lnTo>
                  <a:lnTo>
                    <a:pt x="144" y="46"/>
                  </a:lnTo>
                  <a:lnTo>
                    <a:pt x="148" y="50"/>
                  </a:lnTo>
                  <a:lnTo>
                    <a:pt x="157" y="54"/>
                  </a:lnTo>
                  <a:lnTo>
                    <a:pt x="161" y="48"/>
                  </a:lnTo>
                  <a:lnTo>
                    <a:pt x="165" y="48"/>
                  </a:lnTo>
                  <a:lnTo>
                    <a:pt x="169" y="48"/>
                  </a:lnTo>
                  <a:lnTo>
                    <a:pt x="175" y="48"/>
                  </a:lnTo>
                  <a:lnTo>
                    <a:pt x="178" y="44"/>
                  </a:lnTo>
                  <a:lnTo>
                    <a:pt x="182" y="44"/>
                  </a:lnTo>
                  <a:lnTo>
                    <a:pt x="186" y="39"/>
                  </a:lnTo>
                  <a:lnTo>
                    <a:pt x="190" y="42"/>
                  </a:lnTo>
                  <a:lnTo>
                    <a:pt x="196" y="41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8"/>
                  </a:lnTo>
                  <a:lnTo>
                    <a:pt x="211" y="44"/>
                  </a:lnTo>
                  <a:lnTo>
                    <a:pt x="217" y="44"/>
                  </a:lnTo>
                  <a:lnTo>
                    <a:pt x="221" y="48"/>
                  </a:lnTo>
                  <a:lnTo>
                    <a:pt x="224" y="46"/>
                  </a:lnTo>
                  <a:lnTo>
                    <a:pt x="228" y="48"/>
                  </a:lnTo>
                  <a:lnTo>
                    <a:pt x="232" y="46"/>
                  </a:lnTo>
                  <a:lnTo>
                    <a:pt x="238" y="46"/>
                  </a:lnTo>
                  <a:lnTo>
                    <a:pt x="242" y="50"/>
                  </a:lnTo>
                  <a:lnTo>
                    <a:pt x="246" y="50"/>
                  </a:lnTo>
                  <a:lnTo>
                    <a:pt x="253" y="44"/>
                  </a:lnTo>
                  <a:lnTo>
                    <a:pt x="259" y="46"/>
                  </a:lnTo>
                  <a:lnTo>
                    <a:pt x="263" y="41"/>
                  </a:lnTo>
                  <a:lnTo>
                    <a:pt x="267" y="41"/>
                  </a:lnTo>
                  <a:lnTo>
                    <a:pt x="270" y="41"/>
                  </a:lnTo>
                  <a:lnTo>
                    <a:pt x="276" y="44"/>
                  </a:lnTo>
                  <a:lnTo>
                    <a:pt x="280" y="44"/>
                  </a:lnTo>
                  <a:lnTo>
                    <a:pt x="284" y="46"/>
                  </a:lnTo>
                  <a:lnTo>
                    <a:pt x="288" y="48"/>
                  </a:lnTo>
                  <a:lnTo>
                    <a:pt x="292" y="50"/>
                  </a:lnTo>
                  <a:lnTo>
                    <a:pt x="297" y="50"/>
                  </a:lnTo>
                  <a:lnTo>
                    <a:pt x="299" y="50"/>
                  </a:lnTo>
                  <a:lnTo>
                    <a:pt x="305" y="44"/>
                  </a:lnTo>
                  <a:lnTo>
                    <a:pt x="309" y="44"/>
                  </a:lnTo>
                  <a:lnTo>
                    <a:pt x="313" y="46"/>
                  </a:lnTo>
                  <a:lnTo>
                    <a:pt x="318" y="46"/>
                  </a:lnTo>
                  <a:lnTo>
                    <a:pt x="320" y="44"/>
                  </a:lnTo>
                  <a:lnTo>
                    <a:pt x="326" y="44"/>
                  </a:lnTo>
                  <a:lnTo>
                    <a:pt x="332" y="41"/>
                  </a:lnTo>
                  <a:lnTo>
                    <a:pt x="334" y="41"/>
                  </a:lnTo>
                  <a:lnTo>
                    <a:pt x="340" y="41"/>
                  </a:lnTo>
                  <a:lnTo>
                    <a:pt x="343" y="35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487620" y="5851423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000000"/>
                </a:solidFill>
                <a:ea typeface="ヒラギノ角ゴ Pro W3" charset="0"/>
              </a:rPr>
              <a:t>Speech Signal</a:t>
            </a:r>
            <a:endParaRPr lang="en-US" sz="1200" b="1" i="1" dirty="0">
              <a:solidFill>
                <a:srgbClr val="990099"/>
              </a:solidFill>
              <a:ea typeface="ヒラギノ角ゴ Pro W3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r="6028" b="37846"/>
          <a:stretch/>
        </p:blipFill>
        <p:spPr>
          <a:xfrm>
            <a:off x="682079" y="4144340"/>
            <a:ext cx="1058882" cy="1204510"/>
          </a:xfrm>
          <a:prstGeom prst="rect">
            <a:avLst/>
          </a:prstGeom>
        </p:spPr>
      </p:pic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790460" y="4660302"/>
            <a:ext cx="2644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rgbClr val="000000"/>
                </a:solidFill>
                <a:ea typeface="ヒラギノ角ゴ Pro W3" charset="0"/>
              </a:rPr>
              <a:t>Transcription</a:t>
            </a:r>
            <a:endParaRPr lang="en-US" sz="1200" b="1" dirty="0">
              <a:solidFill>
                <a:srgbClr val="000000"/>
              </a:solidFill>
              <a:ea typeface="ヒラギノ角ゴ Pro W3" charset="0"/>
            </a:endParaRPr>
          </a:p>
          <a:p>
            <a:pPr>
              <a:defRPr/>
            </a:pPr>
            <a:r>
              <a:rPr lang="en-US" sz="1200" b="1" i="1" dirty="0" smtClean="0">
                <a:solidFill>
                  <a:srgbClr val="990099"/>
                </a:solidFill>
                <a:ea typeface="ヒラギノ角ゴ Pro W3" charset="0"/>
              </a:rPr>
              <a:t>Comment </a:t>
            </a:r>
            <a:r>
              <a:rPr lang="en-US" sz="1200" b="1" i="1" dirty="0">
                <a:solidFill>
                  <a:srgbClr val="990099"/>
                </a:solidFill>
                <a:ea typeface="ヒラギノ角ゴ Pro W3" charset="0"/>
              </a:rPr>
              <a:t>ça va?</a:t>
            </a:r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2095500" y="489048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ea typeface="ヒラギノ角ゴ Pro W3" charset="0"/>
            </a:endParaRPr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4838700" y="48859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ea typeface="ヒラギノ角ゴ Pro W3" charset="0"/>
            </a:endParaRP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3086100" y="4614672"/>
            <a:ext cx="1782645" cy="542544"/>
          </a:xfrm>
          <a:prstGeom prst="rect">
            <a:avLst/>
          </a:prstGeom>
          <a:solidFill>
            <a:srgbClr val="9900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>
                <a:solidFill>
                  <a:srgbClr val="FFFFFF"/>
                </a:solidFill>
                <a:ea typeface="ヒラギノ角ゴ Pro W3" charset="0"/>
              </a:rPr>
              <a:t>Speech Recognition </a:t>
            </a:r>
          </a:p>
        </p:txBody>
      </p:sp>
    </p:spTree>
    <p:extLst>
      <p:ext uri="{BB962C8B-B14F-4D97-AF65-F5344CB8AC3E}">
        <p14:creationId xmlns:p14="http://schemas.microsoft.com/office/powerpoint/2010/main" val="20515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74935" y="1113794"/>
                <a:ext cx="8188774" cy="4830616"/>
              </a:xfrm>
            </p:spPr>
            <p:txBody>
              <a:bodyPr/>
              <a:lstStyle/>
              <a:p>
                <a:r>
                  <a:rPr lang="en-US" dirty="0" smtClean="0"/>
                  <a:t>The lexicon is the list of allowable words</a:t>
                </a:r>
              </a:p>
              <a:p>
                <a:r>
                  <a:rPr lang="en-US" dirty="0" smtClean="0"/>
                  <a:t>The lexicon size and LM have a big impact on the grammar size</a:t>
                </a:r>
              </a:p>
              <a:p>
                <a:pPr lvl="1"/>
                <a:r>
                  <a:rPr lang="en-US" dirty="0" smtClean="0"/>
                  <a:t>A 100,000 word lexicon has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en-US" dirty="0" smtClean="0"/>
                  <a:t> possible word pairs</a:t>
                </a:r>
                <a:endParaRPr lang="en-US" dirty="0"/>
              </a:p>
              <a:p>
                <a:pPr lvl="1"/>
                <a:r>
                  <a:rPr lang="en-US" dirty="0" smtClean="0"/>
                  <a:t>Luckily not all sequences occur – bigram LM is much smaller</a:t>
                </a:r>
              </a:p>
              <a:p>
                <a:pPr lvl="1"/>
                <a:r>
                  <a:rPr lang="en-US" dirty="0" smtClean="0"/>
                  <a:t>N &gt; 3 is still difficult for large lexicon size</a:t>
                </a:r>
              </a:p>
              <a:p>
                <a:r>
                  <a:rPr lang="en-US" dirty="0" smtClean="0"/>
                  <a:t>Lexicon choice has big impact on performance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lattice output will only contain words in the LM </a:t>
                </a:r>
                <a:r>
                  <a:rPr lang="en-US" dirty="0" smtClean="0"/>
                  <a:t>(!)</a:t>
                </a:r>
                <a:endParaRPr lang="en-US" dirty="0"/>
              </a:p>
              <a:p>
                <a:pPr lvl="1"/>
                <a:r>
                  <a:rPr lang="en-US" dirty="0" smtClean="0"/>
                  <a:t>All other words are out-of-vocabulary (OOV) (!!)</a:t>
                </a:r>
              </a:p>
              <a:p>
                <a:pPr lvl="1"/>
                <a:r>
                  <a:rPr lang="en-US" dirty="0" smtClean="0"/>
                  <a:t>Any OOV word will be an error (!!!)</a:t>
                </a:r>
              </a:p>
              <a:p>
                <a:pPr lvl="1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Babel KWS systems have a way of handling OOV for KWS !!!!</a:t>
                </a:r>
              </a:p>
              <a:p>
                <a:r>
                  <a:rPr lang="en-US" dirty="0"/>
                  <a:t>The lexicon is generally determined by a few factors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Most frequent words in LM training data</a:t>
                </a:r>
              </a:p>
              <a:p>
                <a:pPr marL="284162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(This may be limited to AM transcriptions)</a:t>
                </a:r>
              </a:p>
              <a:p>
                <a:pPr lvl="1"/>
                <a:r>
                  <a:rPr lang="en-US" dirty="0" smtClean="0"/>
                  <a:t>New words of interest (e.g. keywords)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74935" y="1113794"/>
                <a:ext cx="8188774" cy="4830616"/>
              </a:xfrm>
              <a:blipFill rotWithShape="1">
                <a:blip r:embed="rId2"/>
                <a:stretch>
                  <a:fillRect l="-670" t="-1136" b="-3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ASR </a:t>
            </a:r>
            <a:r>
              <a:rPr lang="en-US" dirty="0" smtClean="0"/>
              <a:t>Decoder: Lexicon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grammar size determines the search space</a:t>
            </a:r>
          </a:p>
          <a:p>
            <a:r>
              <a:rPr lang="en-US" dirty="0" smtClean="0"/>
              <a:t>Speed / performance trade-off:</a:t>
            </a:r>
          </a:p>
          <a:p>
            <a:pPr lvl="1"/>
            <a:r>
              <a:rPr lang="en-US" dirty="0" smtClean="0"/>
              <a:t>A bigger LM can lower word error rate</a:t>
            </a:r>
          </a:p>
          <a:p>
            <a:pPr lvl="1"/>
            <a:r>
              <a:rPr lang="en-US" dirty="0" smtClean="0"/>
              <a:t>But also increase grammar size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Other factors also control decoding time:</a:t>
            </a:r>
          </a:p>
          <a:p>
            <a:pPr lvl="1"/>
            <a:r>
              <a:rPr lang="en-US" dirty="0" smtClean="0"/>
              <a:t>Pruning low scoring lattice paths</a:t>
            </a:r>
          </a:p>
          <a:p>
            <a:pPr lvl="1"/>
            <a:r>
              <a:rPr lang="en-US" dirty="0" smtClean="0"/>
              <a:t>This also impacts performance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ASR Decoder</a:t>
            </a:r>
            <a:r>
              <a:rPr lang="en-US" dirty="0" smtClean="0"/>
              <a:t>: Grammar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4893"/>
              </p:ext>
            </p:extLst>
          </p:nvPr>
        </p:nvGraphicFramePr>
        <p:xfrm>
          <a:off x="779927" y="2916517"/>
          <a:ext cx="5468472" cy="18542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734236"/>
                <a:gridCol w="2734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Bigger Grammar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Smaller Grammar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Bigger lattices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Smaller lattices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Lower</a:t>
                      </a:r>
                      <a:r>
                        <a:rPr lang="en-US" b="1" baseline="0" dirty="0" smtClean="0"/>
                        <a:t> error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Higher error</a:t>
                      </a:r>
                      <a:r>
                        <a:rPr lang="en-US" b="1" baseline="0" dirty="0" smtClean="0"/>
                        <a:t> rate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Slower decode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Faster decoder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More</a:t>
                      </a:r>
                      <a:r>
                        <a:rPr lang="en-US" b="1" baseline="0" dirty="0" smtClean="0"/>
                        <a:t> RAM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Less</a:t>
                      </a:r>
                      <a:r>
                        <a:rPr lang="en-US" b="1" baseline="0" dirty="0" smtClean="0"/>
                        <a:t> RAM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1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74935" y="1186004"/>
            <a:ext cx="8188774" cy="4937706"/>
          </a:xfrm>
        </p:spPr>
        <p:txBody>
          <a:bodyPr/>
          <a:lstStyle/>
          <a:p>
            <a:r>
              <a:rPr lang="en-US" dirty="0" smtClean="0"/>
              <a:t>Training requires a lot of data resources</a:t>
            </a:r>
          </a:p>
          <a:p>
            <a:r>
              <a:rPr lang="en-US" dirty="0" smtClean="0"/>
              <a:t>Acoustic model needs transcribed speech recordings</a:t>
            </a:r>
          </a:p>
          <a:p>
            <a:r>
              <a:rPr lang="en-US" dirty="0" smtClean="0"/>
              <a:t>Language model requires text samples for the language</a:t>
            </a:r>
          </a:p>
          <a:p>
            <a:r>
              <a:rPr lang="en-US" dirty="0" smtClean="0"/>
              <a:t>You may need a pronunciation dictionary</a:t>
            </a:r>
          </a:p>
          <a:p>
            <a:pPr marL="284162" lvl="1" indent="0">
              <a:buNone/>
            </a:pPr>
            <a:r>
              <a:rPr lang="en-US" dirty="0" smtClean="0"/>
              <a:t>(which covers lexicon and all transcripts)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Training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1" y="4377757"/>
            <a:ext cx="2505635" cy="1665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159" y="3572475"/>
            <a:ext cx="3798920" cy="2176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66" y="5282012"/>
            <a:ext cx="3175928" cy="93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71003" y="1068309"/>
            <a:ext cx="8188774" cy="4941101"/>
          </a:xfrm>
        </p:spPr>
        <p:txBody>
          <a:bodyPr/>
          <a:lstStyle/>
          <a:p>
            <a:r>
              <a:rPr lang="en-US" dirty="0" smtClean="0"/>
              <a:t>Acoustic model training has steep computational requirements</a:t>
            </a:r>
          </a:p>
          <a:p>
            <a:r>
              <a:rPr lang="en-US" dirty="0" smtClean="0"/>
              <a:t>The acoustic model also requires transcribed audio data</a:t>
            </a:r>
          </a:p>
          <a:p>
            <a:r>
              <a:rPr lang="en-US" dirty="0" smtClean="0"/>
              <a:t>More data leads to higher performance (100’s to 1000’s hours)</a:t>
            </a:r>
          </a:p>
          <a:p>
            <a:r>
              <a:rPr lang="en-US" dirty="0" smtClean="0"/>
              <a:t>Pronunciations can be generated automatically</a:t>
            </a:r>
          </a:p>
          <a:p>
            <a:pPr lvl="1"/>
            <a:r>
              <a:rPr lang="en-US" dirty="0" smtClean="0"/>
              <a:t>Works for a certain set of languages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Used after second period of Babel program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Babel delivery systems include this</a:t>
            </a:r>
          </a:p>
          <a:p>
            <a:r>
              <a:rPr lang="en-US" dirty="0" smtClean="0"/>
              <a:t>For many languages you will need a dictionary</a:t>
            </a:r>
          </a:p>
          <a:p>
            <a:pPr lvl="1"/>
            <a:r>
              <a:rPr lang="en-US" dirty="0" smtClean="0"/>
              <a:t>New words need manually constructed pronunciations</a:t>
            </a:r>
          </a:p>
          <a:p>
            <a:r>
              <a:rPr lang="en-US" dirty="0" smtClean="0"/>
              <a:t>New generation of acoustic models are neural network based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Babel system include multi-lingual bottleneck features</a:t>
            </a:r>
          </a:p>
          <a:p>
            <a:pPr lvl="1"/>
            <a:r>
              <a:rPr lang="en-US" dirty="0" smtClean="0"/>
              <a:t>There are also new recurrent neural network architectures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Acoustic Model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74935" y="1104523"/>
            <a:ext cx="8188774" cy="1703447"/>
          </a:xfrm>
        </p:spPr>
        <p:txBody>
          <a:bodyPr/>
          <a:lstStyle/>
          <a:p>
            <a:r>
              <a:rPr lang="en-US" dirty="0" smtClean="0"/>
              <a:t>Training involves time aligning transcripts to waveforms</a:t>
            </a:r>
          </a:p>
          <a:p>
            <a:pPr lvl="1"/>
            <a:r>
              <a:rPr lang="en-US" dirty="0" smtClean="0"/>
              <a:t>Early training stages determine start and end time for phone</a:t>
            </a:r>
          </a:p>
          <a:p>
            <a:pPr lvl="1"/>
            <a:r>
              <a:rPr lang="en-US" dirty="0" smtClean="0"/>
              <a:t>Alignments are then “ground truth” for later stages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eural network training uses phone alignments</a:t>
            </a:r>
          </a:p>
          <a:p>
            <a:r>
              <a:rPr lang="en-US" dirty="0" smtClean="0"/>
              <a:t>Some models require decoding the training data</a:t>
            </a:r>
          </a:p>
          <a:p>
            <a:pPr lvl="1"/>
            <a:r>
              <a:rPr lang="en-US" dirty="0" smtClean="0"/>
              <a:t>The models are then trained to correct decoding errors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Acoustic Model Training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641922" y="3511710"/>
            <a:ext cx="4755076" cy="2624821"/>
            <a:chOff x="357789" y="3146059"/>
            <a:chExt cx="4755076" cy="2624821"/>
          </a:xfrm>
        </p:grpSpPr>
        <p:grpSp>
          <p:nvGrpSpPr>
            <p:cNvPr id="4" name="Group 3"/>
            <p:cNvGrpSpPr/>
            <p:nvPr/>
          </p:nvGrpSpPr>
          <p:grpSpPr>
            <a:xfrm>
              <a:off x="357789" y="3146059"/>
              <a:ext cx="4694287" cy="2624821"/>
              <a:chOff x="1447800" y="1662404"/>
              <a:chExt cx="4694287" cy="262482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369"/>
              <a:stretch/>
            </p:blipFill>
            <p:spPr>
              <a:xfrm>
                <a:off x="1447800" y="2461364"/>
                <a:ext cx="4694287" cy="1825861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 bwMode="auto">
              <a:xfrm>
                <a:off x="2324842" y="1673275"/>
                <a:ext cx="1637558" cy="777546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2324842" y="2055768"/>
                <a:ext cx="570758" cy="40024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19150" y="166240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t</a:t>
                </a: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ook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94087" y="2068157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895600" y="2055041"/>
                <a:ext cx="413658" cy="400838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3309258" y="2055769"/>
                <a:ext cx="647699" cy="400838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465526" y="205576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858893" y="2055768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uh</a:t>
                </a:r>
                <a:endParaRPr lang="en-US" dirty="0"/>
              </a:p>
            </p:txBody>
          </p:sp>
        </p:grpSp>
        <p:sp>
          <p:nvSpPr>
            <p:cNvPr id="14" name="Rectangle 13"/>
            <p:cNvSpPr/>
            <p:nvPr/>
          </p:nvSpPr>
          <p:spPr bwMode="auto">
            <a:xfrm>
              <a:off x="2866946" y="3156930"/>
              <a:ext cx="767794" cy="77754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872389" y="3538696"/>
              <a:ext cx="188311" cy="40024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062532" y="3538696"/>
              <a:ext cx="386788" cy="40024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449320" y="3537251"/>
              <a:ext cx="188311" cy="40024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01953" y="3158321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one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1237" y="353725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29687" y="3540152"/>
              <a:ext cx="513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ah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80825" y="3539788"/>
              <a:ext cx="3252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57789" y="3161391"/>
              <a:ext cx="877042" cy="77754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328" y="3541712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sh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6318" y="3544613"/>
              <a:ext cx="419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ix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57789" y="3539423"/>
              <a:ext cx="570758" cy="40024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924757" y="3539423"/>
              <a:ext cx="310074" cy="40024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3069" y="3146059"/>
              <a:ext cx="6270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she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637631" y="3156930"/>
              <a:ext cx="1414445" cy="77754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637631" y="3539423"/>
              <a:ext cx="469549" cy="40024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1939" y="3146059"/>
              <a:ext cx="712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step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456411" y="3539424"/>
              <a:ext cx="389909" cy="40083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54698" y="3545716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21332" y="353423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108183" y="3539423"/>
              <a:ext cx="348228" cy="40024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58844" y="3534235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ih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846320" y="3534235"/>
              <a:ext cx="205756" cy="40024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85531" y="3531155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44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74935" y="1079734"/>
            <a:ext cx="8188774" cy="4830616"/>
          </a:xfrm>
        </p:spPr>
        <p:txBody>
          <a:bodyPr/>
          <a:lstStyle/>
          <a:p>
            <a:r>
              <a:rPr lang="en-US" dirty="0" smtClean="0"/>
              <a:t>A language model requires text samples of data in the language</a:t>
            </a:r>
          </a:p>
          <a:p>
            <a:r>
              <a:rPr lang="en-US" dirty="0" smtClean="0"/>
              <a:t>The text data should be appropriate for the task:</a:t>
            </a:r>
          </a:p>
          <a:p>
            <a:pPr lvl="1"/>
            <a:r>
              <a:rPr lang="en-US" dirty="0" smtClean="0"/>
              <a:t>Example: conversational speech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ranscripts of conversations better model the task</a:t>
            </a:r>
          </a:p>
          <a:p>
            <a:r>
              <a:rPr lang="en-US" dirty="0" smtClean="0"/>
              <a:t>In some cases only the AM transcriptions are available</a:t>
            </a:r>
          </a:p>
          <a:p>
            <a:pPr lvl="1"/>
            <a:r>
              <a:rPr lang="en-US" dirty="0" smtClean="0"/>
              <a:t>This is a small amount of text data</a:t>
            </a:r>
          </a:p>
          <a:p>
            <a:pPr lvl="1"/>
            <a:r>
              <a:rPr lang="en-US" dirty="0" smtClean="0"/>
              <a:t>Can use special techniques to find more relevant data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Babel deliveries provide web-scraping tools: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Can add N-grams to the LM and words to the lexicon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Can update LM and lexicon using more relevant data for a language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Types of language models include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N-gram models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Recurrent neural network language models (RNN-LMs)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648960" y="1082491"/>
            <a:ext cx="3383351" cy="1797869"/>
          </a:xfrm>
          <a:prstGeom prst="rect">
            <a:avLst/>
          </a:prstGeom>
          <a:solidFill>
            <a:srgbClr val="D0EBF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3128" y="1082491"/>
            <a:ext cx="1971264" cy="2347833"/>
          </a:xfrm>
          <a:prstGeom prst="rect">
            <a:avLst/>
          </a:prstGeom>
          <a:solidFill>
            <a:srgbClr val="D0EBF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69277" y="4667701"/>
            <a:ext cx="2652848" cy="1571331"/>
          </a:xfrm>
          <a:prstGeom prst="rect">
            <a:avLst/>
          </a:prstGeom>
          <a:solidFill>
            <a:srgbClr val="D0EBF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3128" y="4599962"/>
            <a:ext cx="3013535" cy="1645333"/>
          </a:xfrm>
          <a:prstGeom prst="rect">
            <a:avLst/>
          </a:prstGeom>
          <a:solidFill>
            <a:srgbClr val="D0EBF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Deep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8" y="4739544"/>
            <a:ext cx="1390441" cy="1373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21" y="5117050"/>
            <a:ext cx="1851775" cy="1104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9" y="1547955"/>
            <a:ext cx="1675366" cy="1675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78" y="5594589"/>
            <a:ext cx="1485350" cy="341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36" y="4833297"/>
            <a:ext cx="1081167" cy="655187"/>
          </a:xfrm>
          <a:prstGeom prst="rect">
            <a:avLst/>
          </a:prstGeom>
        </p:spPr>
      </p:pic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662877385"/>
              </p:ext>
            </p:extLst>
          </p:nvPr>
        </p:nvGraphicFramePr>
        <p:xfrm>
          <a:off x="2775592" y="1338132"/>
          <a:ext cx="2585828" cy="1941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647068" y="1613144"/>
            <a:ext cx="0" cy="43177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29967" y="1787720"/>
            <a:ext cx="0" cy="36314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06663" y="927471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Speech Recognition</a:t>
            </a:r>
          </a:p>
          <a:p>
            <a:pPr algn="ctr"/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&gt; 30% </a:t>
            </a:r>
            <a:r>
              <a:rPr lang="en-US" sz="1200" b="1" dirty="0" smtClean="0"/>
              <a:t>(2012)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29008" y="4733281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Software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79312" y="4599963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Hardware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57890" y="108249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Data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196"/>
          <a:stretch/>
        </p:blipFill>
        <p:spPr>
          <a:xfrm>
            <a:off x="3037128" y="3018770"/>
            <a:ext cx="3481636" cy="1581192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3565788" y="4733281"/>
            <a:ext cx="1899903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Deep Neural Network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1" b="76277"/>
          <a:stretch/>
        </p:blipFill>
        <p:spPr>
          <a:xfrm>
            <a:off x="5852382" y="1134671"/>
            <a:ext cx="3179929" cy="714994"/>
          </a:xfrm>
          <a:prstGeom prst="rect">
            <a:avLst/>
          </a:prstGeom>
          <a:scene3d>
            <a:camera prst="orthographicFront">
              <a:rot lat="0" lon="0" rev="21582000"/>
            </a:camera>
            <a:lightRig rig="threePt" dir="t"/>
          </a:scene3d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58692" r="6823"/>
          <a:stretch/>
        </p:blipFill>
        <p:spPr>
          <a:xfrm>
            <a:off x="5624651" y="1797485"/>
            <a:ext cx="3354204" cy="1023243"/>
          </a:xfrm>
          <a:prstGeom prst="rect">
            <a:avLst/>
          </a:prstGeom>
          <a:scene3d>
            <a:camera prst="orthographicFront">
              <a:rot lat="0" lon="0" rev="21582000"/>
            </a:camera>
            <a:lightRig rig="threePt" dir="t"/>
          </a:scene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15" y="3171515"/>
            <a:ext cx="1831119" cy="12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453" y="340360"/>
            <a:ext cx="7086600" cy="390525"/>
          </a:xfrm>
        </p:spPr>
        <p:txBody>
          <a:bodyPr/>
          <a:lstStyle/>
          <a:p>
            <a:r>
              <a:rPr lang="en-US" dirty="0" smtClean="0"/>
              <a:t>Deep Neural Network (DNN) Overview</a:t>
            </a:r>
            <a:endParaRPr lang="en-US" dirty="0"/>
          </a:p>
        </p:txBody>
      </p:sp>
      <p:sp>
        <p:nvSpPr>
          <p:cNvPr id="300" name="Content Placeholder 1"/>
          <p:cNvSpPr>
            <a:spLocks noGrp="1"/>
          </p:cNvSpPr>
          <p:nvPr>
            <p:ph sz="quarter" idx="10"/>
          </p:nvPr>
        </p:nvSpPr>
        <p:spPr>
          <a:xfrm>
            <a:off x="280421" y="1270000"/>
            <a:ext cx="8188774" cy="4328160"/>
          </a:xfrm>
        </p:spPr>
        <p:txBody>
          <a:bodyPr/>
          <a:lstStyle/>
          <a:p>
            <a:r>
              <a:rPr lang="en-US" dirty="0" smtClean="0"/>
              <a:t>Neural networks are not accurate models of the brain</a:t>
            </a:r>
          </a:p>
          <a:p>
            <a:r>
              <a:rPr lang="en-US" dirty="0" smtClean="0"/>
              <a:t>But they are statistical </a:t>
            </a:r>
            <a:r>
              <a:rPr lang="en-US" dirty="0"/>
              <a:t>models</a:t>
            </a:r>
            <a:r>
              <a:rPr lang="en-US" dirty="0" smtClean="0"/>
              <a:t>*</a:t>
            </a:r>
          </a:p>
          <a:p>
            <a:r>
              <a:rPr lang="en-US" dirty="0" smtClean="0"/>
              <a:t>Prior to 2006, it was difficult to train deep neural networks</a:t>
            </a:r>
          </a:p>
          <a:p>
            <a:pPr lvl="1"/>
            <a:r>
              <a:rPr lang="en-US" dirty="0" smtClean="0"/>
              <a:t>(“deep” means &gt; 2 hidden layers)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480" y="5720080"/>
            <a:ext cx="8038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*Mike </a:t>
            </a:r>
            <a:r>
              <a:rPr lang="en-US" sz="1600" b="1" dirty="0"/>
              <a:t>D. Richard and Richard P. Lippmann, "Neural Network Classifiers Estimate</a:t>
            </a:r>
          </a:p>
          <a:p>
            <a:r>
              <a:rPr lang="it-IT" sz="1600" b="1" dirty="0"/>
              <a:t>Bayesian a Posteriori Probabilities," </a:t>
            </a:r>
            <a:r>
              <a:rPr lang="it-IT" sz="1600" b="1" i="1" dirty="0"/>
              <a:t>Neural Computation, </a:t>
            </a:r>
            <a:r>
              <a:rPr lang="it-IT" sz="1600" b="1" dirty="0"/>
              <a:t>3, 461-483,1992</a:t>
            </a:r>
            <a:endParaRPr lang="en-US" sz="1600" b="1" dirty="0"/>
          </a:p>
        </p:txBody>
      </p:sp>
      <p:sp>
        <p:nvSpPr>
          <p:cNvPr id="13" name="Oval 12"/>
          <p:cNvSpPr/>
          <p:nvPr/>
        </p:nvSpPr>
        <p:spPr>
          <a:xfrm>
            <a:off x="3218805" y="440027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18805" y="465926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18805" y="4913793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18805" y="5172784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20912" y="440027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20912" y="465926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120912" y="4913793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20912" y="5172784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3" idx="6"/>
            <a:endCxn id="17" idx="2"/>
          </p:cNvCxnSpPr>
          <p:nvPr/>
        </p:nvCxnSpPr>
        <p:spPr>
          <a:xfrm>
            <a:off x="3369156" y="448512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6"/>
            <a:endCxn id="18" idx="2"/>
          </p:cNvCxnSpPr>
          <p:nvPr/>
        </p:nvCxnSpPr>
        <p:spPr>
          <a:xfrm>
            <a:off x="3369156" y="474411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6"/>
            <a:endCxn id="19" idx="2"/>
          </p:cNvCxnSpPr>
          <p:nvPr/>
        </p:nvCxnSpPr>
        <p:spPr>
          <a:xfrm>
            <a:off x="3369156" y="4998635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6"/>
            <a:endCxn id="20" idx="2"/>
          </p:cNvCxnSpPr>
          <p:nvPr/>
        </p:nvCxnSpPr>
        <p:spPr>
          <a:xfrm>
            <a:off x="3369156" y="5257626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8" idx="2"/>
          </p:cNvCxnSpPr>
          <p:nvPr/>
        </p:nvCxnSpPr>
        <p:spPr>
          <a:xfrm>
            <a:off x="3369156" y="448512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9" idx="2"/>
          </p:cNvCxnSpPr>
          <p:nvPr/>
        </p:nvCxnSpPr>
        <p:spPr>
          <a:xfrm>
            <a:off x="3369156" y="448512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7" idx="2"/>
          </p:cNvCxnSpPr>
          <p:nvPr/>
        </p:nvCxnSpPr>
        <p:spPr>
          <a:xfrm flipV="1">
            <a:off x="3369156" y="448512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6"/>
            <a:endCxn id="19" idx="2"/>
          </p:cNvCxnSpPr>
          <p:nvPr/>
        </p:nvCxnSpPr>
        <p:spPr>
          <a:xfrm>
            <a:off x="3369156" y="4744110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6"/>
            <a:endCxn id="20" idx="2"/>
          </p:cNvCxnSpPr>
          <p:nvPr/>
        </p:nvCxnSpPr>
        <p:spPr>
          <a:xfrm>
            <a:off x="3369156" y="474411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7" idx="2"/>
          </p:cNvCxnSpPr>
          <p:nvPr/>
        </p:nvCxnSpPr>
        <p:spPr>
          <a:xfrm flipV="1">
            <a:off x="3369156" y="448512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6"/>
            <a:endCxn id="18" idx="2"/>
          </p:cNvCxnSpPr>
          <p:nvPr/>
        </p:nvCxnSpPr>
        <p:spPr>
          <a:xfrm flipV="1">
            <a:off x="3369156" y="4744110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>
            <a:off x="3369156" y="499863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7" idx="2"/>
          </p:cNvCxnSpPr>
          <p:nvPr/>
        </p:nvCxnSpPr>
        <p:spPr>
          <a:xfrm flipV="1">
            <a:off x="3369156" y="448512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8" idx="2"/>
          </p:cNvCxnSpPr>
          <p:nvPr/>
        </p:nvCxnSpPr>
        <p:spPr>
          <a:xfrm flipV="1">
            <a:off x="3369156" y="4744110"/>
            <a:ext cx="751755" cy="517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9" idx="2"/>
          </p:cNvCxnSpPr>
          <p:nvPr/>
        </p:nvCxnSpPr>
        <p:spPr>
          <a:xfrm flipV="1">
            <a:off x="3369156" y="499863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308346" y="3859833"/>
            <a:ext cx="150351" cy="16968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308346" y="4118824"/>
            <a:ext cx="150351" cy="16968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08346" y="4373349"/>
            <a:ext cx="150351" cy="16968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308346" y="4632339"/>
            <a:ext cx="150351" cy="16968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08346" y="4900260"/>
            <a:ext cx="150351" cy="16968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458697" y="3944675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458697" y="3944675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6" idx="6"/>
          </p:cNvCxnSpPr>
          <p:nvPr/>
        </p:nvCxnSpPr>
        <p:spPr>
          <a:xfrm>
            <a:off x="2458697" y="3944675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6"/>
          </p:cNvCxnSpPr>
          <p:nvPr/>
        </p:nvCxnSpPr>
        <p:spPr>
          <a:xfrm>
            <a:off x="2458697" y="4985102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6"/>
          </p:cNvCxnSpPr>
          <p:nvPr/>
        </p:nvCxnSpPr>
        <p:spPr>
          <a:xfrm>
            <a:off x="2458697" y="4203665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6"/>
          </p:cNvCxnSpPr>
          <p:nvPr/>
        </p:nvCxnSpPr>
        <p:spPr>
          <a:xfrm>
            <a:off x="2458697" y="445819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6"/>
          </p:cNvCxnSpPr>
          <p:nvPr/>
        </p:nvCxnSpPr>
        <p:spPr>
          <a:xfrm>
            <a:off x="2458697" y="4717181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458697" y="394467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458697" y="3944675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458697" y="394467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6"/>
          </p:cNvCxnSpPr>
          <p:nvPr/>
        </p:nvCxnSpPr>
        <p:spPr>
          <a:xfrm>
            <a:off x="2458697" y="4203665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6"/>
          </p:cNvCxnSpPr>
          <p:nvPr/>
        </p:nvCxnSpPr>
        <p:spPr>
          <a:xfrm>
            <a:off x="2458697" y="4203665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458697" y="4201432"/>
            <a:ext cx="751755" cy="783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458697" y="3944675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6"/>
          </p:cNvCxnSpPr>
          <p:nvPr/>
        </p:nvCxnSpPr>
        <p:spPr>
          <a:xfrm flipV="1">
            <a:off x="2458697" y="4203665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8" idx="6"/>
          </p:cNvCxnSpPr>
          <p:nvPr/>
        </p:nvCxnSpPr>
        <p:spPr>
          <a:xfrm>
            <a:off x="2458697" y="445819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8" idx="6"/>
          </p:cNvCxnSpPr>
          <p:nvPr/>
        </p:nvCxnSpPr>
        <p:spPr>
          <a:xfrm>
            <a:off x="2458697" y="4458190"/>
            <a:ext cx="751755" cy="526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458697" y="3944675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458697" y="4203665"/>
            <a:ext cx="751755" cy="517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458697" y="445819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9" idx="6"/>
          </p:cNvCxnSpPr>
          <p:nvPr/>
        </p:nvCxnSpPr>
        <p:spPr>
          <a:xfrm>
            <a:off x="2458697" y="4717181"/>
            <a:ext cx="751755" cy="267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458697" y="4203665"/>
            <a:ext cx="751755" cy="78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458697" y="4464889"/>
            <a:ext cx="751755" cy="520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458697" y="4717181"/>
            <a:ext cx="751755" cy="267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5" idx="2"/>
          </p:cNvCxnSpPr>
          <p:nvPr/>
        </p:nvCxnSpPr>
        <p:spPr>
          <a:xfrm>
            <a:off x="2458697" y="4208269"/>
            <a:ext cx="760108" cy="790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3" idx="6"/>
            <a:endCxn id="20" idx="2"/>
          </p:cNvCxnSpPr>
          <p:nvPr/>
        </p:nvCxnSpPr>
        <p:spPr>
          <a:xfrm>
            <a:off x="3369156" y="448512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218805" y="413992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120912" y="413992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369156" y="422477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8" idx="2"/>
          </p:cNvCxnSpPr>
          <p:nvPr/>
        </p:nvCxnSpPr>
        <p:spPr>
          <a:xfrm flipV="1">
            <a:off x="3369156" y="422477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6"/>
            <a:endCxn id="68" idx="2"/>
          </p:cNvCxnSpPr>
          <p:nvPr/>
        </p:nvCxnSpPr>
        <p:spPr>
          <a:xfrm>
            <a:off x="3369156" y="422477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369156" y="422477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69156" y="422477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68" idx="2"/>
          </p:cNvCxnSpPr>
          <p:nvPr/>
        </p:nvCxnSpPr>
        <p:spPr>
          <a:xfrm flipV="1">
            <a:off x="3369156" y="422477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68" idx="2"/>
          </p:cNvCxnSpPr>
          <p:nvPr/>
        </p:nvCxnSpPr>
        <p:spPr>
          <a:xfrm flipV="1">
            <a:off x="3369156" y="422477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68" idx="2"/>
          </p:cNvCxnSpPr>
          <p:nvPr/>
        </p:nvCxnSpPr>
        <p:spPr>
          <a:xfrm flipV="1">
            <a:off x="3369156" y="422477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7" idx="6"/>
          </p:cNvCxnSpPr>
          <p:nvPr/>
        </p:nvCxnSpPr>
        <p:spPr>
          <a:xfrm>
            <a:off x="3369156" y="422477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218805" y="387957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120912" y="387957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369156" y="396442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2"/>
          </p:cNvCxnSpPr>
          <p:nvPr/>
        </p:nvCxnSpPr>
        <p:spPr>
          <a:xfrm flipV="1">
            <a:off x="3369156" y="396442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8" idx="6"/>
            <a:endCxn id="79" idx="2"/>
          </p:cNvCxnSpPr>
          <p:nvPr/>
        </p:nvCxnSpPr>
        <p:spPr>
          <a:xfrm>
            <a:off x="3369156" y="396442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69156" y="396442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369156" y="396442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79" idx="2"/>
          </p:cNvCxnSpPr>
          <p:nvPr/>
        </p:nvCxnSpPr>
        <p:spPr>
          <a:xfrm flipV="1">
            <a:off x="3369156" y="396442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79" idx="2"/>
          </p:cNvCxnSpPr>
          <p:nvPr/>
        </p:nvCxnSpPr>
        <p:spPr>
          <a:xfrm flipV="1">
            <a:off x="3369156" y="396442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79" idx="2"/>
          </p:cNvCxnSpPr>
          <p:nvPr/>
        </p:nvCxnSpPr>
        <p:spPr>
          <a:xfrm flipV="1">
            <a:off x="3369156" y="396442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8" idx="6"/>
          </p:cNvCxnSpPr>
          <p:nvPr/>
        </p:nvCxnSpPr>
        <p:spPr>
          <a:xfrm>
            <a:off x="3369156" y="396442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3218805" y="361922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120912" y="361922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369156" y="370407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90" idx="2"/>
          </p:cNvCxnSpPr>
          <p:nvPr/>
        </p:nvCxnSpPr>
        <p:spPr>
          <a:xfrm flipV="1">
            <a:off x="3369156" y="370407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9" idx="6"/>
            <a:endCxn id="90" idx="2"/>
          </p:cNvCxnSpPr>
          <p:nvPr/>
        </p:nvCxnSpPr>
        <p:spPr>
          <a:xfrm>
            <a:off x="3369156" y="370407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369156" y="370407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369156" y="370407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90" idx="2"/>
          </p:cNvCxnSpPr>
          <p:nvPr/>
        </p:nvCxnSpPr>
        <p:spPr>
          <a:xfrm flipV="1">
            <a:off x="3369156" y="370407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90" idx="2"/>
          </p:cNvCxnSpPr>
          <p:nvPr/>
        </p:nvCxnSpPr>
        <p:spPr>
          <a:xfrm flipV="1">
            <a:off x="3369156" y="370407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90" idx="2"/>
          </p:cNvCxnSpPr>
          <p:nvPr/>
        </p:nvCxnSpPr>
        <p:spPr>
          <a:xfrm flipV="1">
            <a:off x="3369156" y="370407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9" idx="6"/>
          </p:cNvCxnSpPr>
          <p:nvPr/>
        </p:nvCxnSpPr>
        <p:spPr>
          <a:xfrm>
            <a:off x="3369156" y="370407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6" idx="6"/>
            <a:endCxn id="89" idx="2"/>
          </p:cNvCxnSpPr>
          <p:nvPr/>
        </p:nvCxnSpPr>
        <p:spPr>
          <a:xfrm flipV="1">
            <a:off x="2458697" y="3704070"/>
            <a:ext cx="760108" cy="240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9" idx="2"/>
            <a:endCxn id="37" idx="6"/>
          </p:cNvCxnSpPr>
          <p:nvPr/>
        </p:nvCxnSpPr>
        <p:spPr>
          <a:xfrm flipH="1">
            <a:off x="2458697" y="3704070"/>
            <a:ext cx="760108" cy="499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9" idx="2"/>
            <a:endCxn id="38" idx="6"/>
          </p:cNvCxnSpPr>
          <p:nvPr/>
        </p:nvCxnSpPr>
        <p:spPr>
          <a:xfrm flipH="1">
            <a:off x="2458697" y="3704070"/>
            <a:ext cx="760108" cy="754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9" idx="2"/>
            <a:endCxn id="39" idx="6"/>
          </p:cNvCxnSpPr>
          <p:nvPr/>
        </p:nvCxnSpPr>
        <p:spPr>
          <a:xfrm flipH="1">
            <a:off x="2458697" y="3704070"/>
            <a:ext cx="760108" cy="101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9" idx="2"/>
            <a:endCxn id="40" idx="6"/>
          </p:cNvCxnSpPr>
          <p:nvPr/>
        </p:nvCxnSpPr>
        <p:spPr>
          <a:xfrm flipH="1">
            <a:off x="2458697" y="3704070"/>
            <a:ext cx="760108" cy="1281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6" idx="2"/>
            <a:endCxn id="40" idx="6"/>
          </p:cNvCxnSpPr>
          <p:nvPr/>
        </p:nvCxnSpPr>
        <p:spPr>
          <a:xfrm flipH="1" flipV="1">
            <a:off x="2458697" y="4985102"/>
            <a:ext cx="760108" cy="272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5040260" y="440027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040260" y="465926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040260" y="4913793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040260" y="5172784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040260" y="413992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040260" y="387957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040260" y="361922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5190611" y="448512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190611" y="448512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190611" y="474411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190611" y="4998635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190611" y="5257626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190611" y="448512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190611" y="448512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5190611" y="448512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190611" y="4744110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190611" y="474411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190611" y="4741877"/>
            <a:ext cx="751755" cy="783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190611" y="448512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5190611" y="4744110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190611" y="499863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190611" y="4998635"/>
            <a:ext cx="751755" cy="526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5190611" y="448512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5190611" y="4744110"/>
            <a:ext cx="751755" cy="517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190611" y="499863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190611" y="5257626"/>
            <a:ext cx="751755" cy="267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190611" y="448512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190611" y="422477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5190611" y="422477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190611" y="422477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190611" y="422477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190611" y="422477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190611" y="422477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5190611" y="422477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5190611" y="422477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190611" y="422477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190611" y="396442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5190611" y="396442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190611" y="396442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190611" y="396442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190611" y="396442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190611" y="396442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5190611" y="396442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190611" y="396442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190611" y="396442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190611" y="370407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190611" y="370407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5190611" y="370407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190611" y="370407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190611" y="370407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5190611" y="370407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190611" y="370407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5190611" y="370407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190611" y="370407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5190611" y="344372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190611" y="344372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190611" y="344372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190611" y="344372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5942367" y="3882684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5942367" y="4141675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5942367" y="4396200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5942367" y="4655190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5942367" y="4923111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5942367" y="3619228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5942367" y="5191033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5951488" y="3358878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5951488" y="5440704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73" name="Straight Connector 172"/>
          <p:cNvCxnSpPr>
            <a:endCxn id="16" idx="2"/>
          </p:cNvCxnSpPr>
          <p:nvPr/>
        </p:nvCxnSpPr>
        <p:spPr>
          <a:xfrm>
            <a:off x="2458697" y="4717180"/>
            <a:ext cx="760108" cy="540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8" idx="6"/>
            <a:endCxn id="16" idx="2"/>
          </p:cNvCxnSpPr>
          <p:nvPr/>
        </p:nvCxnSpPr>
        <p:spPr>
          <a:xfrm>
            <a:off x="2458697" y="4458191"/>
            <a:ext cx="760108" cy="7994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endCxn id="16" idx="2"/>
          </p:cNvCxnSpPr>
          <p:nvPr/>
        </p:nvCxnSpPr>
        <p:spPr>
          <a:xfrm>
            <a:off x="2458697" y="4210625"/>
            <a:ext cx="760108" cy="104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36" idx="6"/>
            <a:endCxn id="16" idx="2"/>
          </p:cNvCxnSpPr>
          <p:nvPr/>
        </p:nvCxnSpPr>
        <p:spPr>
          <a:xfrm>
            <a:off x="2458697" y="3944675"/>
            <a:ext cx="760108" cy="13129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280932" y="4474039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280932" y="4733029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280932" y="4987554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280932" y="5246545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4280932" y="4474039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4280932" y="4474039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4280932" y="4474039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4280932" y="4733029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4280932" y="4733029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4280932" y="4474039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4280932" y="4733029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4280932" y="4987554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4280932" y="4474039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4280932" y="4733029"/>
            <a:ext cx="751755" cy="517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4280932" y="4987554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280932" y="4474039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4280932" y="4213689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4280932" y="4213689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4280932" y="4213689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4280932" y="4213689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280932" y="4213689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4280932" y="4213689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4280932" y="4213689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4280932" y="4213689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280932" y="4213689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280932" y="3953339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280932" y="3953339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4280932" y="3953339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4280932" y="3953339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4280932" y="3953339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280932" y="3953339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280932" y="3953339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80932" y="3953339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4280932" y="3953339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280932" y="3692989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280932" y="3692989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4280932" y="3692989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4280932" y="3692989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4280932" y="3692989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4280932" y="3692989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4280932" y="3692989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4280932" y="3692989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280932" y="3692989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 rot="16200000">
            <a:off x="4004008" y="2468868"/>
            <a:ext cx="381034" cy="184182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1394304" y="4327639"/>
            <a:ext cx="74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Input</a:t>
            </a:r>
            <a:endParaRPr lang="en-US" sz="1400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6154605" y="4306534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Output</a:t>
            </a:r>
            <a:endParaRPr lang="en-US" sz="1400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3039026" y="2891483"/>
            <a:ext cx="23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Hidden Layers ( &gt; 2)</a:t>
            </a:r>
            <a:endParaRPr lang="en-US" b="1" dirty="0"/>
          </a:p>
        </p:txBody>
      </p:sp>
      <p:sp>
        <p:nvSpPr>
          <p:cNvPr id="289" name="TextBox 288"/>
          <p:cNvSpPr txBox="1"/>
          <p:nvPr/>
        </p:nvSpPr>
        <p:spPr>
          <a:xfrm>
            <a:off x="210133" y="3089777"/>
            <a:ext cx="2368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Deep Neural Network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57789" y="2818399"/>
            <a:ext cx="4694287" cy="2517003"/>
            <a:chOff x="1447800" y="1662404"/>
            <a:chExt cx="4694287" cy="25170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603"/>
            <a:stretch/>
          </p:blipFill>
          <p:spPr>
            <a:xfrm>
              <a:off x="1447800" y="2461364"/>
              <a:ext cx="4694287" cy="171804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2362200" y="1673275"/>
              <a:ext cx="1600200" cy="77754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362200" y="2055768"/>
              <a:ext cx="533400" cy="40024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19150" y="1662404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</a:t>
              </a:r>
              <a:r>
                <a:rPr lang="en-US" sz="2000" b="1" dirty="0" smtClean="0"/>
                <a:t>ook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4087" y="2068157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895600" y="2055041"/>
              <a:ext cx="413658" cy="40083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309258" y="2055769"/>
              <a:ext cx="647699" cy="40083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65526" y="20557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k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8893" y="2055768"/>
              <a:ext cx="498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uh</a:t>
              </a:r>
              <a:endParaRPr lang="en-US" b="1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107440"/>
            <a:ext cx="7772400" cy="428847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Currently, DNN target labels come from AM alignments</a:t>
            </a:r>
          </a:p>
          <a:p>
            <a:r>
              <a:rPr lang="en-US" dirty="0" smtClean="0"/>
              <a:t>Input is typically a large window of speech</a:t>
            </a:r>
          </a:p>
          <a:p>
            <a:r>
              <a:rPr lang="en-US" dirty="0" smtClean="0"/>
              <a:t>A DNN predicts unit at middle of window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51682" y="4216115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p(</a:t>
            </a:r>
            <a:r>
              <a:rPr lang="en-US" sz="2000" b="1" dirty="0" err="1" smtClean="0"/>
              <a:t>unit|x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6095009" y="4215138"/>
            <a:ext cx="771437" cy="4001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DNN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Arrow Connector 29"/>
          <p:cNvCxnSpPr>
            <a:stCxn id="18" idx="3"/>
            <a:endCxn id="14" idx="1"/>
          </p:cNvCxnSpPr>
          <p:nvPr/>
        </p:nvCxnSpPr>
        <p:spPr bwMode="auto">
          <a:xfrm>
            <a:off x="6866446" y="4415193"/>
            <a:ext cx="285236" cy="9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Title 1"/>
          <p:cNvSpPr txBox="1">
            <a:spLocks/>
          </p:cNvSpPr>
          <p:nvPr/>
        </p:nvSpPr>
        <p:spPr bwMode="auto">
          <a:xfrm>
            <a:off x="1066799" y="304802"/>
            <a:ext cx="723169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DNN for ASR</a:t>
            </a:r>
            <a:endParaRPr lang="en-US" kern="0" dirty="0"/>
          </a:p>
        </p:txBody>
      </p:sp>
      <p:sp>
        <p:nvSpPr>
          <p:cNvPr id="27" name="Rectangle 26"/>
          <p:cNvSpPr/>
          <p:nvPr/>
        </p:nvSpPr>
        <p:spPr>
          <a:xfrm flipH="1">
            <a:off x="1979324" y="3626570"/>
            <a:ext cx="45719" cy="17180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1559658" y="3626569"/>
            <a:ext cx="904266" cy="17180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33606" y="3626570"/>
            <a:ext cx="45719" cy="1718042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025046" y="3626570"/>
            <a:ext cx="45720" cy="1718042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1"/>
          <p:cNvSpPr/>
          <p:nvPr/>
        </p:nvSpPr>
        <p:spPr>
          <a:xfrm rot="5400000">
            <a:off x="1861633" y="5097882"/>
            <a:ext cx="297193" cy="90738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04135" y="5333326"/>
            <a:ext cx="3641966" cy="876974"/>
            <a:chOff x="2004135" y="5333326"/>
            <a:chExt cx="3641966" cy="876974"/>
          </a:xfrm>
        </p:grpSpPr>
        <p:cxnSp>
          <p:nvCxnSpPr>
            <p:cNvPr id="17" name="Straight Arrow Connector 16"/>
            <p:cNvCxnSpPr>
              <a:endCxn id="53" idx="2"/>
            </p:cNvCxnSpPr>
            <p:nvPr/>
          </p:nvCxnSpPr>
          <p:spPr>
            <a:xfrm flipH="1" flipV="1">
              <a:off x="5627510" y="5333326"/>
              <a:ext cx="4309" cy="876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004135" y="6210300"/>
              <a:ext cx="36419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010229" y="5700172"/>
              <a:ext cx="0" cy="5101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104070" y="571506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</a:t>
            </a:r>
            <a:endParaRPr lang="en-US" b="1" dirty="0"/>
          </a:p>
        </p:txBody>
      </p:sp>
      <p:cxnSp>
        <p:nvCxnSpPr>
          <p:cNvPr id="47" name="Straight Arrow Connector 46"/>
          <p:cNvCxnSpPr>
            <a:stCxn id="52" idx="3"/>
            <a:endCxn id="18" idx="1"/>
          </p:cNvCxnSpPr>
          <p:nvPr/>
        </p:nvCxnSpPr>
        <p:spPr>
          <a:xfrm flipV="1">
            <a:off x="5652197" y="4415193"/>
            <a:ext cx="442812" cy="21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607132" y="3513725"/>
            <a:ext cx="49375" cy="573028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602822" y="4130810"/>
            <a:ext cx="49375" cy="573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602822" y="4760298"/>
            <a:ext cx="49375" cy="573028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072246" y="2915920"/>
            <a:ext cx="2419738" cy="3011991"/>
            <a:chOff x="5612869" y="2615184"/>
            <a:chExt cx="1879115" cy="3621024"/>
          </a:xfrm>
        </p:grpSpPr>
        <p:sp>
          <p:nvSpPr>
            <p:cNvPr id="6" name="Rectangle 5"/>
            <p:cNvSpPr/>
            <p:nvPr/>
          </p:nvSpPr>
          <p:spPr>
            <a:xfrm>
              <a:off x="5612869" y="2615184"/>
              <a:ext cx="1879115" cy="3621024"/>
            </a:xfrm>
            <a:prstGeom prst="rect">
              <a:avLst/>
            </a:prstGeom>
            <a:solidFill>
              <a:srgbClr val="D2DC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4604" y="2663952"/>
              <a:ext cx="1628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Simple Classifier</a:t>
              </a:r>
              <a:endParaRPr lang="en-US" sz="1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37921" y="2915921"/>
            <a:ext cx="3934326" cy="3011992"/>
            <a:chOff x="865632" y="2615184"/>
            <a:chExt cx="4856727" cy="3621024"/>
          </a:xfrm>
        </p:grpSpPr>
        <p:sp>
          <p:nvSpPr>
            <p:cNvPr id="4" name="Rectangle 3"/>
            <p:cNvSpPr/>
            <p:nvPr/>
          </p:nvSpPr>
          <p:spPr>
            <a:xfrm>
              <a:off x="865632" y="2615184"/>
              <a:ext cx="4856727" cy="3621024"/>
            </a:xfrm>
            <a:prstGeom prst="rect">
              <a:avLst/>
            </a:prstGeom>
            <a:solidFill>
              <a:srgbClr val="D2DC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9467" y="2693515"/>
              <a:ext cx="17556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Feature Extraction</a:t>
              </a:r>
              <a:endParaRPr lang="en-US" sz="1400" b="1" dirty="0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74935" y="1158240"/>
            <a:ext cx="8188774" cy="496547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We can take advantage of the abstraction: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A narrow bottleneck can be used to reduce dimensionality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First part of network is used for feature extraction</a:t>
            </a:r>
          </a:p>
          <a:p>
            <a:r>
              <a:rPr lang="en-US" dirty="0"/>
              <a:t>Last part of network is </a:t>
            </a:r>
            <a:r>
              <a:rPr lang="en-US" dirty="0" smtClean="0"/>
              <a:t>a </a:t>
            </a:r>
            <a:r>
              <a:rPr lang="en-US" dirty="0"/>
              <a:t>simple classifier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Bottleneck Features (BNFs)</a:t>
            </a:r>
            <a:endParaRPr lang="en-US" dirty="0"/>
          </a:p>
        </p:txBody>
      </p:sp>
      <p:grpSp>
        <p:nvGrpSpPr>
          <p:cNvPr id="331" name="Group 330"/>
          <p:cNvGrpSpPr/>
          <p:nvPr/>
        </p:nvGrpSpPr>
        <p:grpSpPr>
          <a:xfrm>
            <a:off x="1262878" y="3937054"/>
            <a:ext cx="1122933" cy="1030625"/>
            <a:chOff x="4111335" y="2434208"/>
            <a:chExt cx="986784" cy="691482"/>
          </a:xfrm>
        </p:grpSpPr>
        <p:sp>
          <p:nvSpPr>
            <p:cNvPr id="344" name="Rectangle 343"/>
            <p:cNvSpPr/>
            <p:nvPr/>
          </p:nvSpPr>
          <p:spPr>
            <a:xfrm flipH="1">
              <a:off x="4376551" y="2434208"/>
              <a:ext cx="40177" cy="683799"/>
            </a:xfrm>
            <a:prstGeom prst="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4559026" y="2440376"/>
              <a:ext cx="43389" cy="6853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4743108" y="2434209"/>
              <a:ext cx="43389" cy="690718"/>
            </a:xfrm>
            <a:prstGeom prst="rect">
              <a:avLst/>
            </a:prstGeom>
            <a:solidFill>
              <a:srgbClr val="33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111335" y="2665094"/>
              <a:ext cx="355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…</a:t>
              </a:r>
              <a:endParaRPr lang="en-US" sz="11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743108" y="2666007"/>
              <a:ext cx="355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…</a:t>
              </a:r>
              <a:endParaRPr lang="en-US" sz="1100" dirty="0"/>
            </a:p>
          </p:txBody>
        </p:sp>
      </p:grpSp>
      <p:sp>
        <p:nvSpPr>
          <p:cNvPr id="346" name="Rectangle 345"/>
          <p:cNvSpPr/>
          <p:nvPr/>
        </p:nvSpPr>
        <p:spPr>
          <a:xfrm>
            <a:off x="4864269" y="5334847"/>
            <a:ext cx="45719" cy="772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/>
          <p:cNvSpPr txBox="1"/>
          <p:nvPr/>
        </p:nvSpPr>
        <p:spPr>
          <a:xfrm>
            <a:off x="1486683" y="353896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sz="1400" b="1" dirty="0">
              <a:solidFill>
                <a:srgbClr val="0053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1" name="Oval 590"/>
          <p:cNvSpPr/>
          <p:nvPr/>
        </p:nvSpPr>
        <p:spPr>
          <a:xfrm>
            <a:off x="3175625" y="439265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92" name="Oval 591"/>
          <p:cNvSpPr/>
          <p:nvPr/>
        </p:nvSpPr>
        <p:spPr>
          <a:xfrm>
            <a:off x="3175625" y="465164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93" name="Oval 592"/>
          <p:cNvSpPr/>
          <p:nvPr/>
        </p:nvSpPr>
        <p:spPr>
          <a:xfrm>
            <a:off x="3175625" y="4906173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94" name="Oval 593"/>
          <p:cNvSpPr/>
          <p:nvPr/>
        </p:nvSpPr>
        <p:spPr>
          <a:xfrm>
            <a:off x="3175625" y="5165164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95" name="Oval 594"/>
          <p:cNvSpPr/>
          <p:nvPr/>
        </p:nvSpPr>
        <p:spPr>
          <a:xfrm>
            <a:off x="4077732" y="439265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96" name="Oval 595"/>
          <p:cNvSpPr/>
          <p:nvPr/>
        </p:nvSpPr>
        <p:spPr>
          <a:xfrm>
            <a:off x="4077732" y="465164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97" name="Oval 596"/>
          <p:cNvSpPr/>
          <p:nvPr/>
        </p:nvSpPr>
        <p:spPr>
          <a:xfrm>
            <a:off x="4077732" y="4906173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98" name="Oval 597"/>
          <p:cNvSpPr/>
          <p:nvPr/>
        </p:nvSpPr>
        <p:spPr>
          <a:xfrm>
            <a:off x="4077732" y="5165164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599" name="Straight Connector 598"/>
          <p:cNvCxnSpPr>
            <a:stCxn id="591" idx="6"/>
            <a:endCxn id="595" idx="2"/>
          </p:cNvCxnSpPr>
          <p:nvPr/>
        </p:nvCxnSpPr>
        <p:spPr>
          <a:xfrm>
            <a:off x="3325976" y="447750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>
            <a:stCxn id="592" idx="6"/>
            <a:endCxn id="596" idx="2"/>
          </p:cNvCxnSpPr>
          <p:nvPr/>
        </p:nvCxnSpPr>
        <p:spPr>
          <a:xfrm>
            <a:off x="3325976" y="473649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>
            <a:stCxn id="593" idx="6"/>
            <a:endCxn id="597" idx="2"/>
          </p:cNvCxnSpPr>
          <p:nvPr/>
        </p:nvCxnSpPr>
        <p:spPr>
          <a:xfrm>
            <a:off x="3325976" y="4991015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>
            <a:stCxn id="594" idx="6"/>
            <a:endCxn id="598" idx="2"/>
          </p:cNvCxnSpPr>
          <p:nvPr/>
        </p:nvCxnSpPr>
        <p:spPr>
          <a:xfrm>
            <a:off x="3325976" y="5250006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>
            <a:endCxn id="596" idx="2"/>
          </p:cNvCxnSpPr>
          <p:nvPr/>
        </p:nvCxnSpPr>
        <p:spPr>
          <a:xfrm>
            <a:off x="3325976" y="44775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>
            <a:endCxn id="597" idx="2"/>
          </p:cNvCxnSpPr>
          <p:nvPr/>
        </p:nvCxnSpPr>
        <p:spPr>
          <a:xfrm>
            <a:off x="3325976" y="44775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>
            <a:endCxn id="595" idx="2"/>
          </p:cNvCxnSpPr>
          <p:nvPr/>
        </p:nvCxnSpPr>
        <p:spPr>
          <a:xfrm flipV="1">
            <a:off x="3325976" y="44775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>
            <a:stCxn id="592" idx="6"/>
            <a:endCxn id="597" idx="2"/>
          </p:cNvCxnSpPr>
          <p:nvPr/>
        </p:nvCxnSpPr>
        <p:spPr>
          <a:xfrm>
            <a:off x="3325976" y="4736490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>
            <a:stCxn id="592" idx="6"/>
            <a:endCxn id="598" idx="2"/>
          </p:cNvCxnSpPr>
          <p:nvPr/>
        </p:nvCxnSpPr>
        <p:spPr>
          <a:xfrm>
            <a:off x="3325976" y="473649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>
            <a:endCxn id="595" idx="2"/>
          </p:cNvCxnSpPr>
          <p:nvPr/>
        </p:nvCxnSpPr>
        <p:spPr>
          <a:xfrm flipV="1">
            <a:off x="3325976" y="44775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>
            <a:stCxn id="593" idx="6"/>
            <a:endCxn id="596" idx="2"/>
          </p:cNvCxnSpPr>
          <p:nvPr/>
        </p:nvCxnSpPr>
        <p:spPr>
          <a:xfrm flipV="1">
            <a:off x="3325976" y="4736490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>
            <a:stCxn id="593" idx="6"/>
          </p:cNvCxnSpPr>
          <p:nvPr/>
        </p:nvCxnSpPr>
        <p:spPr>
          <a:xfrm>
            <a:off x="3325976" y="499101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>
            <a:endCxn id="595" idx="2"/>
          </p:cNvCxnSpPr>
          <p:nvPr/>
        </p:nvCxnSpPr>
        <p:spPr>
          <a:xfrm flipV="1">
            <a:off x="3325976" y="447750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/>
          <p:cNvCxnSpPr>
            <a:endCxn id="596" idx="2"/>
          </p:cNvCxnSpPr>
          <p:nvPr/>
        </p:nvCxnSpPr>
        <p:spPr>
          <a:xfrm flipV="1">
            <a:off x="3325976" y="4736490"/>
            <a:ext cx="751755" cy="517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/>
          <p:cNvCxnSpPr>
            <a:endCxn id="597" idx="2"/>
          </p:cNvCxnSpPr>
          <p:nvPr/>
        </p:nvCxnSpPr>
        <p:spPr>
          <a:xfrm flipV="1">
            <a:off x="3325976" y="499101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5144486" y="3956104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 flipV="1">
            <a:off x="5144486" y="3956104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>
            <a:off x="5144486" y="3956104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5144486" y="4996531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5144486" y="4215094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5144486" y="4469619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>
            <a:off x="5144486" y="472861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>
            <a:off x="5144486" y="3956104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>
          <a:xfrm>
            <a:off x="5144486" y="3956104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 flipV="1">
            <a:off x="5144486" y="3956104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>
            <a:off x="5144486" y="4215094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/>
          <p:cNvCxnSpPr/>
          <p:nvPr/>
        </p:nvCxnSpPr>
        <p:spPr>
          <a:xfrm>
            <a:off x="5144486" y="4215094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5144486" y="4212861"/>
            <a:ext cx="751755" cy="783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5144486" y="3956104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5144486" y="4215094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>
            <a:off x="5144485" y="4469619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>
            <a:off x="5144486" y="4469619"/>
            <a:ext cx="751755" cy="526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 flipV="1">
            <a:off x="5144486" y="3956104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5144486" y="4215094"/>
            <a:ext cx="751755" cy="517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flipV="1">
            <a:off x="5144486" y="4469619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>
            <a:off x="5144486" y="4728610"/>
            <a:ext cx="751755" cy="267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/>
          <p:nvPr/>
        </p:nvCxnSpPr>
        <p:spPr>
          <a:xfrm flipV="1">
            <a:off x="5144486" y="4215094"/>
            <a:ext cx="751755" cy="78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flipV="1">
            <a:off x="5144484" y="4469619"/>
            <a:ext cx="751757" cy="546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flipV="1">
            <a:off x="5144484" y="4728610"/>
            <a:ext cx="751757" cy="274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Oval 637"/>
          <p:cNvSpPr/>
          <p:nvPr/>
        </p:nvSpPr>
        <p:spPr>
          <a:xfrm>
            <a:off x="2265166" y="3852213"/>
            <a:ext cx="150351" cy="16968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39" name="Oval 638"/>
          <p:cNvSpPr/>
          <p:nvPr/>
        </p:nvSpPr>
        <p:spPr>
          <a:xfrm>
            <a:off x="2265166" y="4111204"/>
            <a:ext cx="150351" cy="16968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40" name="Oval 639"/>
          <p:cNvSpPr/>
          <p:nvPr/>
        </p:nvSpPr>
        <p:spPr>
          <a:xfrm>
            <a:off x="2265166" y="4365729"/>
            <a:ext cx="150351" cy="16968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41" name="Oval 640"/>
          <p:cNvSpPr/>
          <p:nvPr/>
        </p:nvSpPr>
        <p:spPr>
          <a:xfrm>
            <a:off x="2265166" y="4624719"/>
            <a:ext cx="150351" cy="16968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42" name="Oval 641"/>
          <p:cNvSpPr/>
          <p:nvPr/>
        </p:nvSpPr>
        <p:spPr>
          <a:xfrm>
            <a:off x="2265166" y="4892640"/>
            <a:ext cx="150351" cy="16968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43" name="Straight Connector 642"/>
          <p:cNvCxnSpPr/>
          <p:nvPr/>
        </p:nvCxnSpPr>
        <p:spPr>
          <a:xfrm>
            <a:off x="2415517" y="3937055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2415517" y="3937055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>
            <a:stCxn id="638" idx="6"/>
          </p:cNvCxnSpPr>
          <p:nvPr/>
        </p:nvCxnSpPr>
        <p:spPr>
          <a:xfrm>
            <a:off x="2415517" y="3937055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>
            <a:stCxn id="642" idx="6"/>
          </p:cNvCxnSpPr>
          <p:nvPr/>
        </p:nvCxnSpPr>
        <p:spPr>
          <a:xfrm>
            <a:off x="2415517" y="4977482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/>
          <p:cNvCxnSpPr>
            <a:stCxn id="639" idx="6"/>
          </p:cNvCxnSpPr>
          <p:nvPr/>
        </p:nvCxnSpPr>
        <p:spPr>
          <a:xfrm>
            <a:off x="2415517" y="4196045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>
            <a:stCxn id="640" idx="6"/>
          </p:cNvCxnSpPr>
          <p:nvPr/>
        </p:nvCxnSpPr>
        <p:spPr>
          <a:xfrm>
            <a:off x="2415517" y="445057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/>
          <p:cNvCxnSpPr>
            <a:stCxn id="641" idx="6"/>
          </p:cNvCxnSpPr>
          <p:nvPr/>
        </p:nvCxnSpPr>
        <p:spPr>
          <a:xfrm>
            <a:off x="2415517" y="4709561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>
            <a:off x="2415517" y="393705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/>
          <p:cNvCxnSpPr/>
          <p:nvPr/>
        </p:nvCxnSpPr>
        <p:spPr>
          <a:xfrm>
            <a:off x="2415517" y="3937055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/>
          <p:cNvCxnSpPr/>
          <p:nvPr/>
        </p:nvCxnSpPr>
        <p:spPr>
          <a:xfrm flipV="1">
            <a:off x="2415517" y="393705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/>
          <p:cNvCxnSpPr>
            <a:stCxn id="639" idx="6"/>
          </p:cNvCxnSpPr>
          <p:nvPr/>
        </p:nvCxnSpPr>
        <p:spPr>
          <a:xfrm>
            <a:off x="2415517" y="4196045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/>
          <p:cNvCxnSpPr>
            <a:stCxn id="639" idx="6"/>
          </p:cNvCxnSpPr>
          <p:nvPr/>
        </p:nvCxnSpPr>
        <p:spPr>
          <a:xfrm>
            <a:off x="2415517" y="4196045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/>
          <p:cNvCxnSpPr/>
          <p:nvPr/>
        </p:nvCxnSpPr>
        <p:spPr>
          <a:xfrm>
            <a:off x="2415517" y="4193812"/>
            <a:ext cx="751755" cy="783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 flipV="1">
            <a:off x="2415517" y="3937055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>
            <a:stCxn id="640" idx="6"/>
          </p:cNvCxnSpPr>
          <p:nvPr/>
        </p:nvCxnSpPr>
        <p:spPr>
          <a:xfrm flipV="1">
            <a:off x="2415517" y="4196045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>
            <a:stCxn id="640" idx="6"/>
          </p:cNvCxnSpPr>
          <p:nvPr/>
        </p:nvCxnSpPr>
        <p:spPr>
          <a:xfrm>
            <a:off x="2415517" y="445057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>
            <a:stCxn id="640" idx="6"/>
          </p:cNvCxnSpPr>
          <p:nvPr/>
        </p:nvCxnSpPr>
        <p:spPr>
          <a:xfrm>
            <a:off x="2415517" y="4450570"/>
            <a:ext cx="751755" cy="526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 flipV="1">
            <a:off x="2415517" y="3937055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 flipV="1">
            <a:off x="2415517" y="4196045"/>
            <a:ext cx="751755" cy="517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/>
          <p:cNvCxnSpPr/>
          <p:nvPr/>
        </p:nvCxnSpPr>
        <p:spPr>
          <a:xfrm flipV="1">
            <a:off x="2415517" y="445057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>
            <a:stCxn id="641" idx="6"/>
          </p:cNvCxnSpPr>
          <p:nvPr/>
        </p:nvCxnSpPr>
        <p:spPr>
          <a:xfrm>
            <a:off x="2415517" y="4709561"/>
            <a:ext cx="751755" cy="267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/>
          <p:nvPr/>
        </p:nvCxnSpPr>
        <p:spPr>
          <a:xfrm flipV="1">
            <a:off x="2415517" y="4196045"/>
            <a:ext cx="751755" cy="78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/>
          <p:nvPr/>
        </p:nvCxnSpPr>
        <p:spPr>
          <a:xfrm flipV="1">
            <a:off x="2415517" y="4457269"/>
            <a:ext cx="751755" cy="520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/>
          <p:nvPr/>
        </p:nvCxnSpPr>
        <p:spPr>
          <a:xfrm flipV="1">
            <a:off x="2415517" y="4709561"/>
            <a:ext cx="751755" cy="267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>
            <a:endCxn id="593" idx="2"/>
          </p:cNvCxnSpPr>
          <p:nvPr/>
        </p:nvCxnSpPr>
        <p:spPr>
          <a:xfrm>
            <a:off x="2415517" y="4200649"/>
            <a:ext cx="760108" cy="790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/>
          <p:cNvCxnSpPr>
            <a:stCxn id="591" idx="6"/>
            <a:endCxn id="598" idx="2"/>
          </p:cNvCxnSpPr>
          <p:nvPr/>
        </p:nvCxnSpPr>
        <p:spPr>
          <a:xfrm>
            <a:off x="3325976" y="447750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Oval 668"/>
          <p:cNvSpPr/>
          <p:nvPr/>
        </p:nvSpPr>
        <p:spPr>
          <a:xfrm>
            <a:off x="3175625" y="413230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70" name="Oval 669"/>
          <p:cNvSpPr/>
          <p:nvPr/>
        </p:nvSpPr>
        <p:spPr>
          <a:xfrm>
            <a:off x="4077732" y="413230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71" name="Straight Connector 670"/>
          <p:cNvCxnSpPr/>
          <p:nvPr/>
        </p:nvCxnSpPr>
        <p:spPr>
          <a:xfrm>
            <a:off x="3325976" y="421715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>
            <a:endCxn id="670" idx="2"/>
          </p:cNvCxnSpPr>
          <p:nvPr/>
        </p:nvCxnSpPr>
        <p:spPr>
          <a:xfrm flipV="1">
            <a:off x="3325976" y="421715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>
            <a:stCxn id="669" idx="6"/>
            <a:endCxn id="670" idx="2"/>
          </p:cNvCxnSpPr>
          <p:nvPr/>
        </p:nvCxnSpPr>
        <p:spPr>
          <a:xfrm>
            <a:off x="3325976" y="421715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325976" y="42171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/>
          <p:cNvCxnSpPr/>
          <p:nvPr/>
        </p:nvCxnSpPr>
        <p:spPr>
          <a:xfrm>
            <a:off x="3325976" y="42171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>
            <a:endCxn id="670" idx="2"/>
          </p:cNvCxnSpPr>
          <p:nvPr/>
        </p:nvCxnSpPr>
        <p:spPr>
          <a:xfrm flipV="1">
            <a:off x="3325976" y="42171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>
            <a:endCxn id="670" idx="2"/>
          </p:cNvCxnSpPr>
          <p:nvPr/>
        </p:nvCxnSpPr>
        <p:spPr>
          <a:xfrm flipV="1">
            <a:off x="3325976" y="42171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>
            <a:endCxn id="670" idx="2"/>
          </p:cNvCxnSpPr>
          <p:nvPr/>
        </p:nvCxnSpPr>
        <p:spPr>
          <a:xfrm flipV="1">
            <a:off x="3325976" y="421715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>
            <a:stCxn id="669" idx="6"/>
          </p:cNvCxnSpPr>
          <p:nvPr/>
        </p:nvCxnSpPr>
        <p:spPr>
          <a:xfrm>
            <a:off x="3325976" y="421715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Oval 679"/>
          <p:cNvSpPr/>
          <p:nvPr/>
        </p:nvSpPr>
        <p:spPr>
          <a:xfrm>
            <a:off x="3175625" y="387195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81" name="Oval 680"/>
          <p:cNvSpPr/>
          <p:nvPr/>
        </p:nvSpPr>
        <p:spPr>
          <a:xfrm>
            <a:off x="4077732" y="387195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82" name="Straight Connector 681"/>
          <p:cNvCxnSpPr/>
          <p:nvPr/>
        </p:nvCxnSpPr>
        <p:spPr>
          <a:xfrm>
            <a:off x="3325976" y="395680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/>
          <p:cNvCxnSpPr>
            <a:endCxn id="681" idx="2"/>
          </p:cNvCxnSpPr>
          <p:nvPr/>
        </p:nvCxnSpPr>
        <p:spPr>
          <a:xfrm flipV="1">
            <a:off x="3325976" y="395680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/>
          <p:cNvCxnSpPr>
            <a:stCxn id="680" idx="6"/>
            <a:endCxn id="681" idx="2"/>
          </p:cNvCxnSpPr>
          <p:nvPr/>
        </p:nvCxnSpPr>
        <p:spPr>
          <a:xfrm>
            <a:off x="3325976" y="395680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/>
          <p:cNvCxnSpPr/>
          <p:nvPr/>
        </p:nvCxnSpPr>
        <p:spPr>
          <a:xfrm>
            <a:off x="3325976" y="39568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/>
          <p:cNvCxnSpPr/>
          <p:nvPr/>
        </p:nvCxnSpPr>
        <p:spPr>
          <a:xfrm>
            <a:off x="3325976" y="39568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/>
          <p:cNvCxnSpPr>
            <a:endCxn id="681" idx="2"/>
          </p:cNvCxnSpPr>
          <p:nvPr/>
        </p:nvCxnSpPr>
        <p:spPr>
          <a:xfrm flipV="1">
            <a:off x="3325976" y="39568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/>
          <p:cNvCxnSpPr>
            <a:endCxn id="681" idx="2"/>
          </p:cNvCxnSpPr>
          <p:nvPr/>
        </p:nvCxnSpPr>
        <p:spPr>
          <a:xfrm flipV="1">
            <a:off x="3325976" y="39568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/>
          <p:cNvCxnSpPr>
            <a:endCxn id="681" idx="2"/>
          </p:cNvCxnSpPr>
          <p:nvPr/>
        </p:nvCxnSpPr>
        <p:spPr>
          <a:xfrm flipV="1">
            <a:off x="3325976" y="395680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>
            <a:stCxn id="680" idx="6"/>
          </p:cNvCxnSpPr>
          <p:nvPr/>
        </p:nvCxnSpPr>
        <p:spPr>
          <a:xfrm>
            <a:off x="3325976" y="395680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Oval 690"/>
          <p:cNvSpPr/>
          <p:nvPr/>
        </p:nvSpPr>
        <p:spPr>
          <a:xfrm>
            <a:off x="3175625" y="361160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92" name="Oval 691"/>
          <p:cNvSpPr/>
          <p:nvPr/>
        </p:nvSpPr>
        <p:spPr>
          <a:xfrm>
            <a:off x="4077732" y="361160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93" name="Straight Connector 692"/>
          <p:cNvCxnSpPr/>
          <p:nvPr/>
        </p:nvCxnSpPr>
        <p:spPr>
          <a:xfrm>
            <a:off x="3325976" y="369645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>
            <a:endCxn id="692" idx="2"/>
          </p:cNvCxnSpPr>
          <p:nvPr/>
        </p:nvCxnSpPr>
        <p:spPr>
          <a:xfrm flipV="1">
            <a:off x="3325976" y="369645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/>
          <p:cNvCxnSpPr>
            <a:stCxn id="691" idx="6"/>
            <a:endCxn id="692" idx="2"/>
          </p:cNvCxnSpPr>
          <p:nvPr/>
        </p:nvCxnSpPr>
        <p:spPr>
          <a:xfrm>
            <a:off x="3325976" y="369645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/>
          <p:cNvCxnSpPr/>
          <p:nvPr/>
        </p:nvCxnSpPr>
        <p:spPr>
          <a:xfrm>
            <a:off x="3325976" y="36964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/>
          <p:cNvCxnSpPr/>
          <p:nvPr/>
        </p:nvCxnSpPr>
        <p:spPr>
          <a:xfrm>
            <a:off x="3325976" y="36964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/>
          <p:cNvCxnSpPr>
            <a:endCxn id="692" idx="2"/>
          </p:cNvCxnSpPr>
          <p:nvPr/>
        </p:nvCxnSpPr>
        <p:spPr>
          <a:xfrm flipV="1">
            <a:off x="3325976" y="36964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/>
          <p:cNvCxnSpPr>
            <a:endCxn id="692" idx="2"/>
          </p:cNvCxnSpPr>
          <p:nvPr/>
        </p:nvCxnSpPr>
        <p:spPr>
          <a:xfrm flipV="1">
            <a:off x="3325976" y="36964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>
            <a:endCxn id="692" idx="2"/>
          </p:cNvCxnSpPr>
          <p:nvPr/>
        </p:nvCxnSpPr>
        <p:spPr>
          <a:xfrm flipV="1">
            <a:off x="3325976" y="369645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Connector 700"/>
          <p:cNvCxnSpPr>
            <a:stCxn id="691" idx="6"/>
          </p:cNvCxnSpPr>
          <p:nvPr/>
        </p:nvCxnSpPr>
        <p:spPr>
          <a:xfrm>
            <a:off x="3325976" y="369645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/>
          <p:cNvCxnSpPr>
            <a:stCxn id="638" idx="6"/>
            <a:endCxn id="691" idx="2"/>
          </p:cNvCxnSpPr>
          <p:nvPr/>
        </p:nvCxnSpPr>
        <p:spPr>
          <a:xfrm flipV="1">
            <a:off x="2415517" y="3696450"/>
            <a:ext cx="760108" cy="240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/>
          <p:cNvCxnSpPr>
            <a:stCxn id="691" idx="2"/>
            <a:endCxn id="639" idx="6"/>
          </p:cNvCxnSpPr>
          <p:nvPr/>
        </p:nvCxnSpPr>
        <p:spPr>
          <a:xfrm flipH="1">
            <a:off x="2415517" y="3696450"/>
            <a:ext cx="760108" cy="499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/>
          <p:cNvCxnSpPr>
            <a:stCxn id="691" idx="2"/>
            <a:endCxn id="640" idx="6"/>
          </p:cNvCxnSpPr>
          <p:nvPr/>
        </p:nvCxnSpPr>
        <p:spPr>
          <a:xfrm flipH="1">
            <a:off x="2415517" y="3696450"/>
            <a:ext cx="760108" cy="754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/>
          <p:cNvCxnSpPr>
            <a:stCxn id="691" idx="2"/>
            <a:endCxn id="641" idx="6"/>
          </p:cNvCxnSpPr>
          <p:nvPr/>
        </p:nvCxnSpPr>
        <p:spPr>
          <a:xfrm flipH="1">
            <a:off x="2415517" y="3696450"/>
            <a:ext cx="760108" cy="101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>
            <a:stCxn id="691" idx="2"/>
            <a:endCxn id="642" idx="6"/>
          </p:cNvCxnSpPr>
          <p:nvPr/>
        </p:nvCxnSpPr>
        <p:spPr>
          <a:xfrm flipH="1">
            <a:off x="2415517" y="3696450"/>
            <a:ext cx="760108" cy="1281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Connector 706"/>
          <p:cNvCxnSpPr>
            <a:stCxn id="594" idx="2"/>
            <a:endCxn id="642" idx="6"/>
          </p:cNvCxnSpPr>
          <p:nvPr/>
        </p:nvCxnSpPr>
        <p:spPr>
          <a:xfrm flipH="1" flipV="1">
            <a:off x="2415517" y="4977482"/>
            <a:ext cx="760108" cy="272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Oval 707"/>
          <p:cNvSpPr/>
          <p:nvPr/>
        </p:nvSpPr>
        <p:spPr>
          <a:xfrm>
            <a:off x="4985782" y="4392658"/>
            <a:ext cx="150351" cy="16968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09" name="Oval 708"/>
          <p:cNvSpPr/>
          <p:nvPr/>
        </p:nvSpPr>
        <p:spPr>
          <a:xfrm>
            <a:off x="4985782" y="4651648"/>
            <a:ext cx="150351" cy="16968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10" name="Oval 709"/>
          <p:cNvSpPr/>
          <p:nvPr/>
        </p:nvSpPr>
        <p:spPr>
          <a:xfrm>
            <a:off x="4985782" y="4906173"/>
            <a:ext cx="150351" cy="16968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711" name="Straight Connector 710"/>
          <p:cNvCxnSpPr>
            <a:endCxn id="708" idx="2"/>
          </p:cNvCxnSpPr>
          <p:nvPr/>
        </p:nvCxnSpPr>
        <p:spPr>
          <a:xfrm>
            <a:off x="4234026" y="447750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>
            <a:endCxn id="709" idx="2"/>
          </p:cNvCxnSpPr>
          <p:nvPr/>
        </p:nvCxnSpPr>
        <p:spPr>
          <a:xfrm>
            <a:off x="4234026" y="473649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>
            <a:endCxn id="710" idx="2"/>
          </p:cNvCxnSpPr>
          <p:nvPr/>
        </p:nvCxnSpPr>
        <p:spPr>
          <a:xfrm>
            <a:off x="4234026" y="4991015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>
            <a:endCxn id="709" idx="2"/>
          </p:cNvCxnSpPr>
          <p:nvPr/>
        </p:nvCxnSpPr>
        <p:spPr>
          <a:xfrm>
            <a:off x="4234026" y="44775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/>
          <p:cNvCxnSpPr>
            <a:endCxn id="710" idx="2"/>
          </p:cNvCxnSpPr>
          <p:nvPr/>
        </p:nvCxnSpPr>
        <p:spPr>
          <a:xfrm>
            <a:off x="4234026" y="44775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>
            <a:endCxn id="708" idx="2"/>
          </p:cNvCxnSpPr>
          <p:nvPr/>
        </p:nvCxnSpPr>
        <p:spPr>
          <a:xfrm flipV="1">
            <a:off x="4234026" y="44775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>
            <a:endCxn id="710" idx="2"/>
          </p:cNvCxnSpPr>
          <p:nvPr/>
        </p:nvCxnSpPr>
        <p:spPr>
          <a:xfrm>
            <a:off x="4234026" y="4736490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>
            <a:endCxn id="708" idx="2"/>
          </p:cNvCxnSpPr>
          <p:nvPr/>
        </p:nvCxnSpPr>
        <p:spPr>
          <a:xfrm flipV="1">
            <a:off x="4234026" y="44775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>
            <a:endCxn id="709" idx="2"/>
          </p:cNvCxnSpPr>
          <p:nvPr/>
        </p:nvCxnSpPr>
        <p:spPr>
          <a:xfrm flipV="1">
            <a:off x="4234026" y="4736490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>
            <a:endCxn id="708" idx="2"/>
          </p:cNvCxnSpPr>
          <p:nvPr/>
        </p:nvCxnSpPr>
        <p:spPr>
          <a:xfrm flipV="1">
            <a:off x="4234026" y="447750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>
            <a:endCxn id="709" idx="2"/>
          </p:cNvCxnSpPr>
          <p:nvPr/>
        </p:nvCxnSpPr>
        <p:spPr>
          <a:xfrm flipV="1">
            <a:off x="4234026" y="4736490"/>
            <a:ext cx="751755" cy="517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>
            <a:endCxn id="710" idx="2"/>
          </p:cNvCxnSpPr>
          <p:nvPr/>
        </p:nvCxnSpPr>
        <p:spPr>
          <a:xfrm flipV="1">
            <a:off x="4234026" y="499101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Oval 722"/>
          <p:cNvSpPr/>
          <p:nvPr/>
        </p:nvSpPr>
        <p:spPr>
          <a:xfrm>
            <a:off x="4985782" y="4132308"/>
            <a:ext cx="150351" cy="16968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724" name="Straight Connector 723"/>
          <p:cNvCxnSpPr>
            <a:endCxn id="723" idx="2"/>
          </p:cNvCxnSpPr>
          <p:nvPr/>
        </p:nvCxnSpPr>
        <p:spPr>
          <a:xfrm flipV="1">
            <a:off x="4234026" y="421715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/>
          <p:cNvCxnSpPr>
            <a:endCxn id="723" idx="2"/>
          </p:cNvCxnSpPr>
          <p:nvPr/>
        </p:nvCxnSpPr>
        <p:spPr>
          <a:xfrm>
            <a:off x="4234026" y="421715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4234026" y="42171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/>
          <p:cNvCxnSpPr/>
          <p:nvPr/>
        </p:nvCxnSpPr>
        <p:spPr>
          <a:xfrm>
            <a:off x="4234026" y="42171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>
            <a:endCxn id="723" idx="2"/>
          </p:cNvCxnSpPr>
          <p:nvPr/>
        </p:nvCxnSpPr>
        <p:spPr>
          <a:xfrm flipV="1">
            <a:off x="4234026" y="42171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/>
          <p:cNvCxnSpPr>
            <a:endCxn id="723" idx="2"/>
          </p:cNvCxnSpPr>
          <p:nvPr/>
        </p:nvCxnSpPr>
        <p:spPr>
          <a:xfrm flipV="1">
            <a:off x="4234026" y="42171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>
            <a:endCxn id="723" idx="2"/>
          </p:cNvCxnSpPr>
          <p:nvPr/>
        </p:nvCxnSpPr>
        <p:spPr>
          <a:xfrm flipV="1">
            <a:off x="4234026" y="421715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/>
          <p:cNvCxnSpPr/>
          <p:nvPr/>
        </p:nvCxnSpPr>
        <p:spPr>
          <a:xfrm>
            <a:off x="4234026" y="421715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Oval 731"/>
          <p:cNvSpPr/>
          <p:nvPr/>
        </p:nvSpPr>
        <p:spPr>
          <a:xfrm>
            <a:off x="4985782" y="3871958"/>
            <a:ext cx="150351" cy="16968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733" name="Straight Connector 732"/>
          <p:cNvCxnSpPr/>
          <p:nvPr/>
        </p:nvCxnSpPr>
        <p:spPr>
          <a:xfrm>
            <a:off x="4234026" y="395680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>
            <a:endCxn id="732" idx="2"/>
          </p:cNvCxnSpPr>
          <p:nvPr/>
        </p:nvCxnSpPr>
        <p:spPr>
          <a:xfrm flipV="1">
            <a:off x="4234026" y="395680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/>
          <p:cNvCxnSpPr>
            <a:endCxn id="732" idx="2"/>
          </p:cNvCxnSpPr>
          <p:nvPr/>
        </p:nvCxnSpPr>
        <p:spPr>
          <a:xfrm>
            <a:off x="4234026" y="395680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>
            <a:off x="4234026" y="39568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/>
          <p:cNvCxnSpPr/>
          <p:nvPr/>
        </p:nvCxnSpPr>
        <p:spPr>
          <a:xfrm>
            <a:off x="4234026" y="39568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>
            <a:endCxn id="732" idx="2"/>
          </p:cNvCxnSpPr>
          <p:nvPr/>
        </p:nvCxnSpPr>
        <p:spPr>
          <a:xfrm flipV="1">
            <a:off x="4234026" y="39568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/>
          <p:cNvCxnSpPr>
            <a:endCxn id="732" idx="2"/>
          </p:cNvCxnSpPr>
          <p:nvPr/>
        </p:nvCxnSpPr>
        <p:spPr>
          <a:xfrm flipV="1">
            <a:off x="4234026" y="39568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>
            <a:endCxn id="732" idx="2"/>
          </p:cNvCxnSpPr>
          <p:nvPr/>
        </p:nvCxnSpPr>
        <p:spPr>
          <a:xfrm flipV="1">
            <a:off x="4234026" y="395680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>
            <a:off x="4234026" y="395680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>
            <a:off x="4234026" y="369645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/>
          <p:cNvCxnSpPr/>
          <p:nvPr/>
        </p:nvCxnSpPr>
        <p:spPr>
          <a:xfrm>
            <a:off x="4234026" y="36964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/>
          <p:cNvCxnSpPr/>
          <p:nvPr/>
        </p:nvCxnSpPr>
        <p:spPr>
          <a:xfrm>
            <a:off x="4234026" y="36964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/>
          <p:cNvCxnSpPr/>
          <p:nvPr/>
        </p:nvCxnSpPr>
        <p:spPr>
          <a:xfrm>
            <a:off x="4234026" y="369645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Rectangle 745"/>
          <p:cNvSpPr/>
          <p:nvPr/>
        </p:nvSpPr>
        <p:spPr>
          <a:xfrm>
            <a:off x="4724407" y="3692858"/>
            <a:ext cx="673100" cy="153153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47" name="Oval 746"/>
          <p:cNvSpPr/>
          <p:nvPr/>
        </p:nvSpPr>
        <p:spPr>
          <a:xfrm>
            <a:off x="5896240" y="439265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48" name="Oval 747"/>
          <p:cNvSpPr/>
          <p:nvPr/>
        </p:nvSpPr>
        <p:spPr>
          <a:xfrm>
            <a:off x="5896240" y="465164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49" name="Oval 748"/>
          <p:cNvSpPr/>
          <p:nvPr/>
        </p:nvSpPr>
        <p:spPr>
          <a:xfrm>
            <a:off x="5896240" y="4906173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50" name="Oval 749"/>
          <p:cNvSpPr/>
          <p:nvPr/>
        </p:nvSpPr>
        <p:spPr>
          <a:xfrm>
            <a:off x="5896240" y="5165164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51" name="Oval 750"/>
          <p:cNvSpPr/>
          <p:nvPr/>
        </p:nvSpPr>
        <p:spPr>
          <a:xfrm>
            <a:off x="5896240" y="413230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52" name="Oval 751"/>
          <p:cNvSpPr/>
          <p:nvPr/>
        </p:nvSpPr>
        <p:spPr>
          <a:xfrm>
            <a:off x="5896240" y="387195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53" name="Oval 752"/>
          <p:cNvSpPr/>
          <p:nvPr/>
        </p:nvSpPr>
        <p:spPr>
          <a:xfrm>
            <a:off x="5896240" y="361160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754" name="Straight Connector 753"/>
          <p:cNvCxnSpPr/>
          <p:nvPr/>
        </p:nvCxnSpPr>
        <p:spPr>
          <a:xfrm>
            <a:off x="6046591" y="447750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/>
          <p:cNvCxnSpPr/>
          <p:nvPr/>
        </p:nvCxnSpPr>
        <p:spPr>
          <a:xfrm>
            <a:off x="6046591" y="447750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/>
          <p:cNvCxnSpPr/>
          <p:nvPr/>
        </p:nvCxnSpPr>
        <p:spPr>
          <a:xfrm>
            <a:off x="6046591" y="473649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Connector 756"/>
          <p:cNvCxnSpPr/>
          <p:nvPr/>
        </p:nvCxnSpPr>
        <p:spPr>
          <a:xfrm>
            <a:off x="6046591" y="4991015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>
            <a:off x="6046591" y="5250006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Connector 758"/>
          <p:cNvCxnSpPr/>
          <p:nvPr/>
        </p:nvCxnSpPr>
        <p:spPr>
          <a:xfrm>
            <a:off x="6046591" y="44775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Connector 759"/>
          <p:cNvCxnSpPr/>
          <p:nvPr/>
        </p:nvCxnSpPr>
        <p:spPr>
          <a:xfrm>
            <a:off x="6046591" y="44775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Straight Connector 760"/>
          <p:cNvCxnSpPr/>
          <p:nvPr/>
        </p:nvCxnSpPr>
        <p:spPr>
          <a:xfrm flipV="1">
            <a:off x="6046591" y="44775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6046591" y="4736490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>
            <a:off x="6046591" y="473649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>
            <a:off x="6046591" y="4734257"/>
            <a:ext cx="751755" cy="783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>
          <a:xfrm flipV="1">
            <a:off x="6046591" y="44775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/>
          <p:nvPr/>
        </p:nvCxnSpPr>
        <p:spPr>
          <a:xfrm flipV="1">
            <a:off x="6046591" y="4736490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/>
          <p:cNvCxnSpPr/>
          <p:nvPr/>
        </p:nvCxnSpPr>
        <p:spPr>
          <a:xfrm>
            <a:off x="6046591" y="499101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/>
          <p:nvPr/>
        </p:nvCxnSpPr>
        <p:spPr>
          <a:xfrm>
            <a:off x="6046591" y="4991015"/>
            <a:ext cx="751755" cy="526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 flipV="1">
            <a:off x="6046591" y="447750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 flipV="1">
            <a:off x="6046591" y="4736490"/>
            <a:ext cx="751755" cy="517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 flipV="1">
            <a:off x="6046591" y="499101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6046591" y="5250006"/>
            <a:ext cx="751755" cy="267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>
          <a:xfrm>
            <a:off x="6046591" y="447750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6046591" y="421715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 flipV="1">
            <a:off x="6046591" y="421715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>
            <a:off x="6046591" y="421715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/>
          <p:cNvCxnSpPr/>
          <p:nvPr/>
        </p:nvCxnSpPr>
        <p:spPr>
          <a:xfrm>
            <a:off x="6046591" y="42171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/>
          <p:cNvCxnSpPr/>
          <p:nvPr/>
        </p:nvCxnSpPr>
        <p:spPr>
          <a:xfrm>
            <a:off x="6046591" y="42171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flipV="1">
            <a:off x="6046591" y="42171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/>
          <p:cNvCxnSpPr/>
          <p:nvPr/>
        </p:nvCxnSpPr>
        <p:spPr>
          <a:xfrm flipV="1">
            <a:off x="6046591" y="42171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/>
          <p:cNvCxnSpPr/>
          <p:nvPr/>
        </p:nvCxnSpPr>
        <p:spPr>
          <a:xfrm flipV="1">
            <a:off x="6046591" y="421715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6046591" y="421715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/>
          <p:nvPr/>
        </p:nvCxnSpPr>
        <p:spPr>
          <a:xfrm>
            <a:off x="6046591" y="395680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V="1">
            <a:off x="6046591" y="395680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/>
          <p:cNvCxnSpPr/>
          <p:nvPr/>
        </p:nvCxnSpPr>
        <p:spPr>
          <a:xfrm>
            <a:off x="6046591" y="395680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6046591" y="39568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/>
          <p:cNvCxnSpPr/>
          <p:nvPr/>
        </p:nvCxnSpPr>
        <p:spPr>
          <a:xfrm>
            <a:off x="6046591" y="39568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flipV="1">
            <a:off x="6046591" y="39568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/>
          <p:nvPr/>
        </p:nvCxnSpPr>
        <p:spPr>
          <a:xfrm flipV="1">
            <a:off x="6046591" y="39568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V="1">
            <a:off x="6046591" y="395680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>
            <a:off x="6046591" y="395680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>
            <a:off x="6046591" y="369645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/>
          <p:cNvCxnSpPr/>
          <p:nvPr/>
        </p:nvCxnSpPr>
        <p:spPr>
          <a:xfrm flipV="1">
            <a:off x="6046591" y="369645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>
            <a:off x="6046591" y="369645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/>
          <p:cNvCxnSpPr/>
          <p:nvPr/>
        </p:nvCxnSpPr>
        <p:spPr>
          <a:xfrm>
            <a:off x="6046591" y="36964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Connector 795"/>
          <p:cNvCxnSpPr/>
          <p:nvPr/>
        </p:nvCxnSpPr>
        <p:spPr>
          <a:xfrm>
            <a:off x="6046591" y="36964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Connector 796"/>
          <p:cNvCxnSpPr/>
          <p:nvPr/>
        </p:nvCxnSpPr>
        <p:spPr>
          <a:xfrm flipV="1">
            <a:off x="6046591" y="36964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Straight Connector 797"/>
          <p:cNvCxnSpPr/>
          <p:nvPr/>
        </p:nvCxnSpPr>
        <p:spPr>
          <a:xfrm flipV="1">
            <a:off x="6046591" y="36964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 flipV="1">
            <a:off x="6046591" y="369645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/>
          <p:nvPr/>
        </p:nvCxnSpPr>
        <p:spPr>
          <a:xfrm>
            <a:off x="6046591" y="369645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Connector 800"/>
          <p:cNvCxnSpPr/>
          <p:nvPr/>
        </p:nvCxnSpPr>
        <p:spPr>
          <a:xfrm flipV="1">
            <a:off x="6046591" y="343610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Straight Connector 801"/>
          <p:cNvCxnSpPr/>
          <p:nvPr/>
        </p:nvCxnSpPr>
        <p:spPr>
          <a:xfrm flipV="1">
            <a:off x="6046591" y="34361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Connector 802"/>
          <p:cNvCxnSpPr/>
          <p:nvPr/>
        </p:nvCxnSpPr>
        <p:spPr>
          <a:xfrm flipV="1">
            <a:off x="6046591" y="34361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Straight Connector 803"/>
          <p:cNvCxnSpPr/>
          <p:nvPr/>
        </p:nvCxnSpPr>
        <p:spPr>
          <a:xfrm flipV="1">
            <a:off x="6046591" y="343610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Oval 804"/>
          <p:cNvSpPr/>
          <p:nvPr/>
        </p:nvSpPr>
        <p:spPr>
          <a:xfrm>
            <a:off x="6798347" y="3875064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06" name="Oval 805"/>
          <p:cNvSpPr/>
          <p:nvPr/>
        </p:nvSpPr>
        <p:spPr>
          <a:xfrm>
            <a:off x="6798347" y="4134055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07" name="Oval 806"/>
          <p:cNvSpPr/>
          <p:nvPr/>
        </p:nvSpPr>
        <p:spPr>
          <a:xfrm>
            <a:off x="6798347" y="4388580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08" name="Oval 807"/>
          <p:cNvSpPr/>
          <p:nvPr/>
        </p:nvSpPr>
        <p:spPr>
          <a:xfrm>
            <a:off x="6798347" y="4647570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09" name="Oval 808"/>
          <p:cNvSpPr/>
          <p:nvPr/>
        </p:nvSpPr>
        <p:spPr>
          <a:xfrm>
            <a:off x="6798347" y="4915491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10" name="Oval 809"/>
          <p:cNvSpPr/>
          <p:nvPr/>
        </p:nvSpPr>
        <p:spPr>
          <a:xfrm>
            <a:off x="6798347" y="3611608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11" name="Oval 810"/>
          <p:cNvSpPr/>
          <p:nvPr/>
        </p:nvSpPr>
        <p:spPr>
          <a:xfrm>
            <a:off x="6798347" y="5183413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12" name="Oval 811"/>
          <p:cNvSpPr/>
          <p:nvPr/>
        </p:nvSpPr>
        <p:spPr>
          <a:xfrm>
            <a:off x="6807468" y="3351258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13" name="Oval 812"/>
          <p:cNvSpPr/>
          <p:nvPr/>
        </p:nvSpPr>
        <p:spPr>
          <a:xfrm>
            <a:off x="6807468" y="5433084"/>
            <a:ext cx="150351" cy="169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814" name="Straight Connector 813"/>
          <p:cNvCxnSpPr/>
          <p:nvPr/>
        </p:nvCxnSpPr>
        <p:spPr>
          <a:xfrm flipV="1">
            <a:off x="5144484" y="3692858"/>
            <a:ext cx="751756" cy="256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Straight Connector 814"/>
          <p:cNvCxnSpPr>
            <a:endCxn id="750" idx="2"/>
          </p:cNvCxnSpPr>
          <p:nvPr/>
        </p:nvCxnSpPr>
        <p:spPr>
          <a:xfrm>
            <a:off x="5144486" y="3949616"/>
            <a:ext cx="751754" cy="13003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>
            <a:endCxn id="753" idx="2"/>
          </p:cNvCxnSpPr>
          <p:nvPr/>
        </p:nvCxnSpPr>
        <p:spPr>
          <a:xfrm flipV="1">
            <a:off x="5144486" y="3696450"/>
            <a:ext cx="751754" cy="504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Straight Connector 816"/>
          <p:cNvCxnSpPr/>
          <p:nvPr/>
        </p:nvCxnSpPr>
        <p:spPr>
          <a:xfrm flipV="1">
            <a:off x="5144486" y="3696450"/>
            <a:ext cx="751754" cy="781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>
            <a:stCxn id="709" idx="6"/>
            <a:endCxn id="753" idx="2"/>
          </p:cNvCxnSpPr>
          <p:nvPr/>
        </p:nvCxnSpPr>
        <p:spPr>
          <a:xfrm flipV="1">
            <a:off x="5136133" y="3696450"/>
            <a:ext cx="760107" cy="104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>
            <a:endCxn id="753" idx="2"/>
          </p:cNvCxnSpPr>
          <p:nvPr/>
        </p:nvCxnSpPr>
        <p:spPr>
          <a:xfrm flipV="1">
            <a:off x="5144486" y="3696450"/>
            <a:ext cx="751754" cy="1306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5144486" y="4209966"/>
            <a:ext cx="751754" cy="10345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>
            <a:endCxn id="750" idx="2"/>
          </p:cNvCxnSpPr>
          <p:nvPr/>
        </p:nvCxnSpPr>
        <p:spPr>
          <a:xfrm>
            <a:off x="5144486" y="4477014"/>
            <a:ext cx="751754" cy="7729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/>
          <p:cNvCxnSpPr>
            <a:stCxn id="709" idx="6"/>
            <a:endCxn id="750" idx="2"/>
          </p:cNvCxnSpPr>
          <p:nvPr/>
        </p:nvCxnSpPr>
        <p:spPr>
          <a:xfrm>
            <a:off x="5136133" y="4736490"/>
            <a:ext cx="760107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/>
          <p:cNvCxnSpPr>
            <a:stCxn id="710" idx="6"/>
            <a:endCxn id="750" idx="2"/>
          </p:cNvCxnSpPr>
          <p:nvPr/>
        </p:nvCxnSpPr>
        <p:spPr>
          <a:xfrm>
            <a:off x="5136133" y="4991015"/>
            <a:ext cx="760107" cy="258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/>
          <p:cNvCxnSpPr>
            <a:endCxn id="594" idx="2"/>
          </p:cNvCxnSpPr>
          <p:nvPr/>
        </p:nvCxnSpPr>
        <p:spPr>
          <a:xfrm>
            <a:off x="2415517" y="4709560"/>
            <a:ext cx="760108" cy="540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/>
          <p:cNvCxnSpPr>
            <a:stCxn id="640" idx="6"/>
            <a:endCxn id="594" idx="2"/>
          </p:cNvCxnSpPr>
          <p:nvPr/>
        </p:nvCxnSpPr>
        <p:spPr>
          <a:xfrm>
            <a:off x="2415517" y="4450571"/>
            <a:ext cx="760108" cy="7994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/>
          <p:cNvCxnSpPr>
            <a:endCxn id="594" idx="2"/>
          </p:cNvCxnSpPr>
          <p:nvPr/>
        </p:nvCxnSpPr>
        <p:spPr>
          <a:xfrm>
            <a:off x="2415517" y="4203005"/>
            <a:ext cx="760108" cy="104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/>
          <p:cNvCxnSpPr>
            <a:stCxn id="638" idx="6"/>
            <a:endCxn id="594" idx="2"/>
          </p:cNvCxnSpPr>
          <p:nvPr/>
        </p:nvCxnSpPr>
        <p:spPr>
          <a:xfrm>
            <a:off x="2415517" y="3937055"/>
            <a:ext cx="760108" cy="13129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" name="TextBox 828"/>
          <p:cNvSpPr txBox="1"/>
          <p:nvPr/>
        </p:nvSpPr>
        <p:spPr>
          <a:xfrm>
            <a:off x="4514491" y="3169638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539B"/>
                </a:solidFill>
              </a:rPr>
              <a:t>Bottleneck</a:t>
            </a:r>
          </a:p>
          <a:p>
            <a:pPr algn="ctr"/>
            <a:r>
              <a:rPr lang="en-US" sz="1400" b="1" dirty="0" smtClean="0">
                <a:solidFill>
                  <a:srgbClr val="00539B"/>
                </a:solidFill>
              </a:rPr>
              <a:t>Layer</a:t>
            </a:r>
            <a:endParaRPr lang="en-US" sz="1400" b="1" dirty="0">
              <a:solidFill>
                <a:srgbClr val="00539B"/>
              </a:solidFill>
            </a:endParaRPr>
          </a:p>
        </p:txBody>
      </p:sp>
      <p:sp>
        <p:nvSpPr>
          <p:cNvPr id="832" name="Rectangle 831"/>
          <p:cNvSpPr/>
          <p:nvPr/>
        </p:nvSpPr>
        <p:spPr>
          <a:xfrm>
            <a:off x="5049387" y="5334847"/>
            <a:ext cx="45719" cy="7729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Rectangle 832"/>
          <p:cNvSpPr/>
          <p:nvPr/>
        </p:nvSpPr>
        <p:spPr>
          <a:xfrm>
            <a:off x="5237740" y="5334847"/>
            <a:ext cx="45719" cy="772982"/>
          </a:xfrm>
          <a:prstGeom prst="rect">
            <a:avLst/>
          </a:prstGeom>
          <a:solidFill>
            <a:srgbClr val="B30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TextBox 833"/>
          <p:cNvSpPr txBox="1"/>
          <p:nvPr/>
        </p:nvSpPr>
        <p:spPr>
          <a:xfrm>
            <a:off x="4482087" y="5526378"/>
            <a:ext cx="316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835" name="TextBox 834"/>
          <p:cNvSpPr txBox="1"/>
          <p:nvPr/>
        </p:nvSpPr>
        <p:spPr>
          <a:xfrm>
            <a:off x="5318366" y="5537993"/>
            <a:ext cx="403993" cy="389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…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314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Generally three parts to ASR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Gathering and defining data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building</a:t>
            </a:r>
          </a:p>
          <a:p>
            <a:pPr marL="649287" lvl="1" indent="-342900">
              <a:buAutoNum type="alphaLcPeriod"/>
            </a:pPr>
            <a:r>
              <a:rPr lang="en-US" dirty="0" smtClean="0"/>
              <a:t>Training models</a:t>
            </a:r>
          </a:p>
          <a:p>
            <a:pPr marL="649287" lvl="1" indent="-342900">
              <a:buAutoNum type="alphaLcPeriod"/>
            </a:pPr>
            <a:r>
              <a:rPr lang="en-US" dirty="0" smtClean="0"/>
              <a:t>Tuning systems (i.e. on dev data)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Decoding </a:t>
            </a:r>
          </a:p>
          <a:p>
            <a:pPr marL="763587" lvl="1" indent="-457200">
              <a:buFont typeface="+mj-lt"/>
              <a:buAutoNum type="alphaLcPeriod"/>
            </a:pPr>
            <a:r>
              <a:rPr lang="en-US" dirty="0" smtClean="0"/>
              <a:t>Defining lexicon</a:t>
            </a:r>
          </a:p>
          <a:p>
            <a:pPr marL="763587" lvl="1" indent="-457200">
              <a:buFont typeface="+mj-lt"/>
              <a:buAutoNum type="alphaLcPeriod"/>
            </a:pPr>
            <a:r>
              <a:rPr lang="en-US" dirty="0" smtClean="0"/>
              <a:t>Building grammar</a:t>
            </a:r>
          </a:p>
          <a:p>
            <a:pPr marL="763587" lvl="1" indent="-457200">
              <a:buFont typeface="+mj-lt"/>
              <a:buAutoNum type="alphaLcPeriod"/>
            </a:pPr>
            <a:r>
              <a:rPr lang="en-US" dirty="0" smtClean="0"/>
              <a:t>Decoding data</a:t>
            </a:r>
          </a:p>
          <a:p>
            <a:pPr marL="0" indent="0">
              <a:buNone/>
            </a:pPr>
            <a:r>
              <a:rPr lang="en-US" dirty="0" smtClean="0"/>
              <a:t>Each stage has multiple steps associated with it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 of this is important for keyword spotting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Speech Recognition (ASR)</a:t>
            </a:r>
          </a:p>
        </p:txBody>
      </p:sp>
    </p:spTree>
    <p:extLst>
      <p:ext uri="{BB962C8B-B14F-4D97-AF65-F5344CB8AC3E}">
        <p14:creationId xmlns:p14="http://schemas.microsoft.com/office/powerpoint/2010/main" val="29750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1137920" y="2915921"/>
            <a:ext cx="3923037" cy="3011992"/>
            <a:chOff x="865632" y="2615184"/>
            <a:chExt cx="4856727" cy="3621024"/>
          </a:xfrm>
        </p:grpSpPr>
        <p:sp>
          <p:nvSpPr>
            <p:cNvPr id="527" name="Rectangle 526"/>
            <p:cNvSpPr/>
            <p:nvPr/>
          </p:nvSpPr>
          <p:spPr>
            <a:xfrm>
              <a:off x="865632" y="2615184"/>
              <a:ext cx="4856727" cy="3621024"/>
            </a:xfrm>
            <a:prstGeom prst="rect">
              <a:avLst/>
            </a:prstGeom>
            <a:solidFill>
              <a:srgbClr val="D2DC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8" name="TextBox 527"/>
            <p:cNvSpPr txBox="1"/>
            <p:nvPr/>
          </p:nvSpPr>
          <p:spPr>
            <a:xfrm>
              <a:off x="2603576" y="2709999"/>
              <a:ext cx="17556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Feature Extraction</a:t>
              </a:r>
              <a:endParaRPr lang="en-US" sz="1400" b="1" dirty="0"/>
            </a:p>
          </p:txBody>
        </p:sp>
      </p:grpSp>
      <p:sp>
        <p:nvSpPr>
          <p:cNvPr id="2" name="Content Placeholder 1"/>
          <p:cNvSpPr>
            <a:spLocks noGrp="1" noChangeAspect="1"/>
          </p:cNvSpPr>
          <p:nvPr>
            <p:ph sz="quarter" idx="4294967295"/>
          </p:nvPr>
        </p:nvSpPr>
        <p:spPr>
          <a:xfrm>
            <a:off x="474935" y="1026396"/>
            <a:ext cx="8188774" cy="90146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Universal language independent BNF phonetic feature</a:t>
            </a:r>
          </a:p>
          <a:p>
            <a:r>
              <a:rPr lang="en-US" dirty="0" smtClean="0"/>
              <a:t>Approach: use same extraction layers but change output</a:t>
            </a:r>
          </a:p>
          <a:p>
            <a:pPr marL="284163" lvl="1" indent="0">
              <a:buNone/>
            </a:pPr>
            <a:r>
              <a:rPr lang="en-US" dirty="0" smtClean="0"/>
              <a:t>Feature extraction is jointly trained across languages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Babel deliveries include multi-lingual bottleneck training: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Multi-Lingual Bottleneck Features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(ML-BNFs)</a:t>
            </a:r>
            <a:endParaRPr lang="en-US" dirty="0"/>
          </a:p>
        </p:txBody>
      </p:sp>
      <p:grpSp>
        <p:nvGrpSpPr>
          <p:cNvPr id="331" name="Group 330"/>
          <p:cNvGrpSpPr/>
          <p:nvPr/>
        </p:nvGrpSpPr>
        <p:grpSpPr>
          <a:xfrm>
            <a:off x="1262878" y="3509665"/>
            <a:ext cx="1122933" cy="1868787"/>
            <a:chOff x="4111335" y="2147458"/>
            <a:chExt cx="986784" cy="1253834"/>
          </a:xfrm>
        </p:grpSpPr>
        <p:grpSp>
          <p:nvGrpSpPr>
            <p:cNvPr id="332" name="Group 530"/>
            <p:cNvGrpSpPr/>
            <p:nvPr/>
          </p:nvGrpSpPr>
          <p:grpSpPr>
            <a:xfrm>
              <a:off x="4374944" y="2147458"/>
              <a:ext cx="43389" cy="1246909"/>
              <a:chOff x="3716481" y="1908465"/>
              <a:chExt cx="45719" cy="1246909"/>
            </a:xfrm>
          </p:grpSpPr>
          <p:sp>
            <p:nvSpPr>
              <p:cNvPr id="343" name="Rectangle 342"/>
              <p:cNvSpPr/>
              <p:nvPr/>
            </p:nvSpPr>
            <p:spPr>
              <a:xfrm>
                <a:off x="3716481" y="1908465"/>
                <a:ext cx="45719" cy="384464"/>
              </a:xfrm>
              <a:prstGeom prst="rect">
                <a:avLst/>
              </a:prstGeom>
              <a:solidFill>
                <a:srgbClr val="CC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3716481" y="2344882"/>
                <a:ext cx="45719" cy="384464"/>
              </a:xfrm>
              <a:prstGeom prst="rect">
                <a:avLst/>
              </a:prstGeom>
              <a:solidFill>
                <a:srgbClr val="00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3716481" y="2770910"/>
                <a:ext cx="45719" cy="3844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3" name="Group 531"/>
            <p:cNvGrpSpPr/>
            <p:nvPr/>
          </p:nvGrpSpPr>
          <p:grpSpPr>
            <a:xfrm>
              <a:off x="4559026" y="2154383"/>
              <a:ext cx="43389" cy="1246909"/>
              <a:chOff x="4014355" y="1894609"/>
              <a:chExt cx="45719" cy="1246909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4014355" y="1894609"/>
                <a:ext cx="45719" cy="384464"/>
              </a:xfrm>
              <a:prstGeom prst="rect">
                <a:avLst/>
              </a:prstGeom>
              <a:solidFill>
                <a:srgbClr val="00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4014355" y="2331026"/>
                <a:ext cx="45719" cy="3844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4014355" y="2757054"/>
                <a:ext cx="45719" cy="384464"/>
              </a:xfrm>
              <a:prstGeom prst="rect">
                <a:avLst/>
              </a:prstGeom>
              <a:solidFill>
                <a:srgbClr val="33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4" name="Group 532"/>
            <p:cNvGrpSpPr/>
            <p:nvPr/>
          </p:nvGrpSpPr>
          <p:grpSpPr>
            <a:xfrm>
              <a:off x="4743108" y="2150919"/>
              <a:ext cx="43389" cy="1246909"/>
              <a:chOff x="4270665" y="1911926"/>
              <a:chExt cx="45719" cy="1246909"/>
            </a:xfrm>
          </p:grpSpPr>
          <p:sp>
            <p:nvSpPr>
              <p:cNvPr id="337" name="Rectangle 336"/>
              <p:cNvSpPr/>
              <p:nvPr/>
            </p:nvSpPr>
            <p:spPr>
              <a:xfrm>
                <a:off x="4270665" y="1911926"/>
                <a:ext cx="45719" cy="3844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4270665" y="2348343"/>
                <a:ext cx="45719" cy="384464"/>
              </a:xfrm>
              <a:prstGeom prst="rect">
                <a:avLst/>
              </a:prstGeom>
              <a:solidFill>
                <a:srgbClr val="33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4270665" y="2774371"/>
                <a:ext cx="45719" cy="3844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5" name="TextBox 334"/>
            <p:cNvSpPr txBox="1"/>
            <p:nvPr/>
          </p:nvSpPr>
          <p:spPr>
            <a:xfrm>
              <a:off x="4111335" y="2665094"/>
              <a:ext cx="355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…</a:t>
              </a:r>
              <a:endParaRPr lang="en-US" sz="11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743108" y="2666007"/>
              <a:ext cx="355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…</a:t>
              </a:r>
              <a:endParaRPr lang="en-US" sz="1100" dirty="0"/>
            </a:p>
          </p:txBody>
        </p:sp>
      </p:grpSp>
      <p:sp>
        <p:nvSpPr>
          <p:cNvPr id="346" name="Rectangle 345"/>
          <p:cNvSpPr/>
          <p:nvPr/>
        </p:nvSpPr>
        <p:spPr>
          <a:xfrm>
            <a:off x="4864269" y="5334847"/>
            <a:ext cx="45719" cy="772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/>
          <p:cNvSpPr txBox="1"/>
          <p:nvPr/>
        </p:nvSpPr>
        <p:spPr>
          <a:xfrm>
            <a:off x="1341724" y="2983004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Stacked</a:t>
            </a:r>
          </a:p>
          <a:p>
            <a:pPr algn="ctr"/>
            <a:r>
              <a:rPr lang="en-US" sz="1400" b="1" dirty="0" smtClean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sz="1400" b="1" dirty="0">
              <a:solidFill>
                <a:srgbClr val="0053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1" name="Oval 590"/>
          <p:cNvSpPr/>
          <p:nvPr/>
        </p:nvSpPr>
        <p:spPr>
          <a:xfrm>
            <a:off x="3175625" y="439265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92" name="Oval 591"/>
          <p:cNvSpPr/>
          <p:nvPr/>
        </p:nvSpPr>
        <p:spPr>
          <a:xfrm>
            <a:off x="3175625" y="465164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93" name="Oval 592"/>
          <p:cNvSpPr/>
          <p:nvPr/>
        </p:nvSpPr>
        <p:spPr>
          <a:xfrm>
            <a:off x="3175625" y="4906173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94" name="Oval 593"/>
          <p:cNvSpPr/>
          <p:nvPr/>
        </p:nvSpPr>
        <p:spPr>
          <a:xfrm>
            <a:off x="3175625" y="5165164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95" name="Oval 594"/>
          <p:cNvSpPr/>
          <p:nvPr/>
        </p:nvSpPr>
        <p:spPr>
          <a:xfrm>
            <a:off x="4077732" y="439265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96" name="Oval 595"/>
          <p:cNvSpPr/>
          <p:nvPr/>
        </p:nvSpPr>
        <p:spPr>
          <a:xfrm>
            <a:off x="4077732" y="465164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97" name="Oval 596"/>
          <p:cNvSpPr/>
          <p:nvPr/>
        </p:nvSpPr>
        <p:spPr>
          <a:xfrm>
            <a:off x="4077732" y="4906173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98" name="Oval 597"/>
          <p:cNvSpPr/>
          <p:nvPr/>
        </p:nvSpPr>
        <p:spPr>
          <a:xfrm>
            <a:off x="4077732" y="5165164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599" name="Straight Connector 598"/>
          <p:cNvCxnSpPr>
            <a:stCxn id="591" idx="6"/>
            <a:endCxn id="595" idx="2"/>
          </p:cNvCxnSpPr>
          <p:nvPr/>
        </p:nvCxnSpPr>
        <p:spPr>
          <a:xfrm>
            <a:off x="3325976" y="447750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>
            <a:stCxn id="592" idx="6"/>
            <a:endCxn id="596" idx="2"/>
          </p:cNvCxnSpPr>
          <p:nvPr/>
        </p:nvCxnSpPr>
        <p:spPr>
          <a:xfrm>
            <a:off x="3325976" y="473649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>
            <a:stCxn id="593" idx="6"/>
            <a:endCxn id="597" idx="2"/>
          </p:cNvCxnSpPr>
          <p:nvPr/>
        </p:nvCxnSpPr>
        <p:spPr>
          <a:xfrm>
            <a:off x="3325976" y="4991015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>
            <a:stCxn id="594" idx="6"/>
            <a:endCxn id="598" idx="2"/>
          </p:cNvCxnSpPr>
          <p:nvPr/>
        </p:nvCxnSpPr>
        <p:spPr>
          <a:xfrm>
            <a:off x="3325976" y="5250006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>
            <a:endCxn id="596" idx="2"/>
          </p:cNvCxnSpPr>
          <p:nvPr/>
        </p:nvCxnSpPr>
        <p:spPr>
          <a:xfrm>
            <a:off x="3325976" y="44775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>
            <a:endCxn id="597" idx="2"/>
          </p:cNvCxnSpPr>
          <p:nvPr/>
        </p:nvCxnSpPr>
        <p:spPr>
          <a:xfrm>
            <a:off x="3325976" y="44775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>
            <a:endCxn id="595" idx="2"/>
          </p:cNvCxnSpPr>
          <p:nvPr/>
        </p:nvCxnSpPr>
        <p:spPr>
          <a:xfrm flipV="1">
            <a:off x="3325976" y="44775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>
            <a:stCxn id="592" idx="6"/>
            <a:endCxn id="597" idx="2"/>
          </p:cNvCxnSpPr>
          <p:nvPr/>
        </p:nvCxnSpPr>
        <p:spPr>
          <a:xfrm>
            <a:off x="3325976" y="4736490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>
            <a:stCxn id="592" idx="6"/>
            <a:endCxn id="598" idx="2"/>
          </p:cNvCxnSpPr>
          <p:nvPr/>
        </p:nvCxnSpPr>
        <p:spPr>
          <a:xfrm>
            <a:off x="3325976" y="473649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>
            <a:endCxn id="595" idx="2"/>
          </p:cNvCxnSpPr>
          <p:nvPr/>
        </p:nvCxnSpPr>
        <p:spPr>
          <a:xfrm flipV="1">
            <a:off x="3325976" y="44775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>
            <a:stCxn id="593" idx="6"/>
            <a:endCxn id="596" idx="2"/>
          </p:cNvCxnSpPr>
          <p:nvPr/>
        </p:nvCxnSpPr>
        <p:spPr>
          <a:xfrm flipV="1">
            <a:off x="3325976" y="4736490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>
            <a:stCxn id="593" idx="6"/>
          </p:cNvCxnSpPr>
          <p:nvPr/>
        </p:nvCxnSpPr>
        <p:spPr>
          <a:xfrm>
            <a:off x="3325976" y="499101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>
            <a:endCxn id="595" idx="2"/>
          </p:cNvCxnSpPr>
          <p:nvPr/>
        </p:nvCxnSpPr>
        <p:spPr>
          <a:xfrm flipV="1">
            <a:off x="3325976" y="447750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/>
          <p:cNvCxnSpPr>
            <a:endCxn id="596" idx="2"/>
          </p:cNvCxnSpPr>
          <p:nvPr/>
        </p:nvCxnSpPr>
        <p:spPr>
          <a:xfrm flipV="1">
            <a:off x="3325976" y="4736490"/>
            <a:ext cx="751755" cy="517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/>
          <p:cNvCxnSpPr>
            <a:endCxn id="597" idx="2"/>
          </p:cNvCxnSpPr>
          <p:nvPr/>
        </p:nvCxnSpPr>
        <p:spPr>
          <a:xfrm flipV="1">
            <a:off x="3325976" y="499101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Oval 637"/>
          <p:cNvSpPr/>
          <p:nvPr/>
        </p:nvSpPr>
        <p:spPr>
          <a:xfrm>
            <a:off x="2265166" y="3852213"/>
            <a:ext cx="150351" cy="16968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39" name="Oval 638"/>
          <p:cNvSpPr/>
          <p:nvPr/>
        </p:nvSpPr>
        <p:spPr>
          <a:xfrm>
            <a:off x="2265166" y="4111204"/>
            <a:ext cx="150351" cy="16968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40" name="Oval 639"/>
          <p:cNvSpPr/>
          <p:nvPr/>
        </p:nvSpPr>
        <p:spPr>
          <a:xfrm>
            <a:off x="2265166" y="4365729"/>
            <a:ext cx="150351" cy="16968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41" name="Oval 640"/>
          <p:cNvSpPr/>
          <p:nvPr/>
        </p:nvSpPr>
        <p:spPr>
          <a:xfrm>
            <a:off x="2265166" y="4624719"/>
            <a:ext cx="150351" cy="16968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42" name="Oval 641"/>
          <p:cNvSpPr/>
          <p:nvPr/>
        </p:nvSpPr>
        <p:spPr>
          <a:xfrm>
            <a:off x="2265166" y="4892640"/>
            <a:ext cx="150351" cy="16968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43" name="Straight Connector 642"/>
          <p:cNvCxnSpPr/>
          <p:nvPr/>
        </p:nvCxnSpPr>
        <p:spPr>
          <a:xfrm>
            <a:off x="2415517" y="3937055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2415517" y="3937055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>
            <a:stCxn id="638" idx="6"/>
          </p:cNvCxnSpPr>
          <p:nvPr/>
        </p:nvCxnSpPr>
        <p:spPr>
          <a:xfrm>
            <a:off x="2415517" y="3937055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>
            <a:stCxn id="642" idx="6"/>
          </p:cNvCxnSpPr>
          <p:nvPr/>
        </p:nvCxnSpPr>
        <p:spPr>
          <a:xfrm>
            <a:off x="2415517" y="4977482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/>
          <p:cNvCxnSpPr>
            <a:stCxn id="639" idx="6"/>
          </p:cNvCxnSpPr>
          <p:nvPr/>
        </p:nvCxnSpPr>
        <p:spPr>
          <a:xfrm>
            <a:off x="2415517" y="4196045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>
            <a:stCxn id="640" idx="6"/>
          </p:cNvCxnSpPr>
          <p:nvPr/>
        </p:nvCxnSpPr>
        <p:spPr>
          <a:xfrm>
            <a:off x="2415517" y="445057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/>
          <p:cNvCxnSpPr>
            <a:stCxn id="641" idx="6"/>
          </p:cNvCxnSpPr>
          <p:nvPr/>
        </p:nvCxnSpPr>
        <p:spPr>
          <a:xfrm>
            <a:off x="2415517" y="4709561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>
            <a:off x="2415517" y="393705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/>
          <p:cNvCxnSpPr/>
          <p:nvPr/>
        </p:nvCxnSpPr>
        <p:spPr>
          <a:xfrm>
            <a:off x="2415517" y="3937055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/>
          <p:cNvCxnSpPr/>
          <p:nvPr/>
        </p:nvCxnSpPr>
        <p:spPr>
          <a:xfrm flipV="1">
            <a:off x="2415517" y="393705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/>
          <p:cNvCxnSpPr>
            <a:stCxn id="639" idx="6"/>
          </p:cNvCxnSpPr>
          <p:nvPr/>
        </p:nvCxnSpPr>
        <p:spPr>
          <a:xfrm>
            <a:off x="2415517" y="4196045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/>
          <p:cNvCxnSpPr>
            <a:stCxn id="639" idx="6"/>
          </p:cNvCxnSpPr>
          <p:nvPr/>
        </p:nvCxnSpPr>
        <p:spPr>
          <a:xfrm>
            <a:off x="2415517" y="4196045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/>
          <p:cNvCxnSpPr/>
          <p:nvPr/>
        </p:nvCxnSpPr>
        <p:spPr>
          <a:xfrm>
            <a:off x="2415517" y="4193812"/>
            <a:ext cx="751755" cy="783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 flipV="1">
            <a:off x="2415517" y="3937055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>
            <a:stCxn id="640" idx="6"/>
          </p:cNvCxnSpPr>
          <p:nvPr/>
        </p:nvCxnSpPr>
        <p:spPr>
          <a:xfrm flipV="1">
            <a:off x="2415517" y="4196045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>
            <a:stCxn id="640" idx="6"/>
          </p:cNvCxnSpPr>
          <p:nvPr/>
        </p:nvCxnSpPr>
        <p:spPr>
          <a:xfrm>
            <a:off x="2415517" y="445057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>
            <a:stCxn id="640" idx="6"/>
          </p:cNvCxnSpPr>
          <p:nvPr/>
        </p:nvCxnSpPr>
        <p:spPr>
          <a:xfrm>
            <a:off x="2415517" y="4450570"/>
            <a:ext cx="751755" cy="526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 flipV="1">
            <a:off x="2415517" y="3937055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 flipV="1">
            <a:off x="2415517" y="4196045"/>
            <a:ext cx="751755" cy="517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/>
          <p:cNvCxnSpPr/>
          <p:nvPr/>
        </p:nvCxnSpPr>
        <p:spPr>
          <a:xfrm flipV="1">
            <a:off x="2415517" y="445057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>
            <a:stCxn id="641" idx="6"/>
          </p:cNvCxnSpPr>
          <p:nvPr/>
        </p:nvCxnSpPr>
        <p:spPr>
          <a:xfrm>
            <a:off x="2415517" y="4709561"/>
            <a:ext cx="751755" cy="267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/>
          <p:nvPr/>
        </p:nvCxnSpPr>
        <p:spPr>
          <a:xfrm flipV="1">
            <a:off x="2415517" y="4196045"/>
            <a:ext cx="751755" cy="78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/>
          <p:nvPr/>
        </p:nvCxnSpPr>
        <p:spPr>
          <a:xfrm flipV="1">
            <a:off x="2415517" y="4457269"/>
            <a:ext cx="751755" cy="520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/>
          <p:nvPr/>
        </p:nvCxnSpPr>
        <p:spPr>
          <a:xfrm flipV="1">
            <a:off x="2415517" y="4709561"/>
            <a:ext cx="751755" cy="267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>
            <a:endCxn id="593" idx="2"/>
          </p:cNvCxnSpPr>
          <p:nvPr/>
        </p:nvCxnSpPr>
        <p:spPr>
          <a:xfrm>
            <a:off x="2415517" y="4200649"/>
            <a:ext cx="760108" cy="790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/>
          <p:cNvCxnSpPr>
            <a:stCxn id="591" idx="6"/>
            <a:endCxn id="598" idx="2"/>
          </p:cNvCxnSpPr>
          <p:nvPr/>
        </p:nvCxnSpPr>
        <p:spPr>
          <a:xfrm>
            <a:off x="3325976" y="447750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Oval 668"/>
          <p:cNvSpPr/>
          <p:nvPr/>
        </p:nvSpPr>
        <p:spPr>
          <a:xfrm>
            <a:off x="3175625" y="413230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70" name="Oval 669"/>
          <p:cNvSpPr/>
          <p:nvPr/>
        </p:nvSpPr>
        <p:spPr>
          <a:xfrm>
            <a:off x="4077732" y="413230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71" name="Straight Connector 670"/>
          <p:cNvCxnSpPr/>
          <p:nvPr/>
        </p:nvCxnSpPr>
        <p:spPr>
          <a:xfrm>
            <a:off x="3325976" y="421715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>
            <a:endCxn id="670" idx="2"/>
          </p:cNvCxnSpPr>
          <p:nvPr/>
        </p:nvCxnSpPr>
        <p:spPr>
          <a:xfrm flipV="1">
            <a:off x="3325976" y="421715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>
            <a:stCxn id="669" idx="6"/>
            <a:endCxn id="670" idx="2"/>
          </p:cNvCxnSpPr>
          <p:nvPr/>
        </p:nvCxnSpPr>
        <p:spPr>
          <a:xfrm>
            <a:off x="3325976" y="421715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325976" y="42171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/>
          <p:cNvCxnSpPr/>
          <p:nvPr/>
        </p:nvCxnSpPr>
        <p:spPr>
          <a:xfrm>
            <a:off x="3325976" y="42171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>
            <a:endCxn id="670" idx="2"/>
          </p:cNvCxnSpPr>
          <p:nvPr/>
        </p:nvCxnSpPr>
        <p:spPr>
          <a:xfrm flipV="1">
            <a:off x="3325976" y="42171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>
            <a:endCxn id="670" idx="2"/>
          </p:cNvCxnSpPr>
          <p:nvPr/>
        </p:nvCxnSpPr>
        <p:spPr>
          <a:xfrm flipV="1">
            <a:off x="3325976" y="42171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>
            <a:endCxn id="670" idx="2"/>
          </p:cNvCxnSpPr>
          <p:nvPr/>
        </p:nvCxnSpPr>
        <p:spPr>
          <a:xfrm flipV="1">
            <a:off x="3325976" y="421715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>
            <a:stCxn id="669" idx="6"/>
          </p:cNvCxnSpPr>
          <p:nvPr/>
        </p:nvCxnSpPr>
        <p:spPr>
          <a:xfrm>
            <a:off x="3325976" y="421715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Oval 679"/>
          <p:cNvSpPr/>
          <p:nvPr/>
        </p:nvSpPr>
        <p:spPr>
          <a:xfrm>
            <a:off x="3175625" y="387195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81" name="Oval 680"/>
          <p:cNvSpPr/>
          <p:nvPr/>
        </p:nvSpPr>
        <p:spPr>
          <a:xfrm>
            <a:off x="4077732" y="387195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82" name="Straight Connector 681"/>
          <p:cNvCxnSpPr/>
          <p:nvPr/>
        </p:nvCxnSpPr>
        <p:spPr>
          <a:xfrm>
            <a:off x="3325976" y="395680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/>
          <p:cNvCxnSpPr>
            <a:endCxn id="681" idx="2"/>
          </p:cNvCxnSpPr>
          <p:nvPr/>
        </p:nvCxnSpPr>
        <p:spPr>
          <a:xfrm flipV="1">
            <a:off x="3325976" y="395680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/>
          <p:cNvCxnSpPr>
            <a:stCxn id="680" idx="6"/>
            <a:endCxn id="681" idx="2"/>
          </p:cNvCxnSpPr>
          <p:nvPr/>
        </p:nvCxnSpPr>
        <p:spPr>
          <a:xfrm>
            <a:off x="3325976" y="395680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/>
          <p:cNvCxnSpPr/>
          <p:nvPr/>
        </p:nvCxnSpPr>
        <p:spPr>
          <a:xfrm>
            <a:off x="3325976" y="39568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/>
          <p:cNvCxnSpPr/>
          <p:nvPr/>
        </p:nvCxnSpPr>
        <p:spPr>
          <a:xfrm>
            <a:off x="3325976" y="39568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/>
          <p:cNvCxnSpPr>
            <a:endCxn id="681" idx="2"/>
          </p:cNvCxnSpPr>
          <p:nvPr/>
        </p:nvCxnSpPr>
        <p:spPr>
          <a:xfrm flipV="1">
            <a:off x="3325976" y="39568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/>
          <p:cNvCxnSpPr>
            <a:endCxn id="681" idx="2"/>
          </p:cNvCxnSpPr>
          <p:nvPr/>
        </p:nvCxnSpPr>
        <p:spPr>
          <a:xfrm flipV="1">
            <a:off x="3325976" y="39568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/>
          <p:cNvCxnSpPr>
            <a:endCxn id="681" idx="2"/>
          </p:cNvCxnSpPr>
          <p:nvPr/>
        </p:nvCxnSpPr>
        <p:spPr>
          <a:xfrm flipV="1">
            <a:off x="3325976" y="395680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>
            <a:stCxn id="680" idx="6"/>
          </p:cNvCxnSpPr>
          <p:nvPr/>
        </p:nvCxnSpPr>
        <p:spPr>
          <a:xfrm>
            <a:off x="3325976" y="395680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Oval 690"/>
          <p:cNvSpPr/>
          <p:nvPr/>
        </p:nvSpPr>
        <p:spPr>
          <a:xfrm>
            <a:off x="3175625" y="361160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92" name="Oval 691"/>
          <p:cNvSpPr/>
          <p:nvPr/>
        </p:nvSpPr>
        <p:spPr>
          <a:xfrm>
            <a:off x="4077732" y="3611608"/>
            <a:ext cx="150351" cy="169683"/>
          </a:xfrm>
          <a:prstGeom prst="ellipse">
            <a:avLst/>
          </a:prstGeom>
          <a:solidFill>
            <a:srgbClr val="61116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93" name="Straight Connector 692"/>
          <p:cNvCxnSpPr/>
          <p:nvPr/>
        </p:nvCxnSpPr>
        <p:spPr>
          <a:xfrm>
            <a:off x="3325976" y="369645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>
            <a:endCxn id="692" idx="2"/>
          </p:cNvCxnSpPr>
          <p:nvPr/>
        </p:nvCxnSpPr>
        <p:spPr>
          <a:xfrm flipV="1">
            <a:off x="3325976" y="369645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/>
          <p:cNvCxnSpPr>
            <a:stCxn id="691" idx="6"/>
            <a:endCxn id="692" idx="2"/>
          </p:cNvCxnSpPr>
          <p:nvPr/>
        </p:nvCxnSpPr>
        <p:spPr>
          <a:xfrm>
            <a:off x="3325976" y="369645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/>
          <p:cNvCxnSpPr/>
          <p:nvPr/>
        </p:nvCxnSpPr>
        <p:spPr>
          <a:xfrm>
            <a:off x="3325976" y="36964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/>
          <p:cNvCxnSpPr/>
          <p:nvPr/>
        </p:nvCxnSpPr>
        <p:spPr>
          <a:xfrm>
            <a:off x="3325976" y="36964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/>
          <p:cNvCxnSpPr>
            <a:endCxn id="692" idx="2"/>
          </p:cNvCxnSpPr>
          <p:nvPr/>
        </p:nvCxnSpPr>
        <p:spPr>
          <a:xfrm flipV="1">
            <a:off x="3325976" y="36964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/>
          <p:cNvCxnSpPr>
            <a:endCxn id="692" idx="2"/>
          </p:cNvCxnSpPr>
          <p:nvPr/>
        </p:nvCxnSpPr>
        <p:spPr>
          <a:xfrm flipV="1">
            <a:off x="3325976" y="36964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>
            <a:endCxn id="692" idx="2"/>
          </p:cNvCxnSpPr>
          <p:nvPr/>
        </p:nvCxnSpPr>
        <p:spPr>
          <a:xfrm flipV="1">
            <a:off x="3325976" y="369645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Connector 700"/>
          <p:cNvCxnSpPr>
            <a:stCxn id="691" idx="6"/>
          </p:cNvCxnSpPr>
          <p:nvPr/>
        </p:nvCxnSpPr>
        <p:spPr>
          <a:xfrm>
            <a:off x="3325976" y="369645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/>
          <p:cNvCxnSpPr>
            <a:stCxn id="638" idx="6"/>
            <a:endCxn id="691" idx="2"/>
          </p:cNvCxnSpPr>
          <p:nvPr/>
        </p:nvCxnSpPr>
        <p:spPr>
          <a:xfrm flipV="1">
            <a:off x="2415517" y="3696450"/>
            <a:ext cx="760108" cy="240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/>
          <p:cNvCxnSpPr>
            <a:stCxn id="691" idx="2"/>
            <a:endCxn id="639" idx="6"/>
          </p:cNvCxnSpPr>
          <p:nvPr/>
        </p:nvCxnSpPr>
        <p:spPr>
          <a:xfrm flipH="1">
            <a:off x="2415517" y="3696450"/>
            <a:ext cx="760108" cy="499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/>
          <p:cNvCxnSpPr>
            <a:stCxn id="691" idx="2"/>
            <a:endCxn id="640" idx="6"/>
          </p:cNvCxnSpPr>
          <p:nvPr/>
        </p:nvCxnSpPr>
        <p:spPr>
          <a:xfrm flipH="1">
            <a:off x="2415517" y="3696450"/>
            <a:ext cx="760108" cy="754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/>
          <p:cNvCxnSpPr>
            <a:stCxn id="691" idx="2"/>
            <a:endCxn id="641" idx="6"/>
          </p:cNvCxnSpPr>
          <p:nvPr/>
        </p:nvCxnSpPr>
        <p:spPr>
          <a:xfrm flipH="1">
            <a:off x="2415517" y="3696450"/>
            <a:ext cx="760108" cy="101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>
            <a:stCxn id="691" idx="2"/>
            <a:endCxn id="642" idx="6"/>
          </p:cNvCxnSpPr>
          <p:nvPr/>
        </p:nvCxnSpPr>
        <p:spPr>
          <a:xfrm flipH="1">
            <a:off x="2415517" y="3696450"/>
            <a:ext cx="760108" cy="1281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Connector 706"/>
          <p:cNvCxnSpPr>
            <a:stCxn id="594" idx="2"/>
            <a:endCxn id="642" idx="6"/>
          </p:cNvCxnSpPr>
          <p:nvPr/>
        </p:nvCxnSpPr>
        <p:spPr>
          <a:xfrm flipH="1" flipV="1">
            <a:off x="2415517" y="4977482"/>
            <a:ext cx="760108" cy="272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Oval 707"/>
          <p:cNvSpPr/>
          <p:nvPr/>
        </p:nvSpPr>
        <p:spPr>
          <a:xfrm>
            <a:off x="4985782" y="4392658"/>
            <a:ext cx="150351" cy="16968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09" name="Oval 708"/>
          <p:cNvSpPr/>
          <p:nvPr/>
        </p:nvSpPr>
        <p:spPr>
          <a:xfrm>
            <a:off x="4985782" y="4651648"/>
            <a:ext cx="150351" cy="16968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10" name="Oval 709"/>
          <p:cNvSpPr/>
          <p:nvPr/>
        </p:nvSpPr>
        <p:spPr>
          <a:xfrm>
            <a:off x="4985782" y="4906173"/>
            <a:ext cx="150351" cy="16968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711" name="Straight Connector 710"/>
          <p:cNvCxnSpPr>
            <a:endCxn id="708" idx="2"/>
          </p:cNvCxnSpPr>
          <p:nvPr/>
        </p:nvCxnSpPr>
        <p:spPr>
          <a:xfrm>
            <a:off x="4234026" y="447750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>
            <a:endCxn id="709" idx="2"/>
          </p:cNvCxnSpPr>
          <p:nvPr/>
        </p:nvCxnSpPr>
        <p:spPr>
          <a:xfrm>
            <a:off x="4234026" y="473649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>
            <a:endCxn id="710" idx="2"/>
          </p:cNvCxnSpPr>
          <p:nvPr/>
        </p:nvCxnSpPr>
        <p:spPr>
          <a:xfrm>
            <a:off x="4234026" y="4991015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>
            <a:endCxn id="709" idx="2"/>
          </p:cNvCxnSpPr>
          <p:nvPr/>
        </p:nvCxnSpPr>
        <p:spPr>
          <a:xfrm>
            <a:off x="4234026" y="44775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/>
          <p:cNvCxnSpPr>
            <a:endCxn id="710" idx="2"/>
          </p:cNvCxnSpPr>
          <p:nvPr/>
        </p:nvCxnSpPr>
        <p:spPr>
          <a:xfrm>
            <a:off x="4234026" y="44775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>
            <a:endCxn id="708" idx="2"/>
          </p:cNvCxnSpPr>
          <p:nvPr/>
        </p:nvCxnSpPr>
        <p:spPr>
          <a:xfrm flipV="1">
            <a:off x="4234026" y="44775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>
            <a:endCxn id="710" idx="2"/>
          </p:cNvCxnSpPr>
          <p:nvPr/>
        </p:nvCxnSpPr>
        <p:spPr>
          <a:xfrm>
            <a:off x="4234026" y="4736490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>
            <a:endCxn id="708" idx="2"/>
          </p:cNvCxnSpPr>
          <p:nvPr/>
        </p:nvCxnSpPr>
        <p:spPr>
          <a:xfrm flipV="1">
            <a:off x="4234026" y="44775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>
            <a:endCxn id="709" idx="2"/>
          </p:cNvCxnSpPr>
          <p:nvPr/>
        </p:nvCxnSpPr>
        <p:spPr>
          <a:xfrm flipV="1">
            <a:off x="4234026" y="4736490"/>
            <a:ext cx="751755" cy="254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>
            <a:endCxn id="708" idx="2"/>
          </p:cNvCxnSpPr>
          <p:nvPr/>
        </p:nvCxnSpPr>
        <p:spPr>
          <a:xfrm flipV="1">
            <a:off x="4234026" y="447750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>
            <a:endCxn id="709" idx="2"/>
          </p:cNvCxnSpPr>
          <p:nvPr/>
        </p:nvCxnSpPr>
        <p:spPr>
          <a:xfrm flipV="1">
            <a:off x="4234026" y="4736490"/>
            <a:ext cx="751755" cy="517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>
            <a:endCxn id="710" idx="2"/>
          </p:cNvCxnSpPr>
          <p:nvPr/>
        </p:nvCxnSpPr>
        <p:spPr>
          <a:xfrm flipV="1">
            <a:off x="4234026" y="4991015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Oval 722"/>
          <p:cNvSpPr/>
          <p:nvPr/>
        </p:nvSpPr>
        <p:spPr>
          <a:xfrm>
            <a:off x="4985782" y="4132308"/>
            <a:ext cx="150351" cy="16968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724" name="Straight Connector 723"/>
          <p:cNvCxnSpPr>
            <a:endCxn id="723" idx="2"/>
          </p:cNvCxnSpPr>
          <p:nvPr/>
        </p:nvCxnSpPr>
        <p:spPr>
          <a:xfrm flipV="1">
            <a:off x="4234026" y="421715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/>
          <p:cNvCxnSpPr>
            <a:endCxn id="723" idx="2"/>
          </p:cNvCxnSpPr>
          <p:nvPr/>
        </p:nvCxnSpPr>
        <p:spPr>
          <a:xfrm>
            <a:off x="4234026" y="421715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4234026" y="42171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/>
          <p:cNvCxnSpPr/>
          <p:nvPr/>
        </p:nvCxnSpPr>
        <p:spPr>
          <a:xfrm>
            <a:off x="4234026" y="42171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>
            <a:endCxn id="723" idx="2"/>
          </p:cNvCxnSpPr>
          <p:nvPr/>
        </p:nvCxnSpPr>
        <p:spPr>
          <a:xfrm flipV="1">
            <a:off x="4234026" y="42171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/>
          <p:cNvCxnSpPr>
            <a:endCxn id="723" idx="2"/>
          </p:cNvCxnSpPr>
          <p:nvPr/>
        </p:nvCxnSpPr>
        <p:spPr>
          <a:xfrm flipV="1">
            <a:off x="4234026" y="42171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>
            <a:endCxn id="723" idx="2"/>
          </p:cNvCxnSpPr>
          <p:nvPr/>
        </p:nvCxnSpPr>
        <p:spPr>
          <a:xfrm flipV="1">
            <a:off x="4234026" y="421715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/>
          <p:cNvCxnSpPr/>
          <p:nvPr/>
        </p:nvCxnSpPr>
        <p:spPr>
          <a:xfrm>
            <a:off x="4234026" y="421715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Oval 731"/>
          <p:cNvSpPr/>
          <p:nvPr/>
        </p:nvSpPr>
        <p:spPr>
          <a:xfrm>
            <a:off x="4985782" y="3871958"/>
            <a:ext cx="150351" cy="16968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733" name="Straight Connector 732"/>
          <p:cNvCxnSpPr/>
          <p:nvPr/>
        </p:nvCxnSpPr>
        <p:spPr>
          <a:xfrm>
            <a:off x="4234026" y="395680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>
            <a:endCxn id="732" idx="2"/>
          </p:cNvCxnSpPr>
          <p:nvPr/>
        </p:nvCxnSpPr>
        <p:spPr>
          <a:xfrm flipV="1">
            <a:off x="4234026" y="3956800"/>
            <a:ext cx="751755" cy="104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/>
          <p:cNvCxnSpPr>
            <a:endCxn id="732" idx="2"/>
          </p:cNvCxnSpPr>
          <p:nvPr/>
        </p:nvCxnSpPr>
        <p:spPr>
          <a:xfrm>
            <a:off x="4234026" y="3956800"/>
            <a:ext cx="751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>
            <a:off x="4234026" y="39568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/>
          <p:cNvCxnSpPr/>
          <p:nvPr/>
        </p:nvCxnSpPr>
        <p:spPr>
          <a:xfrm>
            <a:off x="4234026" y="39568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>
            <a:endCxn id="732" idx="2"/>
          </p:cNvCxnSpPr>
          <p:nvPr/>
        </p:nvCxnSpPr>
        <p:spPr>
          <a:xfrm flipV="1">
            <a:off x="4234026" y="395680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/>
          <p:cNvCxnSpPr>
            <a:endCxn id="732" idx="2"/>
          </p:cNvCxnSpPr>
          <p:nvPr/>
        </p:nvCxnSpPr>
        <p:spPr>
          <a:xfrm flipV="1">
            <a:off x="4234026" y="395680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>
            <a:endCxn id="732" idx="2"/>
          </p:cNvCxnSpPr>
          <p:nvPr/>
        </p:nvCxnSpPr>
        <p:spPr>
          <a:xfrm flipV="1">
            <a:off x="4234026" y="3956800"/>
            <a:ext cx="751755" cy="7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>
            <a:off x="4234026" y="395680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>
            <a:off x="4234026" y="3696450"/>
            <a:ext cx="751755" cy="1040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/>
          <p:cNvCxnSpPr/>
          <p:nvPr/>
        </p:nvCxnSpPr>
        <p:spPr>
          <a:xfrm>
            <a:off x="4234026" y="3696450"/>
            <a:ext cx="751755" cy="25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/>
          <p:cNvCxnSpPr/>
          <p:nvPr/>
        </p:nvCxnSpPr>
        <p:spPr>
          <a:xfrm>
            <a:off x="4234026" y="3696450"/>
            <a:ext cx="751755" cy="513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/>
          <p:cNvCxnSpPr/>
          <p:nvPr/>
        </p:nvCxnSpPr>
        <p:spPr>
          <a:xfrm>
            <a:off x="4234026" y="3696450"/>
            <a:ext cx="751756" cy="7725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Rectangle 745"/>
          <p:cNvSpPr/>
          <p:nvPr/>
        </p:nvSpPr>
        <p:spPr>
          <a:xfrm>
            <a:off x="4724407" y="3692858"/>
            <a:ext cx="673100" cy="153153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824" name="Straight Connector 823"/>
          <p:cNvCxnSpPr>
            <a:endCxn id="594" idx="2"/>
          </p:cNvCxnSpPr>
          <p:nvPr/>
        </p:nvCxnSpPr>
        <p:spPr>
          <a:xfrm>
            <a:off x="2415517" y="4709560"/>
            <a:ext cx="760108" cy="540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/>
          <p:cNvCxnSpPr>
            <a:stCxn id="640" idx="6"/>
            <a:endCxn id="594" idx="2"/>
          </p:cNvCxnSpPr>
          <p:nvPr/>
        </p:nvCxnSpPr>
        <p:spPr>
          <a:xfrm>
            <a:off x="2415517" y="4450571"/>
            <a:ext cx="760108" cy="7994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/>
          <p:cNvCxnSpPr>
            <a:endCxn id="594" idx="2"/>
          </p:cNvCxnSpPr>
          <p:nvPr/>
        </p:nvCxnSpPr>
        <p:spPr>
          <a:xfrm>
            <a:off x="2415517" y="4203005"/>
            <a:ext cx="760108" cy="1047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/>
          <p:cNvCxnSpPr>
            <a:stCxn id="638" idx="6"/>
            <a:endCxn id="594" idx="2"/>
          </p:cNvCxnSpPr>
          <p:nvPr/>
        </p:nvCxnSpPr>
        <p:spPr>
          <a:xfrm>
            <a:off x="2415517" y="3937055"/>
            <a:ext cx="760108" cy="13129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" name="TextBox 828"/>
          <p:cNvSpPr txBox="1"/>
          <p:nvPr/>
        </p:nvSpPr>
        <p:spPr>
          <a:xfrm>
            <a:off x="4514491" y="3169638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539B"/>
                </a:solidFill>
              </a:rPr>
              <a:t>Bottleneck</a:t>
            </a:r>
          </a:p>
          <a:p>
            <a:pPr algn="ctr"/>
            <a:r>
              <a:rPr lang="en-US" sz="1400" b="1" dirty="0" smtClean="0">
                <a:solidFill>
                  <a:srgbClr val="00539B"/>
                </a:solidFill>
              </a:rPr>
              <a:t>Layer</a:t>
            </a:r>
            <a:endParaRPr lang="en-US" sz="1400" b="1" dirty="0">
              <a:solidFill>
                <a:srgbClr val="00539B"/>
              </a:solidFill>
            </a:endParaRPr>
          </a:p>
        </p:txBody>
      </p:sp>
      <p:sp>
        <p:nvSpPr>
          <p:cNvPr id="832" name="Rectangle 831"/>
          <p:cNvSpPr/>
          <p:nvPr/>
        </p:nvSpPr>
        <p:spPr>
          <a:xfrm>
            <a:off x="5049387" y="5334847"/>
            <a:ext cx="45719" cy="7729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Rectangle 832"/>
          <p:cNvSpPr/>
          <p:nvPr/>
        </p:nvSpPr>
        <p:spPr>
          <a:xfrm>
            <a:off x="5237740" y="5334847"/>
            <a:ext cx="45719" cy="772982"/>
          </a:xfrm>
          <a:prstGeom prst="rect">
            <a:avLst/>
          </a:prstGeom>
          <a:solidFill>
            <a:srgbClr val="B30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TextBox 833"/>
          <p:cNvSpPr txBox="1"/>
          <p:nvPr/>
        </p:nvSpPr>
        <p:spPr>
          <a:xfrm>
            <a:off x="4482087" y="5526378"/>
            <a:ext cx="316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835" name="TextBox 834"/>
          <p:cNvSpPr txBox="1"/>
          <p:nvPr/>
        </p:nvSpPr>
        <p:spPr>
          <a:xfrm>
            <a:off x="5318366" y="5537993"/>
            <a:ext cx="403993" cy="389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…</a:t>
            </a:r>
            <a:endParaRPr lang="en-US" sz="110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080154" y="2636908"/>
            <a:ext cx="1479028" cy="1688632"/>
            <a:chOff x="7128486" y="3503658"/>
            <a:chExt cx="1972037" cy="2251509"/>
          </a:xfrm>
        </p:grpSpPr>
        <p:cxnSp>
          <p:nvCxnSpPr>
            <p:cNvPr id="282" name="Straight Connector 281"/>
            <p:cNvCxnSpPr/>
            <p:nvPr/>
          </p:nvCxnSpPr>
          <p:spPr>
            <a:xfrm>
              <a:off x="7287190" y="4108504"/>
              <a:ext cx="751755" cy="1040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7287190" y="4108504"/>
              <a:ext cx="751755" cy="1040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287190" y="4108504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287190" y="5148931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7287190" y="4367494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287190" y="4622019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7190" y="4881010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7190" y="4108504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287190" y="4108504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7287190" y="4108504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7287190" y="4367494"/>
              <a:ext cx="751755" cy="254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287190" y="4367494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287190" y="4365261"/>
              <a:ext cx="751755" cy="7836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7287190" y="4108504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287190" y="4367494"/>
              <a:ext cx="751755" cy="254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287189" y="4622019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7287190" y="4622019"/>
              <a:ext cx="751755" cy="526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V="1">
              <a:off x="7287190" y="4108504"/>
              <a:ext cx="751755" cy="7769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flipV="1">
              <a:off x="7287190" y="4367494"/>
              <a:ext cx="751755" cy="5179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flipV="1">
              <a:off x="7287190" y="4622019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7287190" y="4881010"/>
              <a:ext cx="751755" cy="2679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flipV="1">
              <a:off x="7287190" y="4367494"/>
              <a:ext cx="751755" cy="7814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7287188" y="4622019"/>
              <a:ext cx="751757" cy="5460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7287188" y="4881010"/>
              <a:ext cx="751757" cy="2745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Oval 310"/>
            <p:cNvSpPr/>
            <p:nvPr/>
          </p:nvSpPr>
          <p:spPr>
            <a:xfrm>
              <a:off x="7128486" y="4545058"/>
              <a:ext cx="150351" cy="16968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2" name="Oval 311"/>
            <p:cNvSpPr/>
            <p:nvPr/>
          </p:nvSpPr>
          <p:spPr>
            <a:xfrm>
              <a:off x="7128486" y="4804048"/>
              <a:ext cx="150351" cy="16968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3" name="Oval 312"/>
            <p:cNvSpPr/>
            <p:nvPr/>
          </p:nvSpPr>
          <p:spPr>
            <a:xfrm>
              <a:off x="7128486" y="5058573"/>
              <a:ext cx="150351" cy="16968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7128486" y="4284708"/>
              <a:ext cx="150351" cy="16968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7128486" y="4024358"/>
              <a:ext cx="150351" cy="16968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8038944" y="4545058"/>
              <a:ext cx="150351" cy="169683"/>
            </a:xfrm>
            <a:prstGeom prst="ellipse">
              <a:avLst/>
            </a:prstGeom>
            <a:solidFill>
              <a:srgbClr val="61116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8038944" y="4804048"/>
              <a:ext cx="150351" cy="169683"/>
            </a:xfrm>
            <a:prstGeom prst="ellipse">
              <a:avLst/>
            </a:prstGeom>
            <a:solidFill>
              <a:srgbClr val="61116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8" name="Oval 317"/>
            <p:cNvSpPr/>
            <p:nvPr/>
          </p:nvSpPr>
          <p:spPr>
            <a:xfrm>
              <a:off x="8038944" y="5058573"/>
              <a:ext cx="150351" cy="169683"/>
            </a:xfrm>
            <a:prstGeom prst="ellipse">
              <a:avLst/>
            </a:prstGeom>
            <a:solidFill>
              <a:srgbClr val="61116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9" name="Oval 318"/>
            <p:cNvSpPr/>
            <p:nvPr/>
          </p:nvSpPr>
          <p:spPr>
            <a:xfrm>
              <a:off x="8038944" y="5317564"/>
              <a:ext cx="150351" cy="169683"/>
            </a:xfrm>
            <a:prstGeom prst="ellipse">
              <a:avLst/>
            </a:prstGeom>
            <a:solidFill>
              <a:srgbClr val="61116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0" name="Oval 319"/>
            <p:cNvSpPr/>
            <p:nvPr/>
          </p:nvSpPr>
          <p:spPr>
            <a:xfrm>
              <a:off x="8038944" y="4284708"/>
              <a:ext cx="150351" cy="169683"/>
            </a:xfrm>
            <a:prstGeom prst="ellipse">
              <a:avLst/>
            </a:prstGeom>
            <a:solidFill>
              <a:srgbClr val="61116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1" name="Oval 320"/>
            <p:cNvSpPr/>
            <p:nvPr/>
          </p:nvSpPr>
          <p:spPr>
            <a:xfrm>
              <a:off x="8038944" y="4024358"/>
              <a:ext cx="150351" cy="169683"/>
            </a:xfrm>
            <a:prstGeom prst="ellipse">
              <a:avLst/>
            </a:prstGeom>
            <a:solidFill>
              <a:srgbClr val="61116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8038944" y="3764008"/>
              <a:ext cx="150351" cy="169683"/>
            </a:xfrm>
            <a:prstGeom prst="ellipse">
              <a:avLst/>
            </a:prstGeom>
            <a:solidFill>
              <a:srgbClr val="61116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8189295" y="4629900"/>
              <a:ext cx="751755" cy="1040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8189295" y="4629900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8189295" y="4888890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189295" y="5143415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189295" y="5402406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8189295" y="462990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8189295" y="462990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8189295" y="462990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8189295" y="4888890"/>
              <a:ext cx="751755" cy="254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8189295" y="488889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189295" y="4886657"/>
              <a:ext cx="751755" cy="7836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8189295" y="462990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V="1">
              <a:off x="8189295" y="4888890"/>
              <a:ext cx="751755" cy="254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8189295" y="5143415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8189295" y="5143415"/>
              <a:ext cx="751755" cy="526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V="1">
              <a:off x="8189295" y="4629900"/>
              <a:ext cx="751755" cy="7769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V="1">
              <a:off x="8189295" y="4888890"/>
              <a:ext cx="751755" cy="5179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8189295" y="5143415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189295" y="5402406"/>
              <a:ext cx="751755" cy="2679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8189295" y="4629900"/>
              <a:ext cx="751756" cy="772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8189295" y="4369550"/>
              <a:ext cx="751755" cy="1040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flipV="1">
              <a:off x="8189295" y="4369550"/>
              <a:ext cx="751755" cy="1040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8189295" y="4369550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189295" y="436955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8189295" y="436955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flipV="1">
              <a:off x="8189295" y="436955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V="1">
              <a:off x="8189295" y="436955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8189295" y="4369550"/>
              <a:ext cx="751755" cy="7769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189295" y="4369550"/>
              <a:ext cx="751756" cy="772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8189295" y="4109200"/>
              <a:ext cx="751755" cy="1040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flipV="1">
              <a:off x="8189295" y="4109200"/>
              <a:ext cx="751755" cy="1040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8189295" y="4109200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8189295" y="410920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8189295" y="410920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 flipV="1">
              <a:off x="8189295" y="410920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8189295" y="410920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flipV="1">
              <a:off x="8189295" y="4109200"/>
              <a:ext cx="751755" cy="7769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8189295" y="4109200"/>
              <a:ext cx="751756" cy="772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8189295" y="3848850"/>
              <a:ext cx="751755" cy="1040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V="1">
              <a:off x="8189295" y="3848850"/>
              <a:ext cx="751755" cy="1040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8189295" y="3848850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189295" y="384885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189295" y="384885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V="1">
              <a:off x="8189295" y="384885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V="1">
              <a:off x="8189295" y="384885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V="1">
              <a:off x="8189295" y="3848850"/>
              <a:ext cx="751755" cy="7769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8189295" y="3848850"/>
              <a:ext cx="751756" cy="772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8189295" y="3588500"/>
              <a:ext cx="751755" cy="1040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V="1">
              <a:off x="8189295" y="358850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V="1">
              <a:off x="8189295" y="358850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V="1">
              <a:off x="8189295" y="3588500"/>
              <a:ext cx="751755" cy="7769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Oval 390"/>
            <p:cNvSpPr/>
            <p:nvPr/>
          </p:nvSpPr>
          <p:spPr>
            <a:xfrm>
              <a:off x="8941051" y="4027464"/>
              <a:ext cx="150351" cy="1696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8941051" y="4286455"/>
              <a:ext cx="150351" cy="1696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3" name="Oval 392"/>
            <p:cNvSpPr/>
            <p:nvPr/>
          </p:nvSpPr>
          <p:spPr>
            <a:xfrm>
              <a:off x="8941051" y="4540980"/>
              <a:ext cx="150351" cy="1696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4" name="Oval 393"/>
            <p:cNvSpPr/>
            <p:nvPr/>
          </p:nvSpPr>
          <p:spPr>
            <a:xfrm>
              <a:off x="8941051" y="4799970"/>
              <a:ext cx="150351" cy="1696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5" name="Oval 394"/>
            <p:cNvSpPr/>
            <p:nvPr/>
          </p:nvSpPr>
          <p:spPr>
            <a:xfrm>
              <a:off x="8941051" y="5067891"/>
              <a:ext cx="150351" cy="1696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6" name="Oval 395"/>
            <p:cNvSpPr/>
            <p:nvPr/>
          </p:nvSpPr>
          <p:spPr>
            <a:xfrm>
              <a:off x="8941051" y="3764008"/>
              <a:ext cx="150351" cy="1696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7" name="Oval 396"/>
            <p:cNvSpPr/>
            <p:nvPr/>
          </p:nvSpPr>
          <p:spPr>
            <a:xfrm>
              <a:off x="8941051" y="5335813"/>
              <a:ext cx="150351" cy="1696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8" name="Oval 397"/>
            <p:cNvSpPr/>
            <p:nvPr/>
          </p:nvSpPr>
          <p:spPr>
            <a:xfrm>
              <a:off x="8950172" y="3503658"/>
              <a:ext cx="150351" cy="1696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9" name="Oval 398"/>
            <p:cNvSpPr/>
            <p:nvPr/>
          </p:nvSpPr>
          <p:spPr>
            <a:xfrm>
              <a:off x="8950172" y="5585484"/>
              <a:ext cx="150351" cy="1696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00" name="Straight Connector 399"/>
            <p:cNvCxnSpPr/>
            <p:nvPr/>
          </p:nvCxnSpPr>
          <p:spPr>
            <a:xfrm flipV="1">
              <a:off x="7287188" y="3845258"/>
              <a:ext cx="751756" cy="2567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>
              <a:endCxn id="319" idx="2"/>
            </p:cNvCxnSpPr>
            <p:nvPr/>
          </p:nvCxnSpPr>
          <p:spPr>
            <a:xfrm>
              <a:off x="7287190" y="4102016"/>
              <a:ext cx="751754" cy="1300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>
              <a:endCxn id="322" idx="2"/>
            </p:cNvCxnSpPr>
            <p:nvPr/>
          </p:nvCxnSpPr>
          <p:spPr>
            <a:xfrm flipV="1">
              <a:off x="7287190" y="3848850"/>
              <a:ext cx="751754" cy="504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flipV="1">
              <a:off x="7287190" y="3848850"/>
              <a:ext cx="751754" cy="781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>
              <a:stCxn id="312" idx="6"/>
              <a:endCxn id="322" idx="2"/>
            </p:cNvCxnSpPr>
            <p:nvPr/>
          </p:nvCxnSpPr>
          <p:spPr>
            <a:xfrm flipV="1">
              <a:off x="7278837" y="3848850"/>
              <a:ext cx="760107" cy="104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>
              <a:endCxn id="322" idx="2"/>
            </p:cNvCxnSpPr>
            <p:nvPr/>
          </p:nvCxnSpPr>
          <p:spPr>
            <a:xfrm flipV="1">
              <a:off x="7287190" y="3848850"/>
              <a:ext cx="751754" cy="13067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7287190" y="4362366"/>
              <a:ext cx="751754" cy="10345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>
              <a:endCxn id="319" idx="2"/>
            </p:cNvCxnSpPr>
            <p:nvPr/>
          </p:nvCxnSpPr>
          <p:spPr>
            <a:xfrm>
              <a:off x="7287190" y="4629414"/>
              <a:ext cx="751754" cy="772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>
              <a:stCxn id="312" idx="6"/>
              <a:endCxn id="319" idx="2"/>
            </p:cNvCxnSpPr>
            <p:nvPr/>
          </p:nvCxnSpPr>
          <p:spPr>
            <a:xfrm>
              <a:off x="7278837" y="4888890"/>
              <a:ext cx="760107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>
              <a:stCxn id="313" idx="6"/>
              <a:endCxn id="319" idx="2"/>
            </p:cNvCxnSpPr>
            <p:nvPr/>
          </p:nvCxnSpPr>
          <p:spPr>
            <a:xfrm>
              <a:off x="7278837" y="5143415"/>
              <a:ext cx="760107" cy="258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>
            <a:grpSpLocks noChangeAspect="1"/>
          </p:cNvGrpSpPr>
          <p:nvPr/>
        </p:nvGrpSpPr>
        <p:grpSpPr>
          <a:xfrm>
            <a:off x="6086995" y="4399077"/>
            <a:ext cx="1479028" cy="1688632"/>
            <a:chOff x="7128486" y="3503658"/>
            <a:chExt cx="1972037" cy="2251509"/>
          </a:xfrm>
        </p:grpSpPr>
        <p:cxnSp>
          <p:nvCxnSpPr>
            <p:cNvPr id="411" name="Straight Connector 410"/>
            <p:cNvCxnSpPr/>
            <p:nvPr/>
          </p:nvCxnSpPr>
          <p:spPr>
            <a:xfrm>
              <a:off x="7287190" y="4108504"/>
              <a:ext cx="751755" cy="1040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flipV="1">
              <a:off x="7287190" y="4108504"/>
              <a:ext cx="751755" cy="1040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7287190" y="4108504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287190" y="5148931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7287190" y="4367494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7287190" y="4622019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287190" y="4881010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7287190" y="4108504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7287190" y="4108504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V="1">
              <a:off x="7287190" y="4108504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7287190" y="4367494"/>
              <a:ext cx="751755" cy="254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7287190" y="4367494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7287190" y="4365261"/>
              <a:ext cx="751755" cy="7836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flipV="1">
              <a:off x="7287190" y="4108504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flipV="1">
              <a:off x="7287190" y="4367494"/>
              <a:ext cx="751755" cy="254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7287189" y="4622019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7287190" y="4622019"/>
              <a:ext cx="751755" cy="526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flipV="1">
              <a:off x="7287190" y="4108504"/>
              <a:ext cx="751755" cy="7769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flipV="1">
              <a:off x="7287190" y="4367494"/>
              <a:ext cx="751755" cy="5179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flipV="1">
              <a:off x="7287190" y="4622019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7287190" y="4881010"/>
              <a:ext cx="751755" cy="2679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flipV="1">
              <a:off x="7287190" y="4367494"/>
              <a:ext cx="751755" cy="7814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flipV="1">
              <a:off x="7287188" y="4622019"/>
              <a:ext cx="751757" cy="5460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flipV="1">
              <a:off x="7287188" y="4881010"/>
              <a:ext cx="751757" cy="2745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Oval 434"/>
            <p:cNvSpPr/>
            <p:nvPr/>
          </p:nvSpPr>
          <p:spPr>
            <a:xfrm>
              <a:off x="7128486" y="4545058"/>
              <a:ext cx="150351" cy="16968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6" name="Oval 435"/>
            <p:cNvSpPr/>
            <p:nvPr/>
          </p:nvSpPr>
          <p:spPr>
            <a:xfrm>
              <a:off x="7128486" y="4804048"/>
              <a:ext cx="150351" cy="16968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7" name="Oval 436"/>
            <p:cNvSpPr/>
            <p:nvPr/>
          </p:nvSpPr>
          <p:spPr>
            <a:xfrm>
              <a:off x="7128486" y="5058573"/>
              <a:ext cx="150351" cy="16968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8" name="Oval 437"/>
            <p:cNvSpPr/>
            <p:nvPr/>
          </p:nvSpPr>
          <p:spPr>
            <a:xfrm>
              <a:off x="7128486" y="4284708"/>
              <a:ext cx="150351" cy="16968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9" name="Oval 438"/>
            <p:cNvSpPr/>
            <p:nvPr/>
          </p:nvSpPr>
          <p:spPr>
            <a:xfrm>
              <a:off x="7128486" y="4024358"/>
              <a:ext cx="150351" cy="16968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0" name="Oval 439"/>
            <p:cNvSpPr/>
            <p:nvPr/>
          </p:nvSpPr>
          <p:spPr>
            <a:xfrm>
              <a:off x="8038944" y="4545058"/>
              <a:ext cx="150351" cy="169683"/>
            </a:xfrm>
            <a:prstGeom prst="ellipse">
              <a:avLst/>
            </a:prstGeom>
            <a:solidFill>
              <a:srgbClr val="9F1BA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1" name="Oval 440"/>
            <p:cNvSpPr/>
            <p:nvPr/>
          </p:nvSpPr>
          <p:spPr>
            <a:xfrm>
              <a:off x="8038944" y="4804048"/>
              <a:ext cx="150351" cy="169683"/>
            </a:xfrm>
            <a:prstGeom prst="ellipse">
              <a:avLst/>
            </a:prstGeom>
            <a:solidFill>
              <a:srgbClr val="9F1BA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2" name="Oval 441"/>
            <p:cNvSpPr/>
            <p:nvPr/>
          </p:nvSpPr>
          <p:spPr>
            <a:xfrm>
              <a:off x="8038944" y="5058573"/>
              <a:ext cx="150351" cy="169683"/>
            </a:xfrm>
            <a:prstGeom prst="ellipse">
              <a:avLst/>
            </a:prstGeom>
            <a:solidFill>
              <a:srgbClr val="9F1BA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3" name="Oval 442"/>
            <p:cNvSpPr/>
            <p:nvPr/>
          </p:nvSpPr>
          <p:spPr>
            <a:xfrm>
              <a:off x="8038944" y="5317564"/>
              <a:ext cx="150351" cy="169683"/>
            </a:xfrm>
            <a:prstGeom prst="ellipse">
              <a:avLst/>
            </a:prstGeom>
            <a:solidFill>
              <a:srgbClr val="9F1BA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4" name="Oval 443"/>
            <p:cNvSpPr/>
            <p:nvPr/>
          </p:nvSpPr>
          <p:spPr>
            <a:xfrm>
              <a:off x="8038944" y="4284708"/>
              <a:ext cx="150351" cy="169683"/>
            </a:xfrm>
            <a:prstGeom prst="ellipse">
              <a:avLst/>
            </a:prstGeom>
            <a:solidFill>
              <a:srgbClr val="9F1BA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5" name="Oval 444"/>
            <p:cNvSpPr/>
            <p:nvPr/>
          </p:nvSpPr>
          <p:spPr>
            <a:xfrm>
              <a:off x="8038944" y="4024358"/>
              <a:ext cx="150351" cy="169683"/>
            </a:xfrm>
            <a:prstGeom prst="ellipse">
              <a:avLst/>
            </a:prstGeom>
            <a:solidFill>
              <a:srgbClr val="9F1BA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8038944" y="3764008"/>
              <a:ext cx="150351" cy="169683"/>
            </a:xfrm>
            <a:prstGeom prst="ellipse">
              <a:avLst/>
            </a:prstGeom>
            <a:solidFill>
              <a:srgbClr val="9F1BA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47" name="Straight Connector 446"/>
            <p:cNvCxnSpPr/>
            <p:nvPr/>
          </p:nvCxnSpPr>
          <p:spPr>
            <a:xfrm>
              <a:off x="8189295" y="4629900"/>
              <a:ext cx="751755" cy="1040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8189295" y="4629900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8189295" y="4888890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8189295" y="5143415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>
              <a:off x="8189295" y="5402406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8189295" y="462990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>
              <a:off x="8189295" y="462990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V="1">
              <a:off x="8189295" y="462990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8189295" y="4888890"/>
              <a:ext cx="751755" cy="254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8189295" y="488889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8189295" y="4886657"/>
              <a:ext cx="751755" cy="7836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flipV="1">
              <a:off x="8189295" y="462990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flipV="1">
              <a:off x="8189295" y="4888890"/>
              <a:ext cx="751755" cy="254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>
              <a:off x="8189295" y="5143415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>
              <a:off x="8189295" y="5143415"/>
              <a:ext cx="751755" cy="526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V="1">
              <a:off x="8189295" y="4629900"/>
              <a:ext cx="751755" cy="7769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flipV="1">
              <a:off x="8189295" y="4888890"/>
              <a:ext cx="751755" cy="5179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V="1">
              <a:off x="8189295" y="5143415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>
              <a:off x="8189295" y="5402406"/>
              <a:ext cx="751755" cy="2679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>
              <a:off x="8189295" y="4629900"/>
              <a:ext cx="751756" cy="772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>
              <a:off x="8189295" y="4369550"/>
              <a:ext cx="751755" cy="1040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flipV="1">
              <a:off x="8189295" y="4369550"/>
              <a:ext cx="751755" cy="1040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8189295" y="4369550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>
              <a:off x="8189295" y="436955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>
              <a:off x="8189295" y="436955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flipV="1">
              <a:off x="8189295" y="436955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flipV="1">
              <a:off x="8189295" y="436955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flipV="1">
              <a:off x="8189295" y="4369550"/>
              <a:ext cx="751755" cy="7769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>
              <a:off x="8189295" y="4369550"/>
              <a:ext cx="751756" cy="772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>
              <a:off x="8189295" y="4109200"/>
              <a:ext cx="751755" cy="1040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V="1">
              <a:off x="8189295" y="4109200"/>
              <a:ext cx="751755" cy="1040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>
              <a:off x="8189295" y="4109200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8189295" y="410920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>
              <a:off x="8189295" y="410920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V="1">
              <a:off x="8189295" y="410920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 flipV="1">
              <a:off x="8189295" y="410920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flipV="1">
              <a:off x="8189295" y="4109200"/>
              <a:ext cx="751755" cy="7769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>
              <a:off x="8189295" y="4109200"/>
              <a:ext cx="751756" cy="772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>
              <a:off x="8189295" y="3848850"/>
              <a:ext cx="751755" cy="10404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 flipV="1">
              <a:off x="8189295" y="3848850"/>
              <a:ext cx="751755" cy="1040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>
              <a:off x="8189295" y="3848850"/>
              <a:ext cx="75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>
              <a:off x="8189295" y="384885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>
              <a:off x="8189295" y="384885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flipV="1">
              <a:off x="8189295" y="384885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flipV="1">
              <a:off x="8189295" y="384885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flipV="1">
              <a:off x="8189295" y="3848850"/>
              <a:ext cx="751755" cy="7769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>
              <a:off x="8189295" y="3848850"/>
              <a:ext cx="751756" cy="772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flipV="1">
              <a:off x="8189295" y="3588500"/>
              <a:ext cx="751755" cy="1040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flipV="1">
              <a:off x="8189295" y="3588500"/>
              <a:ext cx="751755" cy="258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flipV="1">
              <a:off x="8189295" y="3588500"/>
              <a:ext cx="751755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 flipV="1">
              <a:off x="8189295" y="3588500"/>
              <a:ext cx="751755" cy="7769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Oval 497"/>
            <p:cNvSpPr/>
            <p:nvPr/>
          </p:nvSpPr>
          <p:spPr>
            <a:xfrm>
              <a:off x="8941051" y="4027464"/>
              <a:ext cx="150351" cy="1696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9" name="Oval 498"/>
            <p:cNvSpPr/>
            <p:nvPr/>
          </p:nvSpPr>
          <p:spPr>
            <a:xfrm>
              <a:off x="8941051" y="4286455"/>
              <a:ext cx="150351" cy="1696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0" name="Oval 499"/>
            <p:cNvSpPr/>
            <p:nvPr/>
          </p:nvSpPr>
          <p:spPr>
            <a:xfrm>
              <a:off x="8941051" y="4540980"/>
              <a:ext cx="150351" cy="1696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1" name="Oval 500"/>
            <p:cNvSpPr/>
            <p:nvPr/>
          </p:nvSpPr>
          <p:spPr>
            <a:xfrm>
              <a:off x="8941051" y="4799970"/>
              <a:ext cx="150351" cy="1696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2" name="Oval 501"/>
            <p:cNvSpPr/>
            <p:nvPr/>
          </p:nvSpPr>
          <p:spPr>
            <a:xfrm>
              <a:off x="8941051" y="5067891"/>
              <a:ext cx="150351" cy="1696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3" name="Oval 502"/>
            <p:cNvSpPr/>
            <p:nvPr/>
          </p:nvSpPr>
          <p:spPr>
            <a:xfrm>
              <a:off x="8941051" y="3764008"/>
              <a:ext cx="150351" cy="1696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4" name="Oval 503"/>
            <p:cNvSpPr/>
            <p:nvPr/>
          </p:nvSpPr>
          <p:spPr>
            <a:xfrm>
              <a:off x="8941051" y="5335813"/>
              <a:ext cx="150351" cy="1696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5" name="Oval 504"/>
            <p:cNvSpPr/>
            <p:nvPr/>
          </p:nvSpPr>
          <p:spPr>
            <a:xfrm>
              <a:off x="8950172" y="3503658"/>
              <a:ext cx="150351" cy="1696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6" name="Oval 505"/>
            <p:cNvSpPr/>
            <p:nvPr/>
          </p:nvSpPr>
          <p:spPr>
            <a:xfrm>
              <a:off x="8950172" y="5585484"/>
              <a:ext cx="150351" cy="1696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07" name="Straight Connector 506"/>
            <p:cNvCxnSpPr/>
            <p:nvPr/>
          </p:nvCxnSpPr>
          <p:spPr>
            <a:xfrm flipV="1">
              <a:off x="7287188" y="3845258"/>
              <a:ext cx="751756" cy="2567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>
              <a:endCxn id="443" idx="2"/>
            </p:cNvCxnSpPr>
            <p:nvPr/>
          </p:nvCxnSpPr>
          <p:spPr>
            <a:xfrm>
              <a:off x="7287190" y="4102016"/>
              <a:ext cx="751754" cy="1300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>
              <a:endCxn id="446" idx="2"/>
            </p:cNvCxnSpPr>
            <p:nvPr/>
          </p:nvCxnSpPr>
          <p:spPr>
            <a:xfrm flipV="1">
              <a:off x="7287190" y="3848850"/>
              <a:ext cx="751754" cy="504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V="1">
              <a:off x="7287190" y="3848850"/>
              <a:ext cx="751754" cy="781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>
              <a:stCxn id="436" idx="6"/>
              <a:endCxn id="446" idx="2"/>
            </p:cNvCxnSpPr>
            <p:nvPr/>
          </p:nvCxnSpPr>
          <p:spPr>
            <a:xfrm flipV="1">
              <a:off x="7278837" y="3848850"/>
              <a:ext cx="760107" cy="104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>
              <a:endCxn id="446" idx="2"/>
            </p:cNvCxnSpPr>
            <p:nvPr/>
          </p:nvCxnSpPr>
          <p:spPr>
            <a:xfrm flipV="1">
              <a:off x="7287190" y="3848850"/>
              <a:ext cx="751754" cy="13067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>
              <a:off x="7287190" y="4362366"/>
              <a:ext cx="751754" cy="10345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>
              <a:endCxn id="443" idx="2"/>
            </p:cNvCxnSpPr>
            <p:nvPr/>
          </p:nvCxnSpPr>
          <p:spPr>
            <a:xfrm>
              <a:off x="7287190" y="4629414"/>
              <a:ext cx="751754" cy="772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>
              <a:stCxn id="436" idx="6"/>
              <a:endCxn id="443" idx="2"/>
            </p:cNvCxnSpPr>
            <p:nvPr/>
          </p:nvCxnSpPr>
          <p:spPr>
            <a:xfrm>
              <a:off x="7278837" y="4888890"/>
              <a:ext cx="760107" cy="5135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>
              <a:stCxn id="437" idx="6"/>
              <a:endCxn id="443" idx="2"/>
            </p:cNvCxnSpPr>
            <p:nvPr/>
          </p:nvCxnSpPr>
          <p:spPr>
            <a:xfrm>
              <a:off x="7278837" y="5143415"/>
              <a:ext cx="760107" cy="258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Rectangle 516"/>
          <p:cNvSpPr/>
          <p:nvPr/>
        </p:nvSpPr>
        <p:spPr>
          <a:xfrm>
            <a:off x="6004111" y="2959434"/>
            <a:ext cx="275478" cy="103790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18" name="Rectangle 517"/>
          <p:cNvSpPr/>
          <p:nvPr/>
        </p:nvSpPr>
        <p:spPr>
          <a:xfrm>
            <a:off x="6004111" y="4724807"/>
            <a:ext cx="275478" cy="103790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46" idx="3"/>
            <a:endCxn id="517" idx="1"/>
          </p:cNvCxnSpPr>
          <p:nvPr/>
        </p:nvCxnSpPr>
        <p:spPr>
          <a:xfrm flipV="1">
            <a:off x="5397507" y="3478386"/>
            <a:ext cx="606604" cy="980241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Arrow Connector 518"/>
          <p:cNvCxnSpPr>
            <a:stCxn id="746" idx="3"/>
            <a:endCxn id="518" idx="1"/>
          </p:cNvCxnSpPr>
          <p:nvPr/>
        </p:nvCxnSpPr>
        <p:spPr>
          <a:xfrm>
            <a:off x="5397507" y="4458627"/>
            <a:ext cx="606604" cy="785132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18780" y="3201152"/>
            <a:ext cx="128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48A98"/>
                </a:solidFill>
              </a:rPr>
              <a:t>English</a:t>
            </a:r>
          </a:p>
          <a:p>
            <a:pPr algn="ctr"/>
            <a:r>
              <a:rPr lang="en-US" sz="1400" b="1" dirty="0" smtClean="0">
                <a:solidFill>
                  <a:srgbClr val="048A98"/>
                </a:solidFill>
              </a:rPr>
              <a:t>Units</a:t>
            </a:r>
            <a:endParaRPr lang="en-US" sz="1400" b="1" dirty="0">
              <a:solidFill>
                <a:srgbClr val="048A98"/>
              </a:solidFill>
            </a:endParaRPr>
          </a:p>
        </p:txBody>
      </p:sp>
      <p:sp>
        <p:nvSpPr>
          <p:cNvPr id="520" name="TextBox 519"/>
          <p:cNvSpPr txBox="1"/>
          <p:nvPr/>
        </p:nvSpPr>
        <p:spPr>
          <a:xfrm>
            <a:off x="7618780" y="4975741"/>
            <a:ext cx="128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E377E"/>
                </a:solidFill>
              </a:rPr>
              <a:t>Tagalog</a:t>
            </a:r>
          </a:p>
          <a:p>
            <a:pPr algn="ctr"/>
            <a:r>
              <a:rPr lang="en-US" sz="1400" b="1" dirty="0" smtClean="0">
                <a:solidFill>
                  <a:srgbClr val="1E377E"/>
                </a:solidFill>
              </a:rPr>
              <a:t>Units</a:t>
            </a:r>
            <a:endParaRPr lang="en-US" sz="1400" b="1" dirty="0">
              <a:solidFill>
                <a:srgbClr val="1E377E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7566023" y="2588559"/>
            <a:ext cx="253442" cy="174840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ight Brace 520"/>
          <p:cNvSpPr/>
          <p:nvPr/>
        </p:nvSpPr>
        <p:spPr>
          <a:xfrm>
            <a:off x="7557059" y="4375801"/>
            <a:ext cx="253442" cy="174840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4700" y="1143000"/>
            <a:ext cx="8730100" cy="1493520"/>
          </a:xfrm>
        </p:spPr>
        <p:txBody>
          <a:bodyPr/>
          <a:lstStyle/>
          <a:p>
            <a:r>
              <a:rPr lang="en-US" dirty="0" smtClean="0"/>
              <a:t>Goal of keyword system is to find phrases in speech</a:t>
            </a:r>
          </a:p>
          <a:p>
            <a:r>
              <a:rPr lang="en-US" dirty="0" smtClean="0"/>
              <a:t>The user defines (or adds) keywords of interest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Babel systems can handle new (OOV) words!</a:t>
            </a:r>
          </a:p>
          <a:p>
            <a:r>
              <a:rPr lang="en-US" dirty="0" smtClean="0"/>
              <a:t>Good performance requires a modest amount of training data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Babel delivery systems used 40 hours of transcribed audio</a:t>
            </a:r>
          </a:p>
          <a:p>
            <a:r>
              <a:rPr lang="en-US" dirty="0" smtClean="0"/>
              <a:t>Output is a list of keywords, start times and scores</a:t>
            </a:r>
          </a:p>
          <a:p>
            <a:pPr lvl="1"/>
            <a:r>
              <a:rPr lang="en-US" dirty="0" smtClean="0"/>
              <a:t>Good performance = high scoring keywords occur at reported 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4: Keyword Spotting (KWS)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92420" y="5454548"/>
            <a:ext cx="838200" cy="396875"/>
            <a:chOff x="1629" y="2179"/>
            <a:chExt cx="839" cy="262"/>
          </a:xfrm>
        </p:grpSpPr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1629" y="2179"/>
              <a:ext cx="496" cy="262"/>
            </a:xfrm>
            <a:custGeom>
              <a:avLst/>
              <a:gdLst>
                <a:gd name="T0" fmla="*/ 4 w 496"/>
                <a:gd name="T1" fmla="*/ 134 h 262"/>
                <a:gd name="T2" fmla="*/ 12 w 496"/>
                <a:gd name="T3" fmla="*/ 136 h 262"/>
                <a:gd name="T4" fmla="*/ 21 w 496"/>
                <a:gd name="T5" fmla="*/ 136 h 262"/>
                <a:gd name="T6" fmla="*/ 31 w 496"/>
                <a:gd name="T7" fmla="*/ 136 h 262"/>
                <a:gd name="T8" fmla="*/ 39 w 496"/>
                <a:gd name="T9" fmla="*/ 134 h 262"/>
                <a:gd name="T10" fmla="*/ 46 w 496"/>
                <a:gd name="T11" fmla="*/ 132 h 262"/>
                <a:gd name="T12" fmla="*/ 54 w 496"/>
                <a:gd name="T13" fmla="*/ 130 h 262"/>
                <a:gd name="T14" fmla="*/ 65 w 496"/>
                <a:gd name="T15" fmla="*/ 136 h 262"/>
                <a:gd name="T16" fmla="*/ 73 w 496"/>
                <a:gd name="T17" fmla="*/ 132 h 262"/>
                <a:gd name="T18" fmla="*/ 81 w 496"/>
                <a:gd name="T19" fmla="*/ 136 h 262"/>
                <a:gd name="T20" fmla="*/ 88 w 496"/>
                <a:gd name="T21" fmla="*/ 138 h 262"/>
                <a:gd name="T22" fmla="*/ 96 w 496"/>
                <a:gd name="T23" fmla="*/ 138 h 262"/>
                <a:gd name="T24" fmla="*/ 106 w 496"/>
                <a:gd name="T25" fmla="*/ 134 h 262"/>
                <a:gd name="T26" fmla="*/ 115 w 496"/>
                <a:gd name="T27" fmla="*/ 132 h 262"/>
                <a:gd name="T28" fmla="*/ 123 w 496"/>
                <a:gd name="T29" fmla="*/ 129 h 262"/>
                <a:gd name="T30" fmla="*/ 131 w 496"/>
                <a:gd name="T31" fmla="*/ 134 h 262"/>
                <a:gd name="T32" fmla="*/ 140 w 496"/>
                <a:gd name="T33" fmla="*/ 136 h 262"/>
                <a:gd name="T34" fmla="*/ 148 w 496"/>
                <a:gd name="T35" fmla="*/ 129 h 262"/>
                <a:gd name="T36" fmla="*/ 156 w 496"/>
                <a:gd name="T37" fmla="*/ 130 h 262"/>
                <a:gd name="T38" fmla="*/ 169 w 496"/>
                <a:gd name="T39" fmla="*/ 169 h 262"/>
                <a:gd name="T40" fmla="*/ 177 w 496"/>
                <a:gd name="T41" fmla="*/ 65 h 262"/>
                <a:gd name="T42" fmla="*/ 186 w 496"/>
                <a:gd name="T43" fmla="*/ 115 h 262"/>
                <a:gd name="T44" fmla="*/ 196 w 496"/>
                <a:gd name="T45" fmla="*/ 167 h 262"/>
                <a:gd name="T46" fmla="*/ 204 w 496"/>
                <a:gd name="T47" fmla="*/ 56 h 262"/>
                <a:gd name="T48" fmla="*/ 211 w 496"/>
                <a:gd name="T49" fmla="*/ 152 h 262"/>
                <a:gd name="T50" fmla="*/ 219 w 496"/>
                <a:gd name="T51" fmla="*/ 129 h 262"/>
                <a:gd name="T52" fmla="*/ 232 w 496"/>
                <a:gd name="T53" fmla="*/ 196 h 262"/>
                <a:gd name="T54" fmla="*/ 242 w 496"/>
                <a:gd name="T55" fmla="*/ 21 h 262"/>
                <a:gd name="T56" fmla="*/ 250 w 496"/>
                <a:gd name="T57" fmla="*/ 119 h 262"/>
                <a:gd name="T58" fmla="*/ 257 w 496"/>
                <a:gd name="T59" fmla="*/ 117 h 262"/>
                <a:gd name="T60" fmla="*/ 267 w 496"/>
                <a:gd name="T61" fmla="*/ 169 h 262"/>
                <a:gd name="T62" fmla="*/ 276 w 496"/>
                <a:gd name="T63" fmla="*/ 0 h 262"/>
                <a:gd name="T64" fmla="*/ 284 w 496"/>
                <a:gd name="T65" fmla="*/ 82 h 262"/>
                <a:gd name="T66" fmla="*/ 292 w 496"/>
                <a:gd name="T67" fmla="*/ 123 h 262"/>
                <a:gd name="T68" fmla="*/ 299 w 496"/>
                <a:gd name="T69" fmla="*/ 146 h 262"/>
                <a:gd name="T70" fmla="*/ 309 w 496"/>
                <a:gd name="T71" fmla="*/ 230 h 262"/>
                <a:gd name="T72" fmla="*/ 319 w 496"/>
                <a:gd name="T73" fmla="*/ 117 h 262"/>
                <a:gd name="T74" fmla="*/ 326 w 496"/>
                <a:gd name="T75" fmla="*/ 100 h 262"/>
                <a:gd name="T76" fmla="*/ 338 w 496"/>
                <a:gd name="T77" fmla="*/ 171 h 262"/>
                <a:gd name="T78" fmla="*/ 347 w 496"/>
                <a:gd name="T79" fmla="*/ 192 h 262"/>
                <a:gd name="T80" fmla="*/ 355 w 496"/>
                <a:gd name="T81" fmla="*/ 104 h 262"/>
                <a:gd name="T82" fmla="*/ 365 w 496"/>
                <a:gd name="T83" fmla="*/ 148 h 262"/>
                <a:gd name="T84" fmla="*/ 372 w 496"/>
                <a:gd name="T85" fmla="*/ 154 h 262"/>
                <a:gd name="T86" fmla="*/ 380 w 496"/>
                <a:gd name="T87" fmla="*/ 194 h 262"/>
                <a:gd name="T88" fmla="*/ 390 w 496"/>
                <a:gd name="T89" fmla="*/ 6 h 262"/>
                <a:gd name="T90" fmla="*/ 399 w 496"/>
                <a:gd name="T91" fmla="*/ 100 h 262"/>
                <a:gd name="T92" fmla="*/ 407 w 496"/>
                <a:gd name="T93" fmla="*/ 123 h 262"/>
                <a:gd name="T94" fmla="*/ 414 w 496"/>
                <a:gd name="T95" fmla="*/ 146 h 262"/>
                <a:gd name="T96" fmla="*/ 422 w 496"/>
                <a:gd name="T97" fmla="*/ 161 h 262"/>
                <a:gd name="T98" fmla="*/ 432 w 496"/>
                <a:gd name="T99" fmla="*/ 65 h 262"/>
                <a:gd name="T100" fmla="*/ 439 w 496"/>
                <a:gd name="T101" fmla="*/ 61 h 262"/>
                <a:gd name="T102" fmla="*/ 449 w 496"/>
                <a:gd name="T103" fmla="*/ 142 h 262"/>
                <a:gd name="T104" fmla="*/ 457 w 496"/>
                <a:gd name="T105" fmla="*/ 169 h 262"/>
                <a:gd name="T106" fmla="*/ 466 w 496"/>
                <a:gd name="T107" fmla="*/ 132 h 262"/>
                <a:gd name="T108" fmla="*/ 474 w 496"/>
                <a:gd name="T109" fmla="*/ 36 h 262"/>
                <a:gd name="T110" fmla="*/ 482 w 496"/>
                <a:gd name="T111" fmla="*/ 84 h 262"/>
                <a:gd name="T112" fmla="*/ 489 w 496"/>
                <a:gd name="T113" fmla="*/ 142 h 2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96" h="262">
                  <a:moveTo>
                    <a:pt x="0" y="130"/>
                  </a:moveTo>
                  <a:lnTo>
                    <a:pt x="4" y="134"/>
                  </a:lnTo>
                  <a:lnTo>
                    <a:pt x="8" y="134"/>
                  </a:lnTo>
                  <a:lnTo>
                    <a:pt x="12" y="136"/>
                  </a:lnTo>
                  <a:lnTo>
                    <a:pt x="17" y="132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31" y="136"/>
                  </a:lnTo>
                  <a:lnTo>
                    <a:pt x="35" y="136"/>
                  </a:lnTo>
                  <a:lnTo>
                    <a:pt x="39" y="134"/>
                  </a:lnTo>
                  <a:lnTo>
                    <a:pt x="42" y="132"/>
                  </a:lnTo>
                  <a:lnTo>
                    <a:pt x="46" y="132"/>
                  </a:lnTo>
                  <a:lnTo>
                    <a:pt x="52" y="130"/>
                  </a:lnTo>
                  <a:lnTo>
                    <a:pt x="54" y="130"/>
                  </a:lnTo>
                  <a:lnTo>
                    <a:pt x="60" y="130"/>
                  </a:lnTo>
                  <a:lnTo>
                    <a:pt x="65" y="136"/>
                  </a:lnTo>
                  <a:lnTo>
                    <a:pt x="67" y="130"/>
                  </a:lnTo>
                  <a:lnTo>
                    <a:pt x="73" y="132"/>
                  </a:lnTo>
                  <a:lnTo>
                    <a:pt x="75" y="134"/>
                  </a:lnTo>
                  <a:lnTo>
                    <a:pt x="81" y="136"/>
                  </a:lnTo>
                  <a:lnTo>
                    <a:pt x="87" y="136"/>
                  </a:lnTo>
                  <a:lnTo>
                    <a:pt x="88" y="138"/>
                  </a:lnTo>
                  <a:lnTo>
                    <a:pt x="94" y="136"/>
                  </a:lnTo>
                  <a:lnTo>
                    <a:pt x="96" y="138"/>
                  </a:lnTo>
                  <a:lnTo>
                    <a:pt x="102" y="136"/>
                  </a:lnTo>
                  <a:lnTo>
                    <a:pt x="106" y="134"/>
                  </a:lnTo>
                  <a:lnTo>
                    <a:pt x="110" y="132"/>
                  </a:lnTo>
                  <a:lnTo>
                    <a:pt x="115" y="132"/>
                  </a:lnTo>
                  <a:lnTo>
                    <a:pt x="119" y="130"/>
                  </a:lnTo>
                  <a:lnTo>
                    <a:pt x="123" y="129"/>
                  </a:lnTo>
                  <a:lnTo>
                    <a:pt x="127" y="127"/>
                  </a:lnTo>
                  <a:lnTo>
                    <a:pt x="131" y="134"/>
                  </a:lnTo>
                  <a:lnTo>
                    <a:pt x="134" y="136"/>
                  </a:lnTo>
                  <a:lnTo>
                    <a:pt x="140" y="136"/>
                  </a:lnTo>
                  <a:lnTo>
                    <a:pt x="144" y="130"/>
                  </a:lnTo>
                  <a:lnTo>
                    <a:pt x="148" y="129"/>
                  </a:lnTo>
                  <a:lnTo>
                    <a:pt x="154" y="127"/>
                  </a:lnTo>
                  <a:lnTo>
                    <a:pt x="156" y="130"/>
                  </a:lnTo>
                  <a:lnTo>
                    <a:pt x="161" y="142"/>
                  </a:lnTo>
                  <a:lnTo>
                    <a:pt x="169" y="169"/>
                  </a:lnTo>
                  <a:lnTo>
                    <a:pt x="175" y="157"/>
                  </a:lnTo>
                  <a:lnTo>
                    <a:pt x="177" y="65"/>
                  </a:lnTo>
                  <a:lnTo>
                    <a:pt x="182" y="102"/>
                  </a:lnTo>
                  <a:lnTo>
                    <a:pt x="186" y="115"/>
                  </a:lnTo>
                  <a:lnTo>
                    <a:pt x="190" y="157"/>
                  </a:lnTo>
                  <a:lnTo>
                    <a:pt x="196" y="167"/>
                  </a:lnTo>
                  <a:lnTo>
                    <a:pt x="198" y="207"/>
                  </a:lnTo>
                  <a:lnTo>
                    <a:pt x="204" y="56"/>
                  </a:lnTo>
                  <a:lnTo>
                    <a:pt x="207" y="71"/>
                  </a:lnTo>
                  <a:lnTo>
                    <a:pt x="211" y="152"/>
                  </a:lnTo>
                  <a:lnTo>
                    <a:pt x="215" y="125"/>
                  </a:lnTo>
                  <a:lnTo>
                    <a:pt x="219" y="129"/>
                  </a:lnTo>
                  <a:lnTo>
                    <a:pt x="228" y="157"/>
                  </a:lnTo>
                  <a:lnTo>
                    <a:pt x="232" y="196"/>
                  </a:lnTo>
                  <a:lnTo>
                    <a:pt x="238" y="190"/>
                  </a:lnTo>
                  <a:lnTo>
                    <a:pt x="242" y="21"/>
                  </a:lnTo>
                  <a:lnTo>
                    <a:pt x="246" y="123"/>
                  </a:lnTo>
                  <a:lnTo>
                    <a:pt x="250" y="119"/>
                  </a:lnTo>
                  <a:lnTo>
                    <a:pt x="253" y="136"/>
                  </a:lnTo>
                  <a:lnTo>
                    <a:pt x="257" y="117"/>
                  </a:lnTo>
                  <a:lnTo>
                    <a:pt x="263" y="157"/>
                  </a:lnTo>
                  <a:lnTo>
                    <a:pt x="267" y="169"/>
                  </a:lnTo>
                  <a:lnTo>
                    <a:pt x="271" y="261"/>
                  </a:lnTo>
                  <a:lnTo>
                    <a:pt x="276" y="0"/>
                  </a:lnTo>
                  <a:lnTo>
                    <a:pt x="278" y="136"/>
                  </a:lnTo>
                  <a:lnTo>
                    <a:pt x="284" y="82"/>
                  </a:lnTo>
                  <a:lnTo>
                    <a:pt x="288" y="155"/>
                  </a:lnTo>
                  <a:lnTo>
                    <a:pt x="292" y="123"/>
                  </a:lnTo>
                  <a:lnTo>
                    <a:pt x="298" y="165"/>
                  </a:lnTo>
                  <a:lnTo>
                    <a:pt x="299" y="146"/>
                  </a:lnTo>
                  <a:lnTo>
                    <a:pt x="305" y="238"/>
                  </a:lnTo>
                  <a:lnTo>
                    <a:pt x="309" y="230"/>
                  </a:lnTo>
                  <a:lnTo>
                    <a:pt x="313" y="11"/>
                  </a:lnTo>
                  <a:lnTo>
                    <a:pt x="319" y="117"/>
                  </a:lnTo>
                  <a:lnTo>
                    <a:pt x="321" y="107"/>
                  </a:lnTo>
                  <a:lnTo>
                    <a:pt x="326" y="100"/>
                  </a:lnTo>
                  <a:lnTo>
                    <a:pt x="330" y="127"/>
                  </a:lnTo>
                  <a:lnTo>
                    <a:pt x="338" y="171"/>
                  </a:lnTo>
                  <a:lnTo>
                    <a:pt x="344" y="203"/>
                  </a:lnTo>
                  <a:lnTo>
                    <a:pt x="347" y="192"/>
                  </a:lnTo>
                  <a:lnTo>
                    <a:pt x="351" y="23"/>
                  </a:lnTo>
                  <a:lnTo>
                    <a:pt x="355" y="104"/>
                  </a:lnTo>
                  <a:lnTo>
                    <a:pt x="359" y="94"/>
                  </a:lnTo>
                  <a:lnTo>
                    <a:pt x="365" y="148"/>
                  </a:lnTo>
                  <a:lnTo>
                    <a:pt x="367" y="136"/>
                  </a:lnTo>
                  <a:lnTo>
                    <a:pt x="372" y="154"/>
                  </a:lnTo>
                  <a:lnTo>
                    <a:pt x="378" y="178"/>
                  </a:lnTo>
                  <a:lnTo>
                    <a:pt x="380" y="194"/>
                  </a:lnTo>
                  <a:lnTo>
                    <a:pt x="386" y="163"/>
                  </a:lnTo>
                  <a:lnTo>
                    <a:pt x="390" y="6"/>
                  </a:lnTo>
                  <a:lnTo>
                    <a:pt x="393" y="136"/>
                  </a:lnTo>
                  <a:lnTo>
                    <a:pt x="399" y="100"/>
                  </a:lnTo>
                  <a:lnTo>
                    <a:pt x="401" y="134"/>
                  </a:lnTo>
                  <a:lnTo>
                    <a:pt x="407" y="123"/>
                  </a:lnTo>
                  <a:lnTo>
                    <a:pt x="411" y="167"/>
                  </a:lnTo>
                  <a:lnTo>
                    <a:pt x="414" y="146"/>
                  </a:lnTo>
                  <a:lnTo>
                    <a:pt x="420" y="182"/>
                  </a:lnTo>
                  <a:lnTo>
                    <a:pt x="422" y="161"/>
                  </a:lnTo>
                  <a:lnTo>
                    <a:pt x="428" y="154"/>
                  </a:lnTo>
                  <a:lnTo>
                    <a:pt x="432" y="65"/>
                  </a:lnTo>
                  <a:lnTo>
                    <a:pt x="436" y="107"/>
                  </a:lnTo>
                  <a:lnTo>
                    <a:pt x="439" y="61"/>
                  </a:lnTo>
                  <a:lnTo>
                    <a:pt x="445" y="157"/>
                  </a:lnTo>
                  <a:lnTo>
                    <a:pt x="449" y="142"/>
                  </a:lnTo>
                  <a:lnTo>
                    <a:pt x="453" y="169"/>
                  </a:lnTo>
                  <a:lnTo>
                    <a:pt x="457" y="169"/>
                  </a:lnTo>
                  <a:lnTo>
                    <a:pt x="461" y="165"/>
                  </a:lnTo>
                  <a:lnTo>
                    <a:pt x="466" y="132"/>
                  </a:lnTo>
                  <a:lnTo>
                    <a:pt x="470" y="136"/>
                  </a:lnTo>
                  <a:lnTo>
                    <a:pt x="474" y="36"/>
                  </a:lnTo>
                  <a:lnTo>
                    <a:pt x="478" y="100"/>
                  </a:lnTo>
                  <a:lnTo>
                    <a:pt x="482" y="84"/>
                  </a:lnTo>
                  <a:lnTo>
                    <a:pt x="487" y="134"/>
                  </a:lnTo>
                  <a:lnTo>
                    <a:pt x="489" y="142"/>
                  </a:lnTo>
                  <a:lnTo>
                    <a:pt x="495" y="163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2125" y="2267"/>
              <a:ext cx="343" cy="80"/>
            </a:xfrm>
            <a:custGeom>
              <a:avLst/>
              <a:gdLst>
                <a:gd name="T0" fmla="*/ 0 w 344"/>
                <a:gd name="T1" fmla="*/ 75 h 80"/>
                <a:gd name="T2" fmla="*/ 8 w 344"/>
                <a:gd name="T3" fmla="*/ 79 h 80"/>
                <a:gd name="T4" fmla="*/ 17 w 344"/>
                <a:gd name="T5" fmla="*/ 60 h 80"/>
                <a:gd name="T6" fmla="*/ 25 w 344"/>
                <a:gd name="T7" fmla="*/ 46 h 80"/>
                <a:gd name="T8" fmla="*/ 35 w 344"/>
                <a:gd name="T9" fmla="*/ 33 h 80"/>
                <a:gd name="T10" fmla="*/ 42 w 344"/>
                <a:gd name="T11" fmla="*/ 64 h 80"/>
                <a:gd name="T12" fmla="*/ 50 w 344"/>
                <a:gd name="T13" fmla="*/ 58 h 80"/>
                <a:gd name="T14" fmla="*/ 59 w 344"/>
                <a:gd name="T15" fmla="*/ 58 h 80"/>
                <a:gd name="T16" fmla="*/ 67 w 344"/>
                <a:gd name="T17" fmla="*/ 35 h 80"/>
                <a:gd name="T18" fmla="*/ 75 w 344"/>
                <a:gd name="T19" fmla="*/ 27 h 80"/>
                <a:gd name="T20" fmla="*/ 84 w 344"/>
                <a:gd name="T21" fmla="*/ 48 h 80"/>
                <a:gd name="T22" fmla="*/ 94 w 344"/>
                <a:gd name="T23" fmla="*/ 54 h 80"/>
                <a:gd name="T24" fmla="*/ 106 w 344"/>
                <a:gd name="T25" fmla="*/ 44 h 80"/>
                <a:gd name="T26" fmla="*/ 115 w 344"/>
                <a:gd name="T27" fmla="*/ 44 h 80"/>
                <a:gd name="T28" fmla="*/ 123 w 344"/>
                <a:gd name="T29" fmla="*/ 44 h 80"/>
                <a:gd name="T30" fmla="*/ 130 w 344"/>
                <a:gd name="T31" fmla="*/ 46 h 80"/>
                <a:gd name="T32" fmla="*/ 140 w 344"/>
                <a:gd name="T33" fmla="*/ 46 h 80"/>
                <a:gd name="T34" fmla="*/ 148 w 344"/>
                <a:gd name="T35" fmla="*/ 50 h 80"/>
                <a:gd name="T36" fmla="*/ 161 w 344"/>
                <a:gd name="T37" fmla="*/ 48 h 80"/>
                <a:gd name="T38" fmla="*/ 169 w 344"/>
                <a:gd name="T39" fmla="*/ 48 h 80"/>
                <a:gd name="T40" fmla="*/ 177 w 344"/>
                <a:gd name="T41" fmla="*/ 44 h 80"/>
                <a:gd name="T42" fmla="*/ 185 w 344"/>
                <a:gd name="T43" fmla="*/ 39 h 80"/>
                <a:gd name="T44" fmla="*/ 195 w 344"/>
                <a:gd name="T45" fmla="*/ 41 h 80"/>
                <a:gd name="T46" fmla="*/ 202 w 344"/>
                <a:gd name="T47" fmla="*/ 44 h 80"/>
                <a:gd name="T48" fmla="*/ 210 w 344"/>
                <a:gd name="T49" fmla="*/ 44 h 80"/>
                <a:gd name="T50" fmla="*/ 220 w 344"/>
                <a:gd name="T51" fmla="*/ 48 h 80"/>
                <a:gd name="T52" fmla="*/ 227 w 344"/>
                <a:gd name="T53" fmla="*/ 48 h 80"/>
                <a:gd name="T54" fmla="*/ 237 w 344"/>
                <a:gd name="T55" fmla="*/ 46 h 80"/>
                <a:gd name="T56" fmla="*/ 245 w 344"/>
                <a:gd name="T57" fmla="*/ 50 h 80"/>
                <a:gd name="T58" fmla="*/ 258 w 344"/>
                <a:gd name="T59" fmla="*/ 46 h 80"/>
                <a:gd name="T60" fmla="*/ 266 w 344"/>
                <a:gd name="T61" fmla="*/ 41 h 80"/>
                <a:gd name="T62" fmla="*/ 275 w 344"/>
                <a:gd name="T63" fmla="*/ 44 h 80"/>
                <a:gd name="T64" fmla="*/ 283 w 344"/>
                <a:gd name="T65" fmla="*/ 46 h 80"/>
                <a:gd name="T66" fmla="*/ 291 w 344"/>
                <a:gd name="T67" fmla="*/ 50 h 80"/>
                <a:gd name="T68" fmla="*/ 298 w 344"/>
                <a:gd name="T69" fmla="*/ 50 h 80"/>
                <a:gd name="T70" fmla="*/ 308 w 344"/>
                <a:gd name="T71" fmla="*/ 44 h 80"/>
                <a:gd name="T72" fmla="*/ 317 w 344"/>
                <a:gd name="T73" fmla="*/ 46 h 80"/>
                <a:gd name="T74" fmla="*/ 325 w 344"/>
                <a:gd name="T75" fmla="*/ 44 h 80"/>
                <a:gd name="T76" fmla="*/ 333 w 344"/>
                <a:gd name="T77" fmla="*/ 41 h 80"/>
                <a:gd name="T78" fmla="*/ 342 w 344"/>
                <a:gd name="T79" fmla="*/ 35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44" h="80">
                  <a:moveTo>
                    <a:pt x="0" y="75"/>
                  </a:moveTo>
                  <a:lnTo>
                    <a:pt x="0" y="75"/>
                  </a:lnTo>
                  <a:lnTo>
                    <a:pt x="6" y="73"/>
                  </a:lnTo>
                  <a:lnTo>
                    <a:pt x="8" y="79"/>
                  </a:lnTo>
                  <a:lnTo>
                    <a:pt x="13" y="50"/>
                  </a:lnTo>
                  <a:lnTo>
                    <a:pt x="17" y="60"/>
                  </a:lnTo>
                  <a:lnTo>
                    <a:pt x="21" y="48"/>
                  </a:lnTo>
                  <a:lnTo>
                    <a:pt x="25" y="46"/>
                  </a:lnTo>
                  <a:lnTo>
                    <a:pt x="29" y="0"/>
                  </a:lnTo>
                  <a:lnTo>
                    <a:pt x="35" y="33"/>
                  </a:lnTo>
                  <a:lnTo>
                    <a:pt x="38" y="44"/>
                  </a:lnTo>
                  <a:lnTo>
                    <a:pt x="42" y="64"/>
                  </a:lnTo>
                  <a:lnTo>
                    <a:pt x="46" y="58"/>
                  </a:lnTo>
                  <a:lnTo>
                    <a:pt x="50" y="58"/>
                  </a:lnTo>
                  <a:lnTo>
                    <a:pt x="56" y="44"/>
                  </a:lnTo>
                  <a:lnTo>
                    <a:pt x="59" y="58"/>
                  </a:lnTo>
                  <a:lnTo>
                    <a:pt x="63" y="35"/>
                  </a:lnTo>
                  <a:lnTo>
                    <a:pt x="67" y="35"/>
                  </a:lnTo>
                  <a:lnTo>
                    <a:pt x="73" y="35"/>
                  </a:lnTo>
                  <a:lnTo>
                    <a:pt x="75" y="27"/>
                  </a:lnTo>
                  <a:lnTo>
                    <a:pt x="81" y="44"/>
                  </a:lnTo>
                  <a:lnTo>
                    <a:pt x="84" y="48"/>
                  </a:lnTo>
                  <a:lnTo>
                    <a:pt x="88" y="54"/>
                  </a:lnTo>
                  <a:lnTo>
                    <a:pt x="94" y="54"/>
                  </a:lnTo>
                  <a:lnTo>
                    <a:pt x="102" y="50"/>
                  </a:lnTo>
                  <a:lnTo>
                    <a:pt x="106" y="44"/>
                  </a:lnTo>
                  <a:lnTo>
                    <a:pt x="109" y="44"/>
                  </a:lnTo>
                  <a:lnTo>
                    <a:pt x="115" y="44"/>
                  </a:lnTo>
                  <a:lnTo>
                    <a:pt x="119" y="41"/>
                  </a:lnTo>
                  <a:lnTo>
                    <a:pt x="123" y="44"/>
                  </a:lnTo>
                  <a:lnTo>
                    <a:pt x="129" y="44"/>
                  </a:lnTo>
                  <a:lnTo>
                    <a:pt x="130" y="46"/>
                  </a:lnTo>
                  <a:lnTo>
                    <a:pt x="136" y="42"/>
                  </a:lnTo>
                  <a:lnTo>
                    <a:pt x="140" y="46"/>
                  </a:lnTo>
                  <a:lnTo>
                    <a:pt x="144" y="46"/>
                  </a:lnTo>
                  <a:lnTo>
                    <a:pt x="148" y="50"/>
                  </a:lnTo>
                  <a:lnTo>
                    <a:pt x="157" y="54"/>
                  </a:lnTo>
                  <a:lnTo>
                    <a:pt x="161" y="48"/>
                  </a:lnTo>
                  <a:lnTo>
                    <a:pt x="165" y="48"/>
                  </a:lnTo>
                  <a:lnTo>
                    <a:pt x="169" y="48"/>
                  </a:lnTo>
                  <a:lnTo>
                    <a:pt x="175" y="48"/>
                  </a:lnTo>
                  <a:lnTo>
                    <a:pt x="178" y="44"/>
                  </a:lnTo>
                  <a:lnTo>
                    <a:pt x="182" y="44"/>
                  </a:lnTo>
                  <a:lnTo>
                    <a:pt x="186" y="39"/>
                  </a:lnTo>
                  <a:lnTo>
                    <a:pt x="190" y="42"/>
                  </a:lnTo>
                  <a:lnTo>
                    <a:pt x="196" y="41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8"/>
                  </a:lnTo>
                  <a:lnTo>
                    <a:pt x="211" y="44"/>
                  </a:lnTo>
                  <a:lnTo>
                    <a:pt x="217" y="44"/>
                  </a:lnTo>
                  <a:lnTo>
                    <a:pt x="221" y="48"/>
                  </a:lnTo>
                  <a:lnTo>
                    <a:pt x="224" y="46"/>
                  </a:lnTo>
                  <a:lnTo>
                    <a:pt x="228" y="48"/>
                  </a:lnTo>
                  <a:lnTo>
                    <a:pt x="232" y="46"/>
                  </a:lnTo>
                  <a:lnTo>
                    <a:pt x="238" y="46"/>
                  </a:lnTo>
                  <a:lnTo>
                    <a:pt x="242" y="50"/>
                  </a:lnTo>
                  <a:lnTo>
                    <a:pt x="246" y="50"/>
                  </a:lnTo>
                  <a:lnTo>
                    <a:pt x="253" y="44"/>
                  </a:lnTo>
                  <a:lnTo>
                    <a:pt x="259" y="46"/>
                  </a:lnTo>
                  <a:lnTo>
                    <a:pt x="263" y="41"/>
                  </a:lnTo>
                  <a:lnTo>
                    <a:pt x="267" y="41"/>
                  </a:lnTo>
                  <a:lnTo>
                    <a:pt x="270" y="41"/>
                  </a:lnTo>
                  <a:lnTo>
                    <a:pt x="276" y="44"/>
                  </a:lnTo>
                  <a:lnTo>
                    <a:pt x="280" y="44"/>
                  </a:lnTo>
                  <a:lnTo>
                    <a:pt x="284" y="46"/>
                  </a:lnTo>
                  <a:lnTo>
                    <a:pt x="288" y="48"/>
                  </a:lnTo>
                  <a:lnTo>
                    <a:pt x="292" y="50"/>
                  </a:lnTo>
                  <a:lnTo>
                    <a:pt x="297" y="50"/>
                  </a:lnTo>
                  <a:lnTo>
                    <a:pt x="299" y="50"/>
                  </a:lnTo>
                  <a:lnTo>
                    <a:pt x="305" y="44"/>
                  </a:lnTo>
                  <a:lnTo>
                    <a:pt x="309" y="44"/>
                  </a:lnTo>
                  <a:lnTo>
                    <a:pt x="313" y="46"/>
                  </a:lnTo>
                  <a:lnTo>
                    <a:pt x="318" y="46"/>
                  </a:lnTo>
                  <a:lnTo>
                    <a:pt x="320" y="44"/>
                  </a:lnTo>
                  <a:lnTo>
                    <a:pt x="326" y="44"/>
                  </a:lnTo>
                  <a:lnTo>
                    <a:pt x="332" y="41"/>
                  </a:lnTo>
                  <a:lnTo>
                    <a:pt x="334" y="41"/>
                  </a:lnTo>
                  <a:lnTo>
                    <a:pt x="340" y="41"/>
                  </a:lnTo>
                  <a:lnTo>
                    <a:pt x="343" y="35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487620" y="5851423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000000"/>
                </a:solidFill>
                <a:ea typeface="ヒラギノ角ゴ Pro W3" charset="0"/>
              </a:rPr>
              <a:t>Speech Signal</a:t>
            </a:r>
            <a:endParaRPr lang="en-US" sz="1200" b="1" i="1" dirty="0">
              <a:solidFill>
                <a:srgbClr val="990099"/>
              </a:solidFill>
              <a:ea typeface="ヒラギノ角ゴ Pro W3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r="6028" b="37846"/>
          <a:stretch/>
        </p:blipFill>
        <p:spPr>
          <a:xfrm>
            <a:off x="682079" y="4144340"/>
            <a:ext cx="1058882" cy="1204510"/>
          </a:xfrm>
          <a:prstGeom prst="rect">
            <a:avLst/>
          </a:prstGeom>
        </p:spPr>
      </p:pic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2095500" y="4890480"/>
            <a:ext cx="495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ea typeface="ヒラギノ角ゴ Pro W3" charset="0"/>
            </a:endParaRPr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4588283" y="4879848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ea typeface="ヒラギノ角ゴ Pro W3" charset="0"/>
            </a:endParaRPr>
          </a:p>
        </p:txBody>
      </p:sp>
      <p:sp>
        <p:nvSpPr>
          <p:cNvPr id="12" name="Rectangle 9"/>
          <p:cNvSpPr>
            <a:spLocks noChangeAspect="1" noChangeArrowheads="1"/>
          </p:cNvSpPr>
          <p:nvPr/>
        </p:nvSpPr>
        <p:spPr bwMode="auto">
          <a:xfrm>
            <a:off x="2590800" y="4614672"/>
            <a:ext cx="1997483" cy="542544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  <a:ea typeface="ヒラギノ角ゴ Pro W3" charset="0"/>
              </a:rPr>
              <a:t>Keyword System</a:t>
            </a:r>
            <a:endParaRPr lang="en-US" sz="1200" b="1" dirty="0">
              <a:solidFill>
                <a:schemeClr val="bg1"/>
              </a:solidFill>
              <a:ea typeface="ヒラギノ角ゴ Pro W3" charset="0"/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5563082" y="4649015"/>
            <a:ext cx="36317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rgbClr val="000000"/>
                </a:solidFill>
                <a:ea typeface="ヒラギノ角ゴ Pro W3" charset="0"/>
              </a:rPr>
              <a:t>Keyword hits</a:t>
            </a:r>
            <a:endParaRPr lang="en-US" sz="1200" b="1" dirty="0">
              <a:solidFill>
                <a:srgbClr val="000000"/>
              </a:solidFill>
              <a:ea typeface="ヒラギノ角ゴ Pro W3" charset="0"/>
            </a:endParaRPr>
          </a:p>
          <a:p>
            <a:pPr>
              <a:defRPr/>
            </a:pPr>
            <a:r>
              <a:rPr lang="en-US" sz="1200" b="1" i="1" dirty="0" smtClean="0">
                <a:solidFill>
                  <a:srgbClr val="0070C0"/>
                </a:solidFill>
                <a:ea typeface="ヒラギノ角ゴ Pro W3" charset="0"/>
              </a:rPr>
              <a:t>“ONE STEP” 1.40 sec </a:t>
            </a:r>
            <a:r>
              <a:rPr lang="en-US" sz="1200" b="1" i="1" dirty="0" err="1" smtClean="0">
                <a:solidFill>
                  <a:srgbClr val="0070C0"/>
                </a:solidFill>
                <a:ea typeface="ヒラギノ角ゴ Pro W3" charset="0"/>
              </a:rPr>
              <a:t>scr</a:t>
            </a:r>
            <a:r>
              <a:rPr lang="en-US" sz="1200" b="1" i="1" dirty="0" smtClean="0">
                <a:solidFill>
                  <a:srgbClr val="0070C0"/>
                </a:solidFill>
                <a:ea typeface="ヒラギノ角ゴ Pro W3" charset="0"/>
              </a:rPr>
              <a:t>=+7.0</a:t>
            </a:r>
          </a:p>
          <a:p>
            <a:pPr>
              <a:defRPr/>
            </a:pPr>
            <a:r>
              <a:rPr lang="en-US" sz="1200" b="1" i="1" dirty="0" smtClean="0">
                <a:solidFill>
                  <a:srgbClr val="0070C0"/>
                </a:solidFill>
                <a:ea typeface="ヒラギノ角ゴ Pro W3" charset="0"/>
              </a:rPr>
              <a:t>“SHE TOOK” 1.00 sec </a:t>
            </a:r>
            <a:r>
              <a:rPr lang="en-US" sz="1200" b="1" i="1" dirty="0" err="1" smtClean="0">
                <a:solidFill>
                  <a:srgbClr val="0070C0"/>
                </a:solidFill>
                <a:ea typeface="ヒラギノ角ゴ Pro W3" charset="0"/>
              </a:rPr>
              <a:t>scr</a:t>
            </a:r>
            <a:r>
              <a:rPr lang="en-US" sz="1200" b="1" i="1" dirty="0" smtClean="0">
                <a:solidFill>
                  <a:srgbClr val="0070C0"/>
                </a:solidFill>
                <a:ea typeface="ヒラギノ角ゴ Pro W3" charset="0"/>
              </a:rPr>
              <a:t>=+5.0</a:t>
            </a:r>
          </a:p>
          <a:p>
            <a:pPr>
              <a:defRPr/>
            </a:pPr>
            <a:r>
              <a:rPr lang="en-US" sz="1200" b="1" i="1" dirty="0" smtClean="0">
                <a:solidFill>
                  <a:srgbClr val="0070C0"/>
                </a:solidFill>
                <a:ea typeface="ヒラギノ角ゴ Pro W3" charset="0"/>
              </a:rPr>
              <a:t>“BOOKED ONE STOP” 1.10 sec </a:t>
            </a:r>
            <a:r>
              <a:rPr lang="en-US" sz="1200" b="1" i="1" dirty="0" err="1" smtClean="0">
                <a:solidFill>
                  <a:srgbClr val="0070C0"/>
                </a:solidFill>
                <a:ea typeface="ヒラギノ角ゴ Pro W3" charset="0"/>
              </a:rPr>
              <a:t>scr</a:t>
            </a:r>
            <a:r>
              <a:rPr lang="en-US" sz="1200" b="1" i="1" dirty="0" smtClean="0">
                <a:solidFill>
                  <a:srgbClr val="0070C0"/>
                </a:solidFill>
                <a:ea typeface="ヒラギノ角ゴ Pro W3" charset="0"/>
              </a:rPr>
              <a:t>=-5.0</a:t>
            </a:r>
            <a:endParaRPr lang="en-US" sz="1200" b="1" i="1" dirty="0">
              <a:solidFill>
                <a:srgbClr val="0070C0"/>
              </a:solidFill>
              <a:ea typeface="ヒラギノ角ゴ Pro W3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3902" y="5787789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Keyword List</a:t>
            </a:r>
            <a:endParaRPr lang="en-US" sz="1200" b="1" dirty="0"/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3589541" y="5157217"/>
            <a:ext cx="0" cy="6305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1145306"/>
          </a:xfrm>
        </p:spPr>
        <p:txBody>
          <a:bodyPr/>
          <a:lstStyle/>
          <a:p>
            <a:r>
              <a:rPr lang="en-US" dirty="0" smtClean="0"/>
              <a:t>Keyword systems use traditional ASR systems as front ends</a:t>
            </a:r>
          </a:p>
          <a:p>
            <a:r>
              <a:rPr lang="en-US" dirty="0" smtClean="0"/>
              <a:t>The ASR system is run once to generate indices</a:t>
            </a:r>
          </a:p>
          <a:p>
            <a:r>
              <a:rPr lang="en-US" dirty="0" smtClean="0"/>
              <a:t>Two indices: in-vocabulary (IV) and out-of-vocabulary (OOV)</a:t>
            </a:r>
          </a:p>
          <a:p>
            <a:r>
              <a:rPr lang="en-US" dirty="0" smtClean="0"/>
              <a:t>User defined keyword search used to query indices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Changing keyword lists does not require re-decode!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KWS System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01240" y="4224476"/>
            <a:ext cx="929640" cy="620976"/>
          </a:xfrm>
          <a:prstGeom prst="rect">
            <a:avLst/>
          </a:prstGeom>
          <a:solidFill>
            <a:srgbClr val="D2DCF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ASR Decoder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71440" y="4992950"/>
            <a:ext cx="838200" cy="396875"/>
            <a:chOff x="1629" y="2179"/>
            <a:chExt cx="839" cy="262"/>
          </a:xfrm>
        </p:grpSpPr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1629" y="2179"/>
              <a:ext cx="496" cy="262"/>
            </a:xfrm>
            <a:custGeom>
              <a:avLst/>
              <a:gdLst>
                <a:gd name="T0" fmla="*/ 4 w 496"/>
                <a:gd name="T1" fmla="*/ 134 h 262"/>
                <a:gd name="T2" fmla="*/ 12 w 496"/>
                <a:gd name="T3" fmla="*/ 136 h 262"/>
                <a:gd name="T4" fmla="*/ 21 w 496"/>
                <a:gd name="T5" fmla="*/ 136 h 262"/>
                <a:gd name="T6" fmla="*/ 31 w 496"/>
                <a:gd name="T7" fmla="*/ 136 h 262"/>
                <a:gd name="T8" fmla="*/ 39 w 496"/>
                <a:gd name="T9" fmla="*/ 134 h 262"/>
                <a:gd name="T10" fmla="*/ 46 w 496"/>
                <a:gd name="T11" fmla="*/ 132 h 262"/>
                <a:gd name="T12" fmla="*/ 54 w 496"/>
                <a:gd name="T13" fmla="*/ 130 h 262"/>
                <a:gd name="T14" fmla="*/ 65 w 496"/>
                <a:gd name="T15" fmla="*/ 136 h 262"/>
                <a:gd name="T16" fmla="*/ 73 w 496"/>
                <a:gd name="T17" fmla="*/ 132 h 262"/>
                <a:gd name="T18" fmla="*/ 81 w 496"/>
                <a:gd name="T19" fmla="*/ 136 h 262"/>
                <a:gd name="T20" fmla="*/ 88 w 496"/>
                <a:gd name="T21" fmla="*/ 138 h 262"/>
                <a:gd name="T22" fmla="*/ 96 w 496"/>
                <a:gd name="T23" fmla="*/ 138 h 262"/>
                <a:gd name="T24" fmla="*/ 106 w 496"/>
                <a:gd name="T25" fmla="*/ 134 h 262"/>
                <a:gd name="T26" fmla="*/ 115 w 496"/>
                <a:gd name="T27" fmla="*/ 132 h 262"/>
                <a:gd name="T28" fmla="*/ 123 w 496"/>
                <a:gd name="T29" fmla="*/ 129 h 262"/>
                <a:gd name="T30" fmla="*/ 131 w 496"/>
                <a:gd name="T31" fmla="*/ 134 h 262"/>
                <a:gd name="T32" fmla="*/ 140 w 496"/>
                <a:gd name="T33" fmla="*/ 136 h 262"/>
                <a:gd name="T34" fmla="*/ 148 w 496"/>
                <a:gd name="T35" fmla="*/ 129 h 262"/>
                <a:gd name="T36" fmla="*/ 156 w 496"/>
                <a:gd name="T37" fmla="*/ 130 h 262"/>
                <a:gd name="T38" fmla="*/ 169 w 496"/>
                <a:gd name="T39" fmla="*/ 169 h 262"/>
                <a:gd name="T40" fmla="*/ 177 w 496"/>
                <a:gd name="T41" fmla="*/ 65 h 262"/>
                <a:gd name="T42" fmla="*/ 186 w 496"/>
                <a:gd name="T43" fmla="*/ 115 h 262"/>
                <a:gd name="T44" fmla="*/ 196 w 496"/>
                <a:gd name="T45" fmla="*/ 167 h 262"/>
                <a:gd name="T46" fmla="*/ 204 w 496"/>
                <a:gd name="T47" fmla="*/ 56 h 262"/>
                <a:gd name="T48" fmla="*/ 211 w 496"/>
                <a:gd name="T49" fmla="*/ 152 h 262"/>
                <a:gd name="T50" fmla="*/ 219 w 496"/>
                <a:gd name="T51" fmla="*/ 129 h 262"/>
                <a:gd name="T52" fmla="*/ 232 w 496"/>
                <a:gd name="T53" fmla="*/ 196 h 262"/>
                <a:gd name="T54" fmla="*/ 242 w 496"/>
                <a:gd name="T55" fmla="*/ 21 h 262"/>
                <a:gd name="T56" fmla="*/ 250 w 496"/>
                <a:gd name="T57" fmla="*/ 119 h 262"/>
                <a:gd name="T58" fmla="*/ 257 w 496"/>
                <a:gd name="T59" fmla="*/ 117 h 262"/>
                <a:gd name="T60" fmla="*/ 267 w 496"/>
                <a:gd name="T61" fmla="*/ 169 h 262"/>
                <a:gd name="T62" fmla="*/ 276 w 496"/>
                <a:gd name="T63" fmla="*/ 0 h 262"/>
                <a:gd name="T64" fmla="*/ 284 w 496"/>
                <a:gd name="T65" fmla="*/ 82 h 262"/>
                <a:gd name="T66" fmla="*/ 292 w 496"/>
                <a:gd name="T67" fmla="*/ 123 h 262"/>
                <a:gd name="T68" fmla="*/ 299 w 496"/>
                <a:gd name="T69" fmla="*/ 146 h 262"/>
                <a:gd name="T70" fmla="*/ 309 w 496"/>
                <a:gd name="T71" fmla="*/ 230 h 262"/>
                <a:gd name="T72" fmla="*/ 319 w 496"/>
                <a:gd name="T73" fmla="*/ 117 h 262"/>
                <a:gd name="T74" fmla="*/ 326 w 496"/>
                <a:gd name="T75" fmla="*/ 100 h 262"/>
                <a:gd name="T76" fmla="*/ 338 w 496"/>
                <a:gd name="T77" fmla="*/ 171 h 262"/>
                <a:gd name="T78" fmla="*/ 347 w 496"/>
                <a:gd name="T79" fmla="*/ 192 h 262"/>
                <a:gd name="T80" fmla="*/ 355 w 496"/>
                <a:gd name="T81" fmla="*/ 104 h 262"/>
                <a:gd name="T82" fmla="*/ 365 w 496"/>
                <a:gd name="T83" fmla="*/ 148 h 262"/>
                <a:gd name="T84" fmla="*/ 372 w 496"/>
                <a:gd name="T85" fmla="*/ 154 h 262"/>
                <a:gd name="T86" fmla="*/ 380 w 496"/>
                <a:gd name="T87" fmla="*/ 194 h 262"/>
                <a:gd name="T88" fmla="*/ 390 w 496"/>
                <a:gd name="T89" fmla="*/ 6 h 262"/>
                <a:gd name="T90" fmla="*/ 399 w 496"/>
                <a:gd name="T91" fmla="*/ 100 h 262"/>
                <a:gd name="T92" fmla="*/ 407 w 496"/>
                <a:gd name="T93" fmla="*/ 123 h 262"/>
                <a:gd name="T94" fmla="*/ 414 w 496"/>
                <a:gd name="T95" fmla="*/ 146 h 262"/>
                <a:gd name="T96" fmla="*/ 422 w 496"/>
                <a:gd name="T97" fmla="*/ 161 h 262"/>
                <a:gd name="T98" fmla="*/ 432 w 496"/>
                <a:gd name="T99" fmla="*/ 65 h 262"/>
                <a:gd name="T100" fmla="*/ 439 w 496"/>
                <a:gd name="T101" fmla="*/ 61 h 262"/>
                <a:gd name="T102" fmla="*/ 449 w 496"/>
                <a:gd name="T103" fmla="*/ 142 h 262"/>
                <a:gd name="T104" fmla="*/ 457 w 496"/>
                <a:gd name="T105" fmla="*/ 169 h 262"/>
                <a:gd name="T106" fmla="*/ 466 w 496"/>
                <a:gd name="T107" fmla="*/ 132 h 262"/>
                <a:gd name="T108" fmla="*/ 474 w 496"/>
                <a:gd name="T109" fmla="*/ 36 h 262"/>
                <a:gd name="T110" fmla="*/ 482 w 496"/>
                <a:gd name="T111" fmla="*/ 84 h 262"/>
                <a:gd name="T112" fmla="*/ 489 w 496"/>
                <a:gd name="T113" fmla="*/ 142 h 2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96" h="262">
                  <a:moveTo>
                    <a:pt x="0" y="130"/>
                  </a:moveTo>
                  <a:lnTo>
                    <a:pt x="4" y="134"/>
                  </a:lnTo>
                  <a:lnTo>
                    <a:pt x="8" y="134"/>
                  </a:lnTo>
                  <a:lnTo>
                    <a:pt x="12" y="136"/>
                  </a:lnTo>
                  <a:lnTo>
                    <a:pt x="17" y="132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31" y="136"/>
                  </a:lnTo>
                  <a:lnTo>
                    <a:pt x="35" y="136"/>
                  </a:lnTo>
                  <a:lnTo>
                    <a:pt x="39" y="134"/>
                  </a:lnTo>
                  <a:lnTo>
                    <a:pt x="42" y="132"/>
                  </a:lnTo>
                  <a:lnTo>
                    <a:pt x="46" y="132"/>
                  </a:lnTo>
                  <a:lnTo>
                    <a:pt x="52" y="130"/>
                  </a:lnTo>
                  <a:lnTo>
                    <a:pt x="54" y="130"/>
                  </a:lnTo>
                  <a:lnTo>
                    <a:pt x="60" y="130"/>
                  </a:lnTo>
                  <a:lnTo>
                    <a:pt x="65" y="136"/>
                  </a:lnTo>
                  <a:lnTo>
                    <a:pt x="67" y="130"/>
                  </a:lnTo>
                  <a:lnTo>
                    <a:pt x="73" y="132"/>
                  </a:lnTo>
                  <a:lnTo>
                    <a:pt x="75" y="134"/>
                  </a:lnTo>
                  <a:lnTo>
                    <a:pt x="81" y="136"/>
                  </a:lnTo>
                  <a:lnTo>
                    <a:pt x="87" y="136"/>
                  </a:lnTo>
                  <a:lnTo>
                    <a:pt x="88" y="138"/>
                  </a:lnTo>
                  <a:lnTo>
                    <a:pt x="94" y="136"/>
                  </a:lnTo>
                  <a:lnTo>
                    <a:pt x="96" y="138"/>
                  </a:lnTo>
                  <a:lnTo>
                    <a:pt x="102" y="136"/>
                  </a:lnTo>
                  <a:lnTo>
                    <a:pt x="106" y="134"/>
                  </a:lnTo>
                  <a:lnTo>
                    <a:pt x="110" y="132"/>
                  </a:lnTo>
                  <a:lnTo>
                    <a:pt x="115" y="132"/>
                  </a:lnTo>
                  <a:lnTo>
                    <a:pt x="119" y="130"/>
                  </a:lnTo>
                  <a:lnTo>
                    <a:pt x="123" y="129"/>
                  </a:lnTo>
                  <a:lnTo>
                    <a:pt x="127" y="127"/>
                  </a:lnTo>
                  <a:lnTo>
                    <a:pt x="131" y="134"/>
                  </a:lnTo>
                  <a:lnTo>
                    <a:pt x="134" y="136"/>
                  </a:lnTo>
                  <a:lnTo>
                    <a:pt x="140" y="136"/>
                  </a:lnTo>
                  <a:lnTo>
                    <a:pt x="144" y="130"/>
                  </a:lnTo>
                  <a:lnTo>
                    <a:pt x="148" y="129"/>
                  </a:lnTo>
                  <a:lnTo>
                    <a:pt x="154" y="127"/>
                  </a:lnTo>
                  <a:lnTo>
                    <a:pt x="156" y="130"/>
                  </a:lnTo>
                  <a:lnTo>
                    <a:pt x="161" y="142"/>
                  </a:lnTo>
                  <a:lnTo>
                    <a:pt x="169" y="169"/>
                  </a:lnTo>
                  <a:lnTo>
                    <a:pt x="175" y="157"/>
                  </a:lnTo>
                  <a:lnTo>
                    <a:pt x="177" y="65"/>
                  </a:lnTo>
                  <a:lnTo>
                    <a:pt x="182" y="102"/>
                  </a:lnTo>
                  <a:lnTo>
                    <a:pt x="186" y="115"/>
                  </a:lnTo>
                  <a:lnTo>
                    <a:pt x="190" y="157"/>
                  </a:lnTo>
                  <a:lnTo>
                    <a:pt x="196" y="167"/>
                  </a:lnTo>
                  <a:lnTo>
                    <a:pt x="198" y="207"/>
                  </a:lnTo>
                  <a:lnTo>
                    <a:pt x="204" y="56"/>
                  </a:lnTo>
                  <a:lnTo>
                    <a:pt x="207" y="71"/>
                  </a:lnTo>
                  <a:lnTo>
                    <a:pt x="211" y="152"/>
                  </a:lnTo>
                  <a:lnTo>
                    <a:pt x="215" y="125"/>
                  </a:lnTo>
                  <a:lnTo>
                    <a:pt x="219" y="129"/>
                  </a:lnTo>
                  <a:lnTo>
                    <a:pt x="228" y="157"/>
                  </a:lnTo>
                  <a:lnTo>
                    <a:pt x="232" y="196"/>
                  </a:lnTo>
                  <a:lnTo>
                    <a:pt x="238" y="190"/>
                  </a:lnTo>
                  <a:lnTo>
                    <a:pt x="242" y="21"/>
                  </a:lnTo>
                  <a:lnTo>
                    <a:pt x="246" y="123"/>
                  </a:lnTo>
                  <a:lnTo>
                    <a:pt x="250" y="119"/>
                  </a:lnTo>
                  <a:lnTo>
                    <a:pt x="253" y="136"/>
                  </a:lnTo>
                  <a:lnTo>
                    <a:pt x="257" y="117"/>
                  </a:lnTo>
                  <a:lnTo>
                    <a:pt x="263" y="157"/>
                  </a:lnTo>
                  <a:lnTo>
                    <a:pt x="267" y="169"/>
                  </a:lnTo>
                  <a:lnTo>
                    <a:pt x="271" y="261"/>
                  </a:lnTo>
                  <a:lnTo>
                    <a:pt x="276" y="0"/>
                  </a:lnTo>
                  <a:lnTo>
                    <a:pt x="278" y="136"/>
                  </a:lnTo>
                  <a:lnTo>
                    <a:pt x="284" y="82"/>
                  </a:lnTo>
                  <a:lnTo>
                    <a:pt x="288" y="155"/>
                  </a:lnTo>
                  <a:lnTo>
                    <a:pt x="292" y="123"/>
                  </a:lnTo>
                  <a:lnTo>
                    <a:pt x="298" y="165"/>
                  </a:lnTo>
                  <a:lnTo>
                    <a:pt x="299" y="146"/>
                  </a:lnTo>
                  <a:lnTo>
                    <a:pt x="305" y="238"/>
                  </a:lnTo>
                  <a:lnTo>
                    <a:pt x="309" y="230"/>
                  </a:lnTo>
                  <a:lnTo>
                    <a:pt x="313" y="11"/>
                  </a:lnTo>
                  <a:lnTo>
                    <a:pt x="319" y="117"/>
                  </a:lnTo>
                  <a:lnTo>
                    <a:pt x="321" y="107"/>
                  </a:lnTo>
                  <a:lnTo>
                    <a:pt x="326" y="100"/>
                  </a:lnTo>
                  <a:lnTo>
                    <a:pt x="330" y="127"/>
                  </a:lnTo>
                  <a:lnTo>
                    <a:pt x="338" y="171"/>
                  </a:lnTo>
                  <a:lnTo>
                    <a:pt x="344" y="203"/>
                  </a:lnTo>
                  <a:lnTo>
                    <a:pt x="347" y="192"/>
                  </a:lnTo>
                  <a:lnTo>
                    <a:pt x="351" y="23"/>
                  </a:lnTo>
                  <a:lnTo>
                    <a:pt x="355" y="104"/>
                  </a:lnTo>
                  <a:lnTo>
                    <a:pt x="359" y="94"/>
                  </a:lnTo>
                  <a:lnTo>
                    <a:pt x="365" y="148"/>
                  </a:lnTo>
                  <a:lnTo>
                    <a:pt x="367" y="136"/>
                  </a:lnTo>
                  <a:lnTo>
                    <a:pt x="372" y="154"/>
                  </a:lnTo>
                  <a:lnTo>
                    <a:pt x="378" y="178"/>
                  </a:lnTo>
                  <a:lnTo>
                    <a:pt x="380" y="194"/>
                  </a:lnTo>
                  <a:lnTo>
                    <a:pt x="386" y="163"/>
                  </a:lnTo>
                  <a:lnTo>
                    <a:pt x="390" y="6"/>
                  </a:lnTo>
                  <a:lnTo>
                    <a:pt x="393" y="136"/>
                  </a:lnTo>
                  <a:lnTo>
                    <a:pt x="399" y="100"/>
                  </a:lnTo>
                  <a:lnTo>
                    <a:pt x="401" y="134"/>
                  </a:lnTo>
                  <a:lnTo>
                    <a:pt x="407" y="123"/>
                  </a:lnTo>
                  <a:lnTo>
                    <a:pt x="411" y="167"/>
                  </a:lnTo>
                  <a:lnTo>
                    <a:pt x="414" y="146"/>
                  </a:lnTo>
                  <a:lnTo>
                    <a:pt x="420" y="182"/>
                  </a:lnTo>
                  <a:lnTo>
                    <a:pt x="422" y="161"/>
                  </a:lnTo>
                  <a:lnTo>
                    <a:pt x="428" y="154"/>
                  </a:lnTo>
                  <a:lnTo>
                    <a:pt x="432" y="65"/>
                  </a:lnTo>
                  <a:lnTo>
                    <a:pt x="436" y="107"/>
                  </a:lnTo>
                  <a:lnTo>
                    <a:pt x="439" y="61"/>
                  </a:lnTo>
                  <a:lnTo>
                    <a:pt x="445" y="157"/>
                  </a:lnTo>
                  <a:lnTo>
                    <a:pt x="449" y="142"/>
                  </a:lnTo>
                  <a:lnTo>
                    <a:pt x="453" y="169"/>
                  </a:lnTo>
                  <a:lnTo>
                    <a:pt x="457" y="169"/>
                  </a:lnTo>
                  <a:lnTo>
                    <a:pt x="461" y="165"/>
                  </a:lnTo>
                  <a:lnTo>
                    <a:pt x="466" y="132"/>
                  </a:lnTo>
                  <a:lnTo>
                    <a:pt x="470" y="136"/>
                  </a:lnTo>
                  <a:lnTo>
                    <a:pt x="474" y="36"/>
                  </a:lnTo>
                  <a:lnTo>
                    <a:pt x="478" y="100"/>
                  </a:lnTo>
                  <a:lnTo>
                    <a:pt x="482" y="84"/>
                  </a:lnTo>
                  <a:lnTo>
                    <a:pt x="487" y="134"/>
                  </a:lnTo>
                  <a:lnTo>
                    <a:pt x="489" y="142"/>
                  </a:lnTo>
                  <a:lnTo>
                    <a:pt x="495" y="163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2125" y="2267"/>
              <a:ext cx="343" cy="80"/>
            </a:xfrm>
            <a:custGeom>
              <a:avLst/>
              <a:gdLst>
                <a:gd name="T0" fmla="*/ 0 w 344"/>
                <a:gd name="T1" fmla="*/ 75 h 80"/>
                <a:gd name="T2" fmla="*/ 8 w 344"/>
                <a:gd name="T3" fmla="*/ 79 h 80"/>
                <a:gd name="T4" fmla="*/ 17 w 344"/>
                <a:gd name="T5" fmla="*/ 60 h 80"/>
                <a:gd name="T6" fmla="*/ 25 w 344"/>
                <a:gd name="T7" fmla="*/ 46 h 80"/>
                <a:gd name="T8" fmla="*/ 35 w 344"/>
                <a:gd name="T9" fmla="*/ 33 h 80"/>
                <a:gd name="T10" fmla="*/ 42 w 344"/>
                <a:gd name="T11" fmla="*/ 64 h 80"/>
                <a:gd name="T12" fmla="*/ 50 w 344"/>
                <a:gd name="T13" fmla="*/ 58 h 80"/>
                <a:gd name="T14" fmla="*/ 59 w 344"/>
                <a:gd name="T15" fmla="*/ 58 h 80"/>
                <a:gd name="T16" fmla="*/ 67 w 344"/>
                <a:gd name="T17" fmla="*/ 35 h 80"/>
                <a:gd name="T18" fmla="*/ 75 w 344"/>
                <a:gd name="T19" fmla="*/ 27 h 80"/>
                <a:gd name="T20" fmla="*/ 84 w 344"/>
                <a:gd name="T21" fmla="*/ 48 h 80"/>
                <a:gd name="T22" fmla="*/ 94 w 344"/>
                <a:gd name="T23" fmla="*/ 54 h 80"/>
                <a:gd name="T24" fmla="*/ 106 w 344"/>
                <a:gd name="T25" fmla="*/ 44 h 80"/>
                <a:gd name="T26" fmla="*/ 115 w 344"/>
                <a:gd name="T27" fmla="*/ 44 h 80"/>
                <a:gd name="T28" fmla="*/ 123 w 344"/>
                <a:gd name="T29" fmla="*/ 44 h 80"/>
                <a:gd name="T30" fmla="*/ 130 w 344"/>
                <a:gd name="T31" fmla="*/ 46 h 80"/>
                <a:gd name="T32" fmla="*/ 140 w 344"/>
                <a:gd name="T33" fmla="*/ 46 h 80"/>
                <a:gd name="T34" fmla="*/ 148 w 344"/>
                <a:gd name="T35" fmla="*/ 50 h 80"/>
                <a:gd name="T36" fmla="*/ 161 w 344"/>
                <a:gd name="T37" fmla="*/ 48 h 80"/>
                <a:gd name="T38" fmla="*/ 169 w 344"/>
                <a:gd name="T39" fmla="*/ 48 h 80"/>
                <a:gd name="T40" fmla="*/ 177 w 344"/>
                <a:gd name="T41" fmla="*/ 44 h 80"/>
                <a:gd name="T42" fmla="*/ 185 w 344"/>
                <a:gd name="T43" fmla="*/ 39 h 80"/>
                <a:gd name="T44" fmla="*/ 195 w 344"/>
                <a:gd name="T45" fmla="*/ 41 h 80"/>
                <a:gd name="T46" fmla="*/ 202 w 344"/>
                <a:gd name="T47" fmla="*/ 44 h 80"/>
                <a:gd name="T48" fmla="*/ 210 w 344"/>
                <a:gd name="T49" fmla="*/ 44 h 80"/>
                <a:gd name="T50" fmla="*/ 220 w 344"/>
                <a:gd name="T51" fmla="*/ 48 h 80"/>
                <a:gd name="T52" fmla="*/ 227 w 344"/>
                <a:gd name="T53" fmla="*/ 48 h 80"/>
                <a:gd name="T54" fmla="*/ 237 w 344"/>
                <a:gd name="T55" fmla="*/ 46 h 80"/>
                <a:gd name="T56" fmla="*/ 245 w 344"/>
                <a:gd name="T57" fmla="*/ 50 h 80"/>
                <a:gd name="T58" fmla="*/ 258 w 344"/>
                <a:gd name="T59" fmla="*/ 46 h 80"/>
                <a:gd name="T60" fmla="*/ 266 w 344"/>
                <a:gd name="T61" fmla="*/ 41 h 80"/>
                <a:gd name="T62" fmla="*/ 275 w 344"/>
                <a:gd name="T63" fmla="*/ 44 h 80"/>
                <a:gd name="T64" fmla="*/ 283 w 344"/>
                <a:gd name="T65" fmla="*/ 46 h 80"/>
                <a:gd name="T66" fmla="*/ 291 w 344"/>
                <a:gd name="T67" fmla="*/ 50 h 80"/>
                <a:gd name="T68" fmla="*/ 298 w 344"/>
                <a:gd name="T69" fmla="*/ 50 h 80"/>
                <a:gd name="T70" fmla="*/ 308 w 344"/>
                <a:gd name="T71" fmla="*/ 44 h 80"/>
                <a:gd name="T72" fmla="*/ 317 w 344"/>
                <a:gd name="T73" fmla="*/ 46 h 80"/>
                <a:gd name="T74" fmla="*/ 325 w 344"/>
                <a:gd name="T75" fmla="*/ 44 h 80"/>
                <a:gd name="T76" fmla="*/ 333 w 344"/>
                <a:gd name="T77" fmla="*/ 41 h 80"/>
                <a:gd name="T78" fmla="*/ 342 w 344"/>
                <a:gd name="T79" fmla="*/ 35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44" h="80">
                  <a:moveTo>
                    <a:pt x="0" y="75"/>
                  </a:moveTo>
                  <a:lnTo>
                    <a:pt x="0" y="75"/>
                  </a:lnTo>
                  <a:lnTo>
                    <a:pt x="6" y="73"/>
                  </a:lnTo>
                  <a:lnTo>
                    <a:pt x="8" y="79"/>
                  </a:lnTo>
                  <a:lnTo>
                    <a:pt x="13" y="50"/>
                  </a:lnTo>
                  <a:lnTo>
                    <a:pt x="17" y="60"/>
                  </a:lnTo>
                  <a:lnTo>
                    <a:pt x="21" y="48"/>
                  </a:lnTo>
                  <a:lnTo>
                    <a:pt x="25" y="46"/>
                  </a:lnTo>
                  <a:lnTo>
                    <a:pt x="29" y="0"/>
                  </a:lnTo>
                  <a:lnTo>
                    <a:pt x="35" y="33"/>
                  </a:lnTo>
                  <a:lnTo>
                    <a:pt x="38" y="44"/>
                  </a:lnTo>
                  <a:lnTo>
                    <a:pt x="42" y="64"/>
                  </a:lnTo>
                  <a:lnTo>
                    <a:pt x="46" y="58"/>
                  </a:lnTo>
                  <a:lnTo>
                    <a:pt x="50" y="58"/>
                  </a:lnTo>
                  <a:lnTo>
                    <a:pt x="56" y="44"/>
                  </a:lnTo>
                  <a:lnTo>
                    <a:pt x="59" y="58"/>
                  </a:lnTo>
                  <a:lnTo>
                    <a:pt x="63" y="35"/>
                  </a:lnTo>
                  <a:lnTo>
                    <a:pt x="67" y="35"/>
                  </a:lnTo>
                  <a:lnTo>
                    <a:pt x="73" y="35"/>
                  </a:lnTo>
                  <a:lnTo>
                    <a:pt x="75" y="27"/>
                  </a:lnTo>
                  <a:lnTo>
                    <a:pt x="81" y="44"/>
                  </a:lnTo>
                  <a:lnTo>
                    <a:pt x="84" y="48"/>
                  </a:lnTo>
                  <a:lnTo>
                    <a:pt x="88" y="54"/>
                  </a:lnTo>
                  <a:lnTo>
                    <a:pt x="94" y="54"/>
                  </a:lnTo>
                  <a:lnTo>
                    <a:pt x="102" y="50"/>
                  </a:lnTo>
                  <a:lnTo>
                    <a:pt x="106" y="44"/>
                  </a:lnTo>
                  <a:lnTo>
                    <a:pt x="109" y="44"/>
                  </a:lnTo>
                  <a:lnTo>
                    <a:pt x="115" y="44"/>
                  </a:lnTo>
                  <a:lnTo>
                    <a:pt x="119" y="41"/>
                  </a:lnTo>
                  <a:lnTo>
                    <a:pt x="123" y="44"/>
                  </a:lnTo>
                  <a:lnTo>
                    <a:pt x="129" y="44"/>
                  </a:lnTo>
                  <a:lnTo>
                    <a:pt x="130" y="46"/>
                  </a:lnTo>
                  <a:lnTo>
                    <a:pt x="136" y="42"/>
                  </a:lnTo>
                  <a:lnTo>
                    <a:pt x="140" y="46"/>
                  </a:lnTo>
                  <a:lnTo>
                    <a:pt x="144" y="46"/>
                  </a:lnTo>
                  <a:lnTo>
                    <a:pt x="148" y="50"/>
                  </a:lnTo>
                  <a:lnTo>
                    <a:pt x="157" y="54"/>
                  </a:lnTo>
                  <a:lnTo>
                    <a:pt x="161" y="48"/>
                  </a:lnTo>
                  <a:lnTo>
                    <a:pt x="165" y="48"/>
                  </a:lnTo>
                  <a:lnTo>
                    <a:pt x="169" y="48"/>
                  </a:lnTo>
                  <a:lnTo>
                    <a:pt x="175" y="48"/>
                  </a:lnTo>
                  <a:lnTo>
                    <a:pt x="178" y="44"/>
                  </a:lnTo>
                  <a:lnTo>
                    <a:pt x="182" y="44"/>
                  </a:lnTo>
                  <a:lnTo>
                    <a:pt x="186" y="39"/>
                  </a:lnTo>
                  <a:lnTo>
                    <a:pt x="190" y="42"/>
                  </a:lnTo>
                  <a:lnTo>
                    <a:pt x="196" y="41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8"/>
                  </a:lnTo>
                  <a:lnTo>
                    <a:pt x="211" y="44"/>
                  </a:lnTo>
                  <a:lnTo>
                    <a:pt x="217" y="44"/>
                  </a:lnTo>
                  <a:lnTo>
                    <a:pt x="221" y="48"/>
                  </a:lnTo>
                  <a:lnTo>
                    <a:pt x="224" y="46"/>
                  </a:lnTo>
                  <a:lnTo>
                    <a:pt x="228" y="48"/>
                  </a:lnTo>
                  <a:lnTo>
                    <a:pt x="232" y="46"/>
                  </a:lnTo>
                  <a:lnTo>
                    <a:pt x="238" y="46"/>
                  </a:lnTo>
                  <a:lnTo>
                    <a:pt x="242" y="50"/>
                  </a:lnTo>
                  <a:lnTo>
                    <a:pt x="246" y="50"/>
                  </a:lnTo>
                  <a:lnTo>
                    <a:pt x="253" y="44"/>
                  </a:lnTo>
                  <a:lnTo>
                    <a:pt x="259" y="46"/>
                  </a:lnTo>
                  <a:lnTo>
                    <a:pt x="263" y="41"/>
                  </a:lnTo>
                  <a:lnTo>
                    <a:pt x="267" y="41"/>
                  </a:lnTo>
                  <a:lnTo>
                    <a:pt x="270" y="41"/>
                  </a:lnTo>
                  <a:lnTo>
                    <a:pt x="276" y="44"/>
                  </a:lnTo>
                  <a:lnTo>
                    <a:pt x="280" y="44"/>
                  </a:lnTo>
                  <a:lnTo>
                    <a:pt x="284" y="46"/>
                  </a:lnTo>
                  <a:lnTo>
                    <a:pt x="288" y="48"/>
                  </a:lnTo>
                  <a:lnTo>
                    <a:pt x="292" y="50"/>
                  </a:lnTo>
                  <a:lnTo>
                    <a:pt x="297" y="50"/>
                  </a:lnTo>
                  <a:lnTo>
                    <a:pt x="299" y="50"/>
                  </a:lnTo>
                  <a:lnTo>
                    <a:pt x="305" y="44"/>
                  </a:lnTo>
                  <a:lnTo>
                    <a:pt x="309" y="44"/>
                  </a:lnTo>
                  <a:lnTo>
                    <a:pt x="313" y="46"/>
                  </a:lnTo>
                  <a:lnTo>
                    <a:pt x="318" y="46"/>
                  </a:lnTo>
                  <a:lnTo>
                    <a:pt x="320" y="44"/>
                  </a:lnTo>
                  <a:lnTo>
                    <a:pt x="326" y="44"/>
                  </a:lnTo>
                  <a:lnTo>
                    <a:pt x="332" y="41"/>
                  </a:lnTo>
                  <a:lnTo>
                    <a:pt x="334" y="41"/>
                  </a:lnTo>
                  <a:lnTo>
                    <a:pt x="340" y="41"/>
                  </a:lnTo>
                  <a:lnTo>
                    <a:pt x="343" y="35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266640" y="5389825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000000"/>
                </a:solidFill>
                <a:ea typeface="ヒラギノ角ゴ Pro W3" charset="0"/>
              </a:rPr>
              <a:t>Speech Signal</a:t>
            </a:r>
            <a:endParaRPr lang="en-US" sz="1200" b="1" i="1" dirty="0">
              <a:solidFill>
                <a:srgbClr val="990099"/>
              </a:solidFill>
              <a:ea typeface="ヒラギノ角ゴ Pro W3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r="6028" b="37846"/>
          <a:stretch/>
        </p:blipFill>
        <p:spPr>
          <a:xfrm>
            <a:off x="461099" y="3682742"/>
            <a:ext cx="1058882" cy="12045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01240" y="5145200"/>
            <a:ext cx="941130" cy="470310"/>
          </a:xfrm>
          <a:prstGeom prst="rect">
            <a:avLst/>
          </a:prstGeom>
          <a:solidFill>
            <a:srgbClr val="D2DCF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AM, LM Lexicon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7576" y="4526918"/>
            <a:ext cx="789432" cy="545026"/>
          </a:xfrm>
          <a:prstGeom prst="rect">
            <a:avLst/>
          </a:prstGeom>
          <a:solidFill>
            <a:srgbClr val="D2DCF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KWS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35615" y="4378365"/>
            <a:ext cx="948750" cy="313198"/>
          </a:xfrm>
          <a:prstGeom prst="rect">
            <a:avLst/>
          </a:prstGeom>
          <a:solidFill>
            <a:srgbClr val="D2DCF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Indexer</a:t>
            </a:r>
          </a:p>
        </p:txBody>
      </p:sp>
      <p:cxnSp>
        <p:nvCxnSpPr>
          <p:cNvPr id="13" name="Straight Arrow Connector 12"/>
          <p:cNvCxnSpPr>
            <a:stCxn id="10" idx="0"/>
            <a:endCxn id="4" idx="2"/>
          </p:cNvCxnSpPr>
          <p:nvPr/>
        </p:nvCxnSpPr>
        <p:spPr>
          <a:xfrm flipH="1" flipV="1">
            <a:off x="2766060" y="4845452"/>
            <a:ext cx="5745" cy="2997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12" idx="1"/>
          </p:cNvCxnSpPr>
          <p:nvPr/>
        </p:nvCxnSpPr>
        <p:spPr>
          <a:xfrm>
            <a:off x="3230880" y="4534964"/>
            <a:ext cx="50473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1"/>
          </p:cNvCxnSpPr>
          <p:nvPr/>
        </p:nvCxnSpPr>
        <p:spPr>
          <a:xfrm>
            <a:off x="1714440" y="4534964"/>
            <a:ext cx="586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9895" y="4062542"/>
            <a:ext cx="859531" cy="307777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Lattices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2007840" y="3682742"/>
            <a:ext cx="2861340" cy="21180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00296" y="3684116"/>
            <a:ext cx="1438214" cy="307777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KWS front-end</a:t>
            </a:r>
            <a:endParaRPr lang="en-US" sz="1400" b="1" dirty="0"/>
          </a:p>
        </p:txBody>
      </p:sp>
      <p:cxnSp>
        <p:nvCxnSpPr>
          <p:cNvPr id="45" name="Straight Connector 44"/>
          <p:cNvCxnSpPr>
            <a:stCxn id="12" idx="2"/>
          </p:cNvCxnSpPr>
          <p:nvPr/>
        </p:nvCxnSpPr>
        <p:spPr>
          <a:xfrm>
            <a:off x="4209990" y="4691563"/>
            <a:ext cx="0" cy="4417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70" idx="1"/>
          </p:cNvCxnSpPr>
          <p:nvPr/>
        </p:nvCxnSpPr>
        <p:spPr>
          <a:xfrm flipV="1">
            <a:off x="4684365" y="4526918"/>
            <a:ext cx="1485202" cy="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71" idx="1"/>
          </p:cNvCxnSpPr>
          <p:nvPr/>
        </p:nvCxnSpPr>
        <p:spPr>
          <a:xfrm>
            <a:off x="4209990" y="5133286"/>
            <a:ext cx="198630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45694" y="4254517"/>
            <a:ext cx="870752" cy="307777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IV index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831080" y="4827123"/>
            <a:ext cx="1099981" cy="307777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OOV index</a:t>
            </a:r>
            <a:endParaRPr lang="en-US" sz="1400" b="1" dirty="0"/>
          </a:p>
        </p:txBody>
      </p:sp>
      <p:sp>
        <p:nvSpPr>
          <p:cNvPr id="58" name="Rectangle 57"/>
          <p:cNvSpPr/>
          <p:nvPr/>
        </p:nvSpPr>
        <p:spPr>
          <a:xfrm>
            <a:off x="5914386" y="3926542"/>
            <a:ext cx="1873254" cy="16000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24247" y="3939607"/>
            <a:ext cx="1438215" cy="307777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KWS back-end</a:t>
            </a:r>
            <a:endParaRPr lang="en-US" sz="1400" b="1" dirty="0"/>
          </a:p>
        </p:txBody>
      </p:sp>
      <p:sp>
        <p:nvSpPr>
          <p:cNvPr id="70" name="Rectangle 69"/>
          <p:cNvSpPr/>
          <p:nvPr/>
        </p:nvSpPr>
        <p:spPr>
          <a:xfrm>
            <a:off x="6169567" y="4370319"/>
            <a:ext cx="948750" cy="313198"/>
          </a:xfrm>
          <a:prstGeom prst="rect">
            <a:avLst/>
          </a:prstGeom>
          <a:solidFill>
            <a:srgbClr val="D2DCF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IV Query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196297" y="4976687"/>
            <a:ext cx="1228920" cy="313198"/>
          </a:xfrm>
          <a:prstGeom prst="rect">
            <a:avLst/>
          </a:prstGeom>
          <a:solidFill>
            <a:srgbClr val="D2DCF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OOV Query</a:t>
            </a:r>
          </a:p>
        </p:txBody>
      </p:sp>
      <p:cxnSp>
        <p:nvCxnSpPr>
          <p:cNvPr id="76" name="Elbow Connector 75"/>
          <p:cNvCxnSpPr>
            <a:stCxn id="70" idx="3"/>
          </p:cNvCxnSpPr>
          <p:nvPr/>
        </p:nvCxnSpPr>
        <p:spPr>
          <a:xfrm>
            <a:off x="7118317" y="4526918"/>
            <a:ext cx="919259" cy="300205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1" idx="3"/>
          </p:cNvCxnSpPr>
          <p:nvPr/>
        </p:nvCxnSpPr>
        <p:spPr>
          <a:xfrm flipV="1">
            <a:off x="7425217" y="4834157"/>
            <a:ext cx="152729" cy="29912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11" idx="0"/>
            <a:endCxn id="58" idx="2"/>
          </p:cNvCxnSpPr>
          <p:nvPr/>
        </p:nvCxnSpPr>
        <p:spPr>
          <a:xfrm flipV="1">
            <a:off x="6851013" y="5526544"/>
            <a:ext cx="0" cy="2844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6183160" y="5810955"/>
            <a:ext cx="1335706" cy="237250"/>
          </a:xfrm>
          <a:prstGeom prst="rect">
            <a:avLst/>
          </a:prstGeom>
          <a:solidFill>
            <a:srgbClr val="D2DCF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Keyword list</a:t>
            </a:r>
          </a:p>
        </p:txBody>
      </p:sp>
    </p:spTree>
    <p:extLst>
      <p:ext uri="{BB962C8B-B14F-4D97-AF65-F5344CB8AC3E}">
        <p14:creationId xmlns:p14="http://schemas.microsoft.com/office/powerpoint/2010/main" val="18474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74935" y="1102659"/>
            <a:ext cx="8188774" cy="2333961"/>
          </a:xfrm>
        </p:spPr>
        <p:txBody>
          <a:bodyPr/>
          <a:lstStyle/>
          <a:p>
            <a:r>
              <a:rPr lang="en-US" dirty="0" smtClean="0"/>
              <a:t>User defined keywords may include OOV words</a:t>
            </a:r>
          </a:p>
          <a:p>
            <a:r>
              <a:rPr lang="en-US" dirty="0" smtClean="0"/>
              <a:t>Keyword systems handle this using a special index and search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This is included in Babel system deliveries</a:t>
            </a:r>
          </a:p>
          <a:p>
            <a:r>
              <a:rPr lang="en-US" dirty="0" smtClean="0"/>
              <a:t>The system splits the keyword list into two parts:</a:t>
            </a:r>
          </a:p>
          <a:p>
            <a:pPr lvl="1"/>
            <a:r>
              <a:rPr lang="en-US" dirty="0" smtClean="0"/>
              <a:t>IV keywords and OOV keywords</a:t>
            </a:r>
          </a:p>
          <a:p>
            <a:r>
              <a:rPr lang="en-US" dirty="0" smtClean="0"/>
              <a:t>Decoder creates two indices:</a:t>
            </a:r>
          </a:p>
          <a:p>
            <a:pPr lvl="1"/>
            <a:r>
              <a:rPr lang="en-US" dirty="0" smtClean="0"/>
              <a:t>The IV index is based on word lattices</a:t>
            </a:r>
          </a:p>
          <a:p>
            <a:pPr lvl="1"/>
            <a:r>
              <a:rPr lang="en-US" dirty="0" smtClean="0"/>
              <a:t>The OOV index typically use grapheme or syllable lattices</a:t>
            </a:r>
          </a:p>
          <a:p>
            <a:r>
              <a:rPr lang="en-US" dirty="0" smtClean="0"/>
              <a:t>Pronunciations for OOV words are generated automatically</a:t>
            </a:r>
          </a:p>
          <a:p>
            <a:pPr lvl="1"/>
            <a:r>
              <a:rPr lang="en-US" dirty="0" smtClean="0"/>
              <a:t>For example using word to grapheme mapping </a:t>
            </a:r>
          </a:p>
          <a:p>
            <a:r>
              <a:rPr lang="en-US" dirty="0" smtClean="0"/>
              <a:t>The OOV index is queried using the new mapping</a:t>
            </a:r>
          </a:p>
          <a:p>
            <a:r>
              <a:rPr lang="en-US" dirty="0" smtClean="0"/>
              <a:t>OOV KWS is in general less accurate</a:t>
            </a:r>
          </a:p>
          <a:p>
            <a:pPr lvl="1"/>
            <a:r>
              <a:rPr lang="en-US" dirty="0" smtClean="0"/>
              <a:t>There are limitations in the language model you can use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Babel program has made great progress in tackling this problem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0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74935" y="1102659"/>
                <a:ext cx="8188774" cy="2333961"/>
              </a:xfrm>
            </p:spPr>
            <p:txBody>
              <a:bodyPr/>
              <a:lstStyle/>
              <a:p>
                <a:r>
                  <a:rPr lang="en-US" dirty="0" smtClean="0"/>
                  <a:t>The NIST performance metric for KWS is “term weighted value”</a:t>
                </a:r>
              </a:p>
              <a:p>
                <a:r>
                  <a:rPr lang="en-US" dirty="0" smtClean="0"/>
                  <a:t>TWV accounts for keyword “misses” and “false alarms”:</a:t>
                </a:r>
              </a:p>
              <a:p>
                <a:pPr lvl="1"/>
                <a:r>
                  <a:rPr lang="en-US" dirty="0" smtClean="0"/>
                  <a:t>Miss: the keyword occurs but is not reported (must overlap in time)</a:t>
                </a:r>
              </a:p>
              <a:p>
                <a:pPr lvl="1"/>
                <a:r>
                  <a:rPr lang="en-US" dirty="0" smtClean="0"/>
                  <a:t>False alarm: the keyword is reported but doesn’t occur (or overlap)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Systems are heavily penalized for false alarms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smtClean="0">
                          <a:latin typeface="Cambria Math"/>
                        </a:rPr>
                        <m:t>TWV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 (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Miss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𝟗𝟗𝟗</m:t>
                      </m:r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latin typeface="Cambria Math"/>
                        </a:rPr>
                        <m:t>𝟗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/>
                            </a:rPr>
                            <m:t>FA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Two types of TWV:</a:t>
                </a:r>
              </a:p>
              <a:p>
                <a:pPr lvl="1"/>
                <a:r>
                  <a:rPr lang="en-US" dirty="0" smtClean="0"/>
                  <a:t>Actual: fixed pre-defined threshold used for system output</a:t>
                </a:r>
              </a:p>
              <a:p>
                <a:pPr lvl="1"/>
                <a:r>
                  <a:rPr lang="en-US" dirty="0" smtClean="0"/>
                  <a:t>Maximum : threshold swept to find output with maximum TWV</a:t>
                </a:r>
              </a:p>
              <a:p>
                <a:r>
                  <a:rPr lang="en-US" dirty="0"/>
                  <a:t>High </a:t>
                </a:r>
                <a:r>
                  <a:rPr lang="en-US" dirty="0" smtClean="0"/>
                  <a:t>TWV means top scoring keywords contain few errors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74935" y="1102659"/>
                <a:ext cx="8188774" cy="2333961"/>
              </a:xfrm>
              <a:blipFill rotWithShape="1">
                <a:blip r:embed="rId2"/>
                <a:stretch>
                  <a:fillRect l="-670" t="-2350" b="-67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Performance Metric (TWV)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70363" y="1071044"/>
            <a:ext cx="8188774" cy="84740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Example: keyword list includes: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“she took”, “one step”, “booked one stop”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Output Example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730504" y="4187626"/>
            <a:ext cx="2514600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4732" y="413324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she took +2 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9"/>
          <a:stretch/>
        </p:blipFill>
        <p:spPr>
          <a:xfrm>
            <a:off x="487746" y="2361765"/>
            <a:ext cx="4694287" cy="1825861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 bwMode="auto">
          <a:xfrm>
            <a:off x="1364788" y="2059087"/>
            <a:ext cx="1637558" cy="29213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59095" y="20084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ook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996903" y="2059087"/>
            <a:ext cx="767794" cy="29213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83282" y="202271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one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87746" y="2059087"/>
            <a:ext cx="877042" cy="29659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2521" y="200178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she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767588" y="2059086"/>
            <a:ext cx="1414445" cy="29213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45232" y="202271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step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987804" y="4470310"/>
            <a:ext cx="2514600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12032" y="4415928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she took +1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364788" y="4749691"/>
            <a:ext cx="3817245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66364" y="4695309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booked one stop  +2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131920" y="5029072"/>
            <a:ext cx="2514600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56148" y="497469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one step +3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667433" y="5309969"/>
            <a:ext cx="2514600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79611" y="525737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one step +2 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182033" y="4461946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182033" y="4744629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5182032" y="5025053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5182032" y="5307736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5182033" y="3902502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66419" y="38486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</a:t>
            </a:r>
            <a:endParaRPr lang="en-US" sz="1600" b="1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5182033" y="4177565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5981699" y="4461946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981699" y="4744629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66084" y="4699653"/>
            <a:ext cx="47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981698" y="5025053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981698" y="5307736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5981699" y="3902502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66085" y="38486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1.5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 bwMode="auto">
          <a:xfrm>
            <a:off x="5981699" y="4177565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6781365" y="4461946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42023" y="4415928"/>
            <a:ext cx="47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781365" y="4744629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364" y="5025053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941354" y="4980077"/>
            <a:ext cx="47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781364" y="5307736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843830" y="526150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Miss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781365" y="3902502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65751" y="38486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2.5</a:t>
            </a:r>
            <a:endParaRPr lang="en-US" sz="1600" b="1" dirty="0"/>
          </a:p>
        </p:txBody>
      </p:sp>
      <p:sp>
        <p:nvSpPr>
          <p:cNvPr id="112" name="Rectangle 111"/>
          <p:cNvSpPr/>
          <p:nvPr/>
        </p:nvSpPr>
        <p:spPr bwMode="auto">
          <a:xfrm>
            <a:off x="6781365" y="4177565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342024" y="4704715"/>
            <a:ext cx="47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00493" y="3479322"/>
            <a:ext cx="130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Threshold</a:t>
            </a:r>
            <a:endParaRPr 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342022" y="4984096"/>
            <a:ext cx="47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78876" y="4976857"/>
            <a:ext cx="47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32381" y="41325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Miss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573437" y="4461946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573437" y="4744629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7573436" y="5025053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573436" y="5307736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35902" y="526150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Miss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7573437" y="3902502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57823" y="38486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.5</a:t>
            </a:r>
            <a:endParaRPr lang="en-US" sz="1600" b="1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7573437" y="4177565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624453" y="41325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Miss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5179351" y="5587117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5979017" y="5587117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773770" y="5587116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7573436" y="5587116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493080" y="5587115"/>
            <a:ext cx="688952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479804" y="5544092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#FA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5182033" y="5861418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5981699" y="5861418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776452" y="5861417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7576118" y="5861417"/>
            <a:ext cx="799667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4495762" y="5861416"/>
            <a:ext cx="688952" cy="2793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479804" y="581839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#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Mis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462599" y="5542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3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225078" y="5544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2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61931" y="5542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1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061931" y="5818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2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854003" y="58164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2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74935" y="1173479"/>
            <a:ext cx="8188774" cy="465357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Better feature extraction</a:t>
            </a:r>
          </a:p>
          <a:p>
            <a:pPr marL="306387" lvl="1" indent="0">
              <a:buNone/>
            </a:pPr>
            <a:r>
              <a:rPr lang="en-US" dirty="0" smtClean="0"/>
              <a:t>You can re-train the multi-lingual BNF using more (relevant) data</a:t>
            </a:r>
          </a:p>
          <a:p>
            <a:pPr marL="457200" indent="-457200">
              <a:buAutoNum type="arabicPeriod"/>
            </a:pPr>
            <a:r>
              <a:rPr lang="en-US" dirty="0" smtClean="0"/>
              <a:t>Better acoustic model training</a:t>
            </a:r>
            <a:endParaRPr lang="en-US" dirty="0"/>
          </a:p>
          <a:p>
            <a:pPr marL="306387" lvl="1" indent="0">
              <a:buNone/>
            </a:pPr>
            <a:r>
              <a:rPr lang="en-US" dirty="0" smtClean="0"/>
              <a:t>Getting more transcribed speech data is expensive</a:t>
            </a:r>
          </a:p>
          <a:p>
            <a:pPr marL="306387" lvl="1" indent="0">
              <a:buNone/>
            </a:pPr>
            <a:r>
              <a:rPr lang="en-US" dirty="0" smtClean="0"/>
              <a:t>Can transform existing data and train a channel-robust DNN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Better language model training and/or better lexicon</a:t>
            </a:r>
          </a:p>
          <a:p>
            <a:pPr marL="306387" lvl="1" indent="0">
              <a:buNone/>
            </a:pPr>
            <a:r>
              <a:rPr lang="en-US" dirty="0" smtClean="0"/>
              <a:t>This is relatively cheap – just need more text data 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Better lexicon:</a:t>
            </a:r>
          </a:p>
          <a:p>
            <a:pPr marL="306387" lvl="1" indent="0">
              <a:buNone/>
            </a:pPr>
            <a:r>
              <a:rPr lang="en-US" dirty="0" smtClean="0"/>
              <a:t>Same as above – can use more text data</a:t>
            </a:r>
          </a:p>
          <a:p>
            <a:pPr marL="306387" lvl="1" indent="0">
              <a:buNone/>
            </a:pPr>
            <a:r>
              <a:rPr lang="en-US" dirty="0" smtClean="0"/>
              <a:t>Can also use existing OOV keywords (they become IV)</a:t>
            </a:r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All of the above changes will only apply to new decoding runs </a:t>
            </a:r>
          </a:p>
          <a:p>
            <a:pPr marL="284162" lvl="1" indent="0">
              <a:buNone/>
            </a:pPr>
            <a:r>
              <a:rPr lang="en-US" dirty="0"/>
              <a:t> </a:t>
            </a:r>
            <a:r>
              <a:rPr lang="en-US" dirty="0" smtClean="0"/>
              <a:t>   (does not change old index outputs)</a:t>
            </a:r>
            <a:endParaRPr lang="en-US" dirty="0"/>
          </a:p>
          <a:p>
            <a:pPr lvl="1"/>
            <a:r>
              <a:rPr lang="en-US" dirty="0" smtClean="0"/>
              <a:t>1 and 2 also require re-training the acoustic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Deliveries include state-of-the-art KWS systems</a:t>
            </a:r>
          </a:p>
          <a:p>
            <a:r>
              <a:rPr lang="en-US" dirty="0" smtClean="0"/>
              <a:t>FLP systems: 80 hours of data with 40 hours transcribed</a:t>
            </a:r>
          </a:p>
          <a:p>
            <a:r>
              <a:rPr lang="en-US" dirty="0" smtClean="0"/>
              <a:t>Decoding produces indices – save these on disk</a:t>
            </a:r>
          </a:p>
          <a:p>
            <a:r>
              <a:rPr lang="en-US" dirty="0" smtClean="0"/>
              <a:t>Decode once and query multiple times</a:t>
            </a:r>
          </a:p>
          <a:p>
            <a:pPr lvl="1"/>
            <a:r>
              <a:rPr lang="en-US" dirty="0" smtClean="0"/>
              <a:t>This includes querying with unknown (OOV) words!</a:t>
            </a:r>
          </a:p>
          <a:p>
            <a:r>
              <a:rPr lang="en-US" dirty="0" smtClean="0"/>
              <a:t>You can re-train the language model with more data (Web text)</a:t>
            </a:r>
          </a:p>
          <a:p>
            <a:r>
              <a:rPr lang="en-US" dirty="0" smtClean="0"/>
              <a:t>You can change the lexicon to try to reduce OOV</a:t>
            </a:r>
          </a:p>
          <a:p>
            <a:pPr lvl="1"/>
            <a:r>
              <a:rPr lang="en-US" dirty="0" smtClean="0"/>
              <a:t>Both only take effect for new decoding runs</a:t>
            </a:r>
          </a:p>
          <a:p>
            <a:r>
              <a:rPr lang="en-US" dirty="0" smtClean="0"/>
              <a:t>Deliveries include web-scraping tools for pulling more data</a:t>
            </a:r>
          </a:p>
          <a:p>
            <a:r>
              <a:rPr lang="en-US" dirty="0" smtClean="0"/>
              <a:t>Deliveries require one or more GPUs for DNN training</a:t>
            </a:r>
          </a:p>
          <a:p>
            <a:r>
              <a:rPr lang="en-US" dirty="0" smtClean="0"/>
              <a:t>Deliveries require a compute cluster running Sun Grid Engine</a:t>
            </a:r>
          </a:p>
          <a:p>
            <a:pPr lvl="1"/>
            <a:r>
              <a:rPr lang="en-US" dirty="0" smtClean="0"/>
              <a:t>Small smoke test can be run on a single machine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Delivery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latin typeface="+mn-lt"/>
                  </a:rPr>
                  <a:t>General approach to ASR is statistical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latin typeface="+mn-lt"/>
                  </a:rPr>
                  <a:t>Find the most likely transcript W for the speech data X:</a:t>
                </a:r>
                <a:endParaRPr lang="en-US" b="1" dirty="0" smtClean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</a:rPr>
                            <m:t>𝑾</m:t>
                          </m:r>
                        </m:e>
                      </m:acc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latin typeface="Cambria Math"/>
                            </a:rPr>
                            <m:t>𝑷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𝑾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800" b="1" dirty="0" smtClean="0"/>
              </a:p>
              <a:p>
                <a:pPr>
                  <a:spcAft>
                    <a:spcPts val="1200"/>
                  </a:spcAft>
                </a:pPr>
                <a:r>
                  <a:rPr lang="en-US" sz="1800" b="1" dirty="0" smtClean="0"/>
                  <a:t>With Bayes rule we break this into two parts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𝑿</m:t>
                        </m:r>
                      </m:e>
                      <m:e>
                        <m:r>
                          <a:rPr lang="en-US" sz="1800" i="1">
                            <a:latin typeface="Cambria Math"/>
                          </a:rPr>
                          <m:t>𝑾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𝑷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𝑾</m:t>
                    </m:r>
                    <m:r>
                      <a:rPr lang="en-US" sz="1800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b="1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/>
                            </a:rPr>
                            <m:t>𝑾</m:t>
                          </m:r>
                        </m:e>
                        <m:e>
                          <m:r>
                            <a:rPr lang="en-US" sz="1800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𝑿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𝑾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𝑷</m:t>
                          </m:r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𝑾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800" b="1" i="1" smtClean="0">
                          <a:latin typeface="Cambria Math"/>
                        </a:rPr>
                        <m:t>  ~  </m:t>
                      </m:r>
                      <m:r>
                        <a:rPr lang="en-US" sz="18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𝑿</m:t>
                          </m:r>
                        </m:e>
                        <m:e>
                          <m:r>
                            <a:rPr lang="en-US" sz="1800" i="1">
                              <a:latin typeface="Cambria Math"/>
                            </a:rPr>
                            <m:t>𝑾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𝑷</m:t>
                      </m:r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𝑾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2"/>
                <a:stretch>
                  <a:fillRect l="-670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ASR Decoder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6560" y="4224476"/>
            <a:ext cx="2766060" cy="620976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ASR Decoder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081980" y="4992950"/>
            <a:ext cx="838200" cy="396875"/>
            <a:chOff x="1629" y="2179"/>
            <a:chExt cx="839" cy="262"/>
          </a:xfrm>
        </p:grpSpPr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1629" y="2179"/>
              <a:ext cx="496" cy="262"/>
            </a:xfrm>
            <a:custGeom>
              <a:avLst/>
              <a:gdLst>
                <a:gd name="T0" fmla="*/ 4 w 496"/>
                <a:gd name="T1" fmla="*/ 134 h 262"/>
                <a:gd name="T2" fmla="*/ 12 w 496"/>
                <a:gd name="T3" fmla="*/ 136 h 262"/>
                <a:gd name="T4" fmla="*/ 21 w 496"/>
                <a:gd name="T5" fmla="*/ 136 h 262"/>
                <a:gd name="T6" fmla="*/ 31 w 496"/>
                <a:gd name="T7" fmla="*/ 136 h 262"/>
                <a:gd name="T8" fmla="*/ 39 w 496"/>
                <a:gd name="T9" fmla="*/ 134 h 262"/>
                <a:gd name="T10" fmla="*/ 46 w 496"/>
                <a:gd name="T11" fmla="*/ 132 h 262"/>
                <a:gd name="T12" fmla="*/ 54 w 496"/>
                <a:gd name="T13" fmla="*/ 130 h 262"/>
                <a:gd name="T14" fmla="*/ 65 w 496"/>
                <a:gd name="T15" fmla="*/ 136 h 262"/>
                <a:gd name="T16" fmla="*/ 73 w 496"/>
                <a:gd name="T17" fmla="*/ 132 h 262"/>
                <a:gd name="T18" fmla="*/ 81 w 496"/>
                <a:gd name="T19" fmla="*/ 136 h 262"/>
                <a:gd name="T20" fmla="*/ 88 w 496"/>
                <a:gd name="T21" fmla="*/ 138 h 262"/>
                <a:gd name="T22" fmla="*/ 96 w 496"/>
                <a:gd name="T23" fmla="*/ 138 h 262"/>
                <a:gd name="T24" fmla="*/ 106 w 496"/>
                <a:gd name="T25" fmla="*/ 134 h 262"/>
                <a:gd name="T26" fmla="*/ 115 w 496"/>
                <a:gd name="T27" fmla="*/ 132 h 262"/>
                <a:gd name="T28" fmla="*/ 123 w 496"/>
                <a:gd name="T29" fmla="*/ 129 h 262"/>
                <a:gd name="T30" fmla="*/ 131 w 496"/>
                <a:gd name="T31" fmla="*/ 134 h 262"/>
                <a:gd name="T32" fmla="*/ 140 w 496"/>
                <a:gd name="T33" fmla="*/ 136 h 262"/>
                <a:gd name="T34" fmla="*/ 148 w 496"/>
                <a:gd name="T35" fmla="*/ 129 h 262"/>
                <a:gd name="T36" fmla="*/ 156 w 496"/>
                <a:gd name="T37" fmla="*/ 130 h 262"/>
                <a:gd name="T38" fmla="*/ 169 w 496"/>
                <a:gd name="T39" fmla="*/ 169 h 262"/>
                <a:gd name="T40" fmla="*/ 177 w 496"/>
                <a:gd name="T41" fmla="*/ 65 h 262"/>
                <a:gd name="T42" fmla="*/ 186 w 496"/>
                <a:gd name="T43" fmla="*/ 115 h 262"/>
                <a:gd name="T44" fmla="*/ 196 w 496"/>
                <a:gd name="T45" fmla="*/ 167 h 262"/>
                <a:gd name="T46" fmla="*/ 204 w 496"/>
                <a:gd name="T47" fmla="*/ 56 h 262"/>
                <a:gd name="T48" fmla="*/ 211 w 496"/>
                <a:gd name="T49" fmla="*/ 152 h 262"/>
                <a:gd name="T50" fmla="*/ 219 w 496"/>
                <a:gd name="T51" fmla="*/ 129 h 262"/>
                <a:gd name="T52" fmla="*/ 232 w 496"/>
                <a:gd name="T53" fmla="*/ 196 h 262"/>
                <a:gd name="T54" fmla="*/ 242 w 496"/>
                <a:gd name="T55" fmla="*/ 21 h 262"/>
                <a:gd name="T56" fmla="*/ 250 w 496"/>
                <a:gd name="T57" fmla="*/ 119 h 262"/>
                <a:gd name="T58" fmla="*/ 257 w 496"/>
                <a:gd name="T59" fmla="*/ 117 h 262"/>
                <a:gd name="T60" fmla="*/ 267 w 496"/>
                <a:gd name="T61" fmla="*/ 169 h 262"/>
                <a:gd name="T62" fmla="*/ 276 w 496"/>
                <a:gd name="T63" fmla="*/ 0 h 262"/>
                <a:gd name="T64" fmla="*/ 284 w 496"/>
                <a:gd name="T65" fmla="*/ 82 h 262"/>
                <a:gd name="T66" fmla="*/ 292 w 496"/>
                <a:gd name="T67" fmla="*/ 123 h 262"/>
                <a:gd name="T68" fmla="*/ 299 w 496"/>
                <a:gd name="T69" fmla="*/ 146 h 262"/>
                <a:gd name="T70" fmla="*/ 309 w 496"/>
                <a:gd name="T71" fmla="*/ 230 h 262"/>
                <a:gd name="T72" fmla="*/ 319 w 496"/>
                <a:gd name="T73" fmla="*/ 117 h 262"/>
                <a:gd name="T74" fmla="*/ 326 w 496"/>
                <a:gd name="T75" fmla="*/ 100 h 262"/>
                <a:gd name="T76" fmla="*/ 338 w 496"/>
                <a:gd name="T77" fmla="*/ 171 h 262"/>
                <a:gd name="T78" fmla="*/ 347 w 496"/>
                <a:gd name="T79" fmla="*/ 192 h 262"/>
                <a:gd name="T80" fmla="*/ 355 w 496"/>
                <a:gd name="T81" fmla="*/ 104 h 262"/>
                <a:gd name="T82" fmla="*/ 365 w 496"/>
                <a:gd name="T83" fmla="*/ 148 h 262"/>
                <a:gd name="T84" fmla="*/ 372 w 496"/>
                <a:gd name="T85" fmla="*/ 154 h 262"/>
                <a:gd name="T86" fmla="*/ 380 w 496"/>
                <a:gd name="T87" fmla="*/ 194 h 262"/>
                <a:gd name="T88" fmla="*/ 390 w 496"/>
                <a:gd name="T89" fmla="*/ 6 h 262"/>
                <a:gd name="T90" fmla="*/ 399 w 496"/>
                <a:gd name="T91" fmla="*/ 100 h 262"/>
                <a:gd name="T92" fmla="*/ 407 w 496"/>
                <a:gd name="T93" fmla="*/ 123 h 262"/>
                <a:gd name="T94" fmla="*/ 414 w 496"/>
                <a:gd name="T95" fmla="*/ 146 h 262"/>
                <a:gd name="T96" fmla="*/ 422 w 496"/>
                <a:gd name="T97" fmla="*/ 161 h 262"/>
                <a:gd name="T98" fmla="*/ 432 w 496"/>
                <a:gd name="T99" fmla="*/ 65 h 262"/>
                <a:gd name="T100" fmla="*/ 439 w 496"/>
                <a:gd name="T101" fmla="*/ 61 h 262"/>
                <a:gd name="T102" fmla="*/ 449 w 496"/>
                <a:gd name="T103" fmla="*/ 142 h 262"/>
                <a:gd name="T104" fmla="*/ 457 w 496"/>
                <a:gd name="T105" fmla="*/ 169 h 262"/>
                <a:gd name="T106" fmla="*/ 466 w 496"/>
                <a:gd name="T107" fmla="*/ 132 h 262"/>
                <a:gd name="T108" fmla="*/ 474 w 496"/>
                <a:gd name="T109" fmla="*/ 36 h 262"/>
                <a:gd name="T110" fmla="*/ 482 w 496"/>
                <a:gd name="T111" fmla="*/ 84 h 262"/>
                <a:gd name="T112" fmla="*/ 489 w 496"/>
                <a:gd name="T113" fmla="*/ 142 h 2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96" h="262">
                  <a:moveTo>
                    <a:pt x="0" y="130"/>
                  </a:moveTo>
                  <a:lnTo>
                    <a:pt x="4" y="134"/>
                  </a:lnTo>
                  <a:lnTo>
                    <a:pt x="8" y="134"/>
                  </a:lnTo>
                  <a:lnTo>
                    <a:pt x="12" y="136"/>
                  </a:lnTo>
                  <a:lnTo>
                    <a:pt x="17" y="132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31" y="136"/>
                  </a:lnTo>
                  <a:lnTo>
                    <a:pt x="35" y="136"/>
                  </a:lnTo>
                  <a:lnTo>
                    <a:pt x="39" y="134"/>
                  </a:lnTo>
                  <a:lnTo>
                    <a:pt x="42" y="132"/>
                  </a:lnTo>
                  <a:lnTo>
                    <a:pt x="46" y="132"/>
                  </a:lnTo>
                  <a:lnTo>
                    <a:pt x="52" y="130"/>
                  </a:lnTo>
                  <a:lnTo>
                    <a:pt x="54" y="130"/>
                  </a:lnTo>
                  <a:lnTo>
                    <a:pt x="60" y="130"/>
                  </a:lnTo>
                  <a:lnTo>
                    <a:pt x="65" y="136"/>
                  </a:lnTo>
                  <a:lnTo>
                    <a:pt x="67" y="130"/>
                  </a:lnTo>
                  <a:lnTo>
                    <a:pt x="73" y="132"/>
                  </a:lnTo>
                  <a:lnTo>
                    <a:pt x="75" y="134"/>
                  </a:lnTo>
                  <a:lnTo>
                    <a:pt x="81" y="136"/>
                  </a:lnTo>
                  <a:lnTo>
                    <a:pt x="87" y="136"/>
                  </a:lnTo>
                  <a:lnTo>
                    <a:pt x="88" y="138"/>
                  </a:lnTo>
                  <a:lnTo>
                    <a:pt x="94" y="136"/>
                  </a:lnTo>
                  <a:lnTo>
                    <a:pt x="96" y="138"/>
                  </a:lnTo>
                  <a:lnTo>
                    <a:pt x="102" y="136"/>
                  </a:lnTo>
                  <a:lnTo>
                    <a:pt x="106" y="134"/>
                  </a:lnTo>
                  <a:lnTo>
                    <a:pt x="110" y="132"/>
                  </a:lnTo>
                  <a:lnTo>
                    <a:pt x="115" y="132"/>
                  </a:lnTo>
                  <a:lnTo>
                    <a:pt x="119" y="130"/>
                  </a:lnTo>
                  <a:lnTo>
                    <a:pt x="123" y="129"/>
                  </a:lnTo>
                  <a:lnTo>
                    <a:pt x="127" y="127"/>
                  </a:lnTo>
                  <a:lnTo>
                    <a:pt x="131" y="134"/>
                  </a:lnTo>
                  <a:lnTo>
                    <a:pt x="134" y="136"/>
                  </a:lnTo>
                  <a:lnTo>
                    <a:pt x="140" y="136"/>
                  </a:lnTo>
                  <a:lnTo>
                    <a:pt x="144" y="130"/>
                  </a:lnTo>
                  <a:lnTo>
                    <a:pt x="148" y="129"/>
                  </a:lnTo>
                  <a:lnTo>
                    <a:pt x="154" y="127"/>
                  </a:lnTo>
                  <a:lnTo>
                    <a:pt x="156" y="130"/>
                  </a:lnTo>
                  <a:lnTo>
                    <a:pt x="161" y="142"/>
                  </a:lnTo>
                  <a:lnTo>
                    <a:pt x="169" y="169"/>
                  </a:lnTo>
                  <a:lnTo>
                    <a:pt x="175" y="157"/>
                  </a:lnTo>
                  <a:lnTo>
                    <a:pt x="177" y="65"/>
                  </a:lnTo>
                  <a:lnTo>
                    <a:pt x="182" y="102"/>
                  </a:lnTo>
                  <a:lnTo>
                    <a:pt x="186" y="115"/>
                  </a:lnTo>
                  <a:lnTo>
                    <a:pt x="190" y="157"/>
                  </a:lnTo>
                  <a:lnTo>
                    <a:pt x="196" y="167"/>
                  </a:lnTo>
                  <a:lnTo>
                    <a:pt x="198" y="207"/>
                  </a:lnTo>
                  <a:lnTo>
                    <a:pt x="204" y="56"/>
                  </a:lnTo>
                  <a:lnTo>
                    <a:pt x="207" y="71"/>
                  </a:lnTo>
                  <a:lnTo>
                    <a:pt x="211" y="152"/>
                  </a:lnTo>
                  <a:lnTo>
                    <a:pt x="215" y="125"/>
                  </a:lnTo>
                  <a:lnTo>
                    <a:pt x="219" y="129"/>
                  </a:lnTo>
                  <a:lnTo>
                    <a:pt x="228" y="157"/>
                  </a:lnTo>
                  <a:lnTo>
                    <a:pt x="232" y="196"/>
                  </a:lnTo>
                  <a:lnTo>
                    <a:pt x="238" y="190"/>
                  </a:lnTo>
                  <a:lnTo>
                    <a:pt x="242" y="21"/>
                  </a:lnTo>
                  <a:lnTo>
                    <a:pt x="246" y="123"/>
                  </a:lnTo>
                  <a:lnTo>
                    <a:pt x="250" y="119"/>
                  </a:lnTo>
                  <a:lnTo>
                    <a:pt x="253" y="136"/>
                  </a:lnTo>
                  <a:lnTo>
                    <a:pt x="257" y="117"/>
                  </a:lnTo>
                  <a:lnTo>
                    <a:pt x="263" y="157"/>
                  </a:lnTo>
                  <a:lnTo>
                    <a:pt x="267" y="169"/>
                  </a:lnTo>
                  <a:lnTo>
                    <a:pt x="271" y="261"/>
                  </a:lnTo>
                  <a:lnTo>
                    <a:pt x="276" y="0"/>
                  </a:lnTo>
                  <a:lnTo>
                    <a:pt x="278" y="136"/>
                  </a:lnTo>
                  <a:lnTo>
                    <a:pt x="284" y="82"/>
                  </a:lnTo>
                  <a:lnTo>
                    <a:pt x="288" y="155"/>
                  </a:lnTo>
                  <a:lnTo>
                    <a:pt x="292" y="123"/>
                  </a:lnTo>
                  <a:lnTo>
                    <a:pt x="298" y="165"/>
                  </a:lnTo>
                  <a:lnTo>
                    <a:pt x="299" y="146"/>
                  </a:lnTo>
                  <a:lnTo>
                    <a:pt x="305" y="238"/>
                  </a:lnTo>
                  <a:lnTo>
                    <a:pt x="309" y="230"/>
                  </a:lnTo>
                  <a:lnTo>
                    <a:pt x="313" y="11"/>
                  </a:lnTo>
                  <a:lnTo>
                    <a:pt x="319" y="117"/>
                  </a:lnTo>
                  <a:lnTo>
                    <a:pt x="321" y="107"/>
                  </a:lnTo>
                  <a:lnTo>
                    <a:pt x="326" y="100"/>
                  </a:lnTo>
                  <a:lnTo>
                    <a:pt x="330" y="127"/>
                  </a:lnTo>
                  <a:lnTo>
                    <a:pt x="338" y="171"/>
                  </a:lnTo>
                  <a:lnTo>
                    <a:pt x="344" y="203"/>
                  </a:lnTo>
                  <a:lnTo>
                    <a:pt x="347" y="192"/>
                  </a:lnTo>
                  <a:lnTo>
                    <a:pt x="351" y="23"/>
                  </a:lnTo>
                  <a:lnTo>
                    <a:pt x="355" y="104"/>
                  </a:lnTo>
                  <a:lnTo>
                    <a:pt x="359" y="94"/>
                  </a:lnTo>
                  <a:lnTo>
                    <a:pt x="365" y="148"/>
                  </a:lnTo>
                  <a:lnTo>
                    <a:pt x="367" y="136"/>
                  </a:lnTo>
                  <a:lnTo>
                    <a:pt x="372" y="154"/>
                  </a:lnTo>
                  <a:lnTo>
                    <a:pt x="378" y="178"/>
                  </a:lnTo>
                  <a:lnTo>
                    <a:pt x="380" y="194"/>
                  </a:lnTo>
                  <a:lnTo>
                    <a:pt x="386" y="163"/>
                  </a:lnTo>
                  <a:lnTo>
                    <a:pt x="390" y="6"/>
                  </a:lnTo>
                  <a:lnTo>
                    <a:pt x="393" y="136"/>
                  </a:lnTo>
                  <a:lnTo>
                    <a:pt x="399" y="100"/>
                  </a:lnTo>
                  <a:lnTo>
                    <a:pt x="401" y="134"/>
                  </a:lnTo>
                  <a:lnTo>
                    <a:pt x="407" y="123"/>
                  </a:lnTo>
                  <a:lnTo>
                    <a:pt x="411" y="167"/>
                  </a:lnTo>
                  <a:lnTo>
                    <a:pt x="414" y="146"/>
                  </a:lnTo>
                  <a:lnTo>
                    <a:pt x="420" y="182"/>
                  </a:lnTo>
                  <a:lnTo>
                    <a:pt x="422" y="161"/>
                  </a:lnTo>
                  <a:lnTo>
                    <a:pt x="428" y="154"/>
                  </a:lnTo>
                  <a:lnTo>
                    <a:pt x="432" y="65"/>
                  </a:lnTo>
                  <a:lnTo>
                    <a:pt x="436" y="107"/>
                  </a:lnTo>
                  <a:lnTo>
                    <a:pt x="439" y="61"/>
                  </a:lnTo>
                  <a:lnTo>
                    <a:pt x="445" y="157"/>
                  </a:lnTo>
                  <a:lnTo>
                    <a:pt x="449" y="142"/>
                  </a:lnTo>
                  <a:lnTo>
                    <a:pt x="453" y="169"/>
                  </a:lnTo>
                  <a:lnTo>
                    <a:pt x="457" y="169"/>
                  </a:lnTo>
                  <a:lnTo>
                    <a:pt x="461" y="165"/>
                  </a:lnTo>
                  <a:lnTo>
                    <a:pt x="466" y="132"/>
                  </a:lnTo>
                  <a:lnTo>
                    <a:pt x="470" y="136"/>
                  </a:lnTo>
                  <a:lnTo>
                    <a:pt x="474" y="36"/>
                  </a:lnTo>
                  <a:lnTo>
                    <a:pt x="478" y="100"/>
                  </a:lnTo>
                  <a:lnTo>
                    <a:pt x="482" y="84"/>
                  </a:lnTo>
                  <a:lnTo>
                    <a:pt x="487" y="134"/>
                  </a:lnTo>
                  <a:lnTo>
                    <a:pt x="489" y="142"/>
                  </a:lnTo>
                  <a:lnTo>
                    <a:pt x="495" y="163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2125" y="2267"/>
              <a:ext cx="343" cy="80"/>
            </a:xfrm>
            <a:custGeom>
              <a:avLst/>
              <a:gdLst>
                <a:gd name="T0" fmla="*/ 0 w 344"/>
                <a:gd name="T1" fmla="*/ 75 h 80"/>
                <a:gd name="T2" fmla="*/ 8 w 344"/>
                <a:gd name="T3" fmla="*/ 79 h 80"/>
                <a:gd name="T4" fmla="*/ 17 w 344"/>
                <a:gd name="T5" fmla="*/ 60 h 80"/>
                <a:gd name="T6" fmla="*/ 25 w 344"/>
                <a:gd name="T7" fmla="*/ 46 h 80"/>
                <a:gd name="T8" fmla="*/ 35 w 344"/>
                <a:gd name="T9" fmla="*/ 33 h 80"/>
                <a:gd name="T10" fmla="*/ 42 w 344"/>
                <a:gd name="T11" fmla="*/ 64 h 80"/>
                <a:gd name="T12" fmla="*/ 50 w 344"/>
                <a:gd name="T13" fmla="*/ 58 h 80"/>
                <a:gd name="T14" fmla="*/ 59 w 344"/>
                <a:gd name="T15" fmla="*/ 58 h 80"/>
                <a:gd name="T16" fmla="*/ 67 w 344"/>
                <a:gd name="T17" fmla="*/ 35 h 80"/>
                <a:gd name="T18" fmla="*/ 75 w 344"/>
                <a:gd name="T19" fmla="*/ 27 h 80"/>
                <a:gd name="T20" fmla="*/ 84 w 344"/>
                <a:gd name="T21" fmla="*/ 48 h 80"/>
                <a:gd name="T22" fmla="*/ 94 w 344"/>
                <a:gd name="T23" fmla="*/ 54 h 80"/>
                <a:gd name="T24" fmla="*/ 106 w 344"/>
                <a:gd name="T25" fmla="*/ 44 h 80"/>
                <a:gd name="T26" fmla="*/ 115 w 344"/>
                <a:gd name="T27" fmla="*/ 44 h 80"/>
                <a:gd name="T28" fmla="*/ 123 w 344"/>
                <a:gd name="T29" fmla="*/ 44 h 80"/>
                <a:gd name="T30" fmla="*/ 130 w 344"/>
                <a:gd name="T31" fmla="*/ 46 h 80"/>
                <a:gd name="T32" fmla="*/ 140 w 344"/>
                <a:gd name="T33" fmla="*/ 46 h 80"/>
                <a:gd name="T34" fmla="*/ 148 w 344"/>
                <a:gd name="T35" fmla="*/ 50 h 80"/>
                <a:gd name="T36" fmla="*/ 161 w 344"/>
                <a:gd name="T37" fmla="*/ 48 h 80"/>
                <a:gd name="T38" fmla="*/ 169 w 344"/>
                <a:gd name="T39" fmla="*/ 48 h 80"/>
                <a:gd name="T40" fmla="*/ 177 w 344"/>
                <a:gd name="T41" fmla="*/ 44 h 80"/>
                <a:gd name="T42" fmla="*/ 185 w 344"/>
                <a:gd name="T43" fmla="*/ 39 h 80"/>
                <a:gd name="T44" fmla="*/ 195 w 344"/>
                <a:gd name="T45" fmla="*/ 41 h 80"/>
                <a:gd name="T46" fmla="*/ 202 w 344"/>
                <a:gd name="T47" fmla="*/ 44 h 80"/>
                <a:gd name="T48" fmla="*/ 210 w 344"/>
                <a:gd name="T49" fmla="*/ 44 h 80"/>
                <a:gd name="T50" fmla="*/ 220 w 344"/>
                <a:gd name="T51" fmla="*/ 48 h 80"/>
                <a:gd name="T52" fmla="*/ 227 w 344"/>
                <a:gd name="T53" fmla="*/ 48 h 80"/>
                <a:gd name="T54" fmla="*/ 237 w 344"/>
                <a:gd name="T55" fmla="*/ 46 h 80"/>
                <a:gd name="T56" fmla="*/ 245 w 344"/>
                <a:gd name="T57" fmla="*/ 50 h 80"/>
                <a:gd name="T58" fmla="*/ 258 w 344"/>
                <a:gd name="T59" fmla="*/ 46 h 80"/>
                <a:gd name="T60" fmla="*/ 266 w 344"/>
                <a:gd name="T61" fmla="*/ 41 h 80"/>
                <a:gd name="T62" fmla="*/ 275 w 344"/>
                <a:gd name="T63" fmla="*/ 44 h 80"/>
                <a:gd name="T64" fmla="*/ 283 w 344"/>
                <a:gd name="T65" fmla="*/ 46 h 80"/>
                <a:gd name="T66" fmla="*/ 291 w 344"/>
                <a:gd name="T67" fmla="*/ 50 h 80"/>
                <a:gd name="T68" fmla="*/ 298 w 344"/>
                <a:gd name="T69" fmla="*/ 50 h 80"/>
                <a:gd name="T70" fmla="*/ 308 w 344"/>
                <a:gd name="T71" fmla="*/ 44 h 80"/>
                <a:gd name="T72" fmla="*/ 317 w 344"/>
                <a:gd name="T73" fmla="*/ 46 h 80"/>
                <a:gd name="T74" fmla="*/ 325 w 344"/>
                <a:gd name="T75" fmla="*/ 44 h 80"/>
                <a:gd name="T76" fmla="*/ 333 w 344"/>
                <a:gd name="T77" fmla="*/ 41 h 80"/>
                <a:gd name="T78" fmla="*/ 342 w 344"/>
                <a:gd name="T79" fmla="*/ 35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44" h="80">
                  <a:moveTo>
                    <a:pt x="0" y="75"/>
                  </a:moveTo>
                  <a:lnTo>
                    <a:pt x="0" y="75"/>
                  </a:lnTo>
                  <a:lnTo>
                    <a:pt x="6" y="73"/>
                  </a:lnTo>
                  <a:lnTo>
                    <a:pt x="8" y="79"/>
                  </a:lnTo>
                  <a:lnTo>
                    <a:pt x="13" y="50"/>
                  </a:lnTo>
                  <a:lnTo>
                    <a:pt x="17" y="60"/>
                  </a:lnTo>
                  <a:lnTo>
                    <a:pt x="21" y="48"/>
                  </a:lnTo>
                  <a:lnTo>
                    <a:pt x="25" y="46"/>
                  </a:lnTo>
                  <a:lnTo>
                    <a:pt x="29" y="0"/>
                  </a:lnTo>
                  <a:lnTo>
                    <a:pt x="35" y="33"/>
                  </a:lnTo>
                  <a:lnTo>
                    <a:pt x="38" y="44"/>
                  </a:lnTo>
                  <a:lnTo>
                    <a:pt x="42" y="64"/>
                  </a:lnTo>
                  <a:lnTo>
                    <a:pt x="46" y="58"/>
                  </a:lnTo>
                  <a:lnTo>
                    <a:pt x="50" y="58"/>
                  </a:lnTo>
                  <a:lnTo>
                    <a:pt x="56" y="44"/>
                  </a:lnTo>
                  <a:lnTo>
                    <a:pt x="59" y="58"/>
                  </a:lnTo>
                  <a:lnTo>
                    <a:pt x="63" y="35"/>
                  </a:lnTo>
                  <a:lnTo>
                    <a:pt x="67" y="35"/>
                  </a:lnTo>
                  <a:lnTo>
                    <a:pt x="73" y="35"/>
                  </a:lnTo>
                  <a:lnTo>
                    <a:pt x="75" y="27"/>
                  </a:lnTo>
                  <a:lnTo>
                    <a:pt x="81" y="44"/>
                  </a:lnTo>
                  <a:lnTo>
                    <a:pt x="84" y="48"/>
                  </a:lnTo>
                  <a:lnTo>
                    <a:pt x="88" y="54"/>
                  </a:lnTo>
                  <a:lnTo>
                    <a:pt x="94" y="54"/>
                  </a:lnTo>
                  <a:lnTo>
                    <a:pt x="102" y="50"/>
                  </a:lnTo>
                  <a:lnTo>
                    <a:pt x="106" y="44"/>
                  </a:lnTo>
                  <a:lnTo>
                    <a:pt x="109" y="44"/>
                  </a:lnTo>
                  <a:lnTo>
                    <a:pt x="115" y="44"/>
                  </a:lnTo>
                  <a:lnTo>
                    <a:pt x="119" y="41"/>
                  </a:lnTo>
                  <a:lnTo>
                    <a:pt x="123" y="44"/>
                  </a:lnTo>
                  <a:lnTo>
                    <a:pt x="129" y="44"/>
                  </a:lnTo>
                  <a:lnTo>
                    <a:pt x="130" y="46"/>
                  </a:lnTo>
                  <a:lnTo>
                    <a:pt x="136" y="42"/>
                  </a:lnTo>
                  <a:lnTo>
                    <a:pt x="140" y="46"/>
                  </a:lnTo>
                  <a:lnTo>
                    <a:pt x="144" y="46"/>
                  </a:lnTo>
                  <a:lnTo>
                    <a:pt x="148" y="50"/>
                  </a:lnTo>
                  <a:lnTo>
                    <a:pt x="157" y="54"/>
                  </a:lnTo>
                  <a:lnTo>
                    <a:pt x="161" y="48"/>
                  </a:lnTo>
                  <a:lnTo>
                    <a:pt x="165" y="48"/>
                  </a:lnTo>
                  <a:lnTo>
                    <a:pt x="169" y="48"/>
                  </a:lnTo>
                  <a:lnTo>
                    <a:pt x="175" y="48"/>
                  </a:lnTo>
                  <a:lnTo>
                    <a:pt x="178" y="44"/>
                  </a:lnTo>
                  <a:lnTo>
                    <a:pt x="182" y="44"/>
                  </a:lnTo>
                  <a:lnTo>
                    <a:pt x="186" y="39"/>
                  </a:lnTo>
                  <a:lnTo>
                    <a:pt x="190" y="42"/>
                  </a:lnTo>
                  <a:lnTo>
                    <a:pt x="196" y="41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8"/>
                  </a:lnTo>
                  <a:lnTo>
                    <a:pt x="211" y="44"/>
                  </a:lnTo>
                  <a:lnTo>
                    <a:pt x="217" y="44"/>
                  </a:lnTo>
                  <a:lnTo>
                    <a:pt x="221" y="48"/>
                  </a:lnTo>
                  <a:lnTo>
                    <a:pt x="224" y="46"/>
                  </a:lnTo>
                  <a:lnTo>
                    <a:pt x="228" y="48"/>
                  </a:lnTo>
                  <a:lnTo>
                    <a:pt x="232" y="46"/>
                  </a:lnTo>
                  <a:lnTo>
                    <a:pt x="238" y="46"/>
                  </a:lnTo>
                  <a:lnTo>
                    <a:pt x="242" y="50"/>
                  </a:lnTo>
                  <a:lnTo>
                    <a:pt x="246" y="50"/>
                  </a:lnTo>
                  <a:lnTo>
                    <a:pt x="253" y="44"/>
                  </a:lnTo>
                  <a:lnTo>
                    <a:pt x="259" y="46"/>
                  </a:lnTo>
                  <a:lnTo>
                    <a:pt x="263" y="41"/>
                  </a:lnTo>
                  <a:lnTo>
                    <a:pt x="267" y="41"/>
                  </a:lnTo>
                  <a:lnTo>
                    <a:pt x="270" y="41"/>
                  </a:lnTo>
                  <a:lnTo>
                    <a:pt x="276" y="44"/>
                  </a:lnTo>
                  <a:lnTo>
                    <a:pt x="280" y="44"/>
                  </a:lnTo>
                  <a:lnTo>
                    <a:pt x="284" y="46"/>
                  </a:lnTo>
                  <a:lnTo>
                    <a:pt x="288" y="48"/>
                  </a:lnTo>
                  <a:lnTo>
                    <a:pt x="292" y="50"/>
                  </a:lnTo>
                  <a:lnTo>
                    <a:pt x="297" y="50"/>
                  </a:lnTo>
                  <a:lnTo>
                    <a:pt x="299" y="50"/>
                  </a:lnTo>
                  <a:lnTo>
                    <a:pt x="305" y="44"/>
                  </a:lnTo>
                  <a:lnTo>
                    <a:pt x="309" y="44"/>
                  </a:lnTo>
                  <a:lnTo>
                    <a:pt x="313" y="46"/>
                  </a:lnTo>
                  <a:lnTo>
                    <a:pt x="318" y="46"/>
                  </a:lnTo>
                  <a:lnTo>
                    <a:pt x="320" y="44"/>
                  </a:lnTo>
                  <a:lnTo>
                    <a:pt x="326" y="44"/>
                  </a:lnTo>
                  <a:lnTo>
                    <a:pt x="332" y="41"/>
                  </a:lnTo>
                  <a:lnTo>
                    <a:pt x="334" y="41"/>
                  </a:lnTo>
                  <a:lnTo>
                    <a:pt x="340" y="41"/>
                  </a:lnTo>
                  <a:lnTo>
                    <a:pt x="343" y="35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777180" y="5389825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000000"/>
                </a:solidFill>
                <a:ea typeface="ヒラギノ角ゴ Pro W3" charset="0"/>
              </a:rPr>
              <a:t>Speech Signal</a:t>
            </a:r>
            <a:endParaRPr lang="en-US" sz="1200" b="1" i="1" dirty="0">
              <a:solidFill>
                <a:srgbClr val="990099"/>
              </a:solidFill>
              <a:ea typeface="ヒラギノ角ゴ Pro W3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r="6028" b="37846"/>
          <a:stretch/>
        </p:blipFill>
        <p:spPr>
          <a:xfrm>
            <a:off x="971639" y="3682742"/>
            <a:ext cx="1058882" cy="1204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838390" y="5247435"/>
                <a:ext cx="1413570" cy="754380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Acoustic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390" y="5247435"/>
                <a:ext cx="1413570" cy="754380"/>
              </a:xfrm>
              <a:prstGeom prst="rect">
                <a:avLst/>
              </a:prstGeom>
              <a:blipFill rotWithShape="1">
                <a:blip r:embed="rId4"/>
                <a:stretch>
                  <a:fillRect b="-1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20530" y="5247435"/>
                <a:ext cx="1272540" cy="754380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Language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530" y="5247435"/>
                <a:ext cx="1272540" cy="754380"/>
              </a:xfrm>
              <a:prstGeom prst="rect">
                <a:avLst/>
              </a:prstGeom>
              <a:blipFill rotWithShape="1">
                <a:blip r:embed="rId5"/>
                <a:stretch>
                  <a:fillRect b="-1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48400" y="4042464"/>
                <a:ext cx="2240280" cy="985001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Hypotheses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𝑾</m:t>
                        </m:r>
                      </m:e>
                    </m:acc>
                  </m:oMath>
                </a14:m>
                <a:r>
                  <a:rPr lang="en-US" sz="1400" b="1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1. 1-best transcript</a:t>
                </a:r>
              </a:p>
              <a:p>
                <a:r>
                  <a:rPr lang="en-US" sz="1400" b="1" dirty="0" smtClean="0">
                    <a:solidFill>
                      <a:schemeClr val="tx1"/>
                    </a:solidFill>
                  </a:rPr>
                  <a:t>2. N-best List</a:t>
                </a:r>
              </a:p>
              <a:p>
                <a:r>
                  <a:rPr lang="en-US" sz="1400" b="1" dirty="0">
                    <a:solidFill>
                      <a:schemeClr val="tx1"/>
                    </a:solidFill>
                  </a:rPr>
                  <a:t>3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. Lattices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042464"/>
                <a:ext cx="2240280" cy="985001"/>
              </a:xfrm>
              <a:prstGeom prst="rect">
                <a:avLst/>
              </a:prstGeom>
              <a:blipFill rotWithShape="1">
                <a:blip r:embed="rId6"/>
                <a:stretch>
                  <a:fillRect l="-270" r="-811" b="-36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3545175" y="4845452"/>
            <a:ext cx="0" cy="4019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</p:cNvCxnSpPr>
          <p:nvPr/>
        </p:nvCxnSpPr>
        <p:spPr>
          <a:xfrm flipV="1">
            <a:off x="5356800" y="4845452"/>
            <a:ext cx="0" cy="4019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2" idx="1"/>
          </p:cNvCxnSpPr>
          <p:nvPr/>
        </p:nvCxnSpPr>
        <p:spPr>
          <a:xfrm>
            <a:off x="5722620" y="4534964"/>
            <a:ext cx="52578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1"/>
          </p:cNvCxnSpPr>
          <p:nvPr/>
        </p:nvCxnSpPr>
        <p:spPr>
          <a:xfrm>
            <a:off x="2224980" y="4534964"/>
            <a:ext cx="73158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Performance is measured in word error </a:t>
            </a:r>
            <a:r>
              <a:rPr lang="en-US" dirty="0" smtClean="0"/>
              <a:t>rate (WER)</a:t>
            </a:r>
            <a:endParaRPr lang="en-US" dirty="0"/>
          </a:p>
          <a:p>
            <a:pPr lvl="1"/>
            <a:r>
              <a:rPr lang="en-US" dirty="0"/>
              <a:t>Errors are insertions, deletions and </a:t>
            </a:r>
            <a:r>
              <a:rPr lang="en-US" dirty="0" smtClean="0"/>
              <a:t>substitutions</a:t>
            </a:r>
            <a:endParaRPr lang="en-US" dirty="0"/>
          </a:p>
          <a:p>
            <a:pPr lvl="1"/>
            <a:r>
              <a:rPr lang="en-US" dirty="0"/>
              <a:t>Word error rate is ratio of errors to ground truth</a:t>
            </a:r>
          </a:p>
          <a:p>
            <a:pPr marL="306387" lvl="1" indent="0">
              <a:buNone/>
            </a:pPr>
            <a:r>
              <a:rPr lang="en-US" dirty="0" smtClean="0"/>
              <a:t>TRUTH:	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 words)</a:t>
            </a:r>
          </a:p>
          <a:p>
            <a:pPr marL="306387" lvl="1" indent="0">
              <a:spcBef>
                <a:spcPts val="0"/>
              </a:spcBef>
              <a:buNone/>
            </a:pPr>
            <a:r>
              <a:rPr lang="en-US" dirty="0" smtClean="0"/>
              <a:t>HYPO:	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SLEPT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6387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ALIGN:	</a:t>
            </a:r>
            <a:r>
              <a:rPr lang="en-US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US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 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</a:t>
            </a:r>
            <a:r>
              <a:rPr lang="en-US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 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 errors)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3 errors and 4 ground truth words = ¾ or 75% WER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With 1-best transcription you are stuck with this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N-best output is slightly better – you might be able to re-rank </a:t>
            </a:r>
          </a:p>
          <a:p>
            <a:pPr marL="284162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TOOK ONE AND SLEPT</a:t>
            </a:r>
          </a:p>
          <a:p>
            <a:pPr marL="284162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BOOKED ONE STOP</a:t>
            </a:r>
          </a:p>
          <a:p>
            <a:pPr marL="284162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 TOOK ONE STEP    </a:t>
            </a:r>
            <a:r>
              <a:rPr lang="en-US" dirty="0" smtClean="0">
                <a:solidFill>
                  <a:srgbClr val="00539B"/>
                </a:solidFill>
                <a:latin typeface="+mn-lt"/>
                <a:cs typeface="Courier New" panose="02070309020205020404" pitchFamily="49" charset="0"/>
              </a:rPr>
              <a:t>Can we get this?</a:t>
            </a:r>
          </a:p>
          <a:p>
            <a:pPr marL="284162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 BROOKED NO STEP</a:t>
            </a:r>
          </a:p>
          <a:p>
            <a:pPr marL="284162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 TOOK ONE STOP</a:t>
            </a:r>
          </a:p>
          <a:p>
            <a:endParaRPr lang="en-US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 System Output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368040" y="5189220"/>
            <a:ext cx="29718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74935" y="1064494"/>
                <a:ext cx="8188774" cy="4830616"/>
              </a:xfrm>
            </p:spPr>
            <p:txBody>
              <a:bodyPr/>
              <a:lstStyle/>
              <a:p>
                <a:r>
                  <a:rPr lang="en-US" dirty="0" smtClean="0"/>
                  <a:t>A more efficient representation of an N-best list is a lattice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spcBef>
                    <a:spcPts val="1800"/>
                  </a:spcBef>
                </a:pPr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Words are on arcs – nodes correspond to end times</a:t>
                </a:r>
              </a:p>
              <a:p>
                <a:r>
                  <a:rPr lang="en-US" dirty="0"/>
                  <a:t>Lattice is pruned version of all possible decoder outputs</a:t>
                </a:r>
              </a:p>
              <a:p>
                <a:r>
                  <a:rPr lang="en-US" dirty="0" smtClean="0"/>
                  <a:t>A lattice is a (generally) a very big N-best list</a:t>
                </a:r>
              </a:p>
              <a:p>
                <a:pPr marL="233363" lvl="1" indent="-233363">
                  <a:spcBef>
                    <a:spcPts val="12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𝑿</m:t>
                        </m:r>
                      </m:e>
                      <m:e>
                        <m:r>
                          <a:rPr lang="en-US" sz="2000" i="1">
                            <a:latin typeface="Cambria Math"/>
                          </a:rPr>
                          <m:t>𝑾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sz="2000" dirty="0"/>
                  <a:t> for a path is the product of </a:t>
                </a:r>
                <a:r>
                  <a:rPr lang="en-US" sz="2000" dirty="0" smtClean="0"/>
                  <a:t>scores on arcs</a:t>
                </a:r>
                <a:endParaRPr lang="en-US" dirty="0" smtClean="0"/>
              </a:p>
              <a:p>
                <a:r>
                  <a:rPr lang="en-US" dirty="0" smtClean="0"/>
                  <a:t>Can also compute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dirty="0" smtClean="0"/>
                  <a:t> on each arc or sub-path</a:t>
                </a:r>
              </a:p>
              <a:p>
                <a:pPr lvl="1"/>
                <a:r>
                  <a:rPr lang="en-US" dirty="0" smtClean="0"/>
                  <a:t>This is useful for computing key-word probabilities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74935" y="1064494"/>
                <a:ext cx="8188774" cy="4830616"/>
              </a:xfrm>
              <a:blipFill rotWithShape="1">
                <a:blip r:embed="rId2"/>
                <a:stretch>
                  <a:fillRect l="-670" t="-1136" b="-7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 Search Space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20201174">
            <a:off x="876300" y="2261388"/>
            <a:ext cx="1150620" cy="106680"/>
            <a:chOff x="876300" y="2472498"/>
            <a:chExt cx="1150620" cy="106680"/>
          </a:xfrm>
        </p:grpSpPr>
        <p:cxnSp>
          <p:nvCxnSpPr>
            <p:cNvPr id="5" name="Straight Arrow Connector 4"/>
            <p:cNvCxnSpPr>
              <a:endCxn id="6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0558734">
            <a:off x="1966998" y="1839239"/>
            <a:ext cx="866600" cy="229624"/>
            <a:chOff x="1160320" y="2411026"/>
            <a:chExt cx="866600" cy="229624"/>
          </a:xfrm>
        </p:grpSpPr>
        <p:cxnSp>
          <p:nvCxnSpPr>
            <p:cNvPr id="14" name="Straight Arrow Connector 13"/>
            <p:cNvCxnSpPr>
              <a:endCxn id="15" idx="2"/>
            </p:cNvCxnSpPr>
            <p:nvPr/>
          </p:nvCxnSpPr>
          <p:spPr>
            <a:xfrm rot="1041266" flipV="1">
              <a:off x="1160320" y="2411026"/>
              <a:ext cx="734777" cy="229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79502" y="2056913"/>
            <a:ext cx="1655238" cy="106680"/>
            <a:chOff x="371682" y="2472498"/>
            <a:chExt cx="1655238" cy="106680"/>
          </a:xfrm>
        </p:grpSpPr>
        <p:cxnSp>
          <p:nvCxnSpPr>
            <p:cNvPr id="17" name="Straight Arrow Connector 16"/>
            <p:cNvCxnSpPr>
              <a:stCxn id="6" idx="5"/>
              <a:endCxn id="18" idx="2"/>
            </p:cNvCxnSpPr>
            <p:nvPr/>
          </p:nvCxnSpPr>
          <p:spPr>
            <a:xfrm flipV="1">
              <a:off x="371682" y="2525838"/>
              <a:ext cx="1540938" cy="27014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2804160" y="1856471"/>
            <a:ext cx="733019" cy="216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923273" y="2542417"/>
            <a:ext cx="1622035" cy="106680"/>
            <a:chOff x="404885" y="2472498"/>
            <a:chExt cx="1622035" cy="106680"/>
          </a:xfrm>
        </p:grpSpPr>
        <p:cxnSp>
          <p:nvCxnSpPr>
            <p:cNvPr id="23" name="Straight Arrow Connector 22"/>
            <p:cNvCxnSpPr>
              <a:stCxn id="49" idx="6"/>
              <a:endCxn id="24" idx="2"/>
            </p:cNvCxnSpPr>
            <p:nvPr/>
          </p:nvCxnSpPr>
          <p:spPr>
            <a:xfrm>
              <a:off x="404885" y="2525838"/>
              <a:ext cx="15077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45308" y="2542417"/>
            <a:ext cx="1668780" cy="106680"/>
            <a:chOff x="358140" y="2472498"/>
            <a:chExt cx="1668780" cy="106680"/>
          </a:xfrm>
        </p:grpSpPr>
        <p:cxnSp>
          <p:nvCxnSpPr>
            <p:cNvPr id="26" name="Straight Arrow Connector 25"/>
            <p:cNvCxnSpPr>
              <a:stCxn id="24" idx="6"/>
              <a:endCxn id="27" idx="2"/>
            </p:cNvCxnSpPr>
            <p:nvPr/>
          </p:nvCxnSpPr>
          <p:spPr>
            <a:xfrm flipV="1">
              <a:off x="358140" y="2525838"/>
              <a:ext cx="1554480" cy="8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975106">
            <a:off x="2461261" y="2749875"/>
            <a:ext cx="1150620" cy="106680"/>
            <a:chOff x="876300" y="2472498"/>
            <a:chExt cx="1150620" cy="106680"/>
          </a:xfrm>
        </p:grpSpPr>
        <p:cxnSp>
          <p:nvCxnSpPr>
            <p:cNvPr id="29" name="Straight Arrow Connector 28"/>
            <p:cNvCxnSpPr>
              <a:endCxn id="30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14088" y="2530795"/>
            <a:ext cx="1150620" cy="106680"/>
            <a:chOff x="876300" y="2472498"/>
            <a:chExt cx="1150620" cy="106680"/>
          </a:xfrm>
        </p:grpSpPr>
        <p:cxnSp>
          <p:nvCxnSpPr>
            <p:cNvPr id="32" name="Straight Arrow Connector 31"/>
            <p:cNvCxnSpPr>
              <a:endCxn id="33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426748">
            <a:off x="2823209" y="1844715"/>
            <a:ext cx="1150620" cy="106680"/>
            <a:chOff x="876300" y="2472498"/>
            <a:chExt cx="1150620" cy="106680"/>
          </a:xfrm>
        </p:grpSpPr>
        <p:cxnSp>
          <p:nvCxnSpPr>
            <p:cNvPr id="35" name="Straight Arrow Connector 34"/>
            <p:cNvCxnSpPr>
              <a:endCxn id="36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81628" y="2918509"/>
            <a:ext cx="1150620" cy="106680"/>
            <a:chOff x="876300" y="2472498"/>
            <a:chExt cx="1150620" cy="106680"/>
          </a:xfrm>
        </p:grpSpPr>
        <p:cxnSp>
          <p:nvCxnSpPr>
            <p:cNvPr id="38" name="Straight Arrow Connector 37"/>
            <p:cNvCxnSpPr>
              <a:endCxn id="39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48"/>
          <p:cNvSpPr/>
          <p:nvPr/>
        </p:nvSpPr>
        <p:spPr>
          <a:xfrm>
            <a:off x="808973" y="2542417"/>
            <a:ext cx="114300" cy="106680"/>
          </a:xfrm>
          <a:prstGeom prst="ellipse">
            <a:avLst/>
          </a:prstGeom>
          <a:solidFill>
            <a:srgbClr val="D2DCF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364708" y="2535529"/>
            <a:ext cx="1150620" cy="106680"/>
            <a:chOff x="876300" y="2472498"/>
            <a:chExt cx="1150620" cy="106680"/>
          </a:xfrm>
        </p:grpSpPr>
        <p:cxnSp>
          <p:nvCxnSpPr>
            <p:cNvPr id="56" name="Straight Arrow Connector 55"/>
            <p:cNvCxnSpPr>
              <a:endCxn id="57" idx="2"/>
            </p:cNvCxnSpPr>
            <p:nvPr/>
          </p:nvCxnSpPr>
          <p:spPr>
            <a:xfrm>
              <a:off x="876300" y="2525838"/>
              <a:ext cx="1036320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912620" y="2472498"/>
              <a:ext cx="114300" cy="106680"/>
            </a:xfrm>
            <a:prstGeom prst="ellipse">
              <a:avLst/>
            </a:prstGeom>
            <a:solidFill>
              <a:srgbClr val="D2DCF2"/>
            </a:solidFill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 rot="731749">
            <a:off x="951203" y="2546351"/>
            <a:ext cx="1537650" cy="493827"/>
            <a:chOff x="477764" y="2231680"/>
            <a:chExt cx="1537650" cy="493827"/>
          </a:xfrm>
        </p:grpSpPr>
        <p:cxnSp>
          <p:nvCxnSpPr>
            <p:cNvPr id="59" name="Straight Arrow Connector 58"/>
            <p:cNvCxnSpPr/>
            <p:nvPr/>
          </p:nvCxnSpPr>
          <p:spPr>
            <a:xfrm rot="20414574">
              <a:off x="477764" y="2231680"/>
              <a:ext cx="1374889" cy="493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901114" y="2419261"/>
              <a:ext cx="114300" cy="106680"/>
            </a:xfrm>
            <a:prstGeom prst="ellipse">
              <a:avLst/>
            </a:prstGeom>
            <a:solidFill>
              <a:srgbClr val="D2DCF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Straight Arrow Connector 63"/>
          <p:cNvCxnSpPr>
            <a:endCxn id="27" idx="3"/>
          </p:cNvCxnSpPr>
          <p:nvPr/>
        </p:nvCxnSpPr>
        <p:spPr>
          <a:xfrm flipV="1">
            <a:off x="3603821" y="2633474"/>
            <a:ext cx="512706" cy="2987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7" idx="1"/>
          </p:cNvCxnSpPr>
          <p:nvPr/>
        </p:nvCxnSpPr>
        <p:spPr>
          <a:xfrm>
            <a:off x="3603821" y="2138135"/>
            <a:ext cx="512706" cy="4199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442840" y="2948227"/>
            <a:ext cx="10363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6"/>
            <a:endCxn id="33" idx="1"/>
          </p:cNvCxnSpPr>
          <p:nvPr/>
        </p:nvCxnSpPr>
        <p:spPr>
          <a:xfrm>
            <a:off x="3634740" y="2110253"/>
            <a:ext cx="1632407" cy="43616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5"/>
            <a:endCxn id="33" idx="1"/>
          </p:cNvCxnSpPr>
          <p:nvPr/>
        </p:nvCxnSpPr>
        <p:spPr>
          <a:xfrm>
            <a:off x="3948122" y="2004642"/>
            <a:ext cx="1319025" cy="541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" idx="4"/>
            <a:endCxn id="27" idx="2"/>
          </p:cNvCxnSpPr>
          <p:nvPr/>
        </p:nvCxnSpPr>
        <p:spPr>
          <a:xfrm>
            <a:off x="1948573" y="2158643"/>
            <a:ext cx="2151215" cy="4371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0" idx="6"/>
            <a:endCxn id="33" idx="2"/>
          </p:cNvCxnSpPr>
          <p:nvPr/>
        </p:nvCxnSpPr>
        <p:spPr>
          <a:xfrm flipV="1">
            <a:off x="3588892" y="2584135"/>
            <a:ext cx="1661516" cy="3800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57" idx="1"/>
          </p:cNvCxnSpPr>
          <p:nvPr/>
        </p:nvCxnSpPr>
        <p:spPr>
          <a:xfrm>
            <a:off x="3976007" y="1964503"/>
            <a:ext cx="2441760" cy="5866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57" idx="3"/>
          </p:cNvCxnSpPr>
          <p:nvPr/>
        </p:nvCxnSpPr>
        <p:spPr>
          <a:xfrm flipV="1">
            <a:off x="4701768" y="2626586"/>
            <a:ext cx="1715999" cy="3452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08973" y="3206268"/>
            <a:ext cx="58051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79269" y="3231641"/>
            <a:ext cx="599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Time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3939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chemeClr val="bg2"/>
                    </a:solidFill>
                    <a:latin typeface="+mn-lt"/>
                  </a:rPr>
                  <a:t>General approach to ASR is statistical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Find the most likely transcript W for the speech data X</a:t>
                </a:r>
                <a:endParaRPr lang="en-US" b="1" dirty="0" smtClean="0">
                  <a:solidFill>
                    <a:schemeClr val="bg2"/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</m:acc>
                      <m:r>
                        <a:rPr lang="en-US" sz="18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1" i="1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𝑷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𝑾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800" b="1" dirty="0" smtClean="0">
                  <a:solidFill>
                    <a:schemeClr val="bg2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1800" b="1" dirty="0" smtClean="0">
                    <a:solidFill>
                      <a:schemeClr val="bg2"/>
                    </a:solidFill>
                  </a:rPr>
                  <a:t>With Bayes rule we break this into two parts</a:t>
                </a:r>
                <a:r>
                  <a:rPr lang="en-US" sz="180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𝑾</m:t>
                        </m:r>
                      </m:e>
                    </m:d>
                    <m:r>
                      <a:rPr lang="en-US" sz="1800" i="1">
                        <a:solidFill>
                          <a:schemeClr val="bg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olidFill>
                      <a:schemeClr val="bg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/>
                      </a:rPr>
                      <m:t>𝑷</m:t>
                    </m:r>
                    <m:r>
                      <a:rPr lang="en-US" sz="1800" i="1">
                        <a:solidFill>
                          <a:schemeClr val="bg2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chemeClr val="bg2"/>
                        </a:solidFill>
                        <a:latin typeface="Cambria Math"/>
                      </a:rPr>
                      <m:t>𝑾</m:t>
                    </m:r>
                    <m:r>
                      <a:rPr lang="en-US" sz="1800" i="1">
                        <a:solidFill>
                          <a:schemeClr val="bg2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b="1" dirty="0" smtClean="0">
                    <a:solidFill>
                      <a:schemeClr val="bg2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bg2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  <m:e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1800" i="1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𝑾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𝑷</m:t>
                          </m:r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𝑾</m:t>
                          </m:r>
                          <m:r>
                            <a:rPr lang="en-US" sz="1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𝑷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1800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~  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</m:d>
                      <m:r>
                        <a:rPr lang="en-US" sz="1800" i="1">
                          <a:solidFill>
                            <a:schemeClr val="bg2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1800" i="1">
                          <a:solidFill>
                            <a:schemeClr val="bg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solidFill>
                            <a:schemeClr val="bg2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800" i="1">
                          <a:solidFill>
                            <a:schemeClr val="bg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2"/>
                <a:stretch>
                  <a:fillRect l="-670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Acoustic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6560" y="4224476"/>
            <a:ext cx="2766060" cy="620976"/>
          </a:xfrm>
          <a:prstGeom prst="rect">
            <a:avLst/>
          </a:prstGeom>
          <a:solidFill>
            <a:srgbClr val="D2DCF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</a:rPr>
              <a:t>ASR Decoder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081980" y="4992950"/>
            <a:ext cx="838200" cy="396875"/>
            <a:chOff x="1629" y="2179"/>
            <a:chExt cx="839" cy="262"/>
          </a:xfrm>
        </p:grpSpPr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1629" y="2179"/>
              <a:ext cx="496" cy="262"/>
            </a:xfrm>
            <a:custGeom>
              <a:avLst/>
              <a:gdLst>
                <a:gd name="T0" fmla="*/ 4 w 496"/>
                <a:gd name="T1" fmla="*/ 134 h 262"/>
                <a:gd name="T2" fmla="*/ 12 w 496"/>
                <a:gd name="T3" fmla="*/ 136 h 262"/>
                <a:gd name="T4" fmla="*/ 21 w 496"/>
                <a:gd name="T5" fmla="*/ 136 h 262"/>
                <a:gd name="T6" fmla="*/ 31 w 496"/>
                <a:gd name="T7" fmla="*/ 136 h 262"/>
                <a:gd name="T8" fmla="*/ 39 w 496"/>
                <a:gd name="T9" fmla="*/ 134 h 262"/>
                <a:gd name="T10" fmla="*/ 46 w 496"/>
                <a:gd name="T11" fmla="*/ 132 h 262"/>
                <a:gd name="T12" fmla="*/ 54 w 496"/>
                <a:gd name="T13" fmla="*/ 130 h 262"/>
                <a:gd name="T14" fmla="*/ 65 w 496"/>
                <a:gd name="T15" fmla="*/ 136 h 262"/>
                <a:gd name="T16" fmla="*/ 73 w 496"/>
                <a:gd name="T17" fmla="*/ 132 h 262"/>
                <a:gd name="T18" fmla="*/ 81 w 496"/>
                <a:gd name="T19" fmla="*/ 136 h 262"/>
                <a:gd name="T20" fmla="*/ 88 w 496"/>
                <a:gd name="T21" fmla="*/ 138 h 262"/>
                <a:gd name="T22" fmla="*/ 96 w 496"/>
                <a:gd name="T23" fmla="*/ 138 h 262"/>
                <a:gd name="T24" fmla="*/ 106 w 496"/>
                <a:gd name="T25" fmla="*/ 134 h 262"/>
                <a:gd name="T26" fmla="*/ 115 w 496"/>
                <a:gd name="T27" fmla="*/ 132 h 262"/>
                <a:gd name="T28" fmla="*/ 123 w 496"/>
                <a:gd name="T29" fmla="*/ 129 h 262"/>
                <a:gd name="T30" fmla="*/ 131 w 496"/>
                <a:gd name="T31" fmla="*/ 134 h 262"/>
                <a:gd name="T32" fmla="*/ 140 w 496"/>
                <a:gd name="T33" fmla="*/ 136 h 262"/>
                <a:gd name="T34" fmla="*/ 148 w 496"/>
                <a:gd name="T35" fmla="*/ 129 h 262"/>
                <a:gd name="T36" fmla="*/ 156 w 496"/>
                <a:gd name="T37" fmla="*/ 130 h 262"/>
                <a:gd name="T38" fmla="*/ 169 w 496"/>
                <a:gd name="T39" fmla="*/ 169 h 262"/>
                <a:gd name="T40" fmla="*/ 177 w 496"/>
                <a:gd name="T41" fmla="*/ 65 h 262"/>
                <a:gd name="T42" fmla="*/ 186 w 496"/>
                <a:gd name="T43" fmla="*/ 115 h 262"/>
                <a:gd name="T44" fmla="*/ 196 w 496"/>
                <a:gd name="T45" fmla="*/ 167 h 262"/>
                <a:gd name="T46" fmla="*/ 204 w 496"/>
                <a:gd name="T47" fmla="*/ 56 h 262"/>
                <a:gd name="T48" fmla="*/ 211 w 496"/>
                <a:gd name="T49" fmla="*/ 152 h 262"/>
                <a:gd name="T50" fmla="*/ 219 w 496"/>
                <a:gd name="T51" fmla="*/ 129 h 262"/>
                <a:gd name="T52" fmla="*/ 232 w 496"/>
                <a:gd name="T53" fmla="*/ 196 h 262"/>
                <a:gd name="T54" fmla="*/ 242 w 496"/>
                <a:gd name="T55" fmla="*/ 21 h 262"/>
                <a:gd name="T56" fmla="*/ 250 w 496"/>
                <a:gd name="T57" fmla="*/ 119 h 262"/>
                <a:gd name="T58" fmla="*/ 257 w 496"/>
                <a:gd name="T59" fmla="*/ 117 h 262"/>
                <a:gd name="T60" fmla="*/ 267 w 496"/>
                <a:gd name="T61" fmla="*/ 169 h 262"/>
                <a:gd name="T62" fmla="*/ 276 w 496"/>
                <a:gd name="T63" fmla="*/ 0 h 262"/>
                <a:gd name="T64" fmla="*/ 284 w 496"/>
                <a:gd name="T65" fmla="*/ 82 h 262"/>
                <a:gd name="T66" fmla="*/ 292 w 496"/>
                <a:gd name="T67" fmla="*/ 123 h 262"/>
                <a:gd name="T68" fmla="*/ 299 w 496"/>
                <a:gd name="T69" fmla="*/ 146 h 262"/>
                <a:gd name="T70" fmla="*/ 309 w 496"/>
                <a:gd name="T71" fmla="*/ 230 h 262"/>
                <a:gd name="T72" fmla="*/ 319 w 496"/>
                <a:gd name="T73" fmla="*/ 117 h 262"/>
                <a:gd name="T74" fmla="*/ 326 w 496"/>
                <a:gd name="T75" fmla="*/ 100 h 262"/>
                <a:gd name="T76" fmla="*/ 338 w 496"/>
                <a:gd name="T77" fmla="*/ 171 h 262"/>
                <a:gd name="T78" fmla="*/ 347 w 496"/>
                <a:gd name="T79" fmla="*/ 192 h 262"/>
                <a:gd name="T80" fmla="*/ 355 w 496"/>
                <a:gd name="T81" fmla="*/ 104 h 262"/>
                <a:gd name="T82" fmla="*/ 365 w 496"/>
                <a:gd name="T83" fmla="*/ 148 h 262"/>
                <a:gd name="T84" fmla="*/ 372 w 496"/>
                <a:gd name="T85" fmla="*/ 154 h 262"/>
                <a:gd name="T86" fmla="*/ 380 w 496"/>
                <a:gd name="T87" fmla="*/ 194 h 262"/>
                <a:gd name="T88" fmla="*/ 390 w 496"/>
                <a:gd name="T89" fmla="*/ 6 h 262"/>
                <a:gd name="T90" fmla="*/ 399 w 496"/>
                <a:gd name="T91" fmla="*/ 100 h 262"/>
                <a:gd name="T92" fmla="*/ 407 w 496"/>
                <a:gd name="T93" fmla="*/ 123 h 262"/>
                <a:gd name="T94" fmla="*/ 414 w 496"/>
                <a:gd name="T95" fmla="*/ 146 h 262"/>
                <a:gd name="T96" fmla="*/ 422 w 496"/>
                <a:gd name="T97" fmla="*/ 161 h 262"/>
                <a:gd name="T98" fmla="*/ 432 w 496"/>
                <a:gd name="T99" fmla="*/ 65 h 262"/>
                <a:gd name="T100" fmla="*/ 439 w 496"/>
                <a:gd name="T101" fmla="*/ 61 h 262"/>
                <a:gd name="T102" fmla="*/ 449 w 496"/>
                <a:gd name="T103" fmla="*/ 142 h 262"/>
                <a:gd name="T104" fmla="*/ 457 w 496"/>
                <a:gd name="T105" fmla="*/ 169 h 262"/>
                <a:gd name="T106" fmla="*/ 466 w 496"/>
                <a:gd name="T107" fmla="*/ 132 h 262"/>
                <a:gd name="T108" fmla="*/ 474 w 496"/>
                <a:gd name="T109" fmla="*/ 36 h 262"/>
                <a:gd name="T110" fmla="*/ 482 w 496"/>
                <a:gd name="T111" fmla="*/ 84 h 262"/>
                <a:gd name="T112" fmla="*/ 489 w 496"/>
                <a:gd name="T113" fmla="*/ 142 h 2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96" h="262">
                  <a:moveTo>
                    <a:pt x="0" y="130"/>
                  </a:moveTo>
                  <a:lnTo>
                    <a:pt x="4" y="134"/>
                  </a:lnTo>
                  <a:lnTo>
                    <a:pt x="8" y="134"/>
                  </a:lnTo>
                  <a:lnTo>
                    <a:pt x="12" y="136"/>
                  </a:lnTo>
                  <a:lnTo>
                    <a:pt x="17" y="132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31" y="136"/>
                  </a:lnTo>
                  <a:lnTo>
                    <a:pt x="35" y="136"/>
                  </a:lnTo>
                  <a:lnTo>
                    <a:pt x="39" y="134"/>
                  </a:lnTo>
                  <a:lnTo>
                    <a:pt x="42" y="132"/>
                  </a:lnTo>
                  <a:lnTo>
                    <a:pt x="46" y="132"/>
                  </a:lnTo>
                  <a:lnTo>
                    <a:pt x="52" y="130"/>
                  </a:lnTo>
                  <a:lnTo>
                    <a:pt x="54" y="130"/>
                  </a:lnTo>
                  <a:lnTo>
                    <a:pt x="60" y="130"/>
                  </a:lnTo>
                  <a:lnTo>
                    <a:pt x="65" y="136"/>
                  </a:lnTo>
                  <a:lnTo>
                    <a:pt x="67" y="130"/>
                  </a:lnTo>
                  <a:lnTo>
                    <a:pt x="73" y="132"/>
                  </a:lnTo>
                  <a:lnTo>
                    <a:pt x="75" y="134"/>
                  </a:lnTo>
                  <a:lnTo>
                    <a:pt x="81" y="136"/>
                  </a:lnTo>
                  <a:lnTo>
                    <a:pt x="87" y="136"/>
                  </a:lnTo>
                  <a:lnTo>
                    <a:pt x="88" y="138"/>
                  </a:lnTo>
                  <a:lnTo>
                    <a:pt x="94" y="136"/>
                  </a:lnTo>
                  <a:lnTo>
                    <a:pt x="96" y="138"/>
                  </a:lnTo>
                  <a:lnTo>
                    <a:pt x="102" y="136"/>
                  </a:lnTo>
                  <a:lnTo>
                    <a:pt x="106" y="134"/>
                  </a:lnTo>
                  <a:lnTo>
                    <a:pt x="110" y="132"/>
                  </a:lnTo>
                  <a:lnTo>
                    <a:pt x="115" y="132"/>
                  </a:lnTo>
                  <a:lnTo>
                    <a:pt x="119" y="130"/>
                  </a:lnTo>
                  <a:lnTo>
                    <a:pt x="123" y="129"/>
                  </a:lnTo>
                  <a:lnTo>
                    <a:pt x="127" y="127"/>
                  </a:lnTo>
                  <a:lnTo>
                    <a:pt x="131" y="134"/>
                  </a:lnTo>
                  <a:lnTo>
                    <a:pt x="134" y="136"/>
                  </a:lnTo>
                  <a:lnTo>
                    <a:pt x="140" y="136"/>
                  </a:lnTo>
                  <a:lnTo>
                    <a:pt x="144" y="130"/>
                  </a:lnTo>
                  <a:lnTo>
                    <a:pt x="148" y="129"/>
                  </a:lnTo>
                  <a:lnTo>
                    <a:pt x="154" y="127"/>
                  </a:lnTo>
                  <a:lnTo>
                    <a:pt x="156" y="130"/>
                  </a:lnTo>
                  <a:lnTo>
                    <a:pt x="161" y="142"/>
                  </a:lnTo>
                  <a:lnTo>
                    <a:pt x="169" y="169"/>
                  </a:lnTo>
                  <a:lnTo>
                    <a:pt x="175" y="157"/>
                  </a:lnTo>
                  <a:lnTo>
                    <a:pt x="177" y="65"/>
                  </a:lnTo>
                  <a:lnTo>
                    <a:pt x="182" y="102"/>
                  </a:lnTo>
                  <a:lnTo>
                    <a:pt x="186" y="115"/>
                  </a:lnTo>
                  <a:lnTo>
                    <a:pt x="190" y="157"/>
                  </a:lnTo>
                  <a:lnTo>
                    <a:pt x="196" y="167"/>
                  </a:lnTo>
                  <a:lnTo>
                    <a:pt x="198" y="207"/>
                  </a:lnTo>
                  <a:lnTo>
                    <a:pt x="204" y="56"/>
                  </a:lnTo>
                  <a:lnTo>
                    <a:pt x="207" y="71"/>
                  </a:lnTo>
                  <a:lnTo>
                    <a:pt x="211" y="152"/>
                  </a:lnTo>
                  <a:lnTo>
                    <a:pt x="215" y="125"/>
                  </a:lnTo>
                  <a:lnTo>
                    <a:pt x="219" y="129"/>
                  </a:lnTo>
                  <a:lnTo>
                    <a:pt x="228" y="157"/>
                  </a:lnTo>
                  <a:lnTo>
                    <a:pt x="232" y="196"/>
                  </a:lnTo>
                  <a:lnTo>
                    <a:pt x="238" y="190"/>
                  </a:lnTo>
                  <a:lnTo>
                    <a:pt x="242" y="21"/>
                  </a:lnTo>
                  <a:lnTo>
                    <a:pt x="246" y="123"/>
                  </a:lnTo>
                  <a:lnTo>
                    <a:pt x="250" y="119"/>
                  </a:lnTo>
                  <a:lnTo>
                    <a:pt x="253" y="136"/>
                  </a:lnTo>
                  <a:lnTo>
                    <a:pt x="257" y="117"/>
                  </a:lnTo>
                  <a:lnTo>
                    <a:pt x="263" y="157"/>
                  </a:lnTo>
                  <a:lnTo>
                    <a:pt x="267" y="169"/>
                  </a:lnTo>
                  <a:lnTo>
                    <a:pt x="271" y="261"/>
                  </a:lnTo>
                  <a:lnTo>
                    <a:pt x="276" y="0"/>
                  </a:lnTo>
                  <a:lnTo>
                    <a:pt x="278" y="136"/>
                  </a:lnTo>
                  <a:lnTo>
                    <a:pt x="284" y="82"/>
                  </a:lnTo>
                  <a:lnTo>
                    <a:pt x="288" y="155"/>
                  </a:lnTo>
                  <a:lnTo>
                    <a:pt x="292" y="123"/>
                  </a:lnTo>
                  <a:lnTo>
                    <a:pt x="298" y="165"/>
                  </a:lnTo>
                  <a:lnTo>
                    <a:pt x="299" y="146"/>
                  </a:lnTo>
                  <a:lnTo>
                    <a:pt x="305" y="238"/>
                  </a:lnTo>
                  <a:lnTo>
                    <a:pt x="309" y="230"/>
                  </a:lnTo>
                  <a:lnTo>
                    <a:pt x="313" y="11"/>
                  </a:lnTo>
                  <a:lnTo>
                    <a:pt x="319" y="117"/>
                  </a:lnTo>
                  <a:lnTo>
                    <a:pt x="321" y="107"/>
                  </a:lnTo>
                  <a:lnTo>
                    <a:pt x="326" y="100"/>
                  </a:lnTo>
                  <a:lnTo>
                    <a:pt x="330" y="127"/>
                  </a:lnTo>
                  <a:lnTo>
                    <a:pt x="338" y="171"/>
                  </a:lnTo>
                  <a:lnTo>
                    <a:pt x="344" y="203"/>
                  </a:lnTo>
                  <a:lnTo>
                    <a:pt x="347" y="192"/>
                  </a:lnTo>
                  <a:lnTo>
                    <a:pt x="351" y="23"/>
                  </a:lnTo>
                  <a:lnTo>
                    <a:pt x="355" y="104"/>
                  </a:lnTo>
                  <a:lnTo>
                    <a:pt x="359" y="94"/>
                  </a:lnTo>
                  <a:lnTo>
                    <a:pt x="365" y="148"/>
                  </a:lnTo>
                  <a:lnTo>
                    <a:pt x="367" y="136"/>
                  </a:lnTo>
                  <a:lnTo>
                    <a:pt x="372" y="154"/>
                  </a:lnTo>
                  <a:lnTo>
                    <a:pt x="378" y="178"/>
                  </a:lnTo>
                  <a:lnTo>
                    <a:pt x="380" y="194"/>
                  </a:lnTo>
                  <a:lnTo>
                    <a:pt x="386" y="163"/>
                  </a:lnTo>
                  <a:lnTo>
                    <a:pt x="390" y="6"/>
                  </a:lnTo>
                  <a:lnTo>
                    <a:pt x="393" y="136"/>
                  </a:lnTo>
                  <a:lnTo>
                    <a:pt x="399" y="100"/>
                  </a:lnTo>
                  <a:lnTo>
                    <a:pt x="401" y="134"/>
                  </a:lnTo>
                  <a:lnTo>
                    <a:pt x="407" y="123"/>
                  </a:lnTo>
                  <a:lnTo>
                    <a:pt x="411" y="167"/>
                  </a:lnTo>
                  <a:lnTo>
                    <a:pt x="414" y="146"/>
                  </a:lnTo>
                  <a:lnTo>
                    <a:pt x="420" y="182"/>
                  </a:lnTo>
                  <a:lnTo>
                    <a:pt x="422" y="161"/>
                  </a:lnTo>
                  <a:lnTo>
                    <a:pt x="428" y="154"/>
                  </a:lnTo>
                  <a:lnTo>
                    <a:pt x="432" y="65"/>
                  </a:lnTo>
                  <a:lnTo>
                    <a:pt x="436" y="107"/>
                  </a:lnTo>
                  <a:lnTo>
                    <a:pt x="439" y="61"/>
                  </a:lnTo>
                  <a:lnTo>
                    <a:pt x="445" y="157"/>
                  </a:lnTo>
                  <a:lnTo>
                    <a:pt x="449" y="142"/>
                  </a:lnTo>
                  <a:lnTo>
                    <a:pt x="453" y="169"/>
                  </a:lnTo>
                  <a:lnTo>
                    <a:pt x="457" y="169"/>
                  </a:lnTo>
                  <a:lnTo>
                    <a:pt x="461" y="165"/>
                  </a:lnTo>
                  <a:lnTo>
                    <a:pt x="466" y="132"/>
                  </a:lnTo>
                  <a:lnTo>
                    <a:pt x="470" y="136"/>
                  </a:lnTo>
                  <a:lnTo>
                    <a:pt x="474" y="36"/>
                  </a:lnTo>
                  <a:lnTo>
                    <a:pt x="478" y="100"/>
                  </a:lnTo>
                  <a:lnTo>
                    <a:pt x="482" y="84"/>
                  </a:lnTo>
                  <a:lnTo>
                    <a:pt x="487" y="134"/>
                  </a:lnTo>
                  <a:lnTo>
                    <a:pt x="489" y="142"/>
                  </a:lnTo>
                  <a:lnTo>
                    <a:pt x="495" y="163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2125" y="2267"/>
              <a:ext cx="343" cy="80"/>
            </a:xfrm>
            <a:custGeom>
              <a:avLst/>
              <a:gdLst>
                <a:gd name="T0" fmla="*/ 0 w 344"/>
                <a:gd name="T1" fmla="*/ 75 h 80"/>
                <a:gd name="T2" fmla="*/ 8 w 344"/>
                <a:gd name="T3" fmla="*/ 79 h 80"/>
                <a:gd name="T4" fmla="*/ 17 w 344"/>
                <a:gd name="T5" fmla="*/ 60 h 80"/>
                <a:gd name="T6" fmla="*/ 25 w 344"/>
                <a:gd name="T7" fmla="*/ 46 h 80"/>
                <a:gd name="T8" fmla="*/ 35 w 344"/>
                <a:gd name="T9" fmla="*/ 33 h 80"/>
                <a:gd name="T10" fmla="*/ 42 w 344"/>
                <a:gd name="T11" fmla="*/ 64 h 80"/>
                <a:gd name="T12" fmla="*/ 50 w 344"/>
                <a:gd name="T13" fmla="*/ 58 h 80"/>
                <a:gd name="T14" fmla="*/ 59 w 344"/>
                <a:gd name="T15" fmla="*/ 58 h 80"/>
                <a:gd name="T16" fmla="*/ 67 w 344"/>
                <a:gd name="T17" fmla="*/ 35 h 80"/>
                <a:gd name="T18" fmla="*/ 75 w 344"/>
                <a:gd name="T19" fmla="*/ 27 h 80"/>
                <a:gd name="T20" fmla="*/ 84 w 344"/>
                <a:gd name="T21" fmla="*/ 48 h 80"/>
                <a:gd name="T22" fmla="*/ 94 w 344"/>
                <a:gd name="T23" fmla="*/ 54 h 80"/>
                <a:gd name="T24" fmla="*/ 106 w 344"/>
                <a:gd name="T25" fmla="*/ 44 h 80"/>
                <a:gd name="T26" fmla="*/ 115 w 344"/>
                <a:gd name="T27" fmla="*/ 44 h 80"/>
                <a:gd name="T28" fmla="*/ 123 w 344"/>
                <a:gd name="T29" fmla="*/ 44 h 80"/>
                <a:gd name="T30" fmla="*/ 130 w 344"/>
                <a:gd name="T31" fmla="*/ 46 h 80"/>
                <a:gd name="T32" fmla="*/ 140 w 344"/>
                <a:gd name="T33" fmla="*/ 46 h 80"/>
                <a:gd name="T34" fmla="*/ 148 w 344"/>
                <a:gd name="T35" fmla="*/ 50 h 80"/>
                <a:gd name="T36" fmla="*/ 161 w 344"/>
                <a:gd name="T37" fmla="*/ 48 h 80"/>
                <a:gd name="T38" fmla="*/ 169 w 344"/>
                <a:gd name="T39" fmla="*/ 48 h 80"/>
                <a:gd name="T40" fmla="*/ 177 w 344"/>
                <a:gd name="T41" fmla="*/ 44 h 80"/>
                <a:gd name="T42" fmla="*/ 185 w 344"/>
                <a:gd name="T43" fmla="*/ 39 h 80"/>
                <a:gd name="T44" fmla="*/ 195 w 344"/>
                <a:gd name="T45" fmla="*/ 41 h 80"/>
                <a:gd name="T46" fmla="*/ 202 w 344"/>
                <a:gd name="T47" fmla="*/ 44 h 80"/>
                <a:gd name="T48" fmla="*/ 210 w 344"/>
                <a:gd name="T49" fmla="*/ 44 h 80"/>
                <a:gd name="T50" fmla="*/ 220 w 344"/>
                <a:gd name="T51" fmla="*/ 48 h 80"/>
                <a:gd name="T52" fmla="*/ 227 w 344"/>
                <a:gd name="T53" fmla="*/ 48 h 80"/>
                <a:gd name="T54" fmla="*/ 237 w 344"/>
                <a:gd name="T55" fmla="*/ 46 h 80"/>
                <a:gd name="T56" fmla="*/ 245 w 344"/>
                <a:gd name="T57" fmla="*/ 50 h 80"/>
                <a:gd name="T58" fmla="*/ 258 w 344"/>
                <a:gd name="T59" fmla="*/ 46 h 80"/>
                <a:gd name="T60" fmla="*/ 266 w 344"/>
                <a:gd name="T61" fmla="*/ 41 h 80"/>
                <a:gd name="T62" fmla="*/ 275 w 344"/>
                <a:gd name="T63" fmla="*/ 44 h 80"/>
                <a:gd name="T64" fmla="*/ 283 w 344"/>
                <a:gd name="T65" fmla="*/ 46 h 80"/>
                <a:gd name="T66" fmla="*/ 291 w 344"/>
                <a:gd name="T67" fmla="*/ 50 h 80"/>
                <a:gd name="T68" fmla="*/ 298 w 344"/>
                <a:gd name="T69" fmla="*/ 50 h 80"/>
                <a:gd name="T70" fmla="*/ 308 w 344"/>
                <a:gd name="T71" fmla="*/ 44 h 80"/>
                <a:gd name="T72" fmla="*/ 317 w 344"/>
                <a:gd name="T73" fmla="*/ 46 h 80"/>
                <a:gd name="T74" fmla="*/ 325 w 344"/>
                <a:gd name="T75" fmla="*/ 44 h 80"/>
                <a:gd name="T76" fmla="*/ 333 w 344"/>
                <a:gd name="T77" fmla="*/ 41 h 80"/>
                <a:gd name="T78" fmla="*/ 342 w 344"/>
                <a:gd name="T79" fmla="*/ 35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44" h="80">
                  <a:moveTo>
                    <a:pt x="0" y="75"/>
                  </a:moveTo>
                  <a:lnTo>
                    <a:pt x="0" y="75"/>
                  </a:lnTo>
                  <a:lnTo>
                    <a:pt x="6" y="73"/>
                  </a:lnTo>
                  <a:lnTo>
                    <a:pt x="8" y="79"/>
                  </a:lnTo>
                  <a:lnTo>
                    <a:pt x="13" y="50"/>
                  </a:lnTo>
                  <a:lnTo>
                    <a:pt x="17" y="60"/>
                  </a:lnTo>
                  <a:lnTo>
                    <a:pt x="21" y="48"/>
                  </a:lnTo>
                  <a:lnTo>
                    <a:pt x="25" y="46"/>
                  </a:lnTo>
                  <a:lnTo>
                    <a:pt x="29" y="0"/>
                  </a:lnTo>
                  <a:lnTo>
                    <a:pt x="35" y="33"/>
                  </a:lnTo>
                  <a:lnTo>
                    <a:pt x="38" y="44"/>
                  </a:lnTo>
                  <a:lnTo>
                    <a:pt x="42" y="64"/>
                  </a:lnTo>
                  <a:lnTo>
                    <a:pt x="46" y="58"/>
                  </a:lnTo>
                  <a:lnTo>
                    <a:pt x="50" y="58"/>
                  </a:lnTo>
                  <a:lnTo>
                    <a:pt x="56" y="44"/>
                  </a:lnTo>
                  <a:lnTo>
                    <a:pt x="59" y="58"/>
                  </a:lnTo>
                  <a:lnTo>
                    <a:pt x="63" y="35"/>
                  </a:lnTo>
                  <a:lnTo>
                    <a:pt x="67" y="35"/>
                  </a:lnTo>
                  <a:lnTo>
                    <a:pt x="73" y="35"/>
                  </a:lnTo>
                  <a:lnTo>
                    <a:pt x="75" y="27"/>
                  </a:lnTo>
                  <a:lnTo>
                    <a:pt x="81" y="44"/>
                  </a:lnTo>
                  <a:lnTo>
                    <a:pt x="84" y="48"/>
                  </a:lnTo>
                  <a:lnTo>
                    <a:pt x="88" y="54"/>
                  </a:lnTo>
                  <a:lnTo>
                    <a:pt x="94" y="54"/>
                  </a:lnTo>
                  <a:lnTo>
                    <a:pt x="102" y="50"/>
                  </a:lnTo>
                  <a:lnTo>
                    <a:pt x="106" y="44"/>
                  </a:lnTo>
                  <a:lnTo>
                    <a:pt x="109" y="44"/>
                  </a:lnTo>
                  <a:lnTo>
                    <a:pt x="115" y="44"/>
                  </a:lnTo>
                  <a:lnTo>
                    <a:pt x="119" y="41"/>
                  </a:lnTo>
                  <a:lnTo>
                    <a:pt x="123" y="44"/>
                  </a:lnTo>
                  <a:lnTo>
                    <a:pt x="129" y="44"/>
                  </a:lnTo>
                  <a:lnTo>
                    <a:pt x="130" y="46"/>
                  </a:lnTo>
                  <a:lnTo>
                    <a:pt x="136" y="42"/>
                  </a:lnTo>
                  <a:lnTo>
                    <a:pt x="140" y="46"/>
                  </a:lnTo>
                  <a:lnTo>
                    <a:pt x="144" y="46"/>
                  </a:lnTo>
                  <a:lnTo>
                    <a:pt x="148" y="50"/>
                  </a:lnTo>
                  <a:lnTo>
                    <a:pt x="157" y="54"/>
                  </a:lnTo>
                  <a:lnTo>
                    <a:pt x="161" y="48"/>
                  </a:lnTo>
                  <a:lnTo>
                    <a:pt x="165" y="48"/>
                  </a:lnTo>
                  <a:lnTo>
                    <a:pt x="169" y="48"/>
                  </a:lnTo>
                  <a:lnTo>
                    <a:pt x="175" y="48"/>
                  </a:lnTo>
                  <a:lnTo>
                    <a:pt x="178" y="44"/>
                  </a:lnTo>
                  <a:lnTo>
                    <a:pt x="182" y="44"/>
                  </a:lnTo>
                  <a:lnTo>
                    <a:pt x="186" y="39"/>
                  </a:lnTo>
                  <a:lnTo>
                    <a:pt x="190" y="42"/>
                  </a:lnTo>
                  <a:lnTo>
                    <a:pt x="196" y="41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8"/>
                  </a:lnTo>
                  <a:lnTo>
                    <a:pt x="211" y="44"/>
                  </a:lnTo>
                  <a:lnTo>
                    <a:pt x="217" y="44"/>
                  </a:lnTo>
                  <a:lnTo>
                    <a:pt x="221" y="48"/>
                  </a:lnTo>
                  <a:lnTo>
                    <a:pt x="224" y="46"/>
                  </a:lnTo>
                  <a:lnTo>
                    <a:pt x="228" y="48"/>
                  </a:lnTo>
                  <a:lnTo>
                    <a:pt x="232" y="46"/>
                  </a:lnTo>
                  <a:lnTo>
                    <a:pt x="238" y="46"/>
                  </a:lnTo>
                  <a:lnTo>
                    <a:pt x="242" y="50"/>
                  </a:lnTo>
                  <a:lnTo>
                    <a:pt x="246" y="50"/>
                  </a:lnTo>
                  <a:lnTo>
                    <a:pt x="253" y="44"/>
                  </a:lnTo>
                  <a:lnTo>
                    <a:pt x="259" y="46"/>
                  </a:lnTo>
                  <a:lnTo>
                    <a:pt x="263" y="41"/>
                  </a:lnTo>
                  <a:lnTo>
                    <a:pt x="267" y="41"/>
                  </a:lnTo>
                  <a:lnTo>
                    <a:pt x="270" y="41"/>
                  </a:lnTo>
                  <a:lnTo>
                    <a:pt x="276" y="44"/>
                  </a:lnTo>
                  <a:lnTo>
                    <a:pt x="280" y="44"/>
                  </a:lnTo>
                  <a:lnTo>
                    <a:pt x="284" y="46"/>
                  </a:lnTo>
                  <a:lnTo>
                    <a:pt x="288" y="48"/>
                  </a:lnTo>
                  <a:lnTo>
                    <a:pt x="292" y="50"/>
                  </a:lnTo>
                  <a:lnTo>
                    <a:pt x="297" y="50"/>
                  </a:lnTo>
                  <a:lnTo>
                    <a:pt x="299" y="50"/>
                  </a:lnTo>
                  <a:lnTo>
                    <a:pt x="305" y="44"/>
                  </a:lnTo>
                  <a:lnTo>
                    <a:pt x="309" y="44"/>
                  </a:lnTo>
                  <a:lnTo>
                    <a:pt x="313" y="46"/>
                  </a:lnTo>
                  <a:lnTo>
                    <a:pt x="318" y="46"/>
                  </a:lnTo>
                  <a:lnTo>
                    <a:pt x="320" y="44"/>
                  </a:lnTo>
                  <a:lnTo>
                    <a:pt x="326" y="44"/>
                  </a:lnTo>
                  <a:lnTo>
                    <a:pt x="332" y="41"/>
                  </a:lnTo>
                  <a:lnTo>
                    <a:pt x="334" y="41"/>
                  </a:lnTo>
                  <a:lnTo>
                    <a:pt x="340" y="41"/>
                  </a:lnTo>
                  <a:lnTo>
                    <a:pt x="343" y="35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777180" y="5389825"/>
            <a:ext cx="1447800" cy="27463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2"/>
                </a:solidFill>
                <a:ea typeface="ヒラギノ角ゴ Pro W3" charset="0"/>
              </a:rPr>
              <a:t>Speech Signal</a:t>
            </a:r>
            <a:endParaRPr lang="en-US" sz="1200" b="1" i="1" dirty="0">
              <a:solidFill>
                <a:schemeClr val="bg2"/>
              </a:solidFill>
              <a:ea typeface="ヒラギノ角ゴ Pro W3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r="6028" b="37846"/>
          <a:stretch/>
        </p:blipFill>
        <p:spPr>
          <a:xfrm>
            <a:off x="971639" y="3682742"/>
            <a:ext cx="1058882" cy="1204510"/>
          </a:xfrm>
          <a:prstGeom prst="rect">
            <a:avLst/>
          </a:prstGeom>
          <a:ln>
            <a:solidFill>
              <a:schemeClr val="bg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838390" y="5247435"/>
                <a:ext cx="1413570" cy="754380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Acoustic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390" y="5247435"/>
                <a:ext cx="1413570" cy="754380"/>
              </a:xfrm>
              <a:prstGeom prst="rect">
                <a:avLst/>
              </a:prstGeom>
              <a:blipFill rotWithShape="1">
                <a:blip r:embed="rId4"/>
                <a:stretch>
                  <a:fillRect b="-1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20530" y="5247435"/>
                <a:ext cx="1272540" cy="754380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2"/>
                    </a:solidFill>
                  </a:rPr>
                  <a:t>Language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 smtClean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530" y="5247435"/>
                <a:ext cx="1272540" cy="754380"/>
              </a:xfrm>
              <a:prstGeom prst="rect">
                <a:avLst/>
              </a:prstGeom>
              <a:blipFill rotWithShape="1">
                <a:blip r:embed="rId5"/>
                <a:stretch>
                  <a:fillRect b="-1587"/>
                </a:stretch>
              </a:blipFill>
              <a:ln w="1270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48400" y="4042464"/>
                <a:ext cx="2240280" cy="985001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2"/>
                    </a:solidFill>
                  </a:rPr>
                  <a:t>Hypotheses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𝑾</m:t>
                        </m:r>
                      </m:e>
                    </m:acc>
                  </m:oMath>
                </a14:m>
                <a:r>
                  <a:rPr lang="en-US" sz="1400" b="1" dirty="0" smtClean="0">
                    <a:solidFill>
                      <a:schemeClr val="bg2"/>
                    </a:solidFill>
                  </a:rPr>
                  <a:t>:</a:t>
                </a:r>
              </a:p>
              <a:p>
                <a:r>
                  <a:rPr lang="en-US" sz="1400" b="1" dirty="0" smtClean="0">
                    <a:solidFill>
                      <a:schemeClr val="bg2"/>
                    </a:solidFill>
                  </a:rPr>
                  <a:t>1. 1-best transcript</a:t>
                </a:r>
              </a:p>
              <a:p>
                <a:r>
                  <a:rPr lang="en-US" sz="1400" b="1" dirty="0" smtClean="0">
                    <a:solidFill>
                      <a:schemeClr val="bg2"/>
                    </a:solidFill>
                  </a:rPr>
                  <a:t>2. N-best List</a:t>
                </a:r>
              </a:p>
              <a:p>
                <a:r>
                  <a:rPr lang="en-US" sz="1400" b="1" dirty="0">
                    <a:solidFill>
                      <a:schemeClr val="bg2"/>
                    </a:solidFill>
                  </a:rPr>
                  <a:t>3</a:t>
                </a:r>
                <a:r>
                  <a:rPr lang="en-US" sz="1400" b="1" dirty="0" smtClean="0">
                    <a:solidFill>
                      <a:schemeClr val="bg2"/>
                    </a:solidFill>
                  </a:rPr>
                  <a:t>. Lattices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042464"/>
                <a:ext cx="2240280" cy="985001"/>
              </a:xfrm>
              <a:prstGeom prst="rect">
                <a:avLst/>
              </a:prstGeom>
              <a:blipFill rotWithShape="1">
                <a:blip r:embed="rId6"/>
                <a:stretch>
                  <a:fillRect l="-270" r="-811" b="-3659"/>
                </a:stretch>
              </a:blipFill>
              <a:ln w="1270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3545175" y="4845452"/>
            <a:ext cx="0" cy="401983"/>
          </a:xfrm>
          <a:prstGeom prst="straightConnector1">
            <a:avLst/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</p:cNvCxnSpPr>
          <p:nvPr/>
        </p:nvCxnSpPr>
        <p:spPr>
          <a:xfrm flipV="1">
            <a:off x="5356800" y="4845452"/>
            <a:ext cx="0" cy="401983"/>
          </a:xfrm>
          <a:prstGeom prst="straightConnector1">
            <a:avLst/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2" idx="1"/>
          </p:cNvCxnSpPr>
          <p:nvPr/>
        </p:nvCxnSpPr>
        <p:spPr>
          <a:xfrm>
            <a:off x="5722620" y="4534964"/>
            <a:ext cx="525780" cy="1"/>
          </a:xfrm>
          <a:prstGeom prst="straightConnector1">
            <a:avLst/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1"/>
          </p:cNvCxnSpPr>
          <p:nvPr/>
        </p:nvCxnSpPr>
        <p:spPr>
          <a:xfrm>
            <a:off x="2224980" y="4534964"/>
            <a:ext cx="731580" cy="0"/>
          </a:xfrm>
          <a:prstGeom prst="straightConnector1">
            <a:avLst/>
          </a:prstGeom>
          <a:ln w="127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74935" y="1122630"/>
                <a:ext cx="8188774" cy="5001080"/>
              </a:xfrm>
            </p:spPr>
            <p:txBody>
              <a:bodyPr/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The first part of the acoustic model is the front-end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This converts a waveform into a sequence of vectors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𝑵</m:t>
                        </m:r>
                      </m:sub>
                    </m:sSub>
                  </m:oMath>
                </a14:m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Traditional front-ends include Mel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cepstra</a:t>
                </a:r>
                <a:r>
                  <a:rPr lang="en-US" dirty="0" smtClean="0">
                    <a:sym typeface="Wingdings" panose="05000000000000000000" pitchFamily="2" charset="2"/>
                  </a:rPr>
                  <a:t> (MFCCs) or PLPs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Based on a time-frequency “spectral” representation of speech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A more exciting recent innovation is the multi-lingual bottleneck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More on this later!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Now we can apply machine learning to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𝒑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𝑿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𝑾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74935" y="1122630"/>
                <a:ext cx="8188774" cy="5001080"/>
              </a:xfrm>
              <a:blipFill rotWithShape="1">
                <a:blip r:embed="rId2"/>
                <a:stretch>
                  <a:fillRect l="-670" t="-1096" r="-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31460" y="5556830"/>
            <a:ext cx="838200" cy="396875"/>
            <a:chOff x="1629" y="2179"/>
            <a:chExt cx="839" cy="262"/>
          </a:xfrm>
        </p:grpSpPr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1629" y="2179"/>
              <a:ext cx="496" cy="262"/>
            </a:xfrm>
            <a:custGeom>
              <a:avLst/>
              <a:gdLst>
                <a:gd name="T0" fmla="*/ 4 w 496"/>
                <a:gd name="T1" fmla="*/ 134 h 262"/>
                <a:gd name="T2" fmla="*/ 12 w 496"/>
                <a:gd name="T3" fmla="*/ 136 h 262"/>
                <a:gd name="T4" fmla="*/ 21 w 496"/>
                <a:gd name="T5" fmla="*/ 136 h 262"/>
                <a:gd name="T6" fmla="*/ 31 w 496"/>
                <a:gd name="T7" fmla="*/ 136 h 262"/>
                <a:gd name="T8" fmla="*/ 39 w 496"/>
                <a:gd name="T9" fmla="*/ 134 h 262"/>
                <a:gd name="T10" fmla="*/ 46 w 496"/>
                <a:gd name="T11" fmla="*/ 132 h 262"/>
                <a:gd name="T12" fmla="*/ 54 w 496"/>
                <a:gd name="T13" fmla="*/ 130 h 262"/>
                <a:gd name="T14" fmla="*/ 65 w 496"/>
                <a:gd name="T15" fmla="*/ 136 h 262"/>
                <a:gd name="T16" fmla="*/ 73 w 496"/>
                <a:gd name="T17" fmla="*/ 132 h 262"/>
                <a:gd name="T18" fmla="*/ 81 w 496"/>
                <a:gd name="T19" fmla="*/ 136 h 262"/>
                <a:gd name="T20" fmla="*/ 88 w 496"/>
                <a:gd name="T21" fmla="*/ 138 h 262"/>
                <a:gd name="T22" fmla="*/ 96 w 496"/>
                <a:gd name="T23" fmla="*/ 138 h 262"/>
                <a:gd name="T24" fmla="*/ 106 w 496"/>
                <a:gd name="T25" fmla="*/ 134 h 262"/>
                <a:gd name="T26" fmla="*/ 115 w 496"/>
                <a:gd name="T27" fmla="*/ 132 h 262"/>
                <a:gd name="T28" fmla="*/ 123 w 496"/>
                <a:gd name="T29" fmla="*/ 129 h 262"/>
                <a:gd name="T30" fmla="*/ 131 w 496"/>
                <a:gd name="T31" fmla="*/ 134 h 262"/>
                <a:gd name="T32" fmla="*/ 140 w 496"/>
                <a:gd name="T33" fmla="*/ 136 h 262"/>
                <a:gd name="T34" fmla="*/ 148 w 496"/>
                <a:gd name="T35" fmla="*/ 129 h 262"/>
                <a:gd name="T36" fmla="*/ 156 w 496"/>
                <a:gd name="T37" fmla="*/ 130 h 262"/>
                <a:gd name="T38" fmla="*/ 169 w 496"/>
                <a:gd name="T39" fmla="*/ 169 h 262"/>
                <a:gd name="T40" fmla="*/ 177 w 496"/>
                <a:gd name="T41" fmla="*/ 65 h 262"/>
                <a:gd name="T42" fmla="*/ 186 w 496"/>
                <a:gd name="T43" fmla="*/ 115 h 262"/>
                <a:gd name="T44" fmla="*/ 196 w 496"/>
                <a:gd name="T45" fmla="*/ 167 h 262"/>
                <a:gd name="T46" fmla="*/ 204 w 496"/>
                <a:gd name="T47" fmla="*/ 56 h 262"/>
                <a:gd name="T48" fmla="*/ 211 w 496"/>
                <a:gd name="T49" fmla="*/ 152 h 262"/>
                <a:gd name="T50" fmla="*/ 219 w 496"/>
                <a:gd name="T51" fmla="*/ 129 h 262"/>
                <a:gd name="T52" fmla="*/ 232 w 496"/>
                <a:gd name="T53" fmla="*/ 196 h 262"/>
                <a:gd name="T54" fmla="*/ 242 w 496"/>
                <a:gd name="T55" fmla="*/ 21 h 262"/>
                <a:gd name="T56" fmla="*/ 250 w 496"/>
                <a:gd name="T57" fmla="*/ 119 h 262"/>
                <a:gd name="T58" fmla="*/ 257 w 496"/>
                <a:gd name="T59" fmla="*/ 117 h 262"/>
                <a:gd name="T60" fmla="*/ 267 w 496"/>
                <a:gd name="T61" fmla="*/ 169 h 262"/>
                <a:gd name="T62" fmla="*/ 276 w 496"/>
                <a:gd name="T63" fmla="*/ 0 h 262"/>
                <a:gd name="T64" fmla="*/ 284 w 496"/>
                <a:gd name="T65" fmla="*/ 82 h 262"/>
                <a:gd name="T66" fmla="*/ 292 w 496"/>
                <a:gd name="T67" fmla="*/ 123 h 262"/>
                <a:gd name="T68" fmla="*/ 299 w 496"/>
                <a:gd name="T69" fmla="*/ 146 h 262"/>
                <a:gd name="T70" fmla="*/ 309 w 496"/>
                <a:gd name="T71" fmla="*/ 230 h 262"/>
                <a:gd name="T72" fmla="*/ 319 w 496"/>
                <a:gd name="T73" fmla="*/ 117 h 262"/>
                <a:gd name="T74" fmla="*/ 326 w 496"/>
                <a:gd name="T75" fmla="*/ 100 h 262"/>
                <a:gd name="T76" fmla="*/ 338 w 496"/>
                <a:gd name="T77" fmla="*/ 171 h 262"/>
                <a:gd name="T78" fmla="*/ 347 w 496"/>
                <a:gd name="T79" fmla="*/ 192 h 262"/>
                <a:gd name="T80" fmla="*/ 355 w 496"/>
                <a:gd name="T81" fmla="*/ 104 h 262"/>
                <a:gd name="T82" fmla="*/ 365 w 496"/>
                <a:gd name="T83" fmla="*/ 148 h 262"/>
                <a:gd name="T84" fmla="*/ 372 w 496"/>
                <a:gd name="T85" fmla="*/ 154 h 262"/>
                <a:gd name="T86" fmla="*/ 380 w 496"/>
                <a:gd name="T87" fmla="*/ 194 h 262"/>
                <a:gd name="T88" fmla="*/ 390 w 496"/>
                <a:gd name="T89" fmla="*/ 6 h 262"/>
                <a:gd name="T90" fmla="*/ 399 w 496"/>
                <a:gd name="T91" fmla="*/ 100 h 262"/>
                <a:gd name="T92" fmla="*/ 407 w 496"/>
                <a:gd name="T93" fmla="*/ 123 h 262"/>
                <a:gd name="T94" fmla="*/ 414 w 496"/>
                <a:gd name="T95" fmla="*/ 146 h 262"/>
                <a:gd name="T96" fmla="*/ 422 w 496"/>
                <a:gd name="T97" fmla="*/ 161 h 262"/>
                <a:gd name="T98" fmla="*/ 432 w 496"/>
                <a:gd name="T99" fmla="*/ 65 h 262"/>
                <a:gd name="T100" fmla="*/ 439 w 496"/>
                <a:gd name="T101" fmla="*/ 61 h 262"/>
                <a:gd name="T102" fmla="*/ 449 w 496"/>
                <a:gd name="T103" fmla="*/ 142 h 262"/>
                <a:gd name="T104" fmla="*/ 457 w 496"/>
                <a:gd name="T105" fmla="*/ 169 h 262"/>
                <a:gd name="T106" fmla="*/ 466 w 496"/>
                <a:gd name="T107" fmla="*/ 132 h 262"/>
                <a:gd name="T108" fmla="*/ 474 w 496"/>
                <a:gd name="T109" fmla="*/ 36 h 262"/>
                <a:gd name="T110" fmla="*/ 482 w 496"/>
                <a:gd name="T111" fmla="*/ 84 h 262"/>
                <a:gd name="T112" fmla="*/ 489 w 496"/>
                <a:gd name="T113" fmla="*/ 142 h 2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96" h="262">
                  <a:moveTo>
                    <a:pt x="0" y="130"/>
                  </a:moveTo>
                  <a:lnTo>
                    <a:pt x="4" y="134"/>
                  </a:lnTo>
                  <a:lnTo>
                    <a:pt x="8" y="134"/>
                  </a:lnTo>
                  <a:lnTo>
                    <a:pt x="12" y="136"/>
                  </a:lnTo>
                  <a:lnTo>
                    <a:pt x="17" y="132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31" y="136"/>
                  </a:lnTo>
                  <a:lnTo>
                    <a:pt x="35" y="136"/>
                  </a:lnTo>
                  <a:lnTo>
                    <a:pt x="39" y="134"/>
                  </a:lnTo>
                  <a:lnTo>
                    <a:pt x="42" y="132"/>
                  </a:lnTo>
                  <a:lnTo>
                    <a:pt x="46" y="132"/>
                  </a:lnTo>
                  <a:lnTo>
                    <a:pt x="52" y="130"/>
                  </a:lnTo>
                  <a:lnTo>
                    <a:pt x="54" y="130"/>
                  </a:lnTo>
                  <a:lnTo>
                    <a:pt x="60" y="130"/>
                  </a:lnTo>
                  <a:lnTo>
                    <a:pt x="65" y="136"/>
                  </a:lnTo>
                  <a:lnTo>
                    <a:pt x="67" y="130"/>
                  </a:lnTo>
                  <a:lnTo>
                    <a:pt x="73" y="132"/>
                  </a:lnTo>
                  <a:lnTo>
                    <a:pt x="75" y="134"/>
                  </a:lnTo>
                  <a:lnTo>
                    <a:pt x="81" y="136"/>
                  </a:lnTo>
                  <a:lnTo>
                    <a:pt x="87" y="136"/>
                  </a:lnTo>
                  <a:lnTo>
                    <a:pt x="88" y="138"/>
                  </a:lnTo>
                  <a:lnTo>
                    <a:pt x="94" y="136"/>
                  </a:lnTo>
                  <a:lnTo>
                    <a:pt x="96" y="138"/>
                  </a:lnTo>
                  <a:lnTo>
                    <a:pt x="102" y="136"/>
                  </a:lnTo>
                  <a:lnTo>
                    <a:pt x="106" y="134"/>
                  </a:lnTo>
                  <a:lnTo>
                    <a:pt x="110" y="132"/>
                  </a:lnTo>
                  <a:lnTo>
                    <a:pt x="115" y="132"/>
                  </a:lnTo>
                  <a:lnTo>
                    <a:pt x="119" y="130"/>
                  </a:lnTo>
                  <a:lnTo>
                    <a:pt x="123" y="129"/>
                  </a:lnTo>
                  <a:lnTo>
                    <a:pt x="127" y="127"/>
                  </a:lnTo>
                  <a:lnTo>
                    <a:pt x="131" y="134"/>
                  </a:lnTo>
                  <a:lnTo>
                    <a:pt x="134" y="136"/>
                  </a:lnTo>
                  <a:lnTo>
                    <a:pt x="140" y="136"/>
                  </a:lnTo>
                  <a:lnTo>
                    <a:pt x="144" y="130"/>
                  </a:lnTo>
                  <a:lnTo>
                    <a:pt x="148" y="129"/>
                  </a:lnTo>
                  <a:lnTo>
                    <a:pt x="154" y="127"/>
                  </a:lnTo>
                  <a:lnTo>
                    <a:pt x="156" y="130"/>
                  </a:lnTo>
                  <a:lnTo>
                    <a:pt x="161" y="142"/>
                  </a:lnTo>
                  <a:lnTo>
                    <a:pt x="169" y="169"/>
                  </a:lnTo>
                  <a:lnTo>
                    <a:pt x="175" y="157"/>
                  </a:lnTo>
                  <a:lnTo>
                    <a:pt x="177" y="65"/>
                  </a:lnTo>
                  <a:lnTo>
                    <a:pt x="182" y="102"/>
                  </a:lnTo>
                  <a:lnTo>
                    <a:pt x="186" y="115"/>
                  </a:lnTo>
                  <a:lnTo>
                    <a:pt x="190" y="157"/>
                  </a:lnTo>
                  <a:lnTo>
                    <a:pt x="196" y="167"/>
                  </a:lnTo>
                  <a:lnTo>
                    <a:pt x="198" y="207"/>
                  </a:lnTo>
                  <a:lnTo>
                    <a:pt x="204" y="56"/>
                  </a:lnTo>
                  <a:lnTo>
                    <a:pt x="207" y="71"/>
                  </a:lnTo>
                  <a:lnTo>
                    <a:pt x="211" y="152"/>
                  </a:lnTo>
                  <a:lnTo>
                    <a:pt x="215" y="125"/>
                  </a:lnTo>
                  <a:lnTo>
                    <a:pt x="219" y="129"/>
                  </a:lnTo>
                  <a:lnTo>
                    <a:pt x="228" y="157"/>
                  </a:lnTo>
                  <a:lnTo>
                    <a:pt x="232" y="196"/>
                  </a:lnTo>
                  <a:lnTo>
                    <a:pt x="238" y="190"/>
                  </a:lnTo>
                  <a:lnTo>
                    <a:pt x="242" y="21"/>
                  </a:lnTo>
                  <a:lnTo>
                    <a:pt x="246" y="123"/>
                  </a:lnTo>
                  <a:lnTo>
                    <a:pt x="250" y="119"/>
                  </a:lnTo>
                  <a:lnTo>
                    <a:pt x="253" y="136"/>
                  </a:lnTo>
                  <a:lnTo>
                    <a:pt x="257" y="117"/>
                  </a:lnTo>
                  <a:lnTo>
                    <a:pt x="263" y="157"/>
                  </a:lnTo>
                  <a:lnTo>
                    <a:pt x="267" y="169"/>
                  </a:lnTo>
                  <a:lnTo>
                    <a:pt x="271" y="261"/>
                  </a:lnTo>
                  <a:lnTo>
                    <a:pt x="276" y="0"/>
                  </a:lnTo>
                  <a:lnTo>
                    <a:pt x="278" y="136"/>
                  </a:lnTo>
                  <a:lnTo>
                    <a:pt x="284" y="82"/>
                  </a:lnTo>
                  <a:lnTo>
                    <a:pt x="288" y="155"/>
                  </a:lnTo>
                  <a:lnTo>
                    <a:pt x="292" y="123"/>
                  </a:lnTo>
                  <a:lnTo>
                    <a:pt x="298" y="165"/>
                  </a:lnTo>
                  <a:lnTo>
                    <a:pt x="299" y="146"/>
                  </a:lnTo>
                  <a:lnTo>
                    <a:pt x="305" y="238"/>
                  </a:lnTo>
                  <a:lnTo>
                    <a:pt x="309" y="230"/>
                  </a:lnTo>
                  <a:lnTo>
                    <a:pt x="313" y="11"/>
                  </a:lnTo>
                  <a:lnTo>
                    <a:pt x="319" y="117"/>
                  </a:lnTo>
                  <a:lnTo>
                    <a:pt x="321" y="107"/>
                  </a:lnTo>
                  <a:lnTo>
                    <a:pt x="326" y="100"/>
                  </a:lnTo>
                  <a:lnTo>
                    <a:pt x="330" y="127"/>
                  </a:lnTo>
                  <a:lnTo>
                    <a:pt x="338" y="171"/>
                  </a:lnTo>
                  <a:lnTo>
                    <a:pt x="344" y="203"/>
                  </a:lnTo>
                  <a:lnTo>
                    <a:pt x="347" y="192"/>
                  </a:lnTo>
                  <a:lnTo>
                    <a:pt x="351" y="23"/>
                  </a:lnTo>
                  <a:lnTo>
                    <a:pt x="355" y="104"/>
                  </a:lnTo>
                  <a:lnTo>
                    <a:pt x="359" y="94"/>
                  </a:lnTo>
                  <a:lnTo>
                    <a:pt x="365" y="148"/>
                  </a:lnTo>
                  <a:lnTo>
                    <a:pt x="367" y="136"/>
                  </a:lnTo>
                  <a:lnTo>
                    <a:pt x="372" y="154"/>
                  </a:lnTo>
                  <a:lnTo>
                    <a:pt x="378" y="178"/>
                  </a:lnTo>
                  <a:lnTo>
                    <a:pt x="380" y="194"/>
                  </a:lnTo>
                  <a:lnTo>
                    <a:pt x="386" y="163"/>
                  </a:lnTo>
                  <a:lnTo>
                    <a:pt x="390" y="6"/>
                  </a:lnTo>
                  <a:lnTo>
                    <a:pt x="393" y="136"/>
                  </a:lnTo>
                  <a:lnTo>
                    <a:pt x="399" y="100"/>
                  </a:lnTo>
                  <a:lnTo>
                    <a:pt x="401" y="134"/>
                  </a:lnTo>
                  <a:lnTo>
                    <a:pt x="407" y="123"/>
                  </a:lnTo>
                  <a:lnTo>
                    <a:pt x="411" y="167"/>
                  </a:lnTo>
                  <a:lnTo>
                    <a:pt x="414" y="146"/>
                  </a:lnTo>
                  <a:lnTo>
                    <a:pt x="420" y="182"/>
                  </a:lnTo>
                  <a:lnTo>
                    <a:pt x="422" y="161"/>
                  </a:lnTo>
                  <a:lnTo>
                    <a:pt x="428" y="154"/>
                  </a:lnTo>
                  <a:lnTo>
                    <a:pt x="432" y="65"/>
                  </a:lnTo>
                  <a:lnTo>
                    <a:pt x="436" y="107"/>
                  </a:lnTo>
                  <a:lnTo>
                    <a:pt x="439" y="61"/>
                  </a:lnTo>
                  <a:lnTo>
                    <a:pt x="445" y="157"/>
                  </a:lnTo>
                  <a:lnTo>
                    <a:pt x="449" y="142"/>
                  </a:lnTo>
                  <a:lnTo>
                    <a:pt x="453" y="169"/>
                  </a:lnTo>
                  <a:lnTo>
                    <a:pt x="457" y="169"/>
                  </a:lnTo>
                  <a:lnTo>
                    <a:pt x="461" y="165"/>
                  </a:lnTo>
                  <a:lnTo>
                    <a:pt x="466" y="132"/>
                  </a:lnTo>
                  <a:lnTo>
                    <a:pt x="470" y="136"/>
                  </a:lnTo>
                  <a:lnTo>
                    <a:pt x="474" y="36"/>
                  </a:lnTo>
                  <a:lnTo>
                    <a:pt x="478" y="100"/>
                  </a:lnTo>
                  <a:lnTo>
                    <a:pt x="482" y="84"/>
                  </a:lnTo>
                  <a:lnTo>
                    <a:pt x="487" y="134"/>
                  </a:lnTo>
                  <a:lnTo>
                    <a:pt x="489" y="142"/>
                  </a:lnTo>
                  <a:lnTo>
                    <a:pt x="495" y="163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2125" y="2267"/>
              <a:ext cx="343" cy="80"/>
            </a:xfrm>
            <a:custGeom>
              <a:avLst/>
              <a:gdLst>
                <a:gd name="T0" fmla="*/ 0 w 344"/>
                <a:gd name="T1" fmla="*/ 75 h 80"/>
                <a:gd name="T2" fmla="*/ 8 w 344"/>
                <a:gd name="T3" fmla="*/ 79 h 80"/>
                <a:gd name="T4" fmla="*/ 17 w 344"/>
                <a:gd name="T5" fmla="*/ 60 h 80"/>
                <a:gd name="T6" fmla="*/ 25 w 344"/>
                <a:gd name="T7" fmla="*/ 46 h 80"/>
                <a:gd name="T8" fmla="*/ 35 w 344"/>
                <a:gd name="T9" fmla="*/ 33 h 80"/>
                <a:gd name="T10" fmla="*/ 42 w 344"/>
                <a:gd name="T11" fmla="*/ 64 h 80"/>
                <a:gd name="T12" fmla="*/ 50 w 344"/>
                <a:gd name="T13" fmla="*/ 58 h 80"/>
                <a:gd name="T14" fmla="*/ 59 w 344"/>
                <a:gd name="T15" fmla="*/ 58 h 80"/>
                <a:gd name="T16" fmla="*/ 67 w 344"/>
                <a:gd name="T17" fmla="*/ 35 h 80"/>
                <a:gd name="T18" fmla="*/ 75 w 344"/>
                <a:gd name="T19" fmla="*/ 27 h 80"/>
                <a:gd name="T20" fmla="*/ 84 w 344"/>
                <a:gd name="T21" fmla="*/ 48 h 80"/>
                <a:gd name="T22" fmla="*/ 94 w 344"/>
                <a:gd name="T23" fmla="*/ 54 h 80"/>
                <a:gd name="T24" fmla="*/ 106 w 344"/>
                <a:gd name="T25" fmla="*/ 44 h 80"/>
                <a:gd name="T26" fmla="*/ 115 w 344"/>
                <a:gd name="T27" fmla="*/ 44 h 80"/>
                <a:gd name="T28" fmla="*/ 123 w 344"/>
                <a:gd name="T29" fmla="*/ 44 h 80"/>
                <a:gd name="T30" fmla="*/ 130 w 344"/>
                <a:gd name="T31" fmla="*/ 46 h 80"/>
                <a:gd name="T32" fmla="*/ 140 w 344"/>
                <a:gd name="T33" fmla="*/ 46 h 80"/>
                <a:gd name="T34" fmla="*/ 148 w 344"/>
                <a:gd name="T35" fmla="*/ 50 h 80"/>
                <a:gd name="T36" fmla="*/ 161 w 344"/>
                <a:gd name="T37" fmla="*/ 48 h 80"/>
                <a:gd name="T38" fmla="*/ 169 w 344"/>
                <a:gd name="T39" fmla="*/ 48 h 80"/>
                <a:gd name="T40" fmla="*/ 177 w 344"/>
                <a:gd name="T41" fmla="*/ 44 h 80"/>
                <a:gd name="T42" fmla="*/ 185 w 344"/>
                <a:gd name="T43" fmla="*/ 39 h 80"/>
                <a:gd name="T44" fmla="*/ 195 w 344"/>
                <a:gd name="T45" fmla="*/ 41 h 80"/>
                <a:gd name="T46" fmla="*/ 202 w 344"/>
                <a:gd name="T47" fmla="*/ 44 h 80"/>
                <a:gd name="T48" fmla="*/ 210 w 344"/>
                <a:gd name="T49" fmla="*/ 44 h 80"/>
                <a:gd name="T50" fmla="*/ 220 w 344"/>
                <a:gd name="T51" fmla="*/ 48 h 80"/>
                <a:gd name="T52" fmla="*/ 227 w 344"/>
                <a:gd name="T53" fmla="*/ 48 h 80"/>
                <a:gd name="T54" fmla="*/ 237 w 344"/>
                <a:gd name="T55" fmla="*/ 46 h 80"/>
                <a:gd name="T56" fmla="*/ 245 w 344"/>
                <a:gd name="T57" fmla="*/ 50 h 80"/>
                <a:gd name="T58" fmla="*/ 258 w 344"/>
                <a:gd name="T59" fmla="*/ 46 h 80"/>
                <a:gd name="T60" fmla="*/ 266 w 344"/>
                <a:gd name="T61" fmla="*/ 41 h 80"/>
                <a:gd name="T62" fmla="*/ 275 w 344"/>
                <a:gd name="T63" fmla="*/ 44 h 80"/>
                <a:gd name="T64" fmla="*/ 283 w 344"/>
                <a:gd name="T65" fmla="*/ 46 h 80"/>
                <a:gd name="T66" fmla="*/ 291 w 344"/>
                <a:gd name="T67" fmla="*/ 50 h 80"/>
                <a:gd name="T68" fmla="*/ 298 w 344"/>
                <a:gd name="T69" fmla="*/ 50 h 80"/>
                <a:gd name="T70" fmla="*/ 308 w 344"/>
                <a:gd name="T71" fmla="*/ 44 h 80"/>
                <a:gd name="T72" fmla="*/ 317 w 344"/>
                <a:gd name="T73" fmla="*/ 46 h 80"/>
                <a:gd name="T74" fmla="*/ 325 w 344"/>
                <a:gd name="T75" fmla="*/ 44 h 80"/>
                <a:gd name="T76" fmla="*/ 333 w 344"/>
                <a:gd name="T77" fmla="*/ 41 h 80"/>
                <a:gd name="T78" fmla="*/ 342 w 344"/>
                <a:gd name="T79" fmla="*/ 35 h 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44" h="80">
                  <a:moveTo>
                    <a:pt x="0" y="75"/>
                  </a:moveTo>
                  <a:lnTo>
                    <a:pt x="0" y="75"/>
                  </a:lnTo>
                  <a:lnTo>
                    <a:pt x="6" y="73"/>
                  </a:lnTo>
                  <a:lnTo>
                    <a:pt x="8" y="79"/>
                  </a:lnTo>
                  <a:lnTo>
                    <a:pt x="13" y="50"/>
                  </a:lnTo>
                  <a:lnTo>
                    <a:pt x="17" y="60"/>
                  </a:lnTo>
                  <a:lnTo>
                    <a:pt x="21" y="48"/>
                  </a:lnTo>
                  <a:lnTo>
                    <a:pt x="25" y="46"/>
                  </a:lnTo>
                  <a:lnTo>
                    <a:pt x="29" y="0"/>
                  </a:lnTo>
                  <a:lnTo>
                    <a:pt x="35" y="33"/>
                  </a:lnTo>
                  <a:lnTo>
                    <a:pt x="38" y="44"/>
                  </a:lnTo>
                  <a:lnTo>
                    <a:pt x="42" y="64"/>
                  </a:lnTo>
                  <a:lnTo>
                    <a:pt x="46" y="58"/>
                  </a:lnTo>
                  <a:lnTo>
                    <a:pt x="50" y="58"/>
                  </a:lnTo>
                  <a:lnTo>
                    <a:pt x="56" y="44"/>
                  </a:lnTo>
                  <a:lnTo>
                    <a:pt x="59" y="58"/>
                  </a:lnTo>
                  <a:lnTo>
                    <a:pt x="63" y="35"/>
                  </a:lnTo>
                  <a:lnTo>
                    <a:pt x="67" y="35"/>
                  </a:lnTo>
                  <a:lnTo>
                    <a:pt x="73" y="35"/>
                  </a:lnTo>
                  <a:lnTo>
                    <a:pt x="75" y="27"/>
                  </a:lnTo>
                  <a:lnTo>
                    <a:pt x="81" y="44"/>
                  </a:lnTo>
                  <a:lnTo>
                    <a:pt x="84" y="48"/>
                  </a:lnTo>
                  <a:lnTo>
                    <a:pt x="88" y="54"/>
                  </a:lnTo>
                  <a:lnTo>
                    <a:pt x="94" y="54"/>
                  </a:lnTo>
                  <a:lnTo>
                    <a:pt x="102" y="50"/>
                  </a:lnTo>
                  <a:lnTo>
                    <a:pt x="106" y="44"/>
                  </a:lnTo>
                  <a:lnTo>
                    <a:pt x="109" y="44"/>
                  </a:lnTo>
                  <a:lnTo>
                    <a:pt x="115" y="44"/>
                  </a:lnTo>
                  <a:lnTo>
                    <a:pt x="119" y="41"/>
                  </a:lnTo>
                  <a:lnTo>
                    <a:pt x="123" y="44"/>
                  </a:lnTo>
                  <a:lnTo>
                    <a:pt x="129" y="44"/>
                  </a:lnTo>
                  <a:lnTo>
                    <a:pt x="130" y="46"/>
                  </a:lnTo>
                  <a:lnTo>
                    <a:pt x="136" y="42"/>
                  </a:lnTo>
                  <a:lnTo>
                    <a:pt x="140" y="46"/>
                  </a:lnTo>
                  <a:lnTo>
                    <a:pt x="144" y="46"/>
                  </a:lnTo>
                  <a:lnTo>
                    <a:pt x="148" y="50"/>
                  </a:lnTo>
                  <a:lnTo>
                    <a:pt x="157" y="54"/>
                  </a:lnTo>
                  <a:lnTo>
                    <a:pt x="161" y="48"/>
                  </a:lnTo>
                  <a:lnTo>
                    <a:pt x="165" y="48"/>
                  </a:lnTo>
                  <a:lnTo>
                    <a:pt x="169" y="48"/>
                  </a:lnTo>
                  <a:lnTo>
                    <a:pt x="175" y="48"/>
                  </a:lnTo>
                  <a:lnTo>
                    <a:pt x="178" y="44"/>
                  </a:lnTo>
                  <a:lnTo>
                    <a:pt x="182" y="44"/>
                  </a:lnTo>
                  <a:lnTo>
                    <a:pt x="186" y="39"/>
                  </a:lnTo>
                  <a:lnTo>
                    <a:pt x="190" y="42"/>
                  </a:lnTo>
                  <a:lnTo>
                    <a:pt x="196" y="41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8"/>
                  </a:lnTo>
                  <a:lnTo>
                    <a:pt x="211" y="44"/>
                  </a:lnTo>
                  <a:lnTo>
                    <a:pt x="217" y="44"/>
                  </a:lnTo>
                  <a:lnTo>
                    <a:pt x="221" y="48"/>
                  </a:lnTo>
                  <a:lnTo>
                    <a:pt x="224" y="46"/>
                  </a:lnTo>
                  <a:lnTo>
                    <a:pt x="228" y="48"/>
                  </a:lnTo>
                  <a:lnTo>
                    <a:pt x="232" y="46"/>
                  </a:lnTo>
                  <a:lnTo>
                    <a:pt x="238" y="46"/>
                  </a:lnTo>
                  <a:lnTo>
                    <a:pt x="242" y="50"/>
                  </a:lnTo>
                  <a:lnTo>
                    <a:pt x="246" y="50"/>
                  </a:lnTo>
                  <a:lnTo>
                    <a:pt x="253" y="44"/>
                  </a:lnTo>
                  <a:lnTo>
                    <a:pt x="259" y="46"/>
                  </a:lnTo>
                  <a:lnTo>
                    <a:pt x="263" y="41"/>
                  </a:lnTo>
                  <a:lnTo>
                    <a:pt x="267" y="41"/>
                  </a:lnTo>
                  <a:lnTo>
                    <a:pt x="270" y="41"/>
                  </a:lnTo>
                  <a:lnTo>
                    <a:pt x="276" y="44"/>
                  </a:lnTo>
                  <a:lnTo>
                    <a:pt x="280" y="44"/>
                  </a:lnTo>
                  <a:lnTo>
                    <a:pt x="284" y="46"/>
                  </a:lnTo>
                  <a:lnTo>
                    <a:pt x="288" y="48"/>
                  </a:lnTo>
                  <a:lnTo>
                    <a:pt x="292" y="50"/>
                  </a:lnTo>
                  <a:lnTo>
                    <a:pt x="297" y="50"/>
                  </a:lnTo>
                  <a:lnTo>
                    <a:pt x="299" y="50"/>
                  </a:lnTo>
                  <a:lnTo>
                    <a:pt x="305" y="44"/>
                  </a:lnTo>
                  <a:lnTo>
                    <a:pt x="309" y="44"/>
                  </a:lnTo>
                  <a:lnTo>
                    <a:pt x="313" y="46"/>
                  </a:lnTo>
                  <a:lnTo>
                    <a:pt x="318" y="46"/>
                  </a:lnTo>
                  <a:lnTo>
                    <a:pt x="320" y="44"/>
                  </a:lnTo>
                  <a:lnTo>
                    <a:pt x="326" y="44"/>
                  </a:lnTo>
                  <a:lnTo>
                    <a:pt x="332" y="41"/>
                  </a:lnTo>
                  <a:lnTo>
                    <a:pt x="334" y="41"/>
                  </a:lnTo>
                  <a:lnTo>
                    <a:pt x="340" y="41"/>
                  </a:lnTo>
                  <a:lnTo>
                    <a:pt x="343" y="35"/>
                  </a:lnTo>
                </a:path>
              </a:pathLst>
            </a:custGeom>
            <a:solidFill>
              <a:schemeClr val="bg1"/>
            </a:solidFill>
            <a:ln w="158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426660" y="5953705"/>
            <a:ext cx="1447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000000"/>
                </a:solidFill>
                <a:ea typeface="ヒラギノ角ゴ Pro W3" charset="0"/>
              </a:rPr>
              <a:t>Speech Signal</a:t>
            </a:r>
            <a:endParaRPr lang="en-US" sz="1200" b="1" i="1" dirty="0">
              <a:solidFill>
                <a:srgbClr val="990099"/>
              </a:solidFill>
              <a:ea typeface="ヒラギノ角ゴ Pro W3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r="6028" b="37846"/>
          <a:stretch/>
        </p:blipFill>
        <p:spPr>
          <a:xfrm>
            <a:off x="621119" y="4246622"/>
            <a:ext cx="1058882" cy="12045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34540" y="4556760"/>
            <a:ext cx="1973580" cy="734352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Front end: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Feature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51120" y="4556760"/>
                <a:ext cx="1973580" cy="734352"/>
              </a:xfrm>
              <a:prstGeom prst="rect">
                <a:avLst/>
              </a:prstGeom>
              <a:solidFill>
                <a:srgbClr val="D2DCF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Acoustic Model: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20" y="4556760"/>
                <a:ext cx="1973580" cy="7343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4008120" y="4923936"/>
            <a:ext cx="1143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84238" y="4983335"/>
                <a:ext cx="119077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Feature </a:t>
                </a:r>
              </a:p>
              <a:p>
                <a:pPr algn="ctr"/>
                <a:r>
                  <a:rPr lang="en-US" sz="1400" b="1" dirty="0" smtClean="0"/>
                  <a:t>vectors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1400" b="1" dirty="0" smtClean="0"/>
              </a:p>
              <a:p>
                <a:pPr algn="ctr"/>
                <a:r>
                  <a:rPr lang="en-US" sz="1400" b="1" dirty="0" smtClean="0"/>
                  <a:t>(frames)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238" y="4983335"/>
                <a:ext cx="1190774" cy="954107"/>
              </a:xfrm>
              <a:prstGeom prst="rect">
                <a:avLst/>
              </a:prstGeom>
              <a:blipFill rotWithShape="1">
                <a:blip r:embed="rId5"/>
                <a:stretch>
                  <a:fillRect t="-637" b="-5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0" idx="3"/>
          </p:cNvCxnSpPr>
          <p:nvPr/>
        </p:nvCxnSpPr>
        <p:spPr>
          <a:xfrm>
            <a:off x="7124700" y="4923936"/>
            <a:ext cx="579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03820" y="4770047"/>
                <a:ext cx="851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𝒑</m:t>
                      </m:r>
                      <m:r>
                        <a:rPr lang="en-US" sz="1400" b="1" i="1" smtClean="0">
                          <a:latin typeface="Cambria Math"/>
                        </a:rPr>
                        <m:t>(</m:t>
                      </m:r>
                      <m:r>
                        <a:rPr lang="en-US" sz="1400" b="1" i="1" smtClean="0">
                          <a:latin typeface="Cambria Math"/>
                        </a:rPr>
                        <m:t>𝑿</m:t>
                      </m:r>
                      <m:r>
                        <a:rPr lang="en-US" sz="1400" b="1" i="1" smtClean="0">
                          <a:latin typeface="Cambria Math"/>
                        </a:rPr>
                        <m:t>|</m:t>
                      </m:r>
                      <m:r>
                        <a:rPr lang="en-US" sz="1400" b="1" i="1" smtClean="0">
                          <a:latin typeface="Cambria Math"/>
                        </a:rPr>
                        <m:t>𝑾</m:t>
                      </m:r>
                      <m:r>
                        <a:rPr lang="en-US" sz="1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820" y="4770047"/>
                <a:ext cx="85151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14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38200" y="2286000"/>
            <a:ext cx="5795963" cy="1204913"/>
            <a:chOff x="838200" y="2286000"/>
            <a:chExt cx="5795963" cy="1204913"/>
          </a:xfrm>
        </p:grpSpPr>
        <p:pic>
          <p:nvPicPr>
            <p:cNvPr id="19461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l="32463" t="14120" r="16847" b="61034"/>
            <a:stretch>
              <a:fillRect/>
            </a:stretch>
          </p:blipFill>
          <p:spPr bwMode="auto">
            <a:xfrm>
              <a:off x="838200" y="2286000"/>
              <a:ext cx="3792538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2249" name="Rectangle 9"/>
            <p:cNvSpPr>
              <a:spLocks noChangeArrowheads="1"/>
            </p:cNvSpPr>
            <p:nvPr/>
          </p:nvSpPr>
          <p:spPr bwMode="auto">
            <a:xfrm>
              <a:off x="1981200" y="2897188"/>
              <a:ext cx="1752600" cy="5937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latin typeface="Arial" pitchFamily="34" charset="0"/>
                </a:rPr>
                <a:t>Fourier Transform</a:t>
              </a:r>
            </a:p>
          </p:txBody>
        </p:sp>
        <p:sp>
          <p:nvSpPr>
            <p:cNvPr id="1162250" name="Rectangle 10"/>
            <p:cNvSpPr>
              <a:spLocks noChangeArrowheads="1"/>
            </p:cNvSpPr>
            <p:nvPr/>
          </p:nvSpPr>
          <p:spPr bwMode="auto">
            <a:xfrm>
              <a:off x="4114800" y="3019425"/>
              <a:ext cx="1752600" cy="34925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latin typeface="Arial" pitchFamily="34" charset="0"/>
                </a:rPr>
                <a:t>Magnitude</a:t>
              </a:r>
            </a:p>
          </p:txBody>
        </p:sp>
        <p:cxnSp>
          <p:nvCxnSpPr>
            <p:cNvPr id="19465" name="AutoShape 11"/>
            <p:cNvCxnSpPr>
              <a:cxnSpLocks noChangeShapeType="1"/>
              <a:stCxn id="19484" idx="0"/>
              <a:endCxn id="1162249" idx="1"/>
            </p:cNvCxnSpPr>
            <p:nvPr/>
          </p:nvCxnSpPr>
          <p:spPr bwMode="auto">
            <a:xfrm rot="10800000" flipH="1" flipV="1">
              <a:off x="1281113" y="2543175"/>
              <a:ext cx="700087" cy="650875"/>
            </a:xfrm>
            <a:prstGeom prst="bentConnector3">
              <a:avLst>
                <a:gd name="adj1" fmla="val -30611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9469" name="AutoShape 33"/>
            <p:cNvCxnSpPr>
              <a:cxnSpLocks noChangeShapeType="1"/>
              <a:stCxn id="1162249" idx="3"/>
              <a:endCxn id="1162250" idx="1"/>
            </p:cNvCxnSpPr>
            <p:nvPr/>
          </p:nvCxnSpPr>
          <p:spPr bwMode="auto">
            <a:xfrm>
              <a:off x="3733800" y="3194050"/>
              <a:ext cx="3810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9470" name="AutoShape 34"/>
            <p:cNvCxnSpPr>
              <a:cxnSpLocks noChangeShapeType="1"/>
              <a:stCxn id="1162250" idx="3"/>
              <a:endCxn id="19489" idx="0"/>
            </p:cNvCxnSpPr>
            <p:nvPr/>
          </p:nvCxnSpPr>
          <p:spPr bwMode="auto">
            <a:xfrm flipV="1">
              <a:off x="5867400" y="3187700"/>
              <a:ext cx="766763" cy="63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78387" y="4087813"/>
            <a:ext cx="8781463" cy="2353745"/>
            <a:chOff x="178387" y="4087813"/>
            <a:chExt cx="8781463" cy="2353745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534988" y="4087813"/>
              <a:ext cx="8424862" cy="2055812"/>
              <a:chOff x="328" y="2575"/>
              <a:chExt cx="5307" cy="1295"/>
            </a:xfrm>
          </p:grpSpPr>
          <p:pic>
            <p:nvPicPr>
              <p:cNvPr id="19499" name="Picture 3" descr="spec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8" y="3110"/>
                <a:ext cx="5293" cy="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500" name="Picture 4" descr="speech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2" y="2575"/>
                <a:ext cx="5303" cy="5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9497" name="Text Box 39"/>
            <p:cNvSpPr txBox="1">
              <a:spLocks noChangeArrowheads="1"/>
            </p:cNvSpPr>
            <p:nvPr/>
          </p:nvSpPr>
          <p:spPr bwMode="auto">
            <a:xfrm rot="16200000">
              <a:off x="-485257" y="5439361"/>
              <a:ext cx="1665841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/>
                <a:t>Frequency (Hz)</a:t>
              </a:r>
            </a:p>
          </p:txBody>
        </p:sp>
        <p:sp>
          <p:nvSpPr>
            <p:cNvPr id="19498" name="Text Box 40"/>
            <p:cNvSpPr txBox="1">
              <a:spLocks noChangeArrowheads="1"/>
            </p:cNvSpPr>
            <p:nvPr/>
          </p:nvSpPr>
          <p:spPr bwMode="auto">
            <a:xfrm>
              <a:off x="4560888" y="6088063"/>
              <a:ext cx="1197251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/>
                <a:t>Time (sec)</a:t>
              </a:r>
            </a:p>
          </p:txBody>
        </p:sp>
      </p:grpSp>
      <p:sp>
        <p:nvSpPr>
          <p:cNvPr id="19460" name="Rectangle 6"/>
          <p:cNvSpPr>
            <a:spLocks noGrp="1" noChangeArrowheads="1"/>
          </p:cNvSpPr>
          <p:nvPr>
            <p:ph type="body" idx="10"/>
          </p:nvPr>
        </p:nvSpPr>
        <p:spPr>
          <a:xfrm>
            <a:off x="474663" y="1293813"/>
            <a:ext cx="8188325" cy="4829175"/>
          </a:xfrm>
        </p:spPr>
        <p:txBody>
          <a:bodyPr/>
          <a:lstStyle/>
          <a:p>
            <a:r>
              <a:rPr lang="en-US" dirty="0" smtClean="0"/>
              <a:t>Measure the time evolution of the vocal tract via a series of short-time (20ms) spectral analyses – 100 feature vecs/sec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</a:p>
        </p:txBody>
      </p:sp>
      <p:sp>
        <p:nvSpPr>
          <p:cNvPr id="1162248" name="Text Box 8"/>
          <p:cNvSpPr txBox="1">
            <a:spLocks noChangeArrowheads="1"/>
          </p:cNvSpPr>
          <p:nvPr/>
        </p:nvSpPr>
        <p:spPr bwMode="auto">
          <a:xfrm>
            <a:off x="2438399" y="2057400"/>
            <a:ext cx="49798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...</a:t>
            </a: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295400" y="2286000"/>
            <a:ext cx="6235700" cy="901700"/>
            <a:chOff x="816" y="1440"/>
            <a:chExt cx="3928" cy="568"/>
          </a:xfrm>
        </p:grpSpPr>
        <p:sp>
          <p:nvSpPr>
            <p:cNvPr id="19484" name="Freeform 20"/>
            <p:cNvSpPr>
              <a:spLocks/>
            </p:cNvSpPr>
            <p:nvPr/>
          </p:nvSpPr>
          <p:spPr bwMode="auto">
            <a:xfrm>
              <a:off x="816" y="1440"/>
              <a:ext cx="556" cy="167"/>
            </a:xfrm>
            <a:custGeom>
              <a:avLst/>
              <a:gdLst>
                <a:gd name="T0" fmla="*/ 0 w 1983"/>
                <a:gd name="T1" fmla="*/ 49 h 550"/>
                <a:gd name="T2" fmla="*/ 22 w 1983"/>
                <a:gd name="T3" fmla="*/ 44 h 550"/>
                <a:gd name="T4" fmla="*/ 42 w 1983"/>
                <a:gd name="T5" fmla="*/ 29 h 550"/>
                <a:gd name="T6" fmla="*/ 57 w 1983"/>
                <a:gd name="T7" fmla="*/ 8 h 550"/>
                <a:gd name="T8" fmla="*/ 77 w 1983"/>
                <a:gd name="T9" fmla="*/ 0 h 550"/>
                <a:gd name="T10" fmla="*/ 91 w 1983"/>
                <a:gd name="T11" fmla="*/ 7 h 550"/>
                <a:gd name="T12" fmla="*/ 105 w 1983"/>
                <a:gd name="T13" fmla="*/ 27 h 550"/>
                <a:gd name="T14" fmla="*/ 119 w 1983"/>
                <a:gd name="T15" fmla="*/ 41 h 550"/>
                <a:gd name="T16" fmla="*/ 141 w 1983"/>
                <a:gd name="T17" fmla="*/ 49 h 550"/>
                <a:gd name="T18" fmla="*/ 156 w 1983"/>
                <a:gd name="T19" fmla="*/ 50 h 5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3"/>
                <a:gd name="T31" fmla="*/ 0 h 550"/>
                <a:gd name="T32" fmla="*/ 1983 w 1983"/>
                <a:gd name="T33" fmla="*/ 550 h 5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3" h="550">
                  <a:moveTo>
                    <a:pt x="0" y="534"/>
                  </a:moveTo>
                  <a:cubicBezTo>
                    <a:pt x="98" y="522"/>
                    <a:pt x="197" y="511"/>
                    <a:pt x="287" y="473"/>
                  </a:cubicBezTo>
                  <a:cubicBezTo>
                    <a:pt x="377" y="435"/>
                    <a:pt x="465" y="372"/>
                    <a:pt x="539" y="308"/>
                  </a:cubicBezTo>
                  <a:cubicBezTo>
                    <a:pt x="613" y="244"/>
                    <a:pt x="658" y="141"/>
                    <a:pt x="731" y="90"/>
                  </a:cubicBezTo>
                  <a:cubicBezTo>
                    <a:pt x="804" y="39"/>
                    <a:pt x="903" y="6"/>
                    <a:pt x="974" y="3"/>
                  </a:cubicBezTo>
                  <a:cubicBezTo>
                    <a:pt x="1045" y="0"/>
                    <a:pt x="1098" y="25"/>
                    <a:pt x="1157" y="73"/>
                  </a:cubicBezTo>
                  <a:cubicBezTo>
                    <a:pt x="1216" y="121"/>
                    <a:pt x="1272" y="228"/>
                    <a:pt x="1331" y="290"/>
                  </a:cubicBezTo>
                  <a:cubicBezTo>
                    <a:pt x="1390" y="352"/>
                    <a:pt x="1436" y="406"/>
                    <a:pt x="1513" y="447"/>
                  </a:cubicBezTo>
                  <a:cubicBezTo>
                    <a:pt x="1590" y="488"/>
                    <a:pt x="1714" y="518"/>
                    <a:pt x="1792" y="534"/>
                  </a:cubicBezTo>
                  <a:cubicBezTo>
                    <a:pt x="1870" y="550"/>
                    <a:pt x="1926" y="546"/>
                    <a:pt x="1983" y="542"/>
                  </a:cubicBezTo>
                </a:path>
              </a:pathLst>
            </a:custGeom>
            <a:noFill/>
            <a:ln w="28575" cap="flat" cmpd="sng">
              <a:solidFill>
                <a:srgbClr val="FF99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4179" y="1688"/>
              <a:ext cx="565" cy="320"/>
              <a:chOff x="4128" y="1440"/>
              <a:chExt cx="1096" cy="674"/>
            </a:xfrm>
          </p:grpSpPr>
          <p:sp>
            <p:nvSpPr>
              <p:cNvPr id="19486" name="Freeform 22"/>
              <p:cNvSpPr>
                <a:spLocks/>
              </p:cNvSpPr>
              <p:nvPr/>
            </p:nvSpPr>
            <p:spPr bwMode="auto">
              <a:xfrm>
                <a:off x="4128" y="1536"/>
                <a:ext cx="1096" cy="578"/>
              </a:xfrm>
              <a:custGeom>
                <a:avLst/>
                <a:gdLst>
                  <a:gd name="T0" fmla="*/ 1052 w 1096"/>
                  <a:gd name="T1" fmla="*/ 566 h 578"/>
                  <a:gd name="T2" fmla="*/ 1011 w 1096"/>
                  <a:gd name="T3" fmla="*/ 572 h 578"/>
                  <a:gd name="T4" fmla="*/ 990 w 1096"/>
                  <a:gd name="T5" fmla="*/ 576 h 578"/>
                  <a:gd name="T6" fmla="*/ 967 w 1096"/>
                  <a:gd name="T7" fmla="*/ 578 h 578"/>
                  <a:gd name="T8" fmla="*/ 950 w 1096"/>
                  <a:gd name="T9" fmla="*/ 578 h 578"/>
                  <a:gd name="T10" fmla="*/ 904 w 1096"/>
                  <a:gd name="T11" fmla="*/ 578 h 578"/>
                  <a:gd name="T12" fmla="*/ 785 w 1096"/>
                  <a:gd name="T13" fmla="*/ 572 h 578"/>
                  <a:gd name="T14" fmla="*/ 658 w 1096"/>
                  <a:gd name="T15" fmla="*/ 553 h 578"/>
                  <a:gd name="T16" fmla="*/ 627 w 1096"/>
                  <a:gd name="T17" fmla="*/ 543 h 578"/>
                  <a:gd name="T18" fmla="*/ 589 w 1096"/>
                  <a:gd name="T19" fmla="*/ 501 h 578"/>
                  <a:gd name="T20" fmla="*/ 570 w 1096"/>
                  <a:gd name="T21" fmla="*/ 449 h 578"/>
                  <a:gd name="T22" fmla="*/ 562 w 1096"/>
                  <a:gd name="T23" fmla="*/ 386 h 578"/>
                  <a:gd name="T24" fmla="*/ 560 w 1096"/>
                  <a:gd name="T25" fmla="*/ 361 h 578"/>
                  <a:gd name="T26" fmla="*/ 551 w 1096"/>
                  <a:gd name="T27" fmla="*/ 332 h 578"/>
                  <a:gd name="T28" fmla="*/ 539 w 1096"/>
                  <a:gd name="T29" fmla="*/ 324 h 578"/>
                  <a:gd name="T30" fmla="*/ 514 w 1096"/>
                  <a:gd name="T31" fmla="*/ 311 h 578"/>
                  <a:gd name="T32" fmla="*/ 508 w 1096"/>
                  <a:gd name="T33" fmla="*/ 293 h 578"/>
                  <a:gd name="T34" fmla="*/ 501 w 1096"/>
                  <a:gd name="T35" fmla="*/ 268 h 578"/>
                  <a:gd name="T36" fmla="*/ 495 w 1096"/>
                  <a:gd name="T37" fmla="*/ 272 h 578"/>
                  <a:gd name="T38" fmla="*/ 493 w 1096"/>
                  <a:gd name="T39" fmla="*/ 305 h 578"/>
                  <a:gd name="T40" fmla="*/ 489 w 1096"/>
                  <a:gd name="T41" fmla="*/ 341 h 578"/>
                  <a:gd name="T42" fmla="*/ 485 w 1096"/>
                  <a:gd name="T43" fmla="*/ 370 h 578"/>
                  <a:gd name="T44" fmla="*/ 478 w 1096"/>
                  <a:gd name="T45" fmla="*/ 412 h 578"/>
                  <a:gd name="T46" fmla="*/ 455 w 1096"/>
                  <a:gd name="T47" fmla="*/ 460 h 578"/>
                  <a:gd name="T48" fmla="*/ 433 w 1096"/>
                  <a:gd name="T49" fmla="*/ 460 h 578"/>
                  <a:gd name="T50" fmla="*/ 407 w 1096"/>
                  <a:gd name="T51" fmla="*/ 411 h 578"/>
                  <a:gd name="T52" fmla="*/ 376 w 1096"/>
                  <a:gd name="T53" fmla="*/ 169 h 578"/>
                  <a:gd name="T54" fmla="*/ 376 w 1096"/>
                  <a:gd name="T55" fmla="*/ 163 h 578"/>
                  <a:gd name="T56" fmla="*/ 376 w 1096"/>
                  <a:gd name="T57" fmla="*/ 172 h 578"/>
                  <a:gd name="T58" fmla="*/ 368 w 1096"/>
                  <a:gd name="T59" fmla="*/ 226 h 578"/>
                  <a:gd name="T60" fmla="*/ 359 w 1096"/>
                  <a:gd name="T61" fmla="*/ 311 h 578"/>
                  <a:gd name="T62" fmla="*/ 345 w 1096"/>
                  <a:gd name="T63" fmla="*/ 389 h 578"/>
                  <a:gd name="T64" fmla="*/ 326 w 1096"/>
                  <a:gd name="T65" fmla="*/ 430 h 578"/>
                  <a:gd name="T66" fmla="*/ 297 w 1096"/>
                  <a:gd name="T67" fmla="*/ 428 h 578"/>
                  <a:gd name="T68" fmla="*/ 280 w 1096"/>
                  <a:gd name="T69" fmla="*/ 386 h 578"/>
                  <a:gd name="T70" fmla="*/ 268 w 1096"/>
                  <a:gd name="T71" fmla="*/ 307 h 578"/>
                  <a:gd name="T72" fmla="*/ 265 w 1096"/>
                  <a:gd name="T73" fmla="*/ 249 h 578"/>
                  <a:gd name="T74" fmla="*/ 253 w 1096"/>
                  <a:gd name="T75" fmla="*/ 98 h 578"/>
                  <a:gd name="T76" fmla="*/ 249 w 1096"/>
                  <a:gd name="T77" fmla="*/ 36 h 578"/>
                  <a:gd name="T78" fmla="*/ 247 w 1096"/>
                  <a:gd name="T79" fmla="*/ 0 h 578"/>
                  <a:gd name="T80" fmla="*/ 247 w 1096"/>
                  <a:gd name="T81" fmla="*/ 5 h 578"/>
                  <a:gd name="T82" fmla="*/ 245 w 1096"/>
                  <a:gd name="T83" fmla="*/ 53 h 578"/>
                  <a:gd name="T84" fmla="*/ 241 w 1096"/>
                  <a:gd name="T85" fmla="*/ 113 h 578"/>
                  <a:gd name="T86" fmla="*/ 236 w 1096"/>
                  <a:gd name="T87" fmla="*/ 245 h 578"/>
                  <a:gd name="T88" fmla="*/ 230 w 1096"/>
                  <a:gd name="T89" fmla="*/ 347 h 578"/>
                  <a:gd name="T90" fmla="*/ 201 w 1096"/>
                  <a:gd name="T91" fmla="*/ 455 h 578"/>
                  <a:gd name="T92" fmla="*/ 170 w 1096"/>
                  <a:gd name="T93" fmla="*/ 480 h 578"/>
                  <a:gd name="T94" fmla="*/ 134 w 1096"/>
                  <a:gd name="T95" fmla="*/ 441 h 578"/>
                  <a:gd name="T96" fmla="*/ 117 w 1096"/>
                  <a:gd name="T97" fmla="*/ 361 h 578"/>
                  <a:gd name="T98" fmla="*/ 97 w 1096"/>
                  <a:gd name="T99" fmla="*/ 121 h 578"/>
                  <a:gd name="T100" fmla="*/ 97 w 1096"/>
                  <a:gd name="T101" fmla="*/ 172 h 578"/>
                  <a:gd name="T102" fmla="*/ 90 w 1096"/>
                  <a:gd name="T103" fmla="*/ 324 h 578"/>
                  <a:gd name="T104" fmla="*/ 82 w 1096"/>
                  <a:gd name="T105" fmla="*/ 399 h 578"/>
                  <a:gd name="T106" fmla="*/ 74 w 1096"/>
                  <a:gd name="T107" fmla="*/ 455 h 578"/>
                  <a:gd name="T108" fmla="*/ 65 w 1096"/>
                  <a:gd name="T109" fmla="*/ 489 h 578"/>
                  <a:gd name="T110" fmla="*/ 44 w 1096"/>
                  <a:gd name="T111" fmla="*/ 520 h 57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96"/>
                  <a:gd name="T169" fmla="*/ 0 h 578"/>
                  <a:gd name="T170" fmla="*/ 1096 w 1096"/>
                  <a:gd name="T171" fmla="*/ 578 h 57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96" h="578">
                    <a:moveTo>
                      <a:pt x="1096" y="574"/>
                    </a:moveTo>
                    <a:lnTo>
                      <a:pt x="1079" y="568"/>
                    </a:lnTo>
                    <a:lnTo>
                      <a:pt x="1061" y="566"/>
                    </a:lnTo>
                    <a:lnTo>
                      <a:pt x="1052" y="566"/>
                    </a:lnTo>
                    <a:lnTo>
                      <a:pt x="1040" y="568"/>
                    </a:lnTo>
                    <a:lnTo>
                      <a:pt x="1027" y="570"/>
                    </a:lnTo>
                    <a:lnTo>
                      <a:pt x="1011" y="572"/>
                    </a:lnTo>
                    <a:lnTo>
                      <a:pt x="1002" y="574"/>
                    </a:lnTo>
                    <a:lnTo>
                      <a:pt x="996" y="576"/>
                    </a:lnTo>
                    <a:lnTo>
                      <a:pt x="990" y="576"/>
                    </a:lnTo>
                    <a:lnTo>
                      <a:pt x="986" y="578"/>
                    </a:lnTo>
                    <a:lnTo>
                      <a:pt x="979" y="578"/>
                    </a:lnTo>
                    <a:lnTo>
                      <a:pt x="971" y="578"/>
                    </a:lnTo>
                    <a:lnTo>
                      <a:pt x="967" y="578"/>
                    </a:lnTo>
                    <a:lnTo>
                      <a:pt x="963" y="578"/>
                    </a:lnTo>
                    <a:lnTo>
                      <a:pt x="958" y="578"/>
                    </a:lnTo>
                    <a:lnTo>
                      <a:pt x="950" y="578"/>
                    </a:lnTo>
                    <a:lnTo>
                      <a:pt x="942" y="578"/>
                    </a:lnTo>
                    <a:lnTo>
                      <a:pt x="931" y="578"/>
                    </a:lnTo>
                    <a:lnTo>
                      <a:pt x="919" y="578"/>
                    </a:lnTo>
                    <a:lnTo>
                      <a:pt x="904" y="578"/>
                    </a:lnTo>
                    <a:lnTo>
                      <a:pt x="842" y="576"/>
                    </a:lnTo>
                    <a:lnTo>
                      <a:pt x="785" y="572"/>
                    </a:lnTo>
                    <a:lnTo>
                      <a:pt x="754" y="570"/>
                    </a:lnTo>
                    <a:lnTo>
                      <a:pt x="723" y="564"/>
                    </a:lnTo>
                    <a:lnTo>
                      <a:pt x="691" y="560"/>
                    </a:lnTo>
                    <a:lnTo>
                      <a:pt x="658" y="553"/>
                    </a:lnTo>
                    <a:lnTo>
                      <a:pt x="643" y="549"/>
                    </a:lnTo>
                    <a:lnTo>
                      <a:pt x="627" y="543"/>
                    </a:lnTo>
                    <a:lnTo>
                      <a:pt x="616" y="533"/>
                    </a:lnTo>
                    <a:lnTo>
                      <a:pt x="604" y="524"/>
                    </a:lnTo>
                    <a:lnTo>
                      <a:pt x="597" y="514"/>
                    </a:lnTo>
                    <a:lnTo>
                      <a:pt x="589" y="501"/>
                    </a:lnTo>
                    <a:lnTo>
                      <a:pt x="583" y="489"/>
                    </a:lnTo>
                    <a:lnTo>
                      <a:pt x="577" y="476"/>
                    </a:lnTo>
                    <a:lnTo>
                      <a:pt x="570" y="449"/>
                    </a:lnTo>
                    <a:lnTo>
                      <a:pt x="566" y="422"/>
                    </a:lnTo>
                    <a:lnTo>
                      <a:pt x="564" y="409"/>
                    </a:lnTo>
                    <a:lnTo>
                      <a:pt x="564" y="397"/>
                    </a:lnTo>
                    <a:lnTo>
                      <a:pt x="562" y="386"/>
                    </a:lnTo>
                    <a:lnTo>
                      <a:pt x="562" y="378"/>
                    </a:lnTo>
                    <a:lnTo>
                      <a:pt x="560" y="361"/>
                    </a:lnTo>
                    <a:lnTo>
                      <a:pt x="558" y="349"/>
                    </a:lnTo>
                    <a:lnTo>
                      <a:pt x="556" y="341"/>
                    </a:lnTo>
                    <a:lnTo>
                      <a:pt x="553" y="336"/>
                    </a:lnTo>
                    <a:lnTo>
                      <a:pt x="551" y="332"/>
                    </a:lnTo>
                    <a:lnTo>
                      <a:pt x="547" y="328"/>
                    </a:lnTo>
                    <a:lnTo>
                      <a:pt x="543" y="326"/>
                    </a:lnTo>
                    <a:lnTo>
                      <a:pt x="539" y="324"/>
                    </a:lnTo>
                    <a:lnTo>
                      <a:pt x="528" y="318"/>
                    </a:lnTo>
                    <a:lnTo>
                      <a:pt x="518" y="315"/>
                    </a:lnTo>
                    <a:lnTo>
                      <a:pt x="514" y="311"/>
                    </a:lnTo>
                    <a:lnTo>
                      <a:pt x="512" y="305"/>
                    </a:lnTo>
                    <a:lnTo>
                      <a:pt x="508" y="299"/>
                    </a:lnTo>
                    <a:lnTo>
                      <a:pt x="508" y="293"/>
                    </a:lnTo>
                    <a:lnTo>
                      <a:pt x="506" y="282"/>
                    </a:lnTo>
                    <a:lnTo>
                      <a:pt x="503" y="272"/>
                    </a:lnTo>
                    <a:lnTo>
                      <a:pt x="501" y="268"/>
                    </a:lnTo>
                    <a:lnTo>
                      <a:pt x="499" y="267"/>
                    </a:lnTo>
                    <a:lnTo>
                      <a:pt x="497" y="267"/>
                    </a:lnTo>
                    <a:lnTo>
                      <a:pt x="495" y="272"/>
                    </a:lnTo>
                    <a:lnTo>
                      <a:pt x="495" y="282"/>
                    </a:lnTo>
                    <a:lnTo>
                      <a:pt x="493" y="295"/>
                    </a:lnTo>
                    <a:lnTo>
                      <a:pt x="493" y="305"/>
                    </a:lnTo>
                    <a:lnTo>
                      <a:pt x="491" y="316"/>
                    </a:lnTo>
                    <a:lnTo>
                      <a:pt x="491" y="330"/>
                    </a:lnTo>
                    <a:lnTo>
                      <a:pt x="489" y="341"/>
                    </a:lnTo>
                    <a:lnTo>
                      <a:pt x="487" y="351"/>
                    </a:lnTo>
                    <a:lnTo>
                      <a:pt x="485" y="361"/>
                    </a:lnTo>
                    <a:lnTo>
                      <a:pt x="485" y="366"/>
                    </a:lnTo>
                    <a:lnTo>
                      <a:pt x="485" y="370"/>
                    </a:lnTo>
                    <a:lnTo>
                      <a:pt x="481" y="393"/>
                    </a:lnTo>
                    <a:lnTo>
                      <a:pt x="478" y="412"/>
                    </a:lnTo>
                    <a:lnTo>
                      <a:pt x="474" y="430"/>
                    </a:lnTo>
                    <a:lnTo>
                      <a:pt x="468" y="443"/>
                    </a:lnTo>
                    <a:lnTo>
                      <a:pt x="462" y="455"/>
                    </a:lnTo>
                    <a:lnTo>
                      <a:pt x="455" y="460"/>
                    </a:lnTo>
                    <a:lnTo>
                      <a:pt x="449" y="464"/>
                    </a:lnTo>
                    <a:lnTo>
                      <a:pt x="441" y="464"/>
                    </a:lnTo>
                    <a:lnTo>
                      <a:pt x="433" y="460"/>
                    </a:lnTo>
                    <a:lnTo>
                      <a:pt x="428" y="455"/>
                    </a:lnTo>
                    <a:lnTo>
                      <a:pt x="420" y="443"/>
                    </a:lnTo>
                    <a:lnTo>
                      <a:pt x="414" y="430"/>
                    </a:lnTo>
                    <a:lnTo>
                      <a:pt x="407" y="411"/>
                    </a:lnTo>
                    <a:lnTo>
                      <a:pt x="401" y="389"/>
                    </a:lnTo>
                    <a:lnTo>
                      <a:pt x="397" y="364"/>
                    </a:lnTo>
                    <a:lnTo>
                      <a:pt x="393" y="336"/>
                    </a:lnTo>
                    <a:lnTo>
                      <a:pt x="376" y="169"/>
                    </a:lnTo>
                    <a:lnTo>
                      <a:pt x="376" y="167"/>
                    </a:lnTo>
                    <a:lnTo>
                      <a:pt x="376" y="163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72"/>
                    </a:lnTo>
                    <a:lnTo>
                      <a:pt x="374" y="182"/>
                    </a:lnTo>
                    <a:lnTo>
                      <a:pt x="372" y="194"/>
                    </a:lnTo>
                    <a:lnTo>
                      <a:pt x="372" y="207"/>
                    </a:lnTo>
                    <a:lnTo>
                      <a:pt x="368" y="226"/>
                    </a:lnTo>
                    <a:lnTo>
                      <a:pt x="366" y="249"/>
                    </a:lnTo>
                    <a:lnTo>
                      <a:pt x="362" y="278"/>
                    </a:lnTo>
                    <a:lnTo>
                      <a:pt x="359" y="311"/>
                    </a:lnTo>
                    <a:lnTo>
                      <a:pt x="355" y="341"/>
                    </a:lnTo>
                    <a:lnTo>
                      <a:pt x="351" y="366"/>
                    </a:lnTo>
                    <a:lnTo>
                      <a:pt x="345" y="389"/>
                    </a:lnTo>
                    <a:lnTo>
                      <a:pt x="339" y="407"/>
                    </a:lnTo>
                    <a:lnTo>
                      <a:pt x="332" y="420"/>
                    </a:lnTo>
                    <a:lnTo>
                      <a:pt x="326" y="430"/>
                    </a:lnTo>
                    <a:lnTo>
                      <a:pt x="318" y="436"/>
                    </a:lnTo>
                    <a:lnTo>
                      <a:pt x="311" y="437"/>
                    </a:lnTo>
                    <a:lnTo>
                      <a:pt x="305" y="434"/>
                    </a:lnTo>
                    <a:lnTo>
                      <a:pt x="297" y="428"/>
                    </a:lnTo>
                    <a:lnTo>
                      <a:pt x="291" y="418"/>
                    </a:lnTo>
                    <a:lnTo>
                      <a:pt x="286" y="403"/>
                    </a:lnTo>
                    <a:lnTo>
                      <a:pt x="280" y="386"/>
                    </a:lnTo>
                    <a:lnTo>
                      <a:pt x="274" y="363"/>
                    </a:lnTo>
                    <a:lnTo>
                      <a:pt x="270" y="336"/>
                    </a:lnTo>
                    <a:lnTo>
                      <a:pt x="268" y="307"/>
                    </a:lnTo>
                    <a:lnTo>
                      <a:pt x="266" y="290"/>
                    </a:lnTo>
                    <a:lnTo>
                      <a:pt x="265" y="270"/>
                    </a:lnTo>
                    <a:lnTo>
                      <a:pt x="265" y="249"/>
                    </a:lnTo>
                    <a:lnTo>
                      <a:pt x="263" y="224"/>
                    </a:lnTo>
                    <a:lnTo>
                      <a:pt x="259" y="174"/>
                    </a:lnTo>
                    <a:lnTo>
                      <a:pt x="255" y="123"/>
                    </a:lnTo>
                    <a:lnTo>
                      <a:pt x="253" y="98"/>
                    </a:lnTo>
                    <a:lnTo>
                      <a:pt x="251" y="75"/>
                    </a:lnTo>
                    <a:lnTo>
                      <a:pt x="251" y="53"/>
                    </a:lnTo>
                    <a:lnTo>
                      <a:pt x="249" y="36"/>
                    </a:lnTo>
                    <a:lnTo>
                      <a:pt x="247" y="21"/>
                    </a:lnTo>
                    <a:lnTo>
                      <a:pt x="247" y="9"/>
                    </a:lnTo>
                    <a:lnTo>
                      <a:pt x="247" y="2"/>
                    </a:lnTo>
                    <a:lnTo>
                      <a:pt x="247" y="0"/>
                    </a:lnTo>
                    <a:lnTo>
                      <a:pt x="247" y="5"/>
                    </a:lnTo>
                    <a:lnTo>
                      <a:pt x="245" y="13"/>
                    </a:lnTo>
                    <a:lnTo>
                      <a:pt x="245" y="23"/>
                    </a:lnTo>
                    <a:lnTo>
                      <a:pt x="245" y="36"/>
                    </a:lnTo>
                    <a:lnTo>
                      <a:pt x="245" y="53"/>
                    </a:lnTo>
                    <a:lnTo>
                      <a:pt x="243" y="71"/>
                    </a:lnTo>
                    <a:lnTo>
                      <a:pt x="243" y="92"/>
                    </a:lnTo>
                    <a:lnTo>
                      <a:pt x="241" y="113"/>
                    </a:lnTo>
                    <a:lnTo>
                      <a:pt x="241" y="136"/>
                    </a:lnTo>
                    <a:lnTo>
                      <a:pt x="240" y="163"/>
                    </a:lnTo>
                    <a:lnTo>
                      <a:pt x="238" y="190"/>
                    </a:lnTo>
                    <a:lnTo>
                      <a:pt x="236" y="245"/>
                    </a:lnTo>
                    <a:lnTo>
                      <a:pt x="232" y="307"/>
                    </a:lnTo>
                    <a:lnTo>
                      <a:pt x="230" y="347"/>
                    </a:lnTo>
                    <a:lnTo>
                      <a:pt x="224" y="382"/>
                    </a:lnTo>
                    <a:lnTo>
                      <a:pt x="218" y="412"/>
                    </a:lnTo>
                    <a:lnTo>
                      <a:pt x="211" y="436"/>
                    </a:lnTo>
                    <a:lnTo>
                      <a:pt x="201" y="455"/>
                    </a:lnTo>
                    <a:lnTo>
                      <a:pt x="192" y="468"/>
                    </a:lnTo>
                    <a:lnTo>
                      <a:pt x="182" y="476"/>
                    </a:lnTo>
                    <a:lnTo>
                      <a:pt x="170" y="480"/>
                    </a:lnTo>
                    <a:lnTo>
                      <a:pt x="161" y="478"/>
                    </a:lnTo>
                    <a:lnTo>
                      <a:pt x="151" y="470"/>
                    </a:lnTo>
                    <a:lnTo>
                      <a:pt x="142" y="459"/>
                    </a:lnTo>
                    <a:lnTo>
                      <a:pt x="134" y="441"/>
                    </a:lnTo>
                    <a:lnTo>
                      <a:pt x="126" y="418"/>
                    </a:lnTo>
                    <a:lnTo>
                      <a:pt x="121" y="391"/>
                    </a:lnTo>
                    <a:lnTo>
                      <a:pt x="117" y="361"/>
                    </a:lnTo>
                    <a:lnTo>
                      <a:pt x="115" y="324"/>
                    </a:lnTo>
                    <a:lnTo>
                      <a:pt x="99" y="100"/>
                    </a:lnTo>
                    <a:lnTo>
                      <a:pt x="99" y="103"/>
                    </a:lnTo>
                    <a:lnTo>
                      <a:pt x="99" y="109"/>
                    </a:lnTo>
                    <a:lnTo>
                      <a:pt x="97" y="121"/>
                    </a:lnTo>
                    <a:lnTo>
                      <a:pt x="97" y="134"/>
                    </a:lnTo>
                    <a:lnTo>
                      <a:pt x="97" y="153"/>
                    </a:lnTo>
                    <a:lnTo>
                      <a:pt x="97" y="172"/>
                    </a:lnTo>
                    <a:lnTo>
                      <a:pt x="96" y="196"/>
                    </a:lnTo>
                    <a:lnTo>
                      <a:pt x="96" y="219"/>
                    </a:lnTo>
                    <a:lnTo>
                      <a:pt x="92" y="270"/>
                    </a:lnTo>
                    <a:lnTo>
                      <a:pt x="90" y="324"/>
                    </a:lnTo>
                    <a:lnTo>
                      <a:pt x="88" y="349"/>
                    </a:lnTo>
                    <a:lnTo>
                      <a:pt x="84" y="374"/>
                    </a:lnTo>
                    <a:lnTo>
                      <a:pt x="82" y="399"/>
                    </a:lnTo>
                    <a:lnTo>
                      <a:pt x="80" y="420"/>
                    </a:lnTo>
                    <a:lnTo>
                      <a:pt x="78" y="437"/>
                    </a:lnTo>
                    <a:lnTo>
                      <a:pt x="74" y="455"/>
                    </a:lnTo>
                    <a:lnTo>
                      <a:pt x="73" y="468"/>
                    </a:lnTo>
                    <a:lnTo>
                      <a:pt x="69" y="480"/>
                    </a:lnTo>
                    <a:lnTo>
                      <a:pt x="65" y="489"/>
                    </a:lnTo>
                    <a:lnTo>
                      <a:pt x="63" y="497"/>
                    </a:lnTo>
                    <a:lnTo>
                      <a:pt x="59" y="505"/>
                    </a:lnTo>
                    <a:lnTo>
                      <a:pt x="53" y="510"/>
                    </a:lnTo>
                    <a:lnTo>
                      <a:pt x="44" y="520"/>
                    </a:lnTo>
                    <a:lnTo>
                      <a:pt x="32" y="528"/>
                    </a:lnTo>
                    <a:lnTo>
                      <a:pt x="19" y="535"/>
                    </a:lnTo>
                    <a:lnTo>
                      <a:pt x="0" y="547"/>
                    </a:lnTo>
                  </a:path>
                </a:pathLst>
              </a:custGeom>
              <a:noFill/>
              <a:ln w="19050" cmpd="sng">
                <a:solidFill>
                  <a:srgbClr val="FF993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4128" y="1440"/>
                <a:ext cx="1056" cy="672"/>
                <a:chOff x="3840" y="1008"/>
                <a:chExt cx="1056" cy="672"/>
              </a:xfrm>
            </p:grpSpPr>
            <p:sp>
              <p:nvSpPr>
                <p:cNvPr id="19488" name="Line 24"/>
                <p:cNvSpPr>
                  <a:spLocks noChangeShapeType="1"/>
                </p:cNvSpPr>
                <p:nvPr/>
              </p:nvSpPr>
              <p:spPr bwMode="auto">
                <a:xfrm>
                  <a:off x="3840" y="1680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 wrap="none" anchor="ctr"/>
                <a:lstStyle/>
                <a:p>
                  <a:endParaRPr lang="en-US" b="1" dirty="0"/>
                </a:p>
              </p:txBody>
            </p:sp>
            <p:sp>
              <p:nvSpPr>
                <p:cNvPr id="1948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840" y="1008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 wrap="none" anchor="ctr"/>
                <a:lstStyle/>
                <a:p>
                  <a:endParaRPr lang="en-US" b="1" dirty="0"/>
                </a:p>
              </p:txBody>
            </p:sp>
          </p:grpSp>
        </p:grp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1676400" y="2286000"/>
            <a:ext cx="6172200" cy="1295400"/>
            <a:chOff x="1056" y="1440"/>
            <a:chExt cx="3888" cy="816"/>
          </a:xfrm>
        </p:grpSpPr>
        <p:sp>
          <p:nvSpPr>
            <p:cNvPr id="19478" name="Freeform 27"/>
            <p:cNvSpPr>
              <a:spLocks/>
            </p:cNvSpPr>
            <p:nvPr/>
          </p:nvSpPr>
          <p:spPr bwMode="auto">
            <a:xfrm>
              <a:off x="1056" y="1440"/>
              <a:ext cx="556" cy="167"/>
            </a:xfrm>
            <a:custGeom>
              <a:avLst/>
              <a:gdLst>
                <a:gd name="T0" fmla="*/ 0 w 1983"/>
                <a:gd name="T1" fmla="*/ 49 h 550"/>
                <a:gd name="T2" fmla="*/ 22 w 1983"/>
                <a:gd name="T3" fmla="*/ 44 h 550"/>
                <a:gd name="T4" fmla="*/ 42 w 1983"/>
                <a:gd name="T5" fmla="*/ 29 h 550"/>
                <a:gd name="T6" fmla="*/ 57 w 1983"/>
                <a:gd name="T7" fmla="*/ 8 h 550"/>
                <a:gd name="T8" fmla="*/ 77 w 1983"/>
                <a:gd name="T9" fmla="*/ 0 h 550"/>
                <a:gd name="T10" fmla="*/ 91 w 1983"/>
                <a:gd name="T11" fmla="*/ 7 h 550"/>
                <a:gd name="T12" fmla="*/ 105 w 1983"/>
                <a:gd name="T13" fmla="*/ 27 h 550"/>
                <a:gd name="T14" fmla="*/ 119 w 1983"/>
                <a:gd name="T15" fmla="*/ 41 h 550"/>
                <a:gd name="T16" fmla="*/ 141 w 1983"/>
                <a:gd name="T17" fmla="*/ 49 h 550"/>
                <a:gd name="T18" fmla="*/ 156 w 1983"/>
                <a:gd name="T19" fmla="*/ 50 h 5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3"/>
                <a:gd name="T31" fmla="*/ 0 h 550"/>
                <a:gd name="T32" fmla="*/ 1983 w 1983"/>
                <a:gd name="T33" fmla="*/ 550 h 5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3" h="550">
                  <a:moveTo>
                    <a:pt x="0" y="534"/>
                  </a:moveTo>
                  <a:cubicBezTo>
                    <a:pt x="98" y="522"/>
                    <a:pt x="197" y="511"/>
                    <a:pt x="287" y="473"/>
                  </a:cubicBezTo>
                  <a:cubicBezTo>
                    <a:pt x="377" y="435"/>
                    <a:pt x="465" y="372"/>
                    <a:pt x="539" y="308"/>
                  </a:cubicBezTo>
                  <a:cubicBezTo>
                    <a:pt x="613" y="244"/>
                    <a:pt x="658" y="141"/>
                    <a:pt x="731" y="90"/>
                  </a:cubicBezTo>
                  <a:cubicBezTo>
                    <a:pt x="804" y="39"/>
                    <a:pt x="903" y="6"/>
                    <a:pt x="974" y="3"/>
                  </a:cubicBezTo>
                  <a:cubicBezTo>
                    <a:pt x="1045" y="0"/>
                    <a:pt x="1098" y="25"/>
                    <a:pt x="1157" y="73"/>
                  </a:cubicBezTo>
                  <a:cubicBezTo>
                    <a:pt x="1216" y="121"/>
                    <a:pt x="1272" y="228"/>
                    <a:pt x="1331" y="290"/>
                  </a:cubicBezTo>
                  <a:cubicBezTo>
                    <a:pt x="1390" y="352"/>
                    <a:pt x="1436" y="406"/>
                    <a:pt x="1513" y="447"/>
                  </a:cubicBezTo>
                  <a:cubicBezTo>
                    <a:pt x="1590" y="488"/>
                    <a:pt x="1714" y="518"/>
                    <a:pt x="1792" y="534"/>
                  </a:cubicBezTo>
                  <a:cubicBezTo>
                    <a:pt x="1870" y="550"/>
                    <a:pt x="1926" y="546"/>
                    <a:pt x="1983" y="542"/>
                  </a:cubicBezTo>
                </a:path>
              </a:pathLst>
            </a:custGeom>
            <a:noFill/>
            <a:ln w="28575" cap="flat" cmpd="sng">
              <a:solidFill>
                <a:srgbClr val="99FF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4374" y="1937"/>
              <a:ext cx="570" cy="319"/>
              <a:chOff x="4272" y="1968"/>
              <a:chExt cx="1106" cy="672"/>
            </a:xfrm>
          </p:grpSpPr>
          <p:sp>
            <p:nvSpPr>
              <p:cNvPr id="19480" name="Freeform 29"/>
              <p:cNvSpPr>
                <a:spLocks/>
              </p:cNvSpPr>
              <p:nvPr/>
            </p:nvSpPr>
            <p:spPr bwMode="auto">
              <a:xfrm>
                <a:off x="4272" y="2016"/>
                <a:ext cx="1106" cy="582"/>
              </a:xfrm>
              <a:custGeom>
                <a:avLst/>
                <a:gdLst>
                  <a:gd name="T0" fmla="*/ 10 w 1106"/>
                  <a:gd name="T1" fmla="*/ 319 h 582"/>
                  <a:gd name="T2" fmla="*/ 21 w 1106"/>
                  <a:gd name="T3" fmla="*/ 300 h 582"/>
                  <a:gd name="T4" fmla="*/ 27 w 1106"/>
                  <a:gd name="T5" fmla="*/ 279 h 582"/>
                  <a:gd name="T6" fmla="*/ 41 w 1106"/>
                  <a:gd name="T7" fmla="*/ 204 h 582"/>
                  <a:gd name="T8" fmla="*/ 50 w 1106"/>
                  <a:gd name="T9" fmla="*/ 121 h 582"/>
                  <a:gd name="T10" fmla="*/ 54 w 1106"/>
                  <a:gd name="T11" fmla="*/ 88 h 582"/>
                  <a:gd name="T12" fmla="*/ 56 w 1106"/>
                  <a:gd name="T13" fmla="*/ 63 h 582"/>
                  <a:gd name="T14" fmla="*/ 62 w 1106"/>
                  <a:gd name="T15" fmla="*/ 14 h 582"/>
                  <a:gd name="T16" fmla="*/ 64 w 1106"/>
                  <a:gd name="T17" fmla="*/ 0 h 582"/>
                  <a:gd name="T18" fmla="*/ 102 w 1106"/>
                  <a:gd name="T19" fmla="*/ 394 h 582"/>
                  <a:gd name="T20" fmla="*/ 117 w 1106"/>
                  <a:gd name="T21" fmla="*/ 442 h 582"/>
                  <a:gd name="T22" fmla="*/ 152 w 1106"/>
                  <a:gd name="T23" fmla="*/ 494 h 582"/>
                  <a:gd name="T24" fmla="*/ 177 w 1106"/>
                  <a:gd name="T25" fmla="*/ 515 h 582"/>
                  <a:gd name="T26" fmla="*/ 213 w 1106"/>
                  <a:gd name="T27" fmla="*/ 518 h 582"/>
                  <a:gd name="T28" fmla="*/ 233 w 1106"/>
                  <a:gd name="T29" fmla="*/ 503 h 582"/>
                  <a:gd name="T30" fmla="*/ 246 w 1106"/>
                  <a:gd name="T31" fmla="*/ 472 h 582"/>
                  <a:gd name="T32" fmla="*/ 258 w 1106"/>
                  <a:gd name="T33" fmla="*/ 438 h 582"/>
                  <a:gd name="T34" fmla="*/ 279 w 1106"/>
                  <a:gd name="T35" fmla="*/ 426 h 582"/>
                  <a:gd name="T36" fmla="*/ 290 w 1106"/>
                  <a:gd name="T37" fmla="*/ 446 h 582"/>
                  <a:gd name="T38" fmla="*/ 298 w 1106"/>
                  <a:gd name="T39" fmla="*/ 476 h 582"/>
                  <a:gd name="T40" fmla="*/ 319 w 1106"/>
                  <a:gd name="T41" fmla="*/ 497 h 582"/>
                  <a:gd name="T42" fmla="*/ 365 w 1106"/>
                  <a:gd name="T43" fmla="*/ 511 h 582"/>
                  <a:gd name="T44" fmla="*/ 394 w 1106"/>
                  <a:gd name="T45" fmla="*/ 505 h 582"/>
                  <a:gd name="T46" fmla="*/ 405 w 1106"/>
                  <a:gd name="T47" fmla="*/ 499 h 582"/>
                  <a:gd name="T48" fmla="*/ 419 w 1106"/>
                  <a:gd name="T49" fmla="*/ 499 h 582"/>
                  <a:gd name="T50" fmla="*/ 442 w 1106"/>
                  <a:gd name="T51" fmla="*/ 511 h 582"/>
                  <a:gd name="T52" fmla="*/ 451 w 1106"/>
                  <a:gd name="T53" fmla="*/ 518 h 582"/>
                  <a:gd name="T54" fmla="*/ 465 w 1106"/>
                  <a:gd name="T55" fmla="*/ 528 h 582"/>
                  <a:gd name="T56" fmla="*/ 490 w 1106"/>
                  <a:gd name="T57" fmla="*/ 536 h 582"/>
                  <a:gd name="T58" fmla="*/ 524 w 1106"/>
                  <a:gd name="T59" fmla="*/ 532 h 582"/>
                  <a:gd name="T60" fmla="*/ 542 w 1106"/>
                  <a:gd name="T61" fmla="*/ 520 h 582"/>
                  <a:gd name="T62" fmla="*/ 561 w 1106"/>
                  <a:gd name="T63" fmla="*/ 484 h 582"/>
                  <a:gd name="T64" fmla="*/ 565 w 1106"/>
                  <a:gd name="T65" fmla="*/ 465 h 582"/>
                  <a:gd name="T66" fmla="*/ 570 w 1106"/>
                  <a:gd name="T67" fmla="*/ 428 h 582"/>
                  <a:gd name="T68" fmla="*/ 576 w 1106"/>
                  <a:gd name="T69" fmla="*/ 411 h 582"/>
                  <a:gd name="T70" fmla="*/ 582 w 1106"/>
                  <a:gd name="T71" fmla="*/ 401 h 582"/>
                  <a:gd name="T72" fmla="*/ 588 w 1106"/>
                  <a:gd name="T73" fmla="*/ 405 h 582"/>
                  <a:gd name="T74" fmla="*/ 595 w 1106"/>
                  <a:gd name="T75" fmla="*/ 426 h 582"/>
                  <a:gd name="T76" fmla="*/ 601 w 1106"/>
                  <a:gd name="T77" fmla="*/ 449 h 582"/>
                  <a:gd name="T78" fmla="*/ 607 w 1106"/>
                  <a:gd name="T79" fmla="*/ 482 h 582"/>
                  <a:gd name="T80" fmla="*/ 618 w 1106"/>
                  <a:gd name="T81" fmla="*/ 507 h 582"/>
                  <a:gd name="T82" fmla="*/ 670 w 1106"/>
                  <a:gd name="T83" fmla="*/ 551 h 582"/>
                  <a:gd name="T84" fmla="*/ 730 w 1106"/>
                  <a:gd name="T85" fmla="*/ 568 h 582"/>
                  <a:gd name="T86" fmla="*/ 799 w 1106"/>
                  <a:gd name="T87" fmla="*/ 576 h 582"/>
                  <a:gd name="T88" fmla="*/ 833 w 1106"/>
                  <a:gd name="T89" fmla="*/ 578 h 582"/>
                  <a:gd name="T90" fmla="*/ 870 w 1106"/>
                  <a:gd name="T91" fmla="*/ 582 h 582"/>
                  <a:gd name="T92" fmla="*/ 887 w 1106"/>
                  <a:gd name="T93" fmla="*/ 582 h 582"/>
                  <a:gd name="T94" fmla="*/ 916 w 1106"/>
                  <a:gd name="T95" fmla="*/ 576 h 582"/>
                  <a:gd name="T96" fmla="*/ 933 w 1106"/>
                  <a:gd name="T97" fmla="*/ 565 h 582"/>
                  <a:gd name="T98" fmla="*/ 951 w 1106"/>
                  <a:gd name="T99" fmla="*/ 551 h 582"/>
                  <a:gd name="T100" fmla="*/ 968 w 1106"/>
                  <a:gd name="T101" fmla="*/ 547 h 582"/>
                  <a:gd name="T102" fmla="*/ 987 w 1106"/>
                  <a:gd name="T103" fmla="*/ 551 h 582"/>
                  <a:gd name="T104" fmla="*/ 993 w 1106"/>
                  <a:gd name="T105" fmla="*/ 555 h 582"/>
                  <a:gd name="T106" fmla="*/ 1029 w 1106"/>
                  <a:gd name="T107" fmla="*/ 574 h 582"/>
                  <a:gd name="T108" fmla="*/ 1073 w 1106"/>
                  <a:gd name="T109" fmla="*/ 578 h 58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106"/>
                  <a:gd name="T166" fmla="*/ 0 h 582"/>
                  <a:gd name="T167" fmla="*/ 1106 w 1106"/>
                  <a:gd name="T168" fmla="*/ 582 h 58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106" h="582">
                    <a:moveTo>
                      <a:pt x="0" y="325"/>
                    </a:moveTo>
                    <a:lnTo>
                      <a:pt x="6" y="323"/>
                    </a:lnTo>
                    <a:lnTo>
                      <a:pt x="10" y="319"/>
                    </a:lnTo>
                    <a:lnTo>
                      <a:pt x="14" y="315"/>
                    </a:lnTo>
                    <a:lnTo>
                      <a:pt x="18" y="307"/>
                    </a:lnTo>
                    <a:lnTo>
                      <a:pt x="21" y="300"/>
                    </a:lnTo>
                    <a:lnTo>
                      <a:pt x="25" y="290"/>
                    </a:lnTo>
                    <a:lnTo>
                      <a:pt x="27" y="279"/>
                    </a:lnTo>
                    <a:lnTo>
                      <a:pt x="31" y="267"/>
                    </a:lnTo>
                    <a:lnTo>
                      <a:pt x="35" y="236"/>
                    </a:lnTo>
                    <a:lnTo>
                      <a:pt x="41" y="204"/>
                    </a:lnTo>
                    <a:lnTo>
                      <a:pt x="44" y="165"/>
                    </a:lnTo>
                    <a:lnTo>
                      <a:pt x="50" y="121"/>
                    </a:lnTo>
                    <a:lnTo>
                      <a:pt x="52" y="106"/>
                    </a:lnTo>
                    <a:lnTo>
                      <a:pt x="54" y="88"/>
                    </a:lnTo>
                    <a:lnTo>
                      <a:pt x="54" y="75"/>
                    </a:lnTo>
                    <a:lnTo>
                      <a:pt x="56" y="63"/>
                    </a:lnTo>
                    <a:lnTo>
                      <a:pt x="60" y="42"/>
                    </a:lnTo>
                    <a:lnTo>
                      <a:pt x="60" y="25"/>
                    </a:lnTo>
                    <a:lnTo>
                      <a:pt x="62" y="14"/>
                    </a:lnTo>
                    <a:lnTo>
                      <a:pt x="64" y="6"/>
                    </a:lnTo>
                    <a:lnTo>
                      <a:pt x="64" y="0"/>
                    </a:lnTo>
                    <a:lnTo>
                      <a:pt x="94" y="336"/>
                    </a:lnTo>
                    <a:lnTo>
                      <a:pt x="96" y="367"/>
                    </a:lnTo>
                    <a:lnTo>
                      <a:pt x="102" y="394"/>
                    </a:lnTo>
                    <a:lnTo>
                      <a:pt x="110" y="419"/>
                    </a:lnTo>
                    <a:lnTo>
                      <a:pt x="117" y="442"/>
                    </a:lnTo>
                    <a:lnTo>
                      <a:pt x="129" y="463"/>
                    </a:lnTo>
                    <a:lnTo>
                      <a:pt x="140" y="480"/>
                    </a:lnTo>
                    <a:lnTo>
                      <a:pt x="152" y="494"/>
                    </a:lnTo>
                    <a:lnTo>
                      <a:pt x="163" y="505"/>
                    </a:lnTo>
                    <a:lnTo>
                      <a:pt x="177" y="515"/>
                    </a:lnTo>
                    <a:lnTo>
                      <a:pt x="190" y="518"/>
                    </a:lnTo>
                    <a:lnTo>
                      <a:pt x="202" y="520"/>
                    </a:lnTo>
                    <a:lnTo>
                      <a:pt x="213" y="518"/>
                    </a:lnTo>
                    <a:lnTo>
                      <a:pt x="223" y="513"/>
                    </a:lnTo>
                    <a:lnTo>
                      <a:pt x="233" y="503"/>
                    </a:lnTo>
                    <a:lnTo>
                      <a:pt x="240" y="490"/>
                    </a:lnTo>
                    <a:lnTo>
                      <a:pt x="246" y="472"/>
                    </a:lnTo>
                    <a:lnTo>
                      <a:pt x="252" y="453"/>
                    </a:lnTo>
                    <a:lnTo>
                      <a:pt x="258" y="438"/>
                    </a:lnTo>
                    <a:lnTo>
                      <a:pt x="265" y="428"/>
                    </a:lnTo>
                    <a:lnTo>
                      <a:pt x="273" y="424"/>
                    </a:lnTo>
                    <a:lnTo>
                      <a:pt x="279" y="426"/>
                    </a:lnTo>
                    <a:lnTo>
                      <a:pt x="286" y="434"/>
                    </a:lnTo>
                    <a:lnTo>
                      <a:pt x="290" y="446"/>
                    </a:lnTo>
                    <a:lnTo>
                      <a:pt x="294" y="463"/>
                    </a:lnTo>
                    <a:lnTo>
                      <a:pt x="298" y="476"/>
                    </a:lnTo>
                    <a:lnTo>
                      <a:pt x="307" y="488"/>
                    </a:lnTo>
                    <a:lnTo>
                      <a:pt x="319" y="497"/>
                    </a:lnTo>
                    <a:lnTo>
                      <a:pt x="334" y="503"/>
                    </a:lnTo>
                    <a:lnTo>
                      <a:pt x="350" y="509"/>
                    </a:lnTo>
                    <a:lnTo>
                      <a:pt x="365" y="511"/>
                    </a:lnTo>
                    <a:lnTo>
                      <a:pt x="380" y="509"/>
                    </a:lnTo>
                    <a:lnTo>
                      <a:pt x="394" y="505"/>
                    </a:lnTo>
                    <a:lnTo>
                      <a:pt x="400" y="501"/>
                    </a:lnTo>
                    <a:lnTo>
                      <a:pt x="405" y="499"/>
                    </a:lnTo>
                    <a:lnTo>
                      <a:pt x="413" y="499"/>
                    </a:lnTo>
                    <a:lnTo>
                      <a:pt x="419" y="499"/>
                    </a:lnTo>
                    <a:lnTo>
                      <a:pt x="426" y="501"/>
                    </a:lnTo>
                    <a:lnTo>
                      <a:pt x="434" y="505"/>
                    </a:lnTo>
                    <a:lnTo>
                      <a:pt x="442" y="511"/>
                    </a:lnTo>
                    <a:lnTo>
                      <a:pt x="451" y="518"/>
                    </a:lnTo>
                    <a:lnTo>
                      <a:pt x="455" y="522"/>
                    </a:lnTo>
                    <a:lnTo>
                      <a:pt x="459" y="524"/>
                    </a:lnTo>
                    <a:lnTo>
                      <a:pt x="465" y="528"/>
                    </a:lnTo>
                    <a:lnTo>
                      <a:pt x="473" y="530"/>
                    </a:lnTo>
                    <a:lnTo>
                      <a:pt x="490" y="536"/>
                    </a:lnTo>
                    <a:lnTo>
                      <a:pt x="507" y="536"/>
                    </a:lnTo>
                    <a:lnTo>
                      <a:pt x="517" y="536"/>
                    </a:lnTo>
                    <a:lnTo>
                      <a:pt x="524" y="532"/>
                    </a:lnTo>
                    <a:lnTo>
                      <a:pt x="534" y="528"/>
                    </a:lnTo>
                    <a:lnTo>
                      <a:pt x="542" y="520"/>
                    </a:lnTo>
                    <a:lnTo>
                      <a:pt x="549" y="511"/>
                    </a:lnTo>
                    <a:lnTo>
                      <a:pt x="555" y="499"/>
                    </a:lnTo>
                    <a:lnTo>
                      <a:pt x="561" y="484"/>
                    </a:lnTo>
                    <a:lnTo>
                      <a:pt x="565" y="465"/>
                    </a:lnTo>
                    <a:lnTo>
                      <a:pt x="567" y="451"/>
                    </a:lnTo>
                    <a:lnTo>
                      <a:pt x="569" y="438"/>
                    </a:lnTo>
                    <a:lnTo>
                      <a:pt x="570" y="428"/>
                    </a:lnTo>
                    <a:lnTo>
                      <a:pt x="574" y="419"/>
                    </a:lnTo>
                    <a:lnTo>
                      <a:pt x="576" y="411"/>
                    </a:lnTo>
                    <a:lnTo>
                      <a:pt x="578" y="405"/>
                    </a:lnTo>
                    <a:lnTo>
                      <a:pt x="580" y="403"/>
                    </a:lnTo>
                    <a:lnTo>
                      <a:pt x="582" y="401"/>
                    </a:lnTo>
                    <a:lnTo>
                      <a:pt x="586" y="403"/>
                    </a:lnTo>
                    <a:lnTo>
                      <a:pt x="588" y="405"/>
                    </a:lnTo>
                    <a:lnTo>
                      <a:pt x="590" y="411"/>
                    </a:lnTo>
                    <a:lnTo>
                      <a:pt x="592" y="417"/>
                    </a:lnTo>
                    <a:lnTo>
                      <a:pt x="595" y="426"/>
                    </a:lnTo>
                    <a:lnTo>
                      <a:pt x="597" y="438"/>
                    </a:lnTo>
                    <a:lnTo>
                      <a:pt x="601" y="449"/>
                    </a:lnTo>
                    <a:lnTo>
                      <a:pt x="603" y="465"/>
                    </a:lnTo>
                    <a:lnTo>
                      <a:pt x="607" y="482"/>
                    </a:lnTo>
                    <a:lnTo>
                      <a:pt x="613" y="495"/>
                    </a:lnTo>
                    <a:lnTo>
                      <a:pt x="618" y="507"/>
                    </a:lnTo>
                    <a:lnTo>
                      <a:pt x="626" y="518"/>
                    </a:lnTo>
                    <a:lnTo>
                      <a:pt x="647" y="538"/>
                    </a:lnTo>
                    <a:lnTo>
                      <a:pt x="670" y="551"/>
                    </a:lnTo>
                    <a:lnTo>
                      <a:pt x="697" y="561"/>
                    </a:lnTo>
                    <a:lnTo>
                      <a:pt x="730" y="568"/>
                    </a:lnTo>
                    <a:lnTo>
                      <a:pt x="762" y="572"/>
                    </a:lnTo>
                    <a:lnTo>
                      <a:pt x="799" y="576"/>
                    </a:lnTo>
                    <a:lnTo>
                      <a:pt x="818" y="578"/>
                    </a:lnTo>
                    <a:lnTo>
                      <a:pt x="833" y="578"/>
                    </a:lnTo>
                    <a:lnTo>
                      <a:pt x="847" y="580"/>
                    </a:lnTo>
                    <a:lnTo>
                      <a:pt x="858" y="580"/>
                    </a:lnTo>
                    <a:lnTo>
                      <a:pt x="870" y="582"/>
                    </a:lnTo>
                    <a:lnTo>
                      <a:pt x="880" y="582"/>
                    </a:lnTo>
                    <a:lnTo>
                      <a:pt x="887" y="582"/>
                    </a:lnTo>
                    <a:lnTo>
                      <a:pt x="895" y="582"/>
                    </a:lnTo>
                    <a:lnTo>
                      <a:pt x="906" y="580"/>
                    </a:lnTo>
                    <a:lnTo>
                      <a:pt x="916" y="576"/>
                    </a:lnTo>
                    <a:lnTo>
                      <a:pt x="926" y="572"/>
                    </a:lnTo>
                    <a:lnTo>
                      <a:pt x="933" y="565"/>
                    </a:lnTo>
                    <a:lnTo>
                      <a:pt x="943" y="557"/>
                    </a:lnTo>
                    <a:lnTo>
                      <a:pt x="951" y="551"/>
                    </a:lnTo>
                    <a:lnTo>
                      <a:pt x="958" y="547"/>
                    </a:lnTo>
                    <a:lnTo>
                      <a:pt x="968" y="547"/>
                    </a:lnTo>
                    <a:lnTo>
                      <a:pt x="974" y="547"/>
                    </a:lnTo>
                    <a:lnTo>
                      <a:pt x="981" y="549"/>
                    </a:lnTo>
                    <a:lnTo>
                      <a:pt x="987" y="551"/>
                    </a:lnTo>
                    <a:lnTo>
                      <a:pt x="993" y="555"/>
                    </a:lnTo>
                    <a:lnTo>
                      <a:pt x="1004" y="563"/>
                    </a:lnTo>
                    <a:lnTo>
                      <a:pt x="1016" y="568"/>
                    </a:lnTo>
                    <a:lnTo>
                      <a:pt x="1029" y="574"/>
                    </a:lnTo>
                    <a:lnTo>
                      <a:pt x="1043" y="576"/>
                    </a:lnTo>
                    <a:lnTo>
                      <a:pt x="1073" y="578"/>
                    </a:lnTo>
                    <a:lnTo>
                      <a:pt x="1106" y="574"/>
                    </a:lnTo>
                  </a:path>
                </a:pathLst>
              </a:custGeom>
              <a:noFill/>
              <a:ln w="19050" cmpd="sng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272" y="1968"/>
                <a:ext cx="1056" cy="672"/>
                <a:chOff x="3840" y="1008"/>
                <a:chExt cx="1056" cy="672"/>
              </a:xfrm>
            </p:grpSpPr>
            <p:sp>
              <p:nvSpPr>
                <p:cNvPr id="19482" name="Line 31"/>
                <p:cNvSpPr>
                  <a:spLocks noChangeShapeType="1"/>
                </p:cNvSpPr>
                <p:nvPr/>
              </p:nvSpPr>
              <p:spPr bwMode="auto">
                <a:xfrm>
                  <a:off x="3840" y="1680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 wrap="none" anchor="ctr"/>
                <a:lstStyle/>
                <a:p>
                  <a:endParaRPr lang="en-US" b="1" dirty="0"/>
                </a:p>
              </p:txBody>
            </p:sp>
            <p:sp>
              <p:nvSpPr>
                <p:cNvPr id="1948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840" y="1008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 wrap="none" anchor="ctr"/>
                <a:lstStyle/>
                <a:p>
                  <a:endParaRPr lang="en-US" b="1" dirty="0"/>
                </a:p>
              </p:txBody>
            </p:sp>
          </p:grpSp>
        </p:grpSp>
      </p:grpSp>
      <p:sp>
        <p:nvSpPr>
          <p:cNvPr id="1162276" name="Line 36"/>
          <p:cNvSpPr>
            <a:spLocks noChangeShapeType="1"/>
          </p:cNvSpPr>
          <p:nvPr/>
        </p:nvSpPr>
        <p:spPr bwMode="auto">
          <a:xfrm>
            <a:off x="3894138" y="4968875"/>
            <a:ext cx="0" cy="1104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1162277" name="Line 37"/>
          <p:cNvSpPr>
            <a:spLocks noChangeShapeType="1"/>
          </p:cNvSpPr>
          <p:nvPr/>
        </p:nvSpPr>
        <p:spPr bwMode="auto">
          <a:xfrm>
            <a:off x="4186238" y="4968875"/>
            <a:ext cx="0" cy="1104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1162278" name="Line 38"/>
          <p:cNvSpPr>
            <a:spLocks noChangeShapeType="1"/>
          </p:cNvSpPr>
          <p:nvPr/>
        </p:nvSpPr>
        <p:spPr bwMode="auto">
          <a:xfrm>
            <a:off x="4446588" y="4968875"/>
            <a:ext cx="0" cy="1104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1162281" name="Line 41"/>
          <p:cNvSpPr>
            <a:spLocks noChangeShapeType="1"/>
          </p:cNvSpPr>
          <p:nvPr/>
        </p:nvSpPr>
        <p:spPr bwMode="auto">
          <a:xfrm flipH="1">
            <a:off x="3962400" y="2801938"/>
            <a:ext cx="2498725" cy="2235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1162282" name="Line 42"/>
          <p:cNvSpPr>
            <a:spLocks noChangeShapeType="1"/>
          </p:cNvSpPr>
          <p:nvPr/>
        </p:nvSpPr>
        <p:spPr bwMode="auto">
          <a:xfrm flipH="1">
            <a:off x="4240213" y="3217863"/>
            <a:ext cx="2346325" cy="18224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1162283" name="Line 43"/>
          <p:cNvSpPr>
            <a:spLocks noChangeShapeType="1"/>
          </p:cNvSpPr>
          <p:nvPr/>
        </p:nvSpPr>
        <p:spPr bwMode="auto">
          <a:xfrm flipH="1">
            <a:off x="4521200" y="3592513"/>
            <a:ext cx="2413000" cy="1435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914400" y="2194685"/>
            <a:ext cx="6836730" cy="730940"/>
            <a:chOff x="914400" y="2194685"/>
            <a:chExt cx="6836730" cy="730940"/>
          </a:xfrm>
        </p:grpSpPr>
        <p:sp>
          <p:nvSpPr>
            <p:cNvPr id="19490" name="Freeform 13"/>
            <p:cNvSpPr>
              <a:spLocks/>
            </p:cNvSpPr>
            <p:nvPr/>
          </p:nvSpPr>
          <p:spPr bwMode="auto">
            <a:xfrm>
              <a:off x="914400" y="2286000"/>
              <a:ext cx="882650" cy="265113"/>
            </a:xfrm>
            <a:custGeom>
              <a:avLst/>
              <a:gdLst>
                <a:gd name="T0" fmla="*/ 0 w 1983"/>
                <a:gd name="T1" fmla="*/ 49 h 550"/>
                <a:gd name="T2" fmla="*/ 22 w 1983"/>
                <a:gd name="T3" fmla="*/ 44 h 550"/>
                <a:gd name="T4" fmla="*/ 42 w 1983"/>
                <a:gd name="T5" fmla="*/ 29 h 550"/>
                <a:gd name="T6" fmla="*/ 57 w 1983"/>
                <a:gd name="T7" fmla="*/ 8 h 550"/>
                <a:gd name="T8" fmla="*/ 77 w 1983"/>
                <a:gd name="T9" fmla="*/ 0 h 550"/>
                <a:gd name="T10" fmla="*/ 91 w 1983"/>
                <a:gd name="T11" fmla="*/ 7 h 550"/>
                <a:gd name="T12" fmla="*/ 105 w 1983"/>
                <a:gd name="T13" fmla="*/ 27 h 550"/>
                <a:gd name="T14" fmla="*/ 119 w 1983"/>
                <a:gd name="T15" fmla="*/ 41 h 550"/>
                <a:gd name="T16" fmla="*/ 141 w 1983"/>
                <a:gd name="T17" fmla="*/ 49 h 550"/>
                <a:gd name="T18" fmla="*/ 156 w 1983"/>
                <a:gd name="T19" fmla="*/ 50 h 5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3"/>
                <a:gd name="T31" fmla="*/ 0 h 550"/>
                <a:gd name="T32" fmla="*/ 1983 w 1983"/>
                <a:gd name="T33" fmla="*/ 550 h 5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3" h="550">
                  <a:moveTo>
                    <a:pt x="0" y="534"/>
                  </a:moveTo>
                  <a:cubicBezTo>
                    <a:pt x="98" y="522"/>
                    <a:pt x="197" y="511"/>
                    <a:pt x="287" y="473"/>
                  </a:cubicBezTo>
                  <a:cubicBezTo>
                    <a:pt x="377" y="435"/>
                    <a:pt x="465" y="372"/>
                    <a:pt x="539" y="308"/>
                  </a:cubicBezTo>
                  <a:cubicBezTo>
                    <a:pt x="613" y="244"/>
                    <a:pt x="658" y="141"/>
                    <a:pt x="731" y="90"/>
                  </a:cubicBezTo>
                  <a:cubicBezTo>
                    <a:pt x="804" y="39"/>
                    <a:pt x="903" y="6"/>
                    <a:pt x="974" y="3"/>
                  </a:cubicBezTo>
                  <a:cubicBezTo>
                    <a:pt x="1045" y="0"/>
                    <a:pt x="1098" y="25"/>
                    <a:pt x="1157" y="73"/>
                  </a:cubicBezTo>
                  <a:cubicBezTo>
                    <a:pt x="1216" y="121"/>
                    <a:pt x="1272" y="228"/>
                    <a:pt x="1331" y="290"/>
                  </a:cubicBezTo>
                  <a:cubicBezTo>
                    <a:pt x="1390" y="352"/>
                    <a:pt x="1436" y="406"/>
                    <a:pt x="1513" y="447"/>
                  </a:cubicBezTo>
                  <a:cubicBezTo>
                    <a:pt x="1590" y="488"/>
                    <a:pt x="1714" y="518"/>
                    <a:pt x="1792" y="534"/>
                  </a:cubicBezTo>
                  <a:cubicBezTo>
                    <a:pt x="1870" y="550"/>
                    <a:pt x="1926" y="546"/>
                    <a:pt x="1983" y="54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6324600" y="2286000"/>
              <a:ext cx="865188" cy="506413"/>
              <a:chOff x="3888" y="1008"/>
              <a:chExt cx="1056" cy="672"/>
            </a:xfrm>
          </p:grpSpPr>
          <p:sp>
            <p:nvSpPr>
              <p:cNvPr id="19492" name="Freeform 15"/>
              <p:cNvSpPr>
                <a:spLocks/>
              </p:cNvSpPr>
              <p:nvPr/>
            </p:nvSpPr>
            <p:spPr bwMode="auto">
              <a:xfrm>
                <a:off x="3888" y="1056"/>
                <a:ext cx="960" cy="588"/>
              </a:xfrm>
              <a:custGeom>
                <a:avLst/>
                <a:gdLst>
                  <a:gd name="T0" fmla="*/ 27 w 1103"/>
                  <a:gd name="T1" fmla="*/ 534 h 588"/>
                  <a:gd name="T2" fmla="*/ 38 w 1103"/>
                  <a:gd name="T3" fmla="*/ 503 h 588"/>
                  <a:gd name="T4" fmla="*/ 48 w 1103"/>
                  <a:gd name="T5" fmla="*/ 453 h 588"/>
                  <a:gd name="T6" fmla="*/ 56 w 1103"/>
                  <a:gd name="T7" fmla="*/ 379 h 588"/>
                  <a:gd name="T8" fmla="*/ 68 w 1103"/>
                  <a:gd name="T9" fmla="*/ 0 h 588"/>
                  <a:gd name="T10" fmla="*/ 110 w 1103"/>
                  <a:gd name="T11" fmla="*/ 417 h 588"/>
                  <a:gd name="T12" fmla="*/ 124 w 1103"/>
                  <a:gd name="T13" fmla="*/ 465 h 588"/>
                  <a:gd name="T14" fmla="*/ 133 w 1103"/>
                  <a:gd name="T15" fmla="*/ 486 h 588"/>
                  <a:gd name="T16" fmla="*/ 144 w 1103"/>
                  <a:gd name="T17" fmla="*/ 494 h 588"/>
                  <a:gd name="T18" fmla="*/ 154 w 1103"/>
                  <a:gd name="T19" fmla="*/ 490 h 588"/>
                  <a:gd name="T20" fmla="*/ 164 w 1103"/>
                  <a:gd name="T21" fmla="*/ 471 h 588"/>
                  <a:gd name="T22" fmla="*/ 172 w 1103"/>
                  <a:gd name="T23" fmla="*/ 436 h 588"/>
                  <a:gd name="T24" fmla="*/ 180 w 1103"/>
                  <a:gd name="T25" fmla="*/ 388 h 588"/>
                  <a:gd name="T26" fmla="*/ 185 w 1103"/>
                  <a:gd name="T27" fmla="*/ 325 h 588"/>
                  <a:gd name="T28" fmla="*/ 230 w 1103"/>
                  <a:gd name="T29" fmla="*/ 382 h 588"/>
                  <a:gd name="T30" fmla="*/ 254 w 1103"/>
                  <a:gd name="T31" fmla="*/ 453 h 588"/>
                  <a:gd name="T32" fmla="*/ 274 w 1103"/>
                  <a:gd name="T33" fmla="*/ 480 h 588"/>
                  <a:gd name="T34" fmla="*/ 290 w 1103"/>
                  <a:gd name="T35" fmla="*/ 471 h 588"/>
                  <a:gd name="T36" fmla="*/ 302 w 1103"/>
                  <a:gd name="T37" fmla="*/ 428 h 588"/>
                  <a:gd name="T38" fmla="*/ 311 w 1103"/>
                  <a:gd name="T39" fmla="*/ 357 h 588"/>
                  <a:gd name="T40" fmla="*/ 315 w 1103"/>
                  <a:gd name="T41" fmla="*/ 319 h 588"/>
                  <a:gd name="T42" fmla="*/ 319 w 1103"/>
                  <a:gd name="T43" fmla="*/ 273 h 588"/>
                  <a:gd name="T44" fmla="*/ 325 w 1103"/>
                  <a:gd name="T45" fmla="*/ 242 h 588"/>
                  <a:gd name="T46" fmla="*/ 326 w 1103"/>
                  <a:gd name="T47" fmla="*/ 212 h 588"/>
                  <a:gd name="T48" fmla="*/ 326 w 1103"/>
                  <a:gd name="T49" fmla="*/ 212 h 588"/>
                  <a:gd name="T50" fmla="*/ 330 w 1103"/>
                  <a:gd name="T51" fmla="*/ 231 h 588"/>
                  <a:gd name="T52" fmla="*/ 332 w 1103"/>
                  <a:gd name="T53" fmla="*/ 263 h 588"/>
                  <a:gd name="T54" fmla="*/ 342 w 1103"/>
                  <a:gd name="T55" fmla="*/ 336 h 588"/>
                  <a:gd name="T56" fmla="*/ 350 w 1103"/>
                  <a:gd name="T57" fmla="*/ 388 h 588"/>
                  <a:gd name="T58" fmla="*/ 367 w 1103"/>
                  <a:gd name="T59" fmla="*/ 450 h 588"/>
                  <a:gd name="T60" fmla="*/ 385 w 1103"/>
                  <a:gd name="T61" fmla="*/ 482 h 588"/>
                  <a:gd name="T62" fmla="*/ 400 w 1103"/>
                  <a:gd name="T63" fmla="*/ 488 h 588"/>
                  <a:gd name="T64" fmla="*/ 416 w 1103"/>
                  <a:gd name="T65" fmla="*/ 469 h 588"/>
                  <a:gd name="T66" fmla="*/ 424 w 1103"/>
                  <a:gd name="T67" fmla="*/ 428 h 588"/>
                  <a:gd name="T68" fmla="*/ 456 w 1103"/>
                  <a:gd name="T69" fmla="*/ 428 h 588"/>
                  <a:gd name="T70" fmla="*/ 465 w 1103"/>
                  <a:gd name="T71" fmla="*/ 465 h 588"/>
                  <a:gd name="T72" fmla="*/ 471 w 1103"/>
                  <a:gd name="T73" fmla="*/ 467 h 588"/>
                  <a:gd name="T74" fmla="*/ 475 w 1103"/>
                  <a:gd name="T75" fmla="*/ 455 h 588"/>
                  <a:gd name="T76" fmla="*/ 478 w 1103"/>
                  <a:gd name="T77" fmla="*/ 440 h 588"/>
                  <a:gd name="T78" fmla="*/ 482 w 1103"/>
                  <a:gd name="T79" fmla="*/ 402 h 588"/>
                  <a:gd name="T80" fmla="*/ 486 w 1103"/>
                  <a:gd name="T81" fmla="*/ 394 h 588"/>
                  <a:gd name="T82" fmla="*/ 487 w 1103"/>
                  <a:gd name="T83" fmla="*/ 402 h 588"/>
                  <a:gd name="T84" fmla="*/ 489 w 1103"/>
                  <a:gd name="T85" fmla="*/ 430 h 588"/>
                  <a:gd name="T86" fmla="*/ 493 w 1103"/>
                  <a:gd name="T87" fmla="*/ 461 h 588"/>
                  <a:gd name="T88" fmla="*/ 495 w 1103"/>
                  <a:gd name="T89" fmla="*/ 509 h 588"/>
                  <a:gd name="T90" fmla="*/ 508 w 1103"/>
                  <a:gd name="T91" fmla="*/ 561 h 588"/>
                  <a:gd name="T92" fmla="*/ 526 w 1103"/>
                  <a:gd name="T93" fmla="*/ 578 h 588"/>
                  <a:gd name="T94" fmla="*/ 552 w 1103"/>
                  <a:gd name="T95" fmla="*/ 586 h 588"/>
                  <a:gd name="T96" fmla="*/ 579 w 1103"/>
                  <a:gd name="T97" fmla="*/ 588 h 588"/>
                  <a:gd name="T98" fmla="*/ 606 w 1103"/>
                  <a:gd name="T99" fmla="*/ 582 h 588"/>
                  <a:gd name="T100" fmla="*/ 622 w 1103"/>
                  <a:gd name="T101" fmla="*/ 571 h 588"/>
                  <a:gd name="T102" fmla="*/ 625 w 1103"/>
                  <a:gd name="T103" fmla="*/ 567 h 588"/>
                  <a:gd name="T104" fmla="*/ 629 w 1103"/>
                  <a:gd name="T105" fmla="*/ 572 h 588"/>
                  <a:gd name="T106" fmla="*/ 642 w 1103"/>
                  <a:gd name="T107" fmla="*/ 584 h 588"/>
                  <a:gd name="T108" fmla="*/ 658 w 1103"/>
                  <a:gd name="T109" fmla="*/ 586 h 588"/>
                  <a:gd name="T110" fmla="*/ 696 w 1103"/>
                  <a:gd name="T111" fmla="*/ 586 h 588"/>
                  <a:gd name="T112" fmla="*/ 734 w 1103"/>
                  <a:gd name="T113" fmla="*/ 582 h 588"/>
                  <a:gd name="T114" fmla="*/ 749 w 1103"/>
                  <a:gd name="T115" fmla="*/ 580 h 588"/>
                  <a:gd name="T116" fmla="*/ 766 w 1103"/>
                  <a:gd name="T117" fmla="*/ 576 h 588"/>
                  <a:gd name="T118" fmla="*/ 798 w 1103"/>
                  <a:gd name="T119" fmla="*/ 563 h 588"/>
                  <a:gd name="T120" fmla="*/ 822 w 1103"/>
                  <a:gd name="T121" fmla="*/ 534 h 588"/>
                  <a:gd name="T122" fmla="*/ 835 w 1103"/>
                  <a:gd name="T123" fmla="*/ 513 h 58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103"/>
                  <a:gd name="T187" fmla="*/ 0 h 588"/>
                  <a:gd name="T188" fmla="*/ 1103 w 1103"/>
                  <a:gd name="T189" fmla="*/ 588 h 58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103" h="588">
                    <a:moveTo>
                      <a:pt x="0" y="557"/>
                    </a:moveTo>
                    <a:lnTo>
                      <a:pt x="17" y="551"/>
                    </a:lnTo>
                    <a:lnTo>
                      <a:pt x="30" y="540"/>
                    </a:lnTo>
                    <a:lnTo>
                      <a:pt x="36" y="534"/>
                    </a:lnTo>
                    <a:lnTo>
                      <a:pt x="42" y="524"/>
                    </a:lnTo>
                    <a:lnTo>
                      <a:pt x="47" y="515"/>
                    </a:lnTo>
                    <a:lnTo>
                      <a:pt x="51" y="503"/>
                    </a:lnTo>
                    <a:lnTo>
                      <a:pt x="55" y="490"/>
                    </a:lnTo>
                    <a:lnTo>
                      <a:pt x="59" y="473"/>
                    </a:lnTo>
                    <a:lnTo>
                      <a:pt x="63" y="453"/>
                    </a:lnTo>
                    <a:lnTo>
                      <a:pt x="67" y="432"/>
                    </a:lnTo>
                    <a:lnTo>
                      <a:pt x="71" y="407"/>
                    </a:lnTo>
                    <a:lnTo>
                      <a:pt x="74" y="379"/>
                    </a:lnTo>
                    <a:lnTo>
                      <a:pt x="76" y="348"/>
                    </a:lnTo>
                    <a:lnTo>
                      <a:pt x="80" y="313"/>
                    </a:lnTo>
                    <a:lnTo>
                      <a:pt x="90" y="0"/>
                    </a:lnTo>
                    <a:lnTo>
                      <a:pt x="128" y="304"/>
                    </a:lnTo>
                    <a:lnTo>
                      <a:pt x="132" y="346"/>
                    </a:lnTo>
                    <a:lnTo>
                      <a:pt x="140" y="384"/>
                    </a:lnTo>
                    <a:lnTo>
                      <a:pt x="145" y="417"/>
                    </a:lnTo>
                    <a:lnTo>
                      <a:pt x="155" y="444"/>
                    </a:lnTo>
                    <a:lnTo>
                      <a:pt x="159" y="455"/>
                    </a:lnTo>
                    <a:lnTo>
                      <a:pt x="163" y="465"/>
                    </a:lnTo>
                    <a:lnTo>
                      <a:pt x="167" y="475"/>
                    </a:lnTo>
                    <a:lnTo>
                      <a:pt x="170" y="480"/>
                    </a:lnTo>
                    <a:lnTo>
                      <a:pt x="176" y="486"/>
                    </a:lnTo>
                    <a:lnTo>
                      <a:pt x="180" y="490"/>
                    </a:lnTo>
                    <a:lnTo>
                      <a:pt x="186" y="494"/>
                    </a:lnTo>
                    <a:lnTo>
                      <a:pt x="190" y="494"/>
                    </a:lnTo>
                    <a:lnTo>
                      <a:pt x="193" y="494"/>
                    </a:lnTo>
                    <a:lnTo>
                      <a:pt x="199" y="492"/>
                    </a:lnTo>
                    <a:lnTo>
                      <a:pt x="203" y="490"/>
                    </a:lnTo>
                    <a:lnTo>
                      <a:pt x="207" y="484"/>
                    </a:lnTo>
                    <a:lnTo>
                      <a:pt x="211" y="478"/>
                    </a:lnTo>
                    <a:lnTo>
                      <a:pt x="216" y="471"/>
                    </a:lnTo>
                    <a:lnTo>
                      <a:pt x="220" y="459"/>
                    </a:lnTo>
                    <a:lnTo>
                      <a:pt x="224" y="450"/>
                    </a:lnTo>
                    <a:lnTo>
                      <a:pt x="228" y="436"/>
                    </a:lnTo>
                    <a:lnTo>
                      <a:pt x="232" y="421"/>
                    </a:lnTo>
                    <a:lnTo>
                      <a:pt x="234" y="405"/>
                    </a:lnTo>
                    <a:lnTo>
                      <a:pt x="238" y="388"/>
                    </a:lnTo>
                    <a:lnTo>
                      <a:pt x="241" y="369"/>
                    </a:lnTo>
                    <a:lnTo>
                      <a:pt x="243" y="348"/>
                    </a:lnTo>
                    <a:lnTo>
                      <a:pt x="245" y="325"/>
                    </a:lnTo>
                    <a:lnTo>
                      <a:pt x="247" y="300"/>
                    </a:lnTo>
                    <a:lnTo>
                      <a:pt x="257" y="190"/>
                    </a:lnTo>
                    <a:lnTo>
                      <a:pt x="289" y="350"/>
                    </a:lnTo>
                    <a:lnTo>
                      <a:pt x="303" y="382"/>
                    </a:lnTo>
                    <a:lnTo>
                      <a:pt x="314" y="411"/>
                    </a:lnTo>
                    <a:lnTo>
                      <a:pt x="326" y="434"/>
                    </a:lnTo>
                    <a:lnTo>
                      <a:pt x="335" y="453"/>
                    </a:lnTo>
                    <a:lnTo>
                      <a:pt x="345" y="467"/>
                    </a:lnTo>
                    <a:lnTo>
                      <a:pt x="355" y="475"/>
                    </a:lnTo>
                    <a:lnTo>
                      <a:pt x="362" y="480"/>
                    </a:lnTo>
                    <a:lnTo>
                      <a:pt x="370" y="480"/>
                    </a:lnTo>
                    <a:lnTo>
                      <a:pt x="376" y="476"/>
                    </a:lnTo>
                    <a:lnTo>
                      <a:pt x="383" y="471"/>
                    </a:lnTo>
                    <a:lnTo>
                      <a:pt x="389" y="459"/>
                    </a:lnTo>
                    <a:lnTo>
                      <a:pt x="393" y="446"/>
                    </a:lnTo>
                    <a:lnTo>
                      <a:pt x="399" y="428"/>
                    </a:lnTo>
                    <a:lnTo>
                      <a:pt x="403" y="407"/>
                    </a:lnTo>
                    <a:lnTo>
                      <a:pt x="407" y="384"/>
                    </a:lnTo>
                    <a:lnTo>
                      <a:pt x="410" y="357"/>
                    </a:lnTo>
                    <a:lnTo>
                      <a:pt x="414" y="336"/>
                    </a:lnTo>
                    <a:lnTo>
                      <a:pt x="416" y="319"/>
                    </a:lnTo>
                    <a:lnTo>
                      <a:pt x="418" y="302"/>
                    </a:lnTo>
                    <a:lnTo>
                      <a:pt x="420" y="286"/>
                    </a:lnTo>
                    <a:lnTo>
                      <a:pt x="422" y="273"/>
                    </a:lnTo>
                    <a:lnTo>
                      <a:pt x="424" y="261"/>
                    </a:lnTo>
                    <a:lnTo>
                      <a:pt x="426" y="252"/>
                    </a:lnTo>
                    <a:lnTo>
                      <a:pt x="428" y="242"/>
                    </a:lnTo>
                    <a:lnTo>
                      <a:pt x="430" y="227"/>
                    </a:lnTo>
                    <a:lnTo>
                      <a:pt x="431" y="217"/>
                    </a:lnTo>
                    <a:lnTo>
                      <a:pt x="431" y="212"/>
                    </a:lnTo>
                    <a:lnTo>
                      <a:pt x="433" y="215"/>
                    </a:lnTo>
                    <a:lnTo>
                      <a:pt x="433" y="223"/>
                    </a:lnTo>
                    <a:lnTo>
                      <a:pt x="435" y="231"/>
                    </a:lnTo>
                    <a:lnTo>
                      <a:pt x="435" y="240"/>
                    </a:lnTo>
                    <a:lnTo>
                      <a:pt x="437" y="252"/>
                    </a:lnTo>
                    <a:lnTo>
                      <a:pt x="439" y="263"/>
                    </a:lnTo>
                    <a:lnTo>
                      <a:pt x="441" y="277"/>
                    </a:lnTo>
                    <a:lnTo>
                      <a:pt x="447" y="306"/>
                    </a:lnTo>
                    <a:lnTo>
                      <a:pt x="451" y="336"/>
                    </a:lnTo>
                    <a:lnTo>
                      <a:pt x="456" y="363"/>
                    </a:lnTo>
                    <a:lnTo>
                      <a:pt x="462" y="388"/>
                    </a:lnTo>
                    <a:lnTo>
                      <a:pt x="470" y="413"/>
                    </a:lnTo>
                    <a:lnTo>
                      <a:pt x="478" y="432"/>
                    </a:lnTo>
                    <a:lnTo>
                      <a:pt x="485" y="450"/>
                    </a:lnTo>
                    <a:lnTo>
                      <a:pt x="493" y="465"/>
                    </a:lnTo>
                    <a:lnTo>
                      <a:pt x="501" y="475"/>
                    </a:lnTo>
                    <a:lnTo>
                      <a:pt x="508" y="482"/>
                    </a:lnTo>
                    <a:lnTo>
                      <a:pt x="516" y="488"/>
                    </a:lnTo>
                    <a:lnTo>
                      <a:pt x="522" y="490"/>
                    </a:lnTo>
                    <a:lnTo>
                      <a:pt x="529" y="488"/>
                    </a:lnTo>
                    <a:lnTo>
                      <a:pt x="535" y="484"/>
                    </a:lnTo>
                    <a:lnTo>
                      <a:pt x="543" y="478"/>
                    </a:lnTo>
                    <a:lnTo>
                      <a:pt x="549" y="469"/>
                    </a:lnTo>
                    <a:lnTo>
                      <a:pt x="552" y="457"/>
                    </a:lnTo>
                    <a:lnTo>
                      <a:pt x="556" y="444"/>
                    </a:lnTo>
                    <a:lnTo>
                      <a:pt x="560" y="428"/>
                    </a:lnTo>
                    <a:lnTo>
                      <a:pt x="562" y="411"/>
                    </a:lnTo>
                    <a:lnTo>
                      <a:pt x="577" y="336"/>
                    </a:lnTo>
                    <a:lnTo>
                      <a:pt x="597" y="409"/>
                    </a:lnTo>
                    <a:lnTo>
                      <a:pt x="602" y="428"/>
                    </a:lnTo>
                    <a:lnTo>
                      <a:pt x="606" y="444"/>
                    </a:lnTo>
                    <a:lnTo>
                      <a:pt x="610" y="457"/>
                    </a:lnTo>
                    <a:lnTo>
                      <a:pt x="614" y="465"/>
                    </a:lnTo>
                    <a:lnTo>
                      <a:pt x="618" y="467"/>
                    </a:lnTo>
                    <a:lnTo>
                      <a:pt x="620" y="467"/>
                    </a:lnTo>
                    <a:lnTo>
                      <a:pt x="622" y="467"/>
                    </a:lnTo>
                    <a:lnTo>
                      <a:pt x="623" y="465"/>
                    </a:lnTo>
                    <a:lnTo>
                      <a:pt x="625" y="461"/>
                    </a:lnTo>
                    <a:lnTo>
                      <a:pt x="627" y="455"/>
                    </a:lnTo>
                    <a:lnTo>
                      <a:pt x="629" y="450"/>
                    </a:lnTo>
                    <a:lnTo>
                      <a:pt x="631" y="440"/>
                    </a:lnTo>
                    <a:lnTo>
                      <a:pt x="633" y="423"/>
                    </a:lnTo>
                    <a:lnTo>
                      <a:pt x="637" y="407"/>
                    </a:lnTo>
                    <a:lnTo>
                      <a:pt x="637" y="402"/>
                    </a:lnTo>
                    <a:lnTo>
                      <a:pt x="639" y="398"/>
                    </a:lnTo>
                    <a:lnTo>
                      <a:pt x="639" y="396"/>
                    </a:lnTo>
                    <a:lnTo>
                      <a:pt x="641" y="394"/>
                    </a:lnTo>
                    <a:lnTo>
                      <a:pt x="643" y="398"/>
                    </a:lnTo>
                    <a:lnTo>
                      <a:pt x="643" y="402"/>
                    </a:lnTo>
                    <a:lnTo>
                      <a:pt x="645" y="409"/>
                    </a:lnTo>
                    <a:lnTo>
                      <a:pt x="645" y="419"/>
                    </a:lnTo>
                    <a:lnTo>
                      <a:pt x="646" y="430"/>
                    </a:lnTo>
                    <a:lnTo>
                      <a:pt x="648" y="444"/>
                    </a:lnTo>
                    <a:lnTo>
                      <a:pt x="650" y="461"/>
                    </a:lnTo>
                    <a:lnTo>
                      <a:pt x="650" y="478"/>
                    </a:lnTo>
                    <a:lnTo>
                      <a:pt x="652" y="496"/>
                    </a:lnTo>
                    <a:lnTo>
                      <a:pt x="654" y="509"/>
                    </a:lnTo>
                    <a:lnTo>
                      <a:pt x="658" y="523"/>
                    </a:lnTo>
                    <a:lnTo>
                      <a:pt x="664" y="544"/>
                    </a:lnTo>
                    <a:lnTo>
                      <a:pt x="671" y="561"/>
                    </a:lnTo>
                    <a:lnTo>
                      <a:pt x="679" y="569"/>
                    </a:lnTo>
                    <a:lnTo>
                      <a:pt x="685" y="572"/>
                    </a:lnTo>
                    <a:lnTo>
                      <a:pt x="694" y="578"/>
                    </a:lnTo>
                    <a:lnTo>
                      <a:pt x="704" y="582"/>
                    </a:lnTo>
                    <a:lnTo>
                      <a:pt x="716" y="584"/>
                    </a:lnTo>
                    <a:lnTo>
                      <a:pt x="729" y="586"/>
                    </a:lnTo>
                    <a:lnTo>
                      <a:pt x="744" y="588"/>
                    </a:lnTo>
                    <a:lnTo>
                      <a:pt x="764" y="588"/>
                    </a:lnTo>
                    <a:lnTo>
                      <a:pt x="777" y="588"/>
                    </a:lnTo>
                    <a:lnTo>
                      <a:pt x="789" y="586"/>
                    </a:lnTo>
                    <a:lnTo>
                      <a:pt x="800" y="582"/>
                    </a:lnTo>
                    <a:lnTo>
                      <a:pt x="808" y="578"/>
                    </a:lnTo>
                    <a:lnTo>
                      <a:pt x="815" y="574"/>
                    </a:lnTo>
                    <a:lnTo>
                      <a:pt x="821" y="571"/>
                    </a:lnTo>
                    <a:lnTo>
                      <a:pt x="825" y="569"/>
                    </a:lnTo>
                    <a:lnTo>
                      <a:pt x="825" y="567"/>
                    </a:lnTo>
                    <a:lnTo>
                      <a:pt x="827" y="569"/>
                    </a:lnTo>
                    <a:lnTo>
                      <a:pt x="827" y="571"/>
                    </a:lnTo>
                    <a:lnTo>
                      <a:pt x="831" y="572"/>
                    </a:lnTo>
                    <a:lnTo>
                      <a:pt x="835" y="576"/>
                    </a:lnTo>
                    <a:lnTo>
                      <a:pt x="840" y="580"/>
                    </a:lnTo>
                    <a:lnTo>
                      <a:pt x="848" y="584"/>
                    </a:lnTo>
                    <a:lnTo>
                      <a:pt x="858" y="586"/>
                    </a:lnTo>
                    <a:lnTo>
                      <a:pt x="869" y="586"/>
                    </a:lnTo>
                    <a:lnTo>
                      <a:pt x="885" y="586"/>
                    </a:lnTo>
                    <a:lnTo>
                      <a:pt x="900" y="586"/>
                    </a:lnTo>
                    <a:lnTo>
                      <a:pt x="919" y="586"/>
                    </a:lnTo>
                    <a:lnTo>
                      <a:pt x="936" y="584"/>
                    </a:lnTo>
                    <a:lnTo>
                      <a:pt x="954" y="584"/>
                    </a:lnTo>
                    <a:lnTo>
                      <a:pt x="969" y="582"/>
                    </a:lnTo>
                    <a:lnTo>
                      <a:pt x="981" y="580"/>
                    </a:lnTo>
                    <a:lnTo>
                      <a:pt x="988" y="580"/>
                    </a:lnTo>
                    <a:lnTo>
                      <a:pt x="996" y="578"/>
                    </a:lnTo>
                    <a:lnTo>
                      <a:pt x="1004" y="578"/>
                    </a:lnTo>
                    <a:lnTo>
                      <a:pt x="1011" y="576"/>
                    </a:lnTo>
                    <a:lnTo>
                      <a:pt x="1019" y="574"/>
                    </a:lnTo>
                    <a:lnTo>
                      <a:pt x="1038" y="569"/>
                    </a:lnTo>
                    <a:lnTo>
                      <a:pt x="1054" y="563"/>
                    </a:lnTo>
                    <a:lnTo>
                      <a:pt x="1071" y="549"/>
                    </a:lnTo>
                    <a:lnTo>
                      <a:pt x="1086" y="534"/>
                    </a:lnTo>
                    <a:lnTo>
                      <a:pt x="1092" y="526"/>
                    </a:lnTo>
                    <a:lnTo>
                      <a:pt x="1098" y="519"/>
                    </a:lnTo>
                    <a:lnTo>
                      <a:pt x="1102" y="513"/>
                    </a:lnTo>
                    <a:lnTo>
                      <a:pt x="1103" y="505"/>
                    </a:lnTo>
                  </a:path>
                </a:pathLst>
              </a:custGeom>
              <a:noFill/>
              <a:ln w="19050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3888" y="1008"/>
                <a:ext cx="1056" cy="672"/>
                <a:chOff x="3840" y="1008"/>
                <a:chExt cx="1056" cy="672"/>
              </a:xfrm>
            </p:grpSpPr>
            <p:sp>
              <p:nvSpPr>
                <p:cNvPr id="19494" name="Line 17"/>
                <p:cNvSpPr>
                  <a:spLocks noChangeShapeType="1"/>
                </p:cNvSpPr>
                <p:nvPr/>
              </p:nvSpPr>
              <p:spPr bwMode="auto">
                <a:xfrm>
                  <a:off x="3840" y="1680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 wrap="none" anchor="ctr"/>
                <a:lstStyle/>
                <a:p>
                  <a:endParaRPr lang="en-US" b="1" dirty="0"/>
                </a:p>
              </p:txBody>
            </p:sp>
            <p:sp>
              <p:nvSpPr>
                <p:cNvPr id="1949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840" y="1008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 wrap="none" anchor="ctr"/>
                <a:lstStyle/>
                <a:p>
                  <a:endParaRPr lang="en-US" b="1" dirty="0"/>
                </a:p>
              </p:txBody>
            </p:sp>
          </p:grpSp>
        </p:grpSp>
        <p:sp>
          <p:nvSpPr>
            <p:cNvPr id="46" name="TextBox 45"/>
            <p:cNvSpPr txBox="1"/>
            <p:nvPr/>
          </p:nvSpPr>
          <p:spPr>
            <a:xfrm>
              <a:off x="7081277" y="2679404"/>
              <a:ext cx="669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Freq.</a:t>
              </a:r>
              <a:endParaRPr 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5851450" y="2406501"/>
              <a:ext cx="669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Mag.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0568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6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6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6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9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6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4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6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6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248" grpId="0" autoUpdateAnimBg="0"/>
      <p:bldP spid="1162276" grpId="0" animBg="1"/>
      <p:bldP spid="1162277" grpId="0" animBg="1"/>
      <p:bldP spid="1162278" grpId="0" animBg="1"/>
      <p:bldP spid="1162281" grpId="0" animBg="1"/>
      <p:bldP spid="1162282" grpId="0" animBg="1"/>
      <p:bldP spid="1162283" grpId="0" animBg="1"/>
    </p:bldLst>
  </p:timing>
</p:sld>
</file>

<file path=ppt/theme/theme1.xml><?xml version="1.0" encoding="utf-8"?>
<a:theme xmlns:a="http://schemas.openxmlformats.org/drawingml/2006/main" name="Lincoln_2012_v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Lincoln_2012_v2</Template>
  <TotalTime>4268</TotalTime>
  <Words>3125</Words>
  <Application>Microsoft Office PowerPoint</Application>
  <PresentationFormat>On-screen Show (4:3)</PresentationFormat>
  <Paragraphs>568</Paragraphs>
  <Slides>37</Slides>
  <Notes>6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Lincoln_2012_v2</vt:lpstr>
      <vt:lpstr>Speech Recognition and Keyword Spotting</vt:lpstr>
      <vt:lpstr>Automatic Speech Recognition (ASR)</vt:lpstr>
      <vt:lpstr>Automatic Speech Recognition (ASR)</vt:lpstr>
      <vt:lpstr>Anatomy of an ASR Decoder</vt:lpstr>
      <vt:lpstr>ASR System Output</vt:lpstr>
      <vt:lpstr>ASR Search Space</vt:lpstr>
      <vt:lpstr>Acoustic Model</vt:lpstr>
      <vt:lpstr>Front End</vt:lpstr>
      <vt:lpstr>Feature Extraction</vt:lpstr>
      <vt:lpstr>Acoustic Model</vt:lpstr>
      <vt:lpstr>Lexicon</vt:lpstr>
      <vt:lpstr>Acoustic Model</vt:lpstr>
      <vt:lpstr>Acoustic Model</vt:lpstr>
      <vt:lpstr>Language Model</vt:lpstr>
      <vt:lpstr>Language Model</vt:lpstr>
      <vt:lpstr>Language Model</vt:lpstr>
      <vt:lpstr>Language Model</vt:lpstr>
      <vt:lpstr>ASR Decoder</vt:lpstr>
      <vt:lpstr>ASR Decoder</vt:lpstr>
      <vt:lpstr>ASR Decoder: Lexicon</vt:lpstr>
      <vt:lpstr>ASR Decoder: Grammar</vt:lpstr>
      <vt:lpstr>PART 2: Training</vt:lpstr>
      <vt:lpstr>Acoustic Model Training</vt:lpstr>
      <vt:lpstr>Acoustic Model Training</vt:lpstr>
      <vt:lpstr>Language Model Training</vt:lpstr>
      <vt:lpstr>PART 3: Deep Learning</vt:lpstr>
      <vt:lpstr>Deep Neural Network (DNN) Overview</vt:lpstr>
      <vt:lpstr>PowerPoint Presentation</vt:lpstr>
      <vt:lpstr>Bottleneck Features (BNFs)</vt:lpstr>
      <vt:lpstr>Multi-Lingual Bottleneck Features (ML-BNFs)</vt:lpstr>
      <vt:lpstr>PART 4: Keyword Spotting (KWS)</vt:lpstr>
      <vt:lpstr>KWS System Architecture</vt:lpstr>
      <vt:lpstr>Keyword Search</vt:lpstr>
      <vt:lpstr>Keyword Performance Metric (TWV)</vt:lpstr>
      <vt:lpstr>Keyword Output Example</vt:lpstr>
      <vt:lpstr>Improving Performance</vt:lpstr>
      <vt:lpstr>Summary of Delivery Technologies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and Keyword Spotting</dc:title>
  <dc:creator>Richardson, Frederick - 0552 - MITLL</dc:creator>
  <cp:lastModifiedBy>Richardson, Frederick - 0552 - MITLL</cp:lastModifiedBy>
  <cp:revision>136</cp:revision>
  <dcterms:created xsi:type="dcterms:W3CDTF">2016-04-20T00:45:28Z</dcterms:created>
  <dcterms:modified xsi:type="dcterms:W3CDTF">2017-02-15T15:23:05Z</dcterms:modified>
</cp:coreProperties>
</file>