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85"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86"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13</a:t>
            </a:fld>
            <a:endParaRPr lang="en-US" altLang="en-US"/>
          </a:p>
        </p:txBody>
      </p:sp>
    </p:spTree>
    <p:extLst>
      <p:ext uri="{BB962C8B-B14F-4D97-AF65-F5344CB8AC3E}">
        <p14:creationId xmlns:p14="http://schemas.microsoft.com/office/powerpoint/2010/main" val="155009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14</a:t>
            </a:fld>
            <a:endParaRPr lang="en-US" altLang="en-US"/>
          </a:p>
        </p:txBody>
      </p:sp>
    </p:spTree>
    <p:extLst>
      <p:ext uri="{BB962C8B-B14F-4D97-AF65-F5344CB8AC3E}">
        <p14:creationId xmlns:p14="http://schemas.microsoft.com/office/powerpoint/2010/main" val="79253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20</a:t>
            </a:fld>
            <a:endParaRPr lang="en-US" altLang="en-US"/>
          </a:p>
        </p:txBody>
      </p:sp>
    </p:spTree>
    <p:extLst>
      <p:ext uri="{BB962C8B-B14F-4D97-AF65-F5344CB8AC3E}">
        <p14:creationId xmlns:p14="http://schemas.microsoft.com/office/powerpoint/2010/main" val="3014541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26</a:t>
            </a:fld>
            <a:endParaRPr lang="en-US" altLang="en-US"/>
          </a:p>
        </p:txBody>
      </p:sp>
    </p:spTree>
    <p:extLst>
      <p:ext uri="{BB962C8B-B14F-4D97-AF65-F5344CB8AC3E}">
        <p14:creationId xmlns:p14="http://schemas.microsoft.com/office/powerpoint/2010/main" val="281996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4"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4" y="3008376"/>
            <a:ext cx="7479792"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2" name="Picture 1"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2072" y="5111496"/>
            <a:ext cx="3429000" cy="3454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28"/>
            <a:ext cx="6455664"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6"/>
            <a:ext cx="8193024"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6"/>
            <a:ext cx="5971032"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0" y="1828800"/>
            <a:ext cx="5687568"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0" y="1371600"/>
            <a:ext cx="5687568"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0" y="5230368"/>
            <a:ext cx="5687568"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Presentation</a:t>
            </a:r>
            <a:r>
              <a:rPr lang="en-US" altLang="en-US" sz="700" b="0" i="0" baseline="0" dirty="0" smtClean="0"/>
              <a:t> Name -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Author Initials  MM/DD/YY</a:t>
            </a: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3" name="Picture 2" descr="LL_Logo_blue_nomar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75704" y="6473952"/>
            <a:ext cx="2023269" cy="230071"/>
          </a:xfrm>
          <a:prstGeom prst="rect">
            <a:avLst/>
          </a:prstGeom>
        </p:spPr>
      </p:pic>
      <p:pic>
        <p:nvPicPr>
          <p:cNvPr id="6" name="Picture 5" descr="LL_Logo_alone_blu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760" y="246888"/>
            <a:ext cx="548658" cy="5311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elp.ubuntu.com/community/AptGet/Howto" TargetMode="External"/><Relationship Id="rId3" Type="http://schemas.openxmlformats.org/officeDocument/2006/relationships/hyperlink" Target="https://pypi.python.org/pypi/pi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Specific Peculiarities and </a:t>
            </a:r>
            <a:r>
              <a:rPr lang="en-US" dirty="0" err="1" smtClean="0"/>
              <a:t>Webdata</a:t>
            </a:r>
            <a:endParaRPr lang="en-US" dirty="0"/>
          </a:p>
        </p:txBody>
      </p:sp>
      <p:sp>
        <p:nvSpPr>
          <p:cNvPr id="4110" name="Text Box 14"/>
          <p:cNvSpPr txBox="1">
            <a:spLocks noGrp="1" noChangeArrowheads="1"/>
          </p:cNvSpPr>
          <p:nvPr>
            <p:ph type="subTitle" sz="quarter" idx="1"/>
          </p:nvPr>
        </p:nvSpPr>
        <p:spPr>
          <a:xfrm>
            <a:off x="832104" y="3008376"/>
            <a:ext cx="7479792" cy="1792224"/>
          </a:xfrm>
          <a:noFill/>
          <a:ln/>
        </p:spPr>
        <p:txBody>
          <a:bodyPr/>
          <a:lstStyle/>
          <a:p>
            <a:r>
              <a:rPr lang="en-US" altLang="en-US" sz="2400" dirty="0" smtClean="0"/>
              <a:t>Jennifer Melot</a:t>
            </a:r>
            <a:endParaRPr lang="en-US" altLang="en-US" sz="2400" dirty="0"/>
          </a:p>
          <a:p>
            <a:r>
              <a:rPr lang="en-US" altLang="en-US" sz="2000" dirty="0" smtClean="0"/>
              <a:t>Thursday, February 16, 2017</a:t>
            </a:r>
            <a:endParaRPr lang="en-US" alt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LSP for LTP: </a:t>
            </a:r>
            <a:r>
              <a:rPr lang="en-US" dirty="0" err="1" smtClean="0"/>
              <a:t>Babelon</a:t>
            </a:r>
            <a:r>
              <a:rPr lang="en-US" dirty="0" smtClean="0"/>
              <a:t> Input Example</a:t>
            </a:r>
            <a:endParaRPr lang="en-US" dirty="0"/>
          </a:p>
        </p:txBody>
      </p:sp>
      <p:sp>
        <p:nvSpPr>
          <p:cNvPr id="3" name="Content Placeholder 2"/>
          <p:cNvSpPr>
            <a:spLocks noGrp="1"/>
          </p:cNvSpPr>
          <p:nvPr>
            <p:ph idx="1"/>
          </p:nvPr>
        </p:nvSpPr>
        <p:spPr/>
        <p:txBody>
          <a:bodyPr/>
          <a:lstStyle/>
          <a:p>
            <a:r>
              <a:rPr lang="en-US" b="0" dirty="0" smtClean="0"/>
              <a:t>The </a:t>
            </a:r>
            <a:r>
              <a:rPr lang="en-US" b="0" dirty="0" err="1" smtClean="0"/>
              <a:t>Babelon</a:t>
            </a:r>
            <a:r>
              <a:rPr lang="en-US" b="0" dirty="0" smtClean="0"/>
              <a:t> system requires the following inputs to do Letter to Phoneme mapping:</a:t>
            </a:r>
          </a:p>
          <a:p>
            <a:pPr lvl="1"/>
            <a:r>
              <a:rPr lang="en-US" b="0" dirty="0"/>
              <a:t>List of characters in the language. </a:t>
            </a:r>
          </a:p>
          <a:p>
            <a:pPr lvl="1"/>
            <a:r>
              <a:rPr lang="en-US" b="0" dirty="0"/>
              <a:t>Mapping from spelled letters to phonemes. </a:t>
            </a:r>
            <a:endParaRPr lang="en-US" b="0" dirty="0" smtClean="0"/>
          </a:p>
          <a:p>
            <a:pPr lvl="1"/>
            <a:r>
              <a:rPr lang="en-US" dirty="0" smtClean="0"/>
              <a:t>Mapping from native language orthography to phonemes. Example:</a:t>
            </a:r>
          </a:p>
          <a:p>
            <a:pPr marL="0" indent="0">
              <a:buNone/>
            </a:pPr>
            <a:r>
              <a:rPr lang="en-US" dirty="0"/>
              <a:t>	</a:t>
            </a:r>
            <a:r>
              <a:rPr lang="en-US" dirty="0" err="1"/>
              <a:t>А</a:t>
            </a:r>
            <a:r>
              <a:rPr lang="en-US" dirty="0"/>
              <a:t> 	</a:t>
            </a:r>
            <a:r>
              <a:rPr lang="en-US" dirty="0" smtClean="0"/>
              <a:t>a</a:t>
            </a:r>
            <a:endParaRPr lang="en-US" dirty="0"/>
          </a:p>
          <a:p>
            <a:pPr marL="0" indent="0">
              <a:buNone/>
            </a:pPr>
            <a:r>
              <a:rPr lang="en-US" dirty="0"/>
              <a:t>	</a:t>
            </a:r>
            <a:r>
              <a:rPr lang="en-US" dirty="0" err="1"/>
              <a:t>Б</a:t>
            </a:r>
            <a:r>
              <a:rPr lang="en-US" dirty="0"/>
              <a:t> 	</a:t>
            </a:r>
            <a:r>
              <a:rPr lang="en-US" dirty="0" smtClean="0"/>
              <a:t>p</a:t>
            </a:r>
            <a:endParaRPr lang="en-US" dirty="0"/>
          </a:p>
          <a:p>
            <a:pPr marL="0" indent="0">
              <a:buNone/>
            </a:pPr>
            <a:r>
              <a:rPr lang="en-US" dirty="0"/>
              <a:t>	</a:t>
            </a:r>
            <a:r>
              <a:rPr lang="en-US" dirty="0" err="1"/>
              <a:t>В</a:t>
            </a:r>
            <a:r>
              <a:rPr lang="en-US" dirty="0"/>
              <a:t> 	</a:t>
            </a:r>
            <a:r>
              <a:rPr lang="en-US" dirty="0" smtClean="0"/>
              <a:t>v</a:t>
            </a:r>
            <a:endParaRPr lang="en-US" dirty="0"/>
          </a:p>
          <a:p>
            <a:pPr marL="0" indent="0">
              <a:buNone/>
            </a:pPr>
            <a:r>
              <a:rPr lang="en-US" dirty="0"/>
              <a:t>	</a:t>
            </a:r>
            <a:r>
              <a:rPr lang="en-US" dirty="0" err="1"/>
              <a:t>Г</a:t>
            </a:r>
            <a:r>
              <a:rPr lang="en-US" dirty="0"/>
              <a:t> 	</a:t>
            </a:r>
            <a:r>
              <a:rPr lang="en-US" dirty="0" smtClean="0"/>
              <a:t>g</a:t>
            </a:r>
            <a:endParaRPr lang="en-US" dirty="0"/>
          </a:p>
          <a:p>
            <a:pPr marL="0" indent="0">
              <a:buNone/>
            </a:pPr>
            <a:r>
              <a:rPr lang="en-US" dirty="0"/>
              <a:t>	</a:t>
            </a:r>
            <a:r>
              <a:rPr lang="en-US" dirty="0" err="1"/>
              <a:t>Д</a:t>
            </a:r>
            <a:r>
              <a:rPr lang="en-US" dirty="0"/>
              <a:t> 	</a:t>
            </a:r>
            <a:r>
              <a:rPr lang="en-US" dirty="0" smtClean="0"/>
              <a:t>t</a:t>
            </a:r>
            <a:endParaRPr lang="en-US" dirty="0"/>
          </a:p>
          <a:p>
            <a:pPr marL="283464" lvl="1" indent="0">
              <a:buNone/>
            </a:pPr>
            <a:endParaRPr lang="en-US" dirty="0"/>
          </a:p>
          <a:p>
            <a:pPr marL="283464" lvl="1" indent="0">
              <a:buNone/>
            </a:pPr>
            <a:r>
              <a:rPr lang="en-US" dirty="0" smtClean="0"/>
              <a:t>Probable mappings are provided as a table in the LSP for Babel languages. The mappings are more clear in some languages than others.</a:t>
            </a:r>
          </a:p>
          <a:p>
            <a:pPr lvl="1"/>
            <a:endParaRPr lang="en-US" dirty="0" smtClean="0"/>
          </a:p>
        </p:txBody>
      </p:sp>
    </p:spTree>
    <p:extLst>
      <p:ext uri="{BB962C8B-B14F-4D97-AF65-F5344CB8AC3E}">
        <p14:creationId xmlns:p14="http://schemas.microsoft.com/office/powerpoint/2010/main" val="5710626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LSP for LTP: </a:t>
            </a:r>
            <a:r>
              <a:rPr lang="en-US" dirty="0" err="1" smtClean="0"/>
              <a:t>Babelon</a:t>
            </a:r>
            <a:r>
              <a:rPr lang="en-US" dirty="0" smtClean="0"/>
              <a:t> Input Example</a:t>
            </a:r>
            <a:endParaRPr lang="en-US" dirty="0"/>
          </a:p>
        </p:txBody>
      </p:sp>
      <p:sp>
        <p:nvSpPr>
          <p:cNvPr id="3" name="Content Placeholder 2"/>
          <p:cNvSpPr>
            <a:spLocks noGrp="1"/>
          </p:cNvSpPr>
          <p:nvPr>
            <p:ph idx="1"/>
          </p:nvPr>
        </p:nvSpPr>
        <p:spPr/>
        <p:txBody>
          <a:bodyPr/>
          <a:lstStyle/>
          <a:p>
            <a:r>
              <a:rPr lang="en-US" b="0" dirty="0" smtClean="0"/>
              <a:t>The </a:t>
            </a:r>
            <a:r>
              <a:rPr lang="en-US" b="0" dirty="0" err="1" smtClean="0"/>
              <a:t>Babelon</a:t>
            </a:r>
            <a:r>
              <a:rPr lang="en-US" b="0" dirty="0" smtClean="0"/>
              <a:t> system requires the following inputs to do Letter to Phoneme mapping:</a:t>
            </a:r>
          </a:p>
          <a:p>
            <a:pPr lvl="1"/>
            <a:r>
              <a:rPr lang="en-US" b="0" dirty="0"/>
              <a:t>List of characters in the language. </a:t>
            </a:r>
          </a:p>
          <a:p>
            <a:pPr lvl="1"/>
            <a:r>
              <a:rPr lang="en-US" b="0" dirty="0"/>
              <a:t>Mapping from spelled letters to phonemes. </a:t>
            </a:r>
            <a:endParaRPr lang="en-US" b="0" dirty="0" smtClean="0"/>
          </a:p>
          <a:p>
            <a:pPr lvl="1"/>
            <a:r>
              <a:rPr lang="en-US" b="0" dirty="0" smtClean="0"/>
              <a:t>Mapping from native language orthography to phonemes.</a:t>
            </a:r>
          </a:p>
          <a:p>
            <a:endParaRPr lang="en-US" dirty="0"/>
          </a:p>
          <a:p>
            <a:r>
              <a:rPr lang="en-US" b="0" dirty="0" smtClean="0"/>
              <a:t>Note that you may need to merge rare phone labels with other phones, as rare phones are not modeled well.</a:t>
            </a:r>
            <a:endParaRPr lang="en-US" b="0" dirty="0"/>
          </a:p>
        </p:txBody>
      </p:sp>
    </p:spTree>
    <p:extLst>
      <p:ext uri="{BB962C8B-B14F-4D97-AF65-F5344CB8AC3E}">
        <p14:creationId xmlns:p14="http://schemas.microsoft.com/office/powerpoint/2010/main" val="1751888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LSP for LTP: </a:t>
            </a:r>
            <a:r>
              <a:rPr lang="en-US" dirty="0" smtClean="0"/>
              <a:t>Lorelei Input </a:t>
            </a:r>
            <a:r>
              <a:rPr lang="en-US" dirty="0"/>
              <a:t>Example</a:t>
            </a:r>
          </a:p>
        </p:txBody>
      </p:sp>
      <p:sp>
        <p:nvSpPr>
          <p:cNvPr id="3" name="Content Placeholder 2"/>
          <p:cNvSpPr>
            <a:spLocks noGrp="1"/>
          </p:cNvSpPr>
          <p:nvPr>
            <p:ph idx="1"/>
          </p:nvPr>
        </p:nvSpPr>
        <p:spPr/>
        <p:txBody>
          <a:bodyPr/>
          <a:lstStyle/>
          <a:p>
            <a:r>
              <a:rPr lang="en-US" b="0" dirty="0"/>
              <a:t>The </a:t>
            </a:r>
            <a:r>
              <a:rPr lang="en-US" b="0" dirty="0" smtClean="0"/>
              <a:t>Lorelei system </a:t>
            </a:r>
            <a:r>
              <a:rPr lang="en-US" b="0" dirty="0"/>
              <a:t>requires the following inputs to do Letter to Phoneme mapping:</a:t>
            </a:r>
          </a:p>
          <a:p>
            <a:pPr lvl="1"/>
            <a:r>
              <a:rPr lang="en-US" dirty="0"/>
              <a:t>List of characters in the </a:t>
            </a:r>
            <a:r>
              <a:rPr lang="en-US" dirty="0" smtClean="0"/>
              <a:t>language. Example:</a:t>
            </a:r>
          </a:p>
          <a:p>
            <a:pPr lvl="1"/>
            <a:endParaRPr lang="en-US" b="0" dirty="0"/>
          </a:p>
          <a:p>
            <a:pPr marL="0" indent="0">
              <a:buNone/>
            </a:pPr>
            <a:r>
              <a:rPr lang="en-US" sz="1800" b="0" dirty="0" smtClean="0"/>
              <a:t>	</a:t>
            </a:r>
            <a:r>
              <a:rPr lang="pt-BR" sz="1800" b="0" dirty="0" err="1"/>
              <a:t>codepoints</a:t>
            </a:r>
            <a:r>
              <a:rPr lang="pt-BR" sz="1800" b="0" dirty="0"/>
              <a:t> = set([0x0027, 0x002d, 0x005f, 0x0061, 0x0062, 0x0063,</a:t>
            </a:r>
          </a:p>
          <a:p>
            <a:pPr marL="0" indent="0">
              <a:buNone/>
            </a:pPr>
            <a:r>
              <a:rPr lang="pt-BR" sz="1800" b="0" dirty="0"/>
              <a:t>                  0x0064, 0x0065, 0x0066, 0x0067, 0x0068, 0x0069,</a:t>
            </a:r>
          </a:p>
          <a:p>
            <a:pPr marL="0" indent="0">
              <a:buNone/>
            </a:pPr>
            <a:r>
              <a:rPr lang="pt-BR" sz="1800" b="0" dirty="0"/>
              <a:t>                  0x006a, 0x006b, 0x006c, 0x006d, 0x006e, 0x006f,</a:t>
            </a:r>
          </a:p>
          <a:p>
            <a:pPr marL="0" indent="0">
              <a:buNone/>
            </a:pPr>
            <a:r>
              <a:rPr lang="pt-BR" sz="1800" b="0" dirty="0"/>
              <a:t>                  0x0070, 0x0071, 0x0072, 0x0073, 0x0074, 0x0075,</a:t>
            </a:r>
          </a:p>
          <a:p>
            <a:pPr marL="0" indent="0">
              <a:buNone/>
            </a:pPr>
            <a:r>
              <a:rPr lang="pt-BR" sz="1800" b="0" dirty="0"/>
              <a:t>                  0x0076, 0x0077, 0x0078, 0x0079, 0x007a, 0x00e1,</a:t>
            </a:r>
          </a:p>
          <a:p>
            <a:pPr marL="0" indent="0">
              <a:buNone/>
            </a:pPr>
            <a:r>
              <a:rPr lang="pt-BR" sz="1800" b="0" dirty="0"/>
              <a:t>                  0x00e9, ]</a:t>
            </a:r>
            <a:r>
              <a:rPr lang="pt-BR" sz="1800" b="0" dirty="0" smtClean="0"/>
              <a:t>)</a:t>
            </a:r>
          </a:p>
          <a:p>
            <a:pPr marL="0" indent="0">
              <a:buNone/>
            </a:pPr>
            <a:endParaRPr lang="pt-BR" sz="1800" b="0" dirty="0"/>
          </a:p>
          <a:p>
            <a:pPr marL="0" indent="0">
              <a:buNone/>
            </a:pPr>
            <a:r>
              <a:rPr lang="en-US" sz="1800" dirty="0" smtClean="0"/>
              <a:t>Similar idea as in the </a:t>
            </a:r>
            <a:r>
              <a:rPr lang="en-US" sz="1800" dirty="0" err="1" smtClean="0"/>
              <a:t>Babelon</a:t>
            </a:r>
            <a:r>
              <a:rPr lang="en-US" sz="1800" dirty="0" smtClean="0"/>
              <a:t> system, just in a different format (Python list of </a:t>
            </a:r>
            <a:r>
              <a:rPr lang="en-US" sz="1800" dirty="0" err="1" smtClean="0"/>
              <a:t>hexidecimal</a:t>
            </a:r>
            <a:r>
              <a:rPr lang="en-US" sz="1800" dirty="0" smtClean="0"/>
              <a:t> values). This would be added to </a:t>
            </a:r>
            <a:r>
              <a:rPr lang="en-US" sz="1800" dirty="0" err="1" smtClean="0"/>
              <a:t>grapheme.py</a:t>
            </a:r>
            <a:r>
              <a:rPr lang="en-US" sz="1800" dirty="0" smtClean="0"/>
              <a:t>.</a:t>
            </a:r>
            <a:endParaRPr lang="en-US" sz="1800" dirty="0"/>
          </a:p>
        </p:txBody>
      </p:sp>
    </p:spTree>
    <p:extLst>
      <p:ext uri="{BB962C8B-B14F-4D97-AF65-F5344CB8AC3E}">
        <p14:creationId xmlns:p14="http://schemas.microsoft.com/office/powerpoint/2010/main" val="10676982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LSP for LTP: </a:t>
            </a:r>
            <a:r>
              <a:rPr lang="en-US" dirty="0" smtClean="0"/>
              <a:t>Lorelei Input </a:t>
            </a:r>
            <a:r>
              <a:rPr lang="en-US" dirty="0"/>
              <a:t>Example</a:t>
            </a:r>
          </a:p>
        </p:txBody>
      </p:sp>
      <p:sp>
        <p:nvSpPr>
          <p:cNvPr id="3" name="Content Placeholder 2"/>
          <p:cNvSpPr>
            <a:spLocks noGrp="1"/>
          </p:cNvSpPr>
          <p:nvPr>
            <p:ph idx="1"/>
          </p:nvPr>
        </p:nvSpPr>
        <p:spPr/>
        <p:txBody>
          <a:bodyPr/>
          <a:lstStyle/>
          <a:p>
            <a:r>
              <a:rPr lang="en-US" b="0" dirty="0"/>
              <a:t>The Lorelei system requires the following inputs to do Letter to Phoneme mapping:</a:t>
            </a:r>
          </a:p>
          <a:p>
            <a:pPr lvl="1"/>
            <a:r>
              <a:rPr lang="en-US" b="0" dirty="0"/>
              <a:t>List of characters in the language. </a:t>
            </a:r>
          </a:p>
          <a:p>
            <a:pPr lvl="1"/>
            <a:r>
              <a:rPr lang="en-US" dirty="0"/>
              <a:t>Mapping from native language orthography to </a:t>
            </a:r>
            <a:r>
              <a:rPr lang="en-US" dirty="0" smtClean="0"/>
              <a:t>phonemes. Example:</a:t>
            </a:r>
          </a:p>
          <a:p>
            <a:pPr lvl="1"/>
            <a:endParaRPr lang="en-US" b="0" dirty="0" smtClean="0"/>
          </a:p>
          <a:p>
            <a:pPr marL="283464" lvl="1" indent="0">
              <a:buNone/>
            </a:pPr>
            <a:r>
              <a:rPr lang="fr-FR" b="0" dirty="0" smtClean="0"/>
              <a:t>	</a:t>
            </a:r>
            <a:r>
              <a:rPr lang="fr-FR" b="0" dirty="0" err="1" smtClean="0"/>
              <a:t>phoneTable</a:t>
            </a:r>
            <a:r>
              <a:rPr lang="fr-FR" b="0" dirty="0" smtClean="0"/>
              <a:t> </a:t>
            </a:r>
            <a:r>
              <a:rPr lang="fr-FR" b="0" dirty="0"/>
              <a:t>= [('u0061','A'), ('u0062','b_&lt;'), ('u0064','d_&lt;'),</a:t>
            </a:r>
          </a:p>
          <a:p>
            <a:pPr marL="283464" lvl="1" indent="0">
              <a:buNone/>
            </a:pPr>
            <a:r>
              <a:rPr lang="fr-FR" b="0" dirty="0"/>
              <a:t>              ('u0065','E'), ('u0066','f'), ('u0067','g_&lt;'),</a:t>
            </a:r>
          </a:p>
          <a:p>
            <a:pPr marL="283464" lvl="1" indent="0">
              <a:buNone/>
            </a:pPr>
            <a:r>
              <a:rPr lang="fr-FR" b="0" dirty="0"/>
              <a:t>              ('u0068','h'), ('u0069','i'), ('u006a',r'J\_&lt;'),</a:t>
            </a:r>
          </a:p>
          <a:p>
            <a:pPr marL="283464" lvl="1" indent="0">
              <a:buNone/>
            </a:pPr>
            <a:r>
              <a:rPr lang="fr-FR" b="0" dirty="0"/>
              <a:t>              ('u006b','k'), ('u006c','l'), ('u006d','m'), ('u006e','n'),</a:t>
            </a:r>
          </a:p>
          <a:p>
            <a:pPr marL="283464" lvl="1" indent="0">
              <a:buNone/>
            </a:pPr>
            <a:r>
              <a:rPr lang="fr-FR" b="0" dirty="0"/>
              <a:t>              ('u006f','O'), ('u0070','p'), ('u0072','r'), ('u0073','s'),</a:t>
            </a:r>
          </a:p>
          <a:p>
            <a:pPr marL="283464" lvl="1" indent="0">
              <a:buNone/>
            </a:pPr>
            <a:r>
              <a:rPr lang="fr-FR" b="0" dirty="0" smtClean="0"/>
              <a:t>              ('u0079','j'), ('u007a','z'), ('u00e1','a'), ('u00e9','e'), </a:t>
            </a:r>
          </a:p>
          <a:p>
            <a:pPr marL="283464" lvl="1" indent="0">
              <a:buNone/>
            </a:pPr>
            <a:r>
              <a:rPr lang="fr-FR" b="0" dirty="0" smtClean="0"/>
              <a:t>              ]</a:t>
            </a:r>
          </a:p>
          <a:p>
            <a:pPr marL="283464" lvl="1" indent="0">
              <a:buNone/>
            </a:pPr>
            <a:endParaRPr lang="fr-FR" b="0" dirty="0" smtClean="0"/>
          </a:p>
          <a:p>
            <a:pPr marL="283464" lvl="1" indent="0">
              <a:buNone/>
            </a:pPr>
            <a:r>
              <a:rPr lang="fr-FR" dirty="0" err="1" smtClean="0"/>
              <a:t>Again</a:t>
            </a:r>
            <a:r>
              <a:rPr lang="fr-FR" dirty="0" smtClean="0"/>
              <a:t>, </a:t>
            </a:r>
            <a:r>
              <a:rPr lang="fr-FR" dirty="0" err="1" smtClean="0"/>
              <a:t>similar</a:t>
            </a:r>
            <a:r>
              <a:rPr lang="fr-FR" dirty="0" smtClean="0"/>
              <a:t> to the </a:t>
            </a:r>
            <a:r>
              <a:rPr lang="fr-FR" dirty="0" err="1" smtClean="0"/>
              <a:t>Babelon</a:t>
            </a:r>
            <a:r>
              <a:rPr lang="fr-FR" dirty="0" smtClean="0"/>
              <a:t> system, but in a </a:t>
            </a:r>
            <a:r>
              <a:rPr lang="fr-FR" dirty="0" err="1" smtClean="0"/>
              <a:t>different</a:t>
            </a:r>
            <a:r>
              <a:rPr lang="fr-FR" dirty="0" smtClean="0"/>
              <a:t> format (Python </a:t>
            </a:r>
            <a:r>
              <a:rPr lang="fr-FR" dirty="0" err="1" smtClean="0"/>
              <a:t>list</a:t>
            </a:r>
            <a:r>
              <a:rPr lang="fr-FR" dirty="0" smtClean="0"/>
              <a:t> of </a:t>
            </a:r>
            <a:r>
              <a:rPr lang="fr-FR" dirty="0" err="1" smtClean="0"/>
              <a:t>tuples</a:t>
            </a:r>
            <a:r>
              <a:rPr lang="fr-FR" dirty="0" smtClean="0"/>
              <a:t> of </a:t>
            </a:r>
            <a:r>
              <a:rPr lang="fr-FR" dirty="0" err="1" smtClean="0"/>
              <a:t>hexidecimals</a:t>
            </a:r>
            <a:r>
              <a:rPr lang="fr-FR" dirty="0" smtClean="0"/>
              <a:t> and phone </a:t>
            </a:r>
            <a:r>
              <a:rPr lang="fr-FR" dirty="0" err="1" smtClean="0"/>
              <a:t>characters</a:t>
            </a:r>
            <a:r>
              <a:rPr lang="fr-FR" dirty="0" smtClean="0"/>
              <a:t>). This </a:t>
            </a:r>
            <a:r>
              <a:rPr lang="fr-FR" dirty="0" err="1" smtClean="0"/>
              <a:t>would</a:t>
            </a:r>
            <a:r>
              <a:rPr lang="fr-FR" dirty="0" smtClean="0"/>
              <a:t> </a:t>
            </a:r>
            <a:r>
              <a:rPr lang="fr-FR" dirty="0" err="1" smtClean="0"/>
              <a:t>also</a:t>
            </a:r>
            <a:r>
              <a:rPr lang="fr-FR" dirty="0" smtClean="0"/>
              <a:t> </a:t>
            </a:r>
            <a:r>
              <a:rPr lang="fr-FR" dirty="0" err="1" smtClean="0"/>
              <a:t>be</a:t>
            </a:r>
            <a:r>
              <a:rPr lang="fr-FR" dirty="0" smtClean="0"/>
              <a:t> </a:t>
            </a:r>
            <a:r>
              <a:rPr lang="fr-FR" dirty="0" err="1" smtClean="0"/>
              <a:t>added</a:t>
            </a:r>
            <a:r>
              <a:rPr lang="fr-FR" dirty="0" smtClean="0"/>
              <a:t> to </a:t>
            </a:r>
            <a:r>
              <a:rPr lang="fr-FR" dirty="0" err="1" smtClean="0"/>
              <a:t>grapheme.py</a:t>
            </a:r>
            <a:r>
              <a:rPr lang="fr-FR" dirty="0" smtClean="0"/>
              <a:t>.</a:t>
            </a:r>
            <a:endParaRPr lang="en-US" dirty="0"/>
          </a:p>
        </p:txBody>
      </p:sp>
    </p:spTree>
    <p:extLst>
      <p:ext uri="{BB962C8B-B14F-4D97-AF65-F5344CB8AC3E}">
        <p14:creationId xmlns:p14="http://schemas.microsoft.com/office/powerpoint/2010/main" val="677023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LSP for LTP: </a:t>
            </a:r>
            <a:r>
              <a:rPr lang="en-US" dirty="0" smtClean="0"/>
              <a:t>Lorelei Input </a:t>
            </a:r>
            <a:r>
              <a:rPr lang="en-US" dirty="0"/>
              <a:t>Example</a:t>
            </a:r>
          </a:p>
        </p:txBody>
      </p:sp>
      <p:sp>
        <p:nvSpPr>
          <p:cNvPr id="3" name="Content Placeholder 2"/>
          <p:cNvSpPr>
            <a:spLocks noGrp="1"/>
          </p:cNvSpPr>
          <p:nvPr>
            <p:ph idx="1"/>
          </p:nvPr>
        </p:nvSpPr>
        <p:spPr/>
        <p:txBody>
          <a:bodyPr/>
          <a:lstStyle/>
          <a:p>
            <a:r>
              <a:rPr lang="en-US" b="0" dirty="0"/>
              <a:t>The </a:t>
            </a:r>
            <a:r>
              <a:rPr lang="en-US" b="0" dirty="0" smtClean="0"/>
              <a:t>Lorelei system </a:t>
            </a:r>
            <a:r>
              <a:rPr lang="en-US" b="0" dirty="0"/>
              <a:t>requires the following inputs to do Letter to Phoneme mapping:</a:t>
            </a:r>
          </a:p>
          <a:p>
            <a:pPr lvl="1"/>
            <a:r>
              <a:rPr lang="en-US" b="0" dirty="0"/>
              <a:t>List of characters in the language. </a:t>
            </a:r>
          </a:p>
          <a:p>
            <a:pPr lvl="1"/>
            <a:r>
              <a:rPr lang="en-US" b="0" dirty="0" smtClean="0"/>
              <a:t>Mapping </a:t>
            </a:r>
            <a:r>
              <a:rPr lang="en-US" b="0" dirty="0"/>
              <a:t>from native language orthography to phonemes.</a:t>
            </a:r>
          </a:p>
          <a:p>
            <a:pPr lvl="1"/>
            <a:r>
              <a:rPr lang="en-US" dirty="0"/>
              <a:t>Phone feature file. Gives mapping from phones to their features, such as place and manner of articulation</a:t>
            </a:r>
            <a:r>
              <a:rPr lang="en-US" dirty="0" smtClean="0"/>
              <a:t>. Example:</a:t>
            </a:r>
          </a:p>
          <a:p>
            <a:pPr marL="0" indent="0">
              <a:buNone/>
            </a:pPr>
            <a:r>
              <a:rPr lang="en-US" sz="1800" b="0" dirty="0" smtClean="0"/>
              <a:t>	</a:t>
            </a:r>
            <a:r>
              <a:rPr lang="en-US" sz="1800" b="0" dirty="0"/>
              <a:t>4 alveolar flap voiced consonant</a:t>
            </a:r>
          </a:p>
          <a:p>
            <a:pPr marL="0" indent="0">
              <a:buNone/>
            </a:pPr>
            <a:r>
              <a:rPr lang="en-US" sz="1800" b="0" dirty="0" smtClean="0"/>
              <a:t>	4_0 </a:t>
            </a:r>
            <a:r>
              <a:rPr lang="en-US" sz="1800" b="0" dirty="0"/>
              <a:t>alveolar flap voiceless consonant</a:t>
            </a:r>
          </a:p>
          <a:p>
            <a:pPr marL="0" indent="0">
              <a:buNone/>
            </a:pPr>
            <a:r>
              <a:rPr lang="en-US" sz="1800" b="0" dirty="0" smtClean="0"/>
              <a:t>	5 </a:t>
            </a:r>
            <a:r>
              <a:rPr lang="en-US" sz="1800" b="0" dirty="0"/>
              <a:t>velarized alveolar lateral approximant consonant</a:t>
            </a:r>
          </a:p>
          <a:p>
            <a:pPr marL="0" indent="0">
              <a:buNone/>
            </a:pPr>
            <a:r>
              <a:rPr lang="en-US" sz="1800" b="0" dirty="0" smtClean="0"/>
              <a:t>	5_R </a:t>
            </a:r>
            <a:r>
              <a:rPr lang="en-US" sz="1800" b="0" dirty="0"/>
              <a:t>velarized alveolar lateral approximant rising consonant</a:t>
            </a:r>
          </a:p>
          <a:p>
            <a:pPr marL="0" indent="0">
              <a:buNone/>
            </a:pPr>
            <a:endParaRPr lang="en-US" sz="1800" b="0" dirty="0"/>
          </a:p>
          <a:p>
            <a:pPr marL="283464" lvl="1" indent="0">
              <a:buNone/>
            </a:pPr>
            <a:r>
              <a:rPr lang="en-US" dirty="0" smtClean="0"/>
              <a:t>These descriptions can be derived directly from the phone descriptions on the XSAMPA Wikipedia page and are probably already specified in </a:t>
            </a:r>
            <a:r>
              <a:rPr lang="en-US" dirty="0"/>
              <a:t>models/</a:t>
            </a:r>
            <a:r>
              <a:rPr lang="en-US" dirty="0" err="1" smtClean="0"/>
              <a:t>xsampaphones.txt</a:t>
            </a:r>
            <a:r>
              <a:rPr lang="en-US" dirty="0" smtClean="0"/>
              <a:t>.</a:t>
            </a:r>
          </a:p>
        </p:txBody>
      </p:sp>
    </p:spTree>
    <p:extLst>
      <p:ext uri="{BB962C8B-B14F-4D97-AF65-F5344CB8AC3E}">
        <p14:creationId xmlns:p14="http://schemas.microsoft.com/office/powerpoint/2010/main" val="15662624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Language Resources: Wikipedia</a:t>
            </a:r>
            <a:endParaRPr lang="en-US" dirty="0"/>
          </a:p>
        </p:txBody>
      </p:sp>
      <p:pic>
        <p:nvPicPr>
          <p:cNvPr id="6" name="Content Placeholder 5" descr="Screen Shot 2016-04-19 at 3.29.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82" r="-5081"/>
          <a:stretch/>
        </p:blipFill>
        <p:spPr>
          <a:xfrm>
            <a:off x="4724400" y="1676401"/>
            <a:ext cx="4419600" cy="3733800"/>
          </a:xfrm>
        </p:spPr>
      </p:pic>
      <p:sp>
        <p:nvSpPr>
          <p:cNvPr id="8" name="Content Placeholder 2"/>
          <p:cNvSpPr txBox="1">
            <a:spLocks/>
          </p:cNvSpPr>
          <p:nvPr/>
        </p:nvSpPr>
        <p:spPr>
          <a:xfrm>
            <a:off x="475489" y="1289304"/>
            <a:ext cx="4268006" cy="4828032"/>
          </a:xfrm>
          <a:prstGeom prst="rect">
            <a:avLst/>
          </a:prstGeom>
        </p:spPr>
        <p:txBody>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b="0" dirty="0" smtClean="0"/>
              <a:t>Many languages have at least a basic phone chart and information on phonology, morphology, and syntax on Wikipedia</a:t>
            </a:r>
          </a:p>
          <a:p>
            <a:endParaRPr lang="en-US" b="0" dirty="0"/>
          </a:p>
          <a:p>
            <a:r>
              <a:rPr lang="en-US" b="0" dirty="0" smtClean="0"/>
              <a:t>Many of these Wikipedia articles have a section that discusses rare phones and dialectical variation in pronunciation, which can be very helpful</a:t>
            </a:r>
          </a:p>
          <a:p>
            <a:endParaRPr lang="en-US" b="0" dirty="0"/>
          </a:p>
          <a:p>
            <a:r>
              <a:rPr lang="en-US" b="0" dirty="0" smtClean="0"/>
              <a:t>Sometimes the articles have letter-to-phone mappings but </a:t>
            </a:r>
            <a:r>
              <a:rPr lang="en-US" b="0" dirty="0" err="1" smtClean="0"/>
              <a:t>Omniglot</a:t>
            </a:r>
            <a:r>
              <a:rPr lang="en-US" b="0" dirty="0" smtClean="0"/>
              <a:t> is more likely to have them</a:t>
            </a:r>
          </a:p>
          <a:p>
            <a:pPr marL="0" indent="0">
              <a:buFont typeface="Arial"/>
              <a:buNone/>
            </a:pPr>
            <a:endParaRPr lang="en-US" b="0" dirty="0"/>
          </a:p>
        </p:txBody>
      </p:sp>
    </p:spTree>
    <p:extLst>
      <p:ext uri="{BB962C8B-B14F-4D97-AF65-F5344CB8AC3E}">
        <p14:creationId xmlns:p14="http://schemas.microsoft.com/office/powerpoint/2010/main" val="10824400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Language Resources: </a:t>
            </a:r>
            <a:r>
              <a:rPr lang="en-US" dirty="0" err="1" smtClean="0"/>
              <a:t>Omniglot</a:t>
            </a:r>
            <a:endParaRPr lang="en-US" dirty="0"/>
          </a:p>
        </p:txBody>
      </p:sp>
      <p:pic>
        <p:nvPicPr>
          <p:cNvPr id="4" name="Content Placeholder 3" descr="Screen Shot 2016-04-19 at 5.06.4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9250" r="-11032"/>
          <a:stretch/>
        </p:blipFill>
        <p:spPr>
          <a:xfrm>
            <a:off x="5181600" y="1143000"/>
            <a:ext cx="3124200" cy="4828032"/>
          </a:xfrm>
        </p:spPr>
      </p:pic>
      <p:sp>
        <p:nvSpPr>
          <p:cNvPr id="6" name="Content Placeholder 2"/>
          <p:cNvSpPr txBox="1">
            <a:spLocks/>
          </p:cNvSpPr>
          <p:nvPr/>
        </p:nvSpPr>
        <p:spPr>
          <a:xfrm>
            <a:off x="475489" y="1289304"/>
            <a:ext cx="4268006" cy="4828032"/>
          </a:xfrm>
          <a:prstGeom prst="rect">
            <a:avLst/>
          </a:prstGeom>
        </p:spPr>
        <p:txBody>
          <a:bodyP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sz="2400" b="0" dirty="0" smtClean="0"/>
              <a:t>Has character to phone mappings for large number of languages</a:t>
            </a:r>
          </a:p>
          <a:p>
            <a:endParaRPr lang="en-US" sz="2400" b="0" dirty="0" smtClean="0"/>
          </a:p>
          <a:p>
            <a:r>
              <a:rPr lang="en-US" sz="2400" b="0" dirty="0" smtClean="0"/>
              <a:t>Limited additional information about the language</a:t>
            </a:r>
          </a:p>
          <a:p>
            <a:pPr marL="0" indent="0">
              <a:buFont typeface="Arial"/>
              <a:buNone/>
            </a:pPr>
            <a:endParaRPr lang="en-US" b="0" dirty="0"/>
          </a:p>
        </p:txBody>
      </p:sp>
    </p:spTree>
    <p:extLst>
      <p:ext uri="{BB962C8B-B14F-4D97-AF65-F5344CB8AC3E}">
        <p14:creationId xmlns:p14="http://schemas.microsoft.com/office/powerpoint/2010/main" val="15898542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Babel Data Resources</a:t>
            </a:r>
            <a:endParaRPr lang="en-US" dirty="0"/>
          </a:p>
        </p:txBody>
      </p:sp>
      <p:sp>
        <p:nvSpPr>
          <p:cNvPr id="3" name="Content Placeholder 2"/>
          <p:cNvSpPr>
            <a:spLocks noGrp="1"/>
          </p:cNvSpPr>
          <p:nvPr>
            <p:ph idx="1"/>
          </p:nvPr>
        </p:nvSpPr>
        <p:spPr/>
        <p:txBody>
          <a:bodyPr/>
          <a:lstStyle/>
          <a:p>
            <a:r>
              <a:rPr lang="en-US" sz="2400" b="0" dirty="0" smtClean="0"/>
              <a:t>Beyond training data, performers needed some other information to create their best-performing systems:</a:t>
            </a:r>
          </a:p>
          <a:p>
            <a:endParaRPr lang="en-US" sz="2400" b="0" dirty="0" smtClean="0"/>
          </a:p>
          <a:p>
            <a:pPr lvl="1"/>
            <a:r>
              <a:rPr lang="en-US" sz="2000" b="0" dirty="0" smtClean="0"/>
              <a:t>Language information, specified in the Language Specific Peculiarities (LSP) document</a:t>
            </a:r>
          </a:p>
          <a:p>
            <a:pPr lvl="1"/>
            <a:endParaRPr lang="en-US" sz="2000" b="0" dirty="0" smtClean="0"/>
          </a:p>
          <a:p>
            <a:pPr lvl="1"/>
            <a:r>
              <a:rPr lang="en-US" sz="2000" dirty="0" err="1" smtClean="0"/>
              <a:t>Webdata</a:t>
            </a:r>
            <a:r>
              <a:rPr lang="en-US" sz="2000" dirty="0" smtClean="0"/>
              <a:t>, scraped from the internet</a:t>
            </a:r>
          </a:p>
          <a:p>
            <a:pPr lvl="1"/>
            <a:endParaRPr lang="en-US" sz="2000" b="0" dirty="0"/>
          </a:p>
        </p:txBody>
      </p:sp>
    </p:spTree>
    <p:extLst>
      <p:ext uri="{BB962C8B-B14F-4D97-AF65-F5344CB8AC3E}">
        <p14:creationId xmlns:p14="http://schemas.microsoft.com/office/powerpoint/2010/main" val="30558739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Webdata</a:t>
            </a:r>
            <a:endParaRPr lang="en-US" dirty="0"/>
          </a:p>
        </p:txBody>
      </p:sp>
      <p:sp>
        <p:nvSpPr>
          <p:cNvPr id="3" name="Content Placeholder 2"/>
          <p:cNvSpPr>
            <a:spLocks noGrp="1"/>
          </p:cNvSpPr>
          <p:nvPr>
            <p:ph idx="1"/>
          </p:nvPr>
        </p:nvSpPr>
        <p:spPr>
          <a:xfrm>
            <a:off x="456128" y="1143000"/>
            <a:ext cx="7869394" cy="1453896"/>
          </a:xfrm>
        </p:spPr>
        <p:txBody>
          <a:bodyPr/>
          <a:lstStyle/>
          <a:p>
            <a:pPr marL="283464" lvl="1" indent="0">
              <a:buNone/>
            </a:pPr>
            <a:r>
              <a:rPr lang="en-US" dirty="0" smtClean="0"/>
              <a:t>Gathering text from the web in your target language increases the number of words you know in that language, which can potentially reduce your number of OOVs and result in better keyword search performance.</a:t>
            </a:r>
          </a:p>
          <a:p>
            <a:pPr marL="283464" lvl="1" indent="0">
              <a:buNone/>
            </a:pPr>
            <a:endParaRPr lang="en-US" dirty="0"/>
          </a:p>
          <a:p>
            <a:pPr marL="283464" lvl="1" indent="0">
              <a:buNone/>
            </a:pPr>
            <a:r>
              <a:rPr lang="en-US" dirty="0" err="1" smtClean="0"/>
              <a:t>Webdata</a:t>
            </a:r>
            <a:r>
              <a:rPr lang="en-US" dirty="0" smtClean="0"/>
              <a:t> also gives you more data to train your language model.</a:t>
            </a:r>
          </a:p>
          <a:p>
            <a:pPr marL="283464" lvl="1"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3811132" cy="26976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15"/>
          <p:cNvSpPr txBox="1">
            <a:spLocks noChangeArrowheads="1"/>
          </p:cNvSpPr>
          <p:nvPr/>
        </p:nvSpPr>
        <p:spPr bwMode="auto">
          <a:xfrm>
            <a:off x="4724400" y="3048000"/>
            <a:ext cx="3882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pitchFamily="34" charset="0"/>
                <a:cs typeface="Arial" pitchFamily="34" charset="0"/>
              </a:defRPr>
            </a:lvl1pPr>
            <a:lvl2pPr marL="742950" indent="-285750" eaLnBrk="0" hangingPunct="0">
              <a:spcBef>
                <a:spcPct val="20000"/>
              </a:spcBef>
              <a:buChar char="–"/>
              <a:defRPr sz="2000">
                <a:solidFill>
                  <a:schemeClr val="tx1"/>
                </a:solidFill>
                <a:latin typeface="Arial" pitchFamily="34" charset="0"/>
                <a:cs typeface="Arial" pitchFamily="34" charset="0"/>
              </a:defRPr>
            </a:lvl2pPr>
            <a:lvl3pPr marL="1143000" indent="-228600" eaLnBrk="0" hangingPunct="0">
              <a:spcBef>
                <a:spcPct val="20000"/>
              </a:spcBef>
              <a:buChar char="•"/>
              <a:defRPr>
                <a:solidFill>
                  <a:schemeClr val="tx1"/>
                </a:solidFill>
                <a:latin typeface="Arial" pitchFamily="34" charset="0"/>
                <a:cs typeface="Arial" pitchFamily="34" charset="0"/>
              </a:defRPr>
            </a:lvl3pPr>
            <a:lvl4pPr marL="1600200" indent="-228600" eaLnBrk="0" hangingPunct="0">
              <a:spcBef>
                <a:spcPct val="20000"/>
              </a:spcBef>
              <a:buChar char="–"/>
              <a:defRPr sz="1600">
                <a:solidFill>
                  <a:schemeClr val="tx1"/>
                </a:solidFill>
                <a:latin typeface="Arial" pitchFamily="34" charset="0"/>
                <a:cs typeface="Arial" pitchFamily="34" charset="0"/>
              </a:defRPr>
            </a:lvl4pPr>
            <a:lvl5pPr marL="2057400" indent="-228600" eaLnBrk="0" hangingPunct="0">
              <a:spcBef>
                <a:spcPct val="20000"/>
              </a:spcBef>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cs typeface="Arial" pitchFamily="34" charset="0"/>
              </a:defRPr>
            </a:lvl9pPr>
          </a:lstStyle>
          <a:p>
            <a:pPr>
              <a:buNone/>
            </a:pPr>
            <a:r>
              <a:rPr lang="en-US" sz="1400" dirty="0" smtClean="0"/>
              <a:t>Development Data Keyword ATWV </a:t>
            </a:r>
            <a:r>
              <a:rPr lang="en-US" sz="1400" dirty="0"/>
              <a:t>(OOV→IV</a:t>
            </a:r>
            <a:r>
              <a:rPr lang="en-US" sz="1400" dirty="0" smtClean="0"/>
              <a:t>) </a:t>
            </a:r>
            <a:endParaRPr lang="en-US" altLang="en-US" sz="1400" dirty="0"/>
          </a:p>
        </p:txBody>
      </p:sp>
      <p:sp>
        <p:nvSpPr>
          <p:cNvPr id="7" name="TextBox 6"/>
          <p:cNvSpPr txBox="1">
            <a:spLocks noChangeArrowheads="1"/>
          </p:cNvSpPr>
          <p:nvPr/>
        </p:nvSpPr>
        <p:spPr bwMode="auto">
          <a:xfrm>
            <a:off x="609600" y="3048000"/>
            <a:ext cx="39338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pitchFamily="34" charset="0"/>
                <a:cs typeface="Arial" pitchFamily="34" charset="0"/>
              </a:defRPr>
            </a:lvl1pPr>
            <a:lvl2pPr marL="742950" indent="-285750" eaLnBrk="0" hangingPunct="0">
              <a:spcBef>
                <a:spcPct val="20000"/>
              </a:spcBef>
              <a:buChar char="–"/>
              <a:defRPr sz="2000">
                <a:solidFill>
                  <a:schemeClr val="tx1"/>
                </a:solidFill>
                <a:latin typeface="Arial" pitchFamily="34" charset="0"/>
                <a:cs typeface="Arial" pitchFamily="34" charset="0"/>
              </a:defRPr>
            </a:lvl2pPr>
            <a:lvl3pPr marL="1143000" indent="-228600" eaLnBrk="0" hangingPunct="0">
              <a:spcBef>
                <a:spcPct val="20000"/>
              </a:spcBef>
              <a:buChar char="•"/>
              <a:defRPr>
                <a:solidFill>
                  <a:schemeClr val="tx1"/>
                </a:solidFill>
                <a:latin typeface="Arial" pitchFamily="34" charset="0"/>
                <a:cs typeface="Arial" pitchFamily="34" charset="0"/>
              </a:defRPr>
            </a:lvl3pPr>
            <a:lvl4pPr marL="1600200" indent="-228600" eaLnBrk="0" hangingPunct="0">
              <a:spcBef>
                <a:spcPct val="20000"/>
              </a:spcBef>
              <a:buChar char="–"/>
              <a:defRPr sz="1600">
                <a:solidFill>
                  <a:schemeClr val="tx1"/>
                </a:solidFill>
                <a:latin typeface="Arial" pitchFamily="34" charset="0"/>
                <a:cs typeface="Arial" pitchFamily="34" charset="0"/>
              </a:defRPr>
            </a:lvl4pPr>
            <a:lvl5pPr marL="2057400" indent="-228600" eaLnBrk="0" hangingPunct="0">
              <a:spcBef>
                <a:spcPct val="20000"/>
              </a:spcBef>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cs typeface="Arial" pitchFamily="34" charset="0"/>
              </a:defRPr>
            </a:lvl9pPr>
          </a:lstStyle>
          <a:p>
            <a:pPr eaLnBrk="1" hangingPunct="1">
              <a:spcBef>
                <a:spcPct val="0"/>
              </a:spcBef>
              <a:buFontTx/>
              <a:buNone/>
            </a:pPr>
            <a:r>
              <a:rPr lang="en-US" altLang="en-US" sz="1400" dirty="0" smtClean="0"/>
              <a:t>Effect of webdata on OOV % across languages</a:t>
            </a:r>
            <a:endParaRPr lang="en-US" altLang="en-US" sz="14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429000"/>
            <a:ext cx="3962400" cy="27028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827210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Webdata</a:t>
            </a:r>
            <a:endParaRPr lang="en-US" dirty="0"/>
          </a:p>
        </p:txBody>
      </p:sp>
      <p:sp>
        <p:nvSpPr>
          <p:cNvPr id="3" name="Content Placeholder 2"/>
          <p:cNvSpPr>
            <a:spLocks noGrp="1"/>
          </p:cNvSpPr>
          <p:nvPr>
            <p:ph idx="1"/>
          </p:nvPr>
        </p:nvSpPr>
        <p:spPr/>
        <p:txBody>
          <a:bodyPr/>
          <a:lstStyle/>
          <a:p>
            <a:pPr marL="0" indent="0">
              <a:buNone/>
            </a:pPr>
            <a:r>
              <a:rPr lang="en-US" sz="2400" dirty="0" smtClean="0"/>
              <a:t>Different performers used the same shared </a:t>
            </a:r>
            <a:r>
              <a:rPr lang="en-US" sz="2400" dirty="0" err="1" smtClean="0"/>
              <a:t>webdata</a:t>
            </a:r>
            <a:r>
              <a:rPr lang="en-US" sz="2400" dirty="0" smtClean="0"/>
              <a:t> in different ways</a:t>
            </a:r>
          </a:p>
          <a:p>
            <a:r>
              <a:rPr lang="en-US" sz="2400" b="0" dirty="0" err="1" smtClean="0"/>
              <a:t>Babelon</a:t>
            </a:r>
            <a:r>
              <a:rPr lang="en-US" sz="2400" b="0" dirty="0" smtClean="0"/>
              <a:t>:</a:t>
            </a:r>
          </a:p>
          <a:p>
            <a:pPr lvl="1"/>
            <a:r>
              <a:rPr lang="en-US" sz="2400" b="0" dirty="0" smtClean="0"/>
              <a:t>Add 30K most frequent new words from each resource to their word list</a:t>
            </a:r>
          </a:p>
          <a:p>
            <a:pPr lvl="1"/>
            <a:r>
              <a:rPr lang="en-US" sz="2400" b="0" dirty="0" smtClean="0"/>
              <a:t>Extract </a:t>
            </a:r>
            <a:r>
              <a:rPr lang="en-US" sz="2400" b="0" dirty="0" err="1" smtClean="0"/>
              <a:t>ngrams</a:t>
            </a:r>
            <a:r>
              <a:rPr lang="en-US" sz="2400" b="0" dirty="0" smtClean="0"/>
              <a:t> for their language models with different weightings depending on the source</a:t>
            </a:r>
          </a:p>
          <a:p>
            <a:r>
              <a:rPr lang="en-US" sz="2400" b="0" dirty="0" smtClean="0"/>
              <a:t>Lorelei:</a:t>
            </a:r>
          </a:p>
          <a:p>
            <a:pPr lvl="1"/>
            <a:r>
              <a:rPr lang="en-US" sz="2400" b="0" dirty="0" smtClean="0"/>
              <a:t>Add all words to word list with a count of 10 or more after normalization</a:t>
            </a:r>
          </a:p>
          <a:p>
            <a:pPr lvl="1"/>
            <a:r>
              <a:rPr lang="en-US" sz="2400" b="0" dirty="0"/>
              <a:t>Extract </a:t>
            </a:r>
            <a:r>
              <a:rPr lang="en-US" sz="2400" b="0" dirty="0" err="1"/>
              <a:t>ngrams</a:t>
            </a:r>
            <a:r>
              <a:rPr lang="en-US" sz="2400" b="0" dirty="0"/>
              <a:t> for their language models with different weightings depending on the source</a:t>
            </a:r>
          </a:p>
        </p:txBody>
      </p:sp>
    </p:spTree>
    <p:extLst>
      <p:ext uri="{BB962C8B-B14F-4D97-AF65-F5344CB8AC3E}">
        <p14:creationId xmlns:p14="http://schemas.microsoft.com/office/powerpoint/2010/main" val="2627779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Babel Data Resources</a:t>
            </a:r>
            <a:endParaRPr lang="en-US" dirty="0"/>
          </a:p>
        </p:txBody>
      </p:sp>
      <p:sp>
        <p:nvSpPr>
          <p:cNvPr id="3" name="Content Placeholder 2"/>
          <p:cNvSpPr>
            <a:spLocks noGrp="1"/>
          </p:cNvSpPr>
          <p:nvPr>
            <p:ph idx="1"/>
          </p:nvPr>
        </p:nvSpPr>
        <p:spPr/>
        <p:txBody>
          <a:bodyPr/>
          <a:lstStyle/>
          <a:p>
            <a:r>
              <a:rPr lang="en-US" sz="2400" b="0" dirty="0" smtClean="0"/>
              <a:t>Beyond training data, performers needed some other information to create their best-performing systems:</a:t>
            </a:r>
          </a:p>
          <a:p>
            <a:endParaRPr lang="en-US" sz="2400" b="0" dirty="0" smtClean="0"/>
          </a:p>
          <a:p>
            <a:pPr lvl="1"/>
            <a:r>
              <a:rPr lang="en-US" sz="2000" b="0" dirty="0" smtClean="0"/>
              <a:t>Language information, specified in the Language Specific Peculiarities (LSP) document</a:t>
            </a:r>
          </a:p>
          <a:p>
            <a:pPr lvl="1"/>
            <a:endParaRPr lang="en-US" sz="2000" b="0" dirty="0" smtClean="0"/>
          </a:p>
          <a:p>
            <a:pPr lvl="1"/>
            <a:r>
              <a:rPr lang="en-US" sz="2000" b="0" dirty="0" err="1" smtClean="0"/>
              <a:t>Webdata</a:t>
            </a:r>
            <a:r>
              <a:rPr lang="en-US" sz="2000" b="0" dirty="0" smtClean="0"/>
              <a:t>, scraped from the internet</a:t>
            </a:r>
          </a:p>
          <a:p>
            <a:pPr lvl="1"/>
            <a:endParaRPr lang="en-US" sz="2000" b="0" dirty="0"/>
          </a:p>
        </p:txBody>
      </p:sp>
    </p:spTree>
    <p:extLst>
      <p:ext uri="{BB962C8B-B14F-4D97-AF65-F5344CB8AC3E}">
        <p14:creationId xmlns:p14="http://schemas.microsoft.com/office/powerpoint/2010/main" val="6729168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Webscraping</a:t>
            </a:r>
            <a:r>
              <a:rPr lang="en-US" dirty="0" smtClean="0"/>
              <a:t> Works</a:t>
            </a:r>
            <a:endParaRPr lang="en-US" dirty="0"/>
          </a:p>
        </p:txBody>
      </p:sp>
      <p:sp>
        <p:nvSpPr>
          <p:cNvPr id="3" name="Content Placeholder 2"/>
          <p:cNvSpPr>
            <a:spLocks noGrp="1"/>
          </p:cNvSpPr>
          <p:nvPr>
            <p:ph idx="1"/>
          </p:nvPr>
        </p:nvSpPr>
        <p:spPr>
          <a:xfrm>
            <a:off x="475488" y="1289304"/>
            <a:ext cx="8040889" cy="1530096"/>
          </a:xfrm>
        </p:spPr>
        <p:txBody>
          <a:bodyPr/>
          <a:lstStyle/>
          <a:p>
            <a:r>
              <a:rPr lang="en-US" b="0" dirty="0" err="1" smtClean="0"/>
              <a:t>Webscraping</a:t>
            </a:r>
            <a:r>
              <a:rPr lang="en-US" b="0" dirty="0" smtClean="0"/>
              <a:t> is the process of running computer programs that automatically:</a:t>
            </a:r>
          </a:p>
          <a:p>
            <a:pPr lvl="1"/>
            <a:r>
              <a:rPr lang="en-US" b="0" dirty="0"/>
              <a:t>I</a:t>
            </a:r>
            <a:r>
              <a:rPr lang="en-US" b="0" dirty="0" smtClean="0"/>
              <a:t>dentify websites that may contain languages of interest</a:t>
            </a:r>
          </a:p>
          <a:p>
            <a:pPr lvl="1"/>
            <a:r>
              <a:rPr lang="en-US" b="0" dirty="0" smtClean="0"/>
              <a:t>Download the text contents of those websites</a:t>
            </a:r>
          </a:p>
          <a:p>
            <a:pPr lvl="1"/>
            <a:r>
              <a:rPr lang="en-US" b="0" dirty="0" smtClean="0"/>
              <a:t>Perform some form of cleanup and language ID to extract relevant parts of the web data</a:t>
            </a:r>
          </a:p>
          <a:p>
            <a:pPr lvl="1"/>
            <a:endParaRPr lang="en-US" b="0" dirty="0"/>
          </a:p>
        </p:txBody>
      </p:sp>
      <p:pic>
        <p:nvPicPr>
          <p:cNvPr id="4" name="Picture 3"/>
          <p:cNvPicPr>
            <a:picLocks noChangeAspect="1"/>
          </p:cNvPicPr>
          <p:nvPr/>
        </p:nvPicPr>
        <p:blipFill>
          <a:blip r:embed="rId3"/>
          <a:stretch>
            <a:fillRect/>
          </a:stretch>
        </p:blipFill>
        <p:spPr>
          <a:xfrm>
            <a:off x="3371537" y="3124200"/>
            <a:ext cx="857473" cy="750570"/>
          </a:xfrm>
          <a:prstGeom prst="rect">
            <a:avLst/>
          </a:prstGeom>
        </p:spPr>
      </p:pic>
      <p:pic>
        <p:nvPicPr>
          <p:cNvPr id="5" name="Picture 4"/>
          <p:cNvPicPr>
            <a:picLocks noChangeAspect="1"/>
          </p:cNvPicPr>
          <p:nvPr/>
        </p:nvPicPr>
        <p:blipFill>
          <a:blip r:embed="rId3"/>
          <a:stretch>
            <a:fillRect/>
          </a:stretch>
        </p:blipFill>
        <p:spPr>
          <a:xfrm>
            <a:off x="3200042" y="3505200"/>
            <a:ext cx="857473" cy="750570"/>
          </a:xfrm>
          <a:prstGeom prst="rect">
            <a:avLst/>
          </a:prstGeom>
        </p:spPr>
      </p:pic>
      <p:pic>
        <p:nvPicPr>
          <p:cNvPr id="6" name="Picture 5"/>
          <p:cNvPicPr>
            <a:picLocks noChangeAspect="1"/>
          </p:cNvPicPr>
          <p:nvPr/>
        </p:nvPicPr>
        <p:blipFill>
          <a:blip r:embed="rId3"/>
          <a:stretch>
            <a:fillRect/>
          </a:stretch>
        </p:blipFill>
        <p:spPr>
          <a:xfrm>
            <a:off x="3028548" y="3886200"/>
            <a:ext cx="857473" cy="750570"/>
          </a:xfrm>
          <a:prstGeom prst="rect">
            <a:avLst/>
          </a:prstGeom>
        </p:spPr>
      </p:pic>
      <p:pic>
        <p:nvPicPr>
          <p:cNvPr id="7" name="Picture 6"/>
          <p:cNvPicPr>
            <a:picLocks noChangeAspect="1"/>
          </p:cNvPicPr>
          <p:nvPr/>
        </p:nvPicPr>
        <p:blipFill>
          <a:blip r:embed="rId3"/>
          <a:stretch>
            <a:fillRect/>
          </a:stretch>
        </p:blipFill>
        <p:spPr>
          <a:xfrm>
            <a:off x="2914218" y="4343400"/>
            <a:ext cx="857473" cy="750570"/>
          </a:xfrm>
          <a:prstGeom prst="rect">
            <a:avLst/>
          </a:prstGeom>
        </p:spPr>
      </p:pic>
      <p:sp>
        <p:nvSpPr>
          <p:cNvPr id="8" name="Snip Single Corner Rectangle 7"/>
          <p:cNvSpPr/>
          <p:nvPr/>
        </p:nvSpPr>
        <p:spPr bwMode="auto">
          <a:xfrm>
            <a:off x="5715297" y="3124200"/>
            <a:ext cx="628814" cy="8382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Snip Single Corner Rectangle 8"/>
          <p:cNvSpPr/>
          <p:nvPr/>
        </p:nvSpPr>
        <p:spPr bwMode="auto">
          <a:xfrm>
            <a:off x="5486638" y="3505200"/>
            <a:ext cx="628814" cy="8382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0" name="Snip Single Corner Rectangle 9"/>
          <p:cNvSpPr/>
          <p:nvPr/>
        </p:nvSpPr>
        <p:spPr bwMode="auto">
          <a:xfrm>
            <a:off x="5257978" y="3886200"/>
            <a:ext cx="628814" cy="8382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 name="Snip Single Corner Rectangle 10"/>
          <p:cNvSpPr/>
          <p:nvPr/>
        </p:nvSpPr>
        <p:spPr bwMode="auto">
          <a:xfrm>
            <a:off x="5086483" y="4343400"/>
            <a:ext cx="628814" cy="8382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16" name="Straight Arrow Connector 15"/>
          <p:cNvCxnSpPr/>
          <p:nvPr/>
        </p:nvCxnSpPr>
        <p:spPr bwMode="auto">
          <a:xfrm>
            <a:off x="4572000" y="3505200"/>
            <a:ext cx="628814" cy="0"/>
          </a:xfrm>
          <a:prstGeom prst="straightConnector1">
            <a:avLst/>
          </a:prstGeom>
          <a:solidFill>
            <a:schemeClr val="accent1"/>
          </a:solidFill>
          <a:ln w="44450" cap="flat" cmpd="sng" algn="ctr">
            <a:solidFill>
              <a:schemeClr val="tx1"/>
            </a:solidFill>
            <a:prstDash val="solid"/>
            <a:round/>
            <a:headEnd type="none" w="sm" len="sm"/>
            <a:tailEnd type="arrow"/>
          </a:ln>
          <a:effectLst/>
        </p:spPr>
      </p:cxnSp>
      <p:cxnSp>
        <p:nvCxnSpPr>
          <p:cNvPr id="17" name="Straight Arrow Connector 16"/>
          <p:cNvCxnSpPr/>
          <p:nvPr/>
        </p:nvCxnSpPr>
        <p:spPr bwMode="auto">
          <a:xfrm>
            <a:off x="4457670" y="3886200"/>
            <a:ext cx="628814" cy="0"/>
          </a:xfrm>
          <a:prstGeom prst="straightConnector1">
            <a:avLst/>
          </a:prstGeom>
          <a:solidFill>
            <a:schemeClr val="accent1"/>
          </a:solidFill>
          <a:ln w="44450" cap="flat" cmpd="sng" algn="ctr">
            <a:solidFill>
              <a:schemeClr val="tx1"/>
            </a:solidFill>
            <a:prstDash val="solid"/>
            <a:round/>
            <a:headEnd type="none" w="sm" len="sm"/>
            <a:tailEnd type="arrow"/>
          </a:ln>
          <a:effectLst/>
        </p:spPr>
      </p:cxnSp>
      <p:cxnSp>
        <p:nvCxnSpPr>
          <p:cNvPr id="18" name="Straight Arrow Connector 17"/>
          <p:cNvCxnSpPr/>
          <p:nvPr/>
        </p:nvCxnSpPr>
        <p:spPr bwMode="auto">
          <a:xfrm>
            <a:off x="4229010" y="4267200"/>
            <a:ext cx="628814" cy="0"/>
          </a:xfrm>
          <a:prstGeom prst="straightConnector1">
            <a:avLst/>
          </a:prstGeom>
          <a:solidFill>
            <a:schemeClr val="accent1"/>
          </a:solidFill>
          <a:ln w="44450" cap="flat" cmpd="sng" algn="ctr">
            <a:solidFill>
              <a:schemeClr val="tx1"/>
            </a:solidFill>
            <a:prstDash val="solid"/>
            <a:round/>
            <a:headEnd type="none" w="sm" len="sm"/>
            <a:tailEnd type="arrow"/>
          </a:ln>
          <a:effectLst/>
        </p:spPr>
      </p:cxnSp>
      <p:cxnSp>
        <p:nvCxnSpPr>
          <p:cNvPr id="19" name="Straight Arrow Connector 18"/>
          <p:cNvCxnSpPr/>
          <p:nvPr/>
        </p:nvCxnSpPr>
        <p:spPr bwMode="auto">
          <a:xfrm>
            <a:off x="4000351" y="4724400"/>
            <a:ext cx="628814" cy="0"/>
          </a:xfrm>
          <a:prstGeom prst="straightConnector1">
            <a:avLst/>
          </a:prstGeom>
          <a:solidFill>
            <a:schemeClr val="accent1"/>
          </a:solidFill>
          <a:ln w="44450" cap="flat" cmpd="sng" algn="ctr">
            <a:solidFill>
              <a:schemeClr val="tx1"/>
            </a:solidFill>
            <a:prstDash val="solid"/>
            <a:round/>
            <a:headEnd type="none" w="sm" len="sm"/>
            <a:tailEnd type="arrow"/>
          </a:ln>
          <a:effectLst/>
        </p:spPr>
      </p:cxnSp>
      <p:sp>
        <p:nvSpPr>
          <p:cNvPr id="20" name="TextBox 19"/>
          <p:cNvSpPr txBox="1"/>
          <p:nvPr/>
        </p:nvSpPr>
        <p:spPr>
          <a:xfrm>
            <a:off x="3714526" y="5410200"/>
            <a:ext cx="1200463" cy="954107"/>
          </a:xfrm>
          <a:prstGeom prst="rect">
            <a:avLst/>
          </a:prstGeom>
          <a:noFill/>
        </p:spPr>
        <p:txBody>
          <a:bodyPr wrap="square" rtlCol="0">
            <a:spAutoFit/>
          </a:bodyPr>
          <a:lstStyle/>
          <a:p>
            <a:pPr algn="ctr"/>
            <a:r>
              <a:rPr lang="en-US" sz="1400" b="1" dirty="0" smtClean="0"/>
              <a:t>Download text contents of websites</a:t>
            </a:r>
            <a:endParaRPr lang="en-US" sz="1400" b="1" dirty="0"/>
          </a:p>
        </p:txBody>
      </p:sp>
      <p:sp>
        <p:nvSpPr>
          <p:cNvPr id="21" name="Right Brace 20"/>
          <p:cNvSpPr/>
          <p:nvPr/>
        </p:nvSpPr>
        <p:spPr bwMode="auto">
          <a:xfrm>
            <a:off x="6458441" y="3124200"/>
            <a:ext cx="685979" cy="2057400"/>
          </a:xfrm>
          <a:prstGeom prst="rightBrace">
            <a:avLst/>
          </a:prstGeom>
          <a:noFill/>
          <a:ln w="44450" cap="flat" cmpd="sng" algn="ctr">
            <a:solidFill>
              <a:schemeClr val="tx1"/>
            </a:solidFill>
            <a:prstDash val="solid"/>
            <a:round/>
            <a:headEnd type="none" w="sm" len="sm"/>
            <a:tailEnd type="none" w="sm" len="sm"/>
          </a:ln>
          <a:effectLst/>
        </p:spPr>
        <p:txBody>
          <a:bodyPr rtlCol="0" anchor="ctr"/>
          <a:lstStyle/>
          <a:p>
            <a:pPr algn="ctr"/>
            <a:endParaRPr lang="en-US"/>
          </a:p>
        </p:txBody>
      </p:sp>
      <p:sp>
        <p:nvSpPr>
          <p:cNvPr id="22" name="Snip Single Corner Rectangle 21"/>
          <p:cNvSpPr/>
          <p:nvPr/>
        </p:nvSpPr>
        <p:spPr bwMode="auto">
          <a:xfrm>
            <a:off x="7315914" y="3733800"/>
            <a:ext cx="1143298" cy="8382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3" name="TextBox 22"/>
          <p:cNvSpPr txBox="1"/>
          <p:nvPr/>
        </p:nvSpPr>
        <p:spPr>
          <a:xfrm>
            <a:off x="6058286" y="5486400"/>
            <a:ext cx="1200463" cy="738664"/>
          </a:xfrm>
          <a:prstGeom prst="rect">
            <a:avLst/>
          </a:prstGeom>
          <a:noFill/>
        </p:spPr>
        <p:txBody>
          <a:bodyPr wrap="square" rtlCol="0">
            <a:spAutoFit/>
          </a:bodyPr>
          <a:lstStyle/>
          <a:p>
            <a:pPr algn="ctr"/>
            <a:r>
              <a:rPr lang="en-US" sz="1400" b="1" dirty="0" smtClean="0"/>
              <a:t>Filter website content </a:t>
            </a:r>
            <a:endParaRPr lang="en-US" sz="1400" b="1" dirty="0"/>
          </a:p>
        </p:txBody>
      </p:sp>
      <p:sp>
        <p:nvSpPr>
          <p:cNvPr id="24" name="Snip Single Corner Rectangle 23"/>
          <p:cNvSpPr/>
          <p:nvPr/>
        </p:nvSpPr>
        <p:spPr bwMode="auto">
          <a:xfrm>
            <a:off x="741952" y="3276600"/>
            <a:ext cx="1086133" cy="1828800"/>
          </a:xfrm>
          <a:prstGeom prst="snip1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28" name="Straight Arrow Connector 27"/>
          <p:cNvCxnSpPr>
            <a:stCxn id="24" idx="0"/>
          </p:cNvCxnSpPr>
          <p:nvPr/>
        </p:nvCxnSpPr>
        <p:spPr bwMode="auto">
          <a:xfrm flipV="1">
            <a:off x="1828085" y="3581400"/>
            <a:ext cx="914638" cy="609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0" name="Straight Arrow Connector 29"/>
          <p:cNvCxnSpPr>
            <a:stCxn id="24" idx="0"/>
          </p:cNvCxnSpPr>
          <p:nvPr/>
        </p:nvCxnSpPr>
        <p:spPr bwMode="auto">
          <a:xfrm flipV="1">
            <a:off x="1828085" y="3962400"/>
            <a:ext cx="914638"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p:cNvCxnSpPr>
            <a:stCxn id="24" idx="0"/>
          </p:cNvCxnSpPr>
          <p:nvPr/>
        </p:nvCxnSpPr>
        <p:spPr bwMode="auto">
          <a:xfrm>
            <a:off x="1828085" y="4191000"/>
            <a:ext cx="914638" cy="76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 name="Straight Arrow Connector 35"/>
          <p:cNvCxnSpPr>
            <a:stCxn id="24" idx="0"/>
          </p:cNvCxnSpPr>
          <p:nvPr/>
        </p:nvCxnSpPr>
        <p:spPr bwMode="auto">
          <a:xfrm>
            <a:off x="1828085" y="4191000"/>
            <a:ext cx="914638"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42" name="TextBox 41"/>
          <p:cNvSpPr txBox="1"/>
          <p:nvPr/>
        </p:nvSpPr>
        <p:spPr>
          <a:xfrm>
            <a:off x="685800" y="3657600"/>
            <a:ext cx="1200463" cy="1169551"/>
          </a:xfrm>
          <a:prstGeom prst="rect">
            <a:avLst/>
          </a:prstGeom>
          <a:noFill/>
        </p:spPr>
        <p:txBody>
          <a:bodyPr wrap="square" rtlCol="0">
            <a:spAutoFit/>
          </a:bodyPr>
          <a:lstStyle/>
          <a:p>
            <a:pPr algn="ctr"/>
            <a:r>
              <a:rPr lang="en-US" sz="1400" b="1" dirty="0"/>
              <a:t>L</a:t>
            </a:r>
            <a:r>
              <a:rPr lang="en-US" sz="1400" b="1" dirty="0" smtClean="0"/>
              <a:t>ist of interesting search </a:t>
            </a:r>
            <a:r>
              <a:rPr lang="en-US" sz="1400" b="1" dirty="0" smtClean="0"/>
              <a:t>terms/data sources</a:t>
            </a:r>
            <a:endParaRPr lang="en-US" sz="1400" b="1" dirty="0"/>
          </a:p>
        </p:txBody>
      </p:sp>
      <p:sp>
        <p:nvSpPr>
          <p:cNvPr id="43" name="TextBox 42"/>
          <p:cNvSpPr txBox="1"/>
          <p:nvPr/>
        </p:nvSpPr>
        <p:spPr>
          <a:xfrm>
            <a:off x="1828085" y="5410200"/>
            <a:ext cx="1200463" cy="738664"/>
          </a:xfrm>
          <a:prstGeom prst="rect">
            <a:avLst/>
          </a:prstGeom>
          <a:noFill/>
        </p:spPr>
        <p:txBody>
          <a:bodyPr wrap="square" rtlCol="0">
            <a:spAutoFit/>
          </a:bodyPr>
          <a:lstStyle/>
          <a:p>
            <a:pPr algn="ctr"/>
            <a:r>
              <a:rPr lang="en-US" sz="1400" b="1" dirty="0" smtClean="0"/>
              <a:t>Develop list of websites to search</a:t>
            </a:r>
            <a:endParaRPr lang="en-US" sz="1400" b="1" dirty="0"/>
          </a:p>
        </p:txBody>
      </p:sp>
      <p:sp>
        <p:nvSpPr>
          <p:cNvPr id="44" name="TextBox 43"/>
          <p:cNvSpPr txBox="1"/>
          <p:nvPr/>
        </p:nvSpPr>
        <p:spPr>
          <a:xfrm>
            <a:off x="7315914" y="3886200"/>
            <a:ext cx="1143298" cy="523220"/>
          </a:xfrm>
          <a:prstGeom prst="rect">
            <a:avLst/>
          </a:prstGeom>
          <a:noFill/>
        </p:spPr>
        <p:txBody>
          <a:bodyPr wrap="square" rtlCol="0">
            <a:spAutoFit/>
          </a:bodyPr>
          <a:lstStyle/>
          <a:p>
            <a:pPr algn="ctr"/>
            <a:r>
              <a:rPr lang="en-US" sz="1400" b="1" dirty="0" smtClean="0"/>
              <a:t>Finished </a:t>
            </a:r>
            <a:r>
              <a:rPr lang="en-US" sz="1400" b="1" dirty="0" err="1" smtClean="0"/>
              <a:t>webdata</a:t>
            </a:r>
            <a:endParaRPr lang="en-US" sz="1400" b="1" dirty="0"/>
          </a:p>
        </p:txBody>
      </p:sp>
    </p:spTree>
    <p:extLst>
      <p:ext uri="{BB962C8B-B14F-4D97-AF65-F5344CB8AC3E}">
        <p14:creationId xmlns:p14="http://schemas.microsoft.com/office/powerpoint/2010/main" val="37735470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sz="2400" b="0" dirty="0" smtClean="0"/>
              <a:t>If possible use </a:t>
            </a:r>
            <a:r>
              <a:rPr lang="en-US" sz="2400" b="0" dirty="0" err="1" smtClean="0"/>
              <a:t>VMWare</a:t>
            </a:r>
            <a:r>
              <a:rPr lang="en-US" sz="2400" b="0" dirty="0" smtClean="0"/>
              <a:t> to create a fresh Ubuntu 14.04 installation with at least 60 GB of disk space and 2048 MB of RAM.</a:t>
            </a:r>
          </a:p>
          <a:p>
            <a:r>
              <a:rPr lang="en-US" sz="2400" b="0" dirty="0" smtClean="0"/>
              <a:t>You will need to subscribe to data plans from Bing and </a:t>
            </a:r>
            <a:r>
              <a:rPr lang="en-US" sz="2400" b="0" dirty="0" err="1" smtClean="0"/>
              <a:t>DiffBot</a:t>
            </a:r>
            <a:r>
              <a:rPr lang="en-US" sz="2400" b="0" dirty="0" smtClean="0"/>
              <a:t> – this will cost on the order of $700 a month, depending on how much data you decide to collect.</a:t>
            </a:r>
          </a:p>
          <a:p>
            <a:r>
              <a:rPr lang="en-US" sz="2400" b="0" dirty="0" smtClean="0"/>
              <a:t>Both </a:t>
            </a:r>
            <a:r>
              <a:rPr lang="en-US" sz="2400" b="0" dirty="0" err="1" smtClean="0"/>
              <a:t>webscraping</a:t>
            </a:r>
            <a:r>
              <a:rPr lang="en-US" sz="2400" b="0" dirty="0" smtClean="0"/>
              <a:t> systems require some familiarity with the Linux command line.</a:t>
            </a:r>
          </a:p>
          <a:p>
            <a:r>
              <a:rPr lang="en-US" sz="2400" b="0" dirty="0" smtClean="0"/>
              <a:t>Both </a:t>
            </a:r>
            <a:r>
              <a:rPr lang="en-US" sz="2400" b="0" dirty="0" err="1" smtClean="0"/>
              <a:t>webscraping</a:t>
            </a:r>
            <a:r>
              <a:rPr lang="en-US" sz="2400" b="0" dirty="0" smtClean="0"/>
              <a:t> systems could theoretically download malware; so just don’t execute the files you download!</a:t>
            </a:r>
          </a:p>
        </p:txBody>
      </p:sp>
    </p:spTree>
    <p:extLst>
      <p:ext uri="{BB962C8B-B14F-4D97-AF65-F5344CB8AC3E}">
        <p14:creationId xmlns:p14="http://schemas.microsoft.com/office/powerpoint/2010/main" val="934173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a:t>
            </a:r>
            <a:r>
              <a:rPr lang="en-US" dirty="0" err="1" smtClean="0"/>
              <a:t>Babelon</a:t>
            </a:r>
            <a:r>
              <a:rPr lang="en-US" dirty="0" smtClean="0"/>
              <a:t> System</a:t>
            </a:r>
            <a:endParaRPr lang="en-US" dirty="0"/>
          </a:p>
        </p:txBody>
      </p:sp>
      <p:sp>
        <p:nvSpPr>
          <p:cNvPr id="3" name="Content Placeholder 2"/>
          <p:cNvSpPr>
            <a:spLocks noGrp="1"/>
          </p:cNvSpPr>
          <p:nvPr>
            <p:ph idx="1"/>
          </p:nvPr>
        </p:nvSpPr>
        <p:spPr/>
        <p:txBody>
          <a:bodyPr/>
          <a:lstStyle/>
          <a:p>
            <a:r>
              <a:rPr lang="en-US" sz="2200" b="0" dirty="0" smtClean="0"/>
              <a:t>The </a:t>
            </a:r>
            <a:r>
              <a:rPr lang="en-US" sz="2200" b="0" dirty="0" err="1" smtClean="0"/>
              <a:t>Babelon</a:t>
            </a:r>
            <a:r>
              <a:rPr lang="en-US" sz="2200" b="0" dirty="0" smtClean="0"/>
              <a:t> system is mostly Python and Perl based, and comes with a good README.</a:t>
            </a:r>
          </a:p>
          <a:p>
            <a:r>
              <a:rPr lang="en-US" sz="2200" b="0" dirty="0" smtClean="0"/>
              <a:t>All required packages can be installed with:</a:t>
            </a:r>
          </a:p>
          <a:p>
            <a:pPr lvl="1"/>
            <a:r>
              <a:rPr lang="en-US" sz="2200" b="0" dirty="0" smtClean="0"/>
              <a:t>apt-get, a Ubuntu package </a:t>
            </a:r>
            <a:r>
              <a:rPr lang="en-US" sz="2200" b="0" dirty="0"/>
              <a:t>manager: </a:t>
            </a:r>
            <a:r>
              <a:rPr lang="en-US" sz="2200" b="0" dirty="0">
                <a:hlinkClick r:id="rId2"/>
              </a:rPr>
              <a:t>https://help.ubuntu.com/community/AptGet/</a:t>
            </a:r>
            <a:r>
              <a:rPr lang="en-US" sz="2200" b="0" dirty="0" smtClean="0">
                <a:hlinkClick r:id="rId2"/>
              </a:rPr>
              <a:t>Howto</a:t>
            </a:r>
            <a:endParaRPr lang="en-US" sz="2200" b="0" dirty="0" smtClean="0"/>
          </a:p>
          <a:p>
            <a:pPr lvl="1"/>
            <a:r>
              <a:rPr lang="en-US" sz="2200" b="0" dirty="0" smtClean="0"/>
              <a:t>pip, a Python </a:t>
            </a:r>
            <a:r>
              <a:rPr lang="en-US" sz="2200" b="0" dirty="0"/>
              <a:t>package manager: </a:t>
            </a:r>
            <a:r>
              <a:rPr lang="en-US" sz="2200" b="0" dirty="0">
                <a:hlinkClick r:id="rId3"/>
              </a:rPr>
              <a:t>https://pypi.python.org/pypi/</a:t>
            </a:r>
            <a:r>
              <a:rPr lang="en-US" sz="2200" b="0" dirty="0" smtClean="0">
                <a:hlinkClick r:id="rId3"/>
              </a:rPr>
              <a:t>pip</a:t>
            </a:r>
            <a:endParaRPr lang="en-US" sz="2200" b="0" dirty="0" smtClean="0"/>
          </a:p>
          <a:p>
            <a:r>
              <a:rPr lang="en-US" sz="2200" b="0" dirty="0" smtClean="0"/>
              <a:t>Remember to only run one copy at a time.</a:t>
            </a:r>
          </a:p>
          <a:p>
            <a:r>
              <a:rPr lang="en-US" sz="2200" b="0" dirty="0" smtClean="0"/>
              <a:t>The maximum number of transactions given for 6000 terms is an underestimate – it’s safer to use the 100,000 transaction Bing Search API plan ($125/</a:t>
            </a:r>
            <a:r>
              <a:rPr lang="en-US" sz="2200" b="0" dirty="0" err="1" smtClean="0"/>
              <a:t>mo</a:t>
            </a:r>
            <a:r>
              <a:rPr lang="en-US" sz="2200" b="0" dirty="0" smtClean="0"/>
              <a:t>).</a:t>
            </a:r>
          </a:p>
          <a:p>
            <a:r>
              <a:rPr lang="en-US" sz="2200" b="0" dirty="0" smtClean="0"/>
              <a:t>Takes at least 60 GB to run at a level that will gather sufficient data, give the VM as much disk space as you can.</a:t>
            </a:r>
          </a:p>
        </p:txBody>
      </p:sp>
    </p:spTree>
    <p:extLst>
      <p:ext uri="{BB962C8B-B14F-4D97-AF65-F5344CB8AC3E}">
        <p14:creationId xmlns:p14="http://schemas.microsoft.com/office/powerpoint/2010/main" val="2035865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t>
            </a:r>
            <a:r>
              <a:rPr lang="en-US" dirty="0" err="1" smtClean="0"/>
              <a:t>Babelon</a:t>
            </a:r>
            <a:r>
              <a:rPr lang="en-US" dirty="0" smtClean="0"/>
              <a:t> System</a:t>
            </a:r>
            <a:endParaRPr lang="en-US" dirty="0"/>
          </a:p>
        </p:txBody>
      </p:sp>
      <p:sp>
        <p:nvSpPr>
          <p:cNvPr id="3" name="Content Placeholder 2"/>
          <p:cNvSpPr>
            <a:spLocks noGrp="1"/>
          </p:cNvSpPr>
          <p:nvPr>
            <p:ph idx="1"/>
          </p:nvPr>
        </p:nvSpPr>
        <p:spPr/>
        <p:txBody>
          <a:bodyPr/>
          <a:lstStyle/>
          <a:p>
            <a:r>
              <a:rPr lang="en-US" sz="2200" b="0" dirty="0" smtClean="0"/>
              <a:t>Simply run the </a:t>
            </a:r>
            <a:r>
              <a:rPr lang="en-US" sz="2200" b="0" dirty="0" err="1" smtClean="0"/>
              <a:t>get_webdata</a:t>
            </a:r>
            <a:r>
              <a:rPr lang="en-US" sz="2200" b="0" dirty="0" smtClean="0"/>
              <a:t> script with parameters:</a:t>
            </a:r>
          </a:p>
          <a:p>
            <a:pPr lvl="1"/>
            <a:r>
              <a:rPr lang="en-US" sz="2200" b="0" dirty="0" err="1" smtClean="0"/>
              <a:t>top_n_terms</a:t>
            </a:r>
            <a:r>
              <a:rPr lang="en-US" sz="2200" b="0" dirty="0" smtClean="0"/>
              <a:t> – Number of top ranked search terms to use.</a:t>
            </a:r>
          </a:p>
          <a:p>
            <a:pPr lvl="1"/>
            <a:r>
              <a:rPr lang="en-US" sz="2200" b="0" dirty="0" err="1" smtClean="0"/>
              <a:t>train_transcript_dir</a:t>
            </a:r>
            <a:r>
              <a:rPr lang="en-US" sz="2200" b="0" dirty="0" smtClean="0"/>
              <a:t> – Directory of training transcripts. Expects a directory of files in the </a:t>
            </a:r>
            <a:r>
              <a:rPr lang="en-US" sz="2200" b="0" dirty="0" err="1" smtClean="0"/>
              <a:t>Appen</a:t>
            </a:r>
            <a:r>
              <a:rPr lang="en-US" sz="2200" b="0" dirty="0" smtClean="0"/>
              <a:t> transcription format.</a:t>
            </a:r>
          </a:p>
          <a:p>
            <a:pPr lvl="1"/>
            <a:r>
              <a:rPr lang="en-US" sz="2200" b="0" dirty="0" err="1" smtClean="0"/>
              <a:t>dev_transcript_dir</a:t>
            </a:r>
            <a:r>
              <a:rPr lang="en-US" sz="2200" b="0" dirty="0" smtClean="0"/>
              <a:t> – Directory of </a:t>
            </a:r>
            <a:r>
              <a:rPr lang="en-US" sz="2200" b="0" dirty="0" err="1" smtClean="0"/>
              <a:t>dev</a:t>
            </a:r>
            <a:r>
              <a:rPr lang="en-US" sz="2200" b="0" dirty="0" smtClean="0"/>
              <a:t> transcripts. </a:t>
            </a:r>
            <a:r>
              <a:rPr lang="en-US" sz="2200" b="0" dirty="0"/>
              <a:t>Expects a directory of files </a:t>
            </a:r>
            <a:r>
              <a:rPr lang="en-US" sz="2200" b="0" dirty="0" smtClean="0"/>
              <a:t>in </a:t>
            </a:r>
            <a:r>
              <a:rPr lang="en-US" sz="2200" b="0" dirty="0"/>
              <a:t>the </a:t>
            </a:r>
            <a:r>
              <a:rPr lang="en-US" sz="2200" b="0" dirty="0" err="1"/>
              <a:t>Appen</a:t>
            </a:r>
            <a:r>
              <a:rPr lang="en-US" sz="2200" b="0" dirty="0"/>
              <a:t> transcription format.</a:t>
            </a:r>
            <a:endParaRPr lang="en-US" sz="2200" b="0" dirty="0" smtClean="0"/>
          </a:p>
          <a:p>
            <a:r>
              <a:rPr lang="en-US" sz="2200" b="0" dirty="0" smtClean="0"/>
              <a:t>The script can restart </a:t>
            </a:r>
            <a:r>
              <a:rPr lang="en-US" sz="2200" b="0" dirty="0"/>
              <a:t>from checkpoints but cannot output partial results, so make sure you have enough time/space to run </a:t>
            </a:r>
            <a:r>
              <a:rPr lang="en-US" sz="2200" b="0" dirty="0" smtClean="0"/>
              <a:t>it.</a:t>
            </a:r>
            <a:endParaRPr lang="en-US" sz="2200" b="0" dirty="0"/>
          </a:p>
          <a:p>
            <a:r>
              <a:rPr lang="en-US" sz="2200" b="0" dirty="0"/>
              <a:t>Output is two directories of </a:t>
            </a:r>
            <a:r>
              <a:rPr lang="en-US" sz="2200" b="0" dirty="0" err="1"/>
              <a:t>webtext</a:t>
            </a:r>
            <a:r>
              <a:rPr lang="en-US" sz="2200" b="0" dirty="0"/>
              <a:t>, one LID filtered and one unfiltered, and two text files with statistics on the collection. One has general statistics on the collection, such as word counts and number of URLs queried. The other has OOV reduction </a:t>
            </a:r>
            <a:r>
              <a:rPr lang="en-US" sz="2200" b="0" dirty="0" smtClean="0"/>
              <a:t>numbers (relative to </a:t>
            </a:r>
            <a:r>
              <a:rPr lang="en-US" sz="2200" b="0" dirty="0" err="1" smtClean="0"/>
              <a:t>dev</a:t>
            </a:r>
            <a:r>
              <a:rPr lang="en-US" sz="2200" b="0" dirty="0" smtClean="0"/>
              <a:t>).</a:t>
            </a:r>
            <a:endParaRPr lang="en-US" sz="2200" b="0" dirty="0"/>
          </a:p>
          <a:p>
            <a:endParaRPr lang="en-US" sz="2200" b="0" dirty="0"/>
          </a:p>
        </p:txBody>
      </p:sp>
    </p:spTree>
    <p:extLst>
      <p:ext uri="{BB962C8B-B14F-4D97-AF65-F5344CB8AC3E}">
        <p14:creationId xmlns:p14="http://schemas.microsoft.com/office/powerpoint/2010/main" val="115549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summary.txt</a:t>
            </a:r>
            <a:r>
              <a:rPr lang="en-US" dirty="0" smtClean="0"/>
              <a:t> Statistics</a:t>
            </a:r>
            <a:endParaRPr lang="en-US" dirty="0"/>
          </a:p>
        </p:txBody>
      </p:sp>
      <p:sp>
        <p:nvSpPr>
          <p:cNvPr id="5" name="Content Placeholder 4"/>
          <p:cNvSpPr>
            <a:spLocks noGrp="1"/>
          </p:cNvSpPr>
          <p:nvPr>
            <p:ph idx="1"/>
          </p:nvPr>
        </p:nvSpPr>
        <p:spPr/>
        <p:txBody>
          <a:bodyPr/>
          <a:lstStyle/>
          <a:p>
            <a:pPr marL="0" indent="0">
              <a:lnSpc>
                <a:spcPct val="50000"/>
              </a:lnSpc>
              <a:buNone/>
            </a:pPr>
            <a:r>
              <a:rPr lang="en-US" sz="1400" dirty="0" smtClean="0"/>
              <a:t>    language:				surprise  </a:t>
            </a:r>
            <a:endParaRPr lang="en-US" sz="1400" dirty="0"/>
          </a:p>
          <a:p>
            <a:pPr marL="0" indent="0">
              <a:lnSpc>
                <a:spcPct val="50000"/>
              </a:lnSpc>
              <a:buNone/>
            </a:pPr>
            <a:r>
              <a:rPr lang="en-US" sz="1400" dirty="0"/>
              <a:t>    Number of search </a:t>
            </a:r>
            <a:r>
              <a:rPr lang="en-US" sz="1400" dirty="0" smtClean="0"/>
              <a:t>terms:			10       </a:t>
            </a:r>
            <a:endParaRPr lang="en-US" sz="1400" dirty="0"/>
          </a:p>
          <a:p>
            <a:pPr marL="0" indent="0">
              <a:lnSpc>
                <a:spcPct val="50000"/>
              </a:lnSpc>
              <a:buNone/>
            </a:pPr>
            <a:r>
              <a:rPr lang="en-US" sz="1400" dirty="0"/>
              <a:t>    Number of raw URLs</a:t>
            </a:r>
            <a:r>
              <a:rPr lang="en-US" sz="1400" dirty="0" smtClean="0"/>
              <a:t>:			4,798    </a:t>
            </a:r>
            <a:endParaRPr lang="en-US" sz="1400" dirty="0"/>
          </a:p>
          <a:p>
            <a:pPr marL="0" indent="0">
              <a:lnSpc>
                <a:spcPct val="50000"/>
              </a:lnSpc>
              <a:buNone/>
            </a:pPr>
            <a:r>
              <a:rPr lang="en-US" sz="1400" dirty="0"/>
              <a:t>    Number of unique </a:t>
            </a:r>
            <a:r>
              <a:rPr lang="en-US" sz="1400" dirty="0" smtClean="0"/>
              <a:t>URLs:			3,714    </a:t>
            </a:r>
            <a:endParaRPr lang="en-US" sz="1400" dirty="0"/>
          </a:p>
          <a:p>
            <a:pPr marL="0" indent="0">
              <a:lnSpc>
                <a:spcPct val="50000"/>
              </a:lnSpc>
              <a:buNone/>
            </a:pPr>
            <a:r>
              <a:rPr lang="en-US" sz="1400" dirty="0"/>
              <a:t>    Number of retrieved </a:t>
            </a:r>
            <a:r>
              <a:rPr lang="en-US" sz="1400" dirty="0" smtClean="0"/>
              <a:t>webpages:		3,530    </a:t>
            </a:r>
            <a:endParaRPr lang="en-US" sz="1400" dirty="0"/>
          </a:p>
          <a:p>
            <a:pPr marL="0" indent="0">
              <a:lnSpc>
                <a:spcPct val="50000"/>
              </a:lnSpc>
              <a:buNone/>
            </a:pPr>
            <a:r>
              <a:rPr lang="en-US" sz="1400" dirty="0"/>
              <a:t>    Average retrieved webpages per search </a:t>
            </a:r>
            <a:r>
              <a:rPr lang="en-US" sz="1400" dirty="0" smtClean="0"/>
              <a:t>term:	353      </a:t>
            </a:r>
            <a:endParaRPr lang="en-US" sz="1400" dirty="0"/>
          </a:p>
          <a:p>
            <a:pPr marL="0" indent="0">
              <a:lnSpc>
                <a:spcPct val="50000"/>
              </a:lnSpc>
              <a:buNone/>
            </a:pPr>
            <a:r>
              <a:rPr lang="en-US" sz="1400" dirty="0"/>
              <a:t>    Average raw words per search </a:t>
            </a:r>
            <a:r>
              <a:rPr lang="en-US" sz="1400" dirty="0" smtClean="0"/>
              <a:t>term:		505,849  </a:t>
            </a:r>
            <a:endParaRPr lang="en-US" sz="1400" dirty="0"/>
          </a:p>
          <a:p>
            <a:pPr marL="0" indent="0">
              <a:lnSpc>
                <a:spcPct val="50000"/>
              </a:lnSpc>
              <a:buNone/>
            </a:pPr>
            <a:r>
              <a:rPr lang="en-US" sz="1400" dirty="0"/>
              <a:t>    LID </a:t>
            </a:r>
            <a:r>
              <a:rPr lang="en-US" sz="1400" dirty="0" smtClean="0"/>
              <a:t>threshold:				0.05     </a:t>
            </a:r>
            <a:endParaRPr lang="en-US" sz="1400" dirty="0"/>
          </a:p>
          <a:p>
            <a:pPr marL="0" indent="0">
              <a:lnSpc>
                <a:spcPct val="50000"/>
              </a:lnSpc>
              <a:buNone/>
            </a:pPr>
            <a:r>
              <a:rPr lang="en-US" sz="1400" dirty="0"/>
              <a:t>    Average lid-filtered words per search </a:t>
            </a:r>
            <a:r>
              <a:rPr lang="en-US" sz="1400" dirty="0" smtClean="0"/>
              <a:t>term:	111,577  </a:t>
            </a:r>
            <a:endParaRPr lang="en-US" sz="1400" dirty="0"/>
          </a:p>
          <a:p>
            <a:pPr marL="0" indent="0">
              <a:lnSpc>
                <a:spcPct val="50000"/>
              </a:lnSpc>
              <a:buNone/>
            </a:pPr>
            <a:r>
              <a:rPr lang="en-US" sz="1400" dirty="0"/>
              <a:t>    Raw word </a:t>
            </a:r>
            <a:r>
              <a:rPr lang="en-US" sz="1400" dirty="0" smtClean="0"/>
              <a:t>count:				5,058,494</a:t>
            </a:r>
            <a:endParaRPr lang="en-US" sz="1400" dirty="0"/>
          </a:p>
          <a:p>
            <a:pPr marL="0" indent="0">
              <a:lnSpc>
                <a:spcPct val="50000"/>
              </a:lnSpc>
              <a:buNone/>
            </a:pPr>
            <a:r>
              <a:rPr lang="en-US" sz="1400" dirty="0">
                <a:solidFill>
                  <a:srgbClr val="FF0000"/>
                </a:solidFill>
              </a:rPr>
              <a:t>    LID filtered word </a:t>
            </a:r>
            <a:r>
              <a:rPr lang="en-US" sz="1400" dirty="0" smtClean="0">
                <a:solidFill>
                  <a:srgbClr val="FF0000"/>
                </a:solidFill>
              </a:rPr>
              <a:t>count:			1,115,771</a:t>
            </a:r>
            <a:endParaRPr lang="en-US" sz="1400" dirty="0">
              <a:solidFill>
                <a:srgbClr val="FF0000"/>
              </a:solidFill>
            </a:endParaRPr>
          </a:p>
          <a:p>
            <a:pPr marL="0" indent="0">
              <a:lnSpc>
                <a:spcPct val="50000"/>
              </a:lnSpc>
              <a:buNone/>
            </a:pPr>
            <a:r>
              <a:rPr lang="en-US" sz="1400" dirty="0"/>
              <a:t>    LID text extraction </a:t>
            </a:r>
            <a:r>
              <a:rPr lang="en-US" sz="1400" dirty="0" smtClean="0"/>
              <a:t>ratio:			22.06</a:t>
            </a:r>
            <a:r>
              <a:rPr lang="en-US" sz="1400" dirty="0"/>
              <a:t>%   </a:t>
            </a:r>
          </a:p>
          <a:p>
            <a:pPr marL="0" indent="0">
              <a:lnSpc>
                <a:spcPct val="50000"/>
              </a:lnSpc>
              <a:buNone/>
            </a:pPr>
            <a:r>
              <a:rPr lang="en-US" sz="1400" dirty="0"/>
              <a:t>    LM web selected word </a:t>
            </a:r>
            <a:r>
              <a:rPr lang="en-US" sz="1400" dirty="0" smtClean="0"/>
              <a:t>count:			1,041,890</a:t>
            </a:r>
            <a:endParaRPr lang="en-US" sz="1400" dirty="0"/>
          </a:p>
          <a:p>
            <a:pPr marL="0" indent="0">
              <a:lnSpc>
                <a:spcPct val="50000"/>
              </a:lnSpc>
              <a:buNone/>
            </a:pPr>
            <a:r>
              <a:rPr lang="en-US" sz="1400" dirty="0"/>
              <a:t>    LM web </a:t>
            </a:r>
            <a:r>
              <a:rPr lang="en-US" sz="1400" dirty="0" smtClean="0"/>
              <a:t>weight:				0.322906 </a:t>
            </a:r>
            <a:endParaRPr lang="en-US" sz="1400" dirty="0"/>
          </a:p>
          <a:p>
            <a:pPr marL="0" indent="0">
              <a:lnSpc>
                <a:spcPct val="50000"/>
              </a:lnSpc>
              <a:buNone/>
            </a:pPr>
            <a:r>
              <a:rPr lang="en-US" sz="1400" dirty="0"/>
              <a:t>    LM train </a:t>
            </a:r>
            <a:r>
              <a:rPr lang="en-US" sz="1400" dirty="0" smtClean="0"/>
              <a:t>weight:				0.677094 </a:t>
            </a:r>
            <a:endParaRPr lang="en-US" sz="1400" dirty="0"/>
          </a:p>
          <a:p>
            <a:pPr marL="0" indent="0">
              <a:lnSpc>
                <a:spcPct val="50000"/>
              </a:lnSpc>
              <a:buNone/>
            </a:pPr>
            <a:r>
              <a:rPr lang="en-US" sz="1400" dirty="0"/>
              <a:t>    LM web perplexity on </a:t>
            </a:r>
            <a:r>
              <a:rPr lang="en-US" sz="1400" dirty="0" err="1" smtClean="0"/>
              <a:t>dev</a:t>
            </a:r>
            <a:r>
              <a:rPr lang="en-US" sz="1400" dirty="0" smtClean="0"/>
              <a:t>:			1051.35  </a:t>
            </a:r>
            <a:endParaRPr lang="en-US" sz="1400" dirty="0"/>
          </a:p>
          <a:p>
            <a:pPr marL="0" indent="0">
              <a:lnSpc>
                <a:spcPct val="50000"/>
              </a:lnSpc>
              <a:buNone/>
            </a:pPr>
            <a:r>
              <a:rPr lang="en-US" sz="1400" dirty="0"/>
              <a:t>    LM train perplexity on </a:t>
            </a:r>
            <a:r>
              <a:rPr lang="en-US" sz="1400" dirty="0" err="1" smtClean="0"/>
              <a:t>dev</a:t>
            </a:r>
            <a:r>
              <a:rPr lang="en-US" sz="1400" dirty="0" smtClean="0"/>
              <a:t>:			502.337  </a:t>
            </a:r>
            <a:endParaRPr lang="en-US" sz="1400" dirty="0"/>
          </a:p>
          <a:p>
            <a:pPr marL="0" indent="0">
              <a:lnSpc>
                <a:spcPct val="50000"/>
              </a:lnSpc>
              <a:buNone/>
            </a:pPr>
            <a:r>
              <a:rPr lang="en-US" sz="1400" dirty="0"/>
              <a:t>    LM </a:t>
            </a:r>
            <a:r>
              <a:rPr lang="en-US" sz="1400" dirty="0" err="1"/>
              <a:t>web+train</a:t>
            </a:r>
            <a:r>
              <a:rPr lang="en-US" sz="1400" dirty="0"/>
              <a:t> perplexity on </a:t>
            </a:r>
            <a:r>
              <a:rPr lang="en-US" sz="1400" dirty="0" err="1" smtClean="0"/>
              <a:t>dev</a:t>
            </a:r>
            <a:r>
              <a:rPr lang="en-US" sz="1400" dirty="0" smtClean="0"/>
              <a:t>:		321.602 </a:t>
            </a:r>
            <a:endParaRPr lang="en-US" sz="1400" dirty="0"/>
          </a:p>
        </p:txBody>
      </p:sp>
    </p:spTree>
    <p:extLst>
      <p:ext uri="{BB962C8B-B14F-4D97-AF65-F5344CB8AC3E}">
        <p14:creationId xmlns:p14="http://schemas.microsoft.com/office/powerpoint/2010/main" val="14799656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oov.txt</a:t>
            </a:r>
            <a:r>
              <a:rPr lang="en-US" dirty="0" smtClean="0"/>
              <a:t> Statistics</a:t>
            </a:r>
            <a:endParaRPr lang="en-US" dirty="0"/>
          </a:p>
        </p:txBody>
      </p:sp>
      <p:sp>
        <p:nvSpPr>
          <p:cNvPr id="3" name="Content Placeholder 2"/>
          <p:cNvSpPr>
            <a:spLocks noGrp="1"/>
          </p:cNvSpPr>
          <p:nvPr>
            <p:ph idx="1"/>
          </p:nvPr>
        </p:nvSpPr>
        <p:spPr/>
        <p:txBody>
          <a:bodyPr/>
          <a:lstStyle/>
          <a:p>
            <a:pPr marL="0" indent="0">
              <a:lnSpc>
                <a:spcPct val="50000"/>
              </a:lnSpc>
              <a:buNone/>
            </a:pPr>
            <a:r>
              <a:rPr lang="en-US" sz="1400" dirty="0"/>
              <a:t> #language   </a:t>
            </a:r>
            <a:r>
              <a:rPr lang="en-US" sz="1400" dirty="0" smtClean="0"/>
              <a:t>	</a:t>
            </a:r>
            <a:r>
              <a:rPr lang="en-US" sz="1400" dirty="0" err="1" smtClean="0"/>
              <a:t>new_words</a:t>
            </a:r>
            <a:r>
              <a:rPr lang="en-US" sz="1400" dirty="0" smtClean="0"/>
              <a:t>   	</a:t>
            </a:r>
            <a:r>
              <a:rPr lang="en-US" sz="1400" dirty="0" err="1" smtClean="0"/>
              <a:t>oov_dev_set</a:t>
            </a:r>
            <a:endParaRPr lang="en-US" sz="1400" dirty="0"/>
          </a:p>
          <a:p>
            <a:pPr marL="0" indent="0">
              <a:lnSpc>
                <a:spcPct val="50000"/>
              </a:lnSpc>
              <a:buNone/>
            </a:pPr>
            <a:r>
              <a:rPr lang="en-US" sz="1400" dirty="0"/>
              <a:t>    </a:t>
            </a:r>
            <a:r>
              <a:rPr lang="en-US" sz="1400" dirty="0" smtClean="0"/>
              <a:t>surprise		0		41.55      </a:t>
            </a:r>
            <a:endParaRPr lang="en-US" sz="1400" dirty="0"/>
          </a:p>
          <a:p>
            <a:pPr marL="0" indent="0">
              <a:lnSpc>
                <a:spcPct val="50000"/>
              </a:lnSpc>
              <a:buNone/>
            </a:pPr>
            <a:r>
              <a:rPr lang="en-US" sz="1400" dirty="0"/>
              <a:t>    </a:t>
            </a:r>
            <a:r>
              <a:rPr lang="en-US" sz="1400" dirty="0" smtClean="0"/>
              <a:t>surprise		5000        		14.23      </a:t>
            </a:r>
            <a:endParaRPr lang="en-US" sz="1400" dirty="0"/>
          </a:p>
          <a:p>
            <a:pPr marL="0" indent="0">
              <a:lnSpc>
                <a:spcPct val="50000"/>
              </a:lnSpc>
              <a:buNone/>
            </a:pPr>
            <a:r>
              <a:rPr lang="en-US" sz="1400" dirty="0"/>
              <a:t>    surprise </a:t>
            </a:r>
            <a:r>
              <a:rPr lang="en-US" sz="1400" dirty="0" smtClean="0"/>
              <a:t>	10000       		11.68      </a:t>
            </a:r>
            <a:endParaRPr lang="en-US" sz="1400" dirty="0"/>
          </a:p>
          <a:p>
            <a:pPr marL="0" indent="0">
              <a:lnSpc>
                <a:spcPct val="50000"/>
              </a:lnSpc>
              <a:buNone/>
            </a:pPr>
            <a:r>
              <a:rPr lang="en-US" sz="1400" dirty="0"/>
              <a:t>    </a:t>
            </a:r>
            <a:r>
              <a:rPr lang="en-US" sz="1400" dirty="0" smtClean="0"/>
              <a:t>surprise		15000       		9.67       </a:t>
            </a:r>
            <a:endParaRPr lang="en-US" sz="1400" dirty="0"/>
          </a:p>
          <a:p>
            <a:pPr marL="0" indent="0">
              <a:lnSpc>
                <a:spcPct val="50000"/>
              </a:lnSpc>
              <a:buNone/>
            </a:pPr>
            <a:r>
              <a:rPr lang="en-US" sz="1400" dirty="0"/>
              <a:t>    </a:t>
            </a:r>
            <a:r>
              <a:rPr lang="en-US" sz="1400" dirty="0" smtClean="0"/>
              <a:t>surprise		20000       		8.52       </a:t>
            </a:r>
            <a:endParaRPr lang="en-US" sz="1400" dirty="0"/>
          </a:p>
          <a:p>
            <a:pPr marL="0" indent="0">
              <a:lnSpc>
                <a:spcPct val="50000"/>
              </a:lnSpc>
              <a:buNone/>
            </a:pPr>
            <a:r>
              <a:rPr lang="en-US" sz="1400" dirty="0"/>
              <a:t>    surprise </a:t>
            </a:r>
            <a:r>
              <a:rPr lang="en-US" sz="1400" dirty="0" smtClean="0"/>
              <a:t>	25000       		8.09       </a:t>
            </a:r>
            <a:endParaRPr lang="en-US" sz="1400" dirty="0"/>
          </a:p>
          <a:p>
            <a:pPr marL="0" indent="0">
              <a:lnSpc>
                <a:spcPct val="50000"/>
              </a:lnSpc>
              <a:buNone/>
            </a:pPr>
            <a:r>
              <a:rPr lang="en-US" sz="1400" dirty="0"/>
              <a:t>    surprise     </a:t>
            </a:r>
            <a:r>
              <a:rPr lang="en-US" sz="1400" dirty="0" smtClean="0"/>
              <a:t>	30000       		7.85       </a:t>
            </a:r>
            <a:endParaRPr lang="en-US" sz="1400" dirty="0"/>
          </a:p>
          <a:p>
            <a:pPr marL="0" indent="0">
              <a:lnSpc>
                <a:spcPct val="50000"/>
              </a:lnSpc>
              <a:buNone/>
            </a:pPr>
            <a:r>
              <a:rPr lang="en-US" sz="1400" dirty="0"/>
              <a:t>    surprise   </a:t>
            </a:r>
            <a:r>
              <a:rPr lang="en-US" sz="1400" dirty="0" smtClean="0"/>
              <a:t>	35000       		7.73       </a:t>
            </a:r>
            <a:endParaRPr lang="en-US" sz="1400" dirty="0"/>
          </a:p>
          <a:p>
            <a:pPr marL="0" indent="0">
              <a:lnSpc>
                <a:spcPct val="50000"/>
              </a:lnSpc>
              <a:buNone/>
            </a:pPr>
            <a:r>
              <a:rPr lang="en-US" sz="1400" dirty="0"/>
              <a:t>    surprise   </a:t>
            </a:r>
            <a:r>
              <a:rPr lang="en-US" sz="1400" dirty="0" smtClean="0"/>
              <a:t>	40000       		7.54       </a:t>
            </a:r>
            <a:endParaRPr lang="en-US" sz="1400" dirty="0"/>
          </a:p>
          <a:p>
            <a:pPr marL="0" indent="0">
              <a:lnSpc>
                <a:spcPct val="50000"/>
              </a:lnSpc>
              <a:buNone/>
            </a:pPr>
            <a:r>
              <a:rPr lang="en-US" sz="1400" dirty="0"/>
              <a:t>    surprise   </a:t>
            </a:r>
            <a:r>
              <a:rPr lang="en-US" sz="1400" dirty="0" smtClean="0"/>
              <a:t>	45000       		7.06       </a:t>
            </a:r>
            <a:endParaRPr lang="en-US" sz="1400" dirty="0"/>
          </a:p>
          <a:p>
            <a:pPr marL="0" indent="0">
              <a:lnSpc>
                <a:spcPct val="50000"/>
              </a:lnSpc>
              <a:buNone/>
            </a:pPr>
            <a:r>
              <a:rPr lang="en-US" sz="1400" dirty="0"/>
              <a:t>    surprise  </a:t>
            </a:r>
            <a:r>
              <a:rPr lang="en-US" sz="1400" dirty="0" smtClean="0"/>
              <a:t>	50000       		7.00       </a:t>
            </a:r>
            <a:endParaRPr lang="en-US" sz="1400" dirty="0"/>
          </a:p>
          <a:p>
            <a:pPr marL="0" indent="0">
              <a:lnSpc>
                <a:spcPct val="50000"/>
              </a:lnSpc>
              <a:buNone/>
            </a:pPr>
            <a:r>
              <a:rPr lang="en-US" sz="1400" dirty="0"/>
              <a:t>    surprise   </a:t>
            </a:r>
            <a:r>
              <a:rPr lang="en-US" sz="1400" dirty="0" smtClean="0"/>
              <a:t>	55000       		7.00       </a:t>
            </a:r>
            <a:endParaRPr lang="en-US" sz="1400" dirty="0"/>
          </a:p>
          <a:p>
            <a:pPr marL="0" indent="0">
              <a:lnSpc>
                <a:spcPct val="50000"/>
              </a:lnSpc>
              <a:buNone/>
            </a:pPr>
            <a:r>
              <a:rPr lang="en-US" sz="1400" dirty="0"/>
              <a:t>    surprise   </a:t>
            </a:r>
            <a:r>
              <a:rPr lang="en-US" sz="1400" dirty="0" smtClean="0"/>
              <a:t>	60000       		7.00       </a:t>
            </a:r>
            <a:endParaRPr lang="en-US" sz="1400" dirty="0"/>
          </a:p>
          <a:p>
            <a:pPr marL="0" indent="0">
              <a:lnSpc>
                <a:spcPct val="50000"/>
              </a:lnSpc>
              <a:buNone/>
            </a:pPr>
            <a:r>
              <a:rPr lang="en-US" sz="1400" dirty="0" smtClean="0"/>
              <a:t>    surprise    	65000       		7.00       </a:t>
            </a:r>
          </a:p>
          <a:p>
            <a:pPr marL="0" indent="0">
              <a:lnSpc>
                <a:spcPct val="50000"/>
              </a:lnSpc>
              <a:buNone/>
            </a:pPr>
            <a:r>
              <a:rPr lang="en-US" sz="1400" dirty="0" smtClean="0"/>
              <a:t>    surprise    	70000    		7.00       </a:t>
            </a:r>
          </a:p>
          <a:p>
            <a:pPr marL="0" indent="0">
              <a:lnSpc>
                <a:spcPct val="50000"/>
              </a:lnSpc>
              <a:buNone/>
            </a:pPr>
            <a:r>
              <a:rPr lang="en-US" sz="1400" dirty="0" smtClean="0"/>
              <a:t>    surprise   	75000   		7.00       </a:t>
            </a:r>
          </a:p>
          <a:p>
            <a:pPr marL="0" indent="0">
              <a:lnSpc>
                <a:spcPct val="50000"/>
              </a:lnSpc>
              <a:buNone/>
            </a:pPr>
            <a:r>
              <a:rPr lang="en-US" sz="1400" dirty="0" smtClean="0"/>
              <a:t>   </a:t>
            </a:r>
            <a:endParaRPr lang="en-US" sz="1400" dirty="0"/>
          </a:p>
        </p:txBody>
      </p:sp>
      <p:sp>
        <p:nvSpPr>
          <p:cNvPr id="4" name="Right Brace 3"/>
          <p:cNvSpPr/>
          <p:nvPr/>
        </p:nvSpPr>
        <p:spPr bwMode="auto">
          <a:xfrm>
            <a:off x="4724400" y="4191000"/>
            <a:ext cx="342989" cy="1371600"/>
          </a:xfrm>
          <a:prstGeom prst="rightBrace">
            <a:avLst/>
          </a:prstGeom>
          <a:noFill/>
          <a:ln w="44450" cap="flat" cmpd="sng" algn="ctr">
            <a:solidFill>
              <a:schemeClr val="tx1"/>
            </a:solidFill>
            <a:prstDash val="solid"/>
            <a:round/>
            <a:headEnd type="none" w="sm" len="sm"/>
            <a:tailEnd type="none" w="sm" len="sm"/>
          </a:ln>
          <a:effectLst/>
        </p:spPr>
        <p:txBody>
          <a:bodyPr rtlCol="0" anchor="ctr"/>
          <a:lstStyle/>
          <a:p>
            <a:pPr algn="ctr"/>
            <a:endParaRPr lang="en-US"/>
          </a:p>
        </p:txBody>
      </p:sp>
      <p:sp>
        <p:nvSpPr>
          <p:cNvPr id="5" name="TextBox 4"/>
          <p:cNvSpPr txBox="1"/>
          <p:nvPr/>
        </p:nvSpPr>
        <p:spPr>
          <a:xfrm>
            <a:off x="5296048" y="4724401"/>
            <a:ext cx="1657782" cy="523220"/>
          </a:xfrm>
          <a:prstGeom prst="rect">
            <a:avLst/>
          </a:prstGeom>
          <a:noFill/>
        </p:spPr>
        <p:txBody>
          <a:bodyPr wrap="square" rtlCol="0">
            <a:spAutoFit/>
          </a:bodyPr>
          <a:lstStyle/>
          <a:p>
            <a:pPr algn="ctr"/>
            <a:r>
              <a:rPr lang="en-US" sz="1400" b="1" dirty="0" smtClean="0"/>
              <a:t>OOV reduction plateau</a:t>
            </a:r>
            <a:endParaRPr lang="en-US" sz="1400" b="1" dirty="0"/>
          </a:p>
        </p:txBody>
      </p:sp>
    </p:spTree>
    <p:extLst>
      <p:ext uri="{BB962C8B-B14F-4D97-AF65-F5344CB8AC3E}">
        <p14:creationId xmlns:p14="http://schemas.microsoft.com/office/powerpoint/2010/main" val="2417471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Lorelei System</a:t>
            </a:r>
            <a:endParaRPr lang="en-US" dirty="0"/>
          </a:p>
        </p:txBody>
      </p:sp>
      <p:sp>
        <p:nvSpPr>
          <p:cNvPr id="3" name="Content Placeholder 2"/>
          <p:cNvSpPr>
            <a:spLocks noGrp="1"/>
          </p:cNvSpPr>
          <p:nvPr>
            <p:ph idx="1"/>
          </p:nvPr>
        </p:nvSpPr>
        <p:spPr/>
        <p:txBody>
          <a:bodyPr/>
          <a:lstStyle/>
          <a:p>
            <a:r>
              <a:rPr lang="en-US" b="0" dirty="0" smtClean="0"/>
              <a:t>Mostly Java-based</a:t>
            </a:r>
          </a:p>
          <a:p>
            <a:r>
              <a:rPr lang="en-US" b="0" dirty="0" smtClean="0"/>
              <a:t>Has a number of dependencies: Maven, Mongo, Google Compact Language Detector (CLD)</a:t>
            </a:r>
          </a:p>
          <a:p>
            <a:r>
              <a:rPr lang="en-US" b="0" dirty="0" smtClean="0"/>
              <a:t>Uses a number of different data sources: TED, </a:t>
            </a:r>
            <a:r>
              <a:rPr lang="en-US" b="0" dirty="0" err="1" smtClean="0"/>
              <a:t>Blogspot</a:t>
            </a:r>
            <a:r>
              <a:rPr lang="en-US" b="0" dirty="0" smtClean="0"/>
              <a:t>, Wikipedia, </a:t>
            </a:r>
            <a:r>
              <a:rPr lang="en-US" b="0" dirty="0" err="1" smtClean="0"/>
              <a:t>Wordpress</a:t>
            </a:r>
            <a:r>
              <a:rPr lang="en-US" b="0" dirty="0" smtClean="0"/>
              <a:t>, Twitter, and YouTube subtitles. To collect from all these sources, need:</a:t>
            </a:r>
          </a:p>
          <a:p>
            <a:pPr lvl="1"/>
            <a:r>
              <a:rPr lang="en-US" b="0" dirty="0" err="1" smtClean="0"/>
              <a:t>DiffBot</a:t>
            </a:r>
            <a:r>
              <a:rPr lang="en-US" b="0" dirty="0" smtClean="0"/>
              <a:t> API key ($299/</a:t>
            </a:r>
            <a:r>
              <a:rPr lang="en-US" b="0" dirty="0" err="1" smtClean="0"/>
              <a:t>mo</a:t>
            </a:r>
            <a:r>
              <a:rPr lang="en-US" b="0" dirty="0" smtClean="0"/>
              <a:t> for $250,000 calls/</a:t>
            </a:r>
            <a:r>
              <a:rPr lang="en-US" b="0" dirty="0" err="1" smtClean="0"/>
              <a:t>mo</a:t>
            </a:r>
            <a:r>
              <a:rPr lang="en-US" b="0" dirty="0" smtClean="0"/>
              <a:t>)</a:t>
            </a:r>
          </a:p>
          <a:p>
            <a:pPr lvl="1"/>
            <a:r>
              <a:rPr lang="en-US" b="0" dirty="0" smtClean="0"/>
              <a:t>Twitter API keys (free)</a:t>
            </a:r>
          </a:p>
          <a:p>
            <a:pPr lvl="1"/>
            <a:r>
              <a:rPr lang="en-US" b="0" dirty="0" smtClean="0"/>
              <a:t>Google Custom Search Engine keys (free)</a:t>
            </a:r>
          </a:p>
          <a:p>
            <a:pPr lvl="1"/>
            <a:r>
              <a:rPr lang="en-US" b="0" dirty="0" smtClean="0"/>
              <a:t>Bing Search API key ($200/</a:t>
            </a:r>
            <a:r>
              <a:rPr lang="en-US" b="0" dirty="0" err="1" smtClean="0"/>
              <a:t>mo</a:t>
            </a:r>
            <a:r>
              <a:rPr lang="en-US" b="0" dirty="0" smtClean="0"/>
              <a:t> at 100,000 transactions/</a:t>
            </a:r>
            <a:r>
              <a:rPr lang="en-US" b="0" dirty="0" err="1" smtClean="0"/>
              <a:t>mo</a:t>
            </a:r>
            <a:r>
              <a:rPr lang="en-US" b="0" dirty="0" smtClean="0"/>
              <a:t>)</a:t>
            </a:r>
          </a:p>
        </p:txBody>
      </p:sp>
      <p:pic>
        <p:nvPicPr>
          <p:cNvPr id="4" name="Picture 3" descr="135px-Wikipedia-logo-v2-en.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746742"/>
            <a:ext cx="1117829" cy="1501658"/>
          </a:xfrm>
          <a:prstGeom prst="rect">
            <a:avLst/>
          </a:prstGeom>
        </p:spPr>
      </p:pic>
      <p:pic>
        <p:nvPicPr>
          <p:cNvPr id="7" name="Picture 6" descr="YouTube-logo-full_col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915" y="4809017"/>
            <a:ext cx="1771086" cy="1289447"/>
          </a:xfrm>
          <a:prstGeom prst="rect">
            <a:avLst/>
          </a:prstGeom>
        </p:spPr>
      </p:pic>
      <p:pic>
        <p:nvPicPr>
          <p:cNvPr id="8" name="Picture 7" descr="imag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4953246"/>
            <a:ext cx="1222316" cy="1164957"/>
          </a:xfrm>
          <a:prstGeom prst="rect">
            <a:avLst/>
          </a:prstGeom>
        </p:spPr>
      </p:pic>
      <p:pic>
        <p:nvPicPr>
          <p:cNvPr id="9" name="Picture 8" descr="500px-Blogger.sv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00" y="4880372"/>
            <a:ext cx="1038969" cy="1215628"/>
          </a:xfrm>
          <a:prstGeom prst="rect">
            <a:avLst/>
          </a:prstGeom>
        </p:spPr>
      </p:pic>
      <p:pic>
        <p:nvPicPr>
          <p:cNvPr id="10" name="Picture 9" descr="wordpress-logo-stacked-rg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7200" y="4885064"/>
            <a:ext cx="1770782" cy="1287136"/>
          </a:xfrm>
          <a:prstGeom prst="rect">
            <a:avLst/>
          </a:prstGeom>
        </p:spPr>
      </p:pic>
      <p:pic>
        <p:nvPicPr>
          <p:cNvPr id="12" name="Picture 11" descr="TED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 y="4813556"/>
            <a:ext cx="1161201" cy="1358643"/>
          </a:xfrm>
          <a:prstGeom prst="rect">
            <a:avLst/>
          </a:prstGeom>
        </p:spPr>
      </p:pic>
    </p:spTree>
    <p:extLst>
      <p:ext uri="{BB962C8B-B14F-4D97-AF65-F5344CB8AC3E}">
        <p14:creationId xmlns:p14="http://schemas.microsoft.com/office/powerpoint/2010/main" val="34049828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Seeding the Lorelei System</a:t>
            </a:r>
            <a:endParaRPr lang="en-US" dirty="0"/>
          </a:p>
        </p:txBody>
      </p:sp>
      <p:sp>
        <p:nvSpPr>
          <p:cNvPr id="3" name="Content Placeholder 2"/>
          <p:cNvSpPr>
            <a:spLocks noGrp="1"/>
          </p:cNvSpPr>
          <p:nvPr>
            <p:ph idx="1"/>
          </p:nvPr>
        </p:nvSpPr>
        <p:spPr/>
        <p:txBody>
          <a:bodyPr/>
          <a:lstStyle/>
          <a:p>
            <a:r>
              <a:rPr lang="en-US" sz="2400" b="0" dirty="0" smtClean="0"/>
              <a:t>There are three ways to generate the seed word list of the most common words in a language:</a:t>
            </a:r>
          </a:p>
          <a:p>
            <a:pPr lvl="1"/>
            <a:r>
              <a:rPr lang="en-US" sz="2400" b="0" dirty="0" smtClean="0"/>
              <a:t>Run a Python script to generate the list from the BABEL FLP data</a:t>
            </a:r>
          </a:p>
          <a:p>
            <a:pPr lvl="1"/>
            <a:r>
              <a:rPr lang="en-US" sz="2400" b="0" dirty="0" smtClean="0"/>
              <a:t>Download the Leipzig Corpus for the language if it exists and use the </a:t>
            </a:r>
            <a:r>
              <a:rPr lang="en-US" sz="2400" b="0" dirty="0" err="1" smtClean="0"/>
              <a:t>languageCode-sentences.txt</a:t>
            </a:r>
            <a:r>
              <a:rPr lang="en-US" sz="2400" b="0" dirty="0" smtClean="0"/>
              <a:t> file</a:t>
            </a:r>
          </a:p>
          <a:p>
            <a:pPr lvl="1"/>
            <a:r>
              <a:rPr lang="en-US" sz="2400" b="0" dirty="0" smtClean="0"/>
              <a:t>Use </a:t>
            </a:r>
            <a:r>
              <a:rPr lang="en-US" sz="2400" b="0" dirty="0" err="1" smtClean="0"/>
              <a:t>langCode-words.txt</a:t>
            </a:r>
            <a:r>
              <a:rPr lang="en-US" sz="2400" b="0" dirty="0" smtClean="0"/>
              <a:t> from the </a:t>
            </a:r>
            <a:r>
              <a:rPr lang="en-US" sz="2400" b="0" dirty="0" err="1" smtClean="0"/>
              <a:t>Crubadan</a:t>
            </a:r>
            <a:r>
              <a:rPr lang="en-US" sz="2400" b="0" dirty="0" smtClean="0"/>
              <a:t> Project data for the language</a:t>
            </a:r>
          </a:p>
          <a:p>
            <a:r>
              <a:rPr lang="en-US" sz="2400" b="0" dirty="0" smtClean="0"/>
              <a:t>The Lorelei recommendation is to use the </a:t>
            </a:r>
            <a:r>
              <a:rPr lang="en-US" sz="2400" b="0" dirty="0" err="1" smtClean="0"/>
              <a:t>Crubadan</a:t>
            </a:r>
            <a:r>
              <a:rPr lang="en-US" sz="2400" b="0" dirty="0" smtClean="0"/>
              <a:t> data along with the FLP data.</a:t>
            </a:r>
            <a:endParaRPr lang="en-US" sz="2400" b="0" dirty="0"/>
          </a:p>
        </p:txBody>
      </p:sp>
    </p:spTree>
    <p:extLst>
      <p:ext uri="{BB962C8B-B14F-4D97-AF65-F5344CB8AC3E}">
        <p14:creationId xmlns:p14="http://schemas.microsoft.com/office/powerpoint/2010/main" val="18030628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Lorelei System</a:t>
            </a:r>
            <a:endParaRPr lang="en-US" dirty="0"/>
          </a:p>
        </p:txBody>
      </p:sp>
      <p:sp>
        <p:nvSpPr>
          <p:cNvPr id="3" name="Content Placeholder 2"/>
          <p:cNvSpPr>
            <a:spLocks noGrp="1"/>
          </p:cNvSpPr>
          <p:nvPr>
            <p:ph idx="1"/>
          </p:nvPr>
        </p:nvSpPr>
        <p:spPr/>
        <p:txBody>
          <a:bodyPr/>
          <a:lstStyle/>
          <a:p>
            <a:r>
              <a:rPr lang="en-US" sz="2300" b="0" dirty="0" smtClean="0"/>
              <a:t>There are many possible parameters – see section (3) of the Readme file that accompanies the code. Some special notes:</a:t>
            </a:r>
          </a:p>
          <a:p>
            <a:pPr lvl="1"/>
            <a:r>
              <a:rPr lang="en-US" sz="2300" b="0" dirty="0" smtClean="0"/>
              <a:t>Wikipedia collection requires you to download an xml dump of Wikipedia for the language.</a:t>
            </a:r>
          </a:p>
          <a:p>
            <a:pPr lvl="1"/>
            <a:r>
              <a:rPr lang="en-US" sz="2300" b="0" dirty="0" smtClean="0"/>
              <a:t>The </a:t>
            </a:r>
            <a:r>
              <a:rPr lang="en-US" sz="2300" b="0" dirty="0" err="1" smtClean="0"/>
              <a:t>DiffBot</a:t>
            </a:r>
            <a:r>
              <a:rPr lang="en-US" sz="2300" b="0" dirty="0" smtClean="0"/>
              <a:t> collection requires that the </a:t>
            </a:r>
            <a:r>
              <a:rPr lang="en-US" sz="2300" b="0" dirty="0" err="1" smtClean="0"/>
              <a:t>Blogspot</a:t>
            </a:r>
            <a:r>
              <a:rPr lang="en-US" sz="2300" b="0" dirty="0" smtClean="0"/>
              <a:t> collection be completed, which takes at least a day (it fetches the full content of blogs found in the </a:t>
            </a:r>
            <a:r>
              <a:rPr lang="en-US" sz="2300" b="0" dirty="0" err="1" smtClean="0"/>
              <a:t>Blogspot</a:t>
            </a:r>
            <a:r>
              <a:rPr lang="en-US" sz="2300" b="0" dirty="0" smtClean="0"/>
              <a:t> collection).</a:t>
            </a:r>
          </a:p>
          <a:p>
            <a:pPr lvl="1"/>
            <a:r>
              <a:rPr lang="en-US" sz="2300" b="0" dirty="0" smtClean="0"/>
              <a:t>The Twitter Users collection requires that the Twitter collection be complete, also takes at least a day. It fetches the full content of Twitter user timelines, for users that were found in the initial Twitter collection.</a:t>
            </a:r>
          </a:p>
          <a:p>
            <a:r>
              <a:rPr lang="en-US" sz="2300" b="0" dirty="0" smtClean="0"/>
              <a:t>Twitter, Forum Posts, and Blog Posts are saved to the database and must be exported to JSON form.</a:t>
            </a:r>
            <a:endParaRPr lang="en-US" sz="2300" b="0" dirty="0"/>
          </a:p>
        </p:txBody>
      </p:sp>
    </p:spTree>
    <p:extLst>
      <p:ext uri="{BB962C8B-B14F-4D97-AF65-F5344CB8AC3E}">
        <p14:creationId xmlns:p14="http://schemas.microsoft.com/office/powerpoint/2010/main" val="4076514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up LSPs and </a:t>
            </a:r>
            <a:r>
              <a:rPr lang="en-US" dirty="0" err="1" smtClean="0"/>
              <a:t>Webdata</a:t>
            </a:r>
            <a:endParaRPr lang="en-US" dirty="0"/>
          </a:p>
        </p:txBody>
      </p:sp>
      <p:sp>
        <p:nvSpPr>
          <p:cNvPr id="3" name="Content Placeholder 2"/>
          <p:cNvSpPr>
            <a:spLocks noGrp="1"/>
          </p:cNvSpPr>
          <p:nvPr>
            <p:ph idx="1"/>
          </p:nvPr>
        </p:nvSpPr>
        <p:spPr/>
        <p:txBody>
          <a:bodyPr/>
          <a:lstStyle/>
          <a:p>
            <a:r>
              <a:rPr lang="en-US" sz="2400" b="0" dirty="0" smtClean="0"/>
              <a:t>A good system is robust to unseen data</a:t>
            </a:r>
          </a:p>
          <a:p>
            <a:r>
              <a:rPr lang="en-US" sz="2400" b="0" dirty="0" smtClean="0"/>
              <a:t>Language-specific pronunciation mappings from an LSP can help you deal with unseen words with unknown pronunciations</a:t>
            </a:r>
          </a:p>
          <a:p>
            <a:r>
              <a:rPr lang="en-US" sz="2400" b="0" dirty="0" err="1" smtClean="0"/>
              <a:t>Webdata</a:t>
            </a:r>
            <a:r>
              <a:rPr lang="en-US" sz="2400" b="0" dirty="0" smtClean="0"/>
              <a:t> can help you train a better language model and have fewer out of vocabulary </a:t>
            </a:r>
            <a:r>
              <a:rPr lang="en-US" sz="2400" b="0" dirty="0" smtClean="0"/>
              <a:t>words</a:t>
            </a:r>
            <a:endParaRPr lang="en-US" sz="2400" b="0" dirty="0"/>
          </a:p>
        </p:txBody>
      </p:sp>
    </p:spTree>
    <p:extLst>
      <p:ext uri="{BB962C8B-B14F-4D97-AF65-F5344CB8AC3E}">
        <p14:creationId xmlns:p14="http://schemas.microsoft.com/office/powerpoint/2010/main" val="2596167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Babel Data Resources</a:t>
            </a:r>
            <a:endParaRPr lang="en-US" dirty="0"/>
          </a:p>
        </p:txBody>
      </p:sp>
      <p:sp>
        <p:nvSpPr>
          <p:cNvPr id="3" name="Content Placeholder 2"/>
          <p:cNvSpPr>
            <a:spLocks noGrp="1"/>
          </p:cNvSpPr>
          <p:nvPr>
            <p:ph idx="1"/>
          </p:nvPr>
        </p:nvSpPr>
        <p:spPr/>
        <p:txBody>
          <a:bodyPr/>
          <a:lstStyle/>
          <a:p>
            <a:r>
              <a:rPr lang="en-US" sz="2400" b="0" dirty="0" smtClean="0"/>
              <a:t>Beyond training data, performers needed some other information to create their best-performing systems:</a:t>
            </a:r>
          </a:p>
          <a:p>
            <a:endParaRPr lang="en-US" sz="2400" dirty="0" smtClean="0"/>
          </a:p>
          <a:p>
            <a:pPr lvl="1"/>
            <a:r>
              <a:rPr lang="en-US" sz="2000" dirty="0" smtClean="0"/>
              <a:t>Language information, specified in the Language Specific Peculiarities (LSP) document</a:t>
            </a:r>
          </a:p>
          <a:p>
            <a:pPr lvl="1"/>
            <a:endParaRPr lang="en-US" sz="2000" b="0" dirty="0" smtClean="0"/>
          </a:p>
          <a:p>
            <a:pPr lvl="1"/>
            <a:r>
              <a:rPr lang="en-US" sz="2000" b="0" dirty="0" err="1" smtClean="0"/>
              <a:t>Webdata</a:t>
            </a:r>
            <a:r>
              <a:rPr lang="en-US" sz="2000" b="0" dirty="0" smtClean="0"/>
              <a:t>, scraped from the internet</a:t>
            </a:r>
          </a:p>
          <a:p>
            <a:pPr lvl="1"/>
            <a:endParaRPr lang="en-US" sz="2000" b="0" dirty="0"/>
          </a:p>
        </p:txBody>
      </p:sp>
    </p:spTree>
    <p:extLst>
      <p:ext uri="{BB962C8B-B14F-4D97-AF65-F5344CB8AC3E}">
        <p14:creationId xmlns:p14="http://schemas.microsoft.com/office/powerpoint/2010/main" val="23351095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 LSP?</a:t>
            </a:r>
            <a:endParaRPr lang="en-US" dirty="0"/>
          </a:p>
        </p:txBody>
      </p:sp>
      <p:sp>
        <p:nvSpPr>
          <p:cNvPr id="3" name="Content Placeholder 2"/>
          <p:cNvSpPr>
            <a:spLocks noGrp="1"/>
          </p:cNvSpPr>
          <p:nvPr>
            <p:ph idx="1"/>
          </p:nvPr>
        </p:nvSpPr>
        <p:spPr/>
        <p:txBody>
          <a:bodyPr/>
          <a:lstStyle/>
          <a:p>
            <a:r>
              <a:rPr lang="en-US" b="0" dirty="0" smtClean="0"/>
              <a:t>Most speech recognition systems rely on a lexicon that maps words to strings of phonemes</a:t>
            </a:r>
          </a:p>
          <a:p>
            <a:pPr marL="0" indent="0">
              <a:buNone/>
            </a:pPr>
            <a:r>
              <a:rPr lang="en-US" b="0" dirty="0" smtClean="0"/>
              <a:t>		lexicon = </a:t>
            </a:r>
            <a:r>
              <a:rPr lang="en-US" b="0" dirty="0" smtClean="0">
                <a:latin typeface="Times"/>
                <a:cs typeface="Times"/>
              </a:rPr>
              <a:t>l E k s I k Q n / </a:t>
            </a:r>
            <a:r>
              <a:rPr lang="en-US" b="0" dirty="0" smtClean="0"/>
              <a:t>l </a:t>
            </a:r>
            <a:r>
              <a:rPr lang="en-US" b="0" dirty="0" err="1" smtClean="0"/>
              <a:t>ɛ</a:t>
            </a:r>
            <a:r>
              <a:rPr lang="en-US" b="0" dirty="0" smtClean="0"/>
              <a:t> k s </a:t>
            </a:r>
            <a:r>
              <a:rPr lang="en-US" b="0" dirty="0" err="1" smtClean="0"/>
              <a:t>ɪ</a:t>
            </a:r>
            <a:r>
              <a:rPr lang="en-US" b="0" dirty="0" smtClean="0"/>
              <a:t> k </a:t>
            </a:r>
            <a:r>
              <a:rPr lang="en-US" b="0" dirty="0" err="1" smtClean="0"/>
              <a:t>ɒ</a:t>
            </a:r>
            <a:r>
              <a:rPr lang="en-US" b="0" dirty="0" smtClean="0"/>
              <a:t> n</a:t>
            </a:r>
            <a:endParaRPr lang="en-US" b="0" dirty="0" smtClean="0">
              <a:latin typeface="Times"/>
              <a:cs typeface="Times"/>
            </a:endParaRPr>
          </a:p>
          <a:p>
            <a:r>
              <a:rPr lang="en-US" b="0" dirty="0" smtClean="0"/>
              <a:t>A good mapping is created by a language expert who has determined how each word is actually pronounced</a:t>
            </a:r>
          </a:p>
          <a:p>
            <a:r>
              <a:rPr lang="en-US" b="0" dirty="0" smtClean="0"/>
              <a:t>But: performers needed to recognize additional words that were not present in the training dictionary.</a:t>
            </a:r>
          </a:p>
          <a:p>
            <a:pPr marL="0" indent="0">
              <a:buNone/>
            </a:pPr>
            <a:endParaRPr lang="en-US" dirty="0" smtClean="0"/>
          </a:p>
          <a:p>
            <a:pPr marL="0" indent="0">
              <a:buNone/>
            </a:pPr>
            <a:r>
              <a:rPr lang="en-US" dirty="0" smtClean="0"/>
              <a:t>The LSP provides a mapping between characters in the native writing system (orthography) and phonemes that can be used to automatically construct an approximate pronunciation for new words.</a:t>
            </a:r>
            <a:endParaRPr lang="en-US" dirty="0"/>
          </a:p>
        </p:txBody>
      </p:sp>
    </p:spTree>
    <p:extLst>
      <p:ext uri="{BB962C8B-B14F-4D97-AF65-F5344CB8AC3E}">
        <p14:creationId xmlns:p14="http://schemas.microsoft.com/office/powerpoint/2010/main" val="225791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Phonetics in One Slide</a:t>
            </a:r>
            <a:endParaRPr lang="en-US" dirty="0"/>
          </a:p>
        </p:txBody>
      </p:sp>
      <p:sp>
        <p:nvSpPr>
          <p:cNvPr id="3" name="Content Placeholder 2"/>
          <p:cNvSpPr>
            <a:spLocks noGrp="1"/>
          </p:cNvSpPr>
          <p:nvPr>
            <p:ph idx="1"/>
          </p:nvPr>
        </p:nvSpPr>
        <p:spPr/>
        <p:txBody>
          <a:bodyPr/>
          <a:lstStyle/>
          <a:p>
            <a:r>
              <a:rPr lang="en-US" b="0" dirty="0" smtClean="0"/>
              <a:t>Phonemes are the basic units of sound in a language.</a:t>
            </a:r>
          </a:p>
          <a:p>
            <a:r>
              <a:rPr lang="en-US" b="0" dirty="0" smtClean="0"/>
              <a:t>Changing a phoneme changes the word (and therefore its meaning).</a:t>
            </a:r>
          </a:p>
          <a:p>
            <a:pPr marL="0" indent="0">
              <a:buNone/>
            </a:pPr>
            <a:r>
              <a:rPr lang="en-US" b="0" dirty="0"/>
              <a:t>	</a:t>
            </a:r>
            <a:r>
              <a:rPr lang="en-US" b="0" dirty="0" smtClean="0"/>
              <a:t>	beet = /b </a:t>
            </a:r>
            <a:r>
              <a:rPr lang="en-US" b="0" dirty="0" err="1" smtClean="0"/>
              <a:t>i</a:t>
            </a:r>
            <a:r>
              <a:rPr lang="en-US" b="0" dirty="0" smtClean="0"/>
              <a:t> t/ </a:t>
            </a:r>
            <a:r>
              <a:rPr lang="en-US" b="0" dirty="0" err="1" smtClean="0"/>
              <a:t>vs</a:t>
            </a:r>
            <a:r>
              <a:rPr lang="en-US" b="0" dirty="0" smtClean="0"/>
              <a:t> bet = /b E t/</a:t>
            </a:r>
          </a:p>
          <a:p>
            <a:r>
              <a:rPr lang="en-US" b="0" dirty="0" smtClean="0"/>
              <a:t>Phonemes have a variety of attributes, such as:</a:t>
            </a:r>
          </a:p>
          <a:p>
            <a:pPr lvl="1"/>
            <a:r>
              <a:rPr lang="en-US" b="0" dirty="0" smtClean="0"/>
              <a:t>where in the mouth they are pronounced (“place”),</a:t>
            </a:r>
            <a:endParaRPr lang="en-US" b="0" dirty="0"/>
          </a:p>
          <a:p>
            <a:pPr lvl="1"/>
            <a:r>
              <a:rPr lang="en-US" b="0" dirty="0" smtClean="0"/>
              <a:t>how the tongue shapes the airstream (“manner”), and</a:t>
            </a:r>
            <a:endParaRPr lang="en-US" b="0" dirty="0"/>
          </a:p>
          <a:p>
            <a:pPr lvl="1"/>
            <a:r>
              <a:rPr lang="en-US" b="0" dirty="0" smtClean="0"/>
              <a:t>whether the vocal cords are vibrating as they are produced (“voicing”).</a:t>
            </a:r>
          </a:p>
          <a:p>
            <a:r>
              <a:rPr lang="en-US" b="0" dirty="0" smtClean="0"/>
              <a:t>Speech recognition systems often </a:t>
            </a:r>
            <a:r>
              <a:rPr lang="en-US" b="0" smtClean="0"/>
              <a:t>require phoneme </a:t>
            </a:r>
            <a:r>
              <a:rPr lang="en-US" b="0" dirty="0" smtClean="0"/>
              <a:t>attributes to be specified for each language (although some systems use a purely data-driven approach).</a:t>
            </a:r>
          </a:p>
        </p:txBody>
      </p:sp>
    </p:spTree>
    <p:extLst>
      <p:ext uri="{BB962C8B-B14F-4D97-AF65-F5344CB8AC3E}">
        <p14:creationId xmlns:p14="http://schemas.microsoft.com/office/powerpoint/2010/main" val="191963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Phones?</a:t>
            </a:r>
            <a:endParaRPr lang="en-US" dirty="0"/>
          </a:p>
        </p:txBody>
      </p:sp>
      <p:pic>
        <p:nvPicPr>
          <p:cNvPr id="8" name="Content Placeholder 7" descr="Screen Shot 2016-04-22 at 1.32.5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30" b="262"/>
          <a:stretch/>
        </p:blipFill>
        <p:spPr>
          <a:xfrm>
            <a:off x="1828800" y="3886200"/>
            <a:ext cx="3505200" cy="2209801"/>
          </a:xfrm>
        </p:spPr>
      </p:pic>
      <p:pic>
        <p:nvPicPr>
          <p:cNvPr id="9" name="Picture 8" descr="Screen Shot 2016-04-22 at 1.32.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962400"/>
            <a:ext cx="3429000" cy="2281238"/>
          </a:xfrm>
          <a:prstGeom prst="rect">
            <a:avLst/>
          </a:prstGeom>
        </p:spPr>
      </p:pic>
      <p:pic>
        <p:nvPicPr>
          <p:cNvPr id="10" name="Picture 9" descr="Screen Shot 2016-04-22 at 1.33.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371600"/>
            <a:ext cx="4151977" cy="2391687"/>
          </a:xfrm>
          <a:prstGeom prst="rect">
            <a:avLst/>
          </a:prstGeom>
        </p:spPr>
      </p:pic>
      <p:pic>
        <p:nvPicPr>
          <p:cNvPr id="11" name="Picture 10" descr="Screen Shot 2016-04-22 at 1.33.2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780" y="1371600"/>
            <a:ext cx="2304619" cy="2387920"/>
          </a:xfrm>
          <a:prstGeom prst="rect">
            <a:avLst/>
          </a:prstGeom>
        </p:spPr>
      </p:pic>
      <p:sp>
        <p:nvSpPr>
          <p:cNvPr id="12" name="TextBox 11"/>
          <p:cNvSpPr txBox="1"/>
          <p:nvPr/>
        </p:nvSpPr>
        <p:spPr>
          <a:xfrm>
            <a:off x="170303" y="1905001"/>
            <a:ext cx="1543452" cy="1384995"/>
          </a:xfrm>
          <a:prstGeom prst="rect">
            <a:avLst/>
          </a:prstGeom>
          <a:noFill/>
        </p:spPr>
        <p:txBody>
          <a:bodyPr wrap="square" rtlCol="0">
            <a:spAutoFit/>
          </a:bodyPr>
          <a:lstStyle/>
          <a:p>
            <a:pPr algn="ctr"/>
            <a:r>
              <a:rPr lang="en-US" sz="1400" b="1" dirty="0" smtClean="0"/>
              <a:t>IPA</a:t>
            </a:r>
          </a:p>
          <a:p>
            <a:r>
              <a:rPr lang="en-US" sz="1400" dirty="0" smtClean="0"/>
              <a:t>Standard, one character per phone; many non-ASCII characters</a:t>
            </a:r>
            <a:endParaRPr lang="en-US" sz="1400" dirty="0"/>
          </a:p>
        </p:txBody>
      </p:sp>
      <p:sp>
        <p:nvSpPr>
          <p:cNvPr id="13" name="TextBox 12"/>
          <p:cNvSpPr txBox="1"/>
          <p:nvPr/>
        </p:nvSpPr>
        <p:spPr>
          <a:xfrm>
            <a:off x="227468" y="4419600"/>
            <a:ext cx="1543452" cy="738664"/>
          </a:xfrm>
          <a:prstGeom prst="rect">
            <a:avLst/>
          </a:prstGeom>
          <a:noFill/>
        </p:spPr>
        <p:txBody>
          <a:bodyPr wrap="square" rtlCol="0">
            <a:spAutoFit/>
          </a:bodyPr>
          <a:lstStyle/>
          <a:p>
            <a:pPr algn="ctr"/>
            <a:r>
              <a:rPr lang="en-US" sz="1400" b="1" dirty="0" smtClean="0"/>
              <a:t>X-SAMPA</a:t>
            </a:r>
          </a:p>
          <a:p>
            <a:r>
              <a:rPr lang="en-US" sz="1400" dirty="0" smtClean="0"/>
              <a:t>ASCII version of IPA</a:t>
            </a:r>
            <a:endParaRPr lang="en-US" sz="1400" dirty="0"/>
          </a:p>
        </p:txBody>
      </p:sp>
    </p:spTree>
    <p:extLst>
      <p:ext uri="{BB962C8B-B14F-4D97-AF65-F5344CB8AC3E}">
        <p14:creationId xmlns:p14="http://schemas.microsoft.com/office/powerpoint/2010/main" val="11516129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LSP</a:t>
            </a:r>
            <a:endParaRPr lang="en-US" dirty="0"/>
          </a:p>
        </p:txBody>
      </p:sp>
      <p:sp>
        <p:nvSpPr>
          <p:cNvPr id="3" name="Content Placeholder 2"/>
          <p:cNvSpPr>
            <a:spLocks noGrp="1"/>
          </p:cNvSpPr>
          <p:nvPr>
            <p:ph idx="1"/>
          </p:nvPr>
        </p:nvSpPr>
        <p:spPr/>
        <p:txBody>
          <a:bodyPr/>
          <a:lstStyle/>
          <a:p>
            <a:r>
              <a:rPr lang="en-US" sz="2400" b="0" dirty="0" smtClean="0"/>
              <a:t>Information about how the language was collected</a:t>
            </a:r>
          </a:p>
          <a:p>
            <a:pPr lvl="1"/>
            <a:r>
              <a:rPr lang="en-US" sz="2000" b="0" dirty="0" smtClean="0"/>
              <a:t>Which dialects were collected</a:t>
            </a:r>
          </a:p>
          <a:p>
            <a:pPr lvl="1"/>
            <a:r>
              <a:rPr lang="en-US" sz="2000" b="0" dirty="0" smtClean="0"/>
              <a:t>How the language was transcribed and normalized</a:t>
            </a:r>
          </a:p>
          <a:p>
            <a:pPr lvl="1"/>
            <a:r>
              <a:rPr lang="en-US" sz="2000" b="0" dirty="0" smtClean="0"/>
              <a:t>Typical mapping from character(s) to phone(s)</a:t>
            </a:r>
          </a:p>
          <a:p>
            <a:pPr lvl="1"/>
            <a:r>
              <a:rPr lang="en-US" sz="2000" b="0" dirty="0" smtClean="0"/>
              <a:t>Information about language’s phonology and rare/foreign phones</a:t>
            </a:r>
          </a:p>
          <a:p>
            <a:pPr lvl="1"/>
            <a:r>
              <a:rPr lang="en-US" sz="2000" b="0" dirty="0" smtClean="0"/>
              <a:t>Other information such as pronunciation of numbers and letters</a:t>
            </a:r>
            <a:endParaRPr lang="en-US" sz="2000" b="0" dirty="0"/>
          </a:p>
        </p:txBody>
      </p:sp>
      <p:graphicFrame>
        <p:nvGraphicFramePr>
          <p:cNvPr id="4" name="Table 3"/>
          <p:cNvGraphicFramePr>
            <a:graphicFrameLocks noGrp="1"/>
          </p:cNvGraphicFramePr>
          <p:nvPr>
            <p:extLst>
              <p:ext uri="{D42A27DB-BD31-4B8C-83A1-F6EECF244321}">
                <p14:modId xmlns:p14="http://schemas.microsoft.com/office/powerpoint/2010/main" val="2423835999"/>
              </p:ext>
            </p:extLst>
          </p:nvPr>
        </p:nvGraphicFramePr>
        <p:xfrm>
          <a:off x="1295400" y="4038600"/>
          <a:ext cx="6438990" cy="1747520"/>
        </p:xfrm>
        <a:graphic>
          <a:graphicData uri="http://schemas.openxmlformats.org/drawingml/2006/table">
            <a:tbl>
              <a:tblPr firstRow="1" bandRow="1">
                <a:tableStyleId>{5C22544A-7EE6-4342-B048-85BDC9FD1C3A}</a:tableStyleId>
              </a:tblPr>
              <a:tblGrid>
                <a:gridCol w="3219495"/>
                <a:gridCol w="3219495"/>
              </a:tblGrid>
              <a:tr h="370840">
                <a:tc>
                  <a:txBody>
                    <a:bodyPr/>
                    <a:lstStyle/>
                    <a:p>
                      <a:r>
                        <a:rPr lang="en-US" dirty="0" smtClean="0"/>
                        <a:t>Orthography (native</a:t>
                      </a:r>
                      <a:r>
                        <a:rPr lang="en-US" baseline="0" dirty="0" smtClean="0"/>
                        <a:t> writing system)</a:t>
                      </a:r>
                      <a:endParaRPr lang="en-US" dirty="0"/>
                    </a:p>
                  </a:txBody>
                  <a:tcPr marL="68598" marR="68598"/>
                </a:tc>
                <a:tc>
                  <a:txBody>
                    <a:bodyPr/>
                    <a:lstStyle/>
                    <a:p>
                      <a:r>
                        <a:rPr lang="en-US" dirty="0" smtClean="0"/>
                        <a:t>Usual Pronunciation (SAMPA)</a:t>
                      </a:r>
                      <a:endParaRPr lang="en-US" dirty="0"/>
                    </a:p>
                  </a:txBody>
                  <a:tcPr marL="68598" marR="68598"/>
                </a:tc>
              </a:tr>
              <a:tr h="314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క</a:t>
                      </a:r>
                      <a:r>
                        <a:rPr lang="en-US" sz="1800" kern="1200" dirty="0" smtClean="0">
                          <a:solidFill>
                            <a:schemeClr val="dk1"/>
                          </a:solidFill>
                          <a:effectLst/>
                          <a:latin typeface="+mn-lt"/>
                          <a:ea typeface="+mn-ea"/>
                          <a:cs typeface="+mn-cs"/>
                        </a:rPr>
                        <a:t> </a:t>
                      </a:r>
                      <a:endParaRPr lang="en-US" dirty="0" smtClean="0"/>
                    </a:p>
                  </a:txBody>
                  <a:tcPr marL="68598" marR="68598"/>
                </a:tc>
                <a:tc>
                  <a:txBody>
                    <a:bodyPr/>
                    <a:lstStyle/>
                    <a:p>
                      <a:r>
                        <a:rPr lang="en-US" dirty="0" smtClean="0"/>
                        <a:t>k</a:t>
                      </a:r>
                      <a:endParaRPr lang="en-US" dirty="0"/>
                    </a:p>
                  </a:txBody>
                  <a:tcPr marL="68598" marR="68598"/>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ఖ</a:t>
                      </a:r>
                      <a:r>
                        <a:rPr lang="en-US" sz="1800" kern="1200" dirty="0" smtClean="0">
                          <a:solidFill>
                            <a:schemeClr val="dk1"/>
                          </a:solidFill>
                          <a:effectLst/>
                          <a:latin typeface="+mn-lt"/>
                          <a:ea typeface="+mn-ea"/>
                          <a:cs typeface="+mn-cs"/>
                        </a:rPr>
                        <a:t> </a:t>
                      </a:r>
                      <a:endParaRPr lang="en-US" dirty="0" smtClean="0"/>
                    </a:p>
                  </a:txBody>
                  <a:tcPr marL="68598" marR="6859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k_h</a:t>
                      </a:r>
                      <a:r>
                        <a:rPr lang="en-US" sz="1800" kern="1200" dirty="0" smtClean="0">
                          <a:solidFill>
                            <a:schemeClr val="dk1"/>
                          </a:solidFill>
                          <a:effectLst/>
                          <a:latin typeface="+mn-lt"/>
                          <a:ea typeface="+mn-ea"/>
                          <a:cs typeface="+mn-cs"/>
                        </a:rPr>
                        <a:t> </a:t>
                      </a:r>
                      <a:endParaRPr lang="en-US" dirty="0" smtClean="0"/>
                    </a:p>
                  </a:txBody>
                  <a:tcPr marL="68598" marR="68598"/>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గ</a:t>
                      </a:r>
                      <a:r>
                        <a:rPr lang="en-US" sz="1800" kern="1200" dirty="0" smtClean="0">
                          <a:solidFill>
                            <a:schemeClr val="dk1"/>
                          </a:solidFill>
                          <a:effectLst/>
                          <a:latin typeface="+mn-lt"/>
                          <a:ea typeface="+mn-ea"/>
                          <a:cs typeface="+mn-cs"/>
                        </a:rPr>
                        <a:t> </a:t>
                      </a:r>
                      <a:endParaRPr lang="en-US" dirty="0" smtClean="0"/>
                    </a:p>
                  </a:txBody>
                  <a:tcPr marL="68598" marR="68598"/>
                </a:tc>
                <a:tc>
                  <a:txBody>
                    <a:bodyPr/>
                    <a:lstStyle/>
                    <a:p>
                      <a:r>
                        <a:rPr lang="en-US" dirty="0" smtClean="0"/>
                        <a:t>g</a:t>
                      </a:r>
                      <a:endParaRPr lang="en-US" dirty="0"/>
                    </a:p>
                  </a:txBody>
                  <a:tcPr marL="68598" marR="68598"/>
                </a:tc>
              </a:tr>
            </a:tbl>
          </a:graphicData>
        </a:graphic>
      </p:graphicFrame>
    </p:spTree>
    <p:extLst>
      <p:ext uri="{BB962C8B-B14F-4D97-AF65-F5344CB8AC3E}">
        <p14:creationId xmlns:p14="http://schemas.microsoft.com/office/powerpoint/2010/main" val="29191485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LSP for LTP (Letter to Phoneme): </a:t>
            </a:r>
            <a:r>
              <a:rPr lang="en-US" dirty="0" err="1" smtClean="0"/>
              <a:t>Babelon</a:t>
            </a:r>
            <a:r>
              <a:rPr lang="en-US" dirty="0" smtClean="0"/>
              <a:t> Input Example</a:t>
            </a:r>
            <a:endParaRPr lang="en-US" dirty="0"/>
          </a:p>
        </p:txBody>
      </p:sp>
      <p:sp>
        <p:nvSpPr>
          <p:cNvPr id="3" name="Content Placeholder 2"/>
          <p:cNvSpPr>
            <a:spLocks noGrp="1"/>
          </p:cNvSpPr>
          <p:nvPr>
            <p:ph idx="1"/>
          </p:nvPr>
        </p:nvSpPr>
        <p:spPr/>
        <p:txBody>
          <a:bodyPr/>
          <a:lstStyle/>
          <a:p>
            <a:r>
              <a:rPr lang="en-US" b="0" dirty="0" smtClean="0"/>
              <a:t>The </a:t>
            </a:r>
            <a:r>
              <a:rPr lang="en-US" b="0" dirty="0" err="1" smtClean="0"/>
              <a:t>Babelon</a:t>
            </a:r>
            <a:r>
              <a:rPr lang="en-US" b="0" dirty="0" smtClean="0"/>
              <a:t> system requires the following inputs to do Letter to Phoneme mapping:</a:t>
            </a:r>
            <a:endParaRPr lang="en-US" b="0" dirty="0"/>
          </a:p>
          <a:p>
            <a:pPr lvl="1"/>
            <a:r>
              <a:rPr lang="en-US" dirty="0" smtClean="0"/>
              <a:t>List of characters in the language. Example:</a:t>
            </a:r>
          </a:p>
          <a:p>
            <a:pPr marL="0" indent="0">
              <a:buNone/>
            </a:pPr>
            <a:r>
              <a:rPr lang="en-US" dirty="0"/>
              <a:t>	</a:t>
            </a:r>
            <a:r>
              <a:rPr lang="en-US" dirty="0" err="1" smtClean="0"/>
              <a:t>క</a:t>
            </a:r>
            <a:endParaRPr lang="en-US" dirty="0" smtClean="0"/>
          </a:p>
          <a:p>
            <a:pPr marL="0" indent="0">
              <a:buNone/>
            </a:pPr>
            <a:r>
              <a:rPr lang="en-US" dirty="0"/>
              <a:t>	</a:t>
            </a:r>
            <a:r>
              <a:rPr lang="en-US" dirty="0" err="1"/>
              <a:t>ఖ</a:t>
            </a:r>
            <a:r>
              <a:rPr lang="en-US" dirty="0"/>
              <a:t> </a:t>
            </a:r>
          </a:p>
          <a:p>
            <a:pPr marL="0" indent="0">
              <a:buNone/>
            </a:pPr>
            <a:r>
              <a:rPr lang="en-US" dirty="0"/>
              <a:t>	</a:t>
            </a:r>
            <a:r>
              <a:rPr lang="en-US" dirty="0" err="1" smtClean="0"/>
              <a:t>గ</a:t>
            </a:r>
            <a:r>
              <a:rPr lang="en-US" dirty="0" smtClean="0"/>
              <a:t> </a:t>
            </a:r>
            <a:endParaRPr lang="en-US" dirty="0"/>
          </a:p>
          <a:p>
            <a:pPr marL="0" indent="0">
              <a:buNone/>
            </a:pPr>
            <a:r>
              <a:rPr lang="en-US" dirty="0" smtClean="0"/>
              <a:t>	</a:t>
            </a:r>
            <a:r>
              <a:rPr lang="en-US" dirty="0" err="1" smtClean="0"/>
              <a:t>ఘ</a:t>
            </a:r>
            <a:r>
              <a:rPr lang="en-US" dirty="0" smtClean="0"/>
              <a:t> </a:t>
            </a:r>
          </a:p>
          <a:p>
            <a:pPr marL="0" indent="0">
              <a:buNone/>
            </a:pPr>
            <a:r>
              <a:rPr lang="en-US" dirty="0" smtClean="0"/>
              <a:t>	</a:t>
            </a:r>
            <a:r>
              <a:rPr lang="en-US" dirty="0" err="1" smtClean="0"/>
              <a:t>ఙ</a:t>
            </a:r>
            <a:r>
              <a:rPr lang="en-US" dirty="0" smtClean="0"/>
              <a:t> </a:t>
            </a:r>
            <a:endParaRPr lang="en-US" dirty="0"/>
          </a:p>
          <a:p>
            <a:pPr marL="0" indent="0">
              <a:buNone/>
            </a:pPr>
            <a:r>
              <a:rPr lang="en-US" dirty="0" smtClean="0"/>
              <a:t>	</a:t>
            </a:r>
            <a:r>
              <a:rPr lang="en-US" dirty="0" err="1" smtClean="0"/>
              <a:t>చ</a:t>
            </a:r>
            <a:r>
              <a:rPr lang="en-US" dirty="0" smtClean="0"/>
              <a:t> </a:t>
            </a:r>
            <a:endParaRPr lang="en-US" dirty="0"/>
          </a:p>
          <a:p>
            <a:pPr marL="0" indent="0">
              <a:buNone/>
            </a:pPr>
            <a:r>
              <a:rPr lang="en-US" dirty="0" smtClean="0"/>
              <a:t>	</a:t>
            </a:r>
            <a:r>
              <a:rPr lang="en-US" dirty="0" err="1" smtClean="0"/>
              <a:t>ఛ</a:t>
            </a:r>
            <a:r>
              <a:rPr lang="en-US" dirty="0" smtClean="0"/>
              <a:t> </a:t>
            </a:r>
            <a:endParaRPr lang="en-US" dirty="0"/>
          </a:p>
          <a:p>
            <a:pPr marL="283464" lvl="1" indent="0">
              <a:buNone/>
            </a:pPr>
            <a:endParaRPr lang="en-US" dirty="0"/>
          </a:p>
          <a:p>
            <a:pPr marL="283464" lvl="1" indent="0">
              <a:buNone/>
            </a:pPr>
            <a:r>
              <a:rPr lang="en-US" dirty="0" smtClean="0"/>
              <a:t>Easy to get by just putting all the unique characters in your training data in a file.</a:t>
            </a:r>
          </a:p>
        </p:txBody>
      </p:sp>
    </p:spTree>
    <p:extLst>
      <p:ext uri="{BB962C8B-B14F-4D97-AF65-F5344CB8AC3E}">
        <p14:creationId xmlns:p14="http://schemas.microsoft.com/office/powerpoint/2010/main" val="33560949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LSP for LTP: </a:t>
            </a:r>
            <a:r>
              <a:rPr lang="en-US" dirty="0" err="1" smtClean="0"/>
              <a:t>Babelon</a:t>
            </a:r>
            <a:r>
              <a:rPr lang="en-US" dirty="0" smtClean="0"/>
              <a:t> Input Example</a:t>
            </a:r>
            <a:endParaRPr lang="en-US" dirty="0"/>
          </a:p>
        </p:txBody>
      </p:sp>
      <p:sp>
        <p:nvSpPr>
          <p:cNvPr id="3" name="Content Placeholder 2"/>
          <p:cNvSpPr>
            <a:spLocks noGrp="1"/>
          </p:cNvSpPr>
          <p:nvPr>
            <p:ph idx="1"/>
          </p:nvPr>
        </p:nvSpPr>
        <p:spPr/>
        <p:txBody>
          <a:bodyPr/>
          <a:lstStyle/>
          <a:p>
            <a:r>
              <a:rPr lang="en-US" b="0" dirty="0" smtClean="0"/>
              <a:t>The </a:t>
            </a:r>
            <a:r>
              <a:rPr lang="en-US" b="0" dirty="0" err="1" smtClean="0"/>
              <a:t>Babelon</a:t>
            </a:r>
            <a:r>
              <a:rPr lang="en-US" b="0" dirty="0" smtClean="0"/>
              <a:t> system requires the following inputs to do Letter to Phoneme mapping:</a:t>
            </a:r>
          </a:p>
          <a:p>
            <a:pPr lvl="1"/>
            <a:r>
              <a:rPr lang="en-US" b="0" dirty="0"/>
              <a:t>List of characters in the language. </a:t>
            </a:r>
            <a:endParaRPr lang="en-US" b="0" dirty="0" smtClean="0"/>
          </a:p>
          <a:p>
            <a:pPr lvl="1"/>
            <a:r>
              <a:rPr lang="en-US" dirty="0" smtClean="0"/>
              <a:t>Mapping from spelled letters to phonemes. Example:</a:t>
            </a:r>
          </a:p>
          <a:p>
            <a:pPr marL="0" indent="0">
              <a:buNone/>
            </a:pPr>
            <a:r>
              <a:rPr lang="en-US" dirty="0" smtClean="0"/>
              <a:t>	</a:t>
            </a:r>
            <a:r>
              <a:rPr lang="en-US" dirty="0" err="1" smtClean="0"/>
              <a:t>А</a:t>
            </a:r>
            <a:r>
              <a:rPr lang="en-US" dirty="0" smtClean="0"/>
              <a:t> 	a</a:t>
            </a:r>
            <a:endParaRPr lang="en-US" dirty="0"/>
          </a:p>
          <a:p>
            <a:pPr marL="0" indent="0">
              <a:buNone/>
            </a:pPr>
            <a:r>
              <a:rPr lang="en-US" dirty="0" smtClean="0"/>
              <a:t>	</a:t>
            </a:r>
            <a:r>
              <a:rPr lang="en-US" dirty="0" err="1" smtClean="0"/>
              <a:t>Б</a:t>
            </a:r>
            <a:r>
              <a:rPr lang="en-US" dirty="0" smtClean="0"/>
              <a:t> 	p E</a:t>
            </a:r>
            <a:endParaRPr lang="en-US" dirty="0"/>
          </a:p>
          <a:p>
            <a:pPr marL="0" indent="0">
              <a:buNone/>
            </a:pPr>
            <a:r>
              <a:rPr lang="en-US" dirty="0" smtClean="0"/>
              <a:t>	</a:t>
            </a:r>
            <a:r>
              <a:rPr lang="en-US" dirty="0" err="1" smtClean="0"/>
              <a:t>В</a:t>
            </a:r>
            <a:r>
              <a:rPr lang="en-US" dirty="0" smtClean="0"/>
              <a:t> 	</a:t>
            </a:r>
            <a:r>
              <a:rPr lang="en-US" dirty="0" err="1" smtClean="0"/>
              <a:t>w_c</a:t>
            </a:r>
            <a:r>
              <a:rPr lang="en-US" dirty="0" smtClean="0"/>
              <a:t> E</a:t>
            </a:r>
            <a:endParaRPr lang="en-US" dirty="0"/>
          </a:p>
          <a:p>
            <a:pPr marL="0" indent="0">
              <a:buNone/>
            </a:pPr>
            <a:r>
              <a:rPr lang="en-US" dirty="0" smtClean="0"/>
              <a:t>	</a:t>
            </a:r>
            <a:r>
              <a:rPr lang="en-US" dirty="0" err="1" smtClean="0"/>
              <a:t>Г</a:t>
            </a:r>
            <a:r>
              <a:rPr lang="en-US" dirty="0" smtClean="0"/>
              <a:t> 	g E</a:t>
            </a:r>
            <a:endParaRPr lang="en-US" dirty="0"/>
          </a:p>
          <a:p>
            <a:pPr marL="0" indent="0">
              <a:buNone/>
            </a:pPr>
            <a:r>
              <a:rPr lang="en-US" dirty="0" smtClean="0"/>
              <a:t>	</a:t>
            </a:r>
            <a:r>
              <a:rPr lang="en-US" dirty="0" err="1" smtClean="0"/>
              <a:t>Д</a:t>
            </a:r>
            <a:r>
              <a:rPr lang="en-US" dirty="0" smtClean="0"/>
              <a:t> 	t E</a:t>
            </a:r>
          </a:p>
          <a:p>
            <a:pPr marL="0" indent="0">
              <a:buNone/>
            </a:pPr>
            <a:endParaRPr lang="en-US" dirty="0"/>
          </a:p>
          <a:p>
            <a:pPr marL="283464" lvl="1" indent="0">
              <a:buNone/>
            </a:pPr>
            <a:r>
              <a:rPr lang="en-US" dirty="0" smtClean="0"/>
              <a:t>This may be given as a table in the LSP, depending on how that language was evaluated.</a:t>
            </a:r>
          </a:p>
          <a:p>
            <a:pPr marL="0" indent="0">
              <a:buNone/>
            </a:pPr>
            <a:endParaRPr lang="en-US" dirty="0"/>
          </a:p>
        </p:txBody>
      </p:sp>
    </p:spTree>
    <p:extLst>
      <p:ext uri="{BB962C8B-B14F-4D97-AF65-F5344CB8AC3E}">
        <p14:creationId xmlns:p14="http://schemas.microsoft.com/office/powerpoint/2010/main" val="32318803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incoln_2012_vDec10">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Lincoln_2012_vDec10.potx</Template>
  <TotalTime>1878</TotalTime>
  <Pages>1</Pages>
  <Words>1642</Words>
  <Application>Microsoft Macintosh PowerPoint</Application>
  <PresentationFormat>On-screen Show (4:3)</PresentationFormat>
  <Paragraphs>260</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Lincoln_2012_vDec10</vt:lpstr>
      <vt:lpstr>Language Specific Peculiarities and Webdata</vt:lpstr>
      <vt:lpstr>Auxiliary Babel Data Resources</vt:lpstr>
      <vt:lpstr>Auxiliary Babel Data Resources</vt:lpstr>
      <vt:lpstr>Why Do We Need a LSP?</vt:lpstr>
      <vt:lpstr>Phonetics in One Slide</vt:lpstr>
      <vt:lpstr>How to Write Phones?</vt:lpstr>
      <vt:lpstr>What’s in the LSP</vt:lpstr>
      <vt:lpstr>Using the LSP for LTP (Letter to Phoneme): Babelon Input Example</vt:lpstr>
      <vt:lpstr>Using the LSP for LTP: Babelon Input Example</vt:lpstr>
      <vt:lpstr>Using the LSP for LTP: Babelon Input Example</vt:lpstr>
      <vt:lpstr>Using the LSP for LTP: Babelon Input Example</vt:lpstr>
      <vt:lpstr>Using the LSP for LTP: Lorelei Input Example</vt:lpstr>
      <vt:lpstr>Using the LSP for LTP: Lorelei Input Example</vt:lpstr>
      <vt:lpstr>Using the LSP for LTP: Lorelei Input Example</vt:lpstr>
      <vt:lpstr>Other Language Resources: Wikipedia</vt:lpstr>
      <vt:lpstr>Other Language Resources: Omniglot</vt:lpstr>
      <vt:lpstr>Auxiliary Babel Data Resources</vt:lpstr>
      <vt:lpstr>Benefits of Webdata</vt:lpstr>
      <vt:lpstr>How to Use Webdata</vt:lpstr>
      <vt:lpstr>How Webscraping Works</vt:lpstr>
      <vt:lpstr>Getting Started</vt:lpstr>
      <vt:lpstr>Installing the Babelon System</vt:lpstr>
      <vt:lpstr>Running the Babelon System</vt:lpstr>
      <vt:lpstr>Example summary.txt Statistics</vt:lpstr>
      <vt:lpstr>Example oov.txt Statistics</vt:lpstr>
      <vt:lpstr>Installing the Lorelei System</vt:lpstr>
      <vt:lpstr>Seeding the Lorelei System</vt:lpstr>
      <vt:lpstr>Running the Lorelei System</vt:lpstr>
      <vt:lpstr>Summing up LSPs and Webdata</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Jennifer Melot</cp:lastModifiedBy>
  <cp:revision>88</cp:revision>
  <cp:lastPrinted>2001-06-18T18:57:59Z</cp:lastPrinted>
  <dcterms:created xsi:type="dcterms:W3CDTF">2008-05-27T20:28:58Z</dcterms:created>
  <dcterms:modified xsi:type="dcterms:W3CDTF">2017-02-16T04:28:33Z</dcterms:modified>
  <cp:category/>
</cp:coreProperties>
</file>