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0" r:id="rId4"/>
    <p:sldId id="260" r:id="rId5"/>
    <p:sldId id="269" r:id="rId6"/>
    <p:sldId id="267" r:id="rId7"/>
    <p:sldId id="261" r:id="rId8"/>
    <p:sldId id="262" r:id="rId9"/>
    <p:sldId id="259" r:id="rId10"/>
    <p:sldId id="258" r:id="rId11"/>
    <p:sldId id="263" r:id="rId12"/>
    <p:sldId id="264" r:id="rId13"/>
    <p:sldId id="265" r:id="rId14"/>
    <p:sldId id="271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>
        <p:scale>
          <a:sx n="125" d="100"/>
          <a:sy n="125" d="100"/>
        </p:scale>
        <p:origin x="-173" y="1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5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2/14/2017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6913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3D4A6D15-DBB9-4B02-BAB8-E56B40DA7877}" type="slidenum">
              <a:rPr lang="en-US" smtClean="0">
                <a:effectLst/>
              </a:rPr>
              <a:t>3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259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16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16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8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17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17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2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18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18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0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19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19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3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20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20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0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21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21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5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22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22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9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23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23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5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6" y="645113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aldi-asr.org/forums.html" TargetMode="External"/><Relationship Id="rId2" Type="http://schemas.openxmlformats.org/officeDocument/2006/relationships/hyperlink" Target="http://kaldi-asr.org/do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aldi-asr.org/doc/queu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34896" y="3011559"/>
            <a:ext cx="5474208" cy="1792224"/>
          </a:xfrm>
        </p:spPr>
        <p:txBody>
          <a:bodyPr/>
          <a:lstStyle/>
          <a:p>
            <a:r>
              <a:rPr lang="en-US" sz="2400" dirty="0" smtClean="0"/>
              <a:t>Fred Richardson, Michael </a:t>
            </a:r>
            <a:r>
              <a:rPr lang="en-US" sz="2400" dirty="0" smtClean="0"/>
              <a:t>Coury and </a:t>
            </a:r>
            <a:r>
              <a:rPr lang="en-US" sz="2400" dirty="0" smtClean="0"/>
              <a:t>Steven Feinstein</a:t>
            </a:r>
          </a:p>
          <a:p>
            <a:r>
              <a:rPr lang="en-US" sz="2000" dirty="0" smtClean="0"/>
              <a:t>Babel OP3 Tech Transition Workshop</a:t>
            </a:r>
          </a:p>
          <a:p>
            <a:r>
              <a:rPr lang="en-US" sz="2000" dirty="0" smtClean="0"/>
              <a:t>Feb 16, 2017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Babel OP3 System Deliveries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Kaldi system is relatively language independent</a:t>
            </a:r>
          </a:p>
          <a:p>
            <a:pPr lvl="1"/>
            <a:r>
              <a:rPr lang="en-US" dirty="0" smtClean="0"/>
              <a:t>System can be built without dictionary (uses “morfessor”)</a:t>
            </a:r>
          </a:p>
          <a:p>
            <a:pPr lvl="1"/>
            <a:r>
              <a:rPr lang="en-US" dirty="0" smtClean="0"/>
              <a:t>Slightly better performance using dictionary</a:t>
            </a:r>
          </a:p>
          <a:p>
            <a:pPr lvl="1"/>
            <a:r>
              <a:rPr lang="en-US" dirty="0" smtClean="0"/>
              <a:t>Must specify if language uses Roman script</a:t>
            </a:r>
          </a:p>
          <a:p>
            <a:r>
              <a:rPr lang="en-US" dirty="0" smtClean="0"/>
              <a:t>Babelon and LORELEI systems are language dependent</a:t>
            </a:r>
          </a:p>
          <a:p>
            <a:pPr lvl="1"/>
            <a:r>
              <a:rPr lang="en-US" dirty="0" smtClean="0"/>
              <a:t>Require careful studying of LSP and Wikipedia</a:t>
            </a:r>
          </a:p>
          <a:p>
            <a:pPr lvl="1"/>
            <a:r>
              <a:rPr lang="en-US" dirty="0" smtClean="0"/>
              <a:t>Generally require 2 mapping:</a:t>
            </a:r>
          </a:p>
          <a:p>
            <a:pPr lvl="2"/>
            <a:r>
              <a:rPr lang="en-US" dirty="0" smtClean="0"/>
              <a:t>Letter to grapheme</a:t>
            </a:r>
          </a:p>
          <a:p>
            <a:pPr lvl="2"/>
            <a:r>
              <a:rPr lang="en-US" dirty="0" smtClean="0"/>
              <a:t>Grapheme to phoneme</a:t>
            </a:r>
          </a:p>
          <a:p>
            <a:pPr lvl="1"/>
            <a:r>
              <a:rPr lang="en-US" dirty="0" smtClean="0"/>
              <a:t>Require list of pronunciations for letters for acronyms</a:t>
            </a:r>
          </a:p>
          <a:p>
            <a:pPr lvl="1"/>
            <a:r>
              <a:rPr lang="en-US" dirty="0" smtClean="0"/>
              <a:t>LORELEI uses a Python script with dictionaries and a feature file</a:t>
            </a:r>
          </a:p>
          <a:p>
            <a:pPr lvl="1"/>
            <a:r>
              <a:rPr lang="en-US" dirty="0" smtClean="0"/>
              <a:t>Babelon uses UTF-8 text files</a:t>
            </a:r>
          </a:p>
          <a:p>
            <a:pPr lvl="1"/>
            <a:r>
              <a:rPr lang="en-US" dirty="0" smtClean="0"/>
              <a:t>Creating language dependent configuration is tricky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Kaldi</a:t>
            </a:r>
          </a:p>
          <a:p>
            <a:pPr lvl="1"/>
            <a:r>
              <a:rPr lang="en-US" dirty="0" smtClean="0"/>
              <a:t>Used 64 compute nodes (6 Gig per node)</a:t>
            </a:r>
          </a:p>
          <a:p>
            <a:pPr lvl="1"/>
            <a:r>
              <a:rPr lang="en-US" dirty="0" smtClean="0"/>
              <a:t>Training takes roughly a day</a:t>
            </a:r>
          </a:p>
          <a:p>
            <a:pPr lvl="1"/>
            <a:r>
              <a:rPr lang="en-US" dirty="0" smtClean="0"/>
              <a:t>Decoding takes a few hours (very fast)</a:t>
            </a:r>
          </a:p>
          <a:p>
            <a:pPr lvl="1"/>
            <a:r>
              <a:rPr lang="en-US" dirty="0" smtClean="0"/>
              <a:t>KWS takes 12 hours</a:t>
            </a:r>
          </a:p>
          <a:p>
            <a:pPr lvl="1"/>
            <a:r>
              <a:rPr lang="en-US" dirty="0" smtClean="0"/>
              <a:t>Note that decoding and KWS are run 20 times (parameter sweep)</a:t>
            </a:r>
          </a:p>
          <a:p>
            <a:r>
              <a:rPr lang="en-US" dirty="0" smtClean="0"/>
              <a:t>LORELEI</a:t>
            </a:r>
          </a:p>
          <a:p>
            <a:pPr lvl="1"/>
            <a:r>
              <a:rPr lang="en-US" dirty="0" smtClean="0"/>
              <a:t>Training is run on single 16 core machine</a:t>
            </a:r>
          </a:p>
          <a:p>
            <a:pPr lvl="1"/>
            <a:r>
              <a:rPr lang="en-US" dirty="0" smtClean="0"/>
              <a:t>Training takes roughly 1 day</a:t>
            </a:r>
          </a:p>
          <a:p>
            <a:pPr lvl="1"/>
            <a:r>
              <a:rPr lang="en-US" dirty="0" smtClean="0"/>
              <a:t>Total KWS time is roughly 2.5 days on 40 machines (only run once)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KWS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LORELEI ML-DNN training</a:t>
            </a:r>
          </a:p>
          <a:p>
            <a:pPr lvl="1"/>
            <a:r>
              <a:rPr lang="en-US" dirty="0" smtClean="0"/>
              <a:t>Runs on a single system using one GPU</a:t>
            </a:r>
          </a:p>
          <a:p>
            <a:pPr lvl="1"/>
            <a:r>
              <a:rPr lang="en-US" dirty="0"/>
              <a:t>Using all 24 languages </a:t>
            </a:r>
            <a:r>
              <a:rPr lang="en-US" dirty="0" smtClean="0"/>
              <a:t>requires 11 days (and 300 Gb of disk)</a:t>
            </a:r>
          </a:p>
          <a:p>
            <a:pPr lvl="1"/>
            <a:r>
              <a:rPr lang="en-US" dirty="0" smtClean="0"/>
              <a:t>Requires a training run for each language (more than 24 days)</a:t>
            </a:r>
          </a:p>
          <a:p>
            <a:pPr lvl="1"/>
            <a:r>
              <a:rPr lang="en-US" dirty="0" smtClean="0"/>
              <a:t>Fortunately a pre-trained ML-BNF model is provided</a:t>
            </a:r>
          </a:p>
          <a:p>
            <a:r>
              <a:rPr lang="en-US" dirty="0" smtClean="0"/>
              <a:t>Babelon ML-DNN training</a:t>
            </a:r>
          </a:p>
          <a:p>
            <a:pPr lvl="1"/>
            <a:r>
              <a:rPr lang="en-US" dirty="0" smtClean="0"/>
              <a:t>Smoke test provided for quick testing run on a single machine</a:t>
            </a:r>
          </a:p>
          <a:p>
            <a:pPr lvl="1"/>
            <a:r>
              <a:rPr lang="en-US" dirty="0" smtClean="0"/>
              <a:t>Uses a SGE GPU cluster – multiple GPUs can be used for training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Multi-lingual Bottleneck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Babelon and LORELEI deliveries include Web LM tools</a:t>
            </a:r>
          </a:p>
          <a:p>
            <a:pPr lvl="1"/>
            <a:r>
              <a:rPr lang="en-US" dirty="0"/>
              <a:t>LORELEI web scraping tool available from Columbia University</a:t>
            </a:r>
          </a:p>
          <a:p>
            <a:pPr lvl="1"/>
            <a:r>
              <a:rPr lang="en-US" dirty="0" smtClean="0"/>
              <a:t>Web text for Georgian is available from NIST</a:t>
            </a:r>
          </a:p>
          <a:p>
            <a:pPr lvl="1"/>
            <a:r>
              <a:rPr lang="en-US" dirty="0" smtClean="0"/>
              <a:t>Other languages web data is not currently distributed</a:t>
            </a:r>
          </a:p>
          <a:p>
            <a:r>
              <a:rPr lang="en-US" dirty="0" smtClean="0"/>
              <a:t>The web tools generally run in three stages:</a:t>
            </a:r>
          </a:p>
          <a:p>
            <a:pPr lvl="1"/>
            <a:r>
              <a:rPr lang="en-US" dirty="0" smtClean="0"/>
              <a:t>A normalization step that puts the data into a standard form</a:t>
            </a:r>
          </a:p>
          <a:p>
            <a:pPr lvl="1"/>
            <a:r>
              <a:rPr lang="en-US" dirty="0" smtClean="0"/>
              <a:t>A language identification step that remove non-target language data</a:t>
            </a:r>
          </a:p>
          <a:p>
            <a:pPr lvl="1"/>
            <a:r>
              <a:rPr lang="en-US" dirty="0" smtClean="0"/>
              <a:t>A language model training step that builds an LM and a lexicon</a:t>
            </a:r>
          </a:p>
          <a:p>
            <a:r>
              <a:rPr lang="en-US" dirty="0" smtClean="0"/>
              <a:t>The normalization requires language dependent configuration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Data 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Full Babel OP3 systems </a:t>
            </a:r>
            <a:r>
              <a:rPr lang="en-US" dirty="0"/>
              <a:t>have ATWV &gt; 0.6 and WER &lt; 50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Delivery is not full system – ATWV is lower</a:t>
            </a:r>
            <a:endParaRPr lang="en-US" dirty="0"/>
          </a:p>
          <a:p>
            <a:r>
              <a:rPr lang="en-US" dirty="0"/>
              <a:t>Results </a:t>
            </a:r>
            <a:r>
              <a:rPr lang="en-US" dirty="0" smtClean="0"/>
              <a:t>are given </a:t>
            </a:r>
            <a:r>
              <a:rPr lang="en-US" dirty="0"/>
              <a:t>for dev </a:t>
            </a:r>
            <a:r>
              <a:rPr lang="en-US" dirty="0" smtClean="0"/>
              <a:t>data set use dev keyword list</a:t>
            </a:r>
            <a:endParaRPr lang="en-US" dirty="0"/>
          </a:p>
          <a:p>
            <a:r>
              <a:rPr lang="en-US" dirty="0"/>
              <a:t>Pashto </a:t>
            </a:r>
            <a:r>
              <a:rPr lang="en-US" dirty="0" smtClean="0"/>
              <a:t>systems trained with 80 </a:t>
            </a:r>
            <a:r>
              <a:rPr lang="en-US" dirty="0"/>
              <a:t>hours of </a:t>
            </a:r>
            <a:r>
              <a:rPr lang="en-US" dirty="0" smtClean="0"/>
              <a:t>transcribed data</a:t>
            </a:r>
          </a:p>
          <a:p>
            <a:r>
              <a:rPr lang="en-US" dirty="0" smtClean="0"/>
              <a:t>Javanese uses 40 hours of transcribed data (80 hours total)</a:t>
            </a:r>
            <a:endParaRPr lang="en-US" dirty="0"/>
          </a:p>
          <a:p>
            <a:r>
              <a:rPr lang="en-US" dirty="0" smtClean="0"/>
              <a:t>None of the systems use Web </a:t>
            </a:r>
            <a:r>
              <a:rPr lang="en-US" dirty="0"/>
              <a:t>text LM </a:t>
            </a:r>
            <a:r>
              <a:rPr lang="en-US" dirty="0" smtClean="0"/>
              <a:t>or lexicon</a:t>
            </a:r>
          </a:p>
          <a:p>
            <a:r>
              <a:rPr lang="en-US" dirty="0" smtClean="0"/>
              <a:t>Lincoln attempted to create the language mapping files</a:t>
            </a:r>
          </a:p>
          <a:p>
            <a:pPr lvl="1"/>
            <a:r>
              <a:rPr lang="en-US" dirty="0" smtClean="0"/>
              <a:t>Some success for </a:t>
            </a:r>
            <a:r>
              <a:rPr lang="en-US" dirty="0" smtClean="0"/>
              <a:t>LORELEI </a:t>
            </a:r>
            <a:r>
              <a:rPr lang="en-US" dirty="0" smtClean="0"/>
              <a:t>system </a:t>
            </a:r>
            <a:r>
              <a:rPr lang="en-US" smtClean="0"/>
              <a:t>(system ran)</a:t>
            </a:r>
            <a:endParaRPr lang="en-US" dirty="0" smtClean="0"/>
          </a:p>
          <a:p>
            <a:pPr lvl="1"/>
            <a:r>
              <a:rPr lang="en-US" dirty="0" smtClean="0"/>
              <a:t>Didn’t succeed with Babelon system</a:t>
            </a:r>
          </a:p>
          <a:p>
            <a:pPr lvl="1"/>
            <a:r>
              <a:rPr lang="en-US" dirty="0" smtClean="0"/>
              <a:t>Note required for Kaldi system</a:t>
            </a:r>
          </a:p>
          <a:p>
            <a:r>
              <a:rPr lang="en-US" dirty="0" smtClean="0"/>
              <a:t>Lincoln also used mapping files included with deliveries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Javanese and Pashto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74935" y="1073638"/>
            <a:ext cx="8188774" cy="5266202"/>
          </a:xfrm>
          <a:prstGeom prst="rect">
            <a:avLst/>
          </a:prstGeom>
        </p:spPr>
        <p:txBody>
          <a:bodyPr/>
          <a:lstStyle>
            <a:lvl1pPr marL="233363" indent="-233363" algn="l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latin typeface="Arial" pitchFamily="34" charset="0"/>
                <a:cs typeface="Arial" pitchFamily="34" charset="0"/>
              </a:defRPr>
            </a:lvl1pPr>
            <a:lvl2pPr marL="539750" indent="-255588" algn="l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800" b="1">
                <a:latin typeface="Arial" pitchFamily="34" charset="0"/>
                <a:cs typeface="Arial" pitchFamily="34" charset="0"/>
              </a:defRPr>
            </a:lvl2pPr>
            <a:lvl3pPr marL="757238" indent="-184150" algn="l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3pPr>
            <a:lvl4pPr marL="1033272" indent="0" algn="l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400" b="1">
                <a:latin typeface="Arial" pitchFamily="34" charset="0"/>
                <a:cs typeface="Arial" pitchFamily="34" charset="0"/>
              </a:defRPr>
            </a:lvl4pPr>
            <a:lvl5pPr marL="1261872" indent="0" algn="l"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 b="1">
                <a:latin typeface="Arial" pitchFamily="34" charset="0"/>
                <a:cs typeface="Arial" pitchFamily="34" charset="0"/>
              </a:defRPr>
            </a:lvl5pPr>
            <a:lvl6pPr marL="1147763" indent="0" algn="l" eaLnBrk="1" hangingPunct="1">
              <a:spcBef>
                <a:spcPts val="600"/>
              </a:spcBef>
              <a:buFont typeface="Arial" pitchFamily="34" charset="0"/>
              <a:buChar char="•"/>
              <a:defRPr sz="1400" b="1">
                <a:latin typeface="Arial" pitchFamily="34" charset="0"/>
                <a:cs typeface="Arial" pitchFamily="34" charset="0"/>
              </a:defRPr>
            </a:lvl6pPr>
            <a:lvl7pPr marL="1319213" indent="-17938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2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kern="0" dirty="0" smtClean="0">
                <a:solidFill>
                  <a:sysClr val="windowText" lastClr="000000"/>
                </a:solidFill>
              </a:rPr>
              <a:t>Javanese Performance:</a:t>
            </a: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r>
              <a:rPr lang="en-US" kern="0" dirty="0" smtClean="0">
                <a:solidFill>
                  <a:sysClr val="windowText" lastClr="000000"/>
                </a:solidFill>
              </a:rPr>
              <a:t>Pashto Performance:</a:t>
            </a: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0063073"/>
              </p:ext>
            </p:extLst>
          </p:nvPr>
        </p:nvGraphicFramePr>
        <p:xfrm>
          <a:off x="815277" y="1501585"/>
          <a:ext cx="6170738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74555"/>
                <a:gridCol w="1122967"/>
                <a:gridCol w="1173216"/>
              </a:tblGrid>
              <a:tr h="3202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ATWV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WER</a:t>
                      </a:r>
                      <a:endParaRPr lang="en-US" sz="1800" dirty="0"/>
                    </a:p>
                  </a:txBody>
                  <a:tcPr/>
                </a:tc>
              </a:tr>
              <a:tr h="32025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Kaldi</a:t>
                      </a:r>
                      <a:r>
                        <a:rPr lang="en-US" sz="1800" b="1" baseline="0" dirty="0" smtClean="0"/>
                        <a:t> (with dictionary)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0.408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55.3%</a:t>
                      </a:r>
                      <a:endParaRPr lang="en-US" sz="1800" b="1" dirty="0"/>
                    </a:p>
                  </a:txBody>
                  <a:tcPr/>
                </a:tc>
              </a:tr>
              <a:tr h="32025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Kaldi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0.378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56.4%</a:t>
                      </a:r>
                      <a:endParaRPr lang="en-US" sz="1800" b="1" dirty="0"/>
                    </a:p>
                  </a:txBody>
                  <a:tcPr/>
                </a:tc>
              </a:tr>
              <a:tr h="32025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LORELEI (Lincoln Config)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0.336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62.8%</a:t>
                      </a:r>
                      <a:endParaRPr lang="en-US" sz="1800" b="1" dirty="0"/>
                    </a:p>
                  </a:txBody>
                  <a:tcPr/>
                </a:tc>
              </a:tr>
              <a:tr h="320256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LORELEI (IBM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Config)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62.7%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Javanese Comparison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120633"/>
              </p:ext>
            </p:extLst>
          </p:nvPr>
        </p:nvGraphicFramePr>
        <p:xfrm>
          <a:off x="811466" y="4046157"/>
          <a:ext cx="6150165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61637"/>
                <a:gridCol w="1119223"/>
                <a:gridCol w="1169305"/>
              </a:tblGrid>
              <a:tr h="24030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ATWV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WER</a:t>
                      </a:r>
                      <a:endParaRPr lang="en-US" sz="1800" dirty="0"/>
                    </a:p>
                  </a:txBody>
                  <a:tcPr/>
                </a:tc>
              </a:tr>
              <a:tr h="240305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Kaldi</a:t>
                      </a:r>
                      <a:r>
                        <a:rPr lang="en-US" sz="1800" b="1" baseline="0" dirty="0" smtClean="0"/>
                        <a:t> (with dictionary)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0.571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43.4%</a:t>
                      </a:r>
                      <a:endParaRPr lang="en-US" sz="1800" b="1" dirty="0"/>
                    </a:p>
                  </a:txBody>
                  <a:tcPr/>
                </a:tc>
              </a:tr>
              <a:tr h="24030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LORELEI (Lincoln Config)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54.0%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8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525965" y="207264"/>
            <a:ext cx="822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Babel System Transition 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525966" y="1066801"/>
            <a:ext cx="8008434" cy="450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</a:rPr>
              <a:t>Progress will continue on T&amp;E of deliveries through March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</a:rPr>
              <a:t>Lincoln will provide feedback to POCs for final deliveries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Babel final system delivery (</a:t>
            </a:r>
            <a:r>
              <a:rPr lang="en-US" altLang="en-US" sz="2000" b="1" u="sng" dirty="0" smtClean="0">
                <a:solidFill>
                  <a:srgbClr val="000000"/>
                </a:solidFill>
              </a:rPr>
              <a:t>included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)</a:t>
            </a:r>
            <a:r>
              <a:rPr lang="en-US" altLang="en-US" sz="2000" dirty="0" smtClean="0">
                <a:solidFill>
                  <a:srgbClr val="000000"/>
                </a:solidFill>
              </a:rPr>
              <a:t>: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Babelon and Lorelei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</a:rPr>
              <a:t>Further development of the above two systems will require establishing the contractual relationships with IBM and Raytheon BBN, respectively.</a:t>
            </a:r>
          </a:p>
          <a:p>
            <a:pPr marL="568325" indent="0">
              <a:spcBef>
                <a:spcPts val="80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        </a:t>
            </a:r>
            <a:endParaRPr lang="en-US" altLang="en-US" sz="3200" dirty="0" smtClean="0">
              <a:solidFill>
                <a:srgbClr val="000000"/>
              </a:solidFill>
            </a:endParaRPr>
          </a:p>
          <a:p>
            <a:pPr marL="341313" indent="0">
              <a:spcBef>
                <a:spcPts val="800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Babelon system: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			Lorelei </a:t>
            </a:r>
            <a:r>
              <a:rPr lang="en-US" altLang="en-US" sz="2000" b="1" dirty="0">
                <a:solidFill>
                  <a:srgbClr val="000000"/>
                </a:solidFill>
              </a:rPr>
              <a:t>system: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	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marL="341313" indent="0">
              <a:spcBef>
                <a:spcPts val="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POC</a:t>
            </a:r>
            <a:r>
              <a:rPr lang="en-US" altLang="en-US" sz="2000" dirty="0">
                <a:solidFill>
                  <a:srgbClr val="000000"/>
                </a:solidFill>
              </a:rPr>
              <a:t>: Dr. Stavros </a:t>
            </a:r>
            <a:r>
              <a:rPr lang="en-US" altLang="en-US" sz="2000" dirty="0" smtClean="0">
                <a:solidFill>
                  <a:srgbClr val="000000"/>
                </a:solidFill>
              </a:rPr>
              <a:t>Tsakalidis		POC: </a:t>
            </a:r>
            <a:r>
              <a:rPr lang="en-US" altLang="en-US" sz="2000" dirty="0">
                <a:solidFill>
                  <a:srgbClr val="000000"/>
                </a:solidFill>
              </a:rPr>
              <a:t>Dr. </a:t>
            </a:r>
            <a:r>
              <a:rPr lang="en-US" altLang="en-US" sz="2000" dirty="0" smtClean="0">
                <a:solidFill>
                  <a:srgbClr val="000000"/>
                </a:solidFill>
              </a:rPr>
              <a:t>BrianKingsbury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341313" indent="0">
              <a:spcBef>
                <a:spcPts val="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email</a:t>
            </a:r>
            <a:r>
              <a:rPr lang="en-US" altLang="en-US" sz="2000" dirty="0">
                <a:solidFill>
                  <a:srgbClr val="000000"/>
                </a:solidFill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</a:rPr>
              <a:t>Stavros@bbn.com		email:bedk@us.ibm.com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341313" indent="0">
              <a:spcBef>
                <a:spcPts val="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617-873-4976 </a:t>
            </a:r>
            <a:r>
              <a:rPr lang="en-US" altLang="en-US" sz="2000" dirty="0">
                <a:solidFill>
                  <a:srgbClr val="000000"/>
                </a:solidFill>
              </a:rPr>
              <a:t>(office</a:t>
            </a:r>
            <a:r>
              <a:rPr lang="en-US" altLang="en-US" sz="2000" dirty="0" smtClean="0">
                <a:solidFill>
                  <a:srgbClr val="000000"/>
                </a:solidFill>
              </a:rPr>
              <a:t>)			914-945-2541 </a:t>
            </a:r>
            <a:r>
              <a:rPr lang="en-US" altLang="en-US" sz="2000" dirty="0">
                <a:solidFill>
                  <a:srgbClr val="000000"/>
                </a:solidFill>
              </a:rPr>
              <a:t>(office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341313" indent="0">
              <a:spcBef>
                <a:spcPts val="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617-378-7838 </a:t>
            </a:r>
            <a:r>
              <a:rPr lang="en-US" altLang="en-US" sz="2000" dirty="0">
                <a:solidFill>
                  <a:srgbClr val="000000"/>
                </a:solidFill>
              </a:rPr>
              <a:t>(cell)</a:t>
            </a:r>
          </a:p>
          <a:p>
            <a:pPr marL="568325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      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marL="0" indent="0">
              <a:spcBef>
                <a:spcPts val="800"/>
              </a:spcBef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16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9584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57200" y="195072"/>
            <a:ext cx="822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Babel System Transition 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688848" y="1165282"/>
            <a:ext cx="763828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</a:rPr>
              <a:t>NOT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Included in Babel final system delivery: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</a:rPr>
              <a:t>Kaldi Open Source Toolkit: </a:t>
            </a:r>
          </a:p>
          <a:p>
            <a:pPr marL="401638" lvl="3">
              <a:spcBef>
                <a:spcPts val="6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POC: Dr</a:t>
            </a:r>
            <a:r>
              <a:rPr lang="en-US" altLang="en-US" sz="2000" dirty="0">
                <a:solidFill>
                  <a:srgbClr val="000000"/>
                </a:solidFill>
              </a:rPr>
              <a:t>. Sanjeev Khudanpur</a:t>
            </a:r>
          </a:p>
          <a:p>
            <a:pPr marL="401638" lvl="3"/>
            <a:r>
              <a:rPr lang="en-US" altLang="en-US" sz="2000" dirty="0" smtClean="0">
                <a:solidFill>
                  <a:srgbClr val="000000"/>
                </a:solidFill>
              </a:rPr>
              <a:t>email</a:t>
            </a:r>
            <a:r>
              <a:rPr lang="en-US" altLang="en-US" sz="2000" dirty="0">
                <a:solidFill>
                  <a:srgbClr val="000000"/>
                </a:solidFill>
              </a:rPr>
              <a:t>: khudanpur@jhu.edu</a:t>
            </a:r>
          </a:p>
          <a:p>
            <a:pPr marL="401638" lvl="3"/>
            <a:r>
              <a:rPr lang="en-US" altLang="en-US" sz="2000" dirty="0" smtClean="0">
                <a:solidFill>
                  <a:srgbClr val="000000"/>
                </a:solidFill>
              </a:rPr>
              <a:t>410-516-7024 </a:t>
            </a:r>
            <a:r>
              <a:rPr lang="en-US" altLang="en-US" sz="2000" dirty="0">
                <a:solidFill>
                  <a:srgbClr val="000000"/>
                </a:solidFill>
              </a:rPr>
              <a:t>(office)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PySpeech system </a:t>
            </a:r>
            <a:r>
              <a:rPr lang="en-US" altLang="en-US" sz="2000" b="1" dirty="0">
                <a:solidFill>
                  <a:srgbClr val="000000"/>
                </a:solidFill>
              </a:rPr>
              <a:t>(Tech Transfer Sharing Agreement with NSA): </a:t>
            </a:r>
            <a:endParaRPr lang="en-US" altLang="en-US" sz="2000" b="1" dirty="0" smtClean="0">
              <a:solidFill>
                <a:srgbClr val="000000"/>
              </a:solidFill>
            </a:endParaRPr>
          </a:p>
          <a:p>
            <a:pPr marL="401637" lvl="2">
              <a:spcBef>
                <a:spcPts val="6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POC</a:t>
            </a:r>
            <a:r>
              <a:rPr lang="en-US" altLang="en-US" sz="2000" dirty="0">
                <a:solidFill>
                  <a:srgbClr val="000000"/>
                </a:solidFill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</a:rPr>
              <a:t>Mr. Dave Farris/Mr. Jeff Farris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401637" lvl="2"/>
            <a:r>
              <a:rPr lang="en-US" altLang="en-US" sz="2000" dirty="0" smtClean="0">
                <a:solidFill>
                  <a:srgbClr val="000000"/>
                </a:solidFill>
              </a:rPr>
              <a:t>email</a:t>
            </a:r>
            <a:r>
              <a:rPr lang="en-US" altLang="en-US" sz="2000" dirty="0">
                <a:solidFill>
                  <a:srgbClr val="000000"/>
                </a:solidFill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</a:rPr>
              <a:t>dcfarri@tycho.ncsc.mil;jjfarr2@tycho.ncsc.mil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401637" lvl="2"/>
            <a:r>
              <a:rPr lang="en-US" altLang="en-US" sz="2000" dirty="0" smtClean="0">
                <a:solidFill>
                  <a:srgbClr val="000000"/>
                </a:solidFill>
              </a:rPr>
              <a:t>301-688-9289/301-688-9172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“Babler” web scraping tool</a:t>
            </a:r>
          </a:p>
          <a:p>
            <a:pPr marL="0" indent="0">
              <a:spcBef>
                <a:spcPts val="600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    </a:t>
            </a:r>
            <a:r>
              <a:rPr lang="en-US" altLang="en-US" sz="2000" dirty="0" smtClean="0">
                <a:solidFill>
                  <a:srgbClr val="000000"/>
                </a:solidFill>
              </a:rPr>
              <a:t>POC: Gideon </a:t>
            </a:r>
            <a:r>
              <a:rPr lang="en-US" altLang="en-US" sz="2000" dirty="0">
                <a:solidFill>
                  <a:srgbClr val="000000"/>
                </a:solidFill>
              </a:rPr>
              <a:t>Mendels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altLang="en-US" sz="2000" dirty="0" smtClean="0">
                <a:solidFill>
                  <a:srgbClr val="000000"/>
                </a:solidFill>
              </a:rPr>
              <a:t>      email: gm2597@columbia.edu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           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17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6464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57200" y="237744"/>
            <a:ext cx="8229600" cy="6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Babel System Transition 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640079" y="1170433"/>
            <a:ext cx="7930897" cy="56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MOU (Memorandum of Understanding) with IARPA must be in place to acquire Babel systems.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POC for MOU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indent="401638"/>
            <a:r>
              <a:rPr lang="en-US" altLang="en-US" sz="2000" b="1" i="1" dirty="0" smtClean="0">
                <a:solidFill>
                  <a:srgbClr val="000000"/>
                </a:solidFill>
              </a:rPr>
              <a:t>Primary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: Dr. Carl Rubino (Babel PM)</a:t>
            </a:r>
          </a:p>
          <a:p>
            <a:pPr marL="0" indent="401638"/>
            <a:r>
              <a:rPr lang="en-US" altLang="en-US" sz="2000" dirty="0" smtClean="0">
                <a:solidFill>
                  <a:srgbClr val="000000"/>
                </a:solidFill>
              </a:rPr>
              <a:t>email: carl.rubino@iarpa.gov</a:t>
            </a:r>
          </a:p>
          <a:p>
            <a:pPr marL="0" indent="401638"/>
            <a:r>
              <a:rPr lang="en-US" altLang="en-US" sz="2000" dirty="0" smtClean="0">
                <a:solidFill>
                  <a:srgbClr val="000000"/>
                </a:solidFill>
              </a:rPr>
              <a:t>301-851-7563 (office)</a:t>
            </a:r>
          </a:p>
          <a:p>
            <a:pPr marL="0" indent="401638"/>
            <a:r>
              <a:rPr lang="en-US" altLang="en-US" sz="2000" b="1" i="1" dirty="0" smtClean="0">
                <a:solidFill>
                  <a:srgbClr val="000000"/>
                </a:solidFill>
              </a:rPr>
              <a:t>Secondary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: Dr</a:t>
            </a:r>
            <a:r>
              <a:rPr lang="en-US" altLang="en-US" sz="2000" i="1" dirty="0">
                <a:solidFill>
                  <a:srgbClr val="000000"/>
                </a:solidFill>
              </a:rPr>
              <a:t>. Lee 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Knauss (Chief Technology Transition)</a:t>
            </a:r>
          </a:p>
          <a:p>
            <a:pPr marL="0" indent="401638"/>
            <a:r>
              <a:rPr lang="en-US" altLang="en-US" sz="2000" dirty="0" smtClean="0">
                <a:solidFill>
                  <a:srgbClr val="000000"/>
                </a:solidFill>
              </a:rPr>
              <a:t>email</a:t>
            </a:r>
            <a:r>
              <a:rPr lang="en-US" altLang="en-US" sz="2000" dirty="0">
                <a:solidFill>
                  <a:srgbClr val="000000"/>
                </a:solidFill>
              </a:rPr>
              <a:t>: lee.knauss@iarpa.gov</a:t>
            </a:r>
          </a:p>
          <a:p>
            <a:pPr marL="0" indent="401638"/>
            <a:r>
              <a:rPr lang="en-US" altLang="en-US" sz="2000" dirty="0" smtClean="0">
                <a:solidFill>
                  <a:srgbClr val="000000"/>
                </a:solidFill>
              </a:rPr>
              <a:t>301-851-7475 </a:t>
            </a:r>
            <a:r>
              <a:rPr lang="en-US" altLang="en-US" sz="2000" dirty="0">
                <a:solidFill>
                  <a:srgbClr val="000000"/>
                </a:solidFill>
              </a:rPr>
              <a:t>(office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POC for System Access </a:t>
            </a:r>
            <a:r>
              <a:rPr lang="en-US" altLang="en-US" sz="2000" dirty="0" smtClean="0">
                <a:solidFill>
                  <a:srgbClr val="000000"/>
                </a:solidFill>
              </a:rPr>
              <a:t>(till March 31, 2017): </a:t>
            </a:r>
          </a:p>
          <a:p>
            <a:pPr marL="457200" indent="-55563"/>
            <a:r>
              <a:rPr lang="en-US" altLang="en-US" sz="2000" i="1" dirty="0" smtClean="0">
                <a:solidFill>
                  <a:srgbClr val="000000"/>
                </a:solidFill>
              </a:rPr>
              <a:t>Mr. Frederick (Fred) Richardson</a:t>
            </a:r>
            <a:endParaRPr lang="en-US" altLang="en-US" sz="2000" i="1" dirty="0">
              <a:solidFill>
                <a:srgbClr val="000000"/>
              </a:solidFill>
            </a:endParaRPr>
          </a:p>
          <a:p>
            <a:pPr marL="457200" indent="-55563"/>
            <a:r>
              <a:rPr lang="en-US" altLang="en-US" sz="2000" dirty="0" smtClean="0">
                <a:solidFill>
                  <a:srgbClr val="000000"/>
                </a:solidFill>
              </a:rPr>
              <a:t>email: frichard@ll.mit.edu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457200" indent="-55563"/>
            <a:r>
              <a:rPr lang="en-US" altLang="en-US" sz="2000" dirty="0" smtClean="0">
                <a:solidFill>
                  <a:srgbClr val="000000"/>
                </a:solidFill>
              </a:rPr>
              <a:t>781-981-3626 </a:t>
            </a:r>
            <a:r>
              <a:rPr lang="en-US" altLang="en-US" sz="2000" dirty="0">
                <a:solidFill>
                  <a:srgbClr val="000000"/>
                </a:solidFill>
              </a:rPr>
              <a:t>(office)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568325" indent="0">
              <a:spcBef>
                <a:spcPts val="8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        </a:t>
            </a:r>
          </a:p>
          <a:p>
            <a:pPr marL="0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18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8483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57200" y="146304"/>
            <a:ext cx="8229600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Babel System Transition Steps 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633983" y="1243584"/>
            <a:ext cx="7894321" cy="569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IARPA currently has </a:t>
            </a:r>
            <a:r>
              <a:rPr lang="en-US" altLang="en-US" sz="2000" b="1" dirty="0">
                <a:solidFill>
                  <a:srgbClr val="000000"/>
                </a:solidFill>
              </a:rPr>
              <a:t>U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mbrella MOUs with ARL,CIA and NRO. Other agencies are still in progress.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For agencies with Umbrella MOU, an Annex for Babel program will prepare for you to sign.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Once MOU (or Annex) is signed by both parties, IARPA will provide you a link to download software packages from Inteldoc</a:t>
            </a: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(Passport or CAC login is required).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For those who don’t have access to Inteldoc, IARPA will ship you the hard disk to a designated physical address. Please contact Babel PM Dr. Carl Rubino for this arrangement.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marL="0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19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3678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Babel OP3 T&amp;E Status</a:t>
            </a:r>
          </a:p>
          <a:p>
            <a:r>
              <a:rPr lang="en-US" dirty="0" smtClean="0"/>
              <a:t>Delivery and Baseline Systems and Requirements</a:t>
            </a:r>
          </a:p>
          <a:p>
            <a:r>
              <a:rPr lang="en-US" dirty="0" smtClean="0"/>
              <a:t>System configurations</a:t>
            </a:r>
          </a:p>
          <a:p>
            <a:r>
              <a:rPr lang="en-US" dirty="0"/>
              <a:t>P</a:t>
            </a:r>
            <a:r>
              <a:rPr lang="en-US" dirty="0" smtClean="0"/>
              <a:t>erformance measures</a:t>
            </a:r>
          </a:p>
          <a:p>
            <a:r>
              <a:rPr lang="en-US" dirty="0" smtClean="0"/>
              <a:t>Obtaining the Systems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56406" y="225552"/>
            <a:ext cx="8229600" cy="54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</a:rPr>
              <a:t>A Sample Copy of MOU Annex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219457" y="1445831"/>
            <a:ext cx="8772144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0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20</a:t>
            </a:fld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06" y="1073975"/>
            <a:ext cx="5522975" cy="48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6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56406" y="237744"/>
            <a:ext cx="8229600" cy="6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Babel </a:t>
            </a:r>
            <a:r>
              <a:rPr lang="en-US" altLang="en-US" sz="3200" b="1" dirty="0" smtClean="0">
                <a:solidFill>
                  <a:srgbClr val="000000"/>
                </a:solidFill>
              </a:rPr>
              <a:t>Data Agreement</a:t>
            </a:r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 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456405" y="1182625"/>
            <a:ext cx="7986555" cy="510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A separate data agreement needs to sign and specify the Babel program datasets.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The datasets consist of 25 Babel languages, each with a LSP (Language Specific Peculiarities Document) and a Build Pack – may pick and choose the ones you need.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Build Pack is the Babel language data (not the raw data) that the Babel performers/volunteer teams used to train and develop their systems.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Once the agreement is signed by both parties, an URL (with user ID and password) will be provided to download the datasets.</a:t>
            </a:r>
            <a:endParaRPr lang="en-US" altLang="en-US" sz="2400" b="1" dirty="0" smtClean="0">
              <a:solidFill>
                <a:srgbClr val="000000"/>
              </a:solidFill>
            </a:endParaRPr>
          </a:p>
          <a:p>
            <a:pPr marL="568325" indent="0">
              <a:spcBef>
                <a:spcPts val="80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       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>
          <a:xfrm>
            <a:off x="3919538" y="6657975"/>
            <a:ext cx="13033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Tx/>
              <a:buFont typeface="Times New Roman" pitchFamily="18" charset="0"/>
              <a:defRPr sz="3200">
                <a:solidFill>
                  <a:srgbClr val="000000"/>
                </a:solidFill>
                <a:effectLst/>
                <a:latin typeface="Arial"/>
                <a:cs typeface="Arial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Tx/>
              <a:buFont typeface="Times New Roman" pitchFamily="18" charset="0"/>
              <a:defRPr sz="2800">
                <a:solidFill>
                  <a:srgbClr val="000000"/>
                </a:solidFill>
                <a:effectLst/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itchFamily="18" charset="0"/>
              <a:defRPr sz="2400">
                <a:solidFill>
                  <a:srgbClr val="000000"/>
                </a:solidFill>
                <a:effectLst/>
                <a:latin typeface="Arial"/>
                <a:cs typeface="Arial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effectLst/>
              </a:rPr>
              <a:t>UNCLASSIFIED</a:t>
            </a: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21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268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02336" y="256032"/>
            <a:ext cx="8229600" cy="55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Babel </a:t>
            </a:r>
            <a:r>
              <a:rPr lang="en-US" altLang="en-US" sz="3200" b="1" dirty="0" smtClean="0">
                <a:solidFill>
                  <a:srgbClr val="000000"/>
                </a:solidFill>
              </a:rPr>
              <a:t>Data Agreement</a:t>
            </a:r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 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289932" y="1438656"/>
            <a:ext cx="4583820" cy="443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POC </a:t>
            </a:r>
            <a:r>
              <a:rPr lang="en-US" altLang="en-US" sz="2000" b="1" dirty="0">
                <a:solidFill>
                  <a:srgbClr val="000000"/>
                </a:solidFill>
              </a:rPr>
              <a:t>for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Data Agreement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231775" indent="0"/>
            <a:r>
              <a:rPr lang="en-US" altLang="en-US" sz="2000" b="1" i="1" dirty="0" smtClean="0">
                <a:solidFill>
                  <a:srgbClr val="000000"/>
                </a:solidFill>
              </a:rPr>
              <a:t>Primary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: Dr</a:t>
            </a:r>
            <a:r>
              <a:rPr lang="en-US" altLang="en-US" sz="2000" i="1" dirty="0">
                <a:solidFill>
                  <a:srgbClr val="000000"/>
                </a:solidFill>
              </a:rPr>
              <a:t>. Carl Rubino</a:t>
            </a:r>
          </a:p>
          <a:p>
            <a:pPr marL="231775" indent="0"/>
            <a:r>
              <a:rPr lang="en-US" altLang="en-US" sz="2000" dirty="0" smtClean="0">
                <a:solidFill>
                  <a:srgbClr val="000000"/>
                </a:solidFill>
              </a:rPr>
              <a:t>email: carl.rubino@iarpa.gov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231775" indent="0"/>
            <a:r>
              <a:rPr lang="en-US" altLang="en-US" sz="2000" dirty="0" smtClean="0">
                <a:solidFill>
                  <a:srgbClr val="000000"/>
                </a:solidFill>
              </a:rPr>
              <a:t>301-851-7563 </a:t>
            </a:r>
            <a:r>
              <a:rPr lang="en-US" altLang="en-US" sz="2000" dirty="0">
                <a:solidFill>
                  <a:srgbClr val="000000"/>
                </a:solidFill>
              </a:rPr>
              <a:t>(office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</a:p>
          <a:p>
            <a:pPr marL="231775" indent="0"/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     </a:t>
            </a:r>
          </a:p>
          <a:p>
            <a:pPr marL="231775" indent="0"/>
            <a:r>
              <a:rPr lang="en-US" altLang="en-US" sz="2000" b="1" i="1" dirty="0" smtClean="0">
                <a:solidFill>
                  <a:srgbClr val="000000"/>
                </a:solidFill>
              </a:rPr>
              <a:t>Secondary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: Dr. Lee Knauss</a:t>
            </a:r>
          </a:p>
          <a:p>
            <a:pPr marL="231775" indent="0"/>
            <a:r>
              <a:rPr lang="en-US" altLang="en-US" sz="2000" dirty="0" smtClean="0">
                <a:solidFill>
                  <a:srgbClr val="000000"/>
                </a:solidFill>
              </a:rPr>
              <a:t>email: lee.knauss@iarpa.gov</a:t>
            </a:r>
          </a:p>
          <a:p>
            <a:pPr marL="231775" indent="0"/>
            <a:r>
              <a:rPr lang="en-US" altLang="en-US" sz="2000" dirty="0" smtClean="0">
                <a:solidFill>
                  <a:srgbClr val="000000"/>
                </a:solidFill>
              </a:rPr>
              <a:t>301-851-7475 (office)</a:t>
            </a:r>
          </a:p>
          <a:p>
            <a:pPr marL="457200" indent="-457200"/>
            <a:endParaRPr lang="en-US" altLang="en-US" sz="2000" dirty="0">
              <a:solidFill>
                <a:srgbClr val="000000"/>
              </a:solidFill>
            </a:endParaRPr>
          </a:p>
          <a:p>
            <a:pPr marL="568325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   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8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  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28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28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28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22</a:t>
            </a:fld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6" y="1005839"/>
            <a:ext cx="4151376" cy="48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3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390144" y="219456"/>
            <a:ext cx="8229600" cy="61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</a:rPr>
              <a:t>List of Babel Build Packs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289932" y="1893570"/>
            <a:ext cx="8186556" cy="397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457200" indent="-457200"/>
            <a:endParaRPr lang="en-US" altLang="en-US" sz="2400" dirty="0">
              <a:solidFill>
                <a:srgbClr val="000000"/>
              </a:solidFill>
            </a:endParaRPr>
          </a:p>
          <a:p>
            <a:pPr marL="568325" indent="0">
              <a:spcBef>
                <a:spcPts val="800"/>
              </a:spcBef>
            </a:pPr>
            <a:r>
              <a:rPr lang="en-US" altLang="en-US" sz="2400" dirty="0" smtClean="0">
                <a:solidFill>
                  <a:srgbClr val="000000"/>
                </a:solidFill>
              </a:rPr>
              <a:t>      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>
          <a:xfrm>
            <a:off x="3919538" y="6657975"/>
            <a:ext cx="130333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Tx/>
              <a:buFont typeface="Times New Roman" pitchFamily="18" charset="0"/>
              <a:defRPr sz="3200">
                <a:solidFill>
                  <a:srgbClr val="000000"/>
                </a:solidFill>
                <a:effectLst/>
                <a:latin typeface="Arial"/>
                <a:cs typeface="Arial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Tx/>
              <a:buFont typeface="Times New Roman" pitchFamily="18" charset="0"/>
              <a:defRPr sz="2800">
                <a:solidFill>
                  <a:srgbClr val="000000"/>
                </a:solidFill>
                <a:effectLst/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Tx/>
              <a:buFont typeface="Times New Roman" pitchFamily="18" charset="0"/>
              <a:defRPr sz="2400">
                <a:solidFill>
                  <a:srgbClr val="000000"/>
                </a:solidFill>
                <a:effectLst/>
                <a:latin typeface="Arial"/>
                <a:cs typeface="Arial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itchFamily="18" charset="0"/>
              <a:defRPr sz="2000">
                <a:solidFill>
                  <a:srgbClr val="000000"/>
                </a:solidFill>
                <a:effectLst/>
                <a:latin typeface="Arial"/>
                <a:cs typeface="Arial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effectLst/>
              </a:rPr>
              <a:t>UNCLASSIFIED</a:t>
            </a: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23</a:t>
            </a:fld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4" y="993647"/>
            <a:ext cx="7324344" cy="49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45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aphicFrame>
        <p:nvGraphicFramePr>
          <p:cNvPr id="157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21394714"/>
              </p:ext>
            </p:extLst>
          </p:nvPr>
        </p:nvGraphicFramePr>
        <p:xfrm>
          <a:off x="233266" y="1380619"/>
          <a:ext cx="8640148" cy="4724656"/>
        </p:xfrm>
        <a:graphic>
          <a:graphicData uri="http://schemas.openxmlformats.org/drawingml/2006/table">
            <a:tbl>
              <a:tblPr/>
              <a:tblGrid>
                <a:gridCol w="1519501"/>
                <a:gridCol w="1535667"/>
                <a:gridCol w="1891295"/>
                <a:gridCol w="1846221"/>
                <a:gridCol w="1847464"/>
              </a:tblGrid>
              <a:tr h="273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9" marR="5579" marT="5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OP1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OP2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OP3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</a:tr>
              <a:tr h="243862">
                <a:tc rowSpan="7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Practice Languages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Cantonese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Assamese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Cebuano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Amharic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Pashto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Bengali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Kazakh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Dholuo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Tagalog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Haitian Creole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Kurdish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Guarani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Turkish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Lao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Igbo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Zulu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Telugu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Javanese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Tok Pisin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Mongolian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Pashto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(revisited)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82124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Surprise Language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Vietnamese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Swahili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Georgian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4169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Transcribed Training</a:t>
                      </a:r>
                      <a:r>
                        <a:rPr lang="en-US" sz="18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FLP: 80 hours</a:t>
                      </a:r>
                    </a:p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LLP: 10 hours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FLP: 60 hours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LLP: 10 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FLP: 40 hours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VLLP: 3 hours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FLP: 40 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364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Pron Lexicon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Channel Conditions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Mixed Env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Mixed Env</a:t>
                      </a:r>
                      <a:endParaRPr lang="fr-FR" sz="16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Mixed Env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Mixed Env</a:t>
                      </a:r>
                      <a:endParaRPr lang="fr-FR" sz="16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  <a:endParaRPr lang="fr-F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Microphone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Microphones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fr-FR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Microphones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364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ATWV Target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 or greater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 or greater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0.3 or greater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 or greater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364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WER Target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 or less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en-US" sz="2400" dirty="0" smtClean="0">
                <a:effectLst/>
              </a:rPr>
              <a:t>Current Babel Delivery</a:t>
            </a: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3</a:t>
            </a:fld>
            <a:endParaRPr lang="en-US" dirty="0">
              <a:effectLst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7383018" y="1013459"/>
            <a:ext cx="952500" cy="348809"/>
          </a:xfrm>
          <a:prstGeom prst="downArrow">
            <a:avLst/>
          </a:prstGeom>
          <a:solidFill>
            <a:srgbClr val="931B8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0883" y="957030"/>
            <a:ext cx="1712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DELIVERY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Two types of systems:</a:t>
            </a:r>
          </a:p>
          <a:p>
            <a:pPr marL="627062" lvl="1" indent="-342900">
              <a:buAutoNum type="arabicPeriod"/>
            </a:pPr>
            <a:r>
              <a:rPr lang="en-US" dirty="0" smtClean="0"/>
              <a:t>Evaluation snapshot (Babelon and LORELEI)</a:t>
            </a:r>
          </a:p>
          <a:p>
            <a:pPr marL="627062" lvl="1" indent="-342900">
              <a:buAutoNum type="arabicPeriod"/>
            </a:pPr>
            <a:r>
              <a:rPr lang="en-US" dirty="0" smtClean="0"/>
              <a:t>Open source (Kaldi)</a:t>
            </a:r>
          </a:p>
          <a:p>
            <a:pPr lvl="0"/>
            <a:r>
              <a:rPr lang="en-US" dirty="0"/>
              <a:t>Deliveries </a:t>
            </a:r>
            <a:r>
              <a:rPr lang="en-US" dirty="0" smtClean="0"/>
              <a:t>(Babelon / LORELEI)</a:t>
            </a:r>
          </a:p>
          <a:p>
            <a:pPr lvl="1"/>
            <a:r>
              <a:rPr lang="en-US" dirty="0" smtClean="0"/>
              <a:t>Developed specifically for OP3 Babelon </a:t>
            </a:r>
            <a:endParaRPr lang="en-US" dirty="0"/>
          </a:p>
          <a:p>
            <a:pPr lvl="1"/>
            <a:r>
              <a:rPr lang="en-US" dirty="0" smtClean="0"/>
              <a:t>Not the full OP3 system which combines multiple sub-systems</a:t>
            </a:r>
          </a:p>
          <a:p>
            <a:pPr lvl="1"/>
            <a:r>
              <a:rPr lang="en-US" dirty="0"/>
              <a:t>No language specific pronunciation dictionary is used</a:t>
            </a:r>
          </a:p>
          <a:p>
            <a:pPr lvl="1"/>
            <a:r>
              <a:rPr lang="en-US" dirty="0" smtClean="0"/>
              <a:t>Significant language specific configuration is required</a:t>
            </a:r>
          </a:p>
          <a:p>
            <a:r>
              <a:rPr lang="en-US" dirty="0"/>
              <a:t>Baseline </a:t>
            </a:r>
            <a:r>
              <a:rPr lang="en-US" dirty="0" smtClean="0"/>
              <a:t>(Kaldi)</a:t>
            </a:r>
          </a:p>
          <a:p>
            <a:pPr lvl="1"/>
            <a:r>
              <a:rPr lang="en-US" dirty="0" smtClean="0"/>
              <a:t>Developed for general ASR tasks</a:t>
            </a:r>
          </a:p>
          <a:p>
            <a:pPr lvl="1"/>
            <a:r>
              <a:rPr lang="en-US" dirty="0" smtClean="0"/>
              <a:t>Kaldi comes with over 40 recipes – one is for Babel</a:t>
            </a:r>
          </a:p>
          <a:p>
            <a:pPr lvl="1"/>
            <a:r>
              <a:rPr lang="en-US" dirty="0" smtClean="0"/>
              <a:t>Babel recipe can run with or without a dictionary</a:t>
            </a:r>
          </a:p>
          <a:p>
            <a:pPr lvl="1"/>
            <a:r>
              <a:rPr lang="en-US" dirty="0" smtClean="0"/>
              <a:t>Babel recipe requires limited language specific configuration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Delivery System Components (Babelon and LORELEI)</a:t>
            </a:r>
          </a:p>
          <a:p>
            <a:pPr lvl="1"/>
            <a:r>
              <a:rPr lang="en-US" dirty="0"/>
              <a:t>Multi-lingual DNN training</a:t>
            </a:r>
          </a:p>
          <a:p>
            <a:pPr lvl="1"/>
            <a:r>
              <a:rPr lang="en-US" dirty="0" smtClean="0"/>
              <a:t>Web scraping tool (LORELEI “Babler” from Columbia Univ)</a:t>
            </a:r>
          </a:p>
          <a:p>
            <a:pPr lvl="1"/>
            <a:r>
              <a:rPr lang="en-US" dirty="0" smtClean="0"/>
              <a:t>Web LM training</a:t>
            </a:r>
          </a:p>
          <a:p>
            <a:pPr lvl="1"/>
            <a:r>
              <a:rPr lang="en-US" dirty="0" smtClean="0"/>
              <a:t>Acoustic and language training and grammar building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ecoding and keyword spotting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Baseline System Components (Kaldi)</a:t>
            </a:r>
          </a:p>
          <a:p>
            <a:pPr lvl="1"/>
            <a:r>
              <a:rPr lang="en-US" dirty="0"/>
              <a:t>Acoustic and language training and grammar building</a:t>
            </a:r>
          </a:p>
          <a:p>
            <a:pPr lvl="1"/>
            <a:r>
              <a:rPr lang="en-US" dirty="0"/>
              <a:t>Decoding and keyword spotting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and Delivery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3858768"/>
            <a:ext cx="8188774" cy="2264942"/>
          </a:xfrm>
        </p:spPr>
        <p:txBody>
          <a:bodyPr/>
          <a:lstStyle/>
          <a:p>
            <a:r>
              <a:rPr lang="en-US" dirty="0" smtClean="0"/>
              <a:t>Good progress so far evaluating systems</a:t>
            </a:r>
          </a:p>
          <a:p>
            <a:r>
              <a:rPr lang="en-US" dirty="0" smtClean="0"/>
              <a:t>Iterative process of debugging deliveries</a:t>
            </a:r>
            <a:endParaRPr lang="en-US" dirty="0"/>
          </a:p>
          <a:p>
            <a:r>
              <a:rPr lang="en-US" dirty="0" smtClean="0"/>
              <a:t>Final versions of systems will be ready by end of March 2017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T&amp;E Delivery Status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62199"/>
              </p:ext>
            </p:extLst>
          </p:nvPr>
        </p:nvGraphicFramePr>
        <p:xfrm>
          <a:off x="804672" y="1299464"/>
          <a:ext cx="743712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12451"/>
                <a:gridCol w="1454661"/>
                <a:gridCol w="1435004"/>
                <a:gridCol w="14350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Kaldi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LORELEI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Babelon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Georgian</a:t>
                      </a:r>
                      <a:r>
                        <a:rPr lang="en-US" b="1" baseline="0" dirty="0" smtClean="0"/>
                        <a:t> Smoketest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N/A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Pashto Training &amp; KWS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Javanese Training &amp; KWS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Web LM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Multi-lingual DNN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LORELEI has a detailed 15 page PDF</a:t>
            </a:r>
          </a:p>
          <a:p>
            <a:r>
              <a:rPr lang="en-US" dirty="0" smtClean="0"/>
              <a:t>Babelon has a README and annotated config files</a:t>
            </a:r>
          </a:p>
          <a:p>
            <a:r>
              <a:rPr lang="en-US" dirty="0"/>
              <a:t>Kaldi documentation is on the web: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http://kaldi-asr.org/doc/</a:t>
            </a:r>
            <a:endParaRPr lang="en-US" dirty="0"/>
          </a:p>
          <a:p>
            <a:pPr lvl="1"/>
            <a:r>
              <a:rPr lang="en-US" dirty="0"/>
              <a:t>Online forums: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kaldi-asr.org/forums.html</a:t>
            </a:r>
            <a:endParaRPr lang="en-US" dirty="0"/>
          </a:p>
          <a:p>
            <a:r>
              <a:rPr lang="en-US" dirty="0" smtClean="0"/>
              <a:t>Significant learning curve for each system</a:t>
            </a:r>
          </a:p>
          <a:p>
            <a:pPr lvl="1"/>
            <a:r>
              <a:rPr lang="en-US" dirty="0" smtClean="0"/>
              <a:t>Some dependencies to sort out (Perl and Python modules)</a:t>
            </a:r>
          </a:p>
          <a:p>
            <a:pPr lvl="1"/>
            <a:r>
              <a:rPr lang="en-US" dirty="0" smtClean="0"/>
              <a:t>All systems use Sun Grid Engine (see Kaldi documentation!)</a:t>
            </a:r>
          </a:p>
          <a:p>
            <a:pPr lvl="1"/>
            <a:r>
              <a:rPr lang="en-US" dirty="0" smtClean="0"/>
              <a:t>LORELEI and Babelon require some Babel specific expertise</a:t>
            </a:r>
          </a:p>
          <a:p>
            <a:pPr lvl="1"/>
            <a:r>
              <a:rPr lang="en-US" dirty="0" smtClean="0"/>
              <a:t>Kaldi learning curve is more general (applies to all recipes)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There are a few common requirements for all systems</a:t>
            </a:r>
          </a:p>
          <a:p>
            <a:pPr lvl="1"/>
            <a:r>
              <a:rPr lang="en-US" dirty="0" smtClean="0"/>
              <a:t>Systems only run on Linux</a:t>
            </a:r>
          </a:p>
          <a:p>
            <a:pPr lvl="1"/>
            <a:r>
              <a:rPr lang="en-US" dirty="0" smtClean="0"/>
              <a:t>Standard interpreters: PERL and Python (2/3)</a:t>
            </a:r>
          </a:p>
          <a:p>
            <a:pPr lvl="2"/>
            <a:r>
              <a:rPr lang="en-US" dirty="0" smtClean="0"/>
              <a:t>TIP: use “perlbrew” and “Anaconda”</a:t>
            </a:r>
          </a:p>
          <a:p>
            <a:pPr lvl="1"/>
            <a:r>
              <a:rPr lang="en-US" dirty="0" smtClean="0"/>
              <a:t>Compute cluster running Sun Grid Engine</a:t>
            </a:r>
          </a:p>
          <a:p>
            <a:r>
              <a:rPr lang="en-US" dirty="0" smtClean="0"/>
              <a:t>LORELEI and Babelon requirements handled in documentation</a:t>
            </a:r>
          </a:p>
          <a:p>
            <a:r>
              <a:rPr lang="en-US" dirty="0"/>
              <a:t>Kaldi dependencies handled in “tools” directory</a:t>
            </a:r>
          </a:p>
          <a:p>
            <a:r>
              <a:rPr lang="en-US" dirty="0" smtClean="0"/>
              <a:t>Babel build packs for training systems</a:t>
            </a:r>
          </a:p>
          <a:p>
            <a:r>
              <a:rPr lang="en-US" dirty="0" smtClean="0"/>
              <a:t>Web text for additional language model and lexicon building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All systems use Sun Grid Engine</a:t>
            </a:r>
          </a:p>
          <a:p>
            <a:pPr lvl="1"/>
            <a:r>
              <a:rPr lang="en-US" dirty="0" smtClean="0"/>
              <a:t>Multi-node Linux compute cluster</a:t>
            </a:r>
          </a:p>
          <a:p>
            <a:pPr lvl="1"/>
            <a:r>
              <a:rPr lang="en-US" dirty="0" smtClean="0"/>
              <a:t>Delivery systems run with 64 nodes concurrently</a:t>
            </a:r>
          </a:p>
          <a:p>
            <a:pPr lvl="1"/>
            <a:r>
              <a:rPr lang="en-US" dirty="0" smtClean="0"/>
              <a:t>Details on configuring SGE can be found here: </a:t>
            </a:r>
          </a:p>
          <a:p>
            <a:pPr marL="573088" lvl="2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kaldi-asr.org/doc/queue.html</a:t>
            </a:r>
            <a:endParaRPr lang="en-US" dirty="0"/>
          </a:p>
          <a:p>
            <a:r>
              <a:rPr lang="en-US" dirty="0" smtClean="0"/>
              <a:t>Kaldi and Babelon require a separate GPU queue</a:t>
            </a:r>
          </a:p>
          <a:p>
            <a:pPr lvl="1"/>
            <a:r>
              <a:rPr lang="en-US" dirty="0" smtClean="0"/>
              <a:t>Queue of machines with NVidia Tesla GPUs</a:t>
            </a:r>
          </a:p>
          <a:p>
            <a:pPr lvl="1"/>
            <a:r>
              <a:rPr lang="en-US" dirty="0" smtClean="0"/>
              <a:t>LORELEI requires runs locally on machine with a GPU	</a:t>
            </a:r>
          </a:p>
          <a:p>
            <a:r>
              <a:rPr lang="en-US" dirty="0" smtClean="0"/>
              <a:t>Slight differences in SGE configurations</a:t>
            </a:r>
          </a:p>
          <a:p>
            <a:pPr lvl="1"/>
            <a:r>
              <a:rPr lang="en-US" dirty="0" smtClean="0"/>
              <a:t>Kaldi and Babelon system have slightly different conventions</a:t>
            </a:r>
          </a:p>
          <a:p>
            <a:pPr lvl="1"/>
            <a:r>
              <a:rPr lang="en-US" dirty="0" smtClean="0"/>
              <a:t>SMP name is different</a:t>
            </a:r>
          </a:p>
          <a:p>
            <a:pPr lvl="1"/>
            <a:r>
              <a:rPr lang="en-US" dirty="0" smtClean="0"/>
              <a:t>LORELEI uses Lincoln “qexport” tool to run on SGE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 Grid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_2012_v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1588</Words>
  <Application>Microsoft Office PowerPoint</Application>
  <PresentationFormat>On-screen Show (4:3)</PresentationFormat>
  <Paragraphs>401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Lincoln_2012_v2</vt:lpstr>
      <vt:lpstr>Babel OP3 System Deliveries</vt:lpstr>
      <vt:lpstr>Overview</vt:lpstr>
      <vt:lpstr>Current Babel Delivery</vt:lpstr>
      <vt:lpstr>The Systems</vt:lpstr>
      <vt:lpstr>Baseline and Delivery Systems</vt:lpstr>
      <vt:lpstr>Current T&amp;E Delivery Status</vt:lpstr>
      <vt:lpstr>Documentation</vt:lpstr>
      <vt:lpstr>General Requirements</vt:lpstr>
      <vt:lpstr>Sun Grid Engine</vt:lpstr>
      <vt:lpstr>Language Configuration</vt:lpstr>
      <vt:lpstr>Training and KWS</vt:lpstr>
      <vt:lpstr>Multi-lingual Bottleneck Features</vt:lpstr>
      <vt:lpstr>Web Data LM</vt:lpstr>
      <vt:lpstr>Javanese and Pashto Performance</vt:lpstr>
      <vt:lpstr>Javanese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 OP3  Final Delivery Systems</dc:title>
  <dc:creator>Richardson, Frederick - 0552 - MITLL</dc:creator>
  <cp:lastModifiedBy>Richardson, Frederick - 0552 - MITLL</cp:lastModifiedBy>
  <cp:revision>65</cp:revision>
  <dcterms:created xsi:type="dcterms:W3CDTF">2017-02-09T22:13:12Z</dcterms:created>
  <dcterms:modified xsi:type="dcterms:W3CDTF">2017-02-14T17:01:16Z</dcterms:modified>
</cp:coreProperties>
</file>