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8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9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0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1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5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6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8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9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2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3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24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25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26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7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28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29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30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31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2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33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34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35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36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37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38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39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40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41.xml" ContentType="application/vnd.openxmlformats-officedocument.theme+xml"/>
  <Override PartName="/ppt/theme/theme4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  <p:sldMasterId id="2147483674" r:id="rId6"/>
    <p:sldMasterId id="2147483681" r:id="rId7"/>
    <p:sldMasterId id="2147483688" r:id="rId8"/>
    <p:sldMasterId id="2147483695" r:id="rId9"/>
    <p:sldMasterId id="2147483702" r:id="rId10"/>
    <p:sldMasterId id="2147483709" r:id="rId11"/>
    <p:sldMasterId id="2147483716" r:id="rId12"/>
    <p:sldMasterId id="2147483723" r:id="rId13"/>
    <p:sldMasterId id="2147483730" r:id="rId14"/>
    <p:sldMasterId id="2147483737" r:id="rId15"/>
    <p:sldMasterId id="2147483744" r:id="rId16"/>
    <p:sldMasterId id="2147483751" r:id="rId17"/>
    <p:sldMasterId id="2147483758" r:id="rId18"/>
    <p:sldMasterId id="2147483765" r:id="rId19"/>
    <p:sldMasterId id="2147483772" r:id="rId20"/>
    <p:sldMasterId id="2147483779" r:id="rId21"/>
    <p:sldMasterId id="2147483786" r:id="rId22"/>
    <p:sldMasterId id="2147483793" r:id="rId23"/>
    <p:sldMasterId id="2147483800" r:id="rId24"/>
    <p:sldMasterId id="2147483807" r:id="rId25"/>
    <p:sldMasterId id="2147483814" r:id="rId26"/>
    <p:sldMasterId id="2147483821" r:id="rId27"/>
    <p:sldMasterId id="2147483828" r:id="rId28"/>
    <p:sldMasterId id="2147483835" r:id="rId29"/>
    <p:sldMasterId id="2147483842" r:id="rId30"/>
    <p:sldMasterId id="2147483849" r:id="rId31"/>
    <p:sldMasterId id="2147483856" r:id="rId32"/>
    <p:sldMasterId id="2147483863" r:id="rId33"/>
    <p:sldMasterId id="2147483870" r:id="rId34"/>
    <p:sldMasterId id="2147483877" r:id="rId35"/>
    <p:sldMasterId id="2147483884" r:id="rId36"/>
    <p:sldMasterId id="2147483891" r:id="rId37"/>
    <p:sldMasterId id="2147483898" r:id="rId38"/>
    <p:sldMasterId id="2147483905" r:id="rId39"/>
    <p:sldMasterId id="2147483912" r:id="rId40"/>
    <p:sldMasterId id="2147483919" r:id="rId41"/>
    <p:sldMasterId id="2147483926" r:id="rId42"/>
    <p:sldMasterId id="2147483933" r:id="rId43"/>
    <p:sldMasterId id="2147483940" r:id="rId44"/>
  </p:sldMasterIdLst>
  <p:notesMasterIdLst>
    <p:notesMasterId r:id="rId52"/>
  </p:notesMasterIdLst>
  <p:sldIdLst>
    <p:sldId id="256" r:id="rId45"/>
    <p:sldId id="257" r:id="rId46"/>
    <p:sldId id="258" r:id="rId47"/>
    <p:sldId id="259" r:id="rId48"/>
    <p:sldId id="260" r:id="rId49"/>
    <p:sldId id="261" r:id="rId50"/>
    <p:sldId id="26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64738D"/>
    <a:srgbClr val="00C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8874" autoAdjust="0"/>
  </p:normalViewPr>
  <p:slideViewPr>
    <p:cSldViewPr snapToGrid="0">
      <p:cViewPr varScale="1">
        <p:scale>
          <a:sx n="92" d="100"/>
          <a:sy n="92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04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4" Type="http://schemas.openxmlformats.org/officeDocument/2006/relationships/slideMaster" Target="slideMasters/slideMaster11.xml"/><Relationship Id="rId15" Type="http://schemas.openxmlformats.org/officeDocument/2006/relationships/slideMaster" Target="slideMasters/slideMaster12.xml"/><Relationship Id="rId16" Type="http://schemas.openxmlformats.org/officeDocument/2006/relationships/slideMaster" Target="slideMasters/slideMaster13.xml"/><Relationship Id="rId17" Type="http://schemas.openxmlformats.org/officeDocument/2006/relationships/slideMaster" Target="slideMasters/slideMaster14.xml"/><Relationship Id="rId18" Type="http://schemas.openxmlformats.org/officeDocument/2006/relationships/slideMaster" Target="slideMasters/slideMaster15.xml"/><Relationship Id="rId19" Type="http://schemas.openxmlformats.org/officeDocument/2006/relationships/slideMaster" Target="slideMasters/slideMaster16.xml"/><Relationship Id="rId50" Type="http://schemas.openxmlformats.org/officeDocument/2006/relationships/slide" Target="slides/slide6.xml"/><Relationship Id="rId51" Type="http://schemas.openxmlformats.org/officeDocument/2006/relationships/slide" Target="slides/slide7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Master" Target="slideMasters/slideMaster37.xml"/><Relationship Id="rId41" Type="http://schemas.openxmlformats.org/officeDocument/2006/relationships/slideMaster" Target="slideMasters/slideMaster38.xml"/><Relationship Id="rId42" Type="http://schemas.openxmlformats.org/officeDocument/2006/relationships/slideMaster" Target="slideMasters/slideMaster39.xml"/><Relationship Id="rId43" Type="http://schemas.openxmlformats.org/officeDocument/2006/relationships/slideMaster" Target="slideMasters/slideMaster40.xml"/><Relationship Id="rId44" Type="http://schemas.openxmlformats.org/officeDocument/2006/relationships/slideMaster" Target="slideMasters/slideMaster41.xml"/><Relationship Id="rId45" Type="http://schemas.openxmlformats.org/officeDocument/2006/relationships/slide" Target="slides/slide1.xml"/><Relationship Id="rId46" Type="http://schemas.openxmlformats.org/officeDocument/2006/relationships/slide" Target="slides/slide2.xml"/><Relationship Id="rId47" Type="http://schemas.openxmlformats.org/officeDocument/2006/relationships/slide" Target="slides/slide3.xml"/><Relationship Id="rId48" Type="http://schemas.openxmlformats.org/officeDocument/2006/relationships/slide" Target="slides/slide4.xml"/><Relationship Id="rId49" Type="http://schemas.openxmlformats.org/officeDocument/2006/relationships/slide" Target="slides/slide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30" Type="http://schemas.openxmlformats.org/officeDocument/2006/relationships/slideMaster" Target="slideMasters/slideMaster27.xml"/><Relationship Id="rId31" Type="http://schemas.openxmlformats.org/officeDocument/2006/relationships/slideMaster" Target="slideMasters/slideMaster28.xml"/><Relationship Id="rId32" Type="http://schemas.openxmlformats.org/officeDocument/2006/relationships/slideMaster" Target="slideMasters/slideMaster29.xml"/><Relationship Id="rId33" Type="http://schemas.openxmlformats.org/officeDocument/2006/relationships/slideMaster" Target="slideMasters/slideMaster30.xml"/><Relationship Id="rId34" Type="http://schemas.openxmlformats.org/officeDocument/2006/relationships/slideMaster" Target="slideMasters/slideMaster31.xml"/><Relationship Id="rId35" Type="http://schemas.openxmlformats.org/officeDocument/2006/relationships/slideMaster" Target="slideMasters/slideMaster32.xml"/><Relationship Id="rId36" Type="http://schemas.openxmlformats.org/officeDocument/2006/relationships/slideMaster" Target="slideMasters/slideMaster33.xml"/><Relationship Id="rId37" Type="http://schemas.openxmlformats.org/officeDocument/2006/relationships/slideMaster" Target="slideMasters/slideMaster34.xml"/><Relationship Id="rId38" Type="http://schemas.openxmlformats.org/officeDocument/2006/relationships/slideMaster" Target="slideMasters/slideMaster35.xml"/><Relationship Id="rId39" Type="http://schemas.openxmlformats.org/officeDocument/2006/relationships/slideMaster" Target="slideMasters/slideMaster36.xml"/><Relationship Id="rId20" Type="http://schemas.openxmlformats.org/officeDocument/2006/relationships/slideMaster" Target="slideMasters/slideMaster17.xml"/><Relationship Id="rId21" Type="http://schemas.openxmlformats.org/officeDocument/2006/relationships/slideMaster" Target="slideMasters/slideMaster18.xml"/><Relationship Id="rId22" Type="http://schemas.openxmlformats.org/officeDocument/2006/relationships/slideMaster" Target="slideMasters/slideMaster19.xml"/><Relationship Id="rId23" Type="http://schemas.openxmlformats.org/officeDocument/2006/relationships/slideMaster" Target="slideMasters/slideMaster20.xml"/><Relationship Id="rId24" Type="http://schemas.openxmlformats.org/officeDocument/2006/relationships/slideMaster" Target="slideMasters/slideMaster21.xml"/><Relationship Id="rId25" Type="http://schemas.openxmlformats.org/officeDocument/2006/relationships/slideMaster" Target="slideMasters/slideMaster22.xml"/><Relationship Id="rId26" Type="http://schemas.openxmlformats.org/officeDocument/2006/relationships/slideMaster" Target="slideMasters/slideMaster23.xml"/><Relationship Id="rId27" Type="http://schemas.openxmlformats.org/officeDocument/2006/relationships/slideMaster" Target="slideMasters/slideMaster24.xml"/><Relationship Id="rId28" Type="http://schemas.openxmlformats.org/officeDocument/2006/relationships/slideMaster" Target="slideMasters/slideMaster25.xml"/><Relationship Id="rId29" Type="http://schemas.openxmlformats.org/officeDocument/2006/relationships/slideMaster" Target="slideMasters/slideMaster26.xml"/><Relationship Id="rId10" Type="http://schemas.openxmlformats.org/officeDocument/2006/relationships/slideMaster" Target="slideMasters/slideMaster7.xml"/><Relationship Id="rId11" Type="http://schemas.openxmlformats.org/officeDocument/2006/relationships/slideMaster" Target="slideMasters/slideMaster8.xml"/><Relationship Id="rId12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7250B-768F-9C45-98B6-33E33EE8A87A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B04A2-58A3-D449-9F19-D07BDA18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B04A2-58A3-D449-9F19-D07BDA180B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5957543"/>
            <a:ext cx="4637709" cy="483013"/>
          </a:xfrm>
        </p:spPr>
        <p:txBody>
          <a:bodyPr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338621"/>
            <a:ext cx="4637709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74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5069648"/>
            <a:ext cx="4637709" cy="483013"/>
          </a:xfrm>
        </p:spPr>
        <p:txBody>
          <a:bodyPr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06291" y="1597577"/>
            <a:ext cx="4637709" cy="6096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93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06291" y="5984048"/>
            <a:ext cx="4637709" cy="483013"/>
          </a:xfrm>
        </p:spPr>
        <p:txBody>
          <a:bodyPr>
            <a:normAutofit/>
          </a:bodyPr>
          <a:lstStyle>
            <a:lvl1pPr marL="0" indent="0" algn="r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338621"/>
            <a:ext cx="4637709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2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60105" y="3545648"/>
            <a:ext cx="4637709" cy="483013"/>
          </a:xfrm>
        </p:spPr>
        <p:txBody>
          <a:bodyPr>
            <a:normAutofit/>
          </a:bodyPr>
          <a:lstStyle>
            <a:lvl1pPr marL="0" indent="0" algn="ctr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160106" y="2392709"/>
            <a:ext cx="4637709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63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06289" y="5864779"/>
            <a:ext cx="4637709" cy="483013"/>
          </a:xfrm>
        </p:spPr>
        <p:txBody>
          <a:bodyPr>
            <a:normAutofit/>
          </a:bodyPr>
          <a:lstStyle>
            <a:lvl1pPr marL="0" indent="0" algn="r">
              <a:buNone/>
              <a:defRPr sz="2400"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06290" y="504274"/>
            <a:ext cx="4637709" cy="6096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64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41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3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60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9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8957"/>
            <a:ext cx="3886200" cy="491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030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3965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27284"/>
            <a:ext cx="3868340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3965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7284"/>
            <a:ext cx="3887391" cy="4362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643" y="66952"/>
            <a:ext cx="7441924" cy="6089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9" y="6721476"/>
            <a:ext cx="55791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7F7F7F"/>
                </a:solidFill>
              </a:rPr>
              <a:t>In-Q-Tel Private—Do not disseminate without approval of In-Q-Tel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791" y="6665843"/>
            <a:ext cx="1298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CC82139-BA93-44F6-84CA-C1364406D194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557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9.xml"/><Relationship Id="rId7" Type="http://schemas.openxmlformats.org/officeDocument/2006/relationships/theme" Target="../theme/theme10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theme" Target="../theme/theme1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1.xml"/><Relationship Id="rId7" Type="http://schemas.openxmlformats.org/officeDocument/2006/relationships/theme" Target="../theme/theme1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theme" Target="../theme/theme13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theme" Target="../theme/theme14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theme" Target="../theme/theme15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theme" Target="../theme/theme16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theme" Target="../theme/theme17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theme" Target="../theme/theme18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theme" Target="../theme/theme19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19.xml"/><Relationship Id="rId7" Type="http://schemas.openxmlformats.org/officeDocument/2006/relationships/theme" Target="../theme/theme20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5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theme" Target="../theme/theme2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1.xml"/><Relationship Id="rId7" Type="http://schemas.openxmlformats.org/officeDocument/2006/relationships/theme" Target="../theme/theme2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7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theme" Target="../theme/theme23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3.xml"/><Relationship Id="rId7" Type="http://schemas.openxmlformats.org/officeDocument/2006/relationships/theme" Target="../theme/theme24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9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theme" Target="../theme/theme25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5.xml"/><Relationship Id="rId7" Type="http://schemas.openxmlformats.org/officeDocument/2006/relationships/theme" Target="../theme/theme26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51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theme" Target="../theme/theme27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67.xml"/><Relationship Id="rId7" Type="http://schemas.openxmlformats.org/officeDocument/2006/relationships/theme" Target="../theme/theme28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63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theme" Target="../theme/theme29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79.xml"/><Relationship Id="rId7" Type="http://schemas.openxmlformats.org/officeDocument/2006/relationships/theme" Target="../theme/theme30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75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theme" Target="../theme/theme3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8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1.xml"/><Relationship Id="rId7" Type="http://schemas.openxmlformats.org/officeDocument/2006/relationships/theme" Target="../theme/theme3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87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theme" Target="../theme/theme33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9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3.xml"/><Relationship Id="rId7" Type="http://schemas.openxmlformats.org/officeDocument/2006/relationships/theme" Target="../theme/theme34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9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theme" Target="../theme/theme35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20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theme" Target="../theme/theme36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theme" Target="../theme/theme37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1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27.xml"/><Relationship Id="rId7" Type="http://schemas.openxmlformats.org/officeDocument/2006/relationships/theme" Target="../theme/theme38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22.xml"/><Relationship Id="rId2" Type="http://schemas.openxmlformats.org/officeDocument/2006/relationships/slideLayout" Target="../slideLayouts/slideLayout223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theme" Target="../theme/theme39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9.xml"/><Relationship Id="rId7" Type="http://schemas.openxmlformats.org/officeDocument/2006/relationships/theme" Target="../theme/theme40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5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theme" Target="../theme/theme4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4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theme" Target="../theme/theme5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theme" Target="../theme/theme6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theme" Target="../theme/theme7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theme" Target="../theme/theme8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theme" Target="../theme/theme9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4369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0661"/>
            <a:ext cx="7886700" cy="519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Lab41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74590"/>
            <a:ext cx="1539643" cy="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6161088"/>
            <a:ext cx="67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Mic</a:t>
            </a:r>
            <a:r>
              <a:rPr lang="en-US" dirty="0" smtClean="0"/>
              <a:t> </a:t>
            </a:r>
            <a:r>
              <a:rPr lang="en-US" dirty="0" err="1" smtClean="0"/>
              <a:t>Denoising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Uncalibrated</a:t>
            </a:r>
            <a:r>
              <a:rPr lang="en-US" dirty="0" smtClean="0"/>
              <a:t> Acoustic </a:t>
            </a:r>
            <a:r>
              <a:rPr lang="en-US" dirty="0" err="1" smtClean="0"/>
              <a:t>Beamforming</a:t>
            </a:r>
            <a:endParaRPr lang="en-US" dirty="0" smtClean="0"/>
          </a:p>
          <a:p>
            <a:r>
              <a:rPr lang="en-US" dirty="0" smtClean="0"/>
              <a:t>Karl Ni</a:t>
            </a:r>
            <a:endParaRPr lang="en-US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87" y="124743"/>
            <a:ext cx="748416" cy="5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6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house sitter had a party while you were gone and someone broke your vase!</a:t>
            </a:r>
          </a:p>
          <a:p>
            <a:r>
              <a:rPr lang="en-US" dirty="0" smtClean="0"/>
              <a:t> Luckily, you’ve placed a lot of microphones around in the room.</a:t>
            </a:r>
          </a:p>
          <a:p>
            <a:r>
              <a:rPr lang="en-US" dirty="0" smtClean="0"/>
              <a:t>You were in a hurry, though, and just threw them out there.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0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people are speaking?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each speaker, </a:t>
            </a:r>
            <a:r>
              <a:rPr lang="en-US" dirty="0" err="1" smtClean="0"/>
              <a:t>denoise</a:t>
            </a:r>
            <a:r>
              <a:rPr lang="en-US" dirty="0" smtClean="0"/>
              <a:t> them</a:t>
            </a:r>
          </a:p>
          <a:p>
            <a:pPr lvl="1"/>
            <a:r>
              <a:rPr lang="en-US" dirty="0" smtClean="0"/>
              <a:t>To be able to hear each speaker better</a:t>
            </a:r>
          </a:p>
          <a:p>
            <a:pPr lvl="1"/>
            <a:r>
              <a:rPr lang="en-US" dirty="0" smtClean="0"/>
              <a:t>Afterward, it’s possible to do more processing</a:t>
            </a:r>
          </a:p>
          <a:p>
            <a:endParaRPr lang="en-US" dirty="0" smtClean="0"/>
          </a:p>
          <a:p>
            <a:r>
              <a:rPr lang="en-US" dirty="0" smtClean="0"/>
              <a:t>Localize where they are in the room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find 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6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microphone constraint</a:t>
            </a:r>
          </a:p>
          <a:p>
            <a:pPr lvl="1"/>
            <a:r>
              <a:rPr lang="en-US" dirty="0" smtClean="0"/>
              <a:t>Error rates are extremely high</a:t>
            </a:r>
          </a:p>
          <a:p>
            <a:pPr lvl="1"/>
            <a:r>
              <a:rPr lang="en-US" dirty="0" err="1" smtClean="0"/>
              <a:t>Diarization</a:t>
            </a:r>
            <a:r>
              <a:rPr lang="en-US" dirty="0" smtClean="0"/>
              <a:t> problem: twenty years, still not solved</a:t>
            </a:r>
          </a:p>
          <a:p>
            <a:endParaRPr lang="en-US" dirty="0"/>
          </a:p>
          <a:p>
            <a:r>
              <a:rPr lang="en-US" dirty="0" smtClean="0"/>
              <a:t>Microphone arrays</a:t>
            </a:r>
          </a:p>
          <a:p>
            <a:pPr lvl="1"/>
            <a:r>
              <a:rPr lang="en-US" dirty="0" smtClean="0"/>
              <a:t>Highly calibrated for each microphone</a:t>
            </a:r>
          </a:p>
          <a:p>
            <a:pPr lvl="1"/>
            <a:r>
              <a:rPr lang="en-US" dirty="0" smtClean="0"/>
              <a:t>Known baseline and known</a:t>
            </a:r>
          </a:p>
          <a:p>
            <a:pPr lvl="1"/>
            <a:r>
              <a:rPr lang="en-US" dirty="0" smtClean="0"/>
              <a:t>Synchronized time for each speaker</a:t>
            </a:r>
          </a:p>
          <a:p>
            <a:pPr lvl="1"/>
            <a:r>
              <a:rPr lang="en-US" dirty="0" smtClean="0"/>
              <a:t>Poor coverage of large rooms</a:t>
            </a:r>
          </a:p>
          <a:p>
            <a:pPr lvl="1"/>
            <a:endParaRPr lang="en-US" dirty="0"/>
          </a:p>
          <a:p>
            <a:r>
              <a:rPr lang="en-US" dirty="0" smtClean="0"/>
              <a:t>All heavily DSP-oriented, not ML-based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done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 problem (technical name):</a:t>
            </a:r>
            <a:br>
              <a:rPr lang="en-US" dirty="0" smtClean="0"/>
            </a:br>
            <a:r>
              <a:rPr lang="en-US" dirty="0" smtClean="0"/>
              <a:t>Acoustic </a:t>
            </a:r>
            <a:r>
              <a:rPr lang="en-US" dirty="0" err="1" smtClean="0"/>
              <a:t>beamforming</a:t>
            </a:r>
            <a:r>
              <a:rPr lang="en-US" dirty="0" smtClean="0"/>
              <a:t> with arbitrary microphone placement</a:t>
            </a:r>
          </a:p>
          <a:p>
            <a:pPr lvl="1"/>
            <a:r>
              <a:rPr lang="en-US" dirty="0" smtClean="0"/>
              <a:t>Deep audio peak finding for TDOA</a:t>
            </a:r>
          </a:p>
          <a:p>
            <a:pPr lvl="1"/>
            <a:r>
              <a:rPr lang="en-US" dirty="0" smtClean="0"/>
              <a:t>Speech filtering w/</a:t>
            </a:r>
            <a:r>
              <a:rPr lang="en-US" dirty="0" err="1" smtClean="0"/>
              <a:t>denoising</a:t>
            </a:r>
            <a:r>
              <a:rPr lang="en-US" dirty="0" smtClean="0"/>
              <a:t> NN’s</a:t>
            </a:r>
          </a:p>
          <a:p>
            <a:pPr lvl="1"/>
            <a:r>
              <a:rPr lang="en-US" dirty="0" smtClean="0"/>
              <a:t>Joint learning of speaker IDs and cleaned signal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Internal challenges:</a:t>
            </a:r>
          </a:p>
          <a:p>
            <a:pPr lvl="2"/>
            <a:r>
              <a:rPr lang="en-US" dirty="0" smtClean="0"/>
              <a:t>Microphone polarization and timing</a:t>
            </a:r>
          </a:p>
          <a:p>
            <a:pPr lvl="1"/>
            <a:r>
              <a:rPr lang="en-US" dirty="0" smtClean="0"/>
              <a:t>External challenges:</a:t>
            </a:r>
          </a:p>
          <a:p>
            <a:pPr lvl="2"/>
            <a:r>
              <a:rPr lang="en-US" dirty="0" smtClean="0"/>
              <a:t>High noise floor and attenuation</a:t>
            </a:r>
          </a:p>
          <a:p>
            <a:pPr lvl="2"/>
            <a:r>
              <a:rPr lang="en-US" dirty="0" smtClean="0"/>
              <a:t>Multipath: may be in an anechoic chamber or you might be at Carnegie hall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8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of life interrogation</a:t>
            </a:r>
          </a:p>
          <a:p>
            <a:endParaRPr lang="en-US" dirty="0" smtClean="0"/>
          </a:p>
          <a:p>
            <a:r>
              <a:rPr lang="en-US" dirty="0" smtClean="0"/>
              <a:t>Quick microphone placement through PAG</a:t>
            </a:r>
          </a:p>
          <a:p>
            <a:endParaRPr lang="en-US" dirty="0" smtClean="0"/>
          </a:p>
          <a:p>
            <a:r>
              <a:rPr lang="en-US" dirty="0" smtClean="0"/>
              <a:t>Center for Urban Studies Program at New York University (NYU)</a:t>
            </a:r>
          </a:p>
          <a:p>
            <a:pPr lvl="1"/>
            <a:r>
              <a:rPr lang="en-US" dirty="0" smtClean="0"/>
              <a:t>Microphone planning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&amp; Impact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$$$ for 6 Microphone</a:t>
            </a:r>
          </a:p>
          <a:p>
            <a:r>
              <a:rPr lang="en-US" dirty="0" smtClean="0"/>
              <a:t>Field trips to various places</a:t>
            </a:r>
          </a:p>
          <a:p>
            <a:r>
              <a:rPr lang="en-US" dirty="0" smtClean="0"/>
              <a:t>Team of two for two months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10.xml><?xml version="1.0" encoding="utf-8"?>
<a:theme xmlns:a="http://schemas.openxmlformats.org/drawingml/2006/main" name="12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11.xml><?xml version="1.0" encoding="utf-8"?>
<a:theme xmlns:a="http://schemas.openxmlformats.org/drawingml/2006/main" name="13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12.xml><?xml version="1.0" encoding="utf-8"?>
<a:theme xmlns:a="http://schemas.openxmlformats.org/drawingml/2006/main" name="14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13.xml><?xml version="1.0" encoding="utf-8"?>
<a:theme xmlns:a="http://schemas.openxmlformats.org/drawingml/2006/main" name="15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14.xml><?xml version="1.0" encoding="utf-8"?>
<a:theme xmlns:a="http://schemas.openxmlformats.org/drawingml/2006/main" name="16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15.xml><?xml version="1.0" encoding="utf-8"?>
<a:theme xmlns:a="http://schemas.openxmlformats.org/drawingml/2006/main" name="17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16.xml><?xml version="1.0" encoding="utf-8"?>
<a:theme xmlns:a="http://schemas.openxmlformats.org/drawingml/2006/main" name="18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17.xml><?xml version="1.0" encoding="utf-8"?>
<a:theme xmlns:a="http://schemas.openxmlformats.org/drawingml/2006/main" name="19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18.xml><?xml version="1.0" encoding="utf-8"?>
<a:theme xmlns:a="http://schemas.openxmlformats.org/drawingml/2006/main" name="20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19.xml><?xml version="1.0" encoding="utf-8"?>
<a:theme xmlns:a="http://schemas.openxmlformats.org/drawingml/2006/main" name="29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BC7DF155-F899-44B4-9ABE-59A823D7DB93}"/>
    </a:ext>
  </a:extLst>
</a:theme>
</file>

<file path=ppt/theme/theme20.xml><?xml version="1.0" encoding="utf-8"?>
<a:theme xmlns:a="http://schemas.openxmlformats.org/drawingml/2006/main" name="30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21.xml><?xml version="1.0" encoding="utf-8"?>
<a:theme xmlns:a="http://schemas.openxmlformats.org/drawingml/2006/main" name="31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22.xml><?xml version="1.0" encoding="utf-8"?>
<a:theme xmlns:a="http://schemas.openxmlformats.org/drawingml/2006/main" name="32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23.xml><?xml version="1.0" encoding="utf-8"?>
<a:theme xmlns:a="http://schemas.openxmlformats.org/drawingml/2006/main" name="36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24.xml><?xml version="1.0" encoding="utf-8"?>
<a:theme xmlns:a="http://schemas.openxmlformats.org/drawingml/2006/main" name="37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25.xml><?xml version="1.0" encoding="utf-8"?>
<a:theme xmlns:a="http://schemas.openxmlformats.org/drawingml/2006/main" name="38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26.xml><?xml version="1.0" encoding="utf-8"?>
<a:theme xmlns:a="http://schemas.openxmlformats.org/drawingml/2006/main" name="39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27.xml><?xml version="1.0" encoding="utf-8"?>
<a:theme xmlns:a="http://schemas.openxmlformats.org/drawingml/2006/main" name="40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28.xml><?xml version="1.0" encoding="utf-8"?>
<a:theme xmlns:a="http://schemas.openxmlformats.org/drawingml/2006/main" name="41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29.xml><?xml version="1.0" encoding="utf-8"?>
<a:theme xmlns:a="http://schemas.openxmlformats.org/drawingml/2006/main" name="46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3.xml><?xml version="1.0" encoding="utf-8"?>
<a:theme xmlns:a="http://schemas.openxmlformats.org/drawingml/2006/main" name="1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30.xml><?xml version="1.0" encoding="utf-8"?>
<a:theme xmlns:a="http://schemas.openxmlformats.org/drawingml/2006/main" name="47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31.xml><?xml version="1.0" encoding="utf-8"?>
<a:theme xmlns:a="http://schemas.openxmlformats.org/drawingml/2006/main" name="48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32.xml><?xml version="1.0" encoding="utf-8"?>
<a:theme xmlns:a="http://schemas.openxmlformats.org/drawingml/2006/main" name="49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33.xml><?xml version="1.0" encoding="utf-8"?>
<a:theme xmlns:a="http://schemas.openxmlformats.org/drawingml/2006/main" name="52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34.xml><?xml version="1.0" encoding="utf-8"?>
<a:theme xmlns:a="http://schemas.openxmlformats.org/drawingml/2006/main" name="53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35.xml><?xml version="1.0" encoding="utf-8"?>
<a:theme xmlns:a="http://schemas.openxmlformats.org/drawingml/2006/main" name="50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36.xml><?xml version="1.0" encoding="utf-8"?>
<a:theme xmlns:a="http://schemas.openxmlformats.org/drawingml/2006/main" name="54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37.xml><?xml version="1.0" encoding="utf-8"?>
<a:theme xmlns:a="http://schemas.openxmlformats.org/drawingml/2006/main" name="51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38.xml><?xml version="1.0" encoding="utf-8"?>
<a:theme xmlns:a="http://schemas.openxmlformats.org/drawingml/2006/main" name="55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39.xml><?xml version="1.0" encoding="utf-8"?>
<a:theme xmlns:a="http://schemas.openxmlformats.org/drawingml/2006/main" name="56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4.xml><?xml version="1.0" encoding="utf-8"?>
<a:theme xmlns:a="http://schemas.openxmlformats.org/drawingml/2006/main" name="3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40.xml><?xml version="1.0" encoding="utf-8"?>
<a:theme xmlns:a="http://schemas.openxmlformats.org/drawingml/2006/main" name="57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41.xml><?xml version="1.0" encoding="utf-8"?>
<a:theme xmlns:a="http://schemas.openxmlformats.org/drawingml/2006/main" name="58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CBD84CEA-263D-4609-ABC9-8447B5DADBC0}" vid="{9C427A7A-273B-4F2A-BCB7-37C9BA943023}"/>
    </a:ext>
  </a:extLst>
</a:theme>
</file>

<file path=ppt/theme/theme4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6.xml><?xml version="1.0" encoding="utf-8"?>
<a:theme xmlns:a="http://schemas.openxmlformats.org/drawingml/2006/main" name="5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7.xml><?xml version="1.0" encoding="utf-8"?>
<a:theme xmlns:a="http://schemas.openxmlformats.org/drawingml/2006/main" name="6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8.xml><?xml version="1.0" encoding="utf-8"?>
<a:theme xmlns:a="http://schemas.openxmlformats.org/drawingml/2006/main" name="8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ppt/theme/theme9.xml><?xml version="1.0" encoding="utf-8"?>
<a:theme xmlns:a="http://schemas.openxmlformats.org/drawingml/2006/main" name="9_InitProposal">
  <a:themeElements>
    <a:clrScheme name="Lab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00000"/>
      </a:accent2>
      <a:accent3>
        <a:srgbClr val="E7E6E6"/>
      </a:accent3>
      <a:accent4>
        <a:srgbClr val="A5A5A5"/>
      </a:accent4>
      <a:accent5>
        <a:srgbClr val="ED7D31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BD84CEA-263D-4609-ABC9-8447B5DADBC0}" vid="{9C427A7A-273B-4F2A-BCB7-37C9BA94302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6B27CAE6A02443AD0953561DE7127A" ma:contentTypeVersion="0" ma:contentTypeDescription="Create a new document." ma:contentTypeScope="" ma:versionID="a2d45741a3f0a13cd8edf5302dc2f5e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d92b1726a6a6b748b66829f2b6447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4F1537-3876-4112-B615-06733A9FD0E7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547B3D-CDDD-4B26-ADFB-99D30E077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40DE11-876A-410F-B4F3-4B91A0E2A1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InitProposal.potx</Template>
  <TotalTime>30761</TotalTime>
  <Words>209</Words>
  <Application>Microsoft Macintosh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41</vt:i4>
      </vt:variant>
      <vt:variant>
        <vt:lpstr>Slide Titles</vt:lpstr>
      </vt:variant>
      <vt:variant>
        <vt:i4>7</vt:i4>
      </vt:variant>
    </vt:vector>
  </HeadingPairs>
  <TitlesOfParts>
    <vt:vector size="48" baseType="lpstr">
      <vt:lpstr>InitProposal</vt:lpstr>
      <vt:lpstr>Custom Design</vt:lpstr>
      <vt:lpstr>1_InitProposal</vt:lpstr>
      <vt:lpstr>3_InitProposal</vt:lpstr>
      <vt:lpstr>4_InitProposal</vt:lpstr>
      <vt:lpstr>5_InitProposal</vt:lpstr>
      <vt:lpstr>6_InitProposal</vt:lpstr>
      <vt:lpstr>8_InitProposal</vt:lpstr>
      <vt:lpstr>9_InitProposal</vt:lpstr>
      <vt:lpstr>12_InitProposal</vt:lpstr>
      <vt:lpstr>13_InitProposal</vt:lpstr>
      <vt:lpstr>14_InitProposal</vt:lpstr>
      <vt:lpstr>15_InitProposal</vt:lpstr>
      <vt:lpstr>16_InitProposal</vt:lpstr>
      <vt:lpstr>17_InitProposal</vt:lpstr>
      <vt:lpstr>18_InitProposal</vt:lpstr>
      <vt:lpstr>19_InitProposal</vt:lpstr>
      <vt:lpstr>20_InitProposal</vt:lpstr>
      <vt:lpstr>29_InitProposal</vt:lpstr>
      <vt:lpstr>30_InitProposal</vt:lpstr>
      <vt:lpstr>31_InitProposal</vt:lpstr>
      <vt:lpstr>32_InitProposal</vt:lpstr>
      <vt:lpstr>36_InitProposal</vt:lpstr>
      <vt:lpstr>37_InitProposal</vt:lpstr>
      <vt:lpstr>38_InitProposal</vt:lpstr>
      <vt:lpstr>39_InitProposal</vt:lpstr>
      <vt:lpstr>40_InitProposal</vt:lpstr>
      <vt:lpstr>41_InitProposal</vt:lpstr>
      <vt:lpstr>46_InitProposal</vt:lpstr>
      <vt:lpstr>47_InitProposal</vt:lpstr>
      <vt:lpstr>48_InitProposal</vt:lpstr>
      <vt:lpstr>49_InitProposal</vt:lpstr>
      <vt:lpstr>52_InitProposal</vt:lpstr>
      <vt:lpstr>53_InitProposal</vt:lpstr>
      <vt:lpstr>50_InitProposal</vt:lpstr>
      <vt:lpstr>54_InitProposal</vt:lpstr>
      <vt:lpstr>51_InitProposal</vt:lpstr>
      <vt:lpstr>55_InitProposal</vt:lpstr>
      <vt:lpstr>56_InitProposal</vt:lpstr>
      <vt:lpstr>57_InitProposal</vt:lpstr>
      <vt:lpstr>58_InitProposal</vt:lpstr>
      <vt:lpstr>Multi-Mic Denoising</vt:lpstr>
      <vt:lpstr>Demonstration</vt:lpstr>
      <vt:lpstr>What do you want to find out?</vt:lpstr>
      <vt:lpstr>How is this done today?</vt:lpstr>
      <vt:lpstr>Approach &amp; Challenges</vt:lpstr>
      <vt:lpstr>Collaboration &amp; Impact Areas</vt:lpstr>
      <vt:lpstr>The Ask</vt:lpstr>
    </vt:vector>
  </TitlesOfParts>
  <Company>IQT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Chandrasekar, Sriram</dc:creator>
  <cp:lastModifiedBy>Karl Ni</cp:lastModifiedBy>
  <cp:revision>1668</cp:revision>
  <cp:lastPrinted>2016-02-09T23:22:55Z</cp:lastPrinted>
  <dcterms:created xsi:type="dcterms:W3CDTF">2015-04-20T20:04:02Z</dcterms:created>
  <dcterms:modified xsi:type="dcterms:W3CDTF">2016-09-17T21:28:36Z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0x010100906B27CAE6A02443AD0953561DE7127A</vt:lpwstr>
  </property>
  <property fmtid="{D5CDD505-2E9C-101B-9397-08002B2CF9AE}" pid="3" name="IsMyDocuments">
    <vt:bool>true</vt:bool>
  </property>
</Properties>
</file>