
<file path=[Content_Types].xml><?xml version="1.0" encoding="utf-8"?>
<Types xmlns="http://schemas.openxmlformats.org/package/2006/content-types">
  <Default ContentType="image/bmp" Extension="bmp"/>
  <Default ContentType="image/gif" Extension="gif"/>
  <Default ContentType="image/jpg" Extension="jpeg"/>
  <Default ContentType="application/movie" Extension="mov"/>
  <Default ContentType="application/pdf" Extension="pdf"/>
  <Default ContentType="image/png" Extension="png"/>
  <Default ContentType="application/vnd.openxmlformats-package.relationships+xml" Extension="rels"/>
  <Default ContentType="image/tif" Extension="tif"/>
  <Default ContentType="application/vnd.openxmlformats-officedocument.vmlDrawing" Extension="vml"/>
  <Default ContentType="application/vnd.openxmlformats-officedocument.spreadsheetml.sheet" Extension="xlsx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commentAuthors+xml" PartName="/ppt/commentAuthors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core.xml" Type="http://schemas.openxmlformats.org/package/2006/relationships/metadata/core-properties"/><Relationship Id="rId2" Target="docProps/app.xml" Type="http://schemas.openxmlformats.org/officeDocument/2006/relationships/extended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1pPr>
    <a:lvl2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2pPr>
    <a:lvl3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3pPr>
    <a:lvl4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4pPr>
    <a:lvl5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5pPr>
    <a:lvl6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6pPr>
    <a:lvl7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7pPr>
    <a:lvl8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8pPr>
    <a:lvl9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 b="def" i="def"/>
      <a:tcStyle>
        <a:tcBdr/>
        <a:fill>
          <a:solidFill>
            <a:srgbClr val="FFE8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 standalone="yes"?><Relationships xmlns="http://schemas.openxmlformats.org/package/2006/relationships"><Relationship Id="rId1" Target="presProps.xml" Type="http://schemas.openxmlformats.org/officeDocument/2006/relationships/presProps"/><Relationship Id="rId10" Target="slides/slide3.xml" Type="http://schemas.openxmlformats.org/officeDocument/2006/relationships/slide"/><Relationship Id="rId11" Target="slides/slide4.xml" Type="http://schemas.openxmlformats.org/officeDocument/2006/relationships/slide"/><Relationship Id="rId12" Target="slides/slide5.xml" Type="http://schemas.openxmlformats.org/officeDocument/2006/relationships/slide"/><Relationship Id="rId13" Target="slides/slide6.xml" Type="http://schemas.openxmlformats.org/officeDocument/2006/relationships/slide"/><Relationship Id="rId14" Target="slides/slide7.xml" Type="http://schemas.openxmlformats.org/officeDocument/2006/relationships/slide"/><Relationship Id="rId15" Target="slides/slide8.xml" Type="http://schemas.openxmlformats.org/officeDocument/2006/relationships/slide"/><Relationship Id="rId2" Target="viewProps.xml" Type="http://schemas.openxmlformats.org/officeDocument/2006/relationships/viewProps"/><Relationship Id="rId3" Target="commentAuthors.xml" Type="http://schemas.openxmlformats.org/officeDocument/2006/relationships/commentAuthors"/><Relationship Id="rId4" Target="tableStyles.xml" Type="http://schemas.openxmlformats.org/officeDocument/2006/relationships/tableStyles"/><Relationship Id="rId5" Target="slideMasters/slideMaster1.xml" Type="http://schemas.openxmlformats.org/officeDocument/2006/relationships/slideMaster"/><Relationship Id="rId6" Target="theme/theme1.xml" Type="http://schemas.openxmlformats.org/officeDocument/2006/relationships/theme"/><Relationship Id="rId7" Target="notesMasters/notesMaster1.xml" Type="http://schemas.openxmlformats.org/officeDocument/2006/relationships/notesMaster"/><Relationship Id="rId8" Target="slides/slide1.xml" Type="http://schemas.openxmlformats.org/officeDocument/2006/relationships/slide"/><Relationship Id="rId9" Target="slides/slide2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dy Level One…"/>
          <p:cNvSpPr txBox="1"/>
          <p:nvPr>
            <p:ph type="body" sz="quarter" idx="1" hasCustomPrompt="1"/>
          </p:nvPr>
        </p:nvSpPr>
        <p:spPr>
          <a:xfrm>
            <a:off x="1201340" y="11859862"/>
            <a:ext cx="2197100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5" cy="4648202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21" hasCustomPrompt="1"/>
          </p:nvPr>
        </p:nvSpPr>
        <p:spPr>
          <a:xfrm>
            <a:off x="1201342" y="7223190"/>
            <a:ext cx="21971002" cy="1905002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Presentation Subtitle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5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Agenda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0" name="Body Level One…"/>
          <p:cNvSpPr txBox="1"/>
          <p:nvPr>
            <p:ph type="body" idx="2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99" sz="5500"/>
            </a:lvl1pPr>
          </a:lstStyle>
          <a:p>
            <a:pPr/>
            <a:r>
              <a:t>Agenda Topics</a:t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numCol="1" spcCol="3810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idx="1" hasCustomPrompt="1"/>
          </p:nvPr>
        </p:nvSpPr>
        <p:spPr>
          <a:xfrm>
            <a:off x="1206500" y="1075926"/>
            <a:ext cx="21971000" cy="7241586"/>
          </a:xfrm>
          <a:prstGeom prst="rect">
            <a:avLst/>
          </a:prstGeom>
        </p:spPr>
        <p:txBody>
          <a:bodyPr numCol="1" spcCol="38100"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Body Level One…"/>
          <p:cNvSpPr txBox="1"/>
          <p:nvPr>
            <p:ph type="body" sz="quarter" idx="1" hasCustomPrompt="1"/>
          </p:nvPr>
        </p:nvSpPr>
        <p:spPr>
          <a:xfrm>
            <a:off x="2430024" y="10675453"/>
            <a:ext cx="2020005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Attribution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6" name="Body Level One…"/>
          <p:cNvSpPr txBox="1"/>
          <p:nvPr>
            <p:ph type="body" sz="half" idx="21" hasCustomPrompt="1"/>
          </p:nvPr>
        </p:nvSpPr>
        <p:spPr>
          <a:xfrm>
            <a:off x="1753923" y="4939860"/>
            <a:ext cx="20876154" cy="3836281"/>
          </a:xfrm>
          <a:prstGeom prst="rect">
            <a:avLst/>
          </a:prstGeom>
        </p:spPr>
        <p:txBody>
          <a:bodyPr numCol="1" spcCol="38100"/>
          <a:lstStyle>
            <a:lvl1pPr marL="469900" indent="-300876">
              <a:spcBef>
                <a:spcPts val="0"/>
              </a:spcBef>
              <a:buSzTx/>
              <a:buNone/>
              <a:defRPr spc="-20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“Notable Quote”</a:t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Bowl of salad with fried rice, boiled eggs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45" name="Bowl with salmon cakes, salad and houmo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46" name="Bowl of pappardelle pasta with parsley butter, roasted hazelnuts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bowl of salad with fried rice, boiled eggs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07690" y="1106137"/>
            <a:ext cx="21968621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Body Level One…"/>
          <p:cNvSpPr txBox="1"/>
          <p:nvPr>
            <p:ph type="body" sz="quarter" idx="22" hasCustomPrompt="1"/>
          </p:nvPr>
        </p:nvSpPr>
        <p:spPr>
          <a:xfrm>
            <a:off x="1206500" y="11609909"/>
            <a:ext cx="21971000" cy="1116953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Presentation Subtitle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 and houmo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4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500" y="13085233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Body Level One…"/>
          <p:cNvSpPr txBox="1"/>
          <p:nvPr>
            <p:ph type="body" idx="2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9779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1" name="Body Level One…"/>
          <p:cNvSpPr txBox="1"/>
          <p:nvPr>
            <p:ph type="body" sz="half" idx="21" hasCustomPrompt="1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</p:txBody>
      </p:sp>
      <p:sp>
        <p:nvSpPr>
          <p:cNvPr id="62" name="Bowl of pappardelle pasta with parsley butter, roasted hazelnuts and shaved parmesan cheese"/>
          <p:cNvSpPr/>
          <p:nvPr>
            <p:ph type="pic" idx="22"/>
          </p:nvPr>
        </p:nvSpPr>
        <p:spPr>
          <a:xfrm>
            <a:off x="12192000" y="-407266"/>
            <a:ext cx="10916874" cy="1455583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9779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2" name="Body Level One…"/>
          <p:cNvSpPr txBox="1"/>
          <p:nvPr>
            <p:ph type="body" sz="half" idx="21" hasCustomPrompt="1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</p:txBody>
      </p:sp>
      <p:sp>
        <p:nvSpPr>
          <p:cNvPr id="7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9779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2" name="Body Level One…"/>
          <p:cNvSpPr txBox="1"/>
          <p:nvPr>
            <p:ph type="body" sz="half" idx="21" hasCustomPrompt="1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</p:txBody>
      </p:sp>
      <p:sp>
        <p:nvSpPr>
          <p:cNvPr id="8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5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2001500" y="13085233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Relationship Id="rId10" Target="../slideLayouts/slideLayout9.xml" Type="http://schemas.openxmlformats.org/officeDocument/2006/relationships/slideLayout"/><Relationship Id="rId11" Target="../slideLayouts/slideLayout10.xml" Type="http://schemas.openxmlformats.org/officeDocument/2006/relationships/slideLayout"/><Relationship Id="rId12" Target="../slideLayouts/slideLayout11.xml" Type="http://schemas.openxmlformats.org/officeDocument/2006/relationships/slideLayout"/><Relationship Id="rId13" Target="../slideLayouts/slideLayout12.xml" Type="http://schemas.openxmlformats.org/officeDocument/2006/relationships/slideLayout"/><Relationship Id="rId14" Target="../slideLayouts/slideLayout13.xml" Type="http://schemas.openxmlformats.org/officeDocument/2006/relationships/slideLayout"/><Relationship Id="rId15" Target="../slideLayouts/slideLayout14.xml" Type="http://schemas.openxmlformats.org/officeDocument/2006/relationships/slideLayout"/><Relationship Id="rId16" Target="../slideLayouts/slideLayout15.xml" Type="http://schemas.openxmlformats.org/officeDocument/2006/relationships/slideLayout"/><Relationship Id="rId17" Target="../slideLayouts/slideLayout16.xml" Type="http://schemas.openxmlformats.org/officeDocument/2006/relationships/slideLayout"/><Relationship Id="rId18" Target="../slideLayouts/slideLayout17.xml" Type="http://schemas.openxmlformats.org/officeDocument/2006/relationships/slideLayout"/><Relationship Id="rId2" Target="../slideLayouts/slideLayout1.xml" Type="http://schemas.openxmlformats.org/officeDocument/2006/relationships/slideLayout"/><Relationship Id="rId3" Target="../slideLayouts/slideLayout2.xml" Type="http://schemas.openxmlformats.org/officeDocument/2006/relationships/slideLayout"/><Relationship Id="rId4" Target="../slideLayouts/slideLayout3.xml" Type="http://schemas.openxmlformats.org/officeDocument/2006/relationships/slideLayout"/><Relationship Id="rId5" Target="../slideLayouts/slideLayout4.xml" Type="http://schemas.openxmlformats.org/officeDocument/2006/relationships/slideLayout"/><Relationship Id="rId6" Target="../slideLayouts/slideLayout5.xml" Type="http://schemas.openxmlformats.org/officeDocument/2006/relationships/slideLayout"/><Relationship Id="rId7" Target="../slideLayouts/slideLayout6.xml" Type="http://schemas.openxmlformats.org/officeDocument/2006/relationships/slideLayout"/><Relationship Id="rId8" Target="../slideLayouts/slideLayout7.xml" Type="http://schemas.openxmlformats.org/officeDocument/2006/relationships/slideLayout"/><Relationship Id="rId9" Target="../slideLayouts/slideLayout8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numCol="2" spcCol="109855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3653366" y="2743200"/>
            <a:ext cx="19507201" cy="1505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titleStyle>
    <p:bodyStyle>
      <a:lvl1pPr marL="609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1219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828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2438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30480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3657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4267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4876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5486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10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4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13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6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4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14.xml" Type="http://schemas.openxmlformats.org/officeDocument/2006/relationships/slideLayout"/></Relationships>
</file>

<file path=ppt/slides/slide1.xml><?xml version="1.0" encoding="utf-8"?>
<p:sld xmlns:a="http://schemas.openxmlformats.org/drawingml/2006/main" xmlns:a14="http://schemas.microsoft.com/office/drawing/2010/main" xmlns:m="http://schemas.openxmlformats.org/officeDocument/2006/math" xmlns:p="http://schemas.openxmlformats.org/presentationml/2006/main" xmlns:r="http://schemas.openxmlformats.org/officeDocument/2006/relationships" showMasterPhAnim="1" showMasterSp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Author and Date"/>
          <p:cNvSpPr txBox="1"/>
          <p:nvPr>
            <p:ph idx="1" sz="quarter" type="body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2" name="Presentation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3" name="Body Level One…"/>
          <p:cNvSpPr txBox="1"/>
          <p:nvPr>
            <p:ph idx="21" type="body"/>
          </p:nvPr>
        </p:nvSpPr>
        <p:spPr>
          <a:xfrm>
            <a:off x="1201342" y="7223190"/>
            <a:ext cx="21971002" cy="190500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advClick="1" spd="med"/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 xmlns:a14="http://schemas.microsoft.com/office/drawing/2010/main" xmlns:m="http://schemas.openxmlformats.org/officeDocument/2006/math">
        <p:nvSpPr>
          <p:cNvPr id="11" name="Body Level One…"/>
          <p:cNvSpPr txBox="1"/>
          <p:nvPr>
            <p:ph type="body" sz="quarter" idx="1" hasCustomPrompt="1"/>
          </p:nvPr>
        </p:nvSpPr>
        <p:spPr>
          <a:xfrm>
            <a:off x="1201340" y="11859862"/>
            <a:ext cx="2197100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r>
              <a:rPr lang="en-US"/>
              <a:t>Presented with love for our four-legged friends</a:t>
            </a:r>
          </a:p>
        </p:txBody>
      </p:sp>
      <p:sp xmlns:r="http://schemas.openxmlformats.org/officeDocument/2006/relationships" xmlns:a14="http://schemas.microsoft.com/office/drawing/2010/main" xmlns:m="http://schemas.openxmlformats.org/officeDocument/2006/math"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5" cy="4648202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r>
              <a:rPr lang="en-US" b="false" i="false"/>
              <a:t>Dogs: Our Amazing Companions</a:t>
            </a:r>
          </a:p>
        </p:txBody>
      </p:sp>
      <p:sp xmlns:r="http://schemas.openxmlformats.org/officeDocument/2006/relationships" xmlns:a14="http://schemas.microsoft.com/office/drawing/2010/main" xmlns:m="http://schemas.openxmlformats.org/officeDocument/2006/math">
        <p:nvSpPr>
          <p:cNvPr id="13" name="Body Level One…"/>
          <p:cNvSpPr txBox="1"/>
          <p:nvPr>
            <p:ph type="body" sz="quarter" idx="21" hasCustomPrompt="1"/>
          </p:nvPr>
        </p:nvSpPr>
        <p:spPr>
          <a:xfrm>
            <a:off x="1201342" y="7223190"/>
            <a:ext cx="21971002" cy="1905002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r>
              <a:rPr lang="en-US"/>
              <a:t>A journey through the wonderful world of dogs - from their origins to their roles in our lives today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 xmlns:a14="http://schemas.microsoft.com/office/drawing/2010/main" xmlns:m="http://schemas.openxmlformats.org/officeDocument/2006/math">
        <p:nvSpPr>
          <p:cNvPr id="9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50"/>
          </a:xfrm>
          <a:prstGeom prst="rect">
            <a:avLst/>
          </a:prstGeom>
        </p:spPr>
        <p:txBody>
          <a:bodyPr/>
          <a:lstStyle/>
          <a:p>
            <a:r>
              <a:rPr lang="en-US" b="false" i="false"/>
              <a:t>The Origin of Dogs</a:t>
            </a:r>
          </a:p>
        </p:txBody>
      </p:sp>
      <p:sp xmlns:r="http://schemas.openxmlformats.org/officeDocument/2006/relationships" xmlns:a14="http://schemas.microsoft.com/office/drawing/2010/main" xmlns:m="http://schemas.openxmlformats.org/officeDocument/2006/math">
        <p:nvSpPr>
          <p:cNvPr id="100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r>
              <a:rPr lang="en-US"/>
              <a:t>Dogs evolved from wolves approximately </a:t>
            </a:r>
            <a:r>
              <a:rPr lang="en-US" b="false" i="false"/>
              <a:t>15,000-40,000 years ago</a:t>
            </a:r>
            <a:r>
              <a:rPr lang="en-US"/>
              <a:t>. Through domestication, they became humanity's first animal companions. Archaeological evidence shows dogs were buried alongside humans in ancient civilizations, demonstrating the deep bond that has existed for millennia.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 xmlns:a14="http://schemas.microsoft.com/office/drawing/2010/main" xmlns:m="http://schemas.openxmlformats.org/officeDocument/2006/math">
        <p:nvSpPr>
          <p:cNvPr id="4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4"/>
          </a:xfrm>
          <a:prstGeom prst="rect">
            <a:avLst/>
          </a:prstGeom>
        </p:spPr>
        <p:txBody>
          <a:bodyPr/>
          <a:lstStyle/>
          <a:p>
            <a:r>
              <a:rPr lang="en-US" b="false" i="false"/>
              <a:t>Popular Dog Breeds</a:t>
            </a:r>
          </a:p>
        </p:txBody>
      </p:sp>
      <p:sp xmlns:r="http://schemas.openxmlformats.org/officeDocument/2006/relationships" xmlns:a14="http://schemas.microsoft.com/office/drawing/2010/main" xmlns:m="http://schemas.openxmlformats.org/officeDocument/2006/math">
        <p:nvSpPr>
          <p:cNvPr id="43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r>
              <a:rPr lang="en-US"/>
              <a:t>From tiny companions to working giants</a:t>
            </a:r>
          </a:p>
        </p:txBody>
      </p:sp>
      <p:sp xmlns:r="http://schemas.openxmlformats.org/officeDocument/2006/relationships" xmlns:a14="http://schemas.microsoft.com/office/drawing/2010/main" xmlns:m="http://schemas.openxmlformats.org/officeDocument/2006/math">
        <p:nvSpPr>
          <p:cNvPr id="44" name="Body Level One…"/>
          <p:cNvSpPr txBox="1"/>
          <p:nvPr>
            <p:ph type="body" idx="2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 numCol="1" spcCol="38100"/>
          <a:lstStyle/>
          <a:p>
            <a:pPr lvl="1"/>
            <a:r>
              <a:rPr lang="en-US"/>
              <a:t/>
            </a:r>
            <a:r>
              <a:rPr lang="en-US" b="false" i="false"/>
              <a:t>Small Breeds</a:t>
            </a:r>
            <a:r>
              <a:rPr lang="en-US"/>
              <a:t>: Chihuahua, Pomeranian, French Bulldog, Cavalier King Charles Spaniel</a:t>
            </a:r>
          </a:p>
          <a:p>
            <a:pPr lvl="1"/>
            <a:r>
              <a:rPr lang="en-US"/>
              <a:t/>
            </a:r>
            <a:r>
              <a:rPr lang="en-US" b="false" i="false"/>
              <a:t>Medium Breeds</a:t>
            </a:r>
            <a:r>
              <a:rPr lang="en-US"/>
              <a:t>: Golden Retriever, Border Collie, Australian Shepherd, Beagle</a:t>
            </a:r>
          </a:p>
          <a:p>
            <a:pPr lvl="1"/>
            <a:r>
              <a:rPr lang="en-US"/>
              <a:t/>
            </a:r>
            <a:r>
              <a:rPr lang="en-US" b="false" i="false"/>
              <a:t>Large Breeds</a:t>
            </a:r>
            <a:r>
              <a:rPr lang="en-US"/>
              <a:t>: German Shepherd, Labrador Retriever, Rottweiler, Great Dane</a:t>
            </a:r>
          </a:p>
          <a:p>
            <a:pPr lvl="1"/>
            <a:r>
              <a:rPr lang="en-US"/>
              <a:t/>
            </a:r>
            <a:r>
              <a:rPr lang="en-US" b="false" i="false"/>
              <a:t>Working Dogs</a:t>
            </a:r>
            <a:r>
              <a:rPr lang="en-US"/>
              <a:t>: Siberian Husky, Belgian Malinois, Doberman Pinscher</a:t>
            </a:r>
          </a:p>
          <a:p>
            <a:pPr lvl="1"/>
            <a:r>
              <a:rPr lang="en-US"/>
              <a:t/>
            </a:r>
            <a:r>
              <a:rPr lang="en-US" b="false" i="false"/>
              <a:t>Sporting Dogs</a:t>
            </a:r>
            <a:r>
              <a:rPr lang="en-US"/>
              <a:t>: Pointer, Setter, Spaniel, Retriever varieties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 xmlns:a14="http://schemas.microsoft.com/office/drawing/2010/main" xmlns:m="http://schemas.openxmlformats.org/officeDocument/2006/math">
        <p:nvSpPr>
          <p:cNvPr id="126" name="Body Level One…"/>
          <p:cNvSpPr txBox="1"/>
          <p:nvPr>
            <p:ph type="body" idx="1" hasCustomPrompt="1"/>
          </p:nvPr>
        </p:nvSpPr>
        <p:spPr>
          <a:xfrm>
            <a:off x="1206500" y="1075926"/>
            <a:ext cx="21971000" cy="7241586"/>
          </a:xfrm>
          <a:prstGeom prst="rect">
            <a:avLst/>
          </a:prstGeom>
        </p:spPr>
        <p:txBody>
          <a:bodyPr numCol="1" spcCol="38100"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r>
              <a:rPr lang="en-US" b="false" i="false"/>
              <a:t>73 million</a:t>
            </a:r>
          </a:p>
        </p:txBody>
      </p:sp>
      <p:sp xmlns:r="http://schemas.openxmlformats.org/officeDocument/2006/relationships" xmlns:a14="http://schemas.microsoft.com/office/drawing/2010/main" xmlns:m="http://schemas.openxmlformats.org/officeDocument/2006/math"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r>
              <a:rPr lang="en-US"/>
              <a:t>The estimated number of pet dogs in the United States alone, making them the most popular pet in American households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 xmlns:a14="http://schemas.microsoft.com/office/drawing/2010/main" xmlns:m="http://schemas.openxmlformats.org/officeDocument/2006/math">
        <p:nvSpPr>
          <p:cNvPr id="60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9779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r>
              <a:rPr lang="en-US"/>
              <a:t>What makes dogs truly special</a:t>
            </a:r>
          </a:p>
        </p:txBody>
      </p:sp>
      <p:sp xmlns:r="http://schemas.openxmlformats.org/officeDocument/2006/relationships" xmlns:a14="http://schemas.microsoft.com/office/drawing/2010/main" xmlns:m="http://schemas.openxmlformats.org/officeDocument/2006/math">
        <p:nvSpPr>
          <p:cNvPr id="61" name="Body Level One…"/>
          <p:cNvSpPr txBox="1"/>
          <p:nvPr>
            <p:ph type="body" sz="half" idx="21" hasCustomPrompt="1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</p:spPr>
        <p:txBody>
          <a:bodyPr numCol="1" spcCol="38100"/>
          <a:lstStyle/>
          <a:p>
            <a:pPr lvl="1"/>
            <a:r>
              <a:rPr lang="en-US"/>
              <a:t/>
            </a:r>
            <a:r>
              <a:rPr lang="en-US" b="false" i="false"/>
              <a:t>Superior Sense of Smell</a:t>
            </a:r>
            <a:r>
              <a:rPr lang="en-US"/>
              <a:t>: 10,000 to 100,000 times better than humans</a:t>
            </a:r>
          </a:p>
          <a:p>
            <a:pPr lvl="1"/>
            <a:r>
              <a:rPr lang="en-US"/>
              <a:t/>
            </a:r>
            <a:r>
              <a:rPr lang="en-US" b="false" i="false"/>
              <a:t>Hearing Range</a:t>
            </a:r>
            <a:r>
              <a:rPr lang="en-US"/>
              <a:t>: Can hear frequencies up to 65,000 Hz (humans: 20,000 Hz)</a:t>
            </a:r>
          </a:p>
          <a:p>
            <a:pPr lvl="1"/>
            <a:r>
              <a:rPr lang="en-US"/>
              <a:t/>
            </a:r>
            <a:r>
              <a:rPr lang="en-US" b="false" i="false"/>
              <a:t>Emotional Intelligence</a:t>
            </a:r>
            <a:r>
              <a:rPr lang="en-US"/>
              <a:t>: Can read human facial expressions and emotions</a:t>
            </a:r>
          </a:p>
          <a:p>
            <a:pPr lvl="1"/>
            <a:r>
              <a:rPr lang="en-US"/>
              <a:t/>
            </a:r>
            <a:r>
              <a:rPr lang="en-US" b="false" i="false"/>
              <a:t>Memory</a:t>
            </a:r>
            <a:r>
              <a:rPr lang="en-US"/>
              <a:t>: Remember commands, routines, and people for years</a:t>
            </a:r>
          </a:p>
          <a:p>
            <a:pPr lvl="1"/>
            <a:r>
              <a:rPr lang="en-US"/>
              <a:t/>
            </a:r>
            <a:r>
              <a:rPr lang="en-US" b="false" i="false"/>
              <a:t>Problem Solving</a:t>
            </a:r>
            <a:r>
              <a:rPr lang="en-US"/>
              <a:t>: Learn complex tasks and adapt to new situations</a:t>
            </a:r>
          </a:p>
          <a:p>
            <a:pPr lvl="1"/>
            <a:r>
              <a:rPr lang="en-US"/>
              <a:t/>
            </a:r>
            <a:r>
              <a:rPr lang="en-US" b="false" i="false"/>
              <a:t>Social Skills</a:t>
            </a:r>
            <a:r>
              <a:rPr lang="en-US"/>
              <a:t>: Understand pack hierarchy and human social cues</a:t>
            </a:r>
          </a:p>
        </p:txBody>
      </p:sp>
      <p:sp xmlns:r="http://schemas.openxmlformats.org/officeDocument/2006/relationships" xmlns:a14="http://schemas.microsoft.com/office/drawing/2010/main" xmlns:m="http://schemas.openxmlformats.org/officeDocument/2006/math">
        <p:nvSpPr>
          <p:cNvPr id="62" name="Bowl of pappardelle pasta with parsley butter, roasted hazelnuts and shaved parmesan cheese"/>
          <p:cNvSpPr/>
          <p:nvPr>
            <p:ph type="pic" idx="22"/>
          </p:nvPr>
        </p:nvSpPr>
        <p:spPr>
          <a:xfrm>
            <a:off x="12192000" y="-407266"/>
            <a:ext cx="10916874" cy="1455583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 xmlns:r="http://schemas.openxmlformats.org/officeDocument/2006/relationships" xmlns:a14="http://schemas.microsoft.com/office/drawing/2010/main" xmlns:m="http://schemas.openxmlformats.org/officeDocument/2006/math"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rPr lang="en-US" b="false" i="false"/>
              <a:t>Amazing Dog Abilities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 xmlns:a14="http://schemas.microsoft.com/office/drawing/2010/main" xmlns:m="http://schemas.openxmlformats.org/officeDocument/2006/math">
        <p:nvSpPr>
          <p:cNvPr id="4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4"/>
          </a:xfrm>
          <a:prstGeom prst="rect">
            <a:avLst/>
          </a:prstGeom>
        </p:spPr>
        <p:txBody>
          <a:bodyPr/>
          <a:lstStyle/>
          <a:p>
            <a:r>
              <a:rPr lang="en-US" b="false" i="false"/>
              <a:t>Dogs as Working Partners</a:t>
            </a:r>
          </a:p>
        </p:txBody>
      </p:sp>
      <p:sp xmlns:r="http://schemas.openxmlformats.org/officeDocument/2006/relationships" xmlns:a14="http://schemas.microsoft.com/office/drawing/2010/main" xmlns:m="http://schemas.openxmlformats.org/officeDocument/2006/math">
        <p:nvSpPr>
          <p:cNvPr id="43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r>
              <a:rPr lang="en-US"/>
              <a:t>Throughout history and in modern times</a:t>
            </a:r>
          </a:p>
        </p:txBody>
      </p:sp>
      <p:sp xmlns:r="http://schemas.openxmlformats.org/officeDocument/2006/relationships" xmlns:a14="http://schemas.microsoft.com/office/drawing/2010/main" xmlns:m="http://schemas.openxmlformats.org/officeDocument/2006/math">
        <p:nvSpPr>
          <p:cNvPr id="44" name="Body Level One…"/>
          <p:cNvSpPr txBox="1"/>
          <p:nvPr>
            <p:ph type="body" idx="2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 numCol="1" spcCol="38100"/>
          <a:lstStyle/>
          <a:p>
            <a:pPr lvl="1"/>
            <a:r>
              <a:rPr lang="en-US"/>
              <a:t/>
            </a:r>
            <a:r>
              <a:rPr lang="en-US" b="false" i="false"/>
              <a:t>Service Dogs</a:t>
            </a:r>
            <a:r>
              <a:rPr lang="en-US"/>
              <a:t>: Guide dogs for the blind, mobility assistance, medical alert dogs</a:t>
            </a:r>
          </a:p>
          <a:p>
            <a:pPr lvl="1"/>
            <a:r>
              <a:rPr lang="en-US"/>
              <a:t/>
            </a:r>
            <a:r>
              <a:rPr lang="en-US" b="false" i="false"/>
              <a:t>Police &amp; Military</a:t>
            </a:r>
            <a:r>
              <a:rPr lang="en-US"/>
              <a:t>: Drug detection, bomb detection, patrol and protection</a:t>
            </a:r>
          </a:p>
          <a:p>
            <a:pPr lvl="1"/>
            <a:r>
              <a:rPr lang="en-US"/>
              <a:t/>
            </a:r>
            <a:r>
              <a:rPr lang="en-US" b="false" i="false"/>
              <a:t>Search &amp; Rescue</a:t>
            </a:r>
            <a:r>
              <a:rPr lang="en-US"/>
              <a:t>: Finding missing persons, disaster response teams</a:t>
            </a:r>
          </a:p>
          <a:p>
            <a:pPr lvl="1"/>
            <a:r>
              <a:rPr lang="en-US"/>
              <a:t/>
            </a:r>
            <a:r>
              <a:rPr lang="en-US" b="false" i="false"/>
              <a:t>Therapy Dogs</a:t>
            </a:r>
            <a:r>
              <a:rPr lang="en-US"/>
              <a:t>: Emotional support in hospitals, schools, and care facilities</a:t>
            </a:r>
          </a:p>
          <a:p>
            <a:pPr lvl="1"/>
            <a:r>
              <a:rPr lang="en-US"/>
              <a:t/>
            </a:r>
            <a:r>
              <a:rPr lang="en-US" b="false" i="false"/>
              <a:t>Herding Dogs</a:t>
            </a:r>
            <a:r>
              <a:rPr lang="en-US"/>
              <a:t>: Managing livestock on farms and ranches</a:t>
            </a:r>
          </a:p>
          <a:p>
            <a:pPr lvl="1"/>
            <a:r>
              <a:rPr lang="en-US"/>
              <a:t/>
            </a:r>
            <a:r>
              <a:rPr lang="en-US" b="false" i="false"/>
              <a:t>Hunting Dogs</a:t>
            </a:r>
            <a:r>
              <a:rPr lang="en-US"/>
              <a:t>: Tracking, retrieving, and pointing for hunters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 xmlns:a14="http://schemas.microsoft.com/office/drawing/2010/main" xmlns:m="http://schemas.openxmlformats.org/officeDocument/2006/math">
        <p:nvSpPr>
          <p:cNvPr id="135" name="Body Level One…"/>
          <p:cNvSpPr txBox="1"/>
          <p:nvPr>
            <p:ph type="body" sz="quarter" idx="1" hasCustomPrompt="1"/>
          </p:nvPr>
        </p:nvSpPr>
        <p:spPr>
          <a:xfrm>
            <a:off x="2430024" y="10675453"/>
            <a:ext cx="2020005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r>
              <a:rPr lang="en-US"/>
              <a:t>— Konrad Lorenz, Nobel Prize-winning ethologist</a:t>
            </a:r>
          </a:p>
        </p:txBody>
      </p:sp>
      <p:sp xmlns:r="http://schemas.openxmlformats.org/officeDocument/2006/relationships" xmlns:a14="http://schemas.microsoft.com/office/drawing/2010/main" xmlns:m="http://schemas.openxmlformats.org/officeDocument/2006/math">
        <p:nvSpPr>
          <p:cNvPr id="136" name="Body Level One…"/>
          <p:cNvSpPr txBox="1"/>
          <p:nvPr>
            <p:ph type="body" sz="half" idx="21" hasCustomPrompt="1"/>
          </p:nvPr>
        </p:nvSpPr>
        <p:spPr>
          <a:xfrm>
            <a:off x="1753923" y="4939860"/>
            <a:ext cx="20876154" cy="3836281"/>
          </a:xfrm>
          <a:prstGeom prst="rect">
            <a:avLst/>
          </a:prstGeom>
        </p:spPr>
        <p:txBody>
          <a:bodyPr numCol="1" spcCol="38100"/>
          <a:lstStyle>
            <a:lvl1pPr marL="469900" indent="-300876">
              <a:spcBef>
                <a:spcPts val="0"/>
              </a:spcBef>
              <a:buSzTx/>
              <a:buNone/>
              <a:defRPr spc="-20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lang="en-US" i="false" b="false"/>
              <a:t>"The bond with a true dog is as lasting as the ties of this earth will ever be."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7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7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7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7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