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79" r:id="rId4"/>
    <p:sldId id="280" r:id="rId5"/>
    <p:sldId id="259" r:id="rId6"/>
    <p:sldId id="268" r:id="rId7"/>
    <p:sldId id="260" r:id="rId8"/>
    <p:sldId id="261" r:id="rId9"/>
    <p:sldId id="262" r:id="rId10"/>
    <p:sldId id="266" r:id="rId11"/>
    <p:sldId id="271" r:id="rId12"/>
    <p:sldId id="267" r:id="rId13"/>
    <p:sldId id="269"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423"/>
    <a:srgbClr val="1F77B4"/>
    <a:srgbClr val="FFFFFF"/>
    <a:srgbClr val="F9A61A"/>
    <a:srgbClr val="FBC671"/>
    <a:srgbClr val="473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40" autoAdjust="0"/>
    <p:restoredTop sz="94660"/>
  </p:normalViewPr>
  <p:slideViewPr>
    <p:cSldViewPr snapToGrid="0">
      <p:cViewPr varScale="1">
        <p:scale>
          <a:sx n="74" d="100"/>
          <a:sy n="74" d="100"/>
        </p:scale>
        <p:origin x="36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5.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7.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99A5A-2241-41D3-A36A-363EA368C2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B2A2FD-0A24-498C-A510-7780EC267356}">
      <dgm:prSet custT="1"/>
      <dgm:spPr/>
      <dgm:t>
        <a:bodyPr/>
        <a:lstStyle/>
        <a:p>
          <a:pPr>
            <a:lnSpc>
              <a:spcPct val="100000"/>
            </a:lnSpc>
          </a:pPr>
          <a:r>
            <a:rPr lang="en-US" sz="4800" dirty="0"/>
            <a:t>WHEN</a:t>
          </a:r>
        </a:p>
      </dgm:t>
    </dgm:pt>
    <dgm:pt modelId="{62779A72-CEDE-47A3-BCAB-906BA26ECDD6}" type="parTrans" cxnId="{8ED6FA9D-2021-4CC1-9C79-70E043A4F100}">
      <dgm:prSet/>
      <dgm:spPr/>
      <dgm:t>
        <a:bodyPr/>
        <a:lstStyle/>
        <a:p>
          <a:endParaRPr lang="en-US"/>
        </a:p>
      </dgm:t>
    </dgm:pt>
    <dgm:pt modelId="{CC82698A-C329-475D-9DF1-E789FF953230}" type="sibTrans" cxnId="{8ED6FA9D-2021-4CC1-9C79-70E043A4F100}">
      <dgm:prSet/>
      <dgm:spPr/>
      <dgm:t>
        <a:bodyPr/>
        <a:lstStyle/>
        <a:p>
          <a:endParaRPr lang="en-US"/>
        </a:p>
      </dgm:t>
    </dgm:pt>
    <dgm:pt modelId="{6C12806B-00FF-4007-BE8C-73E6E607FE1D}" type="pres">
      <dgm:prSet presAssocID="{FFF99A5A-2241-41D3-A36A-363EA368C2ED}" presName="root" presStyleCnt="0">
        <dgm:presLayoutVars>
          <dgm:dir/>
          <dgm:resizeHandles val="exact"/>
        </dgm:presLayoutVars>
      </dgm:prSet>
      <dgm:spPr/>
    </dgm:pt>
    <dgm:pt modelId="{D55E3EF3-807B-4EC6-983E-4C4BDD6DE1EB}" type="pres">
      <dgm:prSet presAssocID="{DCB2A2FD-0A24-498C-A510-7780EC267356}" presName="compNode" presStyleCnt="0"/>
      <dgm:spPr/>
    </dgm:pt>
    <dgm:pt modelId="{1728A94B-0B90-4D99-9791-99CCCADB2DD9}" type="pres">
      <dgm:prSet presAssocID="{DCB2A2FD-0A24-498C-A510-7780EC267356}" presName="bgRect" presStyleLbl="bgShp" presStyleIdx="0" presStyleCnt="1" custScaleY="191065" custLinFactNeighborY="-9930"/>
      <dgm:spPr>
        <a:solidFill>
          <a:srgbClr val="3E3423"/>
        </a:solidFill>
      </dgm:spPr>
    </dgm:pt>
    <dgm:pt modelId="{1CAE8A6D-9E8E-4538-8FD4-46C58F229B3A}" type="pres">
      <dgm:prSet presAssocID="{DCB2A2FD-0A24-498C-A510-7780EC267356}" presName="iconRect" presStyleLbl="node1" presStyleIdx="0" presStyleCnt="1" custScaleX="147913" custScaleY="152868" custLinFactNeighborX="55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ily calendar with solid fill"/>
        </a:ext>
      </dgm:extLst>
    </dgm:pt>
    <dgm:pt modelId="{295C276E-794F-4DEE-ADDE-FDE6B77DEDDF}" type="pres">
      <dgm:prSet presAssocID="{DCB2A2FD-0A24-498C-A510-7780EC267356}" presName="spaceRect" presStyleCnt="0"/>
      <dgm:spPr/>
    </dgm:pt>
    <dgm:pt modelId="{5FFA6F06-A553-4AAD-8A3E-EBD867B3D0B5}" type="pres">
      <dgm:prSet presAssocID="{DCB2A2FD-0A24-498C-A510-7780EC267356}" presName="parTx" presStyleLbl="revTx" presStyleIdx="0" presStyleCnt="1" custScaleX="100000">
        <dgm:presLayoutVars>
          <dgm:chMax val="0"/>
          <dgm:chPref val="0"/>
        </dgm:presLayoutVars>
      </dgm:prSet>
      <dgm:spPr/>
    </dgm:pt>
  </dgm:ptLst>
  <dgm:cxnLst>
    <dgm:cxn modelId="{8E569D77-64AB-49DF-A53E-0E639DC04B05}" type="presOf" srcId="{DCB2A2FD-0A24-498C-A510-7780EC267356}" destId="{5FFA6F06-A553-4AAD-8A3E-EBD867B3D0B5}" srcOrd="0" destOrd="0" presId="urn:microsoft.com/office/officeart/2018/2/layout/IconVerticalSolidList"/>
    <dgm:cxn modelId="{00795096-56D0-4995-834C-A4D48C11F3BE}" type="presOf" srcId="{FFF99A5A-2241-41D3-A36A-363EA368C2ED}" destId="{6C12806B-00FF-4007-BE8C-73E6E607FE1D}" srcOrd="0" destOrd="0" presId="urn:microsoft.com/office/officeart/2018/2/layout/IconVerticalSolidList"/>
    <dgm:cxn modelId="{8ED6FA9D-2021-4CC1-9C79-70E043A4F100}" srcId="{FFF99A5A-2241-41D3-A36A-363EA368C2ED}" destId="{DCB2A2FD-0A24-498C-A510-7780EC267356}" srcOrd="0" destOrd="0" parTransId="{62779A72-CEDE-47A3-BCAB-906BA26ECDD6}" sibTransId="{CC82698A-C329-475D-9DF1-E789FF953230}"/>
    <dgm:cxn modelId="{4FB62CA8-9D8B-48F4-8BEB-230CE8161D7B}" type="presParOf" srcId="{6C12806B-00FF-4007-BE8C-73E6E607FE1D}" destId="{D55E3EF3-807B-4EC6-983E-4C4BDD6DE1EB}" srcOrd="0" destOrd="0" presId="urn:microsoft.com/office/officeart/2018/2/layout/IconVerticalSolidList"/>
    <dgm:cxn modelId="{F3C86B33-F973-4853-A4CC-88EC7BB00CEF}" type="presParOf" srcId="{D55E3EF3-807B-4EC6-983E-4C4BDD6DE1EB}" destId="{1728A94B-0B90-4D99-9791-99CCCADB2DD9}" srcOrd="0" destOrd="0" presId="urn:microsoft.com/office/officeart/2018/2/layout/IconVerticalSolidList"/>
    <dgm:cxn modelId="{836A2B3D-2CB8-417B-A2BE-87EF07D3A682}" type="presParOf" srcId="{D55E3EF3-807B-4EC6-983E-4C4BDD6DE1EB}" destId="{1CAE8A6D-9E8E-4538-8FD4-46C58F229B3A}" srcOrd="1" destOrd="0" presId="urn:microsoft.com/office/officeart/2018/2/layout/IconVerticalSolidList"/>
    <dgm:cxn modelId="{7DF348A4-23D0-49D3-AAF6-409C69378EC0}" type="presParOf" srcId="{D55E3EF3-807B-4EC6-983E-4C4BDD6DE1EB}" destId="{295C276E-794F-4DEE-ADDE-FDE6B77DEDDF}" srcOrd="2" destOrd="0" presId="urn:microsoft.com/office/officeart/2018/2/layout/IconVerticalSolidList"/>
    <dgm:cxn modelId="{B1CDBA05-E3BF-4D9B-AED5-EF56EF80710F}" type="presParOf" srcId="{D55E3EF3-807B-4EC6-983E-4C4BDD6DE1EB}" destId="{5FFA6F06-A553-4AAD-8A3E-EBD867B3D0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FF99A5A-2241-41D3-A36A-363EA368C2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B2A2FD-0A24-498C-A510-7780EC267356}">
      <dgm:prSet custT="1"/>
      <dgm:spPr/>
      <dgm:t>
        <a:bodyPr/>
        <a:lstStyle/>
        <a:p>
          <a:pPr>
            <a:lnSpc>
              <a:spcPct val="100000"/>
            </a:lnSpc>
          </a:pPr>
          <a:r>
            <a:rPr lang="en-US" sz="4800" dirty="0"/>
            <a:t>WHEN</a:t>
          </a:r>
        </a:p>
      </dgm:t>
    </dgm:pt>
    <dgm:pt modelId="{62779A72-CEDE-47A3-BCAB-906BA26ECDD6}" type="parTrans" cxnId="{8ED6FA9D-2021-4CC1-9C79-70E043A4F100}">
      <dgm:prSet/>
      <dgm:spPr/>
      <dgm:t>
        <a:bodyPr/>
        <a:lstStyle/>
        <a:p>
          <a:endParaRPr lang="en-US"/>
        </a:p>
      </dgm:t>
    </dgm:pt>
    <dgm:pt modelId="{CC82698A-C329-475D-9DF1-E789FF953230}" type="sibTrans" cxnId="{8ED6FA9D-2021-4CC1-9C79-70E043A4F100}">
      <dgm:prSet/>
      <dgm:spPr/>
      <dgm:t>
        <a:bodyPr/>
        <a:lstStyle/>
        <a:p>
          <a:endParaRPr lang="en-US"/>
        </a:p>
      </dgm:t>
    </dgm:pt>
    <dgm:pt modelId="{6C12806B-00FF-4007-BE8C-73E6E607FE1D}" type="pres">
      <dgm:prSet presAssocID="{FFF99A5A-2241-41D3-A36A-363EA368C2ED}" presName="root" presStyleCnt="0">
        <dgm:presLayoutVars>
          <dgm:dir/>
          <dgm:resizeHandles val="exact"/>
        </dgm:presLayoutVars>
      </dgm:prSet>
      <dgm:spPr/>
    </dgm:pt>
    <dgm:pt modelId="{D55E3EF3-807B-4EC6-983E-4C4BDD6DE1EB}" type="pres">
      <dgm:prSet presAssocID="{DCB2A2FD-0A24-498C-A510-7780EC267356}" presName="compNode" presStyleCnt="0"/>
      <dgm:spPr/>
    </dgm:pt>
    <dgm:pt modelId="{1728A94B-0B90-4D99-9791-99CCCADB2DD9}" type="pres">
      <dgm:prSet presAssocID="{DCB2A2FD-0A24-498C-A510-7780EC267356}" presName="bgRect" presStyleLbl="bgShp" presStyleIdx="0" presStyleCnt="1" custScaleY="191065" custLinFactNeighborY="-9930"/>
      <dgm:spPr>
        <a:solidFill>
          <a:srgbClr val="3E3423"/>
        </a:solidFill>
      </dgm:spPr>
    </dgm:pt>
    <dgm:pt modelId="{1CAE8A6D-9E8E-4538-8FD4-46C58F229B3A}" type="pres">
      <dgm:prSet presAssocID="{DCB2A2FD-0A24-498C-A510-7780EC267356}" presName="iconRect" presStyleLbl="node1" presStyleIdx="0" presStyleCnt="1" custScaleX="147913" custScaleY="152868" custLinFactNeighborX="55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ily calendar with solid fill"/>
        </a:ext>
      </dgm:extLst>
    </dgm:pt>
    <dgm:pt modelId="{295C276E-794F-4DEE-ADDE-FDE6B77DEDDF}" type="pres">
      <dgm:prSet presAssocID="{DCB2A2FD-0A24-498C-A510-7780EC267356}" presName="spaceRect" presStyleCnt="0"/>
      <dgm:spPr/>
    </dgm:pt>
    <dgm:pt modelId="{5FFA6F06-A553-4AAD-8A3E-EBD867B3D0B5}" type="pres">
      <dgm:prSet presAssocID="{DCB2A2FD-0A24-498C-A510-7780EC267356}" presName="parTx" presStyleLbl="revTx" presStyleIdx="0" presStyleCnt="1" custScaleX="100000">
        <dgm:presLayoutVars>
          <dgm:chMax val="0"/>
          <dgm:chPref val="0"/>
        </dgm:presLayoutVars>
      </dgm:prSet>
      <dgm:spPr/>
    </dgm:pt>
  </dgm:ptLst>
  <dgm:cxnLst>
    <dgm:cxn modelId="{8E569D77-64AB-49DF-A53E-0E639DC04B05}" type="presOf" srcId="{DCB2A2FD-0A24-498C-A510-7780EC267356}" destId="{5FFA6F06-A553-4AAD-8A3E-EBD867B3D0B5}" srcOrd="0" destOrd="0" presId="urn:microsoft.com/office/officeart/2018/2/layout/IconVerticalSolidList"/>
    <dgm:cxn modelId="{00795096-56D0-4995-834C-A4D48C11F3BE}" type="presOf" srcId="{FFF99A5A-2241-41D3-A36A-363EA368C2ED}" destId="{6C12806B-00FF-4007-BE8C-73E6E607FE1D}" srcOrd="0" destOrd="0" presId="urn:microsoft.com/office/officeart/2018/2/layout/IconVerticalSolidList"/>
    <dgm:cxn modelId="{8ED6FA9D-2021-4CC1-9C79-70E043A4F100}" srcId="{FFF99A5A-2241-41D3-A36A-363EA368C2ED}" destId="{DCB2A2FD-0A24-498C-A510-7780EC267356}" srcOrd="0" destOrd="0" parTransId="{62779A72-CEDE-47A3-BCAB-906BA26ECDD6}" sibTransId="{CC82698A-C329-475D-9DF1-E789FF953230}"/>
    <dgm:cxn modelId="{4FB62CA8-9D8B-48F4-8BEB-230CE8161D7B}" type="presParOf" srcId="{6C12806B-00FF-4007-BE8C-73E6E607FE1D}" destId="{D55E3EF3-807B-4EC6-983E-4C4BDD6DE1EB}" srcOrd="0" destOrd="0" presId="urn:microsoft.com/office/officeart/2018/2/layout/IconVerticalSolidList"/>
    <dgm:cxn modelId="{F3C86B33-F973-4853-A4CC-88EC7BB00CEF}" type="presParOf" srcId="{D55E3EF3-807B-4EC6-983E-4C4BDD6DE1EB}" destId="{1728A94B-0B90-4D99-9791-99CCCADB2DD9}" srcOrd="0" destOrd="0" presId="urn:microsoft.com/office/officeart/2018/2/layout/IconVerticalSolidList"/>
    <dgm:cxn modelId="{836A2B3D-2CB8-417B-A2BE-87EF07D3A682}" type="presParOf" srcId="{D55E3EF3-807B-4EC6-983E-4C4BDD6DE1EB}" destId="{1CAE8A6D-9E8E-4538-8FD4-46C58F229B3A}" srcOrd="1" destOrd="0" presId="urn:microsoft.com/office/officeart/2018/2/layout/IconVerticalSolidList"/>
    <dgm:cxn modelId="{7DF348A4-23D0-49D3-AAF6-409C69378EC0}" type="presParOf" srcId="{D55E3EF3-807B-4EC6-983E-4C4BDD6DE1EB}" destId="{295C276E-794F-4DEE-ADDE-FDE6B77DEDDF}" srcOrd="2" destOrd="0" presId="urn:microsoft.com/office/officeart/2018/2/layout/IconVerticalSolidList"/>
    <dgm:cxn modelId="{B1CDBA05-E3BF-4D9B-AED5-EF56EF80710F}" type="presParOf" srcId="{D55E3EF3-807B-4EC6-983E-4C4BDD6DE1EB}" destId="{5FFA6F06-A553-4AAD-8A3E-EBD867B3D0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FFF99A5A-2241-41D3-A36A-363EA368C2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B2A2FD-0A24-498C-A510-7780EC267356}">
      <dgm:prSet custT="1"/>
      <dgm:spPr/>
      <dgm:t>
        <a:bodyPr/>
        <a:lstStyle/>
        <a:p>
          <a:pPr>
            <a:lnSpc>
              <a:spcPct val="100000"/>
            </a:lnSpc>
          </a:pPr>
          <a:r>
            <a:rPr lang="en-US" sz="4800" dirty="0"/>
            <a:t>WHEN</a:t>
          </a:r>
        </a:p>
      </dgm:t>
    </dgm:pt>
    <dgm:pt modelId="{62779A72-CEDE-47A3-BCAB-906BA26ECDD6}" type="parTrans" cxnId="{8ED6FA9D-2021-4CC1-9C79-70E043A4F100}">
      <dgm:prSet/>
      <dgm:spPr/>
      <dgm:t>
        <a:bodyPr/>
        <a:lstStyle/>
        <a:p>
          <a:endParaRPr lang="en-US"/>
        </a:p>
      </dgm:t>
    </dgm:pt>
    <dgm:pt modelId="{CC82698A-C329-475D-9DF1-E789FF953230}" type="sibTrans" cxnId="{8ED6FA9D-2021-4CC1-9C79-70E043A4F100}">
      <dgm:prSet/>
      <dgm:spPr/>
      <dgm:t>
        <a:bodyPr/>
        <a:lstStyle/>
        <a:p>
          <a:endParaRPr lang="en-US"/>
        </a:p>
      </dgm:t>
    </dgm:pt>
    <dgm:pt modelId="{6C12806B-00FF-4007-BE8C-73E6E607FE1D}" type="pres">
      <dgm:prSet presAssocID="{FFF99A5A-2241-41D3-A36A-363EA368C2ED}" presName="root" presStyleCnt="0">
        <dgm:presLayoutVars>
          <dgm:dir/>
          <dgm:resizeHandles val="exact"/>
        </dgm:presLayoutVars>
      </dgm:prSet>
      <dgm:spPr/>
    </dgm:pt>
    <dgm:pt modelId="{D55E3EF3-807B-4EC6-983E-4C4BDD6DE1EB}" type="pres">
      <dgm:prSet presAssocID="{DCB2A2FD-0A24-498C-A510-7780EC267356}" presName="compNode" presStyleCnt="0"/>
      <dgm:spPr/>
    </dgm:pt>
    <dgm:pt modelId="{1728A94B-0B90-4D99-9791-99CCCADB2DD9}" type="pres">
      <dgm:prSet presAssocID="{DCB2A2FD-0A24-498C-A510-7780EC267356}" presName="bgRect" presStyleLbl="bgShp" presStyleIdx="0" presStyleCnt="1" custScaleY="191065" custLinFactNeighborY="-9930"/>
      <dgm:spPr>
        <a:solidFill>
          <a:srgbClr val="3E3423"/>
        </a:solidFill>
      </dgm:spPr>
    </dgm:pt>
    <dgm:pt modelId="{1CAE8A6D-9E8E-4538-8FD4-46C58F229B3A}" type="pres">
      <dgm:prSet presAssocID="{DCB2A2FD-0A24-498C-A510-7780EC267356}" presName="iconRect" presStyleLbl="node1" presStyleIdx="0" presStyleCnt="1" custScaleX="147913" custScaleY="152868" custLinFactNeighborX="55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ily calendar with solid fill"/>
        </a:ext>
      </dgm:extLst>
    </dgm:pt>
    <dgm:pt modelId="{295C276E-794F-4DEE-ADDE-FDE6B77DEDDF}" type="pres">
      <dgm:prSet presAssocID="{DCB2A2FD-0A24-498C-A510-7780EC267356}" presName="spaceRect" presStyleCnt="0"/>
      <dgm:spPr/>
    </dgm:pt>
    <dgm:pt modelId="{5FFA6F06-A553-4AAD-8A3E-EBD867B3D0B5}" type="pres">
      <dgm:prSet presAssocID="{DCB2A2FD-0A24-498C-A510-7780EC267356}" presName="parTx" presStyleLbl="revTx" presStyleIdx="0" presStyleCnt="1" custScaleX="100000">
        <dgm:presLayoutVars>
          <dgm:chMax val="0"/>
          <dgm:chPref val="0"/>
        </dgm:presLayoutVars>
      </dgm:prSet>
      <dgm:spPr/>
    </dgm:pt>
  </dgm:ptLst>
  <dgm:cxnLst>
    <dgm:cxn modelId="{8E569D77-64AB-49DF-A53E-0E639DC04B05}" type="presOf" srcId="{DCB2A2FD-0A24-498C-A510-7780EC267356}" destId="{5FFA6F06-A553-4AAD-8A3E-EBD867B3D0B5}" srcOrd="0" destOrd="0" presId="urn:microsoft.com/office/officeart/2018/2/layout/IconVerticalSolidList"/>
    <dgm:cxn modelId="{00795096-56D0-4995-834C-A4D48C11F3BE}" type="presOf" srcId="{FFF99A5A-2241-41D3-A36A-363EA368C2ED}" destId="{6C12806B-00FF-4007-BE8C-73E6E607FE1D}" srcOrd="0" destOrd="0" presId="urn:microsoft.com/office/officeart/2018/2/layout/IconVerticalSolidList"/>
    <dgm:cxn modelId="{8ED6FA9D-2021-4CC1-9C79-70E043A4F100}" srcId="{FFF99A5A-2241-41D3-A36A-363EA368C2ED}" destId="{DCB2A2FD-0A24-498C-A510-7780EC267356}" srcOrd="0" destOrd="0" parTransId="{62779A72-CEDE-47A3-BCAB-906BA26ECDD6}" sibTransId="{CC82698A-C329-475D-9DF1-E789FF953230}"/>
    <dgm:cxn modelId="{4FB62CA8-9D8B-48F4-8BEB-230CE8161D7B}" type="presParOf" srcId="{6C12806B-00FF-4007-BE8C-73E6E607FE1D}" destId="{D55E3EF3-807B-4EC6-983E-4C4BDD6DE1EB}" srcOrd="0" destOrd="0" presId="urn:microsoft.com/office/officeart/2018/2/layout/IconVerticalSolidList"/>
    <dgm:cxn modelId="{F3C86B33-F973-4853-A4CC-88EC7BB00CEF}" type="presParOf" srcId="{D55E3EF3-807B-4EC6-983E-4C4BDD6DE1EB}" destId="{1728A94B-0B90-4D99-9791-99CCCADB2DD9}" srcOrd="0" destOrd="0" presId="urn:microsoft.com/office/officeart/2018/2/layout/IconVerticalSolidList"/>
    <dgm:cxn modelId="{836A2B3D-2CB8-417B-A2BE-87EF07D3A682}" type="presParOf" srcId="{D55E3EF3-807B-4EC6-983E-4C4BDD6DE1EB}" destId="{1CAE8A6D-9E8E-4538-8FD4-46C58F229B3A}" srcOrd="1" destOrd="0" presId="urn:microsoft.com/office/officeart/2018/2/layout/IconVerticalSolidList"/>
    <dgm:cxn modelId="{7DF348A4-23D0-49D3-AAF6-409C69378EC0}" type="presParOf" srcId="{D55E3EF3-807B-4EC6-983E-4C4BDD6DE1EB}" destId="{295C276E-794F-4DEE-ADDE-FDE6B77DEDDF}" srcOrd="2" destOrd="0" presId="urn:microsoft.com/office/officeart/2018/2/layout/IconVerticalSolidList"/>
    <dgm:cxn modelId="{B1CDBA05-E3BF-4D9B-AED5-EF56EF80710F}" type="presParOf" srcId="{D55E3EF3-807B-4EC6-983E-4C4BDD6DE1EB}" destId="{5FFA6F06-A553-4AAD-8A3E-EBD867B3D0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FFF99A5A-2241-41D3-A36A-363EA368C2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B2A2FD-0A24-498C-A510-7780EC267356}">
      <dgm:prSet custT="1"/>
      <dgm:spPr/>
      <dgm:t>
        <a:bodyPr/>
        <a:lstStyle/>
        <a:p>
          <a:pPr>
            <a:lnSpc>
              <a:spcPct val="100000"/>
            </a:lnSpc>
          </a:pPr>
          <a:r>
            <a:rPr lang="en-US" sz="4800" dirty="0"/>
            <a:t>WHEN</a:t>
          </a:r>
        </a:p>
      </dgm:t>
    </dgm:pt>
    <dgm:pt modelId="{62779A72-CEDE-47A3-BCAB-906BA26ECDD6}" type="parTrans" cxnId="{8ED6FA9D-2021-4CC1-9C79-70E043A4F100}">
      <dgm:prSet/>
      <dgm:spPr/>
      <dgm:t>
        <a:bodyPr/>
        <a:lstStyle/>
        <a:p>
          <a:endParaRPr lang="en-US"/>
        </a:p>
      </dgm:t>
    </dgm:pt>
    <dgm:pt modelId="{CC82698A-C329-475D-9DF1-E789FF953230}" type="sibTrans" cxnId="{8ED6FA9D-2021-4CC1-9C79-70E043A4F100}">
      <dgm:prSet/>
      <dgm:spPr/>
      <dgm:t>
        <a:bodyPr/>
        <a:lstStyle/>
        <a:p>
          <a:endParaRPr lang="en-US"/>
        </a:p>
      </dgm:t>
    </dgm:pt>
    <dgm:pt modelId="{6C12806B-00FF-4007-BE8C-73E6E607FE1D}" type="pres">
      <dgm:prSet presAssocID="{FFF99A5A-2241-41D3-A36A-363EA368C2ED}" presName="root" presStyleCnt="0">
        <dgm:presLayoutVars>
          <dgm:dir/>
          <dgm:resizeHandles val="exact"/>
        </dgm:presLayoutVars>
      </dgm:prSet>
      <dgm:spPr/>
    </dgm:pt>
    <dgm:pt modelId="{D55E3EF3-807B-4EC6-983E-4C4BDD6DE1EB}" type="pres">
      <dgm:prSet presAssocID="{DCB2A2FD-0A24-498C-A510-7780EC267356}" presName="compNode" presStyleCnt="0"/>
      <dgm:spPr/>
    </dgm:pt>
    <dgm:pt modelId="{1728A94B-0B90-4D99-9791-99CCCADB2DD9}" type="pres">
      <dgm:prSet presAssocID="{DCB2A2FD-0A24-498C-A510-7780EC267356}" presName="bgRect" presStyleLbl="bgShp" presStyleIdx="0" presStyleCnt="1" custScaleY="191065" custLinFactNeighborY="-9930"/>
      <dgm:spPr>
        <a:solidFill>
          <a:srgbClr val="3E3423"/>
        </a:solidFill>
      </dgm:spPr>
    </dgm:pt>
    <dgm:pt modelId="{1CAE8A6D-9E8E-4538-8FD4-46C58F229B3A}" type="pres">
      <dgm:prSet presAssocID="{DCB2A2FD-0A24-498C-A510-7780EC267356}" presName="iconRect" presStyleLbl="node1" presStyleIdx="0" presStyleCnt="1" custScaleX="147913" custScaleY="152868" custLinFactNeighborX="55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ily calendar with solid fill"/>
        </a:ext>
      </dgm:extLst>
    </dgm:pt>
    <dgm:pt modelId="{295C276E-794F-4DEE-ADDE-FDE6B77DEDDF}" type="pres">
      <dgm:prSet presAssocID="{DCB2A2FD-0A24-498C-A510-7780EC267356}" presName="spaceRect" presStyleCnt="0"/>
      <dgm:spPr/>
    </dgm:pt>
    <dgm:pt modelId="{5FFA6F06-A553-4AAD-8A3E-EBD867B3D0B5}" type="pres">
      <dgm:prSet presAssocID="{DCB2A2FD-0A24-498C-A510-7780EC267356}" presName="parTx" presStyleLbl="revTx" presStyleIdx="0" presStyleCnt="1" custScaleX="100000">
        <dgm:presLayoutVars>
          <dgm:chMax val="0"/>
          <dgm:chPref val="0"/>
        </dgm:presLayoutVars>
      </dgm:prSet>
      <dgm:spPr/>
    </dgm:pt>
  </dgm:ptLst>
  <dgm:cxnLst>
    <dgm:cxn modelId="{8E569D77-64AB-49DF-A53E-0E639DC04B05}" type="presOf" srcId="{DCB2A2FD-0A24-498C-A510-7780EC267356}" destId="{5FFA6F06-A553-4AAD-8A3E-EBD867B3D0B5}" srcOrd="0" destOrd="0" presId="urn:microsoft.com/office/officeart/2018/2/layout/IconVerticalSolidList"/>
    <dgm:cxn modelId="{00795096-56D0-4995-834C-A4D48C11F3BE}" type="presOf" srcId="{FFF99A5A-2241-41D3-A36A-363EA368C2ED}" destId="{6C12806B-00FF-4007-BE8C-73E6E607FE1D}" srcOrd="0" destOrd="0" presId="urn:microsoft.com/office/officeart/2018/2/layout/IconVerticalSolidList"/>
    <dgm:cxn modelId="{8ED6FA9D-2021-4CC1-9C79-70E043A4F100}" srcId="{FFF99A5A-2241-41D3-A36A-363EA368C2ED}" destId="{DCB2A2FD-0A24-498C-A510-7780EC267356}" srcOrd="0" destOrd="0" parTransId="{62779A72-CEDE-47A3-BCAB-906BA26ECDD6}" sibTransId="{CC82698A-C329-475D-9DF1-E789FF953230}"/>
    <dgm:cxn modelId="{4FB62CA8-9D8B-48F4-8BEB-230CE8161D7B}" type="presParOf" srcId="{6C12806B-00FF-4007-BE8C-73E6E607FE1D}" destId="{D55E3EF3-807B-4EC6-983E-4C4BDD6DE1EB}" srcOrd="0" destOrd="0" presId="urn:microsoft.com/office/officeart/2018/2/layout/IconVerticalSolidList"/>
    <dgm:cxn modelId="{F3C86B33-F973-4853-A4CC-88EC7BB00CEF}" type="presParOf" srcId="{D55E3EF3-807B-4EC6-983E-4C4BDD6DE1EB}" destId="{1728A94B-0B90-4D99-9791-99CCCADB2DD9}" srcOrd="0" destOrd="0" presId="urn:microsoft.com/office/officeart/2018/2/layout/IconVerticalSolidList"/>
    <dgm:cxn modelId="{836A2B3D-2CB8-417B-A2BE-87EF07D3A682}" type="presParOf" srcId="{D55E3EF3-807B-4EC6-983E-4C4BDD6DE1EB}" destId="{1CAE8A6D-9E8E-4538-8FD4-46C58F229B3A}" srcOrd="1" destOrd="0" presId="urn:microsoft.com/office/officeart/2018/2/layout/IconVerticalSolidList"/>
    <dgm:cxn modelId="{7DF348A4-23D0-49D3-AAF6-409C69378EC0}" type="presParOf" srcId="{D55E3EF3-807B-4EC6-983E-4C4BDD6DE1EB}" destId="{295C276E-794F-4DEE-ADDE-FDE6B77DEDDF}" srcOrd="2" destOrd="0" presId="urn:microsoft.com/office/officeart/2018/2/layout/IconVerticalSolidList"/>
    <dgm:cxn modelId="{B1CDBA05-E3BF-4D9B-AED5-EF56EF80710F}" type="presParOf" srcId="{D55E3EF3-807B-4EC6-983E-4C4BDD6DE1EB}" destId="{5FFA6F06-A553-4AAD-8A3E-EBD867B3D0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FFF99A5A-2241-41D3-A36A-363EA368C2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B2A2FD-0A24-498C-A510-7780EC267356}">
      <dgm:prSet custT="1"/>
      <dgm:spPr/>
      <dgm:t>
        <a:bodyPr/>
        <a:lstStyle/>
        <a:p>
          <a:pPr>
            <a:lnSpc>
              <a:spcPct val="100000"/>
            </a:lnSpc>
          </a:pPr>
          <a:r>
            <a:rPr lang="en-US" sz="4800" dirty="0"/>
            <a:t>WHEN</a:t>
          </a:r>
        </a:p>
      </dgm:t>
    </dgm:pt>
    <dgm:pt modelId="{62779A72-CEDE-47A3-BCAB-906BA26ECDD6}" type="parTrans" cxnId="{8ED6FA9D-2021-4CC1-9C79-70E043A4F100}">
      <dgm:prSet/>
      <dgm:spPr/>
      <dgm:t>
        <a:bodyPr/>
        <a:lstStyle/>
        <a:p>
          <a:endParaRPr lang="en-US"/>
        </a:p>
      </dgm:t>
    </dgm:pt>
    <dgm:pt modelId="{CC82698A-C329-475D-9DF1-E789FF953230}" type="sibTrans" cxnId="{8ED6FA9D-2021-4CC1-9C79-70E043A4F100}">
      <dgm:prSet/>
      <dgm:spPr/>
      <dgm:t>
        <a:bodyPr/>
        <a:lstStyle/>
        <a:p>
          <a:endParaRPr lang="en-US"/>
        </a:p>
      </dgm:t>
    </dgm:pt>
    <dgm:pt modelId="{6C12806B-00FF-4007-BE8C-73E6E607FE1D}" type="pres">
      <dgm:prSet presAssocID="{FFF99A5A-2241-41D3-A36A-363EA368C2ED}" presName="root" presStyleCnt="0">
        <dgm:presLayoutVars>
          <dgm:dir/>
          <dgm:resizeHandles val="exact"/>
        </dgm:presLayoutVars>
      </dgm:prSet>
      <dgm:spPr/>
    </dgm:pt>
    <dgm:pt modelId="{D55E3EF3-807B-4EC6-983E-4C4BDD6DE1EB}" type="pres">
      <dgm:prSet presAssocID="{DCB2A2FD-0A24-498C-A510-7780EC267356}" presName="compNode" presStyleCnt="0"/>
      <dgm:spPr/>
    </dgm:pt>
    <dgm:pt modelId="{1728A94B-0B90-4D99-9791-99CCCADB2DD9}" type="pres">
      <dgm:prSet presAssocID="{DCB2A2FD-0A24-498C-A510-7780EC267356}" presName="bgRect" presStyleLbl="bgShp" presStyleIdx="0" presStyleCnt="1" custScaleX="68401" custScaleY="86689" custLinFactNeighborX="-13918" custLinFactNeighborY="-781"/>
      <dgm:spPr>
        <a:solidFill>
          <a:srgbClr val="3E3423"/>
        </a:solidFill>
      </dgm:spPr>
    </dgm:pt>
    <dgm:pt modelId="{1CAE8A6D-9E8E-4538-8FD4-46C58F229B3A}" type="pres">
      <dgm:prSet presAssocID="{DCB2A2FD-0A24-498C-A510-7780EC267356}" presName="iconRect" presStyleLbl="node1" presStyleIdx="0" presStyleCnt="1" custScaleX="147913" custScaleY="152868" custLinFactNeighborX="55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ily calendar with solid fill"/>
        </a:ext>
      </dgm:extLst>
    </dgm:pt>
    <dgm:pt modelId="{295C276E-794F-4DEE-ADDE-FDE6B77DEDDF}" type="pres">
      <dgm:prSet presAssocID="{DCB2A2FD-0A24-498C-A510-7780EC267356}" presName="spaceRect" presStyleCnt="0"/>
      <dgm:spPr/>
    </dgm:pt>
    <dgm:pt modelId="{5FFA6F06-A553-4AAD-8A3E-EBD867B3D0B5}" type="pres">
      <dgm:prSet presAssocID="{DCB2A2FD-0A24-498C-A510-7780EC267356}" presName="parTx" presStyleLbl="revTx" presStyleIdx="0" presStyleCnt="1" custScaleX="100000">
        <dgm:presLayoutVars>
          <dgm:chMax val="0"/>
          <dgm:chPref val="0"/>
        </dgm:presLayoutVars>
      </dgm:prSet>
      <dgm:spPr/>
    </dgm:pt>
  </dgm:ptLst>
  <dgm:cxnLst>
    <dgm:cxn modelId="{8E569D77-64AB-49DF-A53E-0E639DC04B05}" type="presOf" srcId="{DCB2A2FD-0A24-498C-A510-7780EC267356}" destId="{5FFA6F06-A553-4AAD-8A3E-EBD867B3D0B5}" srcOrd="0" destOrd="0" presId="urn:microsoft.com/office/officeart/2018/2/layout/IconVerticalSolidList"/>
    <dgm:cxn modelId="{00795096-56D0-4995-834C-A4D48C11F3BE}" type="presOf" srcId="{FFF99A5A-2241-41D3-A36A-363EA368C2ED}" destId="{6C12806B-00FF-4007-BE8C-73E6E607FE1D}" srcOrd="0" destOrd="0" presId="urn:microsoft.com/office/officeart/2018/2/layout/IconVerticalSolidList"/>
    <dgm:cxn modelId="{8ED6FA9D-2021-4CC1-9C79-70E043A4F100}" srcId="{FFF99A5A-2241-41D3-A36A-363EA368C2ED}" destId="{DCB2A2FD-0A24-498C-A510-7780EC267356}" srcOrd="0" destOrd="0" parTransId="{62779A72-CEDE-47A3-BCAB-906BA26ECDD6}" sibTransId="{CC82698A-C329-475D-9DF1-E789FF953230}"/>
    <dgm:cxn modelId="{4FB62CA8-9D8B-48F4-8BEB-230CE8161D7B}" type="presParOf" srcId="{6C12806B-00FF-4007-BE8C-73E6E607FE1D}" destId="{D55E3EF3-807B-4EC6-983E-4C4BDD6DE1EB}" srcOrd="0" destOrd="0" presId="urn:microsoft.com/office/officeart/2018/2/layout/IconVerticalSolidList"/>
    <dgm:cxn modelId="{F3C86B33-F973-4853-A4CC-88EC7BB00CEF}" type="presParOf" srcId="{D55E3EF3-807B-4EC6-983E-4C4BDD6DE1EB}" destId="{1728A94B-0B90-4D99-9791-99CCCADB2DD9}" srcOrd="0" destOrd="0" presId="urn:microsoft.com/office/officeart/2018/2/layout/IconVerticalSolidList"/>
    <dgm:cxn modelId="{836A2B3D-2CB8-417B-A2BE-87EF07D3A682}" type="presParOf" srcId="{D55E3EF3-807B-4EC6-983E-4C4BDD6DE1EB}" destId="{1CAE8A6D-9E8E-4538-8FD4-46C58F229B3A}" srcOrd="1" destOrd="0" presId="urn:microsoft.com/office/officeart/2018/2/layout/IconVerticalSolidList"/>
    <dgm:cxn modelId="{7DF348A4-23D0-49D3-AAF6-409C69378EC0}" type="presParOf" srcId="{D55E3EF3-807B-4EC6-983E-4C4BDD6DE1EB}" destId="{295C276E-794F-4DEE-ADDE-FDE6B77DEDDF}" srcOrd="2" destOrd="0" presId="urn:microsoft.com/office/officeart/2018/2/layout/IconVerticalSolidList"/>
    <dgm:cxn modelId="{B1CDBA05-E3BF-4D9B-AED5-EF56EF80710F}" type="presParOf" srcId="{D55E3EF3-807B-4EC6-983E-4C4BDD6DE1EB}" destId="{5FFA6F06-A553-4AAD-8A3E-EBD867B3D0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FFF99A5A-2241-41D3-A36A-363EA368C2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B2A2FD-0A24-498C-A510-7780EC267356}">
      <dgm:prSet custT="1"/>
      <dgm:spPr/>
      <dgm:t>
        <a:bodyPr/>
        <a:lstStyle/>
        <a:p>
          <a:pPr>
            <a:lnSpc>
              <a:spcPct val="100000"/>
            </a:lnSpc>
          </a:pPr>
          <a:r>
            <a:rPr lang="en-US" sz="2500" dirty="0"/>
            <a:t>WHEN</a:t>
          </a:r>
        </a:p>
      </dgm:t>
    </dgm:pt>
    <dgm:pt modelId="{62779A72-CEDE-47A3-BCAB-906BA26ECDD6}" type="parTrans" cxnId="{8ED6FA9D-2021-4CC1-9C79-70E043A4F100}">
      <dgm:prSet/>
      <dgm:spPr/>
      <dgm:t>
        <a:bodyPr/>
        <a:lstStyle/>
        <a:p>
          <a:endParaRPr lang="en-US"/>
        </a:p>
      </dgm:t>
    </dgm:pt>
    <dgm:pt modelId="{CC82698A-C329-475D-9DF1-E789FF953230}" type="sibTrans" cxnId="{8ED6FA9D-2021-4CC1-9C79-70E043A4F100}">
      <dgm:prSet/>
      <dgm:spPr/>
      <dgm:t>
        <a:bodyPr/>
        <a:lstStyle/>
        <a:p>
          <a:endParaRPr lang="en-US"/>
        </a:p>
      </dgm:t>
    </dgm:pt>
    <dgm:pt modelId="{6C12806B-00FF-4007-BE8C-73E6E607FE1D}" type="pres">
      <dgm:prSet presAssocID="{FFF99A5A-2241-41D3-A36A-363EA368C2ED}" presName="root" presStyleCnt="0">
        <dgm:presLayoutVars>
          <dgm:dir/>
          <dgm:resizeHandles val="exact"/>
        </dgm:presLayoutVars>
      </dgm:prSet>
      <dgm:spPr/>
    </dgm:pt>
    <dgm:pt modelId="{D55E3EF3-807B-4EC6-983E-4C4BDD6DE1EB}" type="pres">
      <dgm:prSet presAssocID="{DCB2A2FD-0A24-498C-A510-7780EC267356}" presName="compNode" presStyleCnt="0"/>
      <dgm:spPr/>
    </dgm:pt>
    <dgm:pt modelId="{1728A94B-0B90-4D99-9791-99CCCADB2DD9}" type="pres">
      <dgm:prSet presAssocID="{DCB2A2FD-0A24-498C-A510-7780EC267356}" presName="bgRect" presStyleLbl="bgShp" presStyleIdx="0" presStyleCnt="1" custScaleX="100000" custScaleY="96528" custLinFactNeighborY="-11146"/>
      <dgm:spPr>
        <a:solidFill>
          <a:srgbClr val="3E3423"/>
        </a:solidFill>
      </dgm:spPr>
    </dgm:pt>
    <dgm:pt modelId="{1CAE8A6D-9E8E-4538-8FD4-46C58F229B3A}" type="pres">
      <dgm:prSet presAssocID="{DCB2A2FD-0A24-498C-A510-7780EC267356}" presName="iconRect" presStyleLbl="node1" presStyleIdx="0" presStyleCnt="1" custScaleX="82673" custScaleY="77700" custLinFactNeighborX="-19314" custLinFactNeighborY="-2295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a:ln>
          <a:noFill/>
        </a:ln>
      </dgm:spPr>
    </dgm:pt>
    <dgm:pt modelId="{295C276E-794F-4DEE-ADDE-FDE6B77DEDDF}" type="pres">
      <dgm:prSet presAssocID="{DCB2A2FD-0A24-498C-A510-7780EC267356}" presName="spaceRect" presStyleCnt="0"/>
      <dgm:spPr/>
    </dgm:pt>
    <dgm:pt modelId="{5FFA6F06-A553-4AAD-8A3E-EBD867B3D0B5}" type="pres">
      <dgm:prSet presAssocID="{DCB2A2FD-0A24-498C-A510-7780EC267356}" presName="parTx" presStyleLbl="revTx" presStyleIdx="0" presStyleCnt="1" custScaleX="100000" custLinFactNeighborX="-2147" custLinFactNeighborY="-12624">
        <dgm:presLayoutVars>
          <dgm:chMax val="0"/>
          <dgm:chPref val="0"/>
        </dgm:presLayoutVars>
      </dgm:prSet>
      <dgm:spPr/>
    </dgm:pt>
  </dgm:ptLst>
  <dgm:cxnLst>
    <dgm:cxn modelId="{8E569D77-64AB-49DF-A53E-0E639DC04B05}" type="presOf" srcId="{DCB2A2FD-0A24-498C-A510-7780EC267356}" destId="{5FFA6F06-A553-4AAD-8A3E-EBD867B3D0B5}" srcOrd="0" destOrd="0" presId="urn:microsoft.com/office/officeart/2018/2/layout/IconVerticalSolidList"/>
    <dgm:cxn modelId="{00795096-56D0-4995-834C-A4D48C11F3BE}" type="presOf" srcId="{FFF99A5A-2241-41D3-A36A-363EA368C2ED}" destId="{6C12806B-00FF-4007-BE8C-73E6E607FE1D}" srcOrd="0" destOrd="0" presId="urn:microsoft.com/office/officeart/2018/2/layout/IconVerticalSolidList"/>
    <dgm:cxn modelId="{8ED6FA9D-2021-4CC1-9C79-70E043A4F100}" srcId="{FFF99A5A-2241-41D3-A36A-363EA368C2ED}" destId="{DCB2A2FD-0A24-498C-A510-7780EC267356}" srcOrd="0" destOrd="0" parTransId="{62779A72-CEDE-47A3-BCAB-906BA26ECDD6}" sibTransId="{CC82698A-C329-475D-9DF1-E789FF953230}"/>
    <dgm:cxn modelId="{4FB62CA8-9D8B-48F4-8BEB-230CE8161D7B}" type="presParOf" srcId="{6C12806B-00FF-4007-BE8C-73E6E607FE1D}" destId="{D55E3EF3-807B-4EC6-983E-4C4BDD6DE1EB}" srcOrd="0" destOrd="0" presId="urn:microsoft.com/office/officeart/2018/2/layout/IconVerticalSolidList"/>
    <dgm:cxn modelId="{F3C86B33-F973-4853-A4CC-88EC7BB00CEF}" type="presParOf" srcId="{D55E3EF3-807B-4EC6-983E-4C4BDD6DE1EB}" destId="{1728A94B-0B90-4D99-9791-99CCCADB2DD9}" srcOrd="0" destOrd="0" presId="urn:microsoft.com/office/officeart/2018/2/layout/IconVerticalSolidList"/>
    <dgm:cxn modelId="{836A2B3D-2CB8-417B-A2BE-87EF07D3A682}" type="presParOf" srcId="{D55E3EF3-807B-4EC6-983E-4C4BDD6DE1EB}" destId="{1CAE8A6D-9E8E-4538-8FD4-46C58F229B3A}" srcOrd="1" destOrd="0" presId="urn:microsoft.com/office/officeart/2018/2/layout/IconVerticalSolidList"/>
    <dgm:cxn modelId="{7DF348A4-23D0-49D3-AAF6-409C69378EC0}" type="presParOf" srcId="{D55E3EF3-807B-4EC6-983E-4C4BDD6DE1EB}" destId="{295C276E-794F-4DEE-ADDE-FDE6B77DEDDF}" srcOrd="2" destOrd="0" presId="urn:microsoft.com/office/officeart/2018/2/layout/IconVerticalSolidList"/>
    <dgm:cxn modelId="{B1CDBA05-E3BF-4D9B-AED5-EF56EF80710F}" type="presParOf" srcId="{D55E3EF3-807B-4EC6-983E-4C4BDD6DE1EB}" destId="{5FFA6F06-A553-4AAD-8A3E-EBD867B3D0B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FF99A5A-2241-41D3-A36A-363EA368C2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B2A2FD-0A24-498C-A510-7780EC267356}">
      <dgm:prSet custT="1"/>
      <dgm:spPr/>
      <dgm:t>
        <a:bodyPr/>
        <a:lstStyle/>
        <a:p>
          <a:pPr>
            <a:lnSpc>
              <a:spcPct val="100000"/>
            </a:lnSpc>
          </a:pPr>
          <a:r>
            <a:rPr lang="en-US" sz="2500" dirty="0"/>
            <a:t>WHEN</a:t>
          </a:r>
        </a:p>
      </dgm:t>
    </dgm:pt>
    <dgm:pt modelId="{62779A72-CEDE-47A3-BCAB-906BA26ECDD6}" type="parTrans" cxnId="{8ED6FA9D-2021-4CC1-9C79-70E043A4F100}">
      <dgm:prSet/>
      <dgm:spPr/>
      <dgm:t>
        <a:bodyPr/>
        <a:lstStyle/>
        <a:p>
          <a:endParaRPr lang="en-US"/>
        </a:p>
      </dgm:t>
    </dgm:pt>
    <dgm:pt modelId="{CC82698A-C329-475D-9DF1-E789FF953230}" type="sibTrans" cxnId="{8ED6FA9D-2021-4CC1-9C79-70E043A4F100}">
      <dgm:prSet/>
      <dgm:spPr/>
      <dgm:t>
        <a:bodyPr/>
        <a:lstStyle/>
        <a:p>
          <a:endParaRPr lang="en-US"/>
        </a:p>
      </dgm:t>
    </dgm:pt>
    <dgm:pt modelId="{6C12806B-00FF-4007-BE8C-73E6E607FE1D}" type="pres">
      <dgm:prSet presAssocID="{FFF99A5A-2241-41D3-A36A-363EA368C2ED}" presName="root" presStyleCnt="0">
        <dgm:presLayoutVars>
          <dgm:dir/>
          <dgm:resizeHandles val="exact"/>
        </dgm:presLayoutVars>
      </dgm:prSet>
      <dgm:spPr/>
    </dgm:pt>
    <dgm:pt modelId="{D55E3EF3-807B-4EC6-983E-4C4BDD6DE1EB}" type="pres">
      <dgm:prSet presAssocID="{DCB2A2FD-0A24-498C-A510-7780EC267356}" presName="compNode" presStyleCnt="0"/>
      <dgm:spPr/>
    </dgm:pt>
    <dgm:pt modelId="{1728A94B-0B90-4D99-9791-99CCCADB2DD9}" type="pres">
      <dgm:prSet presAssocID="{DCB2A2FD-0A24-498C-A510-7780EC267356}" presName="bgRect" presStyleLbl="bgShp" presStyleIdx="0" presStyleCnt="1" custScaleX="100000" custScaleY="96528" custLinFactNeighborY="-11146"/>
      <dgm:spPr>
        <a:solidFill>
          <a:srgbClr val="3E3423"/>
        </a:solidFill>
      </dgm:spPr>
    </dgm:pt>
    <dgm:pt modelId="{1CAE8A6D-9E8E-4538-8FD4-46C58F229B3A}" type="pres">
      <dgm:prSet presAssocID="{DCB2A2FD-0A24-498C-A510-7780EC267356}" presName="iconRect" presStyleLbl="node1" presStyleIdx="0" presStyleCnt="1" custScaleX="82673" custScaleY="77700" custLinFactNeighborX="-19314" custLinFactNeighborY="-2295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a:ln>
          <a:noFill/>
        </a:ln>
      </dgm:spPr>
    </dgm:pt>
    <dgm:pt modelId="{295C276E-794F-4DEE-ADDE-FDE6B77DEDDF}" type="pres">
      <dgm:prSet presAssocID="{DCB2A2FD-0A24-498C-A510-7780EC267356}" presName="spaceRect" presStyleCnt="0"/>
      <dgm:spPr/>
    </dgm:pt>
    <dgm:pt modelId="{5FFA6F06-A553-4AAD-8A3E-EBD867B3D0B5}" type="pres">
      <dgm:prSet presAssocID="{DCB2A2FD-0A24-498C-A510-7780EC267356}" presName="parTx" presStyleLbl="revTx" presStyleIdx="0" presStyleCnt="1" custScaleX="100000" custLinFactNeighborX="-2147" custLinFactNeighborY="-12624">
        <dgm:presLayoutVars>
          <dgm:chMax val="0"/>
          <dgm:chPref val="0"/>
        </dgm:presLayoutVars>
      </dgm:prSet>
      <dgm:spPr/>
    </dgm:pt>
  </dgm:ptLst>
  <dgm:cxnLst>
    <dgm:cxn modelId="{8E569D77-64AB-49DF-A53E-0E639DC04B05}" type="presOf" srcId="{DCB2A2FD-0A24-498C-A510-7780EC267356}" destId="{5FFA6F06-A553-4AAD-8A3E-EBD867B3D0B5}" srcOrd="0" destOrd="0" presId="urn:microsoft.com/office/officeart/2018/2/layout/IconVerticalSolidList"/>
    <dgm:cxn modelId="{00795096-56D0-4995-834C-A4D48C11F3BE}" type="presOf" srcId="{FFF99A5A-2241-41D3-A36A-363EA368C2ED}" destId="{6C12806B-00FF-4007-BE8C-73E6E607FE1D}" srcOrd="0" destOrd="0" presId="urn:microsoft.com/office/officeart/2018/2/layout/IconVerticalSolidList"/>
    <dgm:cxn modelId="{8ED6FA9D-2021-4CC1-9C79-70E043A4F100}" srcId="{FFF99A5A-2241-41D3-A36A-363EA368C2ED}" destId="{DCB2A2FD-0A24-498C-A510-7780EC267356}" srcOrd="0" destOrd="0" parTransId="{62779A72-CEDE-47A3-BCAB-906BA26ECDD6}" sibTransId="{CC82698A-C329-475D-9DF1-E789FF953230}"/>
    <dgm:cxn modelId="{4FB62CA8-9D8B-48F4-8BEB-230CE8161D7B}" type="presParOf" srcId="{6C12806B-00FF-4007-BE8C-73E6E607FE1D}" destId="{D55E3EF3-807B-4EC6-983E-4C4BDD6DE1EB}" srcOrd="0" destOrd="0" presId="urn:microsoft.com/office/officeart/2018/2/layout/IconVerticalSolidList"/>
    <dgm:cxn modelId="{F3C86B33-F973-4853-A4CC-88EC7BB00CEF}" type="presParOf" srcId="{D55E3EF3-807B-4EC6-983E-4C4BDD6DE1EB}" destId="{1728A94B-0B90-4D99-9791-99CCCADB2DD9}" srcOrd="0" destOrd="0" presId="urn:microsoft.com/office/officeart/2018/2/layout/IconVerticalSolidList"/>
    <dgm:cxn modelId="{836A2B3D-2CB8-417B-A2BE-87EF07D3A682}" type="presParOf" srcId="{D55E3EF3-807B-4EC6-983E-4C4BDD6DE1EB}" destId="{1CAE8A6D-9E8E-4538-8FD4-46C58F229B3A}" srcOrd="1" destOrd="0" presId="urn:microsoft.com/office/officeart/2018/2/layout/IconVerticalSolidList"/>
    <dgm:cxn modelId="{7DF348A4-23D0-49D3-AAF6-409C69378EC0}" type="presParOf" srcId="{D55E3EF3-807B-4EC6-983E-4C4BDD6DE1EB}" destId="{295C276E-794F-4DEE-ADDE-FDE6B77DEDDF}" srcOrd="2" destOrd="0" presId="urn:microsoft.com/office/officeart/2018/2/layout/IconVerticalSolidList"/>
    <dgm:cxn modelId="{B1CDBA05-E3BF-4D9B-AED5-EF56EF80710F}" type="presParOf" srcId="{D55E3EF3-807B-4EC6-983E-4C4BDD6DE1EB}" destId="{5FFA6F06-A553-4AAD-8A3E-EBD867B3D0B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A94B-0B90-4D99-9791-99CCCADB2DD9}">
      <dsp:nvSpPr>
        <dsp:cNvPr id="0" name=""/>
        <dsp:cNvSpPr/>
      </dsp:nvSpPr>
      <dsp:spPr>
        <a:xfrm>
          <a:off x="0" y="0"/>
          <a:ext cx="11090275" cy="1604177"/>
        </a:xfrm>
        <a:prstGeom prst="roundRect">
          <a:avLst>
            <a:gd name="adj" fmla="val 10000"/>
          </a:avLst>
        </a:prstGeom>
        <a:solidFill>
          <a:srgbClr val="3E3423"/>
        </a:solidFill>
        <a:ln>
          <a:noFill/>
        </a:ln>
        <a:effectLst/>
      </dsp:spPr>
      <dsp:style>
        <a:lnRef idx="0">
          <a:scrgbClr r="0" g="0" b="0"/>
        </a:lnRef>
        <a:fillRef idx="1">
          <a:scrgbClr r="0" g="0" b="0"/>
        </a:fillRef>
        <a:effectRef idx="0">
          <a:scrgbClr r="0" g="0" b="0"/>
        </a:effectRef>
        <a:fontRef idx="minor"/>
      </dsp:style>
    </dsp:sp>
    <dsp:sp modelId="{1CAE8A6D-9E8E-4538-8FD4-46C58F229B3A}">
      <dsp:nvSpPr>
        <dsp:cNvPr id="0" name=""/>
        <dsp:cNvSpPr/>
      </dsp:nvSpPr>
      <dsp:spPr>
        <a:xfrm>
          <a:off x="168750" y="496355"/>
          <a:ext cx="683030" cy="705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6F06-A553-4AAD-8A3E-EBD867B3D0B5}">
      <dsp:nvSpPr>
        <dsp:cNvPr id="0" name=""/>
        <dsp:cNvSpPr/>
      </dsp:nvSpPr>
      <dsp:spPr>
        <a:xfrm>
          <a:off x="969735" y="429513"/>
          <a:ext cx="10064439" cy="88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8" tIns="93998" rIns="93998" bIns="93998" numCol="1" spcCol="1270" anchor="ctr" anchorCtr="0">
          <a:noAutofit/>
        </a:bodyPr>
        <a:lstStyle/>
        <a:p>
          <a:pPr marL="0" lvl="0" indent="0" algn="l" defTabSz="2133600">
            <a:lnSpc>
              <a:spcPct val="100000"/>
            </a:lnSpc>
            <a:spcBef>
              <a:spcPct val="0"/>
            </a:spcBef>
            <a:spcAft>
              <a:spcPct val="35000"/>
            </a:spcAft>
            <a:buNone/>
          </a:pPr>
          <a:r>
            <a:rPr lang="en-US" sz="4800" kern="1200" dirty="0"/>
            <a:t>WHEN</a:t>
          </a:r>
        </a:p>
      </dsp:txBody>
      <dsp:txXfrm>
        <a:off x="969735" y="429513"/>
        <a:ext cx="10064439" cy="888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A94B-0B90-4D99-9791-99CCCADB2DD9}">
      <dsp:nvSpPr>
        <dsp:cNvPr id="0" name=""/>
        <dsp:cNvSpPr/>
      </dsp:nvSpPr>
      <dsp:spPr>
        <a:xfrm>
          <a:off x="0" y="0"/>
          <a:ext cx="11090275" cy="1604177"/>
        </a:xfrm>
        <a:prstGeom prst="roundRect">
          <a:avLst>
            <a:gd name="adj" fmla="val 10000"/>
          </a:avLst>
        </a:prstGeom>
        <a:solidFill>
          <a:srgbClr val="3E3423"/>
        </a:solidFill>
        <a:ln>
          <a:noFill/>
        </a:ln>
        <a:effectLst/>
      </dsp:spPr>
      <dsp:style>
        <a:lnRef idx="0">
          <a:scrgbClr r="0" g="0" b="0"/>
        </a:lnRef>
        <a:fillRef idx="1">
          <a:scrgbClr r="0" g="0" b="0"/>
        </a:fillRef>
        <a:effectRef idx="0">
          <a:scrgbClr r="0" g="0" b="0"/>
        </a:effectRef>
        <a:fontRef idx="minor"/>
      </dsp:style>
    </dsp:sp>
    <dsp:sp modelId="{1CAE8A6D-9E8E-4538-8FD4-46C58F229B3A}">
      <dsp:nvSpPr>
        <dsp:cNvPr id="0" name=""/>
        <dsp:cNvSpPr/>
      </dsp:nvSpPr>
      <dsp:spPr>
        <a:xfrm>
          <a:off x="168750" y="496355"/>
          <a:ext cx="683030" cy="705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6F06-A553-4AAD-8A3E-EBD867B3D0B5}">
      <dsp:nvSpPr>
        <dsp:cNvPr id="0" name=""/>
        <dsp:cNvSpPr/>
      </dsp:nvSpPr>
      <dsp:spPr>
        <a:xfrm>
          <a:off x="969735" y="429513"/>
          <a:ext cx="10064439" cy="88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8" tIns="93998" rIns="93998" bIns="93998" numCol="1" spcCol="1270" anchor="ctr" anchorCtr="0">
          <a:noAutofit/>
        </a:bodyPr>
        <a:lstStyle/>
        <a:p>
          <a:pPr marL="0" lvl="0" indent="0" algn="l" defTabSz="2133600">
            <a:lnSpc>
              <a:spcPct val="100000"/>
            </a:lnSpc>
            <a:spcBef>
              <a:spcPct val="0"/>
            </a:spcBef>
            <a:spcAft>
              <a:spcPct val="35000"/>
            </a:spcAft>
            <a:buNone/>
          </a:pPr>
          <a:r>
            <a:rPr lang="en-US" sz="4800" kern="1200" dirty="0"/>
            <a:t>WHEN</a:t>
          </a:r>
        </a:p>
      </dsp:txBody>
      <dsp:txXfrm>
        <a:off x="969735" y="429513"/>
        <a:ext cx="10064439" cy="8881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A94B-0B90-4D99-9791-99CCCADB2DD9}">
      <dsp:nvSpPr>
        <dsp:cNvPr id="0" name=""/>
        <dsp:cNvSpPr/>
      </dsp:nvSpPr>
      <dsp:spPr>
        <a:xfrm>
          <a:off x="0" y="0"/>
          <a:ext cx="11090275" cy="1604177"/>
        </a:xfrm>
        <a:prstGeom prst="roundRect">
          <a:avLst>
            <a:gd name="adj" fmla="val 10000"/>
          </a:avLst>
        </a:prstGeom>
        <a:solidFill>
          <a:srgbClr val="3E3423"/>
        </a:solidFill>
        <a:ln>
          <a:noFill/>
        </a:ln>
        <a:effectLst/>
      </dsp:spPr>
      <dsp:style>
        <a:lnRef idx="0">
          <a:scrgbClr r="0" g="0" b="0"/>
        </a:lnRef>
        <a:fillRef idx="1">
          <a:scrgbClr r="0" g="0" b="0"/>
        </a:fillRef>
        <a:effectRef idx="0">
          <a:scrgbClr r="0" g="0" b="0"/>
        </a:effectRef>
        <a:fontRef idx="minor"/>
      </dsp:style>
    </dsp:sp>
    <dsp:sp modelId="{1CAE8A6D-9E8E-4538-8FD4-46C58F229B3A}">
      <dsp:nvSpPr>
        <dsp:cNvPr id="0" name=""/>
        <dsp:cNvSpPr/>
      </dsp:nvSpPr>
      <dsp:spPr>
        <a:xfrm>
          <a:off x="168750" y="496355"/>
          <a:ext cx="683030" cy="705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6F06-A553-4AAD-8A3E-EBD867B3D0B5}">
      <dsp:nvSpPr>
        <dsp:cNvPr id="0" name=""/>
        <dsp:cNvSpPr/>
      </dsp:nvSpPr>
      <dsp:spPr>
        <a:xfrm>
          <a:off x="969735" y="429513"/>
          <a:ext cx="10064439" cy="88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8" tIns="93998" rIns="93998" bIns="93998" numCol="1" spcCol="1270" anchor="ctr" anchorCtr="0">
          <a:noAutofit/>
        </a:bodyPr>
        <a:lstStyle/>
        <a:p>
          <a:pPr marL="0" lvl="0" indent="0" algn="l" defTabSz="2133600">
            <a:lnSpc>
              <a:spcPct val="100000"/>
            </a:lnSpc>
            <a:spcBef>
              <a:spcPct val="0"/>
            </a:spcBef>
            <a:spcAft>
              <a:spcPct val="35000"/>
            </a:spcAft>
            <a:buNone/>
          </a:pPr>
          <a:r>
            <a:rPr lang="en-US" sz="4800" kern="1200" dirty="0"/>
            <a:t>WHEN</a:t>
          </a:r>
        </a:p>
      </dsp:txBody>
      <dsp:txXfrm>
        <a:off x="969735" y="429513"/>
        <a:ext cx="10064439" cy="8881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A94B-0B90-4D99-9791-99CCCADB2DD9}">
      <dsp:nvSpPr>
        <dsp:cNvPr id="0" name=""/>
        <dsp:cNvSpPr/>
      </dsp:nvSpPr>
      <dsp:spPr>
        <a:xfrm>
          <a:off x="0" y="0"/>
          <a:ext cx="11090275" cy="1604177"/>
        </a:xfrm>
        <a:prstGeom prst="roundRect">
          <a:avLst>
            <a:gd name="adj" fmla="val 10000"/>
          </a:avLst>
        </a:prstGeom>
        <a:solidFill>
          <a:srgbClr val="3E3423"/>
        </a:solidFill>
        <a:ln>
          <a:noFill/>
        </a:ln>
        <a:effectLst/>
      </dsp:spPr>
      <dsp:style>
        <a:lnRef idx="0">
          <a:scrgbClr r="0" g="0" b="0"/>
        </a:lnRef>
        <a:fillRef idx="1">
          <a:scrgbClr r="0" g="0" b="0"/>
        </a:fillRef>
        <a:effectRef idx="0">
          <a:scrgbClr r="0" g="0" b="0"/>
        </a:effectRef>
        <a:fontRef idx="minor"/>
      </dsp:style>
    </dsp:sp>
    <dsp:sp modelId="{1CAE8A6D-9E8E-4538-8FD4-46C58F229B3A}">
      <dsp:nvSpPr>
        <dsp:cNvPr id="0" name=""/>
        <dsp:cNvSpPr/>
      </dsp:nvSpPr>
      <dsp:spPr>
        <a:xfrm>
          <a:off x="168750" y="496355"/>
          <a:ext cx="683030" cy="705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6F06-A553-4AAD-8A3E-EBD867B3D0B5}">
      <dsp:nvSpPr>
        <dsp:cNvPr id="0" name=""/>
        <dsp:cNvSpPr/>
      </dsp:nvSpPr>
      <dsp:spPr>
        <a:xfrm>
          <a:off x="969735" y="429513"/>
          <a:ext cx="10064439" cy="888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98" tIns="93998" rIns="93998" bIns="93998" numCol="1" spcCol="1270" anchor="ctr" anchorCtr="0">
          <a:noAutofit/>
        </a:bodyPr>
        <a:lstStyle/>
        <a:p>
          <a:pPr marL="0" lvl="0" indent="0" algn="l" defTabSz="2133600">
            <a:lnSpc>
              <a:spcPct val="100000"/>
            </a:lnSpc>
            <a:spcBef>
              <a:spcPct val="0"/>
            </a:spcBef>
            <a:spcAft>
              <a:spcPct val="35000"/>
            </a:spcAft>
            <a:buNone/>
          </a:pPr>
          <a:r>
            <a:rPr lang="en-US" sz="4800" kern="1200" dirty="0"/>
            <a:t>WHEN</a:t>
          </a:r>
        </a:p>
      </dsp:txBody>
      <dsp:txXfrm>
        <a:off x="969735" y="429513"/>
        <a:ext cx="10064439" cy="8881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A94B-0B90-4D99-9791-99CCCADB2DD9}">
      <dsp:nvSpPr>
        <dsp:cNvPr id="0" name=""/>
        <dsp:cNvSpPr/>
      </dsp:nvSpPr>
      <dsp:spPr>
        <a:xfrm>
          <a:off x="0" y="2107971"/>
          <a:ext cx="4359751" cy="1491237"/>
        </a:xfrm>
        <a:prstGeom prst="roundRect">
          <a:avLst>
            <a:gd name="adj" fmla="val 10000"/>
          </a:avLst>
        </a:prstGeom>
        <a:solidFill>
          <a:srgbClr val="3E3423"/>
        </a:solidFill>
        <a:ln>
          <a:noFill/>
        </a:ln>
        <a:effectLst/>
      </dsp:spPr>
      <dsp:style>
        <a:lnRef idx="0">
          <a:scrgbClr r="0" g="0" b="0"/>
        </a:lnRef>
        <a:fillRef idx="1">
          <a:scrgbClr r="0" g="0" b="0"/>
        </a:fillRef>
        <a:effectRef idx="0">
          <a:scrgbClr r="0" g="0" b="0"/>
        </a:effectRef>
        <a:fontRef idx="minor"/>
      </dsp:style>
    </dsp:sp>
    <dsp:sp modelId="{1CAE8A6D-9E8E-4538-8FD4-46C58F229B3A}">
      <dsp:nvSpPr>
        <dsp:cNvPr id="0" name=""/>
        <dsp:cNvSpPr/>
      </dsp:nvSpPr>
      <dsp:spPr>
        <a:xfrm>
          <a:off x="198890" y="2143868"/>
          <a:ext cx="1399431" cy="1446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6F06-A553-4AAD-8A3E-EBD867B3D0B5}">
      <dsp:nvSpPr>
        <dsp:cNvPr id="0" name=""/>
        <dsp:cNvSpPr/>
      </dsp:nvSpPr>
      <dsp:spPr>
        <a:xfrm>
          <a:off x="1839994" y="2006917"/>
          <a:ext cx="4386964" cy="172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56" tIns="182056" rIns="182056" bIns="182056" numCol="1" spcCol="1270" anchor="ctr" anchorCtr="0">
          <a:noAutofit/>
        </a:bodyPr>
        <a:lstStyle/>
        <a:p>
          <a:pPr marL="0" lvl="0" indent="0" algn="l" defTabSz="2133600">
            <a:lnSpc>
              <a:spcPct val="100000"/>
            </a:lnSpc>
            <a:spcBef>
              <a:spcPct val="0"/>
            </a:spcBef>
            <a:spcAft>
              <a:spcPct val="35000"/>
            </a:spcAft>
            <a:buNone/>
          </a:pPr>
          <a:r>
            <a:rPr lang="en-US" sz="4800" kern="1200" dirty="0"/>
            <a:t>WHEN</a:t>
          </a:r>
        </a:p>
      </dsp:txBody>
      <dsp:txXfrm>
        <a:off x="1839994" y="2006917"/>
        <a:ext cx="4386964" cy="17202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A94B-0B90-4D99-9791-99CCCADB2DD9}">
      <dsp:nvSpPr>
        <dsp:cNvPr id="0" name=""/>
        <dsp:cNvSpPr/>
      </dsp:nvSpPr>
      <dsp:spPr>
        <a:xfrm>
          <a:off x="0" y="1845045"/>
          <a:ext cx="6373813" cy="1660489"/>
        </a:xfrm>
        <a:prstGeom prst="roundRect">
          <a:avLst>
            <a:gd name="adj" fmla="val 10000"/>
          </a:avLst>
        </a:prstGeom>
        <a:solidFill>
          <a:srgbClr val="3E3423"/>
        </a:solidFill>
        <a:ln>
          <a:noFill/>
        </a:ln>
        <a:effectLst/>
      </dsp:spPr>
      <dsp:style>
        <a:lnRef idx="0">
          <a:scrgbClr r="0" g="0" b="0"/>
        </a:lnRef>
        <a:fillRef idx="1">
          <a:scrgbClr r="0" g="0" b="0"/>
        </a:fillRef>
        <a:effectRef idx="0">
          <a:scrgbClr r="0" g="0" b="0"/>
        </a:effectRef>
        <a:fontRef idx="minor"/>
      </dsp:style>
    </dsp:sp>
    <dsp:sp modelId="{1CAE8A6D-9E8E-4538-8FD4-46C58F229B3A}">
      <dsp:nvSpPr>
        <dsp:cNvPr id="0" name=""/>
        <dsp:cNvSpPr/>
      </dsp:nvSpPr>
      <dsp:spPr>
        <a:xfrm>
          <a:off x="419598" y="2282295"/>
          <a:ext cx="782184" cy="7351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6F06-A553-4AAD-8A3E-EBD867B3D0B5}">
      <dsp:nvSpPr>
        <dsp:cNvPr id="0" name=""/>
        <dsp:cNvSpPr/>
      </dsp:nvSpPr>
      <dsp:spPr>
        <a:xfrm>
          <a:off x="1892660" y="1789757"/>
          <a:ext cx="4386964" cy="172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56" tIns="182056" rIns="182056" bIns="182056" numCol="1" spcCol="1270" anchor="ctr" anchorCtr="0">
          <a:noAutofit/>
        </a:bodyPr>
        <a:lstStyle/>
        <a:p>
          <a:pPr marL="0" lvl="0" indent="0" algn="l" defTabSz="1111250">
            <a:lnSpc>
              <a:spcPct val="100000"/>
            </a:lnSpc>
            <a:spcBef>
              <a:spcPct val="0"/>
            </a:spcBef>
            <a:spcAft>
              <a:spcPct val="35000"/>
            </a:spcAft>
            <a:buNone/>
          </a:pPr>
          <a:r>
            <a:rPr lang="en-US" sz="2500" kern="1200" dirty="0"/>
            <a:t>WHEN</a:t>
          </a:r>
        </a:p>
      </dsp:txBody>
      <dsp:txXfrm>
        <a:off x="1892660" y="1789757"/>
        <a:ext cx="4386964" cy="17202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28A94B-0B90-4D99-9791-99CCCADB2DD9}">
      <dsp:nvSpPr>
        <dsp:cNvPr id="0" name=""/>
        <dsp:cNvSpPr/>
      </dsp:nvSpPr>
      <dsp:spPr>
        <a:xfrm>
          <a:off x="0" y="1845045"/>
          <a:ext cx="6373813" cy="1660489"/>
        </a:xfrm>
        <a:prstGeom prst="roundRect">
          <a:avLst>
            <a:gd name="adj" fmla="val 10000"/>
          </a:avLst>
        </a:prstGeom>
        <a:solidFill>
          <a:srgbClr val="3E3423"/>
        </a:solidFill>
        <a:ln>
          <a:noFill/>
        </a:ln>
        <a:effectLst/>
      </dsp:spPr>
      <dsp:style>
        <a:lnRef idx="0">
          <a:scrgbClr r="0" g="0" b="0"/>
        </a:lnRef>
        <a:fillRef idx="1">
          <a:scrgbClr r="0" g="0" b="0"/>
        </a:fillRef>
        <a:effectRef idx="0">
          <a:scrgbClr r="0" g="0" b="0"/>
        </a:effectRef>
        <a:fontRef idx="minor"/>
      </dsp:style>
    </dsp:sp>
    <dsp:sp modelId="{1CAE8A6D-9E8E-4538-8FD4-46C58F229B3A}">
      <dsp:nvSpPr>
        <dsp:cNvPr id="0" name=""/>
        <dsp:cNvSpPr/>
      </dsp:nvSpPr>
      <dsp:spPr>
        <a:xfrm>
          <a:off x="419598" y="2282295"/>
          <a:ext cx="782184" cy="7351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3000" b="-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FA6F06-A553-4AAD-8A3E-EBD867B3D0B5}">
      <dsp:nvSpPr>
        <dsp:cNvPr id="0" name=""/>
        <dsp:cNvSpPr/>
      </dsp:nvSpPr>
      <dsp:spPr>
        <a:xfrm>
          <a:off x="1892660" y="1789757"/>
          <a:ext cx="4386964" cy="172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056" tIns="182056" rIns="182056" bIns="182056" numCol="1" spcCol="1270" anchor="ctr" anchorCtr="0">
          <a:noAutofit/>
        </a:bodyPr>
        <a:lstStyle/>
        <a:p>
          <a:pPr marL="0" lvl="0" indent="0" algn="l" defTabSz="1111250">
            <a:lnSpc>
              <a:spcPct val="100000"/>
            </a:lnSpc>
            <a:spcBef>
              <a:spcPct val="0"/>
            </a:spcBef>
            <a:spcAft>
              <a:spcPct val="35000"/>
            </a:spcAft>
            <a:buNone/>
          </a:pPr>
          <a:r>
            <a:rPr lang="en-US" sz="2500" kern="1200" dirty="0"/>
            <a:t>WHEN</a:t>
          </a:r>
        </a:p>
      </dsp:txBody>
      <dsp:txXfrm>
        <a:off x="1892660" y="1789757"/>
        <a:ext cx="4386964" cy="17202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April 24,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74164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April 24,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647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April 24,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7976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April 24,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9310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April 24,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1180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April 24,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5711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April 24,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6332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April 24,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0043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April 24,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75473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April 24,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0508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April 24,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960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Sunday, April 24,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88859674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6.xml"/><Relationship Id="rId7" Type="http://schemas.openxmlformats.org/officeDocument/2006/relationships/image" Target="../media/image6.png"/><Relationship Id="rId12" Type="http://schemas.openxmlformats.org/officeDocument/2006/relationships/image" Target="../media/image5.svg"/><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11" Type="http://schemas.openxmlformats.org/officeDocument/2006/relationships/image" Target="../media/image4.png"/><Relationship Id="rId5" Type="http://schemas.openxmlformats.org/officeDocument/2006/relationships/diagramColors" Target="../diagrams/colors6.xml"/><Relationship Id="rId10" Type="http://schemas.openxmlformats.org/officeDocument/2006/relationships/image" Target="../media/image3.svg"/><Relationship Id="rId4" Type="http://schemas.openxmlformats.org/officeDocument/2006/relationships/diagramQuickStyle" Target="../diagrams/quickStyle6.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diagramLayout" Target="../diagrams/layout7.xml"/><Relationship Id="rId7" Type="http://schemas.openxmlformats.org/officeDocument/2006/relationships/image" Target="../media/image6.png"/><Relationship Id="rId12" Type="http://schemas.openxmlformats.org/officeDocument/2006/relationships/image" Target="../media/image5.svg"/><Relationship Id="rId2" Type="http://schemas.openxmlformats.org/officeDocument/2006/relationships/diagramData" Target="../diagrams/data7.xml"/><Relationship Id="rId1" Type="http://schemas.openxmlformats.org/officeDocument/2006/relationships/slideLayout" Target="../slideLayouts/slideLayout9.xml"/><Relationship Id="rId6" Type="http://schemas.microsoft.com/office/2007/relationships/diagramDrawing" Target="../diagrams/drawing7.xml"/><Relationship Id="rId11" Type="http://schemas.openxmlformats.org/officeDocument/2006/relationships/image" Target="../media/image4.png"/><Relationship Id="rId5" Type="http://schemas.openxmlformats.org/officeDocument/2006/relationships/diagramColors" Target="../diagrams/colors7.xml"/><Relationship Id="rId10" Type="http://schemas.openxmlformats.org/officeDocument/2006/relationships/image" Target="../media/image3.svg"/><Relationship Id="rId4" Type="http://schemas.openxmlformats.org/officeDocument/2006/relationships/diagramQuickStyle" Target="../diagrams/quickStyle7.xm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02BE3-67C2-40E7-BD97-465EE7816823}"/>
              </a:ext>
            </a:extLst>
          </p:cNvPr>
          <p:cNvSpPr>
            <a:spLocks noGrp="1"/>
          </p:cNvSpPr>
          <p:nvPr>
            <p:ph type="ctrTitle"/>
          </p:nvPr>
        </p:nvSpPr>
        <p:spPr>
          <a:xfrm>
            <a:off x="550864" y="549275"/>
            <a:ext cx="6373812" cy="984885"/>
          </a:xfrm>
        </p:spPr>
        <p:txBody>
          <a:bodyPr wrap="square" anchor="ctr">
            <a:normAutofit fontScale="90000"/>
          </a:bodyPr>
          <a:lstStyle/>
          <a:p>
            <a:r>
              <a:rPr lang="en-US" sz="4800" dirty="0"/>
              <a:t>Member vs Casual Ridership Analysis</a:t>
            </a:r>
          </a:p>
        </p:txBody>
      </p:sp>
      <p:sp>
        <p:nvSpPr>
          <p:cNvPr id="3" name="Subtitle 2">
            <a:extLst>
              <a:ext uri="{FF2B5EF4-FFF2-40B4-BE49-F238E27FC236}">
                <a16:creationId xmlns:a16="http://schemas.microsoft.com/office/drawing/2014/main" id="{4817E2F5-22AA-4F3A-952C-E505C15402E0}"/>
              </a:ext>
            </a:extLst>
          </p:cNvPr>
          <p:cNvSpPr>
            <a:spLocks noGrp="1"/>
          </p:cNvSpPr>
          <p:nvPr>
            <p:ph type="subTitle" idx="1"/>
          </p:nvPr>
        </p:nvSpPr>
        <p:spPr>
          <a:xfrm>
            <a:off x="6589060" y="549275"/>
            <a:ext cx="5050492" cy="984885"/>
          </a:xfrm>
        </p:spPr>
        <p:txBody>
          <a:bodyPr anchor="ctr">
            <a:normAutofit fontScale="92500"/>
          </a:bodyPr>
          <a:lstStyle/>
          <a:p>
            <a:pPr algn="r"/>
            <a:r>
              <a:rPr lang="en-US" dirty="0">
                <a:solidFill>
                  <a:schemeClr val="tx1">
                    <a:alpha val="60000"/>
                  </a:schemeClr>
                </a:solidFill>
              </a:rPr>
              <a:t>In order to inform stakeholders to develop effective marketing strategies</a:t>
            </a:r>
          </a:p>
        </p:txBody>
      </p:sp>
      <p:pic>
        <p:nvPicPr>
          <p:cNvPr id="4" name="Picture 3" descr="A bright-colored modern playful vector art in yellow and black colors">
            <a:extLst>
              <a:ext uri="{FF2B5EF4-FFF2-40B4-BE49-F238E27FC236}">
                <a16:creationId xmlns:a16="http://schemas.microsoft.com/office/drawing/2014/main" id="{3F07875C-5676-8919-53D7-9F974D31AE36}"/>
              </a:ext>
            </a:extLst>
          </p:cNvPr>
          <p:cNvPicPr>
            <a:picLocks noChangeAspect="1"/>
          </p:cNvPicPr>
          <p:nvPr/>
        </p:nvPicPr>
        <p:blipFill rotWithShape="1">
          <a:blip r:embed="rId2"/>
          <a:srcRect t="19915" b="21416"/>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A4BEBC-729E-4C8D-B54E-22D817ED0199}"/>
              </a:ext>
            </a:extLst>
          </p:cNvPr>
          <p:cNvSpPr txBox="1"/>
          <p:nvPr/>
        </p:nvSpPr>
        <p:spPr>
          <a:xfrm>
            <a:off x="9390062" y="5979458"/>
            <a:ext cx="2676431" cy="400110"/>
          </a:xfrm>
          <a:prstGeom prst="rect">
            <a:avLst/>
          </a:prstGeom>
          <a:noFill/>
        </p:spPr>
        <p:txBody>
          <a:bodyPr wrap="square" rtlCol="0">
            <a:spAutoFit/>
          </a:bodyPr>
          <a:lstStyle/>
          <a:p>
            <a:r>
              <a:rPr lang="en-US" sz="2000" dirty="0">
                <a:solidFill>
                  <a:schemeClr val="tx1">
                    <a:alpha val="60000"/>
                  </a:schemeClr>
                </a:solidFill>
              </a:rPr>
              <a:t>Karl Madl (Oct. 2021)</a:t>
            </a:r>
            <a:endParaRPr lang="en-US" sz="2000" dirty="0"/>
          </a:p>
        </p:txBody>
      </p:sp>
    </p:spTree>
    <p:extLst>
      <p:ext uri="{BB962C8B-B14F-4D97-AF65-F5344CB8AC3E}">
        <p14:creationId xmlns:p14="http://schemas.microsoft.com/office/powerpoint/2010/main" val="105481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73D2D"/>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C6AD2F8-6160-4C48-F85F-564913C51B2F}"/>
              </a:ext>
            </a:extLst>
          </p:cNvPr>
          <p:cNvGraphicFramePr>
            <a:graphicFrameLocks noGrp="1"/>
          </p:cNvGraphicFramePr>
          <p:nvPr>
            <p:ph type="pic" idx="1"/>
            <p:extLst>
              <p:ext uri="{D42A27DB-BD31-4B8C-83A1-F6EECF244321}">
                <p14:modId xmlns:p14="http://schemas.microsoft.com/office/powerpoint/2010/main" val="3055733872"/>
              </p:ext>
            </p:extLst>
          </p:nvPr>
        </p:nvGraphicFramePr>
        <p:xfrm>
          <a:off x="5285314" y="-1278791"/>
          <a:ext cx="6373813" cy="5734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descr="Daily calendar with solid fill">
            <a:extLst>
              <a:ext uri="{FF2B5EF4-FFF2-40B4-BE49-F238E27FC236}">
                <a16:creationId xmlns:a16="http://schemas.microsoft.com/office/drawing/2014/main" id="{2735E062-1249-45BC-B0F2-96AA1D6F52C9}"/>
              </a:ext>
            </a:extLst>
          </p:cNvPr>
          <p:cNvSpPr/>
          <p:nvPr/>
        </p:nvSpPr>
        <p:spPr>
          <a:xfrm>
            <a:off x="5779049" y="918653"/>
            <a:ext cx="904835" cy="90483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9" name="Rectangle: Rounded Corners 8">
            <a:extLst>
              <a:ext uri="{FF2B5EF4-FFF2-40B4-BE49-F238E27FC236}">
                <a16:creationId xmlns:a16="http://schemas.microsoft.com/office/drawing/2014/main" id="{D57B939A-1F5D-4D49-B5D7-523518558DB3}"/>
              </a:ext>
            </a:extLst>
          </p:cNvPr>
          <p:cNvSpPr/>
          <p:nvPr/>
        </p:nvSpPr>
        <p:spPr>
          <a:xfrm>
            <a:off x="5267324" y="2699809"/>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Rounded Corners 9">
            <a:extLst>
              <a:ext uri="{FF2B5EF4-FFF2-40B4-BE49-F238E27FC236}">
                <a16:creationId xmlns:a16="http://schemas.microsoft.com/office/drawing/2014/main" id="{5CF9570F-524A-4277-8CAA-2CB24F72C330}"/>
              </a:ext>
            </a:extLst>
          </p:cNvPr>
          <p:cNvSpPr/>
          <p:nvPr/>
        </p:nvSpPr>
        <p:spPr>
          <a:xfrm>
            <a:off x="5285314" y="4824637"/>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5779048" y="3069187"/>
            <a:ext cx="904835" cy="90483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2" name="Rectangle 11" descr="Map compass with solid fill">
            <a:extLst>
              <a:ext uri="{FF2B5EF4-FFF2-40B4-BE49-F238E27FC236}">
                <a16:creationId xmlns:a16="http://schemas.microsoft.com/office/drawing/2014/main" id="{CAA65B02-9F4C-4A9B-A879-1F60798609AB}"/>
              </a:ext>
            </a:extLst>
          </p:cNvPr>
          <p:cNvSpPr/>
          <p:nvPr/>
        </p:nvSpPr>
        <p:spPr>
          <a:xfrm>
            <a:off x="5779048" y="5194015"/>
            <a:ext cx="904835" cy="904835"/>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7177617" y="2623186"/>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6" name="Group 15">
            <a:extLst>
              <a:ext uri="{FF2B5EF4-FFF2-40B4-BE49-F238E27FC236}">
                <a16:creationId xmlns:a16="http://schemas.microsoft.com/office/drawing/2014/main" id="{A5294135-9B51-4075-A8A6-D984ED97260B}"/>
              </a:ext>
            </a:extLst>
          </p:cNvPr>
          <p:cNvGrpSpPr/>
          <p:nvPr/>
        </p:nvGrpSpPr>
        <p:grpSpPr>
          <a:xfrm>
            <a:off x="7177617" y="4786324"/>
            <a:ext cx="4386964" cy="1720215"/>
            <a:chOff x="1892660" y="1789757"/>
            <a:chExt cx="4386964" cy="1720215"/>
          </a:xfrm>
        </p:grpSpPr>
        <p:sp>
          <p:nvSpPr>
            <p:cNvPr id="17" name="Rectangle 16">
              <a:extLst>
                <a:ext uri="{FF2B5EF4-FFF2-40B4-BE49-F238E27FC236}">
                  <a16:creationId xmlns:a16="http://schemas.microsoft.com/office/drawing/2014/main" id="{1B3A2136-76D9-474C-8717-A810D8ED69AC}"/>
                </a:ext>
              </a:extLst>
            </p:cNvPr>
            <p:cNvSpPr/>
            <p:nvPr/>
          </p:nvSpPr>
          <p:spPr>
            <a:xfrm>
              <a:off x="1892660" y="1789757"/>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27F013EF-A5CE-4D2F-8B15-3668037D6055}"/>
                </a:ext>
              </a:extLst>
            </p:cNvPr>
            <p:cNvSpPr txBox="1"/>
            <p:nvPr/>
          </p:nvSpPr>
          <p:spPr>
            <a:xfrm>
              <a:off x="1892660" y="1789757"/>
              <a:ext cx="4386964" cy="17202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2056" tIns="182056" rIns="182056" bIns="182056" numCol="1" spcCol="1270" anchor="ctr" anchorCtr="0">
              <a:noAutofit/>
            </a:bodyPr>
            <a:lstStyle/>
            <a:p>
              <a:pPr marL="0" lvl="0" indent="0" algn="l" defTabSz="1111250">
                <a:lnSpc>
                  <a:spcPct val="100000"/>
                </a:lnSpc>
                <a:spcBef>
                  <a:spcPct val="0"/>
                </a:spcBef>
                <a:spcAft>
                  <a:spcPct val="35000"/>
                </a:spcAft>
                <a:buNone/>
              </a:pPr>
              <a:r>
                <a:rPr lang="en-US" sz="2500" kern="1200" dirty="0"/>
                <a:t>WHERE</a:t>
              </a:r>
            </a:p>
          </p:txBody>
        </p:sp>
      </p:grpSp>
      <p:sp>
        <p:nvSpPr>
          <p:cNvPr id="4" name="Rectangle 3">
            <a:extLst>
              <a:ext uri="{FF2B5EF4-FFF2-40B4-BE49-F238E27FC236}">
                <a16:creationId xmlns:a16="http://schemas.microsoft.com/office/drawing/2014/main" id="{B2689948-3C2D-4BFE-B98D-2F6C3E0CF9FB}"/>
              </a:ext>
            </a:extLst>
          </p:cNvPr>
          <p:cNvSpPr/>
          <p:nvPr/>
        </p:nvSpPr>
        <p:spPr>
          <a:xfrm>
            <a:off x="-1" y="-67733"/>
            <a:ext cx="4572001" cy="7001933"/>
          </a:xfrm>
          <a:prstGeom prst="rect">
            <a:avLst/>
          </a:prstGeom>
          <a:solidFill>
            <a:srgbClr val="3E3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31D87ED-2428-496D-8FED-6B8A17F55D1E}"/>
              </a:ext>
            </a:extLst>
          </p:cNvPr>
          <p:cNvSpPr>
            <a:spLocks noGrp="1"/>
          </p:cNvSpPr>
          <p:nvPr>
            <p:ph type="title"/>
          </p:nvPr>
        </p:nvSpPr>
        <p:spPr>
          <a:xfrm>
            <a:off x="550863" y="549275"/>
            <a:ext cx="3565525" cy="5543549"/>
          </a:xfrm>
        </p:spPr>
        <p:txBody>
          <a:bodyPr wrap="square" anchor="ctr">
            <a:normAutofit/>
          </a:bodyPr>
          <a:lstStyle/>
          <a:p>
            <a:r>
              <a:rPr lang="en-US" sz="4800" dirty="0"/>
              <a:t>3 Key Differences</a:t>
            </a:r>
          </a:p>
        </p:txBody>
      </p:sp>
      <p:sp>
        <p:nvSpPr>
          <p:cNvPr id="20" name="TextBox 19">
            <a:extLst>
              <a:ext uri="{FF2B5EF4-FFF2-40B4-BE49-F238E27FC236}">
                <a16:creationId xmlns:a16="http://schemas.microsoft.com/office/drawing/2014/main" id="{2894811A-4708-41BF-BA5F-8F84996EE2D4}"/>
              </a:ext>
            </a:extLst>
          </p:cNvPr>
          <p:cNvSpPr txBox="1"/>
          <p:nvPr/>
        </p:nvSpPr>
        <p:spPr>
          <a:xfrm>
            <a:off x="7247823" y="3283077"/>
            <a:ext cx="3811604" cy="477054"/>
          </a:xfrm>
          <a:prstGeom prst="rect">
            <a:avLst/>
          </a:prstGeom>
          <a:noFill/>
        </p:spPr>
        <p:txBody>
          <a:bodyPr wrap="square" rtlCol="0">
            <a:spAutoFit/>
          </a:bodyPr>
          <a:lstStyle/>
          <a:p>
            <a:r>
              <a:rPr lang="en-US" sz="2500" dirty="0"/>
              <a:t>HOW LONG</a:t>
            </a:r>
          </a:p>
        </p:txBody>
      </p:sp>
    </p:spTree>
    <p:extLst>
      <p:ext uri="{BB962C8B-B14F-4D97-AF65-F5344CB8AC3E}">
        <p14:creationId xmlns:p14="http://schemas.microsoft.com/office/powerpoint/2010/main" val="29489717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57B939A-1F5D-4D49-B5D7-523518558DB3}"/>
              </a:ext>
            </a:extLst>
          </p:cNvPr>
          <p:cNvSpPr/>
          <p:nvPr/>
        </p:nvSpPr>
        <p:spPr>
          <a:xfrm>
            <a:off x="0" y="2251401"/>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402336" y="2286000"/>
            <a:ext cx="1188720" cy="11887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1910293" y="2174778"/>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2894811A-4708-41BF-BA5F-8F84996EE2D4}"/>
              </a:ext>
            </a:extLst>
          </p:cNvPr>
          <p:cNvSpPr txBox="1"/>
          <p:nvPr/>
        </p:nvSpPr>
        <p:spPr>
          <a:xfrm>
            <a:off x="1591056" y="2401978"/>
            <a:ext cx="4952763" cy="1077218"/>
          </a:xfrm>
          <a:prstGeom prst="rect">
            <a:avLst/>
          </a:prstGeom>
          <a:noFill/>
        </p:spPr>
        <p:txBody>
          <a:bodyPr wrap="square" rtlCol="0">
            <a:spAutoFit/>
          </a:bodyPr>
          <a:lstStyle/>
          <a:p>
            <a:r>
              <a:rPr lang="en-US" sz="6400" dirty="0"/>
              <a:t>HOW LONG</a:t>
            </a:r>
          </a:p>
        </p:txBody>
      </p:sp>
      <p:sp>
        <p:nvSpPr>
          <p:cNvPr id="21" name="Text Placeholder 20">
            <a:extLst>
              <a:ext uri="{FF2B5EF4-FFF2-40B4-BE49-F238E27FC236}">
                <a16:creationId xmlns:a16="http://schemas.microsoft.com/office/drawing/2014/main" id="{C8D4341A-2F72-41B9-80FA-96654ACAB2BF}"/>
              </a:ext>
            </a:extLst>
          </p:cNvPr>
          <p:cNvSpPr>
            <a:spLocks noGrp="1"/>
          </p:cNvSpPr>
          <p:nvPr>
            <p:ph type="body" idx="1"/>
          </p:nvPr>
        </p:nvSpPr>
        <p:spPr/>
        <p:txBody>
          <a:bodyPr/>
          <a:lstStyle/>
          <a:p>
            <a:r>
              <a:rPr lang="en-US" sz="2400" dirty="0"/>
              <a:t>Comparing the time difference between the start and end of each ride, converted to minutes.</a:t>
            </a:r>
          </a:p>
          <a:p>
            <a:endParaRPr lang="en-US" dirty="0"/>
          </a:p>
        </p:txBody>
      </p:sp>
    </p:spTree>
    <p:extLst>
      <p:ext uri="{BB962C8B-B14F-4D97-AF65-F5344CB8AC3E}">
        <p14:creationId xmlns:p14="http://schemas.microsoft.com/office/powerpoint/2010/main" val="26692380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57B939A-1F5D-4D49-B5D7-523518558DB3}"/>
              </a:ext>
            </a:extLst>
          </p:cNvPr>
          <p:cNvSpPr/>
          <p:nvPr/>
        </p:nvSpPr>
        <p:spPr>
          <a:xfrm>
            <a:off x="300688" y="312744"/>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812412" y="682122"/>
            <a:ext cx="904835" cy="90483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2210981" y="236121"/>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2894811A-4708-41BF-BA5F-8F84996EE2D4}"/>
              </a:ext>
            </a:extLst>
          </p:cNvPr>
          <p:cNvSpPr txBox="1"/>
          <p:nvPr/>
        </p:nvSpPr>
        <p:spPr>
          <a:xfrm>
            <a:off x="1819175" y="755960"/>
            <a:ext cx="3811604" cy="830997"/>
          </a:xfrm>
          <a:prstGeom prst="rect">
            <a:avLst/>
          </a:prstGeom>
          <a:noFill/>
        </p:spPr>
        <p:txBody>
          <a:bodyPr wrap="square" rtlCol="0">
            <a:spAutoFit/>
          </a:bodyPr>
          <a:lstStyle/>
          <a:p>
            <a:r>
              <a:rPr lang="en-US" sz="4800" dirty="0"/>
              <a:t>HOW LONG</a:t>
            </a:r>
            <a:endParaRPr lang="en-US" sz="2500" dirty="0"/>
          </a:p>
        </p:txBody>
      </p:sp>
      <p:sp>
        <p:nvSpPr>
          <p:cNvPr id="15" name="TextBox 14">
            <a:extLst>
              <a:ext uri="{FF2B5EF4-FFF2-40B4-BE49-F238E27FC236}">
                <a16:creationId xmlns:a16="http://schemas.microsoft.com/office/drawing/2014/main" id="{6A2B09B2-5DC0-4A15-8427-FC3CBD018000}"/>
              </a:ext>
            </a:extLst>
          </p:cNvPr>
          <p:cNvSpPr txBox="1"/>
          <p:nvPr/>
        </p:nvSpPr>
        <p:spPr>
          <a:xfrm>
            <a:off x="974480" y="2171255"/>
            <a:ext cx="10243039" cy="2677656"/>
          </a:xfrm>
          <a:prstGeom prst="rect">
            <a:avLst/>
          </a:prstGeom>
          <a:noFill/>
        </p:spPr>
        <p:txBody>
          <a:bodyPr wrap="square" rtlCol="0">
            <a:spAutoFit/>
          </a:bodyPr>
          <a:lstStyle/>
          <a:p>
            <a:r>
              <a:rPr lang="en-US" sz="2400" dirty="0"/>
              <a:t>Issues with the Data:</a:t>
            </a:r>
          </a:p>
          <a:p>
            <a:endParaRPr lang="en-US" sz="2400" dirty="0"/>
          </a:p>
          <a:p>
            <a:pPr marL="742950" lvl="1" indent="-285750">
              <a:buFont typeface="Arial" panose="020B0604020202020204" pitchFamily="34" charset="0"/>
              <a:buChar char="•"/>
            </a:pPr>
            <a:r>
              <a:rPr lang="en-US" sz="2400" dirty="0"/>
              <a:t>Some rides have beginning and ending timestamps that suggested a negative amount of time on the bike.</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400" dirty="0"/>
              <a:t>Some timestamps revealed abnormally long ride times (over 30 days).</a:t>
            </a:r>
          </a:p>
        </p:txBody>
      </p:sp>
    </p:spTree>
    <p:extLst>
      <p:ext uri="{BB962C8B-B14F-4D97-AF65-F5344CB8AC3E}">
        <p14:creationId xmlns:p14="http://schemas.microsoft.com/office/powerpoint/2010/main" val="377127977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57B939A-1F5D-4D49-B5D7-523518558DB3}"/>
              </a:ext>
            </a:extLst>
          </p:cNvPr>
          <p:cNvSpPr/>
          <p:nvPr/>
        </p:nvSpPr>
        <p:spPr>
          <a:xfrm>
            <a:off x="300688" y="312744"/>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812412" y="682122"/>
            <a:ext cx="904835" cy="90483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2210981" y="236121"/>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2894811A-4708-41BF-BA5F-8F84996EE2D4}"/>
              </a:ext>
            </a:extLst>
          </p:cNvPr>
          <p:cNvSpPr txBox="1"/>
          <p:nvPr/>
        </p:nvSpPr>
        <p:spPr>
          <a:xfrm>
            <a:off x="1819175" y="755960"/>
            <a:ext cx="3811604" cy="830997"/>
          </a:xfrm>
          <a:prstGeom prst="rect">
            <a:avLst/>
          </a:prstGeom>
          <a:noFill/>
        </p:spPr>
        <p:txBody>
          <a:bodyPr wrap="square" rtlCol="0">
            <a:spAutoFit/>
          </a:bodyPr>
          <a:lstStyle/>
          <a:p>
            <a:r>
              <a:rPr lang="en-US" sz="4800" dirty="0"/>
              <a:t>HOW LONG</a:t>
            </a:r>
            <a:endParaRPr lang="en-US" sz="2500" dirty="0"/>
          </a:p>
        </p:txBody>
      </p:sp>
      <p:sp>
        <p:nvSpPr>
          <p:cNvPr id="21" name="TextBox 20">
            <a:extLst>
              <a:ext uri="{FF2B5EF4-FFF2-40B4-BE49-F238E27FC236}">
                <a16:creationId xmlns:a16="http://schemas.microsoft.com/office/drawing/2014/main" id="{0DC30E9E-A06A-48BF-A383-5C93A25607DE}"/>
              </a:ext>
            </a:extLst>
          </p:cNvPr>
          <p:cNvSpPr txBox="1"/>
          <p:nvPr/>
        </p:nvSpPr>
        <p:spPr>
          <a:xfrm>
            <a:off x="974480" y="1928514"/>
            <a:ext cx="9759462" cy="3416320"/>
          </a:xfrm>
          <a:prstGeom prst="rect">
            <a:avLst/>
          </a:prstGeom>
          <a:noFill/>
        </p:spPr>
        <p:txBody>
          <a:bodyPr wrap="square" rtlCol="0">
            <a:spAutoFit/>
          </a:bodyPr>
          <a:lstStyle/>
          <a:p>
            <a:r>
              <a:rPr lang="en-US" sz="2400" dirty="0"/>
              <a:t>Luckily, these issues don’t impact the summary of the data very much.</a:t>
            </a:r>
          </a:p>
          <a:p>
            <a:endParaRPr lang="en-US" sz="2400" dirty="0"/>
          </a:p>
          <a:p>
            <a:r>
              <a:rPr lang="en-US" sz="2400" dirty="0"/>
              <a:t>Most of these issues likely came from an error in recording or transcribing. We have an opportunity to better our data collection.</a:t>
            </a:r>
          </a:p>
          <a:p>
            <a:endParaRPr lang="en-US" sz="2400" dirty="0"/>
          </a:p>
          <a:p>
            <a:r>
              <a:rPr lang="en-US" sz="2400" dirty="0"/>
              <a:t>Due to the uncertainty of error source, impossibility of their legitimacy, and low impact on the distribution, all negative ride lengths have been excluded from examination.</a:t>
            </a:r>
          </a:p>
        </p:txBody>
      </p:sp>
    </p:spTree>
    <p:extLst>
      <p:ext uri="{BB962C8B-B14F-4D97-AF65-F5344CB8AC3E}">
        <p14:creationId xmlns:p14="http://schemas.microsoft.com/office/powerpoint/2010/main" val="5965446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57B939A-1F5D-4D49-B5D7-523518558DB3}"/>
              </a:ext>
            </a:extLst>
          </p:cNvPr>
          <p:cNvSpPr/>
          <p:nvPr/>
        </p:nvSpPr>
        <p:spPr>
          <a:xfrm>
            <a:off x="300688" y="312744"/>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Rounded Corners 6">
            <a:extLst>
              <a:ext uri="{FF2B5EF4-FFF2-40B4-BE49-F238E27FC236}">
                <a16:creationId xmlns:a16="http://schemas.microsoft.com/office/drawing/2014/main" id="{D36F04F3-9010-4C7D-B8DE-557A2A83A823}"/>
              </a:ext>
            </a:extLst>
          </p:cNvPr>
          <p:cNvSpPr/>
          <p:nvPr/>
        </p:nvSpPr>
        <p:spPr>
          <a:xfrm>
            <a:off x="5081954" y="1586957"/>
            <a:ext cx="5732584" cy="4515083"/>
          </a:xfrm>
          <a:prstGeom prst="roundRect">
            <a:avLst/>
          </a:prstGeom>
          <a:solidFill>
            <a:srgbClr val="FBC671"/>
          </a:solidFill>
          <a:ln>
            <a:solidFill>
              <a:srgbClr val="3E3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812412" y="682122"/>
            <a:ext cx="904835" cy="90483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2210981" y="236121"/>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2894811A-4708-41BF-BA5F-8F84996EE2D4}"/>
              </a:ext>
            </a:extLst>
          </p:cNvPr>
          <p:cNvSpPr txBox="1"/>
          <p:nvPr/>
        </p:nvSpPr>
        <p:spPr>
          <a:xfrm>
            <a:off x="1819175" y="755960"/>
            <a:ext cx="3811604" cy="830997"/>
          </a:xfrm>
          <a:prstGeom prst="rect">
            <a:avLst/>
          </a:prstGeom>
          <a:noFill/>
        </p:spPr>
        <p:txBody>
          <a:bodyPr wrap="square" rtlCol="0">
            <a:spAutoFit/>
          </a:bodyPr>
          <a:lstStyle/>
          <a:p>
            <a:r>
              <a:rPr lang="en-US" sz="4800" dirty="0"/>
              <a:t>HOW LONG</a:t>
            </a:r>
            <a:endParaRPr lang="en-US" sz="2500" dirty="0"/>
          </a:p>
        </p:txBody>
      </p:sp>
      <p:pic>
        <p:nvPicPr>
          <p:cNvPr id="6" name="Content Placeholder 5">
            <a:extLst>
              <a:ext uri="{FF2B5EF4-FFF2-40B4-BE49-F238E27FC236}">
                <a16:creationId xmlns:a16="http://schemas.microsoft.com/office/drawing/2014/main" id="{BA9EDC73-758A-437D-9E5D-AA9B16E19B8B}"/>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222984" y="1749425"/>
            <a:ext cx="5490944" cy="4343398"/>
          </a:xfrm>
        </p:spPr>
      </p:pic>
      <p:sp>
        <p:nvSpPr>
          <p:cNvPr id="4" name="Text Placeholder 3">
            <a:extLst>
              <a:ext uri="{FF2B5EF4-FFF2-40B4-BE49-F238E27FC236}">
                <a16:creationId xmlns:a16="http://schemas.microsoft.com/office/drawing/2014/main" id="{24819B06-8435-428F-AAD3-771175C55B70}"/>
              </a:ext>
            </a:extLst>
          </p:cNvPr>
          <p:cNvSpPr>
            <a:spLocks noGrp="1"/>
          </p:cNvSpPr>
          <p:nvPr>
            <p:ph type="body" sz="half" idx="2"/>
          </p:nvPr>
        </p:nvSpPr>
        <p:spPr/>
        <p:txBody>
          <a:bodyPr>
            <a:normAutofit/>
          </a:bodyPr>
          <a:lstStyle/>
          <a:p>
            <a:endParaRPr lang="en-US" sz="2000" dirty="0">
              <a:solidFill>
                <a:srgbClr val="FFFFFF"/>
              </a:solidFill>
            </a:endParaRPr>
          </a:p>
          <a:p>
            <a:endParaRPr lang="en-US" sz="2000" dirty="0">
              <a:solidFill>
                <a:srgbClr val="FFFFFF"/>
              </a:solidFill>
            </a:endParaRPr>
          </a:p>
          <a:p>
            <a:endParaRPr lang="en-US" sz="2000" dirty="0">
              <a:solidFill>
                <a:srgbClr val="FFFFFF"/>
              </a:solidFill>
            </a:endParaRPr>
          </a:p>
          <a:p>
            <a:r>
              <a:rPr lang="en-US" sz="2000" dirty="0">
                <a:solidFill>
                  <a:srgbClr val="FFFFFF"/>
                </a:solidFill>
              </a:rPr>
              <a:t>This casual rider distribution is very positively skewed. Members are slightly skewed.</a:t>
            </a:r>
          </a:p>
          <a:p>
            <a:endParaRPr lang="en-US" sz="2000" dirty="0">
              <a:solidFill>
                <a:srgbClr val="FFFFFF"/>
              </a:solidFill>
            </a:endParaRPr>
          </a:p>
        </p:txBody>
      </p:sp>
    </p:spTree>
    <p:extLst>
      <p:ext uri="{BB962C8B-B14F-4D97-AF65-F5344CB8AC3E}">
        <p14:creationId xmlns:p14="http://schemas.microsoft.com/office/powerpoint/2010/main" val="21109110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57B939A-1F5D-4D49-B5D7-523518558DB3}"/>
              </a:ext>
            </a:extLst>
          </p:cNvPr>
          <p:cNvSpPr/>
          <p:nvPr/>
        </p:nvSpPr>
        <p:spPr>
          <a:xfrm>
            <a:off x="300688" y="312744"/>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Rounded Corners 6">
            <a:extLst>
              <a:ext uri="{FF2B5EF4-FFF2-40B4-BE49-F238E27FC236}">
                <a16:creationId xmlns:a16="http://schemas.microsoft.com/office/drawing/2014/main" id="{D36F04F3-9010-4C7D-B8DE-557A2A83A823}"/>
              </a:ext>
            </a:extLst>
          </p:cNvPr>
          <p:cNvSpPr/>
          <p:nvPr/>
        </p:nvSpPr>
        <p:spPr>
          <a:xfrm>
            <a:off x="5081954" y="1586957"/>
            <a:ext cx="5732584" cy="4515083"/>
          </a:xfrm>
          <a:prstGeom prst="roundRect">
            <a:avLst/>
          </a:prstGeom>
          <a:solidFill>
            <a:srgbClr val="FBC671"/>
          </a:solidFill>
          <a:ln>
            <a:solidFill>
              <a:srgbClr val="3E3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812412" y="682122"/>
            <a:ext cx="904835" cy="90483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2210981" y="236121"/>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2894811A-4708-41BF-BA5F-8F84996EE2D4}"/>
              </a:ext>
            </a:extLst>
          </p:cNvPr>
          <p:cNvSpPr txBox="1"/>
          <p:nvPr/>
        </p:nvSpPr>
        <p:spPr>
          <a:xfrm>
            <a:off x="1819175" y="755960"/>
            <a:ext cx="3811604" cy="830997"/>
          </a:xfrm>
          <a:prstGeom prst="rect">
            <a:avLst/>
          </a:prstGeom>
          <a:noFill/>
        </p:spPr>
        <p:txBody>
          <a:bodyPr wrap="square" rtlCol="0">
            <a:spAutoFit/>
          </a:bodyPr>
          <a:lstStyle/>
          <a:p>
            <a:r>
              <a:rPr lang="en-US" sz="4800" dirty="0"/>
              <a:t>HOW LONG</a:t>
            </a:r>
            <a:endParaRPr lang="en-US" sz="2500" dirty="0"/>
          </a:p>
        </p:txBody>
      </p:sp>
      <p:pic>
        <p:nvPicPr>
          <p:cNvPr id="6" name="Content Placeholder 5">
            <a:extLst>
              <a:ext uri="{FF2B5EF4-FFF2-40B4-BE49-F238E27FC236}">
                <a16:creationId xmlns:a16="http://schemas.microsoft.com/office/drawing/2014/main" id="{BA9EDC73-758A-437D-9E5D-AA9B16E19B8B}"/>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222984" y="1749425"/>
            <a:ext cx="5490944" cy="4343398"/>
          </a:xfrm>
        </p:spPr>
      </p:pic>
      <p:sp>
        <p:nvSpPr>
          <p:cNvPr id="4" name="Text Placeholder 3">
            <a:extLst>
              <a:ext uri="{FF2B5EF4-FFF2-40B4-BE49-F238E27FC236}">
                <a16:creationId xmlns:a16="http://schemas.microsoft.com/office/drawing/2014/main" id="{24819B06-8435-428F-AAD3-771175C55B70}"/>
              </a:ext>
            </a:extLst>
          </p:cNvPr>
          <p:cNvSpPr>
            <a:spLocks noGrp="1"/>
          </p:cNvSpPr>
          <p:nvPr>
            <p:ph type="body" sz="half" idx="2"/>
          </p:nvPr>
        </p:nvSpPr>
        <p:spPr>
          <a:xfrm>
            <a:off x="550863" y="1750060"/>
            <a:ext cx="3684253" cy="4342765"/>
          </a:xfrm>
        </p:spPr>
        <p:txBody>
          <a:bodyPr>
            <a:normAutofit/>
          </a:bodyPr>
          <a:lstStyle/>
          <a:p>
            <a:endParaRPr lang="en-US" sz="2000" dirty="0">
              <a:solidFill>
                <a:srgbClr val="FFFFFF"/>
              </a:solidFill>
            </a:endParaRPr>
          </a:p>
          <a:p>
            <a:r>
              <a:rPr lang="en-US" sz="2000" dirty="0">
                <a:solidFill>
                  <a:srgbClr val="FFFFFF"/>
                </a:solidFill>
              </a:rPr>
              <a:t>The average time spent per ride for casual riders is </a:t>
            </a:r>
            <a:r>
              <a:rPr lang="en-US" sz="2000" b="1" dirty="0">
                <a:solidFill>
                  <a:srgbClr val="FFFFFF"/>
                </a:solidFill>
              </a:rPr>
              <a:t>twice</a:t>
            </a:r>
            <a:r>
              <a:rPr lang="en-US" sz="2000" dirty="0">
                <a:solidFill>
                  <a:srgbClr val="FFFFFF"/>
                </a:solidFill>
              </a:rPr>
              <a:t> that for our annual members.</a:t>
            </a:r>
          </a:p>
          <a:p>
            <a:endParaRPr lang="en-US" sz="2000" dirty="0">
              <a:solidFill>
                <a:srgbClr val="FFFFFF"/>
              </a:solidFill>
            </a:endParaRPr>
          </a:p>
          <a:p>
            <a:r>
              <a:rPr lang="en-US" sz="2000" dirty="0">
                <a:solidFill>
                  <a:srgbClr val="FFFFFF"/>
                </a:solidFill>
              </a:rPr>
              <a:t>Casual Riders: 28.1 minutes</a:t>
            </a:r>
          </a:p>
          <a:p>
            <a:r>
              <a:rPr lang="en-US" sz="2000" dirty="0">
                <a:solidFill>
                  <a:srgbClr val="FFFFFF"/>
                </a:solidFill>
              </a:rPr>
              <a:t>Annual Members: 13.3 minutes</a:t>
            </a:r>
          </a:p>
          <a:p>
            <a:endParaRPr lang="en-US" sz="2000" dirty="0">
              <a:solidFill>
                <a:srgbClr val="FFFFFF"/>
              </a:solidFill>
            </a:endParaRPr>
          </a:p>
        </p:txBody>
      </p:sp>
      <p:cxnSp>
        <p:nvCxnSpPr>
          <p:cNvPr id="8" name="Straight Connector 7">
            <a:extLst>
              <a:ext uri="{FF2B5EF4-FFF2-40B4-BE49-F238E27FC236}">
                <a16:creationId xmlns:a16="http://schemas.microsoft.com/office/drawing/2014/main" id="{9C792A3F-3675-4A34-9B66-5745E8A7BAA3}"/>
              </a:ext>
            </a:extLst>
          </p:cNvPr>
          <p:cNvCxnSpPr>
            <a:cxnSpLocks/>
          </p:cNvCxnSpPr>
          <p:nvPr/>
        </p:nvCxnSpPr>
        <p:spPr>
          <a:xfrm>
            <a:off x="6183006" y="3749040"/>
            <a:ext cx="0" cy="1874520"/>
          </a:xfrm>
          <a:prstGeom prst="line">
            <a:avLst/>
          </a:prstGeom>
          <a:ln w="12700">
            <a:solidFill>
              <a:srgbClr val="F9A61A"/>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700C16-1B2F-413D-AB4E-A2443A77AFF1}"/>
              </a:ext>
            </a:extLst>
          </p:cNvPr>
          <p:cNvCxnSpPr>
            <a:cxnSpLocks/>
          </p:cNvCxnSpPr>
          <p:nvPr/>
        </p:nvCxnSpPr>
        <p:spPr>
          <a:xfrm>
            <a:off x="6480604" y="5029200"/>
            <a:ext cx="0" cy="594360"/>
          </a:xfrm>
          <a:prstGeom prst="line">
            <a:avLst/>
          </a:prstGeom>
          <a:ln w="12700">
            <a:solidFill>
              <a:srgbClr val="0070C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48979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57B939A-1F5D-4D49-B5D7-523518558DB3}"/>
              </a:ext>
            </a:extLst>
          </p:cNvPr>
          <p:cNvSpPr/>
          <p:nvPr/>
        </p:nvSpPr>
        <p:spPr>
          <a:xfrm>
            <a:off x="300688" y="312744"/>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7" name="Rectangle: Rounded Corners 6">
            <a:extLst>
              <a:ext uri="{FF2B5EF4-FFF2-40B4-BE49-F238E27FC236}">
                <a16:creationId xmlns:a16="http://schemas.microsoft.com/office/drawing/2014/main" id="{D36F04F3-9010-4C7D-B8DE-557A2A83A823}"/>
              </a:ext>
            </a:extLst>
          </p:cNvPr>
          <p:cNvSpPr/>
          <p:nvPr/>
        </p:nvSpPr>
        <p:spPr>
          <a:xfrm>
            <a:off x="5081954" y="1586957"/>
            <a:ext cx="5732584" cy="4515083"/>
          </a:xfrm>
          <a:prstGeom prst="roundRect">
            <a:avLst/>
          </a:prstGeom>
          <a:solidFill>
            <a:srgbClr val="FBC671"/>
          </a:solidFill>
          <a:ln>
            <a:solidFill>
              <a:srgbClr val="3E3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812412" y="682122"/>
            <a:ext cx="904835" cy="90483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2210981" y="236121"/>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a:extLst>
              <a:ext uri="{FF2B5EF4-FFF2-40B4-BE49-F238E27FC236}">
                <a16:creationId xmlns:a16="http://schemas.microsoft.com/office/drawing/2014/main" id="{2894811A-4708-41BF-BA5F-8F84996EE2D4}"/>
              </a:ext>
            </a:extLst>
          </p:cNvPr>
          <p:cNvSpPr txBox="1"/>
          <p:nvPr/>
        </p:nvSpPr>
        <p:spPr>
          <a:xfrm>
            <a:off x="1819175" y="755960"/>
            <a:ext cx="3811604" cy="830997"/>
          </a:xfrm>
          <a:prstGeom prst="rect">
            <a:avLst/>
          </a:prstGeom>
          <a:noFill/>
        </p:spPr>
        <p:txBody>
          <a:bodyPr wrap="square" rtlCol="0">
            <a:spAutoFit/>
          </a:bodyPr>
          <a:lstStyle/>
          <a:p>
            <a:r>
              <a:rPr lang="en-US" sz="4800" dirty="0"/>
              <a:t>HOW LONG</a:t>
            </a:r>
            <a:endParaRPr lang="en-US" sz="2500" dirty="0"/>
          </a:p>
        </p:txBody>
      </p:sp>
      <p:pic>
        <p:nvPicPr>
          <p:cNvPr id="6" name="Content Placeholder 5">
            <a:extLst>
              <a:ext uri="{FF2B5EF4-FFF2-40B4-BE49-F238E27FC236}">
                <a16:creationId xmlns:a16="http://schemas.microsoft.com/office/drawing/2014/main" id="{BA9EDC73-758A-437D-9E5D-AA9B16E19B8B}"/>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p:blipFill>
        <p:spPr>
          <a:xfrm>
            <a:off x="5222984" y="1749425"/>
            <a:ext cx="5490944" cy="4343398"/>
          </a:xfrm>
        </p:spPr>
      </p:pic>
      <p:sp>
        <p:nvSpPr>
          <p:cNvPr id="4" name="Text Placeholder 3">
            <a:extLst>
              <a:ext uri="{FF2B5EF4-FFF2-40B4-BE49-F238E27FC236}">
                <a16:creationId xmlns:a16="http://schemas.microsoft.com/office/drawing/2014/main" id="{24819B06-8435-428F-AAD3-771175C55B70}"/>
              </a:ext>
            </a:extLst>
          </p:cNvPr>
          <p:cNvSpPr>
            <a:spLocks noGrp="1"/>
          </p:cNvSpPr>
          <p:nvPr>
            <p:ph type="body" sz="half" idx="2"/>
          </p:nvPr>
        </p:nvSpPr>
        <p:spPr/>
        <p:txBody>
          <a:bodyPr>
            <a:normAutofit/>
          </a:bodyPr>
          <a:lstStyle/>
          <a:p>
            <a:endParaRPr lang="en-US" sz="2000" dirty="0">
              <a:solidFill>
                <a:srgbClr val="FFFFFF"/>
              </a:solidFill>
            </a:endParaRPr>
          </a:p>
          <a:p>
            <a:r>
              <a:rPr lang="en-US" sz="2000" dirty="0">
                <a:solidFill>
                  <a:srgbClr val="FFFFFF"/>
                </a:solidFill>
              </a:rPr>
              <a:t>The median time per ride is also higher among casual riders.</a:t>
            </a:r>
          </a:p>
          <a:p>
            <a:endParaRPr lang="en-US" sz="2000" dirty="0">
              <a:solidFill>
                <a:srgbClr val="FFFFFF"/>
              </a:solidFill>
            </a:endParaRPr>
          </a:p>
          <a:p>
            <a:r>
              <a:rPr lang="en-US" sz="2000" dirty="0">
                <a:solidFill>
                  <a:srgbClr val="FFFFFF"/>
                </a:solidFill>
              </a:rPr>
              <a:t>Casual Riders: 16.4 minutes</a:t>
            </a:r>
          </a:p>
          <a:p>
            <a:r>
              <a:rPr lang="en-US" sz="2000" dirty="0">
                <a:solidFill>
                  <a:srgbClr val="FFFFFF"/>
                </a:solidFill>
              </a:rPr>
              <a:t>Annual Members: 9.9 minutes</a:t>
            </a:r>
          </a:p>
          <a:p>
            <a:endParaRPr lang="en-US" sz="2000" dirty="0">
              <a:solidFill>
                <a:srgbClr val="FFFFFF"/>
              </a:solidFill>
            </a:endParaRPr>
          </a:p>
        </p:txBody>
      </p:sp>
      <p:cxnSp>
        <p:nvCxnSpPr>
          <p:cNvPr id="8" name="Straight Connector 7">
            <a:extLst>
              <a:ext uri="{FF2B5EF4-FFF2-40B4-BE49-F238E27FC236}">
                <a16:creationId xmlns:a16="http://schemas.microsoft.com/office/drawing/2014/main" id="{9C792A3F-3675-4A34-9B66-5745E8A7BAA3}"/>
              </a:ext>
            </a:extLst>
          </p:cNvPr>
          <p:cNvCxnSpPr>
            <a:cxnSpLocks/>
          </p:cNvCxnSpPr>
          <p:nvPr/>
        </p:nvCxnSpPr>
        <p:spPr>
          <a:xfrm>
            <a:off x="6117336" y="3094525"/>
            <a:ext cx="0" cy="2514600"/>
          </a:xfrm>
          <a:prstGeom prst="line">
            <a:avLst/>
          </a:prstGeom>
          <a:ln w="12700">
            <a:solidFill>
              <a:srgbClr val="F9A61A"/>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700C16-1B2F-413D-AB4E-A2443A77AFF1}"/>
              </a:ext>
            </a:extLst>
          </p:cNvPr>
          <p:cNvCxnSpPr>
            <a:cxnSpLocks/>
          </p:cNvCxnSpPr>
          <p:nvPr/>
        </p:nvCxnSpPr>
        <p:spPr>
          <a:xfrm>
            <a:off x="6236208" y="4316932"/>
            <a:ext cx="0" cy="1307592"/>
          </a:xfrm>
          <a:prstGeom prst="line">
            <a:avLst/>
          </a:prstGeom>
          <a:ln w="12700">
            <a:solidFill>
              <a:srgbClr val="0070C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70483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73D2D"/>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C6AD2F8-6160-4C48-F85F-564913C51B2F}"/>
              </a:ext>
            </a:extLst>
          </p:cNvPr>
          <p:cNvGraphicFramePr>
            <a:graphicFrameLocks noGrp="1"/>
          </p:cNvGraphicFramePr>
          <p:nvPr>
            <p:ph type="pic" idx="1"/>
          </p:nvPr>
        </p:nvGraphicFramePr>
        <p:xfrm>
          <a:off x="5285314" y="-1278791"/>
          <a:ext cx="6373813" cy="5734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descr="Daily calendar with solid fill">
            <a:extLst>
              <a:ext uri="{FF2B5EF4-FFF2-40B4-BE49-F238E27FC236}">
                <a16:creationId xmlns:a16="http://schemas.microsoft.com/office/drawing/2014/main" id="{2735E062-1249-45BC-B0F2-96AA1D6F52C9}"/>
              </a:ext>
            </a:extLst>
          </p:cNvPr>
          <p:cNvSpPr/>
          <p:nvPr/>
        </p:nvSpPr>
        <p:spPr>
          <a:xfrm>
            <a:off x="5779049" y="918653"/>
            <a:ext cx="904835" cy="90483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9" name="Rectangle: Rounded Corners 8">
            <a:extLst>
              <a:ext uri="{FF2B5EF4-FFF2-40B4-BE49-F238E27FC236}">
                <a16:creationId xmlns:a16="http://schemas.microsoft.com/office/drawing/2014/main" id="{D57B939A-1F5D-4D49-B5D7-523518558DB3}"/>
              </a:ext>
            </a:extLst>
          </p:cNvPr>
          <p:cNvSpPr/>
          <p:nvPr/>
        </p:nvSpPr>
        <p:spPr>
          <a:xfrm>
            <a:off x="5267324" y="2699809"/>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Rounded Corners 9">
            <a:extLst>
              <a:ext uri="{FF2B5EF4-FFF2-40B4-BE49-F238E27FC236}">
                <a16:creationId xmlns:a16="http://schemas.microsoft.com/office/drawing/2014/main" id="{5CF9570F-524A-4277-8CAA-2CB24F72C330}"/>
              </a:ext>
            </a:extLst>
          </p:cNvPr>
          <p:cNvSpPr/>
          <p:nvPr/>
        </p:nvSpPr>
        <p:spPr>
          <a:xfrm>
            <a:off x="5285314" y="4824637"/>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5779048" y="3069187"/>
            <a:ext cx="904835" cy="90483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2" name="Rectangle 11" descr="Map compass with solid fill">
            <a:extLst>
              <a:ext uri="{FF2B5EF4-FFF2-40B4-BE49-F238E27FC236}">
                <a16:creationId xmlns:a16="http://schemas.microsoft.com/office/drawing/2014/main" id="{CAA65B02-9F4C-4A9B-A879-1F60798609AB}"/>
              </a:ext>
            </a:extLst>
          </p:cNvPr>
          <p:cNvSpPr/>
          <p:nvPr/>
        </p:nvSpPr>
        <p:spPr>
          <a:xfrm>
            <a:off x="5779048" y="5194015"/>
            <a:ext cx="904835" cy="904835"/>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7177617" y="2623186"/>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6" name="Group 15">
            <a:extLst>
              <a:ext uri="{FF2B5EF4-FFF2-40B4-BE49-F238E27FC236}">
                <a16:creationId xmlns:a16="http://schemas.microsoft.com/office/drawing/2014/main" id="{A5294135-9B51-4075-A8A6-D984ED97260B}"/>
              </a:ext>
            </a:extLst>
          </p:cNvPr>
          <p:cNvGrpSpPr/>
          <p:nvPr/>
        </p:nvGrpSpPr>
        <p:grpSpPr>
          <a:xfrm>
            <a:off x="7177617" y="4786324"/>
            <a:ext cx="4386964" cy="1720215"/>
            <a:chOff x="1892660" y="1789757"/>
            <a:chExt cx="4386964" cy="1720215"/>
          </a:xfrm>
        </p:grpSpPr>
        <p:sp>
          <p:nvSpPr>
            <p:cNvPr id="17" name="Rectangle 16">
              <a:extLst>
                <a:ext uri="{FF2B5EF4-FFF2-40B4-BE49-F238E27FC236}">
                  <a16:creationId xmlns:a16="http://schemas.microsoft.com/office/drawing/2014/main" id="{1B3A2136-76D9-474C-8717-A810D8ED69AC}"/>
                </a:ext>
              </a:extLst>
            </p:cNvPr>
            <p:cNvSpPr/>
            <p:nvPr/>
          </p:nvSpPr>
          <p:spPr>
            <a:xfrm>
              <a:off x="1892660" y="1789757"/>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27F013EF-A5CE-4D2F-8B15-3668037D6055}"/>
                </a:ext>
              </a:extLst>
            </p:cNvPr>
            <p:cNvSpPr txBox="1"/>
            <p:nvPr/>
          </p:nvSpPr>
          <p:spPr>
            <a:xfrm>
              <a:off x="1892660" y="1789757"/>
              <a:ext cx="4386964" cy="17202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2056" tIns="182056" rIns="182056" bIns="182056" numCol="1" spcCol="1270" anchor="ctr" anchorCtr="0">
              <a:noAutofit/>
            </a:bodyPr>
            <a:lstStyle/>
            <a:p>
              <a:pPr marL="0" lvl="0" indent="0" algn="l" defTabSz="1111250">
                <a:lnSpc>
                  <a:spcPct val="100000"/>
                </a:lnSpc>
                <a:spcBef>
                  <a:spcPct val="0"/>
                </a:spcBef>
                <a:spcAft>
                  <a:spcPct val="35000"/>
                </a:spcAft>
                <a:buNone/>
              </a:pPr>
              <a:r>
                <a:rPr lang="en-US" sz="2500" kern="1200" dirty="0"/>
                <a:t>WHERE</a:t>
              </a:r>
            </a:p>
          </p:txBody>
        </p:sp>
      </p:grpSp>
      <p:sp>
        <p:nvSpPr>
          <p:cNvPr id="4" name="Rectangle 3">
            <a:extLst>
              <a:ext uri="{FF2B5EF4-FFF2-40B4-BE49-F238E27FC236}">
                <a16:creationId xmlns:a16="http://schemas.microsoft.com/office/drawing/2014/main" id="{B2689948-3C2D-4BFE-B98D-2F6C3E0CF9FB}"/>
              </a:ext>
            </a:extLst>
          </p:cNvPr>
          <p:cNvSpPr/>
          <p:nvPr/>
        </p:nvSpPr>
        <p:spPr>
          <a:xfrm>
            <a:off x="-1" y="-67733"/>
            <a:ext cx="4572001" cy="7001933"/>
          </a:xfrm>
          <a:prstGeom prst="rect">
            <a:avLst/>
          </a:prstGeom>
          <a:solidFill>
            <a:srgbClr val="3E3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31D87ED-2428-496D-8FED-6B8A17F55D1E}"/>
              </a:ext>
            </a:extLst>
          </p:cNvPr>
          <p:cNvSpPr>
            <a:spLocks noGrp="1"/>
          </p:cNvSpPr>
          <p:nvPr>
            <p:ph type="title"/>
          </p:nvPr>
        </p:nvSpPr>
        <p:spPr>
          <a:xfrm>
            <a:off x="550863" y="549275"/>
            <a:ext cx="3565525" cy="5543549"/>
          </a:xfrm>
        </p:spPr>
        <p:txBody>
          <a:bodyPr wrap="square" anchor="ctr">
            <a:normAutofit/>
          </a:bodyPr>
          <a:lstStyle/>
          <a:p>
            <a:r>
              <a:rPr lang="en-US" sz="4800" dirty="0"/>
              <a:t>3 Key Differences</a:t>
            </a:r>
          </a:p>
        </p:txBody>
      </p:sp>
      <p:sp>
        <p:nvSpPr>
          <p:cNvPr id="20" name="TextBox 19">
            <a:extLst>
              <a:ext uri="{FF2B5EF4-FFF2-40B4-BE49-F238E27FC236}">
                <a16:creationId xmlns:a16="http://schemas.microsoft.com/office/drawing/2014/main" id="{2894811A-4708-41BF-BA5F-8F84996EE2D4}"/>
              </a:ext>
            </a:extLst>
          </p:cNvPr>
          <p:cNvSpPr txBox="1"/>
          <p:nvPr/>
        </p:nvSpPr>
        <p:spPr>
          <a:xfrm>
            <a:off x="7247823" y="3283077"/>
            <a:ext cx="3811604" cy="477054"/>
          </a:xfrm>
          <a:prstGeom prst="rect">
            <a:avLst/>
          </a:prstGeom>
          <a:noFill/>
        </p:spPr>
        <p:txBody>
          <a:bodyPr wrap="square" rtlCol="0">
            <a:spAutoFit/>
          </a:bodyPr>
          <a:lstStyle/>
          <a:p>
            <a:r>
              <a:rPr lang="en-US" sz="2500" dirty="0"/>
              <a:t>HOW LONG</a:t>
            </a:r>
          </a:p>
        </p:txBody>
      </p:sp>
    </p:spTree>
    <p:extLst>
      <p:ext uri="{BB962C8B-B14F-4D97-AF65-F5344CB8AC3E}">
        <p14:creationId xmlns:p14="http://schemas.microsoft.com/office/powerpoint/2010/main" val="199855908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12" name="Rectangle 11" descr="Map compass with solid fill">
            <a:extLst>
              <a:ext uri="{FF2B5EF4-FFF2-40B4-BE49-F238E27FC236}">
                <a16:creationId xmlns:a16="http://schemas.microsoft.com/office/drawing/2014/main" id="{CAA65B02-9F4C-4A9B-A879-1F60798609AB}"/>
              </a:ext>
            </a:extLst>
          </p:cNvPr>
          <p:cNvSpPr/>
          <p:nvPr/>
        </p:nvSpPr>
        <p:spPr>
          <a:xfrm>
            <a:off x="402336" y="2286000"/>
            <a:ext cx="1188720" cy="11887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6" name="Group 15">
            <a:extLst>
              <a:ext uri="{FF2B5EF4-FFF2-40B4-BE49-F238E27FC236}">
                <a16:creationId xmlns:a16="http://schemas.microsoft.com/office/drawing/2014/main" id="{A5294135-9B51-4075-A8A6-D984ED97260B}"/>
              </a:ext>
            </a:extLst>
          </p:cNvPr>
          <p:cNvGrpSpPr/>
          <p:nvPr/>
        </p:nvGrpSpPr>
        <p:grpSpPr>
          <a:xfrm>
            <a:off x="1544287" y="2063097"/>
            <a:ext cx="4386964" cy="1873755"/>
            <a:chOff x="1892660" y="1636217"/>
            <a:chExt cx="4386964" cy="1873755"/>
          </a:xfrm>
        </p:grpSpPr>
        <p:sp>
          <p:nvSpPr>
            <p:cNvPr id="17" name="Rectangle 16">
              <a:extLst>
                <a:ext uri="{FF2B5EF4-FFF2-40B4-BE49-F238E27FC236}">
                  <a16:creationId xmlns:a16="http://schemas.microsoft.com/office/drawing/2014/main" id="{1B3A2136-76D9-474C-8717-A810D8ED69AC}"/>
                </a:ext>
              </a:extLst>
            </p:cNvPr>
            <p:cNvSpPr/>
            <p:nvPr/>
          </p:nvSpPr>
          <p:spPr>
            <a:xfrm>
              <a:off x="1892660" y="1789757"/>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27F013EF-A5CE-4D2F-8B15-3668037D6055}"/>
                </a:ext>
              </a:extLst>
            </p:cNvPr>
            <p:cNvSpPr txBox="1"/>
            <p:nvPr/>
          </p:nvSpPr>
          <p:spPr>
            <a:xfrm>
              <a:off x="1892660" y="1636217"/>
              <a:ext cx="4386964" cy="17202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2056" tIns="182056" rIns="182056" bIns="182056" numCol="1" spcCol="1270" anchor="ctr" anchorCtr="0">
              <a:noAutofit/>
            </a:bodyPr>
            <a:lstStyle/>
            <a:p>
              <a:pPr marL="0" lvl="0" indent="0" algn="l" defTabSz="1111250">
                <a:lnSpc>
                  <a:spcPct val="100000"/>
                </a:lnSpc>
                <a:spcBef>
                  <a:spcPct val="0"/>
                </a:spcBef>
                <a:spcAft>
                  <a:spcPct val="35000"/>
                </a:spcAft>
                <a:buNone/>
              </a:pPr>
              <a:r>
                <a:rPr lang="en-US" sz="6400" kern="1200" dirty="0"/>
                <a:t>WHERE</a:t>
              </a:r>
            </a:p>
          </p:txBody>
        </p:sp>
      </p:grpSp>
      <p:sp>
        <p:nvSpPr>
          <p:cNvPr id="21" name="Text Placeholder 20">
            <a:extLst>
              <a:ext uri="{FF2B5EF4-FFF2-40B4-BE49-F238E27FC236}">
                <a16:creationId xmlns:a16="http://schemas.microsoft.com/office/drawing/2014/main" id="{EBF88510-5939-4230-80B1-09E0038EFA3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416631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320-E9F6-4414-ABD2-4A1FD7F06A74}"/>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EB83FF9C-26E9-4D27-A9DC-3366CD9E0174}"/>
              </a:ext>
            </a:extLst>
          </p:cNvPr>
          <p:cNvSpPr>
            <a:spLocks noGrp="1"/>
          </p:cNvSpPr>
          <p:nvPr>
            <p:ph type="body" idx="1"/>
          </p:nvPr>
        </p:nvSpPr>
        <p:spPr/>
        <p:txBody>
          <a:bodyPr/>
          <a:lstStyle/>
          <a:p>
            <a:r>
              <a:rPr lang="en-US" dirty="0" err="1"/>
              <a:t>Cyclistic</a:t>
            </a:r>
            <a:r>
              <a:rPr lang="en-US" dirty="0"/>
              <a:t> is bicycle rideshare company used by casual riders and people with annual memberships. The goal is to identify key differences between these groups and patterns in casual riding so that stakeholders can be well informed and make smart decisions about the next marketing campaign, aimed at converting casual riders into members.</a:t>
            </a:r>
          </a:p>
        </p:txBody>
      </p:sp>
    </p:spTree>
    <p:extLst>
      <p:ext uri="{BB962C8B-B14F-4D97-AF65-F5344CB8AC3E}">
        <p14:creationId xmlns:p14="http://schemas.microsoft.com/office/powerpoint/2010/main" val="2462834597"/>
      </p:ext>
    </p:extLst>
  </p:cSld>
  <p:clrMapOvr>
    <a:masterClrMapping/>
  </p:clrMapOvr>
  <p:transition>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73D2D"/>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57B939A-1F5D-4D49-B5D7-523518558DB3}"/>
              </a:ext>
            </a:extLst>
          </p:cNvPr>
          <p:cNvSpPr/>
          <p:nvPr/>
        </p:nvSpPr>
        <p:spPr>
          <a:xfrm>
            <a:off x="5267324" y="2699809"/>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0" name="Rectangle: Rounded Corners 9">
            <a:extLst>
              <a:ext uri="{FF2B5EF4-FFF2-40B4-BE49-F238E27FC236}">
                <a16:creationId xmlns:a16="http://schemas.microsoft.com/office/drawing/2014/main" id="{5CF9570F-524A-4277-8CAA-2CB24F72C330}"/>
              </a:ext>
            </a:extLst>
          </p:cNvPr>
          <p:cNvSpPr/>
          <p:nvPr/>
        </p:nvSpPr>
        <p:spPr>
          <a:xfrm>
            <a:off x="5285314" y="4824637"/>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11" name="Rectangle 10" descr="Stopwatch 66% with solid fill">
            <a:extLst>
              <a:ext uri="{FF2B5EF4-FFF2-40B4-BE49-F238E27FC236}">
                <a16:creationId xmlns:a16="http://schemas.microsoft.com/office/drawing/2014/main" id="{16440D2E-A744-4FEC-AE60-024C5097B847}"/>
              </a:ext>
            </a:extLst>
          </p:cNvPr>
          <p:cNvSpPr/>
          <p:nvPr/>
        </p:nvSpPr>
        <p:spPr>
          <a:xfrm>
            <a:off x="5779048" y="3069187"/>
            <a:ext cx="904835" cy="90483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2" name="Rectangle 11" descr="Map compass with solid fill">
            <a:extLst>
              <a:ext uri="{FF2B5EF4-FFF2-40B4-BE49-F238E27FC236}">
                <a16:creationId xmlns:a16="http://schemas.microsoft.com/office/drawing/2014/main" id="{CAA65B02-9F4C-4A9B-A879-1F60798609AB}"/>
              </a:ext>
            </a:extLst>
          </p:cNvPr>
          <p:cNvSpPr/>
          <p:nvPr/>
        </p:nvSpPr>
        <p:spPr>
          <a:xfrm>
            <a:off x="5779048" y="5194015"/>
            <a:ext cx="904835" cy="90483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4" name="Rectangle 13">
            <a:extLst>
              <a:ext uri="{FF2B5EF4-FFF2-40B4-BE49-F238E27FC236}">
                <a16:creationId xmlns:a16="http://schemas.microsoft.com/office/drawing/2014/main" id="{9538609B-ECE6-4400-8B7B-717C0F64F32F}"/>
              </a:ext>
            </a:extLst>
          </p:cNvPr>
          <p:cNvSpPr/>
          <p:nvPr/>
        </p:nvSpPr>
        <p:spPr>
          <a:xfrm>
            <a:off x="7177617" y="2623186"/>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6" name="Group 15">
            <a:extLst>
              <a:ext uri="{FF2B5EF4-FFF2-40B4-BE49-F238E27FC236}">
                <a16:creationId xmlns:a16="http://schemas.microsoft.com/office/drawing/2014/main" id="{A5294135-9B51-4075-A8A6-D984ED97260B}"/>
              </a:ext>
            </a:extLst>
          </p:cNvPr>
          <p:cNvGrpSpPr/>
          <p:nvPr/>
        </p:nvGrpSpPr>
        <p:grpSpPr>
          <a:xfrm>
            <a:off x="7177617" y="4786324"/>
            <a:ext cx="4386964" cy="1720215"/>
            <a:chOff x="1892660" y="1789757"/>
            <a:chExt cx="4386964" cy="1720215"/>
          </a:xfrm>
        </p:grpSpPr>
        <p:sp>
          <p:nvSpPr>
            <p:cNvPr id="17" name="Rectangle 16">
              <a:extLst>
                <a:ext uri="{FF2B5EF4-FFF2-40B4-BE49-F238E27FC236}">
                  <a16:creationId xmlns:a16="http://schemas.microsoft.com/office/drawing/2014/main" id="{1B3A2136-76D9-474C-8717-A810D8ED69AC}"/>
                </a:ext>
              </a:extLst>
            </p:cNvPr>
            <p:cNvSpPr/>
            <p:nvPr/>
          </p:nvSpPr>
          <p:spPr>
            <a:xfrm>
              <a:off x="1892660" y="1789757"/>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a:extLst>
                <a:ext uri="{FF2B5EF4-FFF2-40B4-BE49-F238E27FC236}">
                  <a16:creationId xmlns:a16="http://schemas.microsoft.com/office/drawing/2014/main" id="{27F013EF-A5CE-4D2F-8B15-3668037D6055}"/>
                </a:ext>
              </a:extLst>
            </p:cNvPr>
            <p:cNvSpPr txBox="1"/>
            <p:nvPr/>
          </p:nvSpPr>
          <p:spPr>
            <a:xfrm>
              <a:off x="1892660" y="1789757"/>
              <a:ext cx="4386964" cy="17202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82056" tIns="182056" rIns="182056" bIns="182056" numCol="1" spcCol="1270" anchor="ctr" anchorCtr="0">
              <a:noAutofit/>
            </a:bodyPr>
            <a:lstStyle/>
            <a:p>
              <a:pPr marL="0" lvl="0" indent="0" algn="l" defTabSz="1111250">
                <a:lnSpc>
                  <a:spcPct val="100000"/>
                </a:lnSpc>
                <a:spcBef>
                  <a:spcPct val="0"/>
                </a:spcBef>
                <a:spcAft>
                  <a:spcPct val="35000"/>
                </a:spcAft>
                <a:buNone/>
              </a:pPr>
              <a:r>
                <a:rPr lang="en-US" sz="2500" kern="1200" dirty="0"/>
                <a:t>WHERE</a:t>
              </a:r>
            </a:p>
          </p:txBody>
        </p:sp>
      </p:grpSp>
      <p:sp>
        <p:nvSpPr>
          <p:cNvPr id="4" name="Rectangle 3">
            <a:extLst>
              <a:ext uri="{FF2B5EF4-FFF2-40B4-BE49-F238E27FC236}">
                <a16:creationId xmlns:a16="http://schemas.microsoft.com/office/drawing/2014/main" id="{B2689948-3C2D-4BFE-B98D-2F6C3E0CF9FB}"/>
              </a:ext>
            </a:extLst>
          </p:cNvPr>
          <p:cNvSpPr/>
          <p:nvPr/>
        </p:nvSpPr>
        <p:spPr>
          <a:xfrm>
            <a:off x="-1" y="-67733"/>
            <a:ext cx="4572001" cy="7001933"/>
          </a:xfrm>
          <a:prstGeom prst="rect">
            <a:avLst/>
          </a:prstGeom>
          <a:solidFill>
            <a:srgbClr val="3E3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631D87ED-2428-496D-8FED-6B8A17F55D1E}"/>
              </a:ext>
            </a:extLst>
          </p:cNvPr>
          <p:cNvSpPr>
            <a:spLocks noGrp="1"/>
          </p:cNvSpPr>
          <p:nvPr>
            <p:ph type="title"/>
          </p:nvPr>
        </p:nvSpPr>
        <p:spPr>
          <a:xfrm>
            <a:off x="550863" y="549275"/>
            <a:ext cx="3565525" cy="5543549"/>
          </a:xfrm>
        </p:spPr>
        <p:txBody>
          <a:bodyPr wrap="square" anchor="ctr">
            <a:normAutofit/>
          </a:bodyPr>
          <a:lstStyle/>
          <a:p>
            <a:r>
              <a:rPr lang="en-US" sz="4800" dirty="0"/>
              <a:t>3 Key Differences</a:t>
            </a:r>
          </a:p>
        </p:txBody>
      </p:sp>
      <p:sp>
        <p:nvSpPr>
          <p:cNvPr id="20" name="TextBox 19">
            <a:extLst>
              <a:ext uri="{FF2B5EF4-FFF2-40B4-BE49-F238E27FC236}">
                <a16:creationId xmlns:a16="http://schemas.microsoft.com/office/drawing/2014/main" id="{2894811A-4708-41BF-BA5F-8F84996EE2D4}"/>
              </a:ext>
            </a:extLst>
          </p:cNvPr>
          <p:cNvSpPr txBox="1"/>
          <p:nvPr/>
        </p:nvSpPr>
        <p:spPr>
          <a:xfrm>
            <a:off x="7247823" y="3283077"/>
            <a:ext cx="3811604" cy="477054"/>
          </a:xfrm>
          <a:prstGeom prst="rect">
            <a:avLst/>
          </a:prstGeom>
          <a:noFill/>
        </p:spPr>
        <p:txBody>
          <a:bodyPr wrap="square" rtlCol="0">
            <a:spAutoFit/>
          </a:bodyPr>
          <a:lstStyle/>
          <a:p>
            <a:r>
              <a:rPr lang="en-US" sz="2500" dirty="0"/>
              <a:t>HOW LONG</a:t>
            </a:r>
          </a:p>
        </p:txBody>
      </p:sp>
      <p:sp>
        <p:nvSpPr>
          <p:cNvPr id="21" name="Rectangle: Rounded Corners 20">
            <a:extLst>
              <a:ext uri="{FF2B5EF4-FFF2-40B4-BE49-F238E27FC236}">
                <a16:creationId xmlns:a16="http://schemas.microsoft.com/office/drawing/2014/main" id="{FDCE1418-2C81-4857-B617-1B0ED213EB86}"/>
              </a:ext>
            </a:extLst>
          </p:cNvPr>
          <p:cNvSpPr/>
          <p:nvPr/>
        </p:nvSpPr>
        <p:spPr>
          <a:xfrm>
            <a:off x="5267324" y="498358"/>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2" name="Rectangle 21" descr="Daily calendar with solid fill">
            <a:extLst>
              <a:ext uri="{FF2B5EF4-FFF2-40B4-BE49-F238E27FC236}">
                <a16:creationId xmlns:a16="http://schemas.microsoft.com/office/drawing/2014/main" id="{FC9C4537-456C-4776-B261-637996D47F53}"/>
              </a:ext>
            </a:extLst>
          </p:cNvPr>
          <p:cNvSpPr/>
          <p:nvPr/>
        </p:nvSpPr>
        <p:spPr>
          <a:xfrm>
            <a:off x="5779048" y="867736"/>
            <a:ext cx="904835" cy="90483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95FC2BF8-833B-4CB6-B9FF-310FBFA149C1}"/>
              </a:ext>
            </a:extLst>
          </p:cNvPr>
          <p:cNvSpPr/>
          <p:nvPr/>
        </p:nvSpPr>
        <p:spPr>
          <a:xfrm>
            <a:off x="7177617" y="421735"/>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EC72B756-E7B7-455E-A934-106DEA0F5500}"/>
              </a:ext>
            </a:extLst>
          </p:cNvPr>
          <p:cNvSpPr txBox="1"/>
          <p:nvPr/>
        </p:nvSpPr>
        <p:spPr>
          <a:xfrm>
            <a:off x="7247823" y="1081626"/>
            <a:ext cx="3811604" cy="477054"/>
          </a:xfrm>
          <a:prstGeom prst="rect">
            <a:avLst/>
          </a:prstGeom>
          <a:noFill/>
        </p:spPr>
        <p:txBody>
          <a:bodyPr wrap="square" rtlCol="0">
            <a:spAutoFit/>
          </a:bodyPr>
          <a:lstStyle/>
          <a:p>
            <a:r>
              <a:rPr lang="en-US" sz="2500" dirty="0"/>
              <a:t>WHEN</a:t>
            </a:r>
          </a:p>
        </p:txBody>
      </p:sp>
    </p:spTree>
    <p:extLst>
      <p:ext uri="{BB962C8B-B14F-4D97-AF65-F5344CB8AC3E}">
        <p14:creationId xmlns:p14="http://schemas.microsoft.com/office/powerpoint/2010/main" val="241368459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E3423"/>
        </a:solidFill>
        <a:effectLst/>
      </p:bgPr>
    </p:bg>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FDCE1418-2C81-4857-B617-1B0ED213EB86}"/>
              </a:ext>
            </a:extLst>
          </p:cNvPr>
          <p:cNvSpPr/>
          <p:nvPr/>
        </p:nvSpPr>
        <p:spPr>
          <a:xfrm>
            <a:off x="0" y="1785408"/>
            <a:ext cx="6373813" cy="1643592"/>
          </a:xfrm>
          <a:prstGeom prst="roundRect">
            <a:avLst>
              <a:gd name="adj" fmla="val 10000"/>
            </a:avLst>
          </a:prstGeom>
          <a:solidFill>
            <a:srgbClr val="3E3423"/>
          </a:solidFill>
          <a:ln>
            <a:solidFill>
              <a:srgbClr val="3E3423"/>
            </a:solidFill>
          </a:ln>
        </p:spPr>
        <p:style>
          <a:lnRef idx="0">
            <a:schemeClr val="dk1">
              <a:hueOff val="0"/>
              <a:satOff val="0"/>
              <a:lumOff val="0"/>
              <a:alphaOff val="0"/>
            </a:schemeClr>
          </a:lnRef>
          <a:fillRef idx="1">
            <a:scrgbClr r="0" g="0" b="0"/>
          </a:fillRef>
          <a:effectRef idx="0">
            <a:schemeClr val="bg1">
              <a:lumMod val="95000"/>
              <a:hueOff val="0"/>
              <a:satOff val="0"/>
              <a:lumOff val="0"/>
              <a:alphaOff val="0"/>
            </a:schemeClr>
          </a:effectRef>
          <a:fontRef idx="minor">
            <a:schemeClr val="dk1">
              <a:hueOff val="0"/>
              <a:satOff val="0"/>
              <a:lumOff val="0"/>
              <a:alphaOff val="0"/>
            </a:schemeClr>
          </a:fontRef>
        </p:style>
      </p:sp>
      <p:sp>
        <p:nvSpPr>
          <p:cNvPr id="22" name="Rectangle 21" descr="Daily calendar with solid fill">
            <a:extLst>
              <a:ext uri="{FF2B5EF4-FFF2-40B4-BE49-F238E27FC236}">
                <a16:creationId xmlns:a16="http://schemas.microsoft.com/office/drawing/2014/main" id="{FC9C4537-456C-4776-B261-637996D47F53}"/>
              </a:ext>
            </a:extLst>
          </p:cNvPr>
          <p:cNvSpPr/>
          <p:nvPr/>
        </p:nvSpPr>
        <p:spPr>
          <a:xfrm>
            <a:off x="402336" y="2286000"/>
            <a:ext cx="1188720" cy="118872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3" name="Rectangle 22">
            <a:extLst>
              <a:ext uri="{FF2B5EF4-FFF2-40B4-BE49-F238E27FC236}">
                <a16:creationId xmlns:a16="http://schemas.microsoft.com/office/drawing/2014/main" id="{95FC2BF8-833B-4CB6-B9FF-310FBFA149C1}"/>
              </a:ext>
            </a:extLst>
          </p:cNvPr>
          <p:cNvSpPr/>
          <p:nvPr/>
        </p:nvSpPr>
        <p:spPr>
          <a:xfrm>
            <a:off x="1910293" y="1708785"/>
            <a:ext cx="4386964" cy="172021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TextBox 23">
            <a:extLst>
              <a:ext uri="{FF2B5EF4-FFF2-40B4-BE49-F238E27FC236}">
                <a16:creationId xmlns:a16="http://schemas.microsoft.com/office/drawing/2014/main" id="{EC72B756-E7B7-455E-A934-106DEA0F5500}"/>
              </a:ext>
            </a:extLst>
          </p:cNvPr>
          <p:cNvSpPr txBox="1"/>
          <p:nvPr/>
        </p:nvSpPr>
        <p:spPr>
          <a:xfrm>
            <a:off x="1595547" y="2403450"/>
            <a:ext cx="3811604" cy="1107996"/>
          </a:xfrm>
          <a:prstGeom prst="rect">
            <a:avLst/>
          </a:prstGeom>
          <a:noFill/>
        </p:spPr>
        <p:txBody>
          <a:bodyPr wrap="square" rtlCol="0">
            <a:spAutoFit/>
          </a:bodyPr>
          <a:lstStyle/>
          <a:p>
            <a:r>
              <a:rPr lang="en-US" sz="6400" dirty="0"/>
              <a:t>WHEN</a:t>
            </a:r>
          </a:p>
        </p:txBody>
      </p:sp>
      <p:sp>
        <p:nvSpPr>
          <p:cNvPr id="25" name="Text Placeholder 6">
            <a:extLst>
              <a:ext uri="{FF2B5EF4-FFF2-40B4-BE49-F238E27FC236}">
                <a16:creationId xmlns:a16="http://schemas.microsoft.com/office/drawing/2014/main" id="{8D7FA6E8-24EB-4BDE-A646-B4D3E2921C39}"/>
              </a:ext>
            </a:extLst>
          </p:cNvPr>
          <p:cNvSpPr txBox="1">
            <a:spLocks/>
          </p:cNvSpPr>
          <p:nvPr/>
        </p:nvSpPr>
        <p:spPr>
          <a:xfrm>
            <a:off x="566271" y="3629772"/>
            <a:ext cx="11074866" cy="2678953"/>
          </a:xfrm>
          <a:prstGeom prst="rect">
            <a:avLst/>
          </a:prstGeom>
        </p:spPr>
        <p:txBody>
          <a:bodyPr vert="horz" wrap="square" lIns="0" tIns="0" rIns="0" bIns="0" rtlCol="0">
            <a:normAutofit/>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28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24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sz="2400" dirty="0"/>
              <a:t>Seasonal, weekly, and daily breakdowns of when members and casual riders are using </a:t>
            </a:r>
            <a:r>
              <a:rPr lang="en-US" sz="2400" dirty="0" err="1"/>
              <a:t>Cyclistic</a:t>
            </a:r>
            <a:r>
              <a:rPr lang="en-US" sz="2400" dirty="0"/>
              <a:t> bikes.</a:t>
            </a:r>
          </a:p>
        </p:txBody>
      </p:sp>
      <p:sp>
        <p:nvSpPr>
          <p:cNvPr id="6" name="Text Placeholder 5">
            <a:extLst>
              <a:ext uri="{FF2B5EF4-FFF2-40B4-BE49-F238E27FC236}">
                <a16:creationId xmlns:a16="http://schemas.microsoft.com/office/drawing/2014/main" id="{660F7527-01BD-4D33-A4B5-5A2170F83038}"/>
              </a:ext>
            </a:extLst>
          </p:cNvPr>
          <p:cNvSpPr>
            <a:spLocks noGrp="1"/>
          </p:cNvSpPr>
          <p:nvPr>
            <p:ph type="body" idx="1"/>
          </p:nvPr>
        </p:nvSpPr>
        <p:spPr/>
        <p:txBody>
          <a:bodyPr/>
          <a:lstStyle/>
          <a:p>
            <a:r>
              <a:rPr lang="en-US" sz="2400" dirty="0"/>
              <a:t>Seasonal, weekly, and daily breakdowns of when members and casual riders are using </a:t>
            </a:r>
            <a:r>
              <a:rPr lang="en-US" sz="2400" dirty="0" err="1"/>
              <a:t>Cyclistic</a:t>
            </a:r>
            <a:r>
              <a:rPr lang="en-US" sz="2400" dirty="0"/>
              <a:t> bikes.</a:t>
            </a:r>
          </a:p>
          <a:p>
            <a:endParaRPr lang="en-US" dirty="0"/>
          </a:p>
        </p:txBody>
      </p:sp>
    </p:spTree>
    <p:extLst>
      <p:ext uri="{BB962C8B-B14F-4D97-AF65-F5344CB8AC3E}">
        <p14:creationId xmlns:p14="http://schemas.microsoft.com/office/powerpoint/2010/main" val="314096460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97FC51A5-3829-40D8-9964-447850C37862}"/>
              </a:ext>
            </a:extLst>
          </p:cNvPr>
          <p:cNvSpPr/>
          <p:nvPr/>
        </p:nvSpPr>
        <p:spPr>
          <a:xfrm>
            <a:off x="3771519" y="2414245"/>
            <a:ext cx="4685230" cy="3089929"/>
          </a:xfrm>
          <a:prstGeom prst="roundRect">
            <a:avLst/>
          </a:prstGeom>
          <a:solidFill>
            <a:srgbClr val="FBC671"/>
          </a:solidFill>
          <a:ln>
            <a:solidFill>
              <a:srgbClr val="3E3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6AD2F8-6160-4C48-F85F-564913C51B2F}"/>
              </a:ext>
            </a:extLst>
          </p:cNvPr>
          <p:cNvGraphicFramePr>
            <a:graphicFrameLocks noGrp="1"/>
          </p:cNvGraphicFramePr>
          <p:nvPr>
            <p:ph idx="1"/>
            <p:extLst>
              <p:ext uri="{D42A27DB-BD31-4B8C-83A1-F6EECF244321}">
                <p14:modId xmlns:p14="http://schemas.microsoft.com/office/powerpoint/2010/main" val="3991344421"/>
              </p:ext>
            </p:extLst>
          </p:nvPr>
        </p:nvGraphicFramePr>
        <p:xfrm>
          <a:off x="550862" y="186266"/>
          <a:ext cx="11090275" cy="1698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F24D5F3-CCE9-4726-A705-3A176302F291}"/>
              </a:ext>
            </a:extLst>
          </p:cNvPr>
          <p:cNvSpPr txBox="1"/>
          <p:nvPr/>
        </p:nvSpPr>
        <p:spPr>
          <a:xfrm>
            <a:off x="956794" y="1829468"/>
            <a:ext cx="2445061" cy="584775"/>
          </a:xfrm>
          <a:prstGeom prst="rect">
            <a:avLst/>
          </a:prstGeom>
          <a:noFill/>
        </p:spPr>
        <p:txBody>
          <a:bodyPr wrap="square" rtlCol="0">
            <a:spAutoFit/>
          </a:bodyPr>
          <a:lstStyle/>
          <a:p>
            <a:r>
              <a:rPr lang="en-US" sz="3200" dirty="0"/>
              <a:t>Members</a:t>
            </a:r>
          </a:p>
        </p:txBody>
      </p:sp>
      <p:pic>
        <p:nvPicPr>
          <p:cNvPr id="8" name="Picture 7">
            <a:extLst>
              <a:ext uri="{FF2B5EF4-FFF2-40B4-BE49-F238E27FC236}">
                <a16:creationId xmlns:a16="http://schemas.microsoft.com/office/drawing/2014/main" id="{EE0C0068-F75F-4CB5-B2D1-2D2A1D5E89F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3883320" y="2522487"/>
            <a:ext cx="4284195" cy="3030014"/>
          </a:xfrm>
          <a:prstGeom prst="rect">
            <a:avLst/>
          </a:prstGeom>
        </p:spPr>
      </p:pic>
      <p:sp>
        <p:nvSpPr>
          <p:cNvPr id="12" name="TextBox 11">
            <a:extLst>
              <a:ext uri="{FF2B5EF4-FFF2-40B4-BE49-F238E27FC236}">
                <a16:creationId xmlns:a16="http://schemas.microsoft.com/office/drawing/2014/main" id="{B20E46D0-EAE0-4263-B23F-DDEC3C9E5A65}"/>
              </a:ext>
            </a:extLst>
          </p:cNvPr>
          <p:cNvSpPr txBox="1"/>
          <p:nvPr/>
        </p:nvSpPr>
        <p:spPr>
          <a:xfrm>
            <a:off x="9012115" y="1829467"/>
            <a:ext cx="2716945" cy="584775"/>
          </a:xfrm>
          <a:prstGeom prst="rect">
            <a:avLst/>
          </a:prstGeom>
          <a:noFill/>
        </p:spPr>
        <p:txBody>
          <a:bodyPr wrap="square" rtlCol="0">
            <a:spAutoFit/>
          </a:bodyPr>
          <a:lstStyle/>
          <a:p>
            <a:r>
              <a:rPr lang="en-US" sz="3200" dirty="0"/>
              <a:t>Casual Riders</a:t>
            </a:r>
          </a:p>
        </p:txBody>
      </p:sp>
      <p:sp>
        <p:nvSpPr>
          <p:cNvPr id="13" name="TextBox 12">
            <a:extLst>
              <a:ext uri="{FF2B5EF4-FFF2-40B4-BE49-F238E27FC236}">
                <a16:creationId xmlns:a16="http://schemas.microsoft.com/office/drawing/2014/main" id="{337BAE5E-CC0B-4BBD-BE9E-4EFAD9DE9762}"/>
              </a:ext>
            </a:extLst>
          </p:cNvPr>
          <p:cNvSpPr txBox="1"/>
          <p:nvPr/>
        </p:nvSpPr>
        <p:spPr>
          <a:xfrm>
            <a:off x="879231" y="2672862"/>
            <a:ext cx="2004646" cy="2031325"/>
          </a:xfrm>
          <a:prstGeom prst="rect">
            <a:avLst/>
          </a:prstGeom>
          <a:noFill/>
        </p:spPr>
        <p:txBody>
          <a:bodyPr wrap="square" rtlCol="0">
            <a:spAutoFit/>
          </a:bodyPr>
          <a:lstStyle/>
          <a:p>
            <a:r>
              <a:rPr lang="en-US" dirty="0"/>
              <a:t>Autumn: 25.0%</a:t>
            </a:r>
          </a:p>
          <a:p>
            <a:endParaRPr lang="en-US" dirty="0"/>
          </a:p>
          <a:p>
            <a:r>
              <a:rPr lang="en-US" dirty="0"/>
              <a:t>Winter: 7.9%</a:t>
            </a:r>
          </a:p>
          <a:p>
            <a:endParaRPr lang="en-US" dirty="0"/>
          </a:p>
          <a:p>
            <a:r>
              <a:rPr lang="en-US" dirty="0"/>
              <a:t>Spring: 27.1%</a:t>
            </a:r>
          </a:p>
          <a:p>
            <a:endParaRPr lang="en-US" dirty="0"/>
          </a:p>
          <a:p>
            <a:r>
              <a:rPr lang="en-US" dirty="0"/>
              <a:t>Summer: 40.0%</a:t>
            </a:r>
          </a:p>
        </p:txBody>
      </p:sp>
      <p:sp>
        <p:nvSpPr>
          <p:cNvPr id="14" name="TextBox 13">
            <a:extLst>
              <a:ext uri="{FF2B5EF4-FFF2-40B4-BE49-F238E27FC236}">
                <a16:creationId xmlns:a16="http://schemas.microsoft.com/office/drawing/2014/main" id="{60EA0EF3-4F16-4BE0-B833-2B56F9AC3840}"/>
              </a:ext>
            </a:extLst>
          </p:cNvPr>
          <p:cNvSpPr txBox="1"/>
          <p:nvPr/>
        </p:nvSpPr>
        <p:spPr>
          <a:xfrm>
            <a:off x="9155723" y="2672861"/>
            <a:ext cx="2004646" cy="2031325"/>
          </a:xfrm>
          <a:prstGeom prst="rect">
            <a:avLst/>
          </a:prstGeom>
          <a:noFill/>
        </p:spPr>
        <p:txBody>
          <a:bodyPr wrap="square" rtlCol="0">
            <a:spAutoFit/>
          </a:bodyPr>
          <a:lstStyle/>
          <a:p>
            <a:r>
              <a:rPr lang="en-US" dirty="0"/>
              <a:t>Autumn: 18.4%</a:t>
            </a:r>
          </a:p>
          <a:p>
            <a:endParaRPr lang="en-US" dirty="0"/>
          </a:p>
          <a:p>
            <a:r>
              <a:rPr lang="en-US" dirty="0"/>
              <a:t>Winter: 3.3%</a:t>
            </a:r>
          </a:p>
          <a:p>
            <a:endParaRPr lang="en-US" dirty="0"/>
          </a:p>
          <a:p>
            <a:r>
              <a:rPr lang="en-US" dirty="0"/>
              <a:t>Spring: 28.7%</a:t>
            </a:r>
          </a:p>
          <a:p>
            <a:endParaRPr lang="en-US" dirty="0"/>
          </a:p>
          <a:p>
            <a:r>
              <a:rPr lang="en-US" dirty="0"/>
              <a:t>Summer: 49.6%</a:t>
            </a:r>
          </a:p>
        </p:txBody>
      </p:sp>
    </p:spTree>
    <p:extLst>
      <p:ext uri="{BB962C8B-B14F-4D97-AF65-F5344CB8AC3E}">
        <p14:creationId xmlns:p14="http://schemas.microsoft.com/office/powerpoint/2010/main" val="234571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97FC51A5-3829-40D8-9964-447850C37862}"/>
              </a:ext>
            </a:extLst>
          </p:cNvPr>
          <p:cNvSpPr/>
          <p:nvPr/>
        </p:nvSpPr>
        <p:spPr>
          <a:xfrm>
            <a:off x="3300194" y="3429000"/>
            <a:ext cx="4977779" cy="3242734"/>
          </a:xfrm>
          <a:prstGeom prst="roundRect">
            <a:avLst/>
          </a:prstGeom>
          <a:solidFill>
            <a:srgbClr val="FBC671"/>
          </a:solidFill>
          <a:ln>
            <a:solidFill>
              <a:srgbClr val="3E3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6AD2F8-6160-4C48-F85F-564913C51B2F}"/>
              </a:ext>
            </a:extLst>
          </p:cNvPr>
          <p:cNvGraphicFramePr>
            <a:graphicFrameLocks noGrp="1"/>
          </p:cNvGraphicFramePr>
          <p:nvPr>
            <p:ph idx="1"/>
          </p:nvPr>
        </p:nvGraphicFramePr>
        <p:xfrm>
          <a:off x="550862" y="186266"/>
          <a:ext cx="11090275" cy="1698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F24D5F3-CCE9-4726-A705-3A176302F291}"/>
              </a:ext>
            </a:extLst>
          </p:cNvPr>
          <p:cNvSpPr txBox="1"/>
          <p:nvPr/>
        </p:nvSpPr>
        <p:spPr>
          <a:xfrm>
            <a:off x="855133" y="1691490"/>
            <a:ext cx="10617200" cy="1754326"/>
          </a:xfrm>
          <a:prstGeom prst="rect">
            <a:avLst/>
          </a:prstGeom>
          <a:noFill/>
        </p:spPr>
        <p:txBody>
          <a:bodyPr wrap="square" rtlCol="0">
            <a:spAutoFit/>
          </a:bodyPr>
          <a:lstStyle/>
          <a:p>
            <a:r>
              <a:rPr lang="en-US" sz="2400" dirty="0"/>
              <a:t>Overwhelmingly, casual riders use our bikes most often on weekends</a:t>
            </a:r>
          </a:p>
          <a:p>
            <a:pPr marL="742950" lvl="1" indent="-285750">
              <a:buFont typeface="Arial" panose="020B0604020202020204" pitchFamily="34" charset="0"/>
              <a:buChar char="•"/>
            </a:pPr>
            <a:r>
              <a:rPr lang="en-US" dirty="0">
                <a:solidFill>
                  <a:srgbClr val="FBC671"/>
                </a:solidFill>
              </a:rPr>
              <a:t>41% of all casual riders on Saturday and Sunday</a:t>
            </a:r>
          </a:p>
          <a:p>
            <a:pPr marL="742950" lvl="1" indent="-285750">
              <a:buFont typeface="Arial" panose="020B0604020202020204" pitchFamily="34" charset="0"/>
              <a:buChar char="•"/>
            </a:pPr>
            <a:r>
              <a:rPr lang="en-US" dirty="0">
                <a:solidFill>
                  <a:srgbClr val="FBC671"/>
                </a:solidFill>
              </a:rPr>
              <a:t>56% from Friday through Sunday</a:t>
            </a:r>
          </a:p>
          <a:p>
            <a:pPr marL="285750" indent="-285750">
              <a:buFont typeface="Arial" panose="020B0604020202020204" pitchFamily="34" charset="0"/>
              <a:buChar char="•"/>
            </a:pPr>
            <a:endParaRPr lang="en-US" sz="2400" dirty="0"/>
          </a:p>
          <a:p>
            <a:r>
              <a:rPr lang="en-US" sz="2400" dirty="0"/>
              <a:t>Members consistently ride throughout the week, dipping on Sundays</a:t>
            </a:r>
          </a:p>
        </p:txBody>
      </p:sp>
      <p:pic>
        <p:nvPicPr>
          <p:cNvPr id="8" name="Picture 7" descr="Chart, line chart&#10;&#10;Description automatically generated">
            <a:extLst>
              <a:ext uri="{FF2B5EF4-FFF2-40B4-BE49-F238E27FC236}">
                <a16:creationId xmlns:a16="http://schemas.microsoft.com/office/drawing/2014/main" id="{EE0C0068-F75F-4CB5-B2D1-2D2A1D5E89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1886" y="3537242"/>
            <a:ext cx="4757647" cy="3179856"/>
          </a:xfrm>
          <a:prstGeom prst="rect">
            <a:avLst/>
          </a:prstGeom>
        </p:spPr>
      </p:pic>
    </p:spTree>
    <p:extLst>
      <p:ext uri="{BB962C8B-B14F-4D97-AF65-F5344CB8AC3E}">
        <p14:creationId xmlns:p14="http://schemas.microsoft.com/office/powerpoint/2010/main" val="13670264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169D3AE-BD58-4289-B003-232EEC86902B}"/>
              </a:ext>
            </a:extLst>
          </p:cNvPr>
          <p:cNvSpPr/>
          <p:nvPr/>
        </p:nvSpPr>
        <p:spPr>
          <a:xfrm>
            <a:off x="-330201" y="1798354"/>
            <a:ext cx="12852400" cy="1964267"/>
          </a:xfrm>
          <a:prstGeom prst="roundRect">
            <a:avLst/>
          </a:prstGeom>
          <a:solidFill>
            <a:srgbClr val="FBC671"/>
          </a:solidFill>
          <a:ln>
            <a:solidFill>
              <a:srgbClr val="3E3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6AD2F8-6160-4C48-F85F-564913C51B2F}"/>
              </a:ext>
            </a:extLst>
          </p:cNvPr>
          <p:cNvGraphicFramePr>
            <a:graphicFrameLocks noGrp="1"/>
          </p:cNvGraphicFramePr>
          <p:nvPr>
            <p:ph idx="1"/>
          </p:nvPr>
        </p:nvGraphicFramePr>
        <p:xfrm>
          <a:off x="550862" y="186266"/>
          <a:ext cx="11090275" cy="1698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F24D5F3-CCE9-4726-A705-3A176302F291}"/>
              </a:ext>
            </a:extLst>
          </p:cNvPr>
          <p:cNvSpPr txBox="1"/>
          <p:nvPr/>
        </p:nvSpPr>
        <p:spPr>
          <a:xfrm>
            <a:off x="855133" y="1691490"/>
            <a:ext cx="10786004"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C0A5EAD1-DE07-45EB-86CC-096EAF1853FC}"/>
              </a:ext>
            </a:extLst>
          </p:cNvPr>
          <p:cNvSpPr txBox="1"/>
          <p:nvPr/>
        </p:nvSpPr>
        <p:spPr>
          <a:xfrm>
            <a:off x="224366" y="3762620"/>
            <a:ext cx="11861800" cy="369332"/>
          </a:xfrm>
          <a:prstGeom prst="rect">
            <a:avLst/>
          </a:prstGeom>
          <a:noFill/>
        </p:spPr>
        <p:txBody>
          <a:bodyPr wrap="square" rtlCol="0">
            <a:spAutoFit/>
          </a:bodyPr>
          <a:lstStyle/>
          <a:p>
            <a:r>
              <a:rPr lang="en-US" dirty="0"/>
              <a:t>        Monday                             Tuesday                          Wednesday                      Thursday                               Friday</a:t>
            </a:r>
          </a:p>
        </p:txBody>
      </p:sp>
      <p:pic>
        <p:nvPicPr>
          <p:cNvPr id="12" name="Picture 11" descr="Chart&#10;&#10;Description automatically generated">
            <a:extLst>
              <a:ext uri="{FF2B5EF4-FFF2-40B4-BE49-F238E27FC236}">
                <a16:creationId xmlns:a16="http://schemas.microsoft.com/office/drawing/2014/main" id="{47E7CF89-E389-4139-94D1-B88C7175CD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1848984"/>
            <a:ext cx="12192000" cy="1863006"/>
          </a:xfrm>
          <a:prstGeom prst="rect">
            <a:avLst/>
          </a:prstGeom>
        </p:spPr>
      </p:pic>
      <p:sp>
        <p:nvSpPr>
          <p:cNvPr id="14" name="TextBox 13">
            <a:extLst>
              <a:ext uri="{FF2B5EF4-FFF2-40B4-BE49-F238E27FC236}">
                <a16:creationId xmlns:a16="http://schemas.microsoft.com/office/drawing/2014/main" id="{3AE765F2-FDD8-40D2-A49E-FDB9F2E68797}"/>
              </a:ext>
            </a:extLst>
          </p:cNvPr>
          <p:cNvSpPr txBox="1"/>
          <p:nvPr/>
        </p:nvSpPr>
        <p:spPr>
          <a:xfrm>
            <a:off x="855133" y="4524554"/>
            <a:ext cx="10341954" cy="1477328"/>
          </a:xfrm>
          <a:prstGeom prst="rect">
            <a:avLst/>
          </a:prstGeom>
          <a:noFill/>
        </p:spPr>
        <p:txBody>
          <a:bodyPr wrap="square" rtlCol="0">
            <a:spAutoFit/>
          </a:bodyPr>
          <a:lstStyle/>
          <a:p>
            <a:r>
              <a:rPr lang="en-US" dirty="0"/>
              <a:t>Most casual riding during the week occurs in the late afternoon and evening, with </a:t>
            </a:r>
            <a:r>
              <a:rPr lang="en-US" b="1" dirty="0"/>
              <a:t>44%</a:t>
            </a:r>
            <a:r>
              <a:rPr lang="en-US" dirty="0"/>
              <a:t> of all</a:t>
            </a:r>
          </a:p>
          <a:p>
            <a:r>
              <a:rPr lang="en-US" b="1" dirty="0"/>
              <a:t>    weekday casual riding </a:t>
            </a:r>
            <a:r>
              <a:rPr lang="en-US" dirty="0"/>
              <a:t>occurring </a:t>
            </a:r>
            <a:r>
              <a:rPr lang="en-US" b="1" dirty="0"/>
              <a:t>between 3pm and 7pm</a:t>
            </a:r>
            <a:r>
              <a:rPr lang="en-US" dirty="0"/>
              <a:t>.</a:t>
            </a:r>
            <a:endParaRPr lang="en-US" b="1" dirty="0"/>
          </a:p>
          <a:p>
            <a:pPr marL="285750" indent="-285750">
              <a:buFont typeface="Arial" panose="020B0604020202020204" pitchFamily="34" charset="0"/>
              <a:buChar char="•"/>
            </a:pPr>
            <a:endParaRPr lang="en-US" b="1" dirty="0"/>
          </a:p>
          <a:p>
            <a:r>
              <a:rPr lang="en-US" dirty="0"/>
              <a:t>The consistency of riding during the week, with peaks around 7am and 5pm, suggests that</a:t>
            </a:r>
          </a:p>
          <a:p>
            <a:r>
              <a:rPr lang="en-US" dirty="0"/>
              <a:t>    members use our bikes to make their regular commute.</a:t>
            </a:r>
          </a:p>
        </p:txBody>
      </p:sp>
    </p:spTree>
    <p:extLst>
      <p:ext uri="{BB962C8B-B14F-4D97-AF65-F5344CB8AC3E}">
        <p14:creationId xmlns:p14="http://schemas.microsoft.com/office/powerpoint/2010/main" val="15665548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169D3AE-BD58-4289-B003-232EEC86902B}"/>
              </a:ext>
            </a:extLst>
          </p:cNvPr>
          <p:cNvSpPr/>
          <p:nvPr/>
        </p:nvSpPr>
        <p:spPr>
          <a:xfrm>
            <a:off x="2967566" y="1798352"/>
            <a:ext cx="6256866" cy="1964267"/>
          </a:xfrm>
          <a:prstGeom prst="roundRect">
            <a:avLst/>
          </a:prstGeom>
          <a:solidFill>
            <a:srgbClr val="FBC671"/>
          </a:solidFill>
          <a:ln>
            <a:solidFill>
              <a:srgbClr val="3E34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6AD2F8-6160-4C48-F85F-564913C51B2F}"/>
              </a:ext>
            </a:extLst>
          </p:cNvPr>
          <p:cNvGraphicFramePr>
            <a:graphicFrameLocks noGrp="1"/>
          </p:cNvGraphicFramePr>
          <p:nvPr>
            <p:ph idx="1"/>
          </p:nvPr>
        </p:nvGraphicFramePr>
        <p:xfrm>
          <a:off x="550862" y="186266"/>
          <a:ext cx="11090275" cy="1698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F24D5F3-CCE9-4726-A705-3A176302F291}"/>
              </a:ext>
            </a:extLst>
          </p:cNvPr>
          <p:cNvSpPr txBox="1"/>
          <p:nvPr/>
        </p:nvSpPr>
        <p:spPr>
          <a:xfrm>
            <a:off x="855133" y="1691490"/>
            <a:ext cx="10786004"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7" name="TextBox 6">
            <a:extLst>
              <a:ext uri="{FF2B5EF4-FFF2-40B4-BE49-F238E27FC236}">
                <a16:creationId xmlns:a16="http://schemas.microsoft.com/office/drawing/2014/main" id="{C0A5EAD1-DE07-45EB-86CC-096EAF1853FC}"/>
              </a:ext>
            </a:extLst>
          </p:cNvPr>
          <p:cNvSpPr txBox="1"/>
          <p:nvPr/>
        </p:nvSpPr>
        <p:spPr>
          <a:xfrm>
            <a:off x="224366" y="3762620"/>
            <a:ext cx="11861800" cy="369332"/>
          </a:xfrm>
          <a:prstGeom prst="rect">
            <a:avLst/>
          </a:prstGeom>
          <a:noFill/>
        </p:spPr>
        <p:txBody>
          <a:bodyPr wrap="square" rtlCol="0">
            <a:spAutoFit/>
          </a:bodyPr>
          <a:lstStyle/>
          <a:p>
            <a:r>
              <a:rPr lang="en-US" dirty="0"/>
              <a:t>				   Saturday            		         Sunday</a:t>
            </a:r>
          </a:p>
        </p:txBody>
      </p:sp>
      <p:sp>
        <p:nvSpPr>
          <p:cNvPr id="14" name="TextBox 13">
            <a:extLst>
              <a:ext uri="{FF2B5EF4-FFF2-40B4-BE49-F238E27FC236}">
                <a16:creationId xmlns:a16="http://schemas.microsoft.com/office/drawing/2014/main" id="{3AE765F2-FDD8-40D2-A49E-FDB9F2E68797}"/>
              </a:ext>
            </a:extLst>
          </p:cNvPr>
          <p:cNvSpPr txBox="1"/>
          <p:nvPr/>
        </p:nvSpPr>
        <p:spPr>
          <a:xfrm>
            <a:off x="855133" y="4524554"/>
            <a:ext cx="10341954" cy="1477328"/>
          </a:xfrm>
          <a:prstGeom prst="rect">
            <a:avLst/>
          </a:prstGeom>
          <a:noFill/>
        </p:spPr>
        <p:txBody>
          <a:bodyPr wrap="square" rtlCol="0">
            <a:spAutoFit/>
          </a:bodyPr>
          <a:lstStyle/>
          <a:p>
            <a:r>
              <a:rPr lang="en-US" dirty="0"/>
              <a:t>Weekend riding data shows members and casual riders use bikes at the same time, but with</a:t>
            </a:r>
          </a:p>
          <a:p>
            <a:r>
              <a:rPr lang="en-US" dirty="0"/>
              <a:t>    casual riders far outnumbering members.</a:t>
            </a:r>
            <a:endParaRPr lang="en-US" b="1" dirty="0"/>
          </a:p>
          <a:p>
            <a:pPr marL="285750" indent="-285750">
              <a:buFont typeface="Arial" panose="020B0604020202020204" pitchFamily="34" charset="0"/>
              <a:buChar char="•"/>
            </a:pPr>
            <a:endParaRPr lang="en-US" b="1" dirty="0"/>
          </a:p>
          <a:p>
            <a:r>
              <a:rPr lang="en-US" dirty="0"/>
              <a:t>Ridership reaches a peak between Noon and 1pm, with </a:t>
            </a:r>
            <a:r>
              <a:rPr lang="en-US" b="1" dirty="0"/>
              <a:t>65% </a:t>
            </a:r>
            <a:r>
              <a:rPr lang="en-US" dirty="0"/>
              <a:t>of the day’s casual riders embarking</a:t>
            </a:r>
          </a:p>
          <a:p>
            <a:r>
              <a:rPr lang="en-US" b="1" dirty="0"/>
              <a:t>    between</a:t>
            </a:r>
            <a:r>
              <a:rPr lang="en-US" dirty="0"/>
              <a:t> </a:t>
            </a:r>
            <a:r>
              <a:rPr lang="en-US" b="1" dirty="0"/>
              <a:t>10am and 6pm</a:t>
            </a:r>
          </a:p>
        </p:txBody>
      </p:sp>
      <p:pic>
        <p:nvPicPr>
          <p:cNvPr id="3" name="Picture 2" descr="Chart&#10;&#10;Description automatically generated">
            <a:extLst>
              <a:ext uri="{FF2B5EF4-FFF2-40B4-BE49-F238E27FC236}">
                <a16:creationId xmlns:a16="http://schemas.microsoft.com/office/drawing/2014/main" id="{15F108E6-84F6-4D28-B56F-D96D3E5B79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5552" y="1844104"/>
            <a:ext cx="5641116" cy="1942339"/>
          </a:xfrm>
          <a:prstGeom prst="rect">
            <a:avLst/>
          </a:prstGeom>
        </p:spPr>
      </p:pic>
    </p:spTree>
    <p:extLst>
      <p:ext uri="{BB962C8B-B14F-4D97-AF65-F5344CB8AC3E}">
        <p14:creationId xmlns:p14="http://schemas.microsoft.com/office/powerpoint/2010/main" val="23664856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73D2D"/>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AC6AD2F8-6160-4C48-F85F-564913C51B2F}"/>
              </a:ext>
            </a:extLst>
          </p:cNvPr>
          <p:cNvGraphicFramePr>
            <a:graphicFrameLocks noGrp="1"/>
          </p:cNvGraphicFramePr>
          <p:nvPr>
            <p:ph type="pic" idx="1"/>
            <p:extLst>
              <p:ext uri="{D42A27DB-BD31-4B8C-83A1-F6EECF244321}">
                <p14:modId xmlns:p14="http://schemas.microsoft.com/office/powerpoint/2010/main" val="3623778516"/>
              </p:ext>
            </p:extLst>
          </p:nvPr>
        </p:nvGraphicFramePr>
        <p:xfrm>
          <a:off x="195791" y="575408"/>
          <a:ext cx="6373813" cy="5734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a:extLst>
              <a:ext uri="{FF2B5EF4-FFF2-40B4-BE49-F238E27FC236}">
                <a16:creationId xmlns:a16="http://schemas.microsoft.com/office/drawing/2014/main" id="{B2F4F008-E7D0-4529-B4A8-30C6759155EE}"/>
              </a:ext>
            </a:extLst>
          </p:cNvPr>
          <p:cNvSpPr>
            <a:spLocks noGrp="1"/>
          </p:cNvSpPr>
          <p:nvPr>
            <p:ph type="body" sz="half" idx="2"/>
          </p:nvPr>
        </p:nvSpPr>
        <p:spPr>
          <a:xfrm>
            <a:off x="6096000" y="422031"/>
            <a:ext cx="5317068" cy="6189784"/>
          </a:xfrm>
        </p:spPr>
        <p:txBody>
          <a:bodyPr>
            <a:normAutofit fontScale="92500" lnSpcReduction="10000"/>
          </a:bodyPr>
          <a:lstStyle/>
          <a:p>
            <a:pPr marL="457200" indent="-457200">
              <a:buFont typeface="Arial" panose="020B0604020202020204" pitchFamily="34" charset="0"/>
              <a:buChar char="•"/>
            </a:pPr>
            <a:r>
              <a:rPr lang="en-US" sz="2800" dirty="0">
                <a:solidFill>
                  <a:srgbClr val="FFFFFF"/>
                </a:solidFill>
              </a:rPr>
              <a:t>Casual riders do far more riding in the summer than any other month (49.6%) and hardly any in winter (3.3%)</a:t>
            </a:r>
          </a:p>
          <a:p>
            <a:pPr marL="457200" indent="-457200">
              <a:buFont typeface="Arial" panose="020B0604020202020204" pitchFamily="34" charset="0"/>
              <a:buChar char="•"/>
            </a:pPr>
            <a:r>
              <a:rPr lang="en-US" sz="2800" dirty="0">
                <a:solidFill>
                  <a:srgbClr val="FFFFFF"/>
                </a:solidFill>
              </a:rPr>
              <a:t>Casual riders ride far more on weekends than during the week (41-56% of all casual)</a:t>
            </a:r>
          </a:p>
          <a:p>
            <a:pPr marL="457200" indent="-457200">
              <a:buFont typeface="Arial" panose="020B0604020202020204" pitchFamily="34" charset="0"/>
              <a:buChar char="•"/>
            </a:pPr>
            <a:r>
              <a:rPr lang="en-US" sz="2800" dirty="0">
                <a:solidFill>
                  <a:srgbClr val="FFFFFF"/>
                </a:solidFill>
              </a:rPr>
              <a:t>During the week, casual riders mostly ride in the early evening (44%)</a:t>
            </a:r>
          </a:p>
          <a:p>
            <a:pPr marL="457200" indent="-457200">
              <a:buFont typeface="Arial" panose="020B0604020202020204" pitchFamily="34" charset="0"/>
              <a:buChar char="•"/>
            </a:pPr>
            <a:r>
              <a:rPr lang="en-US" sz="2800" dirty="0">
                <a:solidFill>
                  <a:srgbClr val="FFFFFF"/>
                </a:solidFill>
              </a:rPr>
              <a:t>On weekends, casual riders ride mostly from late morning to early evening (65%)</a:t>
            </a:r>
          </a:p>
          <a:p>
            <a:endParaRPr lang="en-US" sz="2800" dirty="0"/>
          </a:p>
        </p:txBody>
      </p:sp>
    </p:spTree>
    <p:extLst>
      <p:ext uri="{BB962C8B-B14F-4D97-AF65-F5344CB8AC3E}">
        <p14:creationId xmlns:p14="http://schemas.microsoft.com/office/powerpoint/2010/main" val="31464023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3DFloatVTI">
  <a:themeElements>
    <a:clrScheme name="AnalogousFromRegularSeedRightStep">
      <a:dk1>
        <a:srgbClr val="000000"/>
      </a:dk1>
      <a:lt1>
        <a:srgbClr val="FFFFFF"/>
      </a:lt1>
      <a:dk2>
        <a:srgbClr val="3E3423"/>
      </a:dk2>
      <a:lt2>
        <a:srgbClr val="E2E8E4"/>
      </a:lt2>
      <a:accent1>
        <a:srgbClr val="E7299E"/>
      </a:accent1>
      <a:accent2>
        <a:srgbClr val="D5173D"/>
      </a:accent2>
      <a:accent3>
        <a:srgbClr val="E75229"/>
      </a:accent3>
      <a:accent4>
        <a:srgbClr val="D58F17"/>
      </a:accent4>
      <a:accent5>
        <a:srgbClr val="A2A91E"/>
      </a:accent5>
      <a:accent6>
        <a:srgbClr val="6BB714"/>
      </a:accent6>
      <a:hlink>
        <a:srgbClr val="319356"/>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2240</TotalTime>
  <Words>602</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Avenir Next LT Pro</vt:lpstr>
      <vt:lpstr>3DFloatVTI</vt:lpstr>
      <vt:lpstr>Member vs Casual Ridership Analysis</vt:lpstr>
      <vt:lpstr>Background</vt:lpstr>
      <vt:lpstr>3 Key Differences</vt:lpstr>
      <vt:lpstr>PowerPoint Presentation</vt:lpstr>
      <vt:lpstr>PowerPoint Presentation</vt:lpstr>
      <vt:lpstr>PowerPoint Presentation</vt:lpstr>
      <vt:lpstr>PowerPoint Presentation</vt:lpstr>
      <vt:lpstr>PowerPoint Presentation</vt:lpstr>
      <vt:lpstr>PowerPoint Presentation</vt:lpstr>
      <vt:lpstr>3 Key Differences</vt:lpstr>
      <vt:lpstr>PowerPoint Presentation</vt:lpstr>
      <vt:lpstr>PowerPoint Presentation</vt:lpstr>
      <vt:lpstr>PowerPoint Presentation</vt:lpstr>
      <vt:lpstr>PowerPoint Presentation</vt:lpstr>
      <vt:lpstr>PowerPoint Presentation</vt:lpstr>
      <vt:lpstr>PowerPoint Presentation</vt:lpstr>
      <vt:lpstr>3 Key Differences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Madl</dc:creator>
  <cp:lastModifiedBy>Karl Madl</cp:lastModifiedBy>
  <cp:revision>59</cp:revision>
  <dcterms:created xsi:type="dcterms:W3CDTF">2022-04-12T16:16:33Z</dcterms:created>
  <dcterms:modified xsi:type="dcterms:W3CDTF">2022-04-25T01:07:17Z</dcterms:modified>
</cp:coreProperties>
</file>