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5" d="100"/>
          <a:sy n="25" d="100"/>
        </p:scale>
        <p:origin x="820" y="-3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smtClean="0"/>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04AD1B-CC78-4531-96A8-ABC8C5D36CD4}"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6B86D-906E-45BC-A797-F3132DE0609D}" type="slidenum">
              <a:rPr lang="en-US" smtClean="0"/>
              <a:t>‹#›</a:t>
            </a:fld>
            <a:endParaRPr lang="en-US"/>
          </a:p>
        </p:txBody>
      </p:sp>
    </p:spTree>
    <p:extLst>
      <p:ext uri="{BB962C8B-B14F-4D97-AF65-F5344CB8AC3E}">
        <p14:creationId xmlns:p14="http://schemas.microsoft.com/office/powerpoint/2010/main" val="425021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04AD1B-CC78-4531-96A8-ABC8C5D36CD4}"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6B86D-906E-45BC-A797-F3132DE0609D}" type="slidenum">
              <a:rPr lang="en-US" smtClean="0"/>
              <a:t>‹#›</a:t>
            </a:fld>
            <a:endParaRPr lang="en-US"/>
          </a:p>
        </p:txBody>
      </p:sp>
    </p:spTree>
    <p:extLst>
      <p:ext uri="{BB962C8B-B14F-4D97-AF65-F5344CB8AC3E}">
        <p14:creationId xmlns:p14="http://schemas.microsoft.com/office/powerpoint/2010/main" val="560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04AD1B-CC78-4531-96A8-ABC8C5D36CD4}"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6B86D-906E-45BC-A797-F3132DE0609D}" type="slidenum">
              <a:rPr lang="en-US" smtClean="0"/>
              <a:t>‹#›</a:t>
            </a:fld>
            <a:endParaRPr lang="en-US"/>
          </a:p>
        </p:txBody>
      </p:sp>
    </p:spTree>
    <p:extLst>
      <p:ext uri="{BB962C8B-B14F-4D97-AF65-F5344CB8AC3E}">
        <p14:creationId xmlns:p14="http://schemas.microsoft.com/office/powerpoint/2010/main" val="2748393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04AD1B-CC78-4531-96A8-ABC8C5D36CD4}"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6B86D-906E-45BC-A797-F3132DE0609D}" type="slidenum">
              <a:rPr lang="en-US" smtClean="0"/>
              <a:t>‹#›</a:t>
            </a:fld>
            <a:endParaRPr lang="en-US"/>
          </a:p>
        </p:txBody>
      </p:sp>
    </p:spTree>
    <p:extLst>
      <p:ext uri="{BB962C8B-B14F-4D97-AF65-F5344CB8AC3E}">
        <p14:creationId xmlns:p14="http://schemas.microsoft.com/office/powerpoint/2010/main" val="4155259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smtClean="0"/>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04AD1B-CC78-4531-96A8-ABC8C5D36CD4}"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6B86D-906E-45BC-A797-F3132DE0609D}" type="slidenum">
              <a:rPr lang="en-US" smtClean="0"/>
              <a:t>‹#›</a:t>
            </a:fld>
            <a:endParaRPr lang="en-US"/>
          </a:p>
        </p:txBody>
      </p:sp>
    </p:spTree>
    <p:extLst>
      <p:ext uri="{BB962C8B-B14F-4D97-AF65-F5344CB8AC3E}">
        <p14:creationId xmlns:p14="http://schemas.microsoft.com/office/powerpoint/2010/main" val="1271397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04AD1B-CC78-4531-96A8-ABC8C5D36CD4}" type="datetimeFigureOut">
              <a:rPr lang="en-US" smtClean="0"/>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6B86D-906E-45BC-A797-F3132DE0609D}" type="slidenum">
              <a:rPr lang="en-US" smtClean="0"/>
              <a:t>‹#›</a:t>
            </a:fld>
            <a:endParaRPr lang="en-US"/>
          </a:p>
        </p:txBody>
      </p:sp>
    </p:spTree>
    <p:extLst>
      <p:ext uri="{BB962C8B-B14F-4D97-AF65-F5344CB8AC3E}">
        <p14:creationId xmlns:p14="http://schemas.microsoft.com/office/powerpoint/2010/main" val="206532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04AD1B-CC78-4531-96A8-ABC8C5D36CD4}" type="datetimeFigureOut">
              <a:rPr lang="en-US" smtClean="0"/>
              <a:t>12/17/2018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6B86D-906E-45BC-A797-F3132DE0609D}" type="slidenum">
              <a:rPr lang="en-US" smtClean="0"/>
              <a:t>‹#›</a:t>
            </a:fld>
            <a:endParaRPr lang="en-US"/>
          </a:p>
        </p:txBody>
      </p:sp>
    </p:spTree>
    <p:extLst>
      <p:ext uri="{BB962C8B-B14F-4D97-AF65-F5344CB8AC3E}">
        <p14:creationId xmlns:p14="http://schemas.microsoft.com/office/powerpoint/2010/main" val="3636047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04AD1B-CC78-4531-96A8-ABC8C5D36CD4}" type="datetimeFigureOut">
              <a:rPr lang="en-US" smtClean="0"/>
              <a:t>12/17/2018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6B86D-906E-45BC-A797-F3132DE0609D}" type="slidenum">
              <a:rPr lang="en-US" smtClean="0"/>
              <a:t>‹#›</a:t>
            </a:fld>
            <a:endParaRPr lang="en-US"/>
          </a:p>
        </p:txBody>
      </p:sp>
    </p:spTree>
    <p:extLst>
      <p:ext uri="{BB962C8B-B14F-4D97-AF65-F5344CB8AC3E}">
        <p14:creationId xmlns:p14="http://schemas.microsoft.com/office/powerpoint/2010/main" val="3738537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04AD1B-CC78-4531-96A8-ABC8C5D36CD4}" type="datetimeFigureOut">
              <a:rPr lang="en-US" smtClean="0"/>
              <a:t>12/17/2018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6B86D-906E-45BC-A797-F3132DE0609D}" type="slidenum">
              <a:rPr lang="en-US" smtClean="0"/>
              <a:t>‹#›</a:t>
            </a:fld>
            <a:endParaRPr lang="en-US"/>
          </a:p>
        </p:txBody>
      </p:sp>
    </p:spTree>
    <p:extLst>
      <p:ext uri="{BB962C8B-B14F-4D97-AF65-F5344CB8AC3E}">
        <p14:creationId xmlns:p14="http://schemas.microsoft.com/office/powerpoint/2010/main" val="1950276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Edit Master text styles</a:t>
            </a:r>
          </a:p>
        </p:txBody>
      </p:sp>
      <p:sp>
        <p:nvSpPr>
          <p:cNvPr id="5" name="Date Placeholder 4"/>
          <p:cNvSpPr>
            <a:spLocks noGrp="1"/>
          </p:cNvSpPr>
          <p:nvPr>
            <p:ph type="dt" sz="half" idx="10"/>
          </p:nvPr>
        </p:nvSpPr>
        <p:spPr/>
        <p:txBody>
          <a:bodyPr/>
          <a:lstStyle/>
          <a:p>
            <a:fld id="{2A04AD1B-CC78-4531-96A8-ABC8C5D36CD4}" type="datetimeFigureOut">
              <a:rPr lang="en-US" smtClean="0"/>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6B86D-906E-45BC-A797-F3132DE0609D}" type="slidenum">
              <a:rPr lang="en-US" smtClean="0"/>
              <a:t>‹#›</a:t>
            </a:fld>
            <a:endParaRPr lang="en-US"/>
          </a:p>
        </p:txBody>
      </p:sp>
    </p:spTree>
    <p:extLst>
      <p:ext uri="{BB962C8B-B14F-4D97-AF65-F5344CB8AC3E}">
        <p14:creationId xmlns:p14="http://schemas.microsoft.com/office/powerpoint/2010/main" val="165689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smtClean="0"/>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Edit Master text styles</a:t>
            </a:r>
          </a:p>
        </p:txBody>
      </p:sp>
      <p:sp>
        <p:nvSpPr>
          <p:cNvPr id="5" name="Date Placeholder 4"/>
          <p:cNvSpPr>
            <a:spLocks noGrp="1"/>
          </p:cNvSpPr>
          <p:nvPr>
            <p:ph type="dt" sz="half" idx="10"/>
          </p:nvPr>
        </p:nvSpPr>
        <p:spPr/>
        <p:txBody>
          <a:bodyPr/>
          <a:lstStyle/>
          <a:p>
            <a:fld id="{2A04AD1B-CC78-4531-96A8-ABC8C5D36CD4}" type="datetimeFigureOut">
              <a:rPr lang="en-US" smtClean="0"/>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6B86D-906E-45BC-A797-F3132DE0609D}" type="slidenum">
              <a:rPr lang="en-US" smtClean="0"/>
              <a:t>‹#›</a:t>
            </a:fld>
            <a:endParaRPr lang="en-US"/>
          </a:p>
        </p:txBody>
      </p:sp>
    </p:spTree>
    <p:extLst>
      <p:ext uri="{BB962C8B-B14F-4D97-AF65-F5344CB8AC3E}">
        <p14:creationId xmlns:p14="http://schemas.microsoft.com/office/powerpoint/2010/main" val="1796904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2A04AD1B-CC78-4531-96A8-ABC8C5D36CD4}" type="datetimeFigureOut">
              <a:rPr lang="en-US" smtClean="0"/>
              <a:t>12/17/2018</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A6F6B86D-906E-45BC-A797-F3132DE0609D}" type="slidenum">
              <a:rPr lang="en-US" smtClean="0"/>
              <a:t>‹#›</a:t>
            </a:fld>
            <a:endParaRPr lang="en-US"/>
          </a:p>
        </p:txBody>
      </p:sp>
    </p:spTree>
    <p:extLst>
      <p:ext uri="{BB962C8B-B14F-4D97-AF65-F5344CB8AC3E}">
        <p14:creationId xmlns:p14="http://schemas.microsoft.com/office/powerpoint/2010/main" val="16915985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9714" y="1476828"/>
            <a:ext cx="27392086" cy="2743200"/>
          </a:xfrm>
          <a:prstGeom prst="rect">
            <a:avLst/>
          </a:prstGeom>
          <a:solidFill>
            <a:schemeClr val="tx2">
              <a:lumMod val="60000"/>
              <a:lumOff val="40000"/>
            </a:schemeClr>
          </a:solidFill>
        </p:spPr>
        <p:txBody>
          <a:bodyPr wrap="square" rtlCol="0">
            <a:spAutoFit/>
          </a:bodyPr>
          <a:lstStyle/>
          <a:p>
            <a:pPr algn="ctr"/>
            <a:r>
              <a:rPr lang="en-US" sz="9600" dirty="0" smtClean="0">
                <a:solidFill>
                  <a:schemeClr val="bg1"/>
                </a:solidFill>
              </a:rPr>
              <a:t>Predicting sarcasm on </a:t>
            </a:r>
            <a:r>
              <a:rPr lang="en-US" sz="9600" dirty="0" err="1" smtClean="0">
                <a:solidFill>
                  <a:schemeClr val="bg1"/>
                </a:solidFill>
              </a:rPr>
              <a:t>Reddit</a:t>
            </a:r>
            <a:endParaRPr lang="en-US" sz="9600" dirty="0" smtClean="0">
              <a:solidFill>
                <a:schemeClr val="bg1"/>
              </a:solidFill>
            </a:endParaRPr>
          </a:p>
          <a:p>
            <a:pPr algn="ctr"/>
            <a:r>
              <a:rPr lang="en-US" sz="4800" dirty="0" smtClean="0">
                <a:solidFill>
                  <a:schemeClr val="bg1"/>
                </a:solidFill>
              </a:rPr>
              <a:t>Karl </a:t>
            </a:r>
            <a:r>
              <a:rPr lang="en-US" sz="4800" dirty="0" err="1" smtClean="0">
                <a:solidFill>
                  <a:schemeClr val="bg1"/>
                </a:solidFill>
              </a:rPr>
              <a:t>Meldorf</a:t>
            </a:r>
            <a:r>
              <a:rPr lang="en-US" sz="4800" dirty="0" smtClean="0">
                <a:solidFill>
                  <a:schemeClr val="bg1"/>
                </a:solidFill>
              </a:rPr>
              <a:t>, </a:t>
            </a:r>
            <a:r>
              <a:rPr lang="en-US" sz="4800" dirty="0" err="1" smtClean="0">
                <a:solidFill>
                  <a:schemeClr val="bg1"/>
                </a:solidFill>
              </a:rPr>
              <a:t>Mihkel</a:t>
            </a:r>
            <a:r>
              <a:rPr lang="en-US" sz="4800" dirty="0" smtClean="0">
                <a:solidFill>
                  <a:schemeClr val="bg1"/>
                </a:solidFill>
              </a:rPr>
              <a:t> </a:t>
            </a:r>
            <a:r>
              <a:rPr lang="en-US" sz="4800" dirty="0" err="1" smtClean="0">
                <a:solidFill>
                  <a:schemeClr val="bg1"/>
                </a:solidFill>
              </a:rPr>
              <a:t>Kruusi</a:t>
            </a:r>
            <a:endParaRPr lang="en-US" sz="4800" dirty="0" smtClean="0">
              <a:solidFill>
                <a:schemeClr val="bg1"/>
              </a:solidFill>
            </a:endParaRPr>
          </a:p>
        </p:txBody>
      </p:sp>
      <p:sp>
        <p:nvSpPr>
          <p:cNvPr id="7" name="TextBox 6"/>
          <p:cNvSpPr txBox="1"/>
          <p:nvPr/>
        </p:nvSpPr>
        <p:spPr>
          <a:xfrm>
            <a:off x="15113000" y="16085880"/>
            <a:ext cx="13258800" cy="1154932"/>
          </a:xfrm>
          <a:prstGeom prst="rect">
            <a:avLst/>
          </a:prstGeom>
          <a:solidFill>
            <a:schemeClr val="tx2">
              <a:lumMod val="60000"/>
              <a:lumOff val="40000"/>
            </a:schemeClr>
          </a:solidFill>
        </p:spPr>
        <p:txBody>
          <a:bodyPr wrap="square" rtlCol="0">
            <a:spAutoFit/>
          </a:bodyPr>
          <a:lstStyle/>
          <a:p>
            <a:pPr algn="ctr"/>
            <a:r>
              <a:rPr lang="en-US" dirty="0" smtClean="0">
                <a:solidFill>
                  <a:schemeClr val="bg1"/>
                </a:solidFill>
              </a:rPr>
              <a:t>Results</a:t>
            </a:r>
          </a:p>
        </p:txBody>
      </p:sp>
      <p:sp>
        <p:nvSpPr>
          <p:cNvPr id="9" name="TextBox 8"/>
          <p:cNvSpPr txBox="1"/>
          <p:nvPr/>
        </p:nvSpPr>
        <p:spPr>
          <a:xfrm>
            <a:off x="1092200" y="6195032"/>
            <a:ext cx="13258800" cy="5139869"/>
          </a:xfrm>
          <a:prstGeom prst="rect">
            <a:avLst/>
          </a:prstGeom>
          <a:noFill/>
        </p:spPr>
        <p:txBody>
          <a:bodyPr wrap="square" rtlCol="0">
            <a:spAutoFit/>
          </a:bodyPr>
          <a:lstStyle/>
          <a:p>
            <a:pPr algn="just"/>
            <a:r>
              <a:rPr lang="en-US" sz="4400" dirty="0" err="1" smtClean="0"/>
              <a:t>Reddit</a:t>
            </a:r>
            <a:r>
              <a:rPr lang="en-US" sz="4400" dirty="0" smtClean="0"/>
              <a:t> is a popular internet forum with dedicated </a:t>
            </a:r>
            <a:r>
              <a:rPr lang="en-US" sz="4400" dirty="0" err="1" smtClean="0"/>
              <a:t>subreddits</a:t>
            </a:r>
            <a:r>
              <a:rPr lang="en-US" sz="4400" dirty="0" smtClean="0"/>
              <a:t> for different subjects. Our main objective was to train a model, which can detect whether a comment is sarcastic or not. A problem, where humans are also frequently mistaken.</a:t>
            </a:r>
          </a:p>
          <a:p>
            <a:endParaRPr lang="en-US" sz="5400" dirty="0"/>
          </a:p>
          <a:p>
            <a:endParaRPr lang="en-US" sz="5400" dirty="0"/>
          </a:p>
        </p:txBody>
      </p:sp>
      <p:sp>
        <p:nvSpPr>
          <p:cNvPr id="10" name="TextBox 9"/>
          <p:cNvSpPr txBox="1"/>
          <p:nvPr/>
        </p:nvSpPr>
        <p:spPr>
          <a:xfrm>
            <a:off x="979714" y="16085880"/>
            <a:ext cx="13258800" cy="1154932"/>
          </a:xfrm>
          <a:prstGeom prst="rect">
            <a:avLst/>
          </a:prstGeom>
          <a:solidFill>
            <a:schemeClr val="tx2">
              <a:lumMod val="60000"/>
              <a:lumOff val="40000"/>
            </a:schemeClr>
          </a:solidFill>
        </p:spPr>
        <p:txBody>
          <a:bodyPr wrap="square" rtlCol="0">
            <a:spAutoFit/>
          </a:bodyPr>
          <a:lstStyle/>
          <a:p>
            <a:pPr algn="ctr"/>
            <a:r>
              <a:rPr lang="en-US" dirty="0" smtClean="0">
                <a:solidFill>
                  <a:schemeClr val="bg1"/>
                </a:solidFill>
              </a:rPr>
              <a:t>Data</a:t>
            </a:r>
            <a:endParaRPr lang="en-US" dirty="0">
              <a:solidFill>
                <a:schemeClr val="bg1"/>
              </a:solidFill>
            </a:endParaRPr>
          </a:p>
        </p:txBody>
      </p:sp>
      <p:sp>
        <p:nvSpPr>
          <p:cNvPr id="11" name="TextBox 10"/>
          <p:cNvSpPr txBox="1"/>
          <p:nvPr/>
        </p:nvSpPr>
        <p:spPr>
          <a:xfrm>
            <a:off x="979714" y="17762280"/>
            <a:ext cx="13258800" cy="13530627"/>
          </a:xfrm>
          <a:prstGeom prst="rect">
            <a:avLst/>
          </a:prstGeom>
          <a:noFill/>
        </p:spPr>
        <p:txBody>
          <a:bodyPr wrap="square" rtlCol="0">
            <a:spAutoFit/>
          </a:bodyPr>
          <a:lstStyle/>
          <a:p>
            <a:pPr algn="just"/>
            <a:r>
              <a:rPr lang="en-US" sz="4400" dirty="0" smtClean="0"/>
              <a:t>We use a dataset published on </a:t>
            </a:r>
            <a:r>
              <a:rPr lang="en-US" sz="4400" dirty="0" err="1" smtClean="0"/>
              <a:t>Kaggle</a:t>
            </a:r>
            <a:r>
              <a:rPr lang="en-US" sz="4400" dirty="0" smtClean="0"/>
              <a:t>, which contains about 1 million rows and is balanced. Data is self annotated by users as on </a:t>
            </a:r>
            <a:r>
              <a:rPr lang="en-US" sz="4400" dirty="0" err="1" smtClean="0"/>
              <a:t>Reddit</a:t>
            </a:r>
            <a:r>
              <a:rPr lang="en-US" sz="4400" dirty="0" smtClean="0"/>
              <a:t> people can add a “/s” tag to their comment, which means the comment was sarcastic.</a:t>
            </a:r>
          </a:p>
          <a:p>
            <a:pPr algn="just"/>
            <a:endParaRPr lang="en-US" sz="4400" dirty="0"/>
          </a:p>
          <a:p>
            <a:pPr algn="just"/>
            <a:r>
              <a:rPr lang="en-US" sz="4400" dirty="0" smtClean="0"/>
              <a:t>Cleaning the data we dropped comments, which contained a link, because sarcasm can be hidden in the link. Secondly we removed comments, which where shorter than 3 words on the assumption that people can’t be sarcastic with less and if it is then is definitely harder to detect.</a:t>
            </a:r>
          </a:p>
          <a:p>
            <a:endParaRPr lang="en-US" dirty="0"/>
          </a:p>
          <a:p>
            <a:endParaRPr lang="en-US" dirty="0" smtClean="0"/>
          </a:p>
          <a:p>
            <a:endParaRPr lang="en-US" dirty="0"/>
          </a:p>
          <a:p>
            <a:endParaRPr lang="en-US" dirty="0" smtClean="0"/>
          </a:p>
          <a:p>
            <a:endParaRPr lang="en-US" dirty="0" smtClean="0"/>
          </a:p>
        </p:txBody>
      </p:sp>
      <p:sp>
        <p:nvSpPr>
          <p:cNvPr id="12" name="TextBox 11"/>
          <p:cNvSpPr txBox="1"/>
          <p:nvPr/>
        </p:nvSpPr>
        <p:spPr>
          <a:xfrm>
            <a:off x="15113000" y="4775200"/>
            <a:ext cx="13258800" cy="1154932"/>
          </a:xfrm>
          <a:prstGeom prst="rect">
            <a:avLst/>
          </a:prstGeom>
          <a:solidFill>
            <a:schemeClr val="tx2">
              <a:lumMod val="60000"/>
              <a:lumOff val="40000"/>
            </a:schemeClr>
          </a:solidFill>
        </p:spPr>
        <p:txBody>
          <a:bodyPr wrap="square" rtlCol="0">
            <a:spAutoFit/>
          </a:bodyPr>
          <a:lstStyle/>
          <a:p>
            <a:pPr algn="ctr"/>
            <a:r>
              <a:rPr lang="en-US" dirty="0" smtClean="0">
                <a:solidFill>
                  <a:schemeClr val="bg1"/>
                </a:solidFill>
              </a:rPr>
              <a:t>Training the model</a:t>
            </a:r>
            <a:endParaRPr lang="en-US" dirty="0">
              <a:solidFill>
                <a:schemeClr val="bg1"/>
              </a:solidFill>
            </a:endParaRPr>
          </a:p>
        </p:txBody>
      </p:sp>
      <p:sp>
        <p:nvSpPr>
          <p:cNvPr id="13" name="TextBox 12"/>
          <p:cNvSpPr txBox="1"/>
          <p:nvPr/>
        </p:nvSpPr>
        <p:spPr>
          <a:xfrm>
            <a:off x="15113000" y="6195031"/>
            <a:ext cx="13258800" cy="5486400"/>
          </a:xfrm>
          <a:prstGeom prst="rect">
            <a:avLst/>
          </a:prstGeom>
          <a:noFill/>
        </p:spPr>
        <p:txBody>
          <a:bodyPr wrap="square" rtlCol="0">
            <a:spAutoFit/>
          </a:bodyPr>
          <a:lstStyle/>
          <a:p>
            <a:pPr algn="just"/>
            <a:r>
              <a:rPr lang="en-US" sz="4400" i="1" dirty="0" smtClean="0"/>
              <a:t>Classifier:</a:t>
            </a:r>
          </a:p>
          <a:p>
            <a:pPr algn="just"/>
            <a:r>
              <a:rPr lang="en-US" sz="4400" dirty="0" smtClean="0"/>
              <a:t>We used two common machine learning algorithms from Python </a:t>
            </a:r>
            <a:r>
              <a:rPr lang="en-US" sz="4400" dirty="0" err="1" smtClean="0"/>
              <a:t>Scikit</a:t>
            </a:r>
            <a:r>
              <a:rPr lang="en-US" sz="4400" dirty="0" smtClean="0"/>
              <a:t>-learn library: SVC with a linear kernel from support vector machines (SVM) and naïve Bayes classifier for multivariate Bernoulli models.</a:t>
            </a:r>
          </a:p>
          <a:p>
            <a:pPr algn="just"/>
            <a:r>
              <a:rPr lang="en-US" sz="4400" i="1" dirty="0" smtClean="0"/>
              <a:t>Comment features:</a:t>
            </a:r>
          </a:p>
          <a:p>
            <a:pPr marL="685800" indent="-685800" algn="just">
              <a:buFont typeface="Arial" panose="020B0604020202020204" pitchFamily="34" charset="0"/>
              <a:buChar char="•"/>
            </a:pPr>
            <a:r>
              <a:rPr lang="en-US" sz="4400" i="1" dirty="0" smtClean="0"/>
              <a:t>n-grams (unigram, bigram)</a:t>
            </a:r>
          </a:p>
          <a:p>
            <a:pPr marL="685800" indent="-685800" algn="just">
              <a:buFont typeface="Arial" panose="020B0604020202020204" pitchFamily="34" charset="0"/>
              <a:buChar char="•"/>
            </a:pPr>
            <a:r>
              <a:rPr lang="en-US" sz="4400" i="1" dirty="0" smtClean="0"/>
              <a:t>Sentiment</a:t>
            </a:r>
          </a:p>
          <a:p>
            <a:pPr marL="685800" indent="-685800">
              <a:buFont typeface="Arial" panose="020B0604020202020204" pitchFamily="34" charset="0"/>
              <a:buChar char="•"/>
            </a:pPr>
            <a:endParaRPr lang="en-US" sz="5400" i="1" dirty="0"/>
          </a:p>
          <a:p>
            <a:endParaRPr lang="en-US" sz="5400" i="1" dirty="0" smtClean="0"/>
          </a:p>
          <a:p>
            <a:pPr marL="685800" indent="-685800">
              <a:buFont typeface="Arial" panose="020B0604020202020204" pitchFamily="34" charset="0"/>
              <a:buChar char="•"/>
            </a:pPr>
            <a:endParaRPr lang="en-US" sz="5400" i="1" dirty="0" smtClean="0"/>
          </a:p>
        </p:txBody>
      </p:sp>
      <p:sp>
        <p:nvSpPr>
          <p:cNvPr id="15" name="TextBox 14"/>
          <p:cNvSpPr txBox="1"/>
          <p:nvPr/>
        </p:nvSpPr>
        <p:spPr>
          <a:xfrm>
            <a:off x="1035956" y="4775200"/>
            <a:ext cx="13258800" cy="1154932"/>
          </a:xfrm>
          <a:prstGeom prst="rect">
            <a:avLst/>
          </a:prstGeom>
          <a:solidFill>
            <a:schemeClr val="tx2">
              <a:lumMod val="60000"/>
              <a:lumOff val="40000"/>
            </a:schemeClr>
          </a:solidFill>
        </p:spPr>
        <p:txBody>
          <a:bodyPr wrap="square" rtlCol="0">
            <a:spAutoFit/>
          </a:bodyPr>
          <a:lstStyle/>
          <a:p>
            <a:pPr algn="ctr"/>
            <a:r>
              <a:rPr lang="en-US" dirty="0" smtClean="0">
                <a:solidFill>
                  <a:schemeClr val="bg1"/>
                </a:solidFill>
              </a:rPr>
              <a:t>Introduction</a:t>
            </a:r>
          </a:p>
        </p:txBody>
      </p:sp>
      <p:sp>
        <p:nvSpPr>
          <p:cNvPr id="16" name="TextBox 15"/>
          <p:cNvSpPr txBox="1"/>
          <p:nvPr/>
        </p:nvSpPr>
        <p:spPr>
          <a:xfrm>
            <a:off x="15113000" y="17500600"/>
            <a:ext cx="13258800" cy="2123658"/>
          </a:xfrm>
          <a:prstGeom prst="rect">
            <a:avLst/>
          </a:prstGeom>
          <a:noFill/>
        </p:spPr>
        <p:txBody>
          <a:bodyPr wrap="square" rtlCol="0">
            <a:spAutoFit/>
          </a:bodyPr>
          <a:lstStyle/>
          <a:p>
            <a:pPr algn="just"/>
            <a:r>
              <a:rPr lang="en-US" sz="4400" dirty="0" smtClean="0"/>
              <a:t>Results have to be taken with a grain of salt, because tests were ran on balanced data, but in reality people are sarcastic less frequently.</a:t>
            </a:r>
            <a:endParaRPr lang="en-US" sz="4400" dirty="0"/>
          </a:p>
        </p:txBody>
      </p:sp>
      <p:sp>
        <p:nvSpPr>
          <p:cNvPr id="17" name="TextBox 16"/>
          <p:cNvSpPr txBox="1"/>
          <p:nvPr/>
        </p:nvSpPr>
        <p:spPr>
          <a:xfrm>
            <a:off x="15113000" y="34899600"/>
            <a:ext cx="13258800" cy="1154932"/>
          </a:xfrm>
          <a:prstGeom prst="rect">
            <a:avLst/>
          </a:prstGeom>
          <a:solidFill>
            <a:schemeClr val="tx2">
              <a:lumMod val="60000"/>
              <a:lumOff val="40000"/>
            </a:schemeClr>
          </a:solidFill>
        </p:spPr>
        <p:txBody>
          <a:bodyPr wrap="square" rtlCol="0">
            <a:spAutoFit/>
          </a:bodyPr>
          <a:lstStyle/>
          <a:p>
            <a:pPr algn="ctr"/>
            <a:r>
              <a:rPr lang="en-US" dirty="0" smtClean="0">
                <a:solidFill>
                  <a:schemeClr val="bg1"/>
                </a:solidFill>
              </a:rPr>
              <a:t>Conclusion</a:t>
            </a:r>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4714" y="1842588"/>
            <a:ext cx="1988468" cy="2011680"/>
          </a:xfrm>
          <a:prstGeom prst="rect">
            <a:avLst/>
          </a:prstGeom>
        </p:spPr>
      </p:pic>
      <p:sp>
        <p:nvSpPr>
          <p:cNvPr id="21" name="TextBox 20"/>
          <p:cNvSpPr txBox="1"/>
          <p:nvPr/>
        </p:nvSpPr>
        <p:spPr>
          <a:xfrm>
            <a:off x="1148443" y="11755064"/>
            <a:ext cx="13258800" cy="4308872"/>
          </a:xfrm>
          <a:prstGeom prst="rect">
            <a:avLst/>
          </a:prstGeom>
          <a:noFill/>
        </p:spPr>
        <p:txBody>
          <a:bodyPr wrap="square" rtlCol="0">
            <a:spAutoFit/>
          </a:bodyPr>
          <a:lstStyle/>
          <a:p>
            <a:pPr algn="just"/>
            <a:r>
              <a:rPr lang="en-US" sz="4400" dirty="0" smtClean="0"/>
              <a:t>Sarcasm detection is a part of natural language processing (NLP), which has recently gone from being only widely used to detect spam in email to smart assistants on smartphones and </a:t>
            </a:r>
            <a:r>
              <a:rPr lang="en-US" sz="4400" dirty="0" err="1" smtClean="0"/>
              <a:t>smartspeakers</a:t>
            </a:r>
            <a:r>
              <a:rPr lang="en-US" sz="4400" dirty="0" smtClean="0"/>
              <a:t>, who understand natural language.</a:t>
            </a:r>
            <a:endParaRPr lang="en-US" sz="4400" dirty="0"/>
          </a:p>
          <a:p>
            <a:endParaRPr lang="en-US" sz="5400" dirty="0"/>
          </a:p>
        </p:txBody>
      </p:sp>
      <p:sp>
        <p:nvSpPr>
          <p:cNvPr id="22" name="TextBox 21"/>
          <p:cNvSpPr txBox="1"/>
          <p:nvPr/>
        </p:nvSpPr>
        <p:spPr>
          <a:xfrm>
            <a:off x="1092199" y="10335232"/>
            <a:ext cx="13258800" cy="1154932"/>
          </a:xfrm>
          <a:prstGeom prst="rect">
            <a:avLst/>
          </a:prstGeom>
          <a:solidFill>
            <a:schemeClr val="tx2">
              <a:lumMod val="60000"/>
              <a:lumOff val="40000"/>
            </a:schemeClr>
          </a:solidFill>
        </p:spPr>
        <p:txBody>
          <a:bodyPr wrap="square" rtlCol="0">
            <a:spAutoFit/>
          </a:bodyPr>
          <a:lstStyle/>
          <a:p>
            <a:pPr algn="ctr"/>
            <a:r>
              <a:rPr lang="en-US" dirty="0" smtClean="0">
                <a:solidFill>
                  <a:schemeClr val="bg1"/>
                </a:solidFill>
              </a:rPr>
              <a:t>Importance/Motivation</a:t>
            </a:r>
          </a:p>
        </p:txBody>
      </p:sp>
      <p:sp>
        <p:nvSpPr>
          <p:cNvPr id="24" name="TextBox 23"/>
          <p:cNvSpPr txBox="1"/>
          <p:nvPr/>
        </p:nvSpPr>
        <p:spPr>
          <a:xfrm>
            <a:off x="15113000" y="36550600"/>
            <a:ext cx="13258800" cy="3477875"/>
          </a:xfrm>
          <a:prstGeom prst="rect">
            <a:avLst/>
          </a:prstGeom>
          <a:noFill/>
        </p:spPr>
        <p:txBody>
          <a:bodyPr wrap="square" rtlCol="0">
            <a:spAutoFit/>
          </a:bodyPr>
          <a:lstStyle/>
          <a:p>
            <a:pPr algn="just"/>
            <a:r>
              <a:rPr lang="en-US" sz="4400" dirty="0" smtClean="0"/>
              <a:t>Sarcasm can be detected to some degree with simple machine learning and NLP tools as used in this project. For better results deep learning should be used with advanced methods to also understand context and meaning.</a:t>
            </a:r>
            <a:endParaRPr lang="en-US" sz="4400" dirty="0"/>
          </a:p>
        </p:txBody>
      </p:sp>
      <p:graphicFrame>
        <p:nvGraphicFramePr>
          <p:cNvPr id="25" name="Table 24"/>
          <p:cNvGraphicFramePr>
            <a:graphicFrameLocks noGrp="1"/>
          </p:cNvGraphicFramePr>
          <p:nvPr>
            <p:extLst>
              <p:ext uri="{D42A27DB-BD31-4B8C-83A1-F6EECF244321}">
                <p14:modId xmlns:p14="http://schemas.microsoft.com/office/powerpoint/2010/main" val="3265051334"/>
              </p:ext>
            </p:extLst>
          </p:nvPr>
        </p:nvGraphicFramePr>
        <p:xfrm>
          <a:off x="15113000" y="19859287"/>
          <a:ext cx="13258800" cy="4853617"/>
        </p:xfrm>
        <a:graphic>
          <a:graphicData uri="http://schemas.openxmlformats.org/drawingml/2006/table">
            <a:tbl>
              <a:tblPr firstRow="1" bandRow="1">
                <a:tableStyleId>{5C22544A-7EE6-4342-B048-85BDC9FD1C3A}</a:tableStyleId>
              </a:tblPr>
              <a:tblGrid>
                <a:gridCol w="4170106">
                  <a:extLst>
                    <a:ext uri="{9D8B030D-6E8A-4147-A177-3AD203B41FA5}">
                      <a16:colId xmlns:a16="http://schemas.microsoft.com/office/drawing/2014/main" val="4002999907"/>
                    </a:ext>
                  </a:extLst>
                </a:gridCol>
                <a:gridCol w="2459294">
                  <a:extLst>
                    <a:ext uri="{9D8B030D-6E8A-4147-A177-3AD203B41FA5}">
                      <a16:colId xmlns:a16="http://schemas.microsoft.com/office/drawing/2014/main" val="1211777126"/>
                    </a:ext>
                  </a:extLst>
                </a:gridCol>
                <a:gridCol w="2970851">
                  <a:extLst>
                    <a:ext uri="{9D8B030D-6E8A-4147-A177-3AD203B41FA5}">
                      <a16:colId xmlns:a16="http://schemas.microsoft.com/office/drawing/2014/main" val="2813810363"/>
                    </a:ext>
                  </a:extLst>
                </a:gridCol>
                <a:gridCol w="3658549">
                  <a:extLst>
                    <a:ext uri="{9D8B030D-6E8A-4147-A177-3AD203B41FA5}">
                      <a16:colId xmlns:a16="http://schemas.microsoft.com/office/drawing/2014/main" val="2216526348"/>
                    </a:ext>
                  </a:extLst>
                </a:gridCol>
              </a:tblGrid>
              <a:tr h="997363">
                <a:tc>
                  <a:txBody>
                    <a:bodyPr/>
                    <a:lstStyle/>
                    <a:p>
                      <a:pPr algn="ctr"/>
                      <a:endParaRPr lang="en-US" sz="5400" dirty="0"/>
                    </a:p>
                  </a:txBody>
                  <a:tcPr anchor="ctr"/>
                </a:tc>
                <a:tc>
                  <a:txBody>
                    <a:bodyPr/>
                    <a:lstStyle/>
                    <a:p>
                      <a:pPr algn="ctr"/>
                      <a:r>
                        <a:rPr lang="en-US" sz="4000" dirty="0" smtClean="0"/>
                        <a:t>precision</a:t>
                      </a:r>
                      <a:endParaRPr lang="en-US" sz="4000" dirty="0"/>
                    </a:p>
                  </a:txBody>
                  <a:tcPr anchor="ctr"/>
                </a:tc>
                <a:tc>
                  <a:txBody>
                    <a:bodyPr/>
                    <a:lstStyle/>
                    <a:p>
                      <a:pPr algn="ctr"/>
                      <a:r>
                        <a:rPr lang="en-US" sz="4000" dirty="0" smtClean="0"/>
                        <a:t>recall</a:t>
                      </a:r>
                      <a:endParaRPr lang="en-US" sz="4000" dirty="0"/>
                    </a:p>
                  </a:txBody>
                  <a:tcPr anchor="ctr"/>
                </a:tc>
                <a:tc>
                  <a:txBody>
                    <a:bodyPr/>
                    <a:lstStyle/>
                    <a:p>
                      <a:pPr algn="ctr"/>
                      <a:r>
                        <a:rPr lang="en-US" sz="4000" dirty="0" smtClean="0"/>
                        <a:t>f1-score</a:t>
                      </a:r>
                      <a:endParaRPr lang="en-US" sz="4000" dirty="0"/>
                    </a:p>
                  </a:txBody>
                  <a:tcPr anchor="ctr"/>
                </a:tc>
                <a:extLst>
                  <a:ext uri="{0D108BD9-81ED-4DB2-BD59-A6C34878D82A}">
                    <a16:rowId xmlns:a16="http://schemas.microsoft.com/office/drawing/2014/main" val="3756176139"/>
                  </a:ext>
                </a:extLst>
              </a:tr>
              <a:tr h="864165">
                <a:tc>
                  <a:txBody>
                    <a:bodyPr/>
                    <a:lstStyle/>
                    <a:p>
                      <a:pPr algn="ctr"/>
                      <a:r>
                        <a:rPr lang="en-US" sz="4000" dirty="0" smtClean="0"/>
                        <a:t>SVM* neg.</a:t>
                      </a:r>
                      <a:endParaRPr lang="en-US" sz="4000" dirty="0"/>
                    </a:p>
                  </a:txBody>
                  <a:tcPr anchor="ctr"/>
                </a:tc>
                <a:tc>
                  <a:txBody>
                    <a:bodyPr/>
                    <a:lstStyle/>
                    <a:p>
                      <a:pPr algn="ctr"/>
                      <a:r>
                        <a:rPr lang="en-US" sz="4000" dirty="0" smtClean="0"/>
                        <a:t>0.69</a:t>
                      </a:r>
                      <a:endParaRPr lang="en-US" sz="4000" dirty="0"/>
                    </a:p>
                  </a:txBody>
                  <a:tcPr anchor="ctr"/>
                </a:tc>
                <a:tc>
                  <a:txBody>
                    <a:bodyPr/>
                    <a:lstStyle/>
                    <a:p>
                      <a:pPr algn="ctr"/>
                      <a:r>
                        <a:rPr lang="en-US" sz="4000" dirty="0" smtClean="0"/>
                        <a:t>0.73</a:t>
                      </a:r>
                      <a:endParaRPr lang="en-US" sz="4000" dirty="0"/>
                    </a:p>
                  </a:txBody>
                  <a:tcPr anchor="ctr"/>
                </a:tc>
                <a:tc>
                  <a:txBody>
                    <a:bodyPr/>
                    <a:lstStyle/>
                    <a:p>
                      <a:pPr algn="ctr"/>
                      <a:r>
                        <a:rPr lang="en-US" sz="4000" dirty="0" smtClean="0"/>
                        <a:t>0.71</a:t>
                      </a:r>
                      <a:endParaRPr lang="en-US" sz="4000" dirty="0"/>
                    </a:p>
                  </a:txBody>
                  <a:tcPr anchor="ctr"/>
                </a:tc>
                <a:extLst>
                  <a:ext uri="{0D108BD9-81ED-4DB2-BD59-A6C34878D82A}">
                    <a16:rowId xmlns:a16="http://schemas.microsoft.com/office/drawing/2014/main" val="3507958761"/>
                  </a:ext>
                </a:extLst>
              </a:tr>
              <a:tr h="997363">
                <a:tc>
                  <a:txBody>
                    <a:bodyPr/>
                    <a:lstStyle/>
                    <a:p>
                      <a:pPr algn="ctr"/>
                      <a:r>
                        <a:rPr lang="en-US" sz="4000" dirty="0" smtClean="0"/>
                        <a:t>SVM* pos.</a:t>
                      </a:r>
                      <a:endParaRPr lang="en-US" sz="4000" dirty="0"/>
                    </a:p>
                  </a:txBody>
                  <a:tcPr anchor="ctr"/>
                </a:tc>
                <a:tc>
                  <a:txBody>
                    <a:bodyPr/>
                    <a:lstStyle/>
                    <a:p>
                      <a:pPr algn="ctr"/>
                      <a:r>
                        <a:rPr lang="en-US" sz="4000" dirty="0" smtClean="0"/>
                        <a:t>0.73</a:t>
                      </a:r>
                      <a:endParaRPr lang="en-US" sz="4000" dirty="0"/>
                    </a:p>
                  </a:txBody>
                  <a:tcPr anchor="ctr"/>
                </a:tc>
                <a:tc>
                  <a:txBody>
                    <a:bodyPr/>
                    <a:lstStyle/>
                    <a:p>
                      <a:pPr algn="ctr"/>
                      <a:r>
                        <a:rPr lang="en-US" sz="4000" dirty="0" smtClean="0"/>
                        <a:t>0.69</a:t>
                      </a:r>
                      <a:endParaRPr lang="en-US" sz="4000" dirty="0"/>
                    </a:p>
                  </a:txBody>
                  <a:tcPr anchor="ctr"/>
                </a:tc>
                <a:tc>
                  <a:txBody>
                    <a:bodyPr/>
                    <a:lstStyle/>
                    <a:p>
                      <a:pPr algn="ctr"/>
                      <a:r>
                        <a:rPr lang="en-US" sz="4000" dirty="0" smtClean="0"/>
                        <a:t>0.71</a:t>
                      </a:r>
                      <a:endParaRPr lang="en-US" sz="4000" dirty="0"/>
                    </a:p>
                  </a:txBody>
                  <a:tcPr anchor="ctr"/>
                </a:tc>
                <a:extLst>
                  <a:ext uri="{0D108BD9-81ED-4DB2-BD59-A6C34878D82A}">
                    <a16:rowId xmlns:a16="http://schemas.microsoft.com/office/drawing/2014/main" val="752106284"/>
                  </a:ext>
                </a:extLst>
              </a:tr>
              <a:tr h="997363">
                <a:tc>
                  <a:txBody>
                    <a:bodyPr/>
                    <a:lstStyle/>
                    <a:p>
                      <a:pPr algn="ctr"/>
                      <a:r>
                        <a:rPr lang="en-US" sz="4000" dirty="0" smtClean="0"/>
                        <a:t>Naïve</a:t>
                      </a:r>
                      <a:r>
                        <a:rPr lang="en-US" sz="4000" baseline="0" dirty="0" smtClean="0"/>
                        <a:t> Bayes* neg.</a:t>
                      </a:r>
                      <a:endParaRPr lang="en-US" sz="4000" dirty="0"/>
                    </a:p>
                  </a:txBody>
                  <a:tcPr anchor="ctr"/>
                </a:tc>
                <a:tc>
                  <a:txBody>
                    <a:bodyPr/>
                    <a:lstStyle/>
                    <a:p>
                      <a:pPr algn="ctr"/>
                      <a:r>
                        <a:rPr lang="en-US" sz="4000" dirty="0" smtClean="0"/>
                        <a:t>0.70</a:t>
                      </a:r>
                      <a:endParaRPr lang="en-US" sz="4000" dirty="0"/>
                    </a:p>
                  </a:txBody>
                  <a:tcPr anchor="ctr"/>
                </a:tc>
                <a:tc>
                  <a:txBody>
                    <a:bodyPr/>
                    <a:lstStyle/>
                    <a:p>
                      <a:pPr algn="ctr"/>
                      <a:r>
                        <a:rPr lang="en-US" sz="4000" dirty="0" smtClean="0"/>
                        <a:t>0.64</a:t>
                      </a:r>
                      <a:endParaRPr lang="en-US" sz="4000" dirty="0"/>
                    </a:p>
                  </a:txBody>
                  <a:tcPr anchor="ctr"/>
                </a:tc>
                <a:tc>
                  <a:txBody>
                    <a:bodyPr/>
                    <a:lstStyle/>
                    <a:p>
                      <a:pPr algn="ctr"/>
                      <a:r>
                        <a:rPr lang="en-US" sz="4000" dirty="0" smtClean="0"/>
                        <a:t>0.67</a:t>
                      </a:r>
                      <a:endParaRPr lang="en-US" sz="4000" dirty="0"/>
                    </a:p>
                  </a:txBody>
                  <a:tcPr anchor="ctr"/>
                </a:tc>
                <a:extLst>
                  <a:ext uri="{0D108BD9-81ED-4DB2-BD59-A6C34878D82A}">
                    <a16:rowId xmlns:a16="http://schemas.microsoft.com/office/drawing/2014/main" val="879773610"/>
                  </a:ext>
                </a:extLst>
              </a:tr>
              <a:tr h="997363">
                <a:tc>
                  <a:txBody>
                    <a:bodyPr/>
                    <a:lstStyle/>
                    <a:p>
                      <a:pPr marL="0" marR="0" indent="0" algn="ctr" defTabSz="3027487" rtl="0" eaLnBrk="1" fontAlgn="auto" latinLnBrk="0" hangingPunct="1">
                        <a:lnSpc>
                          <a:spcPct val="100000"/>
                        </a:lnSpc>
                        <a:spcBef>
                          <a:spcPts val="0"/>
                        </a:spcBef>
                        <a:spcAft>
                          <a:spcPts val="0"/>
                        </a:spcAft>
                        <a:buClrTx/>
                        <a:buSzTx/>
                        <a:buFontTx/>
                        <a:buNone/>
                        <a:tabLst/>
                        <a:defRPr/>
                      </a:pPr>
                      <a:r>
                        <a:rPr lang="en-US" sz="4000" dirty="0" smtClean="0"/>
                        <a:t>Naïve</a:t>
                      </a:r>
                      <a:r>
                        <a:rPr lang="en-US" sz="4000" baseline="0" dirty="0" smtClean="0"/>
                        <a:t> Bayes* pos.</a:t>
                      </a:r>
                      <a:endParaRPr lang="en-US" sz="4000" dirty="0" smtClean="0"/>
                    </a:p>
                  </a:txBody>
                  <a:tcPr anchor="ctr"/>
                </a:tc>
                <a:tc>
                  <a:txBody>
                    <a:bodyPr/>
                    <a:lstStyle/>
                    <a:p>
                      <a:pPr algn="ctr"/>
                      <a:r>
                        <a:rPr lang="en-US" sz="4000" dirty="0" smtClean="0"/>
                        <a:t>0.69</a:t>
                      </a:r>
                      <a:endParaRPr lang="en-US" sz="4000" dirty="0"/>
                    </a:p>
                  </a:txBody>
                  <a:tcPr anchor="ctr"/>
                </a:tc>
                <a:tc>
                  <a:txBody>
                    <a:bodyPr/>
                    <a:lstStyle/>
                    <a:p>
                      <a:pPr algn="ctr"/>
                      <a:r>
                        <a:rPr lang="en-US" sz="4000" dirty="0" smtClean="0"/>
                        <a:t>0.74</a:t>
                      </a:r>
                      <a:endParaRPr lang="en-US" sz="4000" dirty="0"/>
                    </a:p>
                  </a:txBody>
                  <a:tcPr anchor="ctr"/>
                </a:tc>
                <a:tc>
                  <a:txBody>
                    <a:bodyPr/>
                    <a:lstStyle/>
                    <a:p>
                      <a:pPr algn="ctr"/>
                      <a:r>
                        <a:rPr lang="en-US" sz="4000" dirty="0" smtClean="0"/>
                        <a:t>0.71</a:t>
                      </a:r>
                      <a:endParaRPr lang="en-US" sz="4000" dirty="0"/>
                    </a:p>
                  </a:txBody>
                  <a:tcPr anchor="ctr"/>
                </a:tc>
                <a:extLst>
                  <a:ext uri="{0D108BD9-81ED-4DB2-BD59-A6C34878D82A}">
                    <a16:rowId xmlns:a16="http://schemas.microsoft.com/office/drawing/2014/main" val="1129648966"/>
                  </a:ext>
                </a:extLst>
              </a:tr>
            </a:tbl>
          </a:graphicData>
        </a:graphic>
      </p:graphicFrame>
      <p:sp>
        <p:nvSpPr>
          <p:cNvPr id="27" name="TextBox 26"/>
          <p:cNvSpPr txBox="1"/>
          <p:nvPr/>
        </p:nvSpPr>
        <p:spPr>
          <a:xfrm>
            <a:off x="15113000" y="25073671"/>
            <a:ext cx="13258800" cy="1446550"/>
          </a:xfrm>
          <a:prstGeom prst="rect">
            <a:avLst/>
          </a:prstGeom>
          <a:noFill/>
        </p:spPr>
        <p:txBody>
          <a:bodyPr wrap="square" rtlCol="0">
            <a:spAutoFit/>
          </a:bodyPr>
          <a:lstStyle/>
          <a:p>
            <a:pPr algn="just"/>
            <a:r>
              <a:rPr lang="en-US" sz="4400" dirty="0" smtClean="0"/>
              <a:t>*features also include metadata (</a:t>
            </a:r>
            <a:r>
              <a:rPr lang="en-US" sz="4400" dirty="0" err="1" smtClean="0"/>
              <a:t>subreddit</a:t>
            </a:r>
            <a:r>
              <a:rPr lang="en-US" sz="4400" dirty="0" smtClean="0"/>
              <a:t>, score, ups, downs)</a:t>
            </a:r>
            <a:endParaRPr lang="en-US" sz="4400" dirty="0"/>
          </a:p>
        </p:txBody>
      </p:sp>
      <p:graphicFrame>
        <p:nvGraphicFramePr>
          <p:cNvPr id="28" name="Table 27"/>
          <p:cNvGraphicFramePr>
            <a:graphicFrameLocks noGrp="1"/>
          </p:cNvGraphicFramePr>
          <p:nvPr>
            <p:extLst>
              <p:ext uri="{D42A27DB-BD31-4B8C-83A1-F6EECF244321}">
                <p14:modId xmlns:p14="http://schemas.microsoft.com/office/powerpoint/2010/main" val="560415293"/>
              </p:ext>
            </p:extLst>
          </p:nvPr>
        </p:nvGraphicFramePr>
        <p:xfrm>
          <a:off x="15113000" y="26838489"/>
          <a:ext cx="13258800" cy="4986815"/>
        </p:xfrm>
        <a:graphic>
          <a:graphicData uri="http://schemas.openxmlformats.org/drawingml/2006/table">
            <a:tbl>
              <a:tblPr firstRow="1" bandRow="1">
                <a:tableStyleId>{5C22544A-7EE6-4342-B048-85BDC9FD1C3A}</a:tableStyleId>
              </a:tblPr>
              <a:tblGrid>
                <a:gridCol w="4170106">
                  <a:extLst>
                    <a:ext uri="{9D8B030D-6E8A-4147-A177-3AD203B41FA5}">
                      <a16:colId xmlns:a16="http://schemas.microsoft.com/office/drawing/2014/main" val="4002999907"/>
                    </a:ext>
                  </a:extLst>
                </a:gridCol>
                <a:gridCol w="2459294">
                  <a:extLst>
                    <a:ext uri="{9D8B030D-6E8A-4147-A177-3AD203B41FA5}">
                      <a16:colId xmlns:a16="http://schemas.microsoft.com/office/drawing/2014/main" val="1211777126"/>
                    </a:ext>
                  </a:extLst>
                </a:gridCol>
                <a:gridCol w="3314700">
                  <a:extLst>
                    <a:ext uri="{9D8B030D-6E8A-4147-A177-3AD203B41FA5}">
                      <a16:colId xmlns:a16="http://schemas.microsoft.com/office/drawing/2014/main" val="2813810363"/>
                    </a:ext>
                  </a:extLst>
                </a:gridCol>
                <a:gridCol w="3314700">
                  <a:extLst>
                    <a:ext uri="{9D8B030D-6E8A-4147-A177-3AD203B41FA5}">
                      <a16:colId xmlns:a16="http://schemas.microsoft.com/office/drawing/2014/main" val="2216526348"/>
                    </a:ext>
                  </a:extLst>
                </a:gridCol>
              </a:tblGrid>
              <a:tr h="997363">
                <a:tc>
                  <a:txBody>
                    <a:bodyPr/>
                    <a:lstStyle/>
                    <a:p>
                      <a:pPr algn="ctr"/>
                      <a:endParaRPr lang="en-US" sz="5400" dirty="0"/>
                    </a:p>
                  </a:txBody>
                  <a:tcPr anchor="ctr"/>
                </a:tc>
                <a:tc>
                  <a:txBody>
                    <a:bodyPr/>
                    <a:lstStyle/>
                    <a:p>
                      <a:pPr algn="ctr"/>
                      <a:r>
                        <a:rPr lang="en-US" sz="4000" dirty="0" smtClean="0"/>
                        <a:t>precision</a:t>
                      </a:r>
                      <a:endParaRPr lang="en-US" sz="4000" dirty="0"/>
                    </a:p>
                  </a:txBody>
                  <a:tcPr anchor="ctr"/>
                </a:tc>
                <a:tc>
                  <a:txBody>
                    <a:bodyPr/>
                    <a:lstStyle/>
                    <a:p>
                      <a:pPr algn="ctr"/>
                      <a:r>
                        <a:rPr lang="en-US" sz="4000" dirty="0" smtClean="0"/>
                        <a:t>Recall</a:t>
                      </a:r>
                      <a:endParaRPr lang="en-US" sz="4000" dirty="0"/>
                    </a:p>
                  </a:txBody>
                  <a:tcPr anchor="ctr"/>
                </a:tc>
                <a:tc>
                  <a:txBody>
                    <a:bodyPr/>
                    <a:lstStyle/>
                    <a:p>
                      <a:pPr algn="ctr"/>
                      <a:r>
                        <a:rPr lang="en-US" sz="4000" dirty="0" smtClean="0"/>
                        <a:t>f1-score</a:t>
                      </a:r>
                      <a:endParaRPr lang="en-US" sz="4000" dirty="0"/>
                    </a:p>
                  </a:txBody>
                  <a:tcPr anchor="ctr"/>
                </a:tc>
                <a:extLst>
                  <a:ext uri="{0D108BD9-81ED-4DB2-BD59-A6C34878D82A}">
                    <a16:rowId xmlns:a16="http://schemas.microsoft.com/office/drawing/2014/main" val="3756176139"/>
                  </a:ext>
                </a:extLst>
              </a:tr>
              <a:tr h="997363">
                <a:tc>
                  <a:txBody>
                    <a:bodyPr/>
                    <a:lstStyle/>
                    <a:p>
                      <a:pPr algn="ctr"/>
                      <a:r>
                        <a:rPr lang="en-US" sz="4000" dirty="0" smtClean="0"/>
                        <a:t>SVM neg.</a:t>
                      </a:r>
                      <a:endParaRPr lang="en-US" sz="4000" dirty="0"/>
                    </a:p>
                  </a:txBody>
                  <a:tcPr anchor="ctr"/>
                </a:tc>
                <a:tc>
                  <a:txBody>
                    <a:bodyPr/>
                    <a:lstStyle/>
                    <a:p>
                      <a:pPr algn="ctr"/>
                      <a:r>
                        <a:rPr lang="en-US" sz="4000" dirty="0" smtClean="0"/>
                        <a:t>0.68</a:t>
                      </a:r>
                      <a:endParaRPr lang="en-US" sz="4000" dirty="0"/>
                    </a:p>
                  </a:txBody>
                  <a:tcPr anchor="ctr"/>
                </a:tc>
                <a:tc>
                  <a:txBody>
                    <a:bodyPr/>
                    <a:lstStyle/>
                    <a:p>
                      <a:pPr algn="ctr"/>
                      <a:r>
                        <a:rPr lang="en-US" sz="4000" dirty="0" smtClean="0"/>
                        <a:t>0.73</a:t>
                      </a:r>
                      <a:endParaRPr lang="en-US" sz="4000" dirty="0"/>
                    </a:p>
                  </a:txBody>
                  <a:tcPr anchor="ctr"/>
                </a:tc>
                <a:tc>
                  <a:txBody>
                    <a:bodyPr/>
                    <a:lstStyle/>
                    <a:p>
                      <a:pPr algn="ctr"/>
                      <a:r>
                        <a:rPr lang="en-US" sz="4000" dirty="0" smtClean="0"/>
                        <a:t>0.70</a:t>
                      </a:r>
                      <a:endParaRPr lang="en-US" sz="4000" dirty="0"/>
                    </a:p>
                  </a:txBody>
                  <a:tcPr anchor="ctr"/>
                </a:tc>
                <a:extLst>
                  <a:ext uri="{0D108BD9-81ED-4DB2-BD59-A6C34878D82A}">
                    <a16:rowId xmlns:a16="http://schemas.microsoft.com/office/drawing/2014/main" val="3507958761"/>
                  </a:ext>
                </a:extLst>
              </a:tr>
              <a:tr h="997363">
                <a:tc>
                  <a:txBody>
                    <a:bodyPr/>
                    <a:lstStyle/>
                    <a:p>
                      <a:pPr algn="ctr"/>
                      <a:r>
                        <a:rPr lang="en-US" sz="4000" dirty="0" smtClean="0"/>
                        <a:t>SVM pos.</a:t>
                      </a:r>
                      <a:endParaRPr lang="en-US" sz="4000" dirty="0"/>
                    </a:p>
                  </a:txBody>
                  <a:tcPr anchor="ctr"/>
                </a:tc>
                <a:tc>
                  <a:txBody>
                    <a:bodyPr/>
                    <a:lstStyle/>
                    <a:p>
                      <a:pPr algn="ctr"/>
                      <a:r>
                        <a:rPr lang="en-US" sz="4000" dirty="0" smtClean="0"/>
                        <a:t>0.73</a:t>
                      </a:r>
                      <a:endParaRPr lang="en-US" sz="4000" dirty="0"/>
                    </a:p>
                  </a:txBody>
                  <a:tcPr anchor="ctr"/>
                </a:tc>
                <a:tc>
                  <a:txBody>
                    <a:bodyPr/>
                    <a:lstStyle/>
                    <a:p>
                      <a:pPr algn="ctr"/>
                      <a:r>
                        <a:rPr lang="en-US" sz="4000" dirty="0" smtClean="0"/>
                        <a:t>0.68</a:t>
                      </a:r>
                      <a:endParaRPr lang="en-US" sz="4000" dirty="0"/>
                    </a:p>
                  </a:txBody>
                  <a:tcPr anchor="ctr"/>
                </a:tc>
                <a:tc>
                  <a:txBody>
                    <a:bodyPr/>
                    <a:lstStyle/>
                    <a:p>
                      <a:pPr algn="ctr"/>
                      <a:r>
                        <a:rPr lang="en-US" sz="4000" dirty="0" smtClean="0"/>
                        <a:t>0.70</a:t>
                      </a:r>
                      <a:endParaRPr lang="en-US" sz="4000" dirty="0"/>
                    </a:p>
                  </a:txBody>
                  <a:tcPr anchor="ctr"/>
                </a:tc>
                <a:extLst>
                  <a:ext uri="{0D108BD9-81ED-4DB2-BD59-A6C34878D82A}">
                    <a16:rowId xmlns:a16="http://schemas.microsoft.com/office/drawing/2014/main" val="752106284"/>
                  </a:ext>
                </a:extLst>
              </a:tr>
              <a:tr h="997363">
                <a:tc>
                  <a:txBody>
                    <a:bodyPr/>
                    <a:lstStyle/>
                    <a:p>
                      <a:pPr algn="ctr"/>
                      <a:r>
                        <a:rPr lang="en-US" sz="4000" dirty="0" smtClean="0"/>
                        <a:t>Naïve</a:t>
                      </a:r>
                      <a:r>
                        <a:rPr lang="en-US" sz="4000" baseline="0" dirty="0" smtClean="0"/>
                        <a:t> Bayes neg.</a:t>
                      </a:r>
                      <a:endParaRPr lang="en-US" sz="4000" dirty="0"/>
                    </a:p>
                  </a:txBody>
                  <a:tcPr anchor="ctr"/>
                </a:tc>
                <a:tc>
                  <a:txBody>
                    <a:bodyPr/>
                    <a:lstStyle/>
                    <a:p>
                      <a:pPr algn="ctr"/>
                      <a:r>
                        <a:rPr lang="en-US" sz="4000" dirty="0" smtClean="0"/>
                        <a:t>0.68</a:t>
                      </a:r>
                      <a:endParaRPr lang="en-US" sz="4000" dirty="0"/>
                    </a:p>
                  </a:txBody>
                  <a:tcPr anchor="ctr"/>
                </a:tc>
                <a:tc>
                  <a:txBody>
                    <a:bodyPr/>
                    <a:lstStyle/>
                    <a:p>
                      <a:pPr algn="ctr"/>
                      <a:r>
                        <a:rPr lang="en-US" sz="4000" dirty="0" smtClean="0"/>
                        <a:t>0.64</a:t>
                      </a:r>
                      <a:endParaRPr lang="en-US" sz="4000" dirty="0"/>
                    </a:p>
                  </a:txBody>
                  <a:tcPr anchor="ctr"/>
                </a:tc>
                <a:tc>
                  <a:txBody>
                    <a:bodyPr/>
                    <a:lstStyle/>
                    <a:p>
                      <a:pPr algn="ctr"/>
                      <a:r>
                        <a:rPr lang="en-US" sz="4000" dirty="0" smtClean="0"/>
                        <a:t>0.66</a:t>
                      </a:r>
                      <a:endParaRPr lang="en-US" sz="4000" dirty="0"/>
                    </a:p>
                  </a:txBody>
                  <a:tcPr anchor="ctr"/>
                </a:tc>
                <a:extLst>
                  <a:ext uri="{0D108BD9-81ED-4DB2-BD59-A6C34878D82A}">
                    <a16:rowId xmlns:a16="http://schemas.microsoft.com/office/drawing/2014/main" val="879773610"/>
                  </a:ext>
                </a:extLst>
              </a:tr>
              <a:tr h="997363">
                <a:tc>
                  <a:txBody>
                    <a:bodyPr/>
                    <a:lstStyle/>
                    <a:p>
                      <a:pPr marL="0" marR="0" indent="0" algn="ctr" defTabSz="3027487" rtl="0" eaLnBrk="1" fontAlgn="auto" latinLnBrk="0" hangingPunct="1">
                        <a:lnSpc>
                          <a:spcPct val="100000"/>
                        </a:lnSpc>
                        <a:spcBef>
                          <a:spcPts val="0"/>
                        </a:spcBef>
                        <a:spcAft>
                          <a:spcPts val="0"/>
                        </a:spcAft>
                        <a:buClrTx/>
                        <a:buSzTx/>
                        <a:buFontTx/>
                        <a:buNone/>
                        <a:tabLst/>
                        <a:defRPr/>
                      </a:pPr>
                      <a:r>
                        <a:rPr lang="en-US" sz="4000" dirty="0" smtClean="0"/>
                        <a:t>Naïve</a:t>
                      </a:r>
                      <a:r>
                        <a:rPr lang="en-US" sz="4000" baseline="0" dirty="0" smtClean="0"/>
                        <a:t> Bayes pos.</a:t>
                      </a:r>
                      <a:endParaRPr lang="en-US" sz="4000" dirty="0" smtClean="0"/>
                    </a:p>
                  </a:txBody>
                  <a:tcPr anchor="ctr"/>
                </a:tc>
                <a:tc>
                  <a:txBody>
                    <a:bodyPr/>
                    <a:lstStyle/>
                    <a:p>
                      <a:pPr algn="ctr"/>
                      <a:r>
                        <a:rPr lang="en-US" sz="4000" dirty="0" smtClean="0"/>
                        <a:t>0.69</a:t>
                      </a:r>
                      <a:endParaRPr lang="en-US" sz="4000" dirty="0"/>
                    </a:p>
                  </a:txBody>
                  <a:tcPr anchor="ctr"/>
                </a:tc>
                <a:tc>
                  <a:txBody>
                    <a:bodyPr/>
                    <a:lstStyle/>
                    <a:p>
                      <a:pPr algn="ctr"/>
                      <a:r>
                        <a:rPr lang="en-US" sz="4000" dirty="0" smtClean="0"/>
                        <a:t>0.72</a:t>
                      </a:r>
                      <a:endParaRPr lang="en-US" sz="4000" dirty="0"/>
                    </a:p>
                  </a:txBody>
                  <a:tcPr anchor="ctr"/>
                </a:tc>
                <a:tc>
                  <a:txBody>
                    <a:bodyPr/>
                    <a:lstStyle/>
                    <a:p>
                      <a:pPr algn="ctr"/>
                      <a:r>
                        <a:rPr lang="en-US" sz="4000" dirty="0" smtClean="0"/>
                        <a:t>0.70</a:t>
                      </a:r>
                      <a:endParaRPr lang="en-US" sz="4000" dirty="0"/>
                    </a:p>
                  </a:txBody>
                  <a:tcPr anchor="ctr"/>
                </a:tc>
                <a:extLst>
                  <a:ext uri="{0D108BD9-81ED-4DB2-BD59-A6C34878D82A}">
                    <a16:rowId xmlns:a16="http://schemas.microsoft.com/office/drawing/2014/main" val="1129648966"/>
                  </a:ext>
                </a:extLst>
              </a:tr>
            </a:tbl>
          </a:graphicData>
        </a:graphic>
      </p:graphicFrame>
      <p:sp>
        <p:nvSpPr>
          <p:cNvPr id="30" name="TextBox 29"/>
          <p:cNvSpPr txBox="1"/>
          <p:nvPr/>
        </p:nvSpPr>
        <p:spPr>
          <a:xfrm>
            <a:off x="15113000" y="32321372"/>
            <a:ext cx="13258800" cy="2123658"/>
          </a:xfrm>
          <a:prstGeom prst="rect">
            <a:avLst/>
          </a:prstGeom>
          <a:noFill/>
        </p:spPr>
        <p:txBody>
          <a:bodyPr wrap="square" rtlCol="0">
            <a:spAutoFit/>
          </a:bodyPr>
          <a:lstStyle/>
          <a:p>
            <a:pPr algn="just"/>
            <a:r>
              <a:rPr lang="en-US" sz="4400" dirty="0" smtClean="0"/>
              <a:t>SVM got slightly better results than Naïve Bayes and metadata slightly improved results, but only marginally meaning metadata didn’t carry much information.</a:t>
            </a:r>
            <a:endParaRPr lang="en-US" sz="4400"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13" y="26093479"/>
            <a:ext cx="13258800" cy="9651394"/>
          </a:xfrm>
          <a:prstGeom prst="rect">
            <a:avLst/>
          </a:prstGeom>
        </p:spPr>
      </p:pic>
      <p:sp>
        <p:nvSpPr>
          <p:cNvPr id="35" name="TextBox 34"/>
          <p:cNvSpPr txBox="1"/>
          <p:nvPr/>
        </p:nvSpPr>
        <p:spPr>
          <a:xfrm>
            <a:off x="979713" y="35744873"/>
            <a:ext cx="13258800" cy="2123658"/>
          </a:xfrm>
          <a:prstGeom prst="rect">
            <a:avLst/>
          </a:prstGeom>
          <a:noFill/>
        </p:spPr>
        <p:txBody>
          <a:bodyPr wrap="square" rtlCol="0">
            <a:spAutoFit/>
          </a:bodyPr>
          <a:lstStyle/>
          <a:p>
            <a:pPr algn="just"/>
            <a:r>
              <a:rPr lang="en-US" sz="4400" dirty="0" smtClean="0"/>
              <a:t>Top 3 </a:t>
            </a:r>
            <a:r>
              <a:rPr lang="en-US" sz="4400" dirty="0" err="1" smtClean="0"/>
              <a:t>subreddits</a:t>
            </a:r>
            <a:r>
              <a:rPr lang="en-US" sz="4400" dirty="0" smtClean="0"/>
              <a:t> in the data were </a:t>
            </a:r>
            <a:r>
              <a:rPr lang="en-US" sz="4400" dirty="0" err="1" smtClean="0"/>
              <a:t>AskReddit</a:t>
            </a:r>
            <a:r>
              <a:rPr lang="en-US" sz="4400" dirty="0" smtClean="0"/>
              <a:t>, politics and </a:t>
            </a:r>
            <a:r>
              <a:rPr lang="en-US" sz="4400" dirty="0" err="1" smtClean="0"/>
              <a:t>worldnews</a:t>
            </a:r>
            <a:r>
              <a:rPr lang="en-US" sz="4400" dirty="0" smtClean="0"/>
              <a:t>, but on the </a:t>
            </a:r>
            <a:r>
              <a:rPr lang="en-US" sz="4400" dirty="0" err="1" smtClean="0"/>
              <a:t>heatmap</a:t>
            </a:r>
            <a:r>
              <a:rPr lang="en-US" sz="4400" dirty="0" smtClean="0"/>
              <a:t> can be seen top </a:t>
            </a:r>
            <a:r>
              <a:rPr lang="en-US" sz="4400" dirty="0" err="1" smtClean="0"/>
              <a:t>subreddits</a:t>
            </a:r>
            <a:r>
              <a:rPr lang="en-US" sz="4400" dirty="0" smtClean="0"/>
              <a:t> by relative frequency by hour of day.</a:t>
            </a:r>
            <a:endParaRPr lang="en-US" sz="4400" dirty="0"/>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46557" y="9689494"/>
            <a:ext cx="6025243" cy="5900318"/>
          </a:xfrm>
          <a:prstGeom prst="rect">
            <a:avLst/>
          </a:prstGeom>
        </p:spPr>
      </p:pic>
      <p:sp>
        <p:nvSpPr>
          <p:cNvPr id="37" name="TextBox 36"/>
          <p:cNvSpPr txBox="1"/>
          <p:nvPr/>
        </p:nvSpPr>
        <p:spPr>
          <a:xfrm>
            <a:off x="15113000" y="11856664"/>
            <a:ext cx="6807200" cy="3416320"/>
          </a:xfrm>
          <a:prstGeom prst="rect">
            <a:avLst/>
          </a:prstGeom>
          <a:noFill/>
        </p:spPr>
        <p:txBody>
          <a:bodyPr wrap="square" rtlCol="0">
            <a:spAutoFit/>
          </a:bodyPr>
          <a:lstStyle/>
          <a:p>
            <a:pPr algn="just"/>
            <a:r>
              <a:rPr lang="en-US" sz="3600" dirty="0" smtClean="0"/>
              <a:t>On the violin plot we have visualized label polarity of metadata, but from the symmetry we can deduct that metadata does not carry useful information for our classification model</a:t>
            </a:r>
            <a:endParaRPr lang="en-US" sz="3600" dirty="0"/>
          </a:p>
        </p:txBody>
      </p:sp>
    </p:spTree>
    <p:extLst>
      <p:ext uri="{BB962C8B-B14F-4D97-AF65-F5344CB8AC3E}">
        <p14:creationId xmlns:p14="http://schemas.microsoft.com/office/powerpoint/2010/main" val="4035637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366</TotalTime>
  <Words>469</Words>
  <Application>Microsoft Office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Karl</dc:creator>
  <cp:lastModifiedBy>Karl</cp:lastModifiedBy>
  <cp:revision>24</cp:revision>
  <dcterms:created xsi:type="dcterms:W3CDTF">2018-12-17T14:52:46Z</dcterms:created>
  <dcterms:modified xsi:type="dcterms:W3CDTF">2018-12-17T20:59:24Z</dcterms:modified>
</cp:coreProperties>
</file>