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8" r:id="rId3"/>
    <p:sldId id="297" r:id="rId4"/>
    <p:sldId id="298" r:id="rId5"/>
    <p:sldId id="276" r:id="rId6"/>
    <p:sldId id="299" r:id="rId7"/>
    <p:sldId id="300" r:id="rId8"/>
    <p:sldId id="301" r:id="rId9"/>
    <p:sldId id="302" r:id="rId10"/>
    <p:sldId id="30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a:srgbClr val="E0B1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27165" autoAdjust="0"/>
  </p:normalViewPr>
  <p:slideViewPr>
    <p:cSldViewPr snapToGrid="0">
      <p:cViewPr varScale="1">
        <p:scale>
          <a:sx n="14" d="100"/>
          <a:sy n="14" d="100"/>
        </p:scale>
        <p:origin x="303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5E298-00C9-4F69-B409-862205B64B98}"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190DA-AA79-4D9A-AF24-37CB2FB6948F}" type="slidenum">
              <a:rPr lang="en-US" smtClean="0"/>
              <a:t>‹#›</a:t>
            </a:fld>
            <a:endParaRPr lang="en-US"/>
          </a:p>
        </p:txBody>
      </p:sp>
    </p:spTree>
    <p:extLst>
      <p:ext uri="{BB962C8B-B14F-4D97-AF65-F5344CB8AC3E}">
        <p14:creationId xmlns:p14="http://schemas.microsoft.com/office/powerpoint/2010/main" val="39727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Hello, I am Karl Olson, a PhD Student at the University of Colorado – Boulder and today I will be introducing our work titled </a:t>
            </a:r>
            <a:r>
              <a:rPr lang="en-US" sz="1000" dirty="0" err="1"/>
              <a:t>NATting</a:t>
            </a:r>
            <a:r>
              <a:rPr lang="en-US" sz="1000" dirty="0"/>
              <a:t> Else Matters: Evaluating IPv6 Access Control Policies in Residential Networks. </a:t>
            </a:r>
          </a:p>
          <a:p>
            <a:endParaRPr lang="en-US" dirty="0"/>
          </a:p>
        </p:txBody>
      </p:sp>
      <p:sp>
        <p:nvSpPr>
          <p:cNvPr id="4" name="Slide Number Placeholder 3"/>
          <p:cNvSpPr>
            <a:spLocks noGrp="1"/>
          </p:cNvSpPr>
          <p:nvPr>
            <p:ph type="sldNum" sz="quarter" idx="10"/>
          </p:nvPr>
        </p:nvSpPr>
        <p:spPr/>
        <p:txBody>
          <a:bodyPr/>
          <a:lstStyle/>
          <a:p>
            <a:fld id="{4CF35317-8298-4657-B881-7C488C55B57D}" type="slidenum">
              <a:rPr lang="en-US" smtClean="0"/>
              <a:t>1</a:t>
            </a:fld>
            <a:endParaRPr lang="en-US"/>
          </a:p>
        </p:txBody>
      </p:sp>
    </p:spTree>
    <p:extLst>
      <p:ext uri="{BB962C8B-B14F-4D97-AF65-F5344CB8AC3E}">
        <p14:creationId xmlns:p14="http://schemas.microsoft.com/office/powerpoint/2010/main" val="3755733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encourage you to further review our paper for additional takeaways, and security failures, which highlight the shortcomings of IPv6 operation within consumer gateways. We would now like to up open up for any questions you may have.</a:t>
            </a:r>
          </a:p>
          <a:p>
            <a:endParaRPr lang="en-US" dirty="0"/>
          </a:p>
        </p:txBody>
      </p:sp>
      <p:sp>
        <p:nvSpPr>
          <p:cNvPr id="4" name="Slide Number Placeholder 3"/>
          <p:cNvSpPr>
            <a:spLocks noGrp="1"/>
          </p:cNvSpPr>
          <p:nvPr>
            <p:ph type="sldNum" sz="quarter" idx="5"/>
          </p:nvPr>
        </p:nvSpPr>
        <p:spPr/>
        <p:txBody>
          <a:bodyPr/>
          <a:lstStyle/>
          <a:p>
            <a:fld id="{176190DA-AA79-4D9A-AF24-37CB2FB6948F}" type="slidenum">
              <a:rPr lang="en-US" smtClean="0"/>
              <a:t>10</a:t>
            </a:fld>
            <a:endParaRPr lang="en-US"/>
          </a:p>
        </p:txBody>
      </p:sp>
    </p:spTree>
    <p:extLst>
      <p:ext uri="{BB962C8B-B14F-4D97-AF65-F5344CB8AC3E}">
        <p14:creationId xmlns:p14="http://schemas.microsoft.com/office/powerpoint/2010/main" val="87837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dirty="0">
                <a:solidFill>
                  <a:schemeClr val="tx1"/>
                </a:solidFill>
                <a:effectLst/>
                <a:latin typeface="+mn-lt"/>
              </a:rPr>
              <a:t>If you’re running an IPv4 network in your home, you’re almost assuredly running NAT. For a consumer, this ubiquitous presence provides both a default security posture, through NAT’s default-deny ingress filtering, and a common operational familiarity across manufacturers, due to the mandatory need for address translation. </a:t>
            </a:r>
          </a:p>
          <a:p>
            <a:endParaRPr lang="en-US" sz="1000" b="0" i="0" dirty="0">
              <a:solidFill>
                <a:schemeClr val="tx1"/>
              </a:solidFill>
              <a:effectLst/>
              <a:latin typeface="+mn-lt"/>
            </a:endParaRPr>
          </a:p>
          <a:p>
            <a:r>
              <a:rPr lang="en-US" sz="1000" b="0" i="0" dirty="0">
                <a:solidFill>
                  <a:schemeClr val="tx1"/>
                </a:solidFill>
                <a:effectLst/>
                <a:latin typeface="+mn-lt"/>
              </a:rPr>
              <a:t>With IPv6, this standardized behavior is no longer assured. For example, you may continue to operate a gateway in a manner similar to IPv4 NAT by using IPv6 Translation, or you could have a Firewall, or potentially nothing at all. As a consumer, there is no great way to know what is going on or how these changes impact you. </a:t>
            </a:r>
          </a:p>
          <a:p>
            <a:endParaRPr lang="en-US" sz="1000" b="0" i="0" dirty="0">
              <a:solidFill>
                <a:schemeClr val="tx1"/>
              </a:solidFill>
              <a:effectLst/>
              <a:latin typeface="+mn-lt"/>
            </a:endParaRPr>
          </a:p>
          <a:p>
            <a:r>
              <a:rPr lang="en-US" sz="1000" b="0" i="0" dirty="0">
                <a:solidFill>
                  <a:schemeClr val="tx1"/>
                </a:solidFill>
                <a:effectLst/>
                <a:latin typeface="+mn-lt"/>
              </a:rPr>
              <a:t>Worse, ISPs can enable IPv6 overnight. If your router and devices prioritize v6 traffic, you could find yourself in a position where yesterday your devices were behind a NAT gateway and today they’re exposed to the open Internet. </a:t>
            </a:r>
            <a:endParaRPr lang="en-US" sz="1000" dirty="0">
              <a:solidFill>
                <a:schemeClr val="tx1"/>
              </a:solidFill>
              <a:latin typeface="+mn-lt"/>
            </a:endParaRPr>
          </a:p>
          <a:p>
            <a:endParaRPr lang="en-US" dirty="0"/>
          </a:p>
        </p:txBody>
      </p:sp>
      <p:sp>
        <p:nvSpPr>
          <p:cNvPr id="4" name="Slide Number Placeholder 3"/>
          <p:cNvSpPr>
            <a:spLocks noGrp="1"/>
          </p:cNvSpPr>
          <p:nvPr>
            <p:ph type="sldNum" sz="quarter" idx="5"/>
          </p:nvPr>
        </p:nvSpPr>
        <p:spPr/>
        <p:txBody>
          <a:bodyPr/>
          <a:lstStyle/>
          <a:p>
            <a:fld id="{176190DA-AA79-4D9A-AF24-37CB2FB6948F}" type="slidenum">
              <a:rPr lang="en-US" smtClean="0"/>
              <a:t>2</a:t>
            </a:fld>
            <a:endParaRPr lang="en-US"/>
          </a:p>
        </p:txBody>
      </p:sp>
    </p:spTree>
    <p:extLst>
      <p:ext uri="{BB962C8B-B14F-4D97-AF65-F5344CB8AC3E}">
        <p14:creationId xmlns:p14="http://schemas.microsoft.com/office/powerpoint/2010/main" val="62072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dirty="0">
                <a:solidFill>
                  <a:schemeClr val="tx1"/>
                </a:solidFill>
                <a:effectLst/>
                <a:latin typeface="+mn-lt"/>
              </a:rPr>
              <a:t>One problem here is that RFCs do not precisely define how IPv6 should be implemented within consumer gateways. Instead, they often only provide recommendations that IPv6 be implemented in a way that is familiar to the consumer, </a:t>
            </a:r>
            <a:r>
              <a:rPr lang="en-US" sz="1000" b="0" i="0" dirty="0" err="1">
                <a:solidFill>
                  <a:schemeClr val="tx1"/>
                </a:solidFill>
                <a:effectLst/>
                <a:latin typeface="+mn-lt"/>
              </a:rPr>
              <a:t>ie</a:t>
            </a:r>
            <a:r>
              <a:rPr lang="en-US" sz="1000" b="0" i="0" dirty="0">
                <a:solidFill>
                  <a:schemeClr val="tx1"/>
                </a:solidFill>
                <a:effectLst/>
                <a:latin typeface="+mn-lt"/>
              </a:rPr>
              <a:t> similar to IPv4 NAT. </a:t>
            </a:r>
          </a:p>
          <a:p>
            <a:endParaRPr lang="en-US" sz="1000" b="0" i="0" dirty="0">
              <a:solidFill>
                <a:schemeClr val="tx1"/>
              </a:solidFill>
              <a:effectLst/>
              <a:latin typeface="+mn-lt"/>
            </a:endParaRPr>
          </a:p>
          <a:p>
            <a:r>
              <a:rPr lang="en-US" sz="1000" b="0" i="0" dirty="0">
                <a:solidFill>
                  <a:schemeClr val="tx1"/>
                </a:solidFill>
                <a:effectLst/>
                <a:latin typeface="+mn-lt"/>
              </a:rPr>
              <a:t>But how do you implement something familiar for a vastly different protocol which affords global addressing, the ability to provide end-to-end reachability, and use of multiple address scopes within a single device? Further, there is no specification on whether a device should operate in a closed model, similar to NAT, or with an open end-to-end model. </a:t>
            </a:r>
          </a:p>
          <a:p>
            <a:endParaRPr lang="en-US" sz="1000" b="0" i="0" dirty="0">
              <a:solidFill>
                <a:schemeClr val="tx1"/>
              </a:solidFill>
              <a:effectLst/>
              <a:latin typeface="+mn-lt"/>
            </a:endParaRPr>
          </a:p>
          <a:p>
            <a:r>
              <a:rPr lang="en-US" sz="1000" b="0" i="0" dirty="0">
                <a:solidFill>
                  <a:schemeClr val="tx1"/>
                </a:solidFill>
                <a:effectLst/>
                <a:latin typeface="+mn-lt"/>
              </a:rPr>
              <a:t>Instead these decisions are left to the gateway manufacturers to decide. </a:t>
            </a:r>
          </a:p>
          <a:p>
            <a:endParaRPr lang="en-US" sz="1000" b="0" i="0" dirty="0">
              <a:solidFill>
                <a:schemeClr val="tx1"/>
              </a:solidFill>
              <a:effectLst/>
              <a:latin typeface="+mn-lt"/>
            </a:endParaRPr>
          </a:p>
          <a:p>
            <a:r>
              <a:rPr lang="en-US" sz="1000" b="0" i="0" dirty="0">
                <a:solidFill>
                  <a:schemeClr val="tx1"/>
                </a:solidFill>
                <a:effectLst/>
                <a:latin typeface="+mn-lt"/>
              </a:rPr>
              <a:t>What that leaves us is in the best case scenario,  is we could potentially have all manufacturers would arrive to a single, homogenous operational model for IPv6 defined by firewalls and uniform default security policies. In the worst case scenario, we have no idea what these devices are doing or how they operate. </a:t>
            </a:r>
          </a:p>
          <a:p>
            <a:endParaRPr lang="en-US" sz="1000" b="0" i="0" dirty="0">
              <a:solidFill>
                <a:schemeClr val="tx1"/>
              </a:solidFill>
              <a:effectLst/>
              <a:latin typeface="+mn-lt"/>
            </a:endParaRPr>
          </a:p>
          <a:p>
            <a:r>
              <a:rPr lang="en-US" sz="1000" b="0" i="0" dirty="0">
                <a:solidFill>
                  <a:schemeClr val="tx1"/>
                </a:solidFill>
                <a:effectLst/>
                <a:latin typeface="+mn-lt"/>
              </a:rPr>
              <a:t>The only way to know for certain is to assess a gateway yourself, which is an unlikely solution for most consumers.</a:t>
            </a:r>
          </a:p>
          <a:p>
            <a:endParaRPr lang="en-US" dirty="0"/>
          </a:p>
        </p:txBody>
      </p:sp>
      <p:sp>
        <p:nvSpPr>
          <p:cNvPr id="4" name="Slide Number Placeholder 3"/>
          <p:cNvSpPr>
            <a:spLocks noGrp="1"/>
          </p:cNvSpPr>
          <p:nvPr>
            <p:ph type="sldNum" sz="quarter" idx="5"/>
          </p:nvPr>
        </p:nvSpPr>
        <p:spPr/>
        <p:txBody>
          <a:bodyPr/>
          <a:lstStyle/>
          <a:p>
            <a:fld id="{176190DA-AA79-4D9A-AF24-37CB2FB6948F}" type="slidenum">
              <a:rPr lang="en-US" smtClean="0"/>
              <a:t>3</a:t>
            </a:fld>
            <a:endParaRPr lang="en-US"/>
          </a:p>
        </p:txBody>
      </p:sp>
    </p:spTree>
    <p:extLst>
      <p:ext uri="{BB962C8B-B14F-4D97-AF65-F5344CB8AC3E}">
        <p14:creationId xmlns:p14="http://schemas.microsoft.com/office/powerpoint/2010/main" val="273535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 in our work we aim to answer the following two big questions: 1 )How do manufacturers reconcile these operational differences that IPv6 potentially introduces, and 2) what are the potential impacts or pitfalls a consumer may experience with IPv6 operation.</a:t>
            </a:r>
          </a:p>
        </p:txBody>
      </p:sp>
      <p:sp>
        <p:nvSpPr>
          <p:cNvPr id="4" name="Slide Number Placeholder 3"/>
          <p:cNvSpPr>
            <a:spLocks noGrp="1"/>
          </p:cNvSpPr>
          <p:nvPr>
            <p:ph type="sldNum" sz="quarter" idx="5"/>
          </p:nvPr>
        </p:nvSpPr>
        <p:spPr/>
        <p:txBody>
          <a:bodyPr/>
          <a:lstStyle/>
          <a:p>
            <a:fld id="{176190DA-AA79-4D9A-AF24-37CB2FB6948F}" type="slidenum">
              <a:rPr lang="en-US" smtClean="0"/>
              <a:t>4</a:t>
            </a:fld>
            <a:endParaRPr lang="en-US"/>
          </a:p>
        </p:txBody>
      </p:sp>
    </p:spTree>
    <p:extLst>
      <p:ext uri="{BB962C8B-B14F-4D97-AF65-F5344CB8AC3E}">
        <p14:creationId xmlns:p14="http://schemas.microsoft.com/office/powerpoint/2010/main" val="127756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To do this, we selected 10 commonly deployed gateways and tested them in a real-world configuration within a consumer premises operating IPv6. </a:t>
            </a:r>
          </a:p>
          <a:p>
            <a:endParaRPr lang="en-US" sz="1000" dirty="0"/>
          </a:p>
          <a:p>
            <a:r>
              <a:rPr lang="en-US" sz="1000" dirty="0"/>
              <a:t>First, we reviewed and documented the default configuration of each device by assessing the administrative menus, configuration options, and finally their operation.</a:t>
            </a:r>
          </a:p>
          <a:p>
            <a:endParaRPr lang="en-US" sz="1000" dirty="0"/>
          </a:p>
          <a:p>
            <a:r>
              <a:rPr lang="en-US" sz="1000" dirty="0"/>
              <a:t>For the operational assessment we scanned each gateway from two vantages, one from the internal trusted side of a customer’s network looking outward, and a second series of scans from an external vantage connecting inward.  </a:t>
            </a:r>
          </a:p>
          <a:p>
            <a:endParaRPr lang="en-US" sz="1000" dirty="0"/>
          </a:p>
          <a:p>
            <a:r>
              <a:rPr lang="en-US" sz="1000" dirty="0"/>
              <a:t>Each scan assessed open services, filtering behavior, and overall device response with firewalls enabled, disabled and under changes to the various configuration options provided.</a:t>
            </a:r>
          </a:p>
          <a:p>
            <a:endParaRPr lang="en-US" dirty="0"/>
          </a:p>
        </p:txBody>
      </p:sp>
      <p:sp>
        <p:nvSpPr>
          <p:cNvPr id="4" name="Slide Number Placeholder 3"/>
          <p:cNvSpPr>
            <a:spLocks noGrp="1"/>
          </p:cNvSpPr>
          <p:nvPr>
            <p:ph type="sldNum" sz="quarter" idx="5"/>
          </p:nvPr>
        </p:nvSpPr>
        <p:spPr/>
        <p:txBody>
          <a:bodyPr/>
          <a:lstStyle/>
          <a:p>
            <a:fld id="{176190DA-AA79-4D9A-AF24-37CB2FB6948F}" type="slidenum">
              <a:rPr lang="en-US" smtClean="0"/>
              <a:t>5</a:t>
            </a:fld>
            <a:endParaRPr lang="en-US"/>
          </a:p>
        </p:txBody>
      </p:sp>
    </p:spTree>
    <p:extLst>
      <p:ext uri="{BB962C8B-B14F-4D97-AF65-F5344CB8AC3E}">
        <p14:creationId xmlns:p14="http://schemas.microsoft.com/office/powerpoint/2010/main" val="167105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What we find in our assessment is a diverse range of default configurations and gateway operation surrounding IPv6. Particularly, we find that manufacturers have chosen in a few cases to implement the open model architecture for IPv6 as the default configuration rather than a well defined firewall which we mark here with the white circles.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In the most egregious example we witnessed, The TP-link Archer AC1750 provided both a default IPv6 operation while completely lacking any form of a IPv6 firewall altogether. </a:t>
            </a:r>
            <a:r>
              <a:rPr lang="en-US" sz="1000" b="0" i="0" dirty="0">
                <a:solidFill>
                  <a:srgbClr val="D1D2D3"/>
                </a:solidFill>
                <a:effectLst/>
                <a:latin typeface="+mn-lt"/>
              </a:rPr>
              <a:t> In this worse case scenario a user’s devices would be directly exposed to the Internet without any notification, as they for us. </a:t>
            </a:r>
            <a:r>
              <a:rPr lang="en-US" sz="1000" dirty="0">
                <a:latin typeface="+mn-lt"/>
              </a:rPr>
              <a:t>This is also, unfortunately, the top selling router on Amazon.com.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 second point of concern we discovered is that when these devices  were operated in the open model (by disabling the FW using the RFC mandated toggle mechanism), both external and internal interfaces of the gateway were globally addressed and reachable from an external client.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Now, typically in an IPv4 NAT network this internal interface is assumed to operate in a trusted internal boundary and commonly hosts device administrative portals, hole punching agents, or other configuration mechanisms to ease consumer burden. Now each of these mechanisms were exposed to the open internet.</a:t>
            </a:r>
          </a:p>
          <a:p>
            <a:endParaRPr lang="en-US" dirty="0"/>
          </a:p>
        </p:txBody>
      </p:sp>
      <p:sp>
        <p:nvSpPr>
          <p:cNvPr id="4" name="Slide Number Placeholder 3"/>
          <p:cNvSpPr>
            <a:spLocks noGrp="1"/>
          </p:cNvSpPr>
          <p:nvPr>
            <p:ph type="sldNum" sz="quarter" idx="5"/>
          </p:nvPr>
        </p:nvSpPr>
        <p:spPr/>
        <p:txBody>
          <a:bodyPr/>
          <a:lstStyle/>
          <a:p>
            <a:fld id="{176190DA-AA79-4D9A-AF24-37CB2FB6948F}" type="slidenum">
              <a:rPr lang="en-US" smtClean="0"/>
              <a:t>6</a:t>
            </a:fld>
            <a:endParaRPr lang="en-US"/>
          </a:p>
        </p:txBody>
      </p:sp>
    </p:spTree>
    <p:extLst>
      <p:ext uri="{BB962C8B-B14F-4D97-AF65-F5344CB8AC3E}">
        <p14:creationId xmlns:p14="http://schemas.microsoft.com/office/powerpoint/2010/main" val="204365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methods to implement a refined policy to address these exposures are challenging at best. For example, some systems provide mechanisms to filter on a </a:t>
            </a:r>
            <a:r>
              <a:rPr lang="en-US" sz="1000" i="1" dirty="0"/>
              <a:t>per-device</a:t>
            </a:r>
            <a:r>
              <a:rPr lang="en-US" sz="1000" dirty="0"/>
              <a:t> basis, which captured all address scopes under IPv6 and applied the specified policy. </a:t>
            </a:r>
          </a:p>
          <a:p>
            <a:endParaRPr lang="en-US" sz="1000" dirty="0"/>
          </a:p>
          <a:p>
            <a:r>
              <a:rPr lang="en-US" sz="1000" dirty="0"/>
              <a:t>Other devices filter on a </a:t>
            </a:r>
            <a:r>
              <a:rPr lang="en-US" sz="1000" i="1" dirty="0"/>
              <a:t>per-IP</a:t>
            </a:r>
            <a:r>
              <a:rPr lang="en-US" sz="1000" dirty="0"/>
              <a:t> basis, leaving to the consumer to recognize that there are potentially many IPv6 IPs available on a system and that they must apply individual policies for each assigned IP, now this could be a be a near impossible task for devices that generate and use temporary IPv6 addresses on a constant basis.  </a:t>
            </a:r>
          </a:p>
          <a:p>
            <a:endParaRPr lang="en-US" sz="1000" dirty="0"/>
          </a:p>
          <a:p>
            <a:r>
              <a:rPr lang="en-US" sz="1000" dirty="0"/>
              <a:t>Some systems provide no configuration options at all, relying instead on the manufacturer's default policy alone. In one case, the Ubiquiti </a:t>
            </a:r>
            <a:r>
              <a:rPr lang="en-US" sz="1000" dirty="0" err="1"/>
              <a:t>Amplifi</a:t>
            </a:r>
            <a:r>
              <a:rPr lang="en-US" sz="1000" dirty="0"/>
              <a:t> router provided no method to modify the system firewall policy. Instead, the only option was to disable (or open) the firewall completely in order to allow access to a device on the internal network. Uniquely, this was the only gateway we assessed that provided a warning to the consumer on the dangers surrounding the disabling the IPv6 firewall.</a:t>
            </a:r>
          </a:p>
          <a:p>
            <a:endParaRPr lang="en-US" sz="1000" dirty="0"/>
          </a:p>
          <a:p>
            <a:r>
              <a:rPr lang="en-US" sz="1000" dirty="0"/>
              <a:t>All of these unique device behaviors are in stark contrast to the near uniform operational behavior and configuration options found within  IPv4 NAT on the same devices. </a:t>
            </a:r>
          </a:p>
          <a:p>
            <a:endParaRPr lang="en-US" sz="1000" dirty="0"/>
          </a:p>
          <a:p>
            <a:endParaRPr lang="en-US" dirty="0"/>
          </a:p>
        </p:txBody>
      </p:sp>
      <p:sp>
        <p:nvSpPr>
          <p:cNvPr id="4" name="Slide Number Placeholder 3"/>
          <p:cNvSpPr>
            <a:spLocks noGrp="1"/>
          </p:cNvSpPr>
          <p:nvPr>
            <p:ph type="sldNum" sz="quarter" idx="5"/>
          </p:nvPr>
        </p:nvSpPr>
        <p:spPr/>
        <p:txBody>
          <a:bodyPr/>
          <a:lstStyle/>
          <a:p>
            <a:fld id="{176190DA-AA79-4D9A-AF24-37CB2FB6948F}" type="slidenum">
              <a:rPr lang="en-US" smtClean="0"/>
              <a:t>7</a:t>
            </a:fld>
            <a:endParaRPr lang="en-US"/>
          </a:p>
        </p:txBody>
      </p:sp>
    </p:spTree>
    <p:extLst>
      <p:ext uri="{BB962C8B-B14F-4D97-AF65-F5344CB8AC3E}">
        <p14:creationId xmlns:p14="http://schemas.microsoft.com/office/powerpoint/2010/main" val="3932278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What all of this means for consumers is that the traditional plug and pray method of gateway operation no longer provides an assured level of baseline security. In fact, quite the opposite is true as numerous pitfalls and unintentional exposures exist in the gateways we assessed. </a:t>
            </a:r>
          </a:p>
          <a:p>
            <a:endParaRPr lang="en-US" sz="1000" dirty="0"/>
          </a:p>
          <a:p>
            <a:r>
              <a:rPr lang="en-US" sz="1000" dirty="0"/>
              <a:t>With the majority of consumers likely operating their devices in a default configuration, we cannot assume these users understand the paradigm shift IPv6 provides, or even have the desire to precisely maintain security policies within them. Therefore, it is upon both device manufacturers and standards organizations to quickly address this gap in security. </a:t>
            </a:r>
          </a:p>
          <a:p>
            <a:endParaRPr lang="en-US" sz="1000" dirty="0"/>
          </a:p>
          <a:p>
            <a:r>
              <a:rPr lang="en-US" sz="1000" dirty="0"/>
              <a:t>At the most basic level, a gateway should provide a secure default policy for IPv6 that is both familiar and simple to manage. While the IETF provides the exact same recommendation, there is no specified policy to force this behavior. The end result is what we see here, a cursory consideration of IPv6 operation that woefully ignores the impacts these shifts entail.</a:t>
            </a:r>
          </a:p>
          <a:p>
            <a:endParaRPr lang="en-US" dirty="0"/>
          </a:p>
        </p:txBody>
      </p:sp>
      <p:sp>
        <p:nvSpPr>
          <p:cNvPr id="4" name="Slide Number Placeholder 3"/>
          <p:cNvSpPr>
            <a:spLocks noGrp="1"/>
          </p:cNvSpPr>
          <p:nvPr>
            <p:ph type="sldNum" sz="quarter" idx="5"/>
          </p:nvPr>
        </p:nvSpPr>
        <p:spPr/>
        <p:txBody>
          <a:bodyPr/>
          <a:lstStyle/>
          <a:p>
            <a:fld id="{176190DA-AA79-4D9A-AF24-37CB2FB6948F}" type="slidenum">
              <a:rPr lang="en-US" smtClean="0"/>
              <a:t>8</a:t>
            </a:fld>
            <a:endParaRPr lang="en-US"/>
          </a:p>
        </p:txBody>
      </p:sp>
    </p:spTree>
    <p:extLst>
      <p:ext uri="{BB962C8B-B14F-4D97-AF65-F5344CB8AC3E}">
        <p14:creationId xmlns:p14="http://schemas.microsoft.com/office/powerpoint/2010/main" val="360401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In future works, we assess the true scale of these exposures through large scale internet scanning mechanisms for IPv6. Based on this work, we suspect a number of IPv6 gateways expose consumer networks unexpectedly, leaving many devices accessible to the open internet.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What is not clear at this time is how a consumer will actually respond to these changes under IPv6. We propose a future study to assess both consumer awareness and methods to implement security controls as one method to help establish a common operational baseline and identify mechanisms that are clear and simple for consumers to operate.</a:t>
            </a:r>
          </a:p>
          <a:p>
            <a:endParaRPr lang="en-US" sz="1000" dirty="0"/>
          </a:p>
          <a:p>
            <a:endParaRPr lang="en-US" dirty="0"/>
          </a:p>
        </p:txBody>
      </p:sp>
      <p:sp>
        <p:nvSpPr>
          <p:cNvPr id="4" name="Slide Number Placeholder 3"/>
          <p:cNvSpPr>
            <a:spLocks noGrp="1"/>
          </p:cNvSpPr>
          <p:nvPr>
            <p:ph type="sldNum" sz="quarter" idx="5"/>
          </p:nvPr>
        </p:nvSpPr>
        <p:spPr/>
        <p:txBody>
          <a:bodyPr/>
          <a:lstStyle/>
          <a:p>
            <a:fld id="{176190DA-AA79-4D9A-AF24-37CB2FB6948F}" type="slidenum">
              <a:rPr lang="en-US" smtClean="0"/>
              <a:t>9</a:t>
            </a:fld>
            <a:endParaRPr lang="en-US"/>
          </a:p>
        </p:txBody>
      </p:sp>
    </p:spTree>
    <p:extLst>
      <p:ext uri="{BB962C8B-B14F-4D97-AF65-F5344CB8AC3E}">
        <p14:creationId xmlns:p14="http://schemas.microsoft.com/office/powerpoint/2010/main" val="3441125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3D2E12-17EF-488E-A928-5347BE5E277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387403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D2E12-17EF-488E-A928-5347BE5E277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153836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D2E12-17EF-488E-A928-5347BE5E277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1274407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1184572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40227"/>
          </a:xfrm>
          <a:prstGeom prst="rect">
            <a:avLst/>
          </a:prstGeom>
          <a:solidFill>
            <a:schemeClr val="tx1"/>
          </a:solidFill>
        </p:spPr>
        <p:txBody>
          <a:bodyPr/>
          <a:lstStyle>
            <a:lvl1pPr marL="741363" indent="0">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pic>
        <p:nvPicPr>
          <p:cNvPr id="1026" name="Picture 2" descr="Image result for cu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451364" y="6117364"/>
            <a:ext cx="740636" cy="740636"/>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0" y="6500679"/>
            <a:ext cx="637903"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1745346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00679"/>
            <a:ext cx="637903" cy="365125"/>
          </a:xfrm>
          <a:prstGeom prst="rect">
            <a:avLst/>
          </a:prstGeom>
        </p:spPr>
        <p:txBody>
          <a:bodyPr/>
          <a:lstStyle/>
          <a:p>
            <a:fld id="{F34E6E63-CAFE-4B28-BFA3-7D379C9B4F97}" type="slidenum">
              <a:rPr lang="en-US" smtClean="0"/>
              <a:t>‹#›</a:t>
            </a:fld>
            <a:endParaRPr lang="en-US"/>
          </a:p>
        </p:txBody>
      </p:sp>
      <p:pic>
        <p:nvPicPr>
          <p:cNvPr id="12" name="Picture 2" descr="Image result for cu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451364" y="6117364"/>
            <a:ext cx="740636" cy="74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521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3812331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4180763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2058597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2404461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31856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D2E12-17EF-488E-A928-5347BE5E277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3598252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250437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21582"/>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542820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58FE58-2F36-4612-904D-9E36BAF7BF99}"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188677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3D2E12-17EF-488E-A928-5347BE5E277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289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3D2E12-17EF-488E-A928-5347BE5E277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294233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3D2E12-17EF-488E-A928-5347BE5E2775}"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80013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3D2E12-17EF-488E-A928-5347BE5E2775}"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139027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D2E12-17EF-488E-A928-5347BE5E2775}"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423045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D2E12-17EF-488E-A928-5347BE5E277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425710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D2E12-17EF-488E-A928-5347BE5E277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35B45-9DA3-42BC-B419-8B9940252744}" type="slidenum">
              <a:rPr lang="en-US" smtClean="0"/>
              <a:t>‹#›</a:t>
            </a:fld>
            <a:endParaRPr lang="en-US"/>
          </a:p>
        </p:txBody>
      </p:sp>
    </p:spTree>
    <p:extLst>
      <p:ext uri="{BB962C8B-B14F-4D97-AF65-F5344CB8AC3E}">
        <p14:creationId xmlns:p14="http://schemas.microsoft.com/office/powerpoint/2010/main" val="288922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D2E12-17EF-488E-A928-5347BE5E2775}"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35B45-9DA3-42BC-B419-8B9940252744}" type="slidenum">
              <a:rPr lang="en-US" smtClean="0"/>
              <a:t>‹#›</a:t>
            </a:fld>
            <a:endParaRPr lang="en-US"/>
          </a:p>
        </p:txBody>
      </p:sp>
    </p:spTree>
    <p:extLst>
      <p:ext uri="{BB962C8B-B14F-4D97-AF65-F5344CB8AC3E}">
        <p14:creationId xmlns:p14="http://schemas.microsoft.com/office/powerpoint/2010/main" val="244788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166949"/>
            <a:ext cx="10515600" cy="50100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Title 1"/>
          <p:cNvSpPr txBox="1">
            <a:spLocks/>
          </p:cNvSpPr>
          <p:nvPr userDrawn="1"/>
        </p:nvSpPr>
        <p:spPr>
          <a:xfrm>
            <a:off x="0" y="1"/>
            <a:ext cx="12192000" cy="731519"/>
          </a:xfrm>
          <a:prstGeom prst="rect">
            <a:avLst/>
          </a:prstGeom>
          <a:solidFill>
            <a:schemeClr val="tx1"/>
          </a:solidFill>
        </p:spPr>
        <p:txBody>
          <a:bodyPr/>
          <a:lstStyle>
            <a:lvl1pPr marL="741363" indent="0"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Click to edit Master title style</a:t>
            </a:r>
          </a:p>
        </p:txBody>
      </p:sp>
      <p:pic>
        <p:nvPicPr>
          <p:cNvPr id="8" name="Picture 2" descr="Image result for cu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451364" y="6117364"/>
            <a:ext cx="740636" cy="74063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4"/>
          </p:nvPr>
        </p:nvSpPr>
        <p:spPr>
          <a:xfrm>
            <a:off x="0" y="6500679"/>
            <a:ext cx="637903" cy="365125"/>
          </a:xfrm>
          <a:prstGeom prst="rect">
            <a:avLst/>
          </a:prstGeom>
        </p:spPr>
        <p:txBody>
          <a:bodyPr/>
          <a:lstStyle/>
          <a:p>
            <a:fld id="{F34E6E63-CAFE-4B28-BFA3-7D379C9B4F97}" type="slidenum">
              <a:rPr lang="en-US" smtClean="0"/>
              <a:t>‹#›</a:t>
            </a:fld>
            <a:endParaRPr lang="en-US"/>
          </a:p>
        </p:txBody>
      </p:sp>
    </p:spTree>
    <p:extLst>
      <p:ext uri="{BB962C8B-B14F-4D97-AF65-F5344CB8AC3E}">
        <p14:creationId xmlns:p14="http://schemas.microsoft.com/office/powerpoint/2010/main" val="3568811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Image result for CU Boulde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
            <a:ext cx="12192000" cy="68580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ounded Rectangle 5"/>
          <p:cNvSpPr/>
          <p:nvPr/>
        </p:nvSpPr>
        <p:spPr>
          <a:xfrm>
            <a:off x="206829" y="1834234"/>
            <a:ext cx="11723914" cy="1337944"/>
          </a:xfrm>
          <a:prstGeom prst="roundRect">
            <a:avLst/>
          </a:prstGeom>
          <a:solidFill>
            <a:srgbClr val="CFB87C">
              <a:alpha val="86667"/>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686231" y="3766366"/>
            <a:ext cx="9422036" cy="1103058"/>
          </a:xfrm>
          <a:prstGeom prst="roundRect">
            <a:avLst/>
          </a:prstGeom>
          <a:solidFill>
            <a:srgbClr val="CFB87C">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6703" y="2242422"/>
            <a:ext cx="11463587" cy="1034114"/>
          </a:xfrm>
        </p:spPr>
        <p:txBody>
          <a:bodyPr>
            <a:noAutofit/>
          </a:bodyPr>
          <a:lstStyle/>
          <a:p>
            <a:r>
              <a:rPr lang="en-US" sz="4800" b="1" dirty="0" err="1"/>
              <a:t>NATting</a:t>
            </a:r>
            <a:r>
              <a:rPr lang="en-US" sz="4800" b="1" dirty="0"/>
              <a:t> Else Matters: Evaluating IPv6 Access Control Policies in Residential Networks</a:t>
            </a:r>
          </a:p>
        </p:txBody>
      </p:sp>
      <p:sp>
        <p:nvSpPr>
          <p:cNvPr id="3" name="Subtitle 2"/>
          <p:cNvSpPr>
            <a:spLocks noGrp="1"/>
          </p:cNvSpPr>
          <p:nvPr>
            <p:ph type="subTitle" idx="1"/>
          </p:nvPr>
        </p:nvSpPr>
        <p:spPr>
          <a:xfrm>
            <a:off x="1686231" y="3903355"/>
            <a:ext cx="9501058" cy="1103058"/>
          </a:xfrm>
        </p:spPr>
        <p:txBody>
          <a:bodyPr>
            <a:normAutofit fontScale="62500" lnSpcReduction="20000"/>
          </a:bodyPr>
          <a:lstStyle/>
          <a:p>
            <a:r>
              <a:rPr lang="en-US" sz="4000" b="1" dirty="0">
                <a:latin typeface="Open Sans" panose="020B0606030504020204" pitchFamily="34" charset="0"/>
                <a:ea typeface="Open Sans" panose="020B0606030504020204" pitchFamily="34" charset="0"/>
                <a:cs typeface="Open Sans" panose="020B0606030504020204" pitchFamily="34" charset="0"/>
              </a:rPr>
              <a:t>Karl Olson, Jack Wampler, Fan Shen, and Nolen Scaife</a:t>
            </a:r>
          </a:p>
          <a:p>
            <a:r>
              <a:rPr lang="en-US" sz="4000" dirty="0">
                <a:latin typeface="Open Sans" panose="020B0606030504020204" pitchFamily="34" charset="0"/>
                <a:ea typeface="Open Sans" panose="020B0606030504020204" pitchFamily="34" charset="0"/>
                <a:cs typeface="Open Sans" panose="020B0606030504020204" pitchFamily="34" charset="0"/>
              </a:rPr>
              <a:t>University of Colorado - Boulder</a:t>
            </a:r>
          </a:p>
        </p:txBody>
      </p:sp>
      <p:pic>
        <p:nvPicPr>
          <p:cNvPr id="4" name="Picture 2" descr="Image result for cu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02297" y="110525"/>
            <a:ext cx="1126519" cy="112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1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4680-2FD2-4C48-99B5-EB14159B19A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83B6BDCB-36F0-4F81-AE20-BE155DE2942B}"/>
              </a:ext>
            </a:extLst>
          </p:cNvPr>
          <p:cNvSpPr>
            <a:spLocks noGrp="1"/>
          </p:cNvSpPr>
          <p:nvPr>
            <p:ph idx="1"/>
          </p:nvPr>
        </p:nvSpPr>
        <p:spPr>
          <a:xfrm>
            <a:off x="3273136" y="2624249"/>
            <a:ext cx="5645727" cy="1609502"/>
          </a:xfrm>
        </p:spPr>
        <p:txBody>
          <a:bodyPr>
            <a:normAutofit/>
          </a:bodyPr>
          <a:lstStyle/>
          <a:p>
            <a:pPr marL="0" indent="0">
              <a:buNone/>
            </a:pPr>
            <a:r>
              <a:rPr lang="en-US" sz="8800" dirty="0"/>
              <a:t>Questions?</a:t>
            </a:r>
          </a:p>
        </p:txBody>
      </p:sp>
    </p:spTree>
    <p:extLst>
      <p:ext uri="{BB962C8B-B14F-4D97-AF65-F5344CB8AC3E}">
        <p14:creationId xmlns:p14="http://schemas.microsoft.com/office/powerpoint/2010/main" val="62353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Background</a:t>
            </a:r>
          </a:p>
        </p:txBody>
      </p:sp>
      <p:pic>
        <p:nvPicPr>
          <p:cNvPr id="32" name="Picture 31">
            <a:extLst>
              <a:ext uri="{FF2B5EF4-FFF2-40B4-BE49-F238E27FC236}">
                <a16:creationId xmlns:a16="http://schemas.microsoft.com/office/drawing/2014/main" id="{3D536B41-9843-4446-AB17-8C87345E27B1}"/>
              </a:ext>
            </a:extLst>
          </p:cNvPr>
          <p:cNvPicPr>
            <a:picLocks noChangeAspect="1"/>
          </p:cNvPicPr>
          <p:nvPr/>
        </p:nvPicPr>
        <p:blipFill>
          <a:blip r:embed="rId3"/>
          <a:stretch>
            <a:fillRect/>
          </a:stretch>
        </p:blipFill>
        <p:spPr>
          <a:xfrm>
            <a:off x="326239" y="1025666"/>
            <a:ext cx="2682969" cy="5483870"/>
          </a:xfrm>
          <a:prstGeom prst="rect">
            <a:avLst/>
          </a:prstGeom>
        </p:spPr>
      </p:pic>
      <p:sp>
        <p:nvSpPr>
          <p:cNvPr id="33" name="Content Placeholder 2">
            <a:extLst>
              <a:ext uri="{FF2B5EF4-FFF2-40B4-BE49-F238E27FC236}">
                <a16:creationId xmlns:a16="http://schemas.microsoft.com/office/drawing/2014/main" id="{BFFA4685-9404-49C9-B15D-DB4B0B772F51}"/>
              </a:ext>
            </a:extLst>
          </p:cNvPr>
          <p:cNvSpPr>
            <a:spLocks noGrp="1"/>
          </p:cNvSpPr>
          <p:nvPr>
            <p:ph idx="1"/>
          </p:nvPr>
        </p:nvSpPr>
        <p:spPr>
          <a:xfrm>
            <a:off x="3297095" y="2205500"/>
            <a:ext cx="5863529" cy="3124201"/>
          </a:xfrm>
        </p:spPr>
        <p:txBody>
          <a:bodyPr>
            <a:noAutofit/>
          </a:bodyPr>
          <a:lstStyle/>
          <a:p>
            <a:r>
              <a:rPr lang="en-US" sz="2400" b="1" dirty="0"/>
              <a:t>IPv4</a:t>
            </a:r>
          </a:p>
          <a:p>
            <a:pPr lvl="1"/>
            <a:r>
              <a:rPr lang="en-US" dirty="0"/>
              <a:t>Ubiquitous Presence</a:t>
            </a:r>
          </a:p>
          <a:p>
            <a:pPr lvl="1"/>
            <a:r>
              <a:rPr lang="en-US" dirty="0"/>
              <a:t>Default-Deny Security Architecture</a:t>
            </a:r>
          </a:p>
          <a:p>
            <a:pPr lvl="1"/>
            <a:r>
              <a:rPr lang="en-US" dirty="0"/>
              <a:t>Commonality Across Manufacturers/Devices</a:t>
            </a:r>
          </a:p>
          <a:p>
            <a:pPr lvl="1"/>
            <a:r>
              <a:rPr lang="en-US" dirty="0"/>
              <a:t>Standard Consumer Expectation</a:t>
            </a:r>
          </a:p>
          <a:p>
            <a:pPr lvl="1"/>
            <a:r>
              <a:rPr lang="en-US" dirty="0"/>
              <a:t>1 Host:1 IP = Easy System Identification</a:t>
            </a:r>
          </a:p>
          <a:p>
            <a:r>
              <a:rPr lang="en-US" sz="2400" b="1" dirty="0"/>
              <a:t>IPV6</a:t>
            </a:r>
          </a:p>
          <a:p>
            <a:pPr lvl="1"/>
            <a:r>
              <a:rPr lang="en-US" dirty="0"/>
              <a:t>UNCLEAR!</a:t>
            </a:r>
          </a:p>
        </p:txBody>
      </p:sp>
      <p:sp>
        <p:nvSpPr>
          <p:cNvPr id="34" name="TextBox 33">
            <a:extLst>
              <a:ext uri="{FF2B5EF4-FFF2-40B4-BE49-F238E27FC236}">
                <a16:creationId xmlns:a16="http://schemas.microsoft.com/office/drawing/2014/main" id="{1426D8FE-48DB-4C3A-858C-2AC15FE81DD7}"/>
              </a:ext>
            </a:extLst>
          </p:cNvPr>
          <p:cNvSpPr txBox="1"/>
          <p:nvPr/>
        </p:nvSpPr>
        <p:spPr>
          <a:xfrm>
            <a:off x="1694703" y="1023950"/>
            <a:ext cx="8258695" cy="954107"/>
          </a:xfrm>
          <a:prstGeom prst="rect">
            <a:avLst/>
          </a:prstGeom>
          <a:noFill/>
        </p:spPr>
        <p:txBody>
          <a:bodyPr wrap="square">
            <a:spAutoFit/>
          </a:bodyPr>
          <a:lstStyle/>
          <a:p>
            <a:r>
              <a:rPr lang="en-US" sz="2800" b="1" dirty="0"/>
              <a:t>Consumer Gateways Operation Defined by IPv4 NAT, Continued Common Behavior Under IPv6 Unclear</a:t>
            </a:r>
            <a:endParaRPr lang="en-US" sz="2800" dirty="0"/>
          </a:p>
        </p:txBody>
      </p:sp>
    </p:spTree>
    <p:extLst>
      <p:ext uri="{BB962C8B-B14F-4D97-AF65-F5344CB8AC3E}">
        <p14:creationId xmlns:p14="http://schemas.microsoft.com/office/powerpoint/2010/main" val="109682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302-E9F1-4CB0-AD24-73C939C81B5D}"/>
              </a:ext>
            </a:extLst>
          </p:cNvPr>
          <p:cNvSpPr>
            <a:spLocks noGrp="1"/>
          </p:cNvSpPr>
          <p:nvPr>
            <p:ph type="title"/>
          </p:nvPr>
        </p:nvSpPr>
        <p:spPr/>
        <p:txBody>
          <a:bodyPr/>
          <a:lstStyle/>
          <a:p>
            <a:r>
              <a:rPr lang="en-US" b="1" dirty="0"/>
              <a:t>Problem</a:t>
            </a:r>
          </a:p>
        </p:txBody>
      </p:sp>
      <p:pic>
        <p:nvPicPr>
          <p:cNvPr id="6" name="Picture 5">
            <a:extLst>
              <a:ext uri="{FF2B5EF4-FFF2-40B4-BE49-F238E27FC236}">
                <a16:creationId xmlns:a16="http://schemas.microsoft.com/office/drawing/2014/main" id="{9947581E-FD41-49CA-9B96-EDC0168B73E7}"/>
              </a:ext>
            </a:extLst>
          </p:cNvPr>
          <p:cNvPicPr>
            <a:picLocks noChangeAspect="1"/>
          </p:cNvPicPr>
          <p:nvPr/>
        </p:nvPicPr>
        <p:blipFill>
          <a:blip r:embed="rId3"/>
          <a:stretch>
            <a:fillRect/>
          </a:stretch>
        </p:blipFill>
        <p:spPr>
          <a:xfrm>
            <a:off x="215117" y="1166949"/>
            <a:ext cx="3648075" cy="5314950"/>
          </a:xfrm>
          <a:prstGeom prst="rect">
            <a:avLst/>
          </a:prstGeom>
        </p:spPr>
      </p:pic>
      <p:sp>
        <p:nvSpPr>
          <p:cNvPr id="8" name="TextBox 7">
            <a:extLst>
              <a:ext uri="{FF2B5EF4-FFF2-40B4-BE49-F238E27FC236}">
                <a16:creationId xmlns:a16="http://schemas.microsoft.com/office/drawing/2014/main" id="{B93B3A32-C705-4061-8456-23B69259FCC5}"/>
              </a:ext>
            </a:extLst>
          </p:cNvPr>
          <p:cNvSpPr txBox="1"/>
          <p:nvPr/>
        </p:nvSpPr>
        <p:spPr>
          <a:xfrm>
            <a:off x="2235582" y="1048436"/>
            <a:ext cx="6093228" cy="954107"/>
          </a:xfrm>
          <a:prstGeom prst="rect">
            <a:avLst/>
          </a:prstGeom>
          <a:noFill/>
        </p:spPr>
        <p:txBody>
          <a:bodyPr wrap="square">
            <a:spAutoFit/>
          </a:bodyPr>
          <a:lstStyle/>
          <a:p>
            <a:r>
              <a:rPr lang="en-US" sz="2800" b="1" dirty="0"/>
              <a:t>IPv6 Default Behavior Not Well Defined for Consumer Gateways.</a:t>
            </a:r>
            <a:endParaRPr lang="en-US" sz="2800" dirty="0"/>
          </a:p>
        </p:txBody>
      </p:sp>
      <p:sp>
        <p:nvSpPr>
          <p:cNvPr id="9" name="Content Placeholder 2">
            <a:extLst>
              <a:ext uri="{FF2B5EF4-FFF2-40B4-BE49-F238E27FC236}">
                <a16:creationId xmlns:a16="http://schemas.microsoft.com/office/drawing/2014/main" id="{7F420C84-F0C9-4C2E-8D1C-70885DE4DDB8}"/>
              </a:ext>
            </a:extLst>
          </p:cNvPr>
          <p:cNvSpPr>
            <a:spLocks noGrp="1"/>
          </p:cNvSpPr>
          <p:nvPr>
            <p:ph idx="1"/>
          </p:nvPr>
        </p:nvSpPr>
        <p:spPr>
          <a:xfrm>
            <a:off x="2996970" y="2084443"/>
            <a:ext cx="7355839" cy="3124201"/>
          </a:xfrm>
        </p:spPr>
        <p:txBody>
          <a:bodyPr>
            <a:normAutofit/>
          </a:bodyPr>
          <a:lstStyle/>
          <a:p>
            <a:r>
              <a:rPr lang="en-US" sz="2000" dirty="0"/>
              <a:t>IPv6 not restricted to a single operational model.</a:t>
            </a:r>
          </a:p>
          <a:p>
            <a:r>
              <a:rPr lang="en-US" sz="2000" dirty="0"/>
              <a:t>RFCs do not </a:t>
            </a:r>
            <a:r>
              <a:rPr lang="en-US" sz="2000" i="1" u="sng" dirty="0"/>
              <a:t>SPECIFY</a:t>
            </a:r>
            <a:r>
              <a:rPr lang="en-US" sz="2000" dirty="0"/>
              <a:t> IPv6 operation in consumer gateways.</a:t>
            </a:r>
          </a:p>
          <a:p>
            <a:r>
              <a:rPr lang="en-US" sz="2000" dirty="0"/>
              <a:t>Recommendations are not guarantees. Open to interpretation.</a:t>
            </a:r>
          </a:p>
          <a:p>
            <a:r>
              <a:rPr lang="en-US" sz="2000" dirty="0"/>
              <a:t>Community tension on Open-Model vs. Closed-Model Architectures.</a:t>
            </a:r>
          </a:p>
          <a:p>
            <a:r>
              <a:rPr lang="en-US" sz="2000" dirty="0"/>
              <a:t>No defined policy on how to handle address scopes.</a:t>
            </a:r>
          </a:p>
          <a:p>
            <a:endParaRPr lang="en-US" dirty="0"/>
          </a:p>
        </p:txBody>
      </p:sp>
      <p:sp>
        <p:nvSpPr>
          <p:cNvPr id="11" name="TextBox 10">
            <a:extLst>
              <a:ext uri="{FF2B5EF4-FFF2-40B4-BE49-F238E27FC236}">
                <a16:creationId xmlns:a16="http://schemas.microsoft.com/office/drawing/2014/main" id="{18463476-4B05-420B-92E1-47D7EAB55E31}"/>
              </a:ext>
            </a:extLst>
          </p:cNvPr>
          <p:cNvSpPr txBox="1"/>
          <p:nvPr/>
        </p:nvSpPr>
        <p:spPr>
          <a:xfrm>
            <a:off x="2996970" y="4424569"/>
            <a:ext cx="5891530" cy="1384995"/>
          </a:xfrm>
          <a:prstGeom prst="rect">
            <a:avLst/>
          </a:prstGeom>
          <a:noFill/>
        </p:spPr>
        <p:txBody>
          <a:bodyPr wrap="square">
            <a:spAutoFit/>
          </a:bodyPr>
          <a:lstStyle/>
          <a:p>
            <a:r>
              <a:rPr lang="en-US" sz="2800" b="1" dirty="0"/>
              <a:t>Takeaway: Traditional method of plug and play gateway operation no longer provides an assured security baseline.</a:t>
            </a:r>
            <a:endParaRPr lang="en-US" sz="2800" dirty="0"/>
          </a:p>
        </p:txBody>
      </p:sp>
    </p:spTree>
    <p:extLst>
      <p:ext uri="{BB962C8B-B14F-4D97-AF65-F5344CB8AC3E}">
        <p14:creationId xmlns:p14="http://schemas.microsoft.com/office/powerpoint/2010/main" val="380125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640764"/>
            <a:ext cx="10515600" cy="2852737"/>
          </a:xfrm>
        </p:spPr>
        <p:txBody>
          <a:bodyPr>
            <a:normAutofit fontScale="90000"/>
          </a:bodyPr>
          <a:lstStyle/>
          <a:p>
            <a:pPr algn="ctr"/>
            <a:r>
              <a:rPr lang="en-US" b="1" dirty="0"/>
              <a:t>How do manufacturers reconcile these operational differences in practice?</a:t>
            </a:r>
            <a:br>
              <a:rPr lang="en-US" b="1" dirty="0"/>
            </a:br>
            <a:br>
              <a:rPr lang="en-US" b="1" dirty="0"/>
            </a:br>
            <a:r>
              <a:rPr lang="en-US" b="1" dirty="0"/>
              <a:t>What are the potential impacts or pitfalls for the consumer?</a:t>
            </a:r>
          </a:p>
        </p:txBody>
      </p:sp>
    </p:spTree>
    <p:extLst>
      <p:ext uri="{BB962C8B-B14F-4D97-AF65-F5344CB8AC3E}">
        <p14:creationId xmlns:p14="http://schemas.microsoft.com/office/powerpoint/2010/main" val="183194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F0BA-8642-4DC3-AEA9-2A70C3B8700F}"/>
              </a:ext>
            </a:extLst>
          </p:cNvPr>
          <p:cNvSpPr>
            <a:spLocks noGrp="1"/>
          </p:cNvSpPr>
          <p:nvPr>
            <p:ph type="title"/>
          </p:nvPr>
        </p:nvSpPr>
        <p:spPr/>
        <p:txBody>
          <a:bodyPr/>
          <a:lstStyle/>
          <a:p>
            <a:r>
              <a:rPr lang="en-US" b="1" dirty="0"/>
              <a:t>Measurement Setup</a:t>
            </a:r>
          </a:p>
        </p:txBody>
      </p:sp>
      <p:pic>
        <p:nvPicPr>
          <p:cNvPr id="4" name="Picture 3">
            <a:extLst>
              <a:ext uri="{FF2B5EF4-FFF2-40B4-BE49-F238E27FC236}">
                <a16:creationId xmlns:a16="http://schemas.microsoft.com/office/drawing/2014/main" id="{4CC03CBC-769A-4983-B3C4-EDF6FC16C638}"/>
              </a:ext>
            </a:extLst>
          </p:cNvPr>
          <p:cNvPicPr>
            <a:picLocks noChangeAspect="1"/>
          </p:cNvPicPr>
          <p:nvPr/>
        </p:nvPicPr>
        <p:blipFill>
          <a:blip r:embed="rId3"/>
          <a:stretch>
            <a:fillRect/>
          </a:stretch>
        </p:blipFill>
        <p:spPr>
          <a:xfrm>
            <a:off x="695914" y="1395585"/>
            <a:ext cx="6636175" cy="2812764"/>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E4B317E4-2B37-4625-9AE5-E211413F760C}"/>
              </a:ext>
            </a:extLst>
          </p:cNvPr>
          <p:cNvSpPr txBox="1"/>
          <p:nvPr/>
        </p:nvSpPr>
        <p:spPr>
          <a:xfrm>
            <a:off x="429906" y="4635775"/>
            <a:ext cx="1027325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cs typeface="Arial" panose="020B0604020202020204" pitchFamily="34" charset="0"/>
              </a:rPr>
              <a:t>10 gateways representing ~25% of market share (by manufacturer) </a:t>
            </a:r>
          </a:p>
          <a:p>
            <a:pPr marL="285750" indent="-285750">
              <a:buFont typeface="Arial" panose="020B0604020202020204" pitchFamily="34" charset="0"/>
              <a:buChar char="•"/>
            </a:pPr>
            <a:r>
              <a:rPr lang="en-US" sz="2400" dirty="0">
                <a:latin typeface="+mj-lt"/>
                <a:cs typeface="Arial" panose="020B0604020202020204" pitchFamily="34" charset="0"/>
              </a:rPr>
              <a:t>Assess user controls, mechanisms and default security policies for IPv6</a:t>
            </a:r>
          </a:p>
          <a:p>
            <a:pPr marL="285750" indent="-285750">
              <a:buFont typeface="Arial" panose="020B0604020202020204" pitchFamily="34" charset="0"/>
              <a:buChar char="•"/>
            </a:pPr>
            <a:r>
              <a:rPr lang="en-US" sz="2400" dirty="0">
                <a:latin typeface="+mj-lt"/>
                <a:cs typeface="Arial" panose="020B0604020202020204" pitchFamily="34" charset="0"/>
              </a:rPr>
              <a:t>Assess from both trusted and untrusted vantages</a:t>
            </a:r>
          </a:p>
        </p:txBody>
      </p:sp>
    </p:spTree>
    <p:extLst>
      <p:ext uri="{BB962C8B-B14F-4D97-AF65-F5344CB8AC3E}">
        <p14:creationId xmlns:p14="http://schemas.microsoft.com/office/powerpoint/2010/main" val="182459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8B79-AF38-4545-912B-B137E5AC9720}"/>
              </a:ext>
            </a:extLst>
          </p:cNvPr>
          <p:cNvSpPr>
            <a:spLocks noGrp="1"/>
          </p:cNvSpPr>
          <p:nvPr>
            <p:ph type="title"/>
          </p:nvPr>
        </p:nvSpPr>
        <p:spPr/>
        <p:txBody>
          <a:bodyPr/>
          <a:lstStyle/>
          <a:p>
            <a:r>
              <a:rPr lang="en-US" b="1" dirty="0"/>
              <a:t>Results</a:t>
            </a:r>
          </a:p>
        </p:txBody>
      </p:sp>
      <p:pic>
        <p:nvPicPr>
          <p:cNvPr id="4" name="Picture 3">
            <a:extLst>
              <a:ext uri="{FF2B5EF4-FFF2-40B4-BE49-F238E27FC236}">
                <a16:creationId xmlns:a16="http://schemas.microsoft.com/office/drawing/2014/main" id="{7B77EE05-1252-405B-AB04-F1DEF17DF65C}"/>
              </a:ext>
            </a:extLst>
          </p:cNvPr>
          <p:cNvPicPr>
            <a:picLocks noChangeAspect="1"/>
          </p:cNvPicPr>
          <p:nvPr/>
        </p:nvPicPr>
        <p:blipFill>
          <a:blip r:embed="rId3"/>
          <a:stretch>
            <a:fillRect/>
          </a:stretch>
        </p:blipFill>
        <p:spPr>
          <a:xfrm>
            <a:off x="636026" y="2126876"/>
            <a:ext cx="6349144" cy="38376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3388BA5E-A157-4FFE-B6BE-A592A64E0900}"/>
              </a:ext>
            </a:extLst>
          </p:cNvPr>
          <p:cNvSpPr txBox="1"/>
          <p:nvPr/>
        </p:nvSpPr>
        <p:spPr>
          <a:xfrm>
            <a:off x="519647" y="956499"/>
            <a:ext cx="7244439" cy="954107"/>
          </a:xfrm>
          <a:prstGeom prst="rect">
            <a:avLst/>
          </a:prstGeom>
          <a:noFill/>
        </p:spPr>
        <p:txBody>
          <a:bodyPr wrap="square">
            <a:spAutoFit/>
          </a:bodyPr>
          <a:lstStyle/>
          <a:p>
            <a:r>
              <a:rPr lang="en-US" sz="2800" b="1" dirty="0"/>
              <a:t>Understanding a Gateway’s Default Policy is Left To Individual Consumer Analysis</a:t>
            </a:r>
            <a:endParaRPr lang="en-US" sz="2800" dirty="0"/>
          </a:p>
        </p:txBody>
      </p:sp>
      <p:sp>
        <p:nvSpPr>
          <p:cNvPr id="7" name="Content Placeholder 2">
            <a:extLst>
              <a:ext uri="{FF2B5EF4-FFF2-40B4-BE49-F238E27FC236}">
                <a16:creationId xmlns:a16="http://schemas.microsoft.com/office/drawing/2014/main" id="{4DFBB08E-64A2-4EC9-9E80-572D6CD60C3A}"/>
              </a:ext>
            </a:extLst>
          </p:cNvPr>
          <p:cNvSpPr txBox="1">
            <a:spLocks/>
          </p:cNvSpPr>
          <p:nvPr/>
        </p:nvSpPr>
        <p:spPr>
          <a:xfrm>
            <a:off x="353393" y="5901501"/>
            <a:ext cx="9139742" cy="132413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1600" dirty="0"/>
              <a:t>*Findings were disclosed to TP Link and Motorola for their default open posture prior to publication. Motorola has since addressed our concerns in a security update. TP Link has not responded.</a:t>
            </a:r>
          </a:p>
        </p:txBody>
      </p:sp>
      <p:sp>
        <p:nvSpPr>
          <p:cNvPr id="8" name="TextBox 7">
            <a:extLst>
              <a:ext uri="{FF2B5EF4-FFF2-40B4-BE49-F238E27FC236}">
                <a16:creationId xmlns:a16="http://schemas.microsoft.com/office/drawing/2014/main" id="{77E42B5C-8524-4C96-B514-023D4191A0C9}"/>
              </a:ext>
            </a:extLst>
          </p:cNvPr>
          <p:cNvSpPr txBox="1"/>
          <p:nvPr/>
        </p:nvSpPr>
        <p:spPr>
          <a:xfrm>
            <a:off x="7537191" y="2058082"/>
            <a:ext cx="3911888" cy="1200329"/>
          </a:xfrm>
          <a:prstGeom prst="rect">
            <a:avLst/>
          </a:prstGeom>
          <a:noFill/>
        </p:spPr>
        <p:txBody>
          <a:bodyPr wrap="square" rtlCol="0">
            <a:spAutoFit/>
          </a:bodyPr>
          <a:lstStyle/>
          <a:p>
            <a:r>
              <a:rPr lang="en-US" dirty="0"/>
              <a:t>TP-Link AC1750 is the top selling router on Amazon.com – IPv6 Enabled by default, but no mechanism available to control access (No FW for IPv6).</a:t>
            </a:r>
          </a:p>
        </p:txBody>
      </p:sp>
      <p:sp>
        <p:nvSpPr>
          <p:cNvPr id="9" name="TextBox 8">
            <a:extLst>
              <a:ext uri="{FF2B5EF4-FFF2-40B4-BE49-F238E27FC236}">
                <a16:creationId xmlns:a16="http://schemas.microsoft.com/office/drawing/2014/main" id="{AF08D05B-5E08-48B3-A628-B4D57F822A5C}"/>
              </a:ext>
            </a:extLst>
          </p:cNvPr>
          <p:cNvSpPr txBox="1"/>
          <p:nvPr/>
        </p:nvSpPr>
        <p:spPr>
          <a:xfrm>
            <a:off x="7537191" y="3722517"/>
            <a:ext cx="3911888" cy="646331"/>
          </a:xfrm>
          <a:prstGeom prst="rect">
            <a:avLst/>
          </a:prstGeom>
          <a:noFill/>
        </p:spPr>
        <p:txBody>
          <a:bodyPr wrap="square" rtlCol="0">
            <a:spAutoFit/>
          </a:bodyPr>
          <a:lstStyle/>
          <a:p>
            <a:r>
              <a:rPr lang="en-US" dirty="0"/>
              <a:t>Bolded ports responded with banner of service from external scan.</a:t>
            </a:r>
          </a:p>
        </p:txBody>
      </p:sp>
    </p:spTree>
    <p:extLst>
      <p:ext uri="{BB962C8B-B14F-4D97-AF65-F5344CB8AC3E}">
        <p14:creationId xmlns:p14="http://schemas.microsoft.com/office/powerpoint/2010/main" val="89128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01F1-4631-4D5F-84FE-81214E636C67}"/>
              </a:ext>
            </a:extLst>
          </p:cNvPr>
          <p:cNvSpPr>
            <a:spLocks noGrp="1"/>
          </p:cNvSpPr>
          <p:nvPr>
            <p:ph type="title"/>
          </p:nvPr>
        </p:nvSpPr>
        <p:spPr/>
        <p:txBody>
          <a:bodyPr/>
          <a:lstStyle/>
          <a:p>
            <a:r>
              <a:rPr lang="en-US" b="1" dirty="0"/>
              <a:t>Results</a:t>
            </a:r>
          </a:p>
        </p:txBody>
      </p:sp>
      <p:pic>
        <p:nvPicPr>
          <p:cNvPr id="4" name="Picture 3">
            <a:extLst>
              <a:ext uri="{FF2B5EF4-FFF2-40B4-BE49-F238E27FC236}">
                <a16:creationId xmlns:a16="http://schemas.microsoft.com/office/drawing/2014/main" id="{AC148CCC-B8EE-4401-B861-282AF9169668}"/>
              </a:ext>
            </a:extLst>
          </p:cNvPr>
          <p:cNvPicPr>
            <a:picLocks noChangeAspect="1"/>
          </p:cNvPicPr>
          <p:nvPr/>
        </p:nvPicPr>
        <p:blipFill>
          <a:blip r:embed="rId3"/>
          <a:stretch>
            <a:fillRect/>
          </a:stretch>
        </p:blipFill>
        <p:spPr>
          <a:xfrm>
            <a:off x="551503" y="1948198"/>
            <a:ext cx="6886929" cy="38593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A054B15B-7870-495C-800B-4A268104BBBC}"/>
              </a:ext>
            </a:extLst>
          </p:cNvPr>
          <p:cNvSpPr txBox="1"/>
          <p:nvPr/>
        </p:nvSpPr>
        <p:spPr>
          <a:xfrm>
            <a:off x="418499" y="867160"/>
            <a:ext cx="6886929" cy="954107"/>
          </a:xfrm>
          <a:prstGeom prst="rect">
            <a:avLst/>
          </a:prstGeom>
          <a:noFill/>
        </p:spPr>
        <p:txBody>
          <a:bodyPr wrap="square">
            <a:spAutoFit/>
          </a:bodyPr>
          <a:lstStyle/>
          <a:p>
            <a:r>
              <a:rPr lang="en-US" sz="2800" b="1" dirty="0"/>
              <a:t>Unlike with IPv4, There Is No Standard Operation For IPv6</a:t>
            </a:r>
            <a:endParaRPr lang="en-US" sz="2800" dirty="0"/>
          </a:p>
        </p:txBody>
      </p:sp>
      <p:sp>
        <p:nvSpPr>
          <p:cNvPr id="7" name="TextBox 6">
            <a:extLst>
              <a:ext uri="{FF2B5EF4-FFF2-40B4-BE49-F238E27FC236}">
                <a16:creationId xmlns:a16="http://schemas.microsoft.com/office/drawing/2014/main" id="{17D88007-72A3-4754-AF20-E7D473A942E9}"/>
              </a:ext>
            </a:extLst>
          </p:cNvPr>
          <p:cNvSpPr txBox="1"/>
          <p:nvPr/>
        </p:nvSpPr>
        <p:spPr>
          <a:xfrm>
            <a:off x="568124" y="6071206"/>
            <a:ext cx="7360170" cy="485598"/>
          </a:xfrm>
          <a:prstGeom prst="rect">
            <a:avLst/>
          </a:prstGeom>
          <a:noFill/>
        </p:spPr>
        <p:txBody>
          <a:bodyPr wrap="square" rtlCol="0">
            <a:spAutoFit/>
          </a:bodyPr>
          <a:lstStyle/>
          <a:p>
            <a:pPr marL="285750" indent="-285750">
              <a:buFont typeface="Arial" panose="020B0604020202020204" pitchFamily="34" charset="0"/>
              <a:buChar char="•"/>
            </a:pPr>
            <a:r>
              <a:rPr lang="en-US" dirty="0"/>
              <a:t>Consumers rarely refine or update systems.</a:t>
            </a:r>
          </a:p>
          <a:p>
            <a:pPr marL="285750" indent="-285750">
              <a:buFont typeface="Arial" panose="020B0604020202020204" pitchFamily="34" charset="0"/>
              <a:buChar char="•"/>
            </a:pPr>
            <a:r>
              <a:rPr lang="en-US" dirty="0"/>
              <a:t>Default configuration typically==operational configuration.</a:t>
            </a:r>
          </a:p>
        </p:txBody>
      </p:sp>
      <p:sp>
        <p:nvSpPr>
          <p:cNvPr id="8" name="TextBox 7">
            <a:extLst>
              <a:ext uri="{FF2B5EF4-FFF2-40B4-BE49-F238E27FC236}">
                <a16:creationId xmlns:a16="http://schemas.microsoft.com/office/drawing/2014/main" id="{833CA60F-4841-4390-9B3D-6888385C53DD}"/>
              </a:ext>
            </a:extLst>
          </p:cNvPr>
          <p:cNvSpPr txBox="1"/>
          <p:nvPr/>
        </p:nvSpPr>
        <p:spPr>
          <a:xfrm>
            <a:off x="7781089" y="1821267"/>
            <a:ext cx="426370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Devices rarely warn a consumer about security pitfalls (</a:t>
            </a:r>
            <a:r>
              <a:rPr lang="en-US" dirty="0" err="1"/>
              <a:t>eg.</a:t>
            </a:r>
            <a:r>
              <a:rPr lang="en-US" dirty="0"/>
              <a:t> Opening firewall)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Mechanisms to implement security policy vary: per-device, per-IP, or no mechanism available at 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Many gateways run IPv6 by default, potentially exposing users and devices.</a:t>
            </a:r>
          </a:p>
        </p:txBody>
      </p:sp>
    </p:spTree>
    <p:extLst>
      <p:ext uri="{BB962C8B-B14F-4D97-AF65-F5344CB8AC3E}">
        <p14:creationId xmlns:p14="http://schemas.microsoft.com/office/powerpoint/2010/main" val="109456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9E84-1F44-4F86-AE4D-D2ECDFF0E1B3}"/>
              </a:ext>
            </a:extLst>
          </p:cNvPr>
          <p:cNvSpPr>
            <a:spLocks noGrp="1"/>
          </p:cNvSpPr>
          <p:nvPr>
            <p:ph type="title"/>
          </p:nvPr>
        </p:nvSpPr>
        <p:spPr/>
        <p:txBody>
          <a:bodyPr/>
          <a:lstStyle/>
          <a:p>
            <a:r>
              <a:rPr lang="en-US" b="1" dirty="0"/>
              <a:t>Takeaways</a:t>
            </a:r>
          </a:p>
        </p:txBody>
      </p:sp>
      <p:sp>
        <p:nvSpPr>
          <p:cNvPr id="5" name="TextBox 4">
            <a:extLst>
              <a:ext uri="{FF2B5EF4-FFF2-40B4-BE49-F238E27FC236}">
                <a16:creationId xmlns:a16="http://schemas.microsoft.com/office/drawing/2014/main" id="{3715153E-F7B4-44D9-9BCC-CAFA6DB5E3F1}"/>
              </a:ext>
            </a:extLst>
          </p:cNvPr>
          <p:cNvSpPr txBox="1"/>
          <p:nvPr/>
        </p:nvSpPr>
        <p:spPr>
          <a:xfrm>
            <a:off x="399011" y="997878"/>
            <a:ext cx="8229600" cy="5693866"/>
          </a:xfrm>
          <a:prstGeom prst="rect">
            <a:avLst/>
          </a:prstGeom>
          <a:noFill/>
        </p:spPr>
        <p:txBody>
          <a:bodyPr wrap="square">
            <a:spAutoFit/>
          </a:bodyPr>
          <a:lstStyle/>
          <a:p>
            <a:pPr marL="285750" indent="-285750">
              <a:buFont typeface="Arial" panose="020B0604020202020204" pitchFamily="34" charset="0"/>
              <a:buChar char="•"/>
            </a:pPr>
            <a:r>
              <a:rPr lang="en-US" sz="2800" dirty="0"/>
              <a:t>A single, defined operational model was not present in the gateways we observed.</a:t>
            </a:r>
            <a:br>
              <a:rPr lang="en-US" sz="2800" dirty="0"/>
            </a:br>
            <a:endParaRPr lang="en-US" sz="2800" dirty="0"/>
          </a:p>
          <a:p>
            <a:pPr marL="285750" indent="-285750">
              <a:buFont typeface="Arial" panose="020B0604020202020204" pitchFamily="34" charset="0"/>
              <a:buChar char="•"/>
            </a:pPr>
            <a:r>
              <a:rPr lang="en-US" sz="2800" dirty="0"/>
              <a:t>Mechanisms to define IPv6 security policy fraught with pitfalls for the consumer.</a:t>
            </a:r>
            <a:br>
              <a:rPr lang="en-US" sz="2800" dirty="0"/>
            </a:br>
            <a:endParaRPr lang="en-US" sz="2800" dirty="0"/>
          </a:p>
          <a:p>
            <a:pPr marL="285750" indent="-285750">
              <a:buFont typeface="Arial" panose="020B0604020202020204" pitchFamily="34" charset="0"/>
              <a:buChar char="•"/>
            </a:pPr>
            <a:r>
              <a:rPr lang="en-US" sz="2800" dirty="0"/>
              <a:t>Many IPv6 default configurations unnecessarily expose users and devices, contrary to the same device implementations for IPv4.</a:t>
            </a:r>
            <a:br>
              <a:rPr lang="en-US" sz="2800" dirty="0"/>
            </a:br>
            <a:endParaRPr lang="en-US" sz="2800" dirty="0"/>
          </a:p>
          <a:p>
            <a:pPr marL="285750" indent="-285750">
              <a:buFont typeface="Arial" panose="020B0604020202020204" pitchFamily="34" charset="0"/>
              <a:buChar char="•"/>
            </a:pPr>
            <a:r>
              <a:rPr lang="en-US" sz="2800" dirty="0"/>
              <a:t>No way for a consumer to know how their device operates without doing a full assessment, an unlikely proposition.</a:t>
            </a:r>
          </a:p>
        </p:txBody>
      </p:sp>
    </p:spTree>
    <p:extLst>
      <p:ext uri="{BB962C8B-B14F-4D97-AF65-F5344CB8AC3E}">
        <p14:creationId xmlns:p14="http://schemas.microsoft.com/office/powerpoint/2010/main" val="127482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7252-D3B0-4D22-954B-872090CB8665}"/>
              </a:ext>
            </a:extLst>
          </p:cNvPr>
          <p:cNvSpPr>
            <a:spLocks noGrp="1"/>
          </p:cNvSpPr>
          <p:nvPr>
            <p:ph type="title"/>
          </p:nvPr>
        </p:nvSpPr>
        <p:spPr/>
        <p:txBody>
          <a:bodyPr/>
          <a:lstStyle/>
          <a:p>
            <a:r>
              <a:rPr lang="en-US" b="1" dirty="0"/>
              <a:t>Future Work</a:t>
            </a:r>
          </a:p>
        </p:txBody>
      </p:sp>
      <p:sp>
        <p:nvSpPr>
          <p:cNvPr id="4" name="TextBox 3">
            <a:extLst>
              <a:ext uri="{FF2B5EF4-FFF2-40B4-BE49-F238E27FC236}">
                <a16:creationId xmlns:a16="http://schemas.microsoft.com/office/drawing/2014/main" id="{5630FCE1-DD98-4F3F-91EC-30D56EDCD791}"/>
              </a:ext>
            </a:extLst>
          </p:cNvPr>
          <p:cNvSpPr txBox="1"/>
          <p:nvPr/>
        </p:nvSpPr>
        <p:spPr>
          <a:xfrm>
            <a:off x="472956" y="1074678"/>
            <a:ext cx="8321910" cy="4001095"/>
          </a:xfrm>
          <a:prstGeom prst="rect">
            <a:avLst/>
          </a:prstGeom>
          <a:noFill/>
        </p:spPr>
        <p:txBody>
          <a:bodyPr wrap="square" rtlCol="0">
            <a:spAutoFit/>
          </a:bodyPr>
          <a:lstStyle/>
          <a:p>
            <a:pPr marL="285750" indent="-285750">
              <a:buFont typeface="Arial" panose="020B0604020202020204" pitchFamily="34" charset="0"/>
              <a:buChar char="•"/>
            </a:pPr>
            <a:r>
              <a:rPr lang="en-US" sz="2800" dirty="0"/>
              <a:t>Larger scale examination of IPv6 operation in consumer gateways (Globally deployed assessment).</a:t>
            </a:r>
            <a:br>
              <a:rPr lang="en-US" sz="2800" dirty="0"/>
            </a:br>
            <a:endParaRPr lang="en-US" sz="2800" dirty="0"/>
          </a:p>
          <a:p>
            <a:pPr marL="285750" indent="-285750">
              <a:buFont typeface="Arial" panose="020B0604020202020204" pitchFamily="34" charset="0"/>
              <a:buChar char="•"/>
            </a:pPr>
            <a:r>
              <a:rPr lang="en-US" sz="2800" dirty="0"/>
              <a:t>UI/UX study to assess home security controls, mechanisms and consumer needs for IPv6.</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14867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7823</TotalTime>
  <Words>1817</Words>
  <Application>Microsoft Office PowerPoint</Application>
  <PresentationFormat>Widescreen</PresentationFormat>
  <Paragraphs>110</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Open Sans</vt:lpstr>
      <vt:lpstr>Office Theme</vt:lpstr>
      <vt:lpstr>1_Office Theme</vt:lpstr>
      <vt:lpstr>NATting Else Matters: Evaluating IPv6 Access Control Policies in Residential Networks</vt:lpstr>
      <vt:lpstr>Background</vt:lpstr>
      <vt:lpstr>Problem</vt:lpstr>
      <vt:lpstr>How do manufacturers reconcile these operational differences in practice?  What are the potential impacts or pitfalls for the consumer?</vt:lpstr>
      <vt:lpstr>Measurement Setup</vt:lpstr>
      <vt:lpstr>Results</vt:lpstr>
      <vt:lpstr>Results</vt:lpstr>
      <vt:lpstr>Takeaways</vt:lpstr>
      <vt:lpstr>Future Work</vt:lpstr>
      <vt:lpstr>Conclusion</vt:lpstr>
    </vt:vector>
  </TitlesOfParts>
  <Company>University of Colorado at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Keller</dc:creator>
  <cp:lastModifiedBy>Karl Olson</cp:lastModifiedBy>
  <cp:revision>117</cp:revision>
  <dcterms:created xsi:type="dcterms:W3CDTF">2019-02-03T16:47:14Z</dcterms:created>
  <dcterms:modified xsi:type="dcterms:W3CDTF">2021-03-22T22:02:09Z</dcterms:modified>
</cp:coreProperties>
</file>