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4"/>
  </p:notesMasterIdLst>
  <p:sldIdLst>
    <p:sldId id="256" r:id="rId2"/>
    <p:sldId id="332" r:id="rId3"/>
    <p:sldId id="289" r:id="rId4"/>
    <p:sldId id="326" r:id="rId5"/>
    <p:sldId id="257" r:id="rId6"/>
    <p:sldId id="258" r:id="rId7"/>
    <p:sldId id="290" r:id="rId8"/>
    <p:sldId id="259" r:id="rId9"/>
    <p:sldId id="261" r:id="rId10"/>
    <p:sldId id="260" r:id="rId11"/>
    <p:sldId id="291" r:id="rId12"/>
    <p:sldId id="262" r:id="rId13"/>
    <p:sldId id="292" r:id="rId14"/>
    <p:sldId id="293" r:id="rId15"/>
    <p:sldId id="294" r:id="rId16"/>
    <p:sldId id="336" r:id="rId17"/>
    <p:sldId id="337" r:id="rId18"/>
    <p:sldId id="350" r:id="rId19"/>
    <p:sldId id="351" r:id="rId20"/>
    <p:sldId id="341" r:id="rId21"/>
    <p:sldId id="338" r:id="rId22"/>
    <p:sldId id="339" r:id="rId23"/>
    <p:sldId id="306" r:id="rId24"/>
    <p:sldId id="308" r:id="rId25"/>
    <p:sldId id="340" r:id="rId26"/>
    <p:sldId id="342" r:id="rId27"/>
    <p:sldId id="346" r:id="rId28"/>
    <p:sldId id="263" r:id="rId29"/>
    <p:sldId id="309" r:id="rId30"/>
    <p:sldId id="310" r:id="rId31"/>
    <p:sldId id="265" r:id="rId32"/>
    <p:sldId id="343" r:id="rId33"/>
    <p:sldId id="266" r:id="rId34"/>
    <p:sldId id="267" r:id="rId35"/>
    <p:sldId id="268" r:id="rId36"/>
    <p:sldId id="330" r:id="rId37"/>
    <p:sldId id="347" r:id="rId38"/>
    <p:sldId id="276" r:id="rId39"/>
    <p:sldId id="270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274" r:id="rId49"/>
    <p:sldId id="325" r:id="rId50"/>
    <p:sldId id="327" r:id="rId51"/>
    <p:sldId id="331" r:id="rId52"/>
    <p:sldId id="334" r:id="rId53"/>
    <p:sldId id="349" r:id="rId54"/>
    <p:sldId id="282" r:id="rId55"/>
    <p:sldId id="281" r:id="rId56"/>
    <p:sldId id="283" r:id="rId57"/>
    <p:sldId id="345" r:id="rId58"/>
    <p:sldId id="352" r:id="rId59"/>
    <p:sldId id="348" r:id="rId60"/>
    <p:sldId id="284" r:id="rId61"/>
    <p:sldId id="285" r:id="rId62"/>
    <p:sldId id="286" r:id="rId6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A121-BC15-4733-8D21-1AC1A8D4BCB9}" type="datetimeFigureOut">
              <a:rPr lang="es-ES" smtClean="0"/>
              <a:t>12/07/2017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5B264-726A-4D7A-BB3D-12E548AAA7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00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B264-726A-4D7A-BB3D-12E548AAA76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23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B264-726A-4D7A-BB3D-12E548AAA768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2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B264-726A-4D7A-BB3D-12E548AAA768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21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B264-726A-4D7A-BB3D-12E548AAA768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2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B264-726A-4D7A-BB3D-12E548AAA768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2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15B264-726A-4D7A-BB3D-12E548AAA768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2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4594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99294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53721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69230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58326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4835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40186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4589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6617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27528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6149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525DC-6D81-41E9-9C37-A256D5A965F2}" type="datetime1">
              <a:rPr lang="es-ES" smtClean="0"/>
              <a:t>12/07/2017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5C09-4273-4B51-A058-94C7C266F6D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50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cu/imgres?imgurl=http://www.tvyumuri.icrt.cu/tvimages/tvyumuri/cuba/logo_etecsa.jpg&amp;imgrefurl=http://www.artemisaradioweb.icrt.cu/index.php?option=com_content&amp;view=article&amp;id=8017:ofrece-etecsa-precios-promocionales-para-equipos-y-servicios&amp;catid=72:notas-informativas&amp;Itemid=159&amp;usg=__BjYSiM1G9P9xtqDuSuFY01Xzpa8=&amp;h=417&amp;w=419&amp;sz=21&amp;hl=es-419&amp;start=1&amp;zoom=1&amp;tbnid=YaiTLMIn-wjKqM:&amp;tbnh=124&amp;tbnw=125&amp;ei=8uqoUbzRJ4nntQbix4CwBA&amp;prev=/search?q=etecsa&amp;um=1&amp;sa=N&amp;hl=es-419&amp;tbm=isch&amp;um=1&amp;itbs=1&amp;sa=X&amp;ved=0CCoQrQMwA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www.google.com.cu/imgres?imgurl=http://sistemasdeinformacion.bligoo.com.mx/media/users/20/1034220/images/public/255950/1335301890937-Computadora.gif?v=1335301999940&amp;imgrefurl=http://sistemasdeinformacion.bligoo.com.mx/sistema-para-el-diseno-apoyado-en-computadoras-cad&amp;usg=__Cmh9ZadGW1kwoAeitlcSccbKQZM=&amp;h=364&amp;w=432&amp;sz=11&amp;hl=es-419&amp;start=3&amp;zoom=1&amp;tbnid=BQzeC0hiGcqLrM:&amp;tbnh=106&amp;tbnw=126&amp;ei=heuoUb7ZAYbOswazoICYCw&amp;prev=/search?q=computadora&amp;hl=es-419&amp;gbv=2&amp;tbm=isch&amp;itbs=1&amp;sa=X&amp;ved=0CC4QrQMwAg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cu/imgres?imgurl=http://www.informatediario.com/wp-content/uploads/2012/01/Acueducto.jpg&amp;imgrefurl=http://www.informatediario.com/sp-informa-completara-clorificacion-de-agua-en-acueductos-de-todo-el-pais/&amp;usg=__EUdILTYT5d38IuyuwLrG8RqwZRA=&amp;h=306&amp;w=460&amp;sz=128&amp;hl=es-419&amp;start=34&amp;zoom=1&amp;tbnid=AIOAPSfz3vV4uM:&amp;tbnh=85&amp;tbnw=128&amp;ei=0vCoUaWgNKOI4gTAtIDwBA&amp;prev=/search?q=acueducto+de+agua&amp;start=20&amp;sa=N&amp;hl=es-419&amp;gbv=2&amp;tbm=isch&amp;itbs=1&amp;sa=X&amp;ved=0CEQQrQMwDTgU" TargetMode="External"/><Relationship Id="rId13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12" Type="http://schemas.openxmlformats.org/officeDocument/2006/relationships/hyperlink" Target="http://www.google.com.cu/imgres?imgurl=http://www.libertaddepalabra.com/periodico/wp-content/uploads/2010/09/nd-06sep10-qro-reto-distribuir-agua.jpg&amp;imgrefurl=http://www.libertaddepalabra.com/2011/02/felipe-calderon-inaugurara-el-acueducto-ii/&amp;usg=__O29b0gnLHTG8ajpL0KbjcCaXeLk=&amp;h=222&amp;w=300&amp;sz=13&amp;hl=es-419&amp;start=18&amp;zoom=1&amp;tbnid=1mnJNUfRMjdruM:&amp;tbnh=86&amp;tbnw=116&amp;ei=Z_KoUaXsFcrKsgbh74DIDA&amp;prev=/search?q=acueducto+de+agua&amp;sa=N&amp;hl=es-419&amp;gbv=2&amp;tbm=isch&amp;itbs=1&amp;sa=X&amp;ved=0CEwQrQMwEQ" TargetMode="External"/><Relationship Id="rId2" Type="http://schemas.openxmlformats.org/officeDocument/2006/relationships/hyperlink" Target="http://www.google.com.cu/imgres?imgurl=http://www.obrasweb.mx/media/2011/07/18/acueducto-agua.jpg&amp;imgrefurl=http://www.obrasweb.mx/construccion/2011/07/18/bc-construra-110-km-de-acueducto-en-el-pacifico-norte&amp;usg=__oXnYqTDPbeY-o4RFhNTV14S_-bQ=&amp;h=462&amp;w=659&amp;sz=76&amp;hl=es-419&amp;start=2&amp;zoom=1&amp;tbnid=M4On3ZnATOZAeM:&amp;tbnh=97&amp;tbnw=138&amp;ei=Z_KoUaXsFcrKsgbh74DIDA&amp;prev=/search?q=acueducto+de+agua&amp;sa=N&amp;hl=es-419&amp;gbv=2&amp;tbm=isch&amp;itbs=1&amp;sa=X&amp;ved=0CCwQrQMwA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.cu/imgres?imgurl=http://www.diariolasnoticias.com/images/Visita_de_Gioja_a_la_planta_potabilizadora_de_agua_obra_complementaria_del_nuevo_acueducto_2.jpg&amp;imgrefurl=http://www.diariolasnoticias.com/mostrarnoticia1.php?id_noticia=18717&amp;usg=__b1_msSl1FOcpkX27pTYwo4w_FAY=&amp;h=403&amp;w=600&amp;sz=65&amp;hl=es-419&amp;start=3&amp;zoom=1&amp;tbnid=SqAtzIsKyVUkMM:&amp;tbnh=91&amp;tbnw=135&amp;ei=T_CoUeqLDYna4ASA-4GQAw&amp;prev=/search?q=acueducto+de+agua&amp;hl=es-419&amp;gbv=2&amp;tbm=isch&amp;itbs=1&amp;sa=X&amp;ved=0CC4QrQMwAg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5.jpeg"/><Relationship Id="rId15" Type="http://schemas.openxmlformats.org/officeDocument/2006/relationships/image" Target="../media/image10.jpeg"/><Relationship Id="rId10" Type="http://schemas.openxmlformats.org/officeDocument/2006/relationships/hyperlink" Target="http://www.google.com.cu/imgres?imgurl=http://www.arqhys.com/construccion/fotos/construccion/Acueductos-y-construccion.jpg&amp;imgrefurl=http://www.arqhys.com/construccion/acueductos-construccion.html&amp;usg=__ZIT2WVCQskM9HieWhMIANVtiGiE=&amp;h=240&amp;w=320&amp;sz=13&amp;hl=es-419&amp;start=9&amp;zoom=1&amp;tbnid=X4QLrQ1Sw86btM:&amp;tbnh=89&amp;tbnw=118&amp;ei=Z_KoUaXsFcrKsgbh74DIDA&amp;prev=/search?q=acueducto+de+agua&amp;sa=N&amp;hl=es-419&amp;gbv=2&amp;tbm=isch&amp;itbs=1&amp;sa=X&amp;ved=0CDoQrQMwCA" TargetMode="External"/><Relationship Id="rId4" Type="http://schemas.openxmlformats.org/officeDocument/2006/relationships/hyperlink" Target="http://www.google.com.cu/imgres?imgurl=http://www.robotikka.com/wp-content/uploads/2012/01/acueducto.jpg&amp;imgrefurl=http://www.robotikka.com/7820/utilizaran-robots-para-acueductos/&amp;usg=__aJybrnXYD78axc3xE_W034UmYV0=&amp;h=480&amp;w=640&amp;sz=96&amp;hl=es-419&amp;start=1&amp;zoom=1&amp;tbnid=lM2rPzSyyKrC6M:&amp;tbnh=103&amp;tbnw=137&amp;ei=Z_KoUaXsFcrKsgbh74DIDA&amp;prev=/search?q=acueducto+de+agua&amp;sa=N&amp;hl=es-419&amp;gbv=2&amp;tbm=isch&amp;itbs=1&amp;sa=X&amp;ved=0CCoQrQMwAA" TargetMode="External"/><Relationship Id="rId9" Type="http://schemas.openxmlformats.org/officeDocument/2006/relationships/image" Target="../media/image7.jpeg"/><Relationship Id="rId14" Type="http://schemas.openxmlformats.org/officeDocument/2006/relationships/hyperlink" Target="http://www.google.com.cu/imgres?imgurl=http://www.adlandes.com.ar/archivos/reparacion-acueducto.jpg&amp;imgrefurl=http://www.adlandes.com.ar/?p=134&amp;usg=__PUp_ifTjubRxy7l6r4Lmqs7i8c4=&amp;h=645&amp;w=484&amp;sz=153&amp;hl=es-419&amp;start=6&amp;zoom=1&amp;tbnid=O6ddzjxOZ7E8lM:&amp;tbnh=137&amp;tbnw=103&amp;ei=Z_KoUaXsFcrKsgbh74DIDA&amp;prev=/search?q=acueducto+de+agua&amp;sa=N&amp;hl=es-419&amp;gbv=2&amp;tbm=isch&amp;itbs=1&amp;sa=X&amp;ved=0CDQQrQMwBQ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1752600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Flujo</a:t>
            </a:r>
            <a:r>
              <a:rPr lang="en-US" sz="7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Máximo</a:t>
            </a:r>
            <a:endParaRPr lang="es-ES" sz="7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91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Flujo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Neto</a:t>
            </a:r>
            <a:r>
              <a:rPr lang="en-US" dirty="0" smtClean="0">
                <a:solidFill>
                  <a:srgbClr val="FF0000"/>
                </a:solidFill>
              </a:rPr>
              <a:t> y Valor de un </a:t>
            </a:r>
            <a:r>
              <a:rPr lang="en-US" dirty="0" err="1" smtClean="0">
                <a:solidFill>
                  <a:srgbClr val="FF0000"/>
                </a:solidFill>
              </a:rPr>
              <a:t>Flujo</a:t>
            </a:r>
            <a:endParaRPr lang="es-E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 anchor="ctr"/>
              <a:lstStyle/>
              <a:p>
                <a:r>
                  <a:rPr lang="en-US" sz="2400" dirty="0" smtClean="0"/>
                  <a:t>A la </a:t>
                </a:r>
                <a:r>
                  <a:rPr lang="en-US" sz="2400" dirty="0" err="1" smtClean="0"/>
                  <a:t>cantidad</a:t>
                </a:r>
                <a:r>
                  <a:rPr lang="en-US" sz="2400" dirty="0" smtClean="0"/>
                  <a:t>  no negativa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latin typeface="Cambria Math"/>
                      </a:rPr>
                      <m:t>𝑢</m:t>
                    </m:r>
                    <m:r>
                      <a:rPr lang="en-US" sz="2400" i="1" dirty="0" err="1" smtClean="0">
                        <a:latin typeface="Cambria Math"/>
                      </a:rPr>
                      <m:t>,</m:t>
                    </m:r>
                    <m:r>
                      <a:rPr lang="en-US" sz="2400" i="1" dirty="0" err="1" smtClean="0">
                        <a:latin typeface="Cambria Math"/>
                      </a:rPr>
                      <m:t>𝑣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ES" sz="2400" dirty="0" smtClean="0"/>
                  <a:t> se le denomina </a:t>
                </a:r>
                <a:r>
                  <a:rPr lang="es-ES" sz="2400" b="1" dirty="0" smtClean="0">
                    <a:solidFill>
                      <a:srgbClr val="0070C0"/>
                    </a:solidFill>
                  </a:rPr>
                  <a:t>flujo neto</a:t>
                </a:r>
                <a:r>
                  <a:rPr lang="es-E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sz="2400" dirty="0" smtClean="0"/>
                  <a:t>de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s-ES" sz="2400" dirty="0" smtClean="0"/>
                  <a:t> a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s-E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El 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valor de un </a:t>
                </a:r>
                <a:r>
                  <a:rPr lang="en-US" sz="2400" b="1" dirty="0" err="1" smtClean="0">
                    <a:solidFill>
                      <a:srgbClr val="0070C0"/>
                    </a:solidFill>
                  </a:rPr>
                  <a:t>flujo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 smtClean="0"/>
                  <a:t>se define </a:t>
                </a:r>
                <a:r>
                  <a:rPr lang="en-US" sz="2400" dirty="0" err="1" smtClean="0"/>
                  <a:t>como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s-E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i="1">
                              <a:latin typeface="Cambria Math"/>
                            </a:rPr>
                            <m:t>𝑣</m:t>
                          </m:r>
                          <m:r>
                            <a:rPr lang="es-ES" i="1">
                              <a:latin typeface="Cambria Math"/>
                            </a:rPr>
                            <m:t>∈</m:t>
                          </m:r>
                          <m:r>
                            <a:rPr lang="es-ES" i="1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s-ES" i="1">
                              <a:latin typeface="Cambria Math"/>
                            </a:rPr>
                            <m:t>𝑓</m:t>
                          </m:r>
                          <m:r>
                            <a:rPr lang="es-ES" i="1">
                              <a:latin typeface="Cambria Math"/>
                            </a:rPr>
                            <m:t>(</m:t>
                          </m:r>
                          <m:r>
                            <a:rPr lang="es-ES" i="1">
                              <a:latin typeface="Cambria Math"/>
                            </a:rPr>
                            <m:t>𝑠</m:t>
                          </m:r>
                          <m:r>
                            <a:rPr lang="es-ES" i="1">
                              <a:latin typeface="Cambria Math"/>
                            </a:rPr>
                            <m:t>,</m:t>
                          </m:r>
                          <m:r>
                            <a:rPr lang="es-ES" i="1">
                              <a:latin typeface="Cambria Math"/>
                            </a:rPr>
                            <m:t>𝑣</m:t>
                          </m:r>
                          <m:r>
                            <a:rPr lang="es-E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533400" y="5410200"/>
            <a:ext cx="8305800" cy="83099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Valor de un </a:t>
            </a:r>
            <a:r>
              <a:rPr lang="en-US" sz="2400" b="1" dirty="0" err="1" smtClean="0">
                <a:solidFill>
                  <a:srgbClr val="0070C0"/>
                </a:solidFill>
              </a:rPr>
              <a:t>flujo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Cuánto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llegar</a:t>
            </a:r>
            <a:r>
              <a:rPr lang="en-US" sz="2400" b="1" dirty="0" smtClean="0"/>
              <a:t> de la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fuente</a:t>
            </a:r>
            <a:r>
              <a:rPr lang="en-US" sz="2400" b="1" dirty="0" smtClean="0"/>
              <a:t> al </a:t>
            </a:r>
            <a:r>
              <a:rPr lang="en-US" sz="2400" b="1" i="1" dirty="0" smtClean="0">
                <a:solidFill>
                  <a:srgbClr val="0070C0"/>
                </a:solidFill>
              </a:rPr>
              <a:t>receptor</a:t>
            </a:r>
            <a:r>
              <a:rPr lang="en-US" sz="2400" b="1" dirty="0" smtClean="0"/>
              <a:t> ? </a:t>
            </a:r>
          </a:p>
          <a:p>
            <a:pPr algn="ctr"/>
            <a:r>
              <a:rPr lang="en-US" sz="2400" b="1" dirty="0" smtClean="0"/>
              <a:t>R/ </a:t>
            </a:r>
            <a:r>
              <a:rPr lang="en-US" sz="2400" b="1" dirty="0" err="1" smtClean="0"/>
              <a:t>Sumatoria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todo</a:t>
            </a:r>
            <a:r>
              <a:rPr lang="en-US" sz="2400" b="1" dirty="0" smtClean="0"/>
              <a:t> lo que </a:t>
            </a:r>
            <a:r>
              <a:rPr lang="en-US" sz="2400" b="1" i="1" dirty="0" smtClean="0"/>
              <a:t>sale</a:t>
            </a:r>
            <a:r>
              <a:rPr lang="en-US" sz="2400" b="1" dirty="0" smtClean="0"/>
              <a:t> de la </a:t>
            </a:r>
            <a:r>
              <a:rPr lang="en-US" sz="2400" b="1" i="1" dirty="0" err="1" smtClean="0"/>
              <a:t>fuente</a:t>
            </a:r>
            <a:endParaRPr lang="es-ES" sz="2400" b="1" i="1" dirty="0"/>
          </a:p>
        </p:txBody>
      </p:sp>
      <p:sp>
        <p:nvSpPr>
          <p:cNvPr id="4" name="Rectangle 3"/>
          <p:cNvSpPr/>
          <p:nvPr/>
        </p:nvSpPr>
        <p:spPr>
          <a:xfrm>
            <a:off x="7010400" y="18288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124338" y="3048000"/>
            <a:ext cx="2152262" cy="457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67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086600" y="5343636"/>
            <a:ext cx="660502" cy="447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 </a:t>
            </a:r>
            <a:r>
              <a:rPr lang="en-US" dirty="0" err="1" smtClean="0">
                <a:solidFill>
                  <a:srgbClr val="FF0000"/>
                </a:solidFill>
              </a:rPr>
              <a:t>flujo</a:t>
            </a:r>
            <a:r>
              <a:rPr lang="en-US" dirty="0" smtClean="0">
                <a:solidFill>
                  <a:srgbClr val="FF0000"/>
                </a:solidFill>
              </a:rPr>
              <a:t> en  la red del </a:t>
            </a:r>
            <a:r>
              <a:rPr lang="en-US" dirty="0" err="1" smtClean="0">
                <a:solidFill>
                  <a:srgbClr val="FF0000"/>
                </a:solidFill>
              </a:rPr>
              <a:t>ejemplo</a:t>
            </a:r>
            <a:r>
              <a:rPr lang="en-US" dirty="0" smtClean="0">
                <a:solidFill>
                  <a:srgbClr val="FF0000"/>
                </a:solidFill>
              </a:rPr>
              <a:t> anterior…</a:t>
            </a:r>
            <a:endParaRPr lang="es-E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583876" y="5343636"/>
                <a:ext cx="61632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s-ES" sz="2800" dirty="0" smtClean="0"/>
                  <a:t> 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20+30</m:t>
                    </m:r>
                  </m:oMath>
                </a14:m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𝟓𝟎</m:t>
                    </m:r>
                  </m:oMath>
                </a14:m>
                <a:endParaRPr lang="es-E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876" y="5343636"/>
                <a:ext cx="6163226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05400" y="1718307"/>
                <a:ext cx="3722750" cy="3158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s-ES" i="1" smtClean="0">
                          <a:latin typeface="Cambria Math"/>
                        </a:rPr>
                        <m:t>(</m:t>
                      </m:r>
                      <m:r>
                        <a:rPr lang="es-ES" i="1" smtClean="0">
                          <a:latin typeface="Cambria Math"/>
                        </a:rPr>
                        <m:t>𝑢</m:t>
                      </m:r>
                      <m:r>
                        <a:rPr lang="es-ES" i="1" smtClean="0">
                          <a:latin typeface="Cambria Math"/>
                        </a:rPr>
                        <m:t>,</m:t>
                      </m:r>
                      <m:r>
                        <a:rPr lang="es-ES" i="1" smtClean="0">
                          <a:latin typeface="Cambria Math"/>
                        </a:rPr>
                        <m:t>𝑣</m:t>
                      </m:r>
                      <m:r>
                        <a:rPr lang="es-ES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30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𝑠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15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15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30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20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s-ES" i="1">
                                  <a:latin typeface="Cambria Math"/>
                                </a:rPr>
                                <m:t>0                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𝑒𝑛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𝑜𝑡𝑟𝑜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18307"/>
                <a:ext cx="3722750" cy="3158493"/>
              </a:xfrm>
              <a:prstGeom prst="rect">
                <a:avLst/>
              </a:prstGeom>
              <a:blipFill rotWithShape="1">
                <a:blip r:embed="rId3"/>
                <a:stretch>
                  <a:fillRect r="-4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448472" y="2030139"/>
            <a:ext cx="4419600" cy="2694261"/>
            <a:chOff x="457200" y="2334939"/>
            <a:chExt cx="4419600" cy="2694261"/>
          </a:xfrm>
        </p:grpSpPr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2282157" y="2334939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10</a:t>
              </a:r>
              <a:r>
                <a:rPr lang="en-US" altLang="zh-CN" b="1" i="0" dirty="0" smtClean="0"/>
                <a:t>/10</a:t>
              </a:r>
              <a:endParaRPr lang="en-US" altLang="zh-CN" b="1" i="0" dirty="0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24"/>
            <p:cNvSpPr txBox="1">
              <a:spLocks noChangeArrowheads="1"/>
            </p:cNvSpPr>
            <p:nvPr/>
          </p:nvSpPr>
          <p:spPr bwMode="auto">
            <a:xfrm rot="18795157">
              <a:off x="702211" y="2910348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b="1" i="0" dirty="0" smtClean="0"/>
                <a:t>/40</a:t>
              </a:r>
              <a:endParaRPr lang="en-US" altLang="zh-CN" b="1" i="0" dirty="0"/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 rot="2843318">
              <a:off x="3813321" y="2833597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FF0000"/>
                  </a:solidFill>
                </a:rPr>
                <a:t>30</a:t>
              </a:r>
              <a:r>
                <a:rPr lang="en-US" altLang="zh-CN" b="1" i="0" dirty="0" smtClean="0"/>
                <a:t>/30</a:t>
              </a:r>
              <a:endParaRPr lang="en-US" altLang="zh-CN" b="1" i="0" dirty="0"/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 rot="2946473">
              <a:off x="1661475" y="3035804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10</a:t>
              </a:r>
              <a:r>
                <a:rPr lang="en-US" altLang="zh-CN" b="1" i="0" dirty="0" smtClean="0"/>
                <a:t>/10</a:t>
              </a:r>
              <a:endParaRPr lang="en-US" altLang="zh-CN" b="1" i="0" dirty="0"/>
            </a:p>
          </p:txBody>
        </p:sp>
        <p:sp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3253153" y="3607816"/>
              <a:ext cx="6254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0/10</a:t>
              </a:r>
              <a:endParaRPr lang="en-US" altLang="zh-CN" i="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 rot="18782907">
              <a:off x="3813322" y="4096972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 rot="2836521">
              <a:off x="716959" y="4050888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FF0000"/>
                  </a:solidFill>
                </a:rPr>
                <a:t>30</a:t>
              </a:r>
              <a:r>
                <a:rPr lang="en-US" altLang="zh-CN" b="1" i="0" dirty="0" smtClean="0"/>
                <a:t>/40</a:t>
              </a:r>
              <a:endParaRPr lang="en-US" altLang="zh-CN" b="1" i="0" dirty="0"/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2315162" y="4659868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15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cxnSp>
          <p:nvCxnSpPr>
            <p:cNvPr id="48" name="Straight Arrow Connector 47"/>
            <p:cNvCxnSpPr>
              <a:stCxn id="35" idx="7"/>
              <a:endCxn id="40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5" idx="5"/>
              <a:endCxn id="36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37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5"/>
              <a:endCxn id="38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7" idx="7"/>
              <a:endCxn id="38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6"/>
              <a:endCxn id="39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5" idx="6"/>
              <a:endCxn id="38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0" idx="5"/>
              <a:endCxn id="55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5" idx="5"/>
              <a:endCxn id="37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6" idx="7"/>
              <a:endCxn id="55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5" idx="7"/>
              <a:endCxn id="39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 rot="18641234">
              <a:off x="1657079" y="393103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15</a:t>
              </a:r>
              <a:r>
                <a:rPr lang="en-US" altLang="zh-CN" b="1" i="0" dirty="0" smtClean="0"/>
                <a:t>/15</a:t>
              </a:r>
              <a:endParaRPr lang="en-US" altLang="zh-CN" b="1" i="0" dirty="0"/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 rot="18687324">
              <a:off x="2589409" y="2893687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20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 rot="3079875">
              <a:off x="2699065" y="4078844"/>
              <a:ext cx="6559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5</a:t>
              </a:r>
              <a:r>
                <a:rPr lang="en-US" altLang="zh-CN" b="1" i="0" dirty="0" smtClean="0"/>
                <a:t>/10</a:t>
              </a:r>
              <a:endParaRPr lang="en-US" altLang="zh-CN" b="1" i="0" dirty="0"/>
            </a:p>
          </p:txBody>
        </p:sp>
      </p:grpSp>
      <p:sp>
        <p:nvSpPr>
          <p:cNvPr id="63" name="62 CuadroTexto"/>
          <p:cNvSpPr txBox="1"/>
          <p:nvPr/>
        </p:nvSpPr>
        <p:spPr>
          <a:xfrm>
            <a:off x="5638800" y="5791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Valor del </a:t>
            </a:r>
            <a:r>
              <a:rPr lang="en-US" sz="2400" b="1" dirty="0" err="1" smtClean="0">
                <a:solidFill>
                  <a:srgbClr val="0070C0"/>
                </a:solidFill>
              </a:rPr>
              <a:t>flujo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i="1" dirty="0" smtClean="0">
                <a:solidFill>
                  <a:srgbClr val="0070C0"/>
                </a:solidFill>
              </a:rPr>
              <a:t>f</a:t>
            </a:r>
            <a:endParaRPr lang="es-ES" sz="2400" b="1" i="1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 rot="19113706">
            <a:off x="258145" y="1845858"/>
            <a:ext cx="1149988" cy="852050"/>
            <a:chOff x="258145" y="1495403"/>
            <a:chExt cx="1149988" cy="852050"/>
          </a:xfrm>
        </p:grpSpPr>
        <p:sp>
          <p:nvSpPr>
            <p:cNvPr id="5" name="Down Arrow 4"/>
            <p:cNvSpPr/>
            <p:nvPr/>
          </p:nvSpPr>
          <p:spPr>
            <a:xfrm rot="16200000">
              <a:off x="378851" y="1417638"/>
              <a:ext cx="852050" cy="100758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8145" y="1752896"/>
              <a:ext cx="114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</a:t>
              </a:r>
              <a:r>
                <a:rPr lang="en-US" sz="1400" dirty="0" smtClean="0"/>
                <a:t>e </a:t>
              </a:r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smtClean="0"/>
                <a:t>sale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50</a:t>
              </a:r>
              <a:endParaRPr lang="es-ES" sz="1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 rot="18812570">
            <a:off x="4164827" y="1869039"/>
            <a:ext cx="852050" cy="1030437"/>
            <a:chOff x="4421165" y="1409528"/>
            <a:chExt cx="852050" cy="1030437"/>
          </a:xfrm>
        </p:grpSpPr>
        <p:sp>
          <p:nvSpPr>
            <p:cNvPr id="65" name="Down Arrow 64"/>
            <p:cNvSpPr/>
            <p:nvPr/>
          </p:nvSpPr>
          <p:spPr>
            <a:xfrm rot="444757">
              <a:off x="4421165" y="1432385"/>
              <a:ext cx="852050" cy="1007580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TextBox 65"/>
            <p:cNvSpPr txBox="1"/>
            <p:nvPr/>
          </p:nvSpPr>
          <p:spPr>
            <a:xfrm rot="5971995">
              <a:off x="4384271" y="1741076"/>
              <a:ext cx="1001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 </a:t>
              </a:r>
              <a:r>
                <a:rPr lang="en-US" sz="1400" b="1" dirty="0">
                  <a:solidFill>
                    <a:srgbClr val="FF0000"/>
                  </a:solidFill>
                </a:rPr>
                <a:t>t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/>
                <a:t>llega</a:t>
              </a:r>
              <a:r>
                <a:rPr lang="en-US" sz="1400" dirty="0" smtClean="0"/>
                <a:t> 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50</a:t>
              </a:r>
              <a:endParaRPr lang="es-E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814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Elipse"/>
          <p:cNvSpPr/>
          <p:nvPr/>
        </p:nvSpPr>
        <p:spPr>
          <a:xfrm>
            <a:off x="1539240" y="3718560"/>
            <a:ext cx="6400800" cy="1295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Problema</a:t>
            </a:r>
            <a:r>
              <a:rPr lang="en-US" sz="4000" dirty="0" smtClean="0">
                <a:solidFill>
                  <a:srgbClr val="FF0000"/>
                </a:solidFill>
              </a:rPr>
              <a:t> del </a:t>
            </a:r>
            <a:r>
              <a:rPr lang="en-US" sz="4000" dirty="0" err="1" smtClean="0">
                <a:solidFill>
                  <a:srgbClr val="FF0000"/>
                </a:solidFill>
              </a:rPr>
              <a:t>Flujo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Máximo</a:t>
            </a:r>
            <a:endParaRPr lang="es-E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640" y="1905000"/>
                <a:ext cx="8458200" cy="2819400"/>
              </a:xfrm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400" dirty="0" smtClean="0"/>
                  <a:t>Dada </a:t>
                </a:r>
                <a:r>
                  <a:rPr lang="en-US" sz="2400" dirty="0" err="1" smtClean="0"/>
                  <a:t>una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red de </a:t>
                </a:r>
                <a:r>
                  <a:rPr lang="en-US" sz="2400" b="1" dirty="0" err="1" smtClean="0"/>
                  <a:t>flujo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400" dirty="0" smtClean="0"/>
                  <a:t> con </a:t>
                </a:r>
                <a:r>
                  <a:rPr lang="en-US" sz="2400" b="1" dirty="0" err="1" smtClean="0"/>
                  <a:t>función</a:t>
                </a:r>
                <a:r>
                  <a:rPr lang="en-US" sz="2400" b="1" dirty="0" smtClean="0"/>
                  <a:t> de </a:t>
                </a:r>
                <a:r>
                  <a:rPr lang="en-US" sz="2400" b="1" dirty="0" err="1" smtClean="0"/>
                  <a:t>capacidad</a:t>
                </a:r>
                <a:r>
                  <a:rPr lang="en-US" sz="2400" b="1" dirty="0" smtClean="0"/>
                  <a:t> </a:t>
                </a:r>
                <a:r>
                  <a:rPr lang="en-US" sz="2400" i="1" dirty="0" smtClean="0"/>
                  <a:t>c,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/>
                  <a:t>fuente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y </a:t>
                </a:r>
                <a:r>
                  <a:rPr lang="en-US" sz="2400" b="1" dirty="0" smtClean="0"/>
                  <a:t>receptor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s-ES" sz="2400" dirty="0" smtClean="0"/>
                  <a:t>, encontrar un </a:t>
                </a:r>
                <a:r>
                  <a:rPr lang="es-ES" sz="2400" b="1" dirty="0" smtClean="0"/>
                  <a:t>flujo</a:t>
                </a:r>
                <a:r>
                  <a:rPr lang="es-ES" sz="2400" dirty="0" smtClean="0"/>
                  <a:t>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 smtClean="0"/>
                  <a:t> tal que el </a:t>
                </a:r>
                <a:r>
                  <a:rPr lang="es-ES" sz="2400" b="1" dirty="0" smtClean="0"/>
                  <a:t>valor de </a:t>
                </a:r>
                <a14:m>
                  <m:oMath xmlns:m="http://schemas.openxmlformats.org/officeDocument/2006/math">
                    <m:r>
                      <a:rPr lang="es-ES" sz="2400" b="1" i="1" dirty="0" smtClean="0">
                        <a:latin typeface="Cambria Math"/>
                      </a:rPr>
                      <m:t>|</m:t>
                    </m:r>
                    <m:r>
                      <a:rPr lang="es-ES" sz="2400" b="1" i="1" dirty="0" smtClean="0">
                        <a:latin typeface="Cambria Math"/>
                      </a:rPr>
                      <m:t>𝒇</m:t>
                    </m:r>
                    <m:r>
                      <a:rPr lang="es-ES" sz="2400" b="1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s-ES" sz="2400" b="1" dirty="0" smtClean="0"/>
                  <a:t> </a:t>
                </a:r>
                <a:r>
                  <a:rPr lang="es-ES" sz="2400" dirty="0" smtClean="0"/>
                  <a:t>sea </a:t>
                </a:r>
                <a:r>
                  <a:rPr lang="es-ES" sz="2400" b="1" dirty="0" smtClean="0">
                    <a:solidFill>
                      <a:srgbClr val="0070C0"/>
                    </a:solidFill>
                  </a:rPr>
                  <a:t>máximo</a:t>
                </a:r>
              </a:p>
              <a:p>
                <a:pPr algn="ctr"/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/>
                  <a:t>		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		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¿</a:t>
                </a:r>
                <a:r>
                  <a:rPr lang="en-US" sz="24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Cómo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resolverlo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de forma </a:t>
                </a:r>
                <a:r>
                  <a:rPr lang="en-US" sz="2400" b="1" dirty="0" err="1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eficiente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?</a:t>
                </a:r>
                <a:endParaRPr lang="es-E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40" y="1905000"/>
                <a:ext cx="8458200" cy="2819400"/>
              </a:xfrm>
              <a:blipFill rotWithShape="0">
                <a:blip r:embed="rId2"/>
                <a:stretch>
                  <a:fillRect l="-865" r="-793" b="-173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12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325120" y="1905000"/>
            <a:ext cx="8610600" cy="12192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1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533400" y="405825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Una</a:t>
            </a:r>
            <a:r>
              <a:rPr lang="en-US" sz="4000" dirty="0" smtClean="0">
                <a:solidFill>
                  <a:srgbClr val="FF0000"/>
                </a:solidFill>
              </a:rPr>
              <a:t> idea para </a:t>
            </a:r>
            <a:r>
              <a:rPr lang="en-US" sz="4000" dirty="0" err="1" smtClean="0">
                <a:solidFill>
                  <a:srgbClr val="FF0000"/>
                </a:solidFill>
              </a:rPr>
              <a:t>resolverlo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pudiera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ser</a:t>
            </a:r>
            <a:r>
              <a:rPr lang="en-US" sz="4000" dirty="0" smtClean="0">
                <a:solidFill>
                  <a:srgbClr val="FF0000"/>
                </a:solidFill>
              </a:rPr>
              <a:t>…</a:t>
            </a:r>
            <a:endParaRPr lang="es-ES" sz="4000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752600" y="1752600"/>
            <a:ext cx="586740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 smtClean="0"/>
              <a:t>Encontrar</a:t>
            </a:r>
            <a:r>
              <a:rPr lang="en-US" sz="2400" b="1" dirty="0" smtClean="0"/>
              <a:t> un </a:t>
            </a:r>
            <a:r>
              <a:rPr lang="en-US" sz="2400" b="1" dirty="0" err="1" smtClean="0"/>
              <a:t>camino</a:t>
            </a:r>
            <a:r>
              <a:rPr lang="en-US" sz="2400" b="1" dirty="0" smtClean="0"/>
              <a:t> de la </a:t>
            </a:r>
            <a:r>
              <a:rPr lang="en-US" sz="2400" b="1" i="1" dirty="0" err="1" smtClean="0">
                <a:solidFill>
                  <a:srgbClr val="00B050"/>
                </a:solidFill>
              </a:rPr>
              <a:t>fuente</a:t>
            </a:r>
            <a:r>
              <a:rPr lang="en-US" sz="2400" b="1" dirty="0" smtClean="0"/>
              <a:t> al </a:t>
            </a:r>
            <a:r>
              <a:rPr lang="en-US" sz="2400" b="1" i="1" dirty="0" smtClean="0">
                <a:solidFill>
                  <a:srgbClr val="00B050"/>
                </a:solidFill>
              </a:rPr>
              <a:t>receptor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formado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aristas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que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r>
              <a:rPr lang="en-US" sz="2400" b="1" dirty="0" smtClean="0"/>
              <a:t>       </a:t>
            </a:r>
            <a:r>
              <a:rPr lang="en-US" sz="2400" b="1" dirty="0" smtClean="0">
                <a:solidFill>
                  <a:srgbClr val="0070C0"/>
                </a:solidFill>
              </a:rPr>
              <a:t>no 	</a:t>
            </a:r>
            <a:r>
              <a:rPr lang="en-US" sz="2400" b="1" dirty="0" err="1" smtClean="0">
                <a:solidFill>
                  <a:srgbClr val="0070C0"/>
                </a:solidFill>
              </a:rPr>
              <a:t>estén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agotadas</a:t>
            </a:r>
            <a:r>
              <a:rPr lang="en-US" sz="2400" b="1" dirty="0" smtClean="0"/>
              <a:t>: </a:t>
            </a:r>
            <a:r>
              <a:rPr lang="en-US" sz="2400" b="1" dirty="0" err="1" smtClean="0">
                <a:solidFill>
                  <a:srgbClr val="0070C0"/>
                </a:solidFill>
              </a:rPr>
              <a:t>flujo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/>
              <a:t>&lt; </a:t>
            </a:r>
            <a:r>
              <a:rPr lang="en-US" sz="2400" b="1" dirty="0" err="1" smtClean="0">
                <a:solidFill>
                  <a:srgbClr val="0070C0"/>
                </a:solidFill>
              </a:rPr>
              <a:t>capacidad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/>
          </a:p>
          <a:p>
            <a:r>
              <a:rPr lang="en-US" sz="2400" b="1" dirty="0" smtClean="0"/>
              <a:t>- Si </a:t>
            </a:r>
            <a:r>
              <a:rPr lang="en-US" sz="2400" b="1" dirty="0" err="1" smtClean="0"/>
              <a:t>existe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b="1" dirty="0" smtClean="0"/>
              <a:t>2. 	</a:t>
            </a:r>
            <a:r>
              <a:rPr lang="en-US" sz="2400" b="1" dirty="0" err="1" smtClean="0"/>
              <a:t>Mandar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todo</a:t>
            </a:r>
            <a:r>
              <a:rPr lang="en-US" sz="2400" b="1" dirty="0" smtClean="0"/>
              <a:t> lo que se </a:t>
            </a:r>
            <a:r>
              <a:rPr lang="en-US" sz="2400" b="1" dirty="0" err="1" smtClean="0"/>
              <a:t>pueda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	</a:t>
            </a:r>
            <a:r>
              <a:rPr lang="en-US" sz="2400" b="1" dirty="0" err="1" smtClean="0"/>
              <a:t>ese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camino</a:t>
            </a:r>
            <a:r>
              <a:rPr lang="en-US" sz="2400" b="1" dirty="0" smtClean="0"/>
              <a:t> y  </a:t>
            </a:r>
            <a:r>
              <a:rPr lang="en-US" sz="2400" b="1" dirty="0" err="1" smtClean="0"/>
              <a:t>repetir</a:t>
            </a:r>
            <a:r>
              <a:rPr lang="en-US" sz="2400" b="1" dirty="0" smtClean="0"/>
              <a:t> el </a:t>
            </a:r>
            <a:r>
              <a:rPr lang="en-US" sz="2400" b="1" dirty="0" err="1" smtClean="0"/>
              <a:t>proceso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- Si no </a:t>
            </a:r>
            <a:r>
              <a:rPr lang="en-US" sz="2400" b="1" dirty="0" err="1" smtClean="0"/>
              <a:t>existe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b="1" dirty="0" smtClean="0"/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Terminar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371600" y="3322260"/>
            <a:ext cx="381000" cy="33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1371600" y="1828800"/>
            <a:ext cx="381000" cy="335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 rot="16200000">
            <a:off x="51316" y="289268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rgbClr val="002060"/>
                </a:solidFill>
              </a:rPr>
              <a:t>Buscar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otro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camino</a:t>
            </a:r>
            <a:endParaRPr lang="es-ES" b="1" i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514600"/>
            <a:ext cx="47244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Oval 2"/>
          <p:cNvSpPr/>
          <p:nvPr/>
        </p:nvSpPr>
        <p:spPr>
          <a:xfrm>
            <a:off x="1752600" y="401060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/>
        </p:nvSpPr>
        <p:spPr>
          <a:xfrm>
            <a:off x="1752600" y="18288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Arc 11"/>
          <p:cNvSpPr/>
          <p:nvPr/>
        </p:nvSpPr>
        <p:spPr>
          <a:xfrm rot="16200000">
            <a:off x="634074" y="2118068"/>
            <a:ext cx="2226944" cy="1953207"/>
          </a:xfrm>
          <a:prstGeom prst="arc">
            <a:avLst>
              <a:gd name="adj1" fmla="val 10892117"/>
              <a:gd name="adj2" fmla="val 215335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7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8991600" cy="990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66 CuadroTexto"/>
          <p:cNvSpPr txBox="1"/>
          <p:nvPr/>
        </p:nvSpPr>
        <p:spPr>
          <a:xfrm>
            <a:off x="113524" y="150848"/>
            <a:ext cx="8915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partir</a:t>
            </a:r>
            <a:r>
              <a:rPr lang="en-US" sz="2000" dirty="0" smtClean="0"/>
              <a:t> del </a:t>
            </a:r>
            <a:r>
              <a:rPr lang="en-US" sz="2000" dirty="0" err="1" smtClean="0"/>
              <a:t>grafo</a:t>
            </a:r>
            <a:r>
              <a:rPr lang="en-US" sz="2000" dirty="0" smtClean="0"/>
              <a:t> </a:t>
            </a:r>
            <a:r>
              <a:rPr lang="en-US" sz="2000" dirty="0" err="1" smtClean="0"/>
              <a:t>inicial</a:t>
            </a:r>
            <a:r>
              <a:rPr lang="en-US" sz="2000" dirty="0" smtClean="0"/>
              <a:t> (</a:t>
            </a:r>
            <a:r>
              <a:rPr lang="en-US" sz="2000" b="1" dirty="0" smtClean="0">
                <a:solidFill>
                  <a:srgbClr val="0070C0"/>
                </a:solidFill>
              </a:rPr>
              <a:t>Red Original</a:t>
            </a:r>
            <a:r>
              <a:rPr lang="en-US" sz="2000" dirty="0" smtClean="0"/>
              <a:t>), </a:t>
            </a:r>
            <a:r>
              <a:rPr lang="en-US" sz="2000" dirty="0" err="1"/>
              <a:t>c</a:t>
            </a:r>
            <a:r>
              <a:rPr lang="en-US" sz="2000" dirty="0" err="1" smtClean="0"/>
              <a:t>onstruir</a:t>
            </a:r>
            <a:r>
              <a:rPr lang="en-US" sz="2000" dirty="0" smtClean="0"/>
              <a:t> un </a:t>
            </a:r>
            <a:r>
              <a:rPr lang="en-US" sz="2000" dirty="0" err="1" smtClean="0"/>
              <a:t>grafo</a:t>
            </a:r>
            <a:r>
              <a:rPr lang="en-US" sz="2000" dirty="0" smtClean="0"/>
              <a:t> </a:t>
            </a:r>
            <a:r>
              <a:rPr lang="en-US" sz="2000" dirty="0" err="1" smtClean="0"/>
              <a:t>auxiliar</a:t>
            </a:r>
            <a:r>
              <a:rPr lang="en-US" sz="2000" dirty="0" smtClean="0"/>
              <a:t>    (</a:t>
            </a:r>
            <a:r>
              <a:rPr lang="en-US" sz="2000" b="1" dirty="0" smtClean="0">
                <a:solidFill>
                  <a:srgbClr val="0070C0"/>
                </a:solidFill>
              </a:rPr>
              <a:t>Red Residual</a:t>
            </a:r>
            <a:r>
              <a:rPr lang="en-US" sz="2000" dirty="0" smtClean="0"/>
              <a:t>) para </a:t>
            </a:r>
            <a:r>
              <a:rPr lang="en-US" sz="2000" dirty="0" err="1"/>
              <a:t>hallar</a:t>
            </a:r>
            <a:r>
              <a:rPr lang="en-US" sz="2000" dirty="0"/>
              <a:t> </a:t>
            </a:r>
            <a:r>
              <a:rPr lang="en-US" sz="2000" dirty="0" err="1"/>
              <a:t>caminos</a:t>
            </a:r>
            <a:r>
              <a:rPr lang="en-US" sz="2000" dirty="0"/>
              <a:t> de </a:t>
            </a:r>
            <a:r>
              <a:rPr lang="en-US" sz="2000" b="1" i="1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 a </a:t>
            </a:r>
            <a:r>
              <a:rPr lang="en-US" sz="2000" b="1" i="1" dirty="0">
                <a:solidFill>
                  <a:srgbClr val="FF0000"/>
                </a:solidFill>
              </a:rPr>
              <a:t>t</a:t>
            </a:r>
            <a:r>
              <a:rPr lang="en-US" sz="2000" i="1" dirty="0"/>
              <a:t> </a:t>
            </a:r>
            <a:r>
              <a:rPr lang="en-US" sz="2000" dirty="0" err="1"/>
              <a:t>formados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aristas</a:t>
            </a:r>
            <a:r>
              <a:rPr lang="en-US" sz="2000" dirty="0"/>
              <a:t> no </a:t>
            </a:r>
            <a:r>
              <a:rPr lang="en-US" sz="2000" dirty="0" err="1" smtClean="0"/>
              <a:t>agotadas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Red Residual </a:t>
            </a:r>
            <a:r>
              <a:rPr lang="en-US" sz="2400" b="1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- </a:t>
            </a:r>
            <a:r>
              <a:rPr lang="en-US" sz="2000" dirty="0" smtClean="0"/>
              <a:t>se </a:t>
            </a:r>
            <a:r>
              <a:rPr lang="en-US" sz="2000" dirty="0" err="1" smtClean="0"/>
              <a:t>inicializa</a:t>
            </a:r>
            <a:r>
              <a:rPr lang="en-US" sz="2000" dirty="0" smtClean="0"/>
              <a:t> idem a la </a:t>
            </a:r>
            <a:r>
              <a:rPr lang="en-US" sz="2000" b="1" dirty="0" smtClean="0">
                <a:solidFill>
                  <a:srgbClr val="0070C0"/>
                </a:solidFill>
              </a:rPr>
              <a:t>Red Original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- se </a:t>
            </a:r>
            <a:r>
              <a:rPr lang="en-US" sz="2000" dirty="0" err="1" smtClean="0"/>
              <a:t>actualiza</a:t>
            </a:r>
            <a:r>
              <a:rPr lang="en-US" sz="2000" dirty="0" smtClean="0"/>
              <a:t> en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iteración</a:t>
            </a:r>
            <a:r>
              <a:rPr lang="en-US" sz="2000" dirty="0"/>
              <a:t> </a:t>
            </a:r>
            <a:r>
              <a:rPr lang="en-US" sz="2000" dirty="0" smtClean="0"/>
              <a:t>y en </a:t>
            </a:r>
            <a:r>
              <a:rPr lang="en-US" sz="2000" dirty="0" err="1" smtClean="0"/>
              <a:t>ella</a:t>
            </a:r>
            <a:r>
              <a:rPr lang="en-US" sz="2000" dirty="0" smtClean="0"/>
              <a:t> se </a:t>
            </a:r>
            <a:r>
              <a:rPr lang="en-US" sz="2000" dirty="0" err="1" smtClean="0"/>
              <a:t>representan</a:t>
            </a:r>
            <a:r>
              <a:rPr lang="en-US" sz="2000" dirty="0" smtClean="0"/>
              <a:t> (hasta un </a:t>
            </a:r>
            <a:r>
              <a:rPr lang="en-US" sz="2000" dirty="0" err="1" smtClean="0"/>
              <a:t>momento</a:t>
            </a:r>
            <a:r>
              <a:rPr lang="en-US" sz="2000" dirty="0" smtClean="0"/>
              <a:t> dado de la </a:t>
            </a:r>
            <a:r>
              <a:rPr lang="en-US" sz="2000" dirty="0" err="1" smtClean="0"/>
              <a:t>ejecución</a:t>
            </a:r>
            <a:r>
              <a:rPr lang="en-US" sz="2000" dirty="0" smtClean="0"/>
              <a:t> !!!):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   </a:t>
            </a:r>
            <a:r>
              <a:rPr lang="en-US" sz="2000" b="1" i="1" dirty="0" err="1" smtClean="0"/>
              <a:t>aristas</a:t>
            </a:r>
            <a:r>
              <a:rPr lang="en-US" sz="2000" b="1" i="1" dirty="0" smtClean="0"/>
              <a:t> no </a:t>
            </a:r>
            <a:r>
              <a:rPr lang="en-US" sz="2000" b="1" i="1" dirty="0" err="1" smtClean="0"/>
              <a:t>agotadas</a:t>
            </a:r>
            <a:r>
              <a:rPr lang="en-US" sz="2000" b="1" i="1" dirty="0"/>
              <a:t> </a:t>
            </a:r>
            <a:r>
              <a:rPr lang="en-US" sz="2000" b="1" i="1" dirty="0" smtClean="0"/>
              <a:t>y </a:t>
            </a:r>
            <a:r>
              <a:rPr lang="en-US" sz="2000" b="1" i="1" dirty="0" err="1" smtClean="0"/>
              <a:t>flujo</a:t>
            </a:r>
            <a:r>
              <a:rPr lang="en-US" sz="2000" b="1" i="1" dirty="0" smtClean="0"/>
              <a:t> que </a:t>
            </a:r>
            <a:r>
              <a:rPr lang="en-US" sz="2000" b="1" i="1" dirty="0" err="1" smtClean="0"/>
              <a:t>aun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puede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pasar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por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ellas</a:t>
            </a:r>
            <a:r>
              <a:rPr lang="en-US" sz="2000" b="1" i="1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b="1" i="1" dirty="0" smtClean="0"/>
              <a:t>  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capacidad</a:t>
            </a:r>
            <a:r>
              <a:rPr lang="en-US" sz="2000" b="1" dirty="0" smtClean="0">
                <a:solidFill>
                  <a:srgbClr val="0070C0"/>
                </a:solidFill>
              </a:rPr>
              <a:t> residual</a:t>
            </a:r>
            <a:r>
              <a:rPr lang="en-US" sz="2000" dirty="0" smtClean="0"/>
              <a:t>) </a:t>
            </a:r>
            <a:r>
              <a:rPr lang="en-US" sz="2000" dirty="0" err="1" smtClean="0"/>
              <a:t>teniendo</a:t>
            </a:r>
            <a:r>
              <a:rPr lang="en-US" sz="2000" dirty="0" smtClean="0"/>
              <a:t> en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 </a:t>
            </a:r>
            <a:r>
              <a:rPr lang="en-US" sz="2000" dirty="0" err="1" smtClean="0"/>
              <a:t>capacidad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smtClean="0"/>
              <a:t>En </a:t>
            </a:r>
            <a:r>
              <a:rPr lang="en-US" sz="2000" dirty="0" err="1" smtClean="0"/>
              <a:t>ellas</a:t>
            </a:r>
            <a:r>
              <a:rPr lang="en-US" sz="2000" dirty="0" smtClean="0"/>
              <a:t>, “</a:t>
            </a:r>
            <a:r>
              <a:rPr lang="en-US" sz="2000" b="1" i="1" dirty="0" smtClean="0"/>
              <a:t>NO se </a:t>
            </a:r>
            <a:r>
              <a:rPr lang="en-US" sz="2000" b="1" i="1" dirty="0" err="1" smtClean="0"/>
              <a:t>representan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las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aristas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agotadas</a:t>
            </a:r>
            <a:r>
              <a:rPr lang="en-US" sz="2000" dirty="0" smtClean="0"/>
              <a:t>” (</a:t>
            </a:r>
            <a:r>
              <a:rPr lang="en-US" sz="2000" dirty="0" err="1" smtClean="0"/>
              <a:t>convenio</a:t>
            </a:r>
            <a:r>
              <a:rPr lang="en-US" sz="2000" dirty="0" smtClean="0"/>
              <a:t> para </a:t>
            </a:r>
            <a:r>
              <a:rPr lang="en-US" sz="2000" dirty="0" err="1" smtClean="0"/>
              <a:t>ganar</a:t>
            </a:r>
            <a:r>
              <a:rPr lang="en-US" sz="2000" dirty="0" smtClean="0"/>
              <a:t> el </a:t>
            </a:r>
            <a:r>
              <a:rPr lang="en-US" sz="2000" dirty="0" err="1" smtClean="0"/>
              <a:t>claridad</a:t>
            </a:r>
            <a:r>
              <a:rPr lang="en-US" sz="2000" dirty="0" smtClean="0"/>
              <a:t> a la </a:t>
            </a:r>
            <a:r>
              <a:rPr lang="en-US" sz="2000" dirty="0" err="1" smtClean="0"/>
              <a:t>hora</a:t>
            </a:r>
            <a:r>
              <a:rPr lang="en-US" sz="2000" dirty="0" smtClean="0"/>
              <a:t> de </a:t>
            </a:r>
            <a:r>
              <a:rPr lang="en-US" sz="2000" dirty="0" err="1" smtClean="0"/>
              <a:t>explicar</a:t>
            </a:r>
            <a:r>
              <a:rPr lang="en-US" sz="2000" dirty="0" smtClean="0"/>
              <a:t> 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L</a:t>
            </a:r>
            <a:r>
              <a:rPr lang="en-US" sz="2000" dirty="0" smtClean="0"/>
              <a:t>a </a:t>
            </a:r>
            <a:r>
              <a:rPr lang="en-US" sz="2000" dirty="0" err="1" smtClean="0"/>
              <a:t>expresión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elemental de un </a:t>
            </a:r>
            <a:r>
              <a:rPr lang="en-US" sz="2000" dirty="0" err="1" smtClean="0"/>
              <a:t>flujo</a:t>
            </a:r>
            <a:r>
              <a:rPr lang="en-US" sz="2000" dirty="0" smtClean="0"/>
              <a:t> </a:t>
            </a:r>
            <a:r>
              <a:rPr lang="en-US" sz="2000" dirty="0" err="1" smtClean="0"/>
              <a:t>sobre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Red Residual </a:t>
            </a:r>
            <a:r>
              <a:rPr lang="en-US" sz="2000" dirty="0" err="1" smtClean="0"/>
              <a:t>es</a:t>
            </a:r>
            <a:r>
              <a:rPr lang="en-US" sz="2000" dirty="0" smtClean="0"/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camino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haber</a:t>
            </a:r>
            <a:r>
              <a:rPr lang="en-US" sz="2000" dirty="0" smtClean="0"/>
              <a:t> </a:t>
            </a:r>
            <a:r>
              <a:rPr lang="en-US" sz="2000" dirty="0" err="1" smtClean="0"/>
              <a:t>otros</a:t>
            </a:r>
            <a:r>
              <a:rPr lang="en-US" sz="2000" dirty="0" smtClean="0"/>
              <a:t> </a:t>
            </a:r>
            <a:r>
              <a:rPr lang="en-US" sz="2000" b="1" dirty="0" err="1" smtClean="0"/>
              <a:t>flujos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válidos</a:t>
            </a:r>
            <a:r>
              <a:rPr lang="en-US" sz="2000" b="1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no </a:t>
            </a:r>
            <a:r>
              <a:rPr lang="en-US" sz="2000" dirty="0" err="1" smtClean="0"/>
              <a:t>sean</a:t>
            </a:r>
            <a:r>
              <a:rPr lang="en-US" sz="2000" dirty="0" smtClean="0"/>
              <a:t> </a:t>
            </a:r>
            <a:r>
              <a:rPr lang="en-US" sz="2000" dirty="0" err="1" smtClean="0"/>
              <a:t>caminos</a:t>
            </a:r>
            <a:r>
              <a:rPr lang="en-US" sz="2000" dirty="0" smtClean="0"/>
              <a:t>, solo </a:t>
            </a:r>
            <a:r>
              <a:rPr lang="en-US" sz="2000" dirty="0" err="1" smtClean="0"/>
              <a:t>basta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cumplan</a:t>
            </a:r>
            <a:r>
              <a:rPr lang="en-US" sz="2000" dirty="0" smtClean="0"/>
              <a:t>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condiciones</a:t>
            </a:r>
            <a:r>
              <a:rPr lang="en-US" sz="2000" dirty="0" smtClean="0"/>
              <a:t> </a:t>
            </a:r>
            <a:r>
              <a:rPr lang="en-US" sz="2000" dirty="0" err="1" smtClean="0"/>
              <a:t>establecidas</a:t>
            </a:r>
            <a:r>
              <a:rPr lang="en-US" sz="2000" dirty="0" smtClean="0"/>
              <a:t> para un </a:t>
            </a:r>
            <a:r>
              <a:rPr lang="en-US" sz="2000" dirty="0" err="1" smtClean="0"/>
              <a:t>flujo</a:t>
            </a:r>
            <a:endParaRPr lang="en-US" sz="20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6962193" y="5800339"/>
            <a:ext cx="1828800" cy="905261"/>
            <a:chOff x="2209800" y="618739"/>
            <a:chExt cx="2057400" cy="981461"/>
          </a:xfrm>
        </p:grpSpPr>
        <p:sp>
          <p:nvSpPr>
            <p:cNvPr id="6" name="Oval 5"/>
            <p:cNvSpPr/>
            <p:nvPr/>
          </p:nvSpPr>
          <p:spPr>
            <a:xfrm>
              <a:off x="2209800" y="914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43200" y="676469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743200" y="13716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505200" y="667138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505200" y="13716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038600" y="914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flipV="1">
              <a:off x="2404922" y="790769"/>
              <a:ext cx="338278" cy="157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8" idx="1"/>
            </p:cNvCxnSpPr>
            <p:nvPr/>
          </p:nvCxnSpPr>
          <p:spPr>
            <a:xfrm>
              <a:off x="2404922" y="1109522"/>
              <a:ext cx="371756" cy="295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8" idx="0"/>
            </p:cNvCxnSpPr>
            <p:nvPr/>
          </p:nvCxnSpPr>
          <p:spPr>
            <a:xfrm>
              <a:off x="2857500" y="905069"/>
              <a:ext cx="0" cy="4665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7"/>
              <a:endCxn id="9" idx="3"/>
            </p:cNvCxnSpPr>
            <p:nvPr/>
          </p:nvCxnSpPr>
          <p:spPr>
            <a:xfrm flipV="1">
              <a:off x="2938322" y="862260"/>
              <a:ext cx="600356" cy="542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  <a:endCxn id="11" idx="1"/>
            </p:cNvCxnSpPr>
            <p:nvPr/>
          </p:nvCxnSpPr>
          <p:spPr>
            <a:xfrm>
              <a:off x="3733800" y="781438"/>
              <a:ext cx="338278" cy="166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373276" y="637401"/>
              <a:ext cx="263214" cy="2769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</a:t>
              </a:r>
              <a:endParaRPr lang="en-US" altLang="zh-CN" sz="1200" i="0" dirty="0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2371531" y="1226787"/>
              <a:ext cx="263214" cy="2769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</a:t>
              </a:r>
              <a:endParaRPr lang="en-US" altLang="zh-CN" sz="1200" i="0" dirty="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819400" y="942393"/>
              <a:ext cx="263214" cy="2769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</a:t>
              </a:r>
              <a:endParaRPr lang="en-US" altLang="zh-CN" sz="1200" i="0" dirty="0"/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3165786" y="1085462"/>
              <a:ext cx="263214" cy="2769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</a:t>
              </a:r>
              <a:endParaRPr lang="en-US" altLang="zh-CN" sz="1200" i="0" dirty="0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775386" y="618739"/>
              <a:ext cx="263214" cy="27699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</a:t>
              </a:r>
              <a:endParaRPr lang="en-US" altLang="zh-CN" sz="1200" i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77776" y="6553200"/>
            <a:ext cx="91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Ejemplo</a:t>
            </a:r>
            <a:endParaRPr lang="es-ES" sz="1400" dirty="0"/>
          </a:p>
        </p:txBody>
      </p:sp>
      <p:sp>
        <p:nvSpPr>
          <p:cNvPr id="4" name="Rectangle 3"/>
          <p:cNvSpPr/>
          <p:nvPr/>
        </p:nvSpPr>
        <p:spPr>
          <a:xfrm>
            <a:off x="533400" y="3200400"/>
            <a:ext cx="6496354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9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7"/>
          <p:cNvGrpSpPr/>
          <p:nvPr/>
        </p:nvGrpSpPr>
        <p:grpSpPr>
          <a:xfrm>
            <a:off x="381000" y="277539"/>
            <a:ext cx="4419600" cy="2694261"/>
            <a:chOff x="457200" y="2334939"/>
            <a:chExt cx="4419600" cy="2694261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531935" y="2334939"/>
              <a:ext cx="425117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10</a:t>
              </a:r>
              <a:endParaRPr lang="en-US" altLang="zh-CN" i="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 dirty="0" smtClean="0"/>
                <a:t>t</a:t>
              </a:r>
              <a:endParaRPr lang="en-US" altLang="zh-CN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820992" y="2925096"/>
              <a:ext cx="455574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40</a:t>
              </a:r>
              <a:endParaRPr lang="en-US" altLang="zh-CN" i="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3962400" y="2757948"/>
              <a:ext cx="453970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30</a:t>
              </a:r>
              <a:endParaRPr lang="en-US" altLang="zh-CN" i="0" dirty="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723104" y="2925096"/>
              <a:ext cx="425117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10</a:t>
              </a:r>
              <a:endParaRPr lang="en-US" altLang="zh-CN" i="0" dirty="0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10</a:t>
              </a:r>
              <a:endParaRPr lang="en-US" altLang="zh-CN" i="0" dirty="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62400" y="4141216"/>
              <a:ext cx="453971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20</a:t>
              </a:r>
              <a:endParaRPr lang="en-US" altLang="zh-CN" i="0" dirty="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762000" y="3977148"/>
              <a:ext cx="455574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40</a:t>
              </a:r>
              <a:endParaRPr lang="en-US" altLang="zh-CN" i="0" dirty="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464241" y="4659868"/>
              <a:ext cx="453971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20</a:t>
              </a:r>
              <a:endParaRPr lang="en-US" altLang="zh-CN" i="0" dirty="0"/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732721" y="4005104"/>
              <a:ext cx="405881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15</a:t>
              </a:r>
              <a:endParaRPr lang="en-US" altLang="zh-CN" i="0" dirty="0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667000" y="2925096"/>
              <a:ext cx="453971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20</a:t>
              </a:r>
              <a:endParaRPr lang="en-US" altLang="zh-CN" i="0" dirty="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667000" y="4005104"/>
              <a:ext cx="425117" cy="36933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10</a:t>
              </a:r>
              <a:endParaRPr lang="en-US" altLang="zh-CN" i="0" dirty="0"/>
            </a:p>
          </p:txBody>
        </p:sp>
      </p:grpSp>
      <p:grpSp>
        <p:nvGrpSpPr>
          <p:cNvPr id="36" name="Group 67"/>
          <p:cNvGrpSpPr/>
          <p:nvPr/>
        </p:nvGrpSpPr>
        <p:grpSpPr>
          <a:xfrm>
            <a:off x="4356423" y="2971800"/>
            <a:ext cx="4419600" cy="2694261"/>
            <a:chOff x="457200" y="2334939"/>
            <a:chExt cx="4419600" cy="2694261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2531935" y="2334939"/>
              <a:ext cx="425117" cy="3693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39427" y="2925096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40</a:t>
              </a:r>
              <a:endParaRPr lang="en-US" altLang="zh-CN" b="1" i="0" dirty="0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980033" y="275794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30</a:t>
              </a:r>
              <a:endParaRPr lang="en-US" altLang="zh-CN" b="1" i="0" dirty="0"/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1723104" y="292509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3980033" y="4141216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80435" y="397714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40</a:t>
              </a:r>
              <a:endParaRPr lang="en-US" altLang="zh-CN" b="1" i="0" dirty="0"/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481874" y="46598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>
              <a:stCxn id="42" idx="5"/>
              <a:endCxn id="4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9"/>
            <p:cNvCxnSpPr>
              <a:stCxn id="43" idx="6"/>
              <a:endCxn id="4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35"/>
            <p:cNvCxnSpPr>
              <a:stCxn id="43" idx="5"/>
              <a:endCxn id="5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39"/>
            <p:cNvCxnSpPr>
              <a:stCxn id="58" idx="5"/>
              <a:endCxn id="4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0"/>
            <p:cNvCxnSpPr>
              <a:stCxn id="39" idx="7"/>
              <a:endCxn id="5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2"/>
            <p:cNvCxnSpPr>
              <a:stCxn id="58" idx="7"/>
              <a:endCxn id="4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1726309" y="4005104"/>
              <a:ext cx="41870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15</a:t>
              </a:r>
              <a:endParaRPr lang="en-US" altLang="zh-CN" b="1" i="0" dirty="0"/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2684633" y="2925096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667000" y="4005104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</p:grpSp>
      <p:sp>
        <p:nvSpPr>
          <p:cNvPr id="66" name="65 CuadroTexto"/>
          <p:cNvSpPr txBox="1"/>
          <p:nvPr/>
        </p:nvSpPr>
        <p:spPr>
          <a:xfrm>
            <a:off x="4419600" y="381000"/>
            <a:ext cx="388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Red </a:t>
            </a:r>
            <a:r>
              <a:rPr lang="en-US" sz="2400" b="1" dirty="0" err="1" smtClean="0"/>
              <a:t>origina</a:t>
            </a:r>
            <a:r>
              <a:rPr lang="es-ES" sz="2400" b="1" dirty="0" smtClean="0"/>
              <a:t>l</a:t>
            </a:r>
            <a:endParaRPr lang="en-US" sz="2400" b="1" dirty="0" smtClean="0"/>
          </a:p>
        </p:txBody>
      </p:sp>
      <p:sp>
        <p:nvSpPr>
          <p:cNvPr id="67" name="66 CuadroTexto"/>
          <p:cNvSpPr txBox="1"/>
          <p:nvPr/>
        </p:nvSpPr>
        <p:spPr>
          <a:xfrm>
            <a:off x="4525241" y="5886271"/>
            <a:ext cx="4250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residual </a:t>
            </a:r>
            <a:r>
              <a:rPr lang="en-US" sz="2400" b="1" dirty="0" smtClean="0">
                <a:sym typeface="Wingdings" pitchFamily="2" charset="2"/>
              </a:rPr>
              <a:t> </a:t>
            </a:r>
            <a:r>
              <a:rPr lang="en-US" sz="2400" dirty="0" err="1" smtClean="0"/>
              <a:t>Inicialmente</a:t>
            </a:r>
            <a:r>
              <a:rPr lang="en-US" sz="2400" dirty="0" smtClean="0"/>
              <a:t>, idem a la </a:t>
            </a:r>
            <a:r>
              <a:rPr lang="en-US" sz="2400" b="1" dirty="0"/>
              <a:t>R</a:t>
            </a:r>
            <a:r>
              <a:rPr lang="en-US" sz="2400" b="1" dirty="0" smtClean="0"/>
              <a:t>ed original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355110" y="4114800"/>
            <a:ext cx="368349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 el </a:t>
            </a:r>
            <a:r>
              <a:rPr lang="en-US" sz="2400" b="1" dirty="0" err="1" smtClean="0"/>
              <a:t>paso</a:t>
            </a:r>
            <a:r>
              <a:rPr lang="en-US" sz="2400" b="1" dirty="0" smtClean="0"/>
              <a:t> 1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encontrar</a:t>
            </a:r>
            <a:r>
              <a:rPr lang="en-US" sz="2400" dirty="0" smtClean="0"/>
              <a:t> el </a:t>
            </a:r>
            <a:r>
              <a:rPr lang="en-US" sz="2400" dirty="0" err="1" smtClean="0"/>
              <a:t>camino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s-a-d-t </a:t>
            </a:r>
            <a:r>
              <a:rPr lang="en-US" sz="2400" dirty="0" smtClean="0"/>
              <a:t>en la </a:t>
            </a:r>
            <a:r>
              <a:rPr lang="en-US" sz="2400" b="1" dirty="0" smtClean="0"/>
              <a:t>Red residual </a:t>
            </a:r>
            <a:r>
              <a:rPr lang="en-US" sz="2400" dirty="0" smtClean="0"/>
              <a:t>y </a:t>
            </a:r>
            <a:r>
              <a:rPr lang="en-US" sz="2400" dirty="0" err="1" smtClean="0"/>
              <a:t>pasar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ese</a:t>
            </a:r>
            <a:r>
              <a:rPr lang="en-US" sz="2400" dirty="0" smtClean="0"/>
              <a:t> </a:t>
            </a:r>
            <a:r>
              <a:rPr lang="en-US" sz="2400" dirty="0" err="1" smtClean="0"/>
              <a:t>camino</a:t>
            </a:r>
            <a:r>
              <a:rPr lang="en-US" sz="2400" dirty="0" smtClean="0"/>
              <a:t> </a:t>
            </a:r>
            <a:r>
              <a:rPr lang="en-US" sz="2400" dirty="0" err="1"/>
              <a:t>t</a:t>
            </a:r>
            <a:r>
              <a:rPr lang="en-US" sz="2400" dirty="0" err="1" smtClean="0"/>
              <a:t>odo</a:t>
            </a:r>
            <a:r>
              <a:rPr lang="en-US" sz="2400" dirty="0" smtClean="0"/>
              <a:t> lo que se </a:t>
            </a:r>
            <a:r>
              <a:rPr lang="en-US" sz="2400" dirty="0" err="1" smtClean="0"/>
              <a:t>pueda</a:t>
            </a:r>
            <a:r>
              <a:rPr lang="en-US" sz="2400" dirty="0" smtClean="0"/>
              <a:t> , o sea, 10 </a:t>
            </a:r>
            <a:r>
              <a:rPr lang="en-US" sz="2400" dirty="0" err="1" smtClean="0"/>
              <a:t>unidades</a:t>
            </a:r>
            <a:endParaRPr lang="es-ES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6799801" y="277539"/>
            <a:ext cx="15061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PASO 1</a:t>
            </a:r>
            <a:endParaRPr lang="es-ES" sz="2400" b="1" dirty="0"/>
          </a:p>
        </p:txBody>
      </p:sp>
      <p:sp>
        <p:nvSpPr>
          <p:cNvPr id="69" name="68 Llamada rectangular"/>
          <p:cNvSpPr/>
          <p:nvPr/>
        </p:nvSpPr>
        <p:spPr>
          <a:xfrm>
            <a:off x="5427889" y="2001691"/>
            <a:ext cx="3240865" cy="741509"/>
          </a:xfrm>
          <a:prstGeom prst="wedgeRectCallout">
            <a:avLst>
              <a:gd name="adj1" fmla="val -17048"/>
              <a:gd name="adj2" fmla="val 7279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Establece</a:t>
            </a:r>
            <a:r>
              <a:rPr lang="en-US" sz="1400" dirty="0" smtClean="0">
                <a:solidFill>
                  <a:schemeClr val="tx1"/>
                </a:solidFill>
              </a:rPr>
              <a:t> la mayor </a:t>
            </a:r>
            <a:r>
              <a:rPr lang="en-US" sz="1400" dirty="0" err="1" smtClean="0">
                <a:solidFill>
                  <a:schemeClr val="tx1"/>
                </a:solidFill>
              </a:rPr>
              <a:t>cantidad</a:t>
            </a:r>
            <a:r>
              <a:rPr lang="en-US" sz="1400" dirty="0" smtClean="0">
                <a:solidFill>
                  <a:schemeClr val="tx1"/>
                </a:solidFill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</a:rPr>
              <a:t>flujo</a:t>
            </a:r>
            <a:r>
              <a:rPr lang="en-US" sz="1400" dirty="0" smtClean="0">
                <a:solidFill>
                  <a:schemeClr val="tx1"/>
                </a:solidFill>
              </a:rPr>
              <a:t> que se </a:t>
            </a:r>
            <a:r>
              <a:rPr lang="en-US" sz="1400" dirty="0" err="1" smtClean="0">
                <a:solidFill>
                  <a:schemeClr val="tx1"/>
                </a:solidFill>
              </a:rPr>
              <a:t>puede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pasar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por</a:t>
            </a:r>
            <a:r>
              <a:rPr lang="en-US" sz="1400" dirty="0" smtClean="0">
                <a:solidFill>
                  <a:schemeClr val="tx1"/>
                </a:solidFill>
              </a:rPr>
              <a:t> el </a:t>
            </a:r>
            <a:r>
              <a:rPr lang="en-US" sz="1400" dirty="0" err="1" smtClean="0">
                <a:solidFill>
                  <a:schemeClr val="tx1"/>
                </a:solidFill>
              </a:rPr>
              <a:t>camino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seleccionado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71" name="70 CuadroTexto"/>
          <p:cNvSpPr txBox="1"/>
          <p:nvPr/>
        </p:nvSpPr>
        <p:spPr>
          <a:xfrm>
            <a:off x="1751787" y="3119735"/>
            <a:ext cx="388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original</a:t>
            </a:r>
            <a:endParaRPr 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2131" y="5105400"/>
            <a:ext cx="3114869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oup 67"/>
          <p:cNvGrpSpPr/>
          <p:nvPr/>
        </p:nvGrpSpPr>
        <p:grpSpPr>
          <a:xfrm>
            <a:off x="381000" y="97338"/>
            <a:ext cx="2819400" cy="1598670"/>
            <a:chOff x="457200" y="2334939"/>
            <a:chExt cx="4419600" cy="2812193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490363" y="2334939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736142" y="2908681"/>
              <a:ext cx="508259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3935256" y="275794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</a:t>
              </a:r>
              <a:endParaRPr lang="en-US" altLang="zh-CN" sz="1200" i="0" dirty="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681532" y="2925096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735658" y="3977149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681532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</a:t>
              </a:r>
              <a:endParaRPr lang="en-US" altLang="zh-CN" sz="1200" i="0" dirty="0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639856" y="2925095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1400" y="0"/>
            <a:ext cx="2590801" cy="1679363"/>
            <a:chOff x="3581400" y="217525"/>
            <a:chExt cx="2590801" cy="1679363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695362" y="217525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10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628055" y="589194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5598353" y="544074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4277206" y="63862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>
              <a:stCxn id="42" idx="5"/>
              <a:endCxn id="41" idx="1"/>
            </p:cNvCxnSpPr>
            <p:nvPr/>
          </p:nvCxnSpPr>
          <p:spPr>
            <a:xfrm>
              <a:off x="5544226" y="602782"/>
              <a:ext cx="352418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9"/>
            <p:cNvCxnSpPr>
              <a:stCxn id="43" idx="6"/>
              <a:endCxn id="42" idx="2"/>
            </p:cNvCxnSpPr>
            <p:nvPr/>
          </p:nvCxnSpPr>
          <p:spPr>
            <a:xfrm>
              <a:off x="4485795" y="497380"/>
              <a:ext cx="7828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35"/>
            <p:cNvCxnSpPr>
              <a:stCxn id="43" idx="5"/>
              <a:endCxn id="58" idx="1"/>
            </p:cNvCxnSpPr>
            <p:nvPr/>
          </p:nvCxnSpPr>
          <p:spPr>
            <a:xfrm>
              <a:off x="4438391" y="602782"/>
              <a:ext cx="325871" cy="3547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39"/>
            <p:cNvCxnSpPr>
              <a:stCxn id="58" idx="5"/>
              <a:endCxn id="40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0"/>
            <p:cNvCxnSpPr>
              <a:stCxn id="39" idx="7"/>
              <a:endCxn id="58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2"/>
            <p:cNvCxnSpPr>
              <a:stCxn id="58" idx="7"/>
              <a:endCxn id="42" idx="3"/>
            </p:cNvCxnSpPr>
            <p:nvPr/>
          </p:nvCxnSpPr>
          <p:spPr>
            <a:xfrm flipV="1">
              <a:off x="4993151" y="602782"/>
              <a:ext cx="322796" cy="3547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4838980" y="63862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71" name="70 CuadroTexto"/>
          <p:cNvSpPr txBox="1"/>
          <p:nvPr/>
        </p:nvSpPr>
        <p:spPr>
          <a:xfrm>
            <a:off x="76200" y="106680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70" name="70 CuadroTexto"/>
          <p:cNvSpPr txBox="1"/>
          <p:nvPr/>
        </p:nvSpPr>
        <p:spPr>
          <a:xfrm>
            <a:off x="3311769" y="1051197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72" name="70 CuadroTexto"/>
          <p:cNvSpPr txBox="1"/>
          <p:nvPr/>
        </p:nvSpPr>
        <p:spPr>
          <a:xfrm>
            <a:off x="6374378" y="236166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s-a-d-t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3" name="Group 67"/>
          <p:cNvGrpSpPr/>
          <p:nvPr/>
        </p:nvGrpSpPr>
        <p:grpSpPr>
          <a:xfrm>
            <a:off x="432434" y="1754130"/>
            <a:ext cx="2844166" cy="1674870"/>
            <a:chOff x="418377" y="2200897"/>
            <a:chExt cx="4458423" cy="2946235"/>
          </a:xfrm>
        </p:grpSpPr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75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79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418377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10/40</a:t>
              </a:r>
              <a:endParaRPr lang="en-US" altLang="zh-CN" sz="1200" i="0" dirty="0"/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10/30</a:t>
              </a:r>
              <a:endParaRPr lang="en-US" altLang="zh-CN" sz="1200" i="0" dirty="0"/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1681532" y="2925096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86" name="Text Box 32"/>
            <p:cNvSpPr txBox="1">
              <a:spLocks noChangeArrowheads="1"/>
            </p:cNvSpPr>
            <p:nvPr/>
          </p:nvSpPr>
          <p:spPr bwMode="auto">
            <a:xfrm>
              <a:off x="735658" y="3977149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87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88" name="Straight Arrow Connector 32"/>
            <p:cNvCxnSpPr>
              <a:stCxn id="75" idx="7"/>
              <a:endCxn id="80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4"/>
            <p:cNvCxnSpPr>
              <a:stCxn id="75" idx="5"/>
              <a:endCxn id="76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8"/>
            <p:cNvCxnSpPr>
              <a:stCxn id="76" idx="6"/>
              <a:endCxn id="77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41"/>
            <p:cNvCxnSpPr>
              <a:stCxn id="79" idx="5"/>
              <a:endCxn id="78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46"/>
            <p:cNvCxnSpPr>
              <a:stCxn id="77" idx="7"/>
              <a:endCxn id="78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9"/>
            <p:cNvCxnSpPr>
              <a:stCxn id="80" idx="6"/>
              <a:endCxn id="79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60"/>
            <p:cNvCxnSpPr>
              <a:stCxn id="95" idx="6"/>
              <a:endCxn id="78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Arrow Connector 35"/>
            <p:cNvCxnSpPr>
              <a:stCxn id="80" idx="5"/>
              <a:endCxn id="95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9"/>
            <p:cNvCxnSpPr>
              <a:stCxn id="95" idx="5"/>
              <a:endCxn id="77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40"/>
            <p:cNvCxnSpPr>
              <a:stCxn id="76" idx="7"/>
              <a:endCxn id="95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42"/>
            <p:cNvCxnSpPr>
              <a:stCxn id="95" idx="7"/>
              <a:endCxn id="79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28"/>
            <p:cNvSpPr txBox="1">
              <a:spLocks noChangeArrowheads="1"/>
            </p:cNvSpPr>
            <p:nvPr/>
          </p:nvSpPr>
          <p:spPr bwMode="auto">
            <a:xfrm>
              <a:off x="1681532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</a:t>
              </a:r>
              <a:endParaRPr lang="en-US" altLang="zh-CN" sz="1200" i="0" dirty="0"/>
            </a:p>
          </p:txBody>
        </p:sp>
        <p:sp>
          <p:nvSpPr>
            <p:cNvPr id="101" name="Text Box 28"/>
            <p:cNvSpPr txBox="1">
              <a:spLocks noChangeArrowheads="1"/>
            </p:cNvSpPr>
            <p:nvPr/>
          </p:nvSpPr>
          <p:spPr bwMode="auto">
            <a:xfrm>
              <a:off x="2639856" y="2925095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02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81400" y="1808722"/>
            <a:ext cx="2590801" cy="1548571"/>
            <a:chOff x="3581400" y="348317"/>
            <a:chExt cx="2590801" cy="1548571"/>
          </a:xfrm>
        </p:grpSpPr>
        <p:sp>
          <p:nvSpPr>
            <p:cNvPr id="106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10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113" name="Text Box 26"/>
            <p:cNvSpPr txBox="1">
              <a:spLocks noChangeArrowheads="1"/>
            </p:cNvSpPr>
            <p:nvPr/>
          </p:nvSpPr>
          <p:spPr bwMode="auto">
            <a:xfrm>
              <a:off x="5598354" y="54407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14" name="Text Box 28"/>
            <p:cNvSpPr txBox="1">
              <a:spLocks noChangeArrowheads="1"/>
            </p:cNvSpPr>
            <p:nvPr/>
          </p:nvSpPr>
          <p:spPr bwMode="auto">
            <a:xfrm>
              <a:off x="4277206" y="63862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10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16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17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119" name="Straight Arrow Connector 32"/>
            <p:cNvCxnSpPr>
              <a:stCxn id="106" idx="7"/>
              <a:endCxn id="111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34"/>
            <p:cNvCxnSpPr>
              <a:stCxn id="106" idx="5"/>
              <a:endCxn id="107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38"/>
            <p:cNvCxnSpPr>
              <a:stCxn id="107" idx="6"/>
              <a:endCxn id="108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1"/>
            <p:cNvCxnSpPr>
              <a:stCxn id="110" idx="5"/>
              <a:endCxn id="109" idx="1"/>
            </p:cNvCxnSpPr>
            <p:nvPr/>
          </p:nvCxnSpPr>
          <p:spPr>
            <a:xfrm>
              <a:off x="5544226" y="602782"/>
              <a:ext cx="352418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6"/>
            <p:cNvCxnSpPr>
              <a:stCxn id="108" idx="7"/>
              <a:endCxn id="109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60"/>
            <p:cNvCxnSpPr>
              <a:stCxn id="126" idx="6"/>
              <a:endCxn id="109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35"/>
            <p:cNvCxnSpPr>
              <a:stCxn id="111" idx="5"/>
              <a:endCxn id="126" idx="1"/>
            </p:cNvCxnSpPr>
            <p:nvPr/>
          </p:nvCxnSpPr>
          <p:spPr>
            <a:xfrm>
              <a:off x="4438391" y="602782"/>
              <a:ext cx="325871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39"/>
            <p:cNvCxnSpPr>
              <a:stCxn id="126" idx="5"/>
              <a:endCxn id="108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40"/>
            <p:cNvCxnSpPr>
              <a:stCxn id="107" idx="7"/>
              <a:endCxn id="126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42"/>
            <p:cNvCxnSpPr>
              <a:stCxn id="126" idx="7"/>
              <a:endCxn id="110" idx="3"/>
            </p:cNvCxnSpPr>
            <p:nvPr/>
          </p:nvCxnSpPr>
          <p:spPr>
            <a:xfrm flipV="1">
              <a:off x="4993151" y="602782"/>
              <a:ext cx="322796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4838980" y="63862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33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135" name="70 CuadroTexto"/>
          <p:cNvSpPr txBox="1"/>
          <p:nvPr/>
        </p:nvSpPr>
        <p:spPr>
          <a:xfrm>
            <a:off x="6400800" y="1972312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s-a-c-d-t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136" name="Group 67"/>
          <p:cNvGrpSpPr/>
          <p:nvPr/>
        </p:nvGrpSpPr>
        <p:grpSpPr>
          <a:xfrm>
            <a:off x="457200" y="3430530"/>
            <a:ext cx="2844166" cy="1674870"/>
            <a:chOff x="418378" y="2200897"/>
            <a:chExt cx="4458422" cy="2946235"/>
          </a:xfrm>
        </p:grpSpPr>
        <p:sp>
          <p:nvSpPr>
            <p:cNvPr id="137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45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20/30</a:t>
              </a:r>
              <a:endParaRPr lang="en-US" altLang="zh-CN" sz="1200" i="0" dirty="0"/>
            </a:p>
          </p:txBody>
        </p:sp>
        <p:sp>
          <p:nvSpPr>
            <p:cNvPr id="146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47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49" name="Text Box 32"/>
            <p:cNvSpPr txBox="1">
              <a:spLocks noChangeArrowheads="1"/>
            </p:cNvSpPr>
            <p:nvPr/>
          </p:nvSpPr>
          <p:spPr bwMode="auto">
            <a:xfrm>
              <a:off x="735658" y="3977149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151" name="Straight Arrow Connector 32"/>
            <p:cNvCxnSpPr>
              <a:stCxn id="138" idx="7"/>
              <a:endCxn id="1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34"/>
            <p:cNvCxnSpPr>
              <a:stCxn id="138" idx="5"/>
              <a:endCxn id="13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38"/>
            <p:cNvCxnSpPr>
              <a:stCxn id="139" idx="6"/>
              <a:endCxn id="14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>
              <a:stCxn id="142" idx="5"/>
              <a:endCxn id="14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46"/>
            <p:cNvCxnSpPr>
              <a:stCxn id="140" idx="7"/>
              <a:endCxn id="14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49"/>
            <p:cNvCxnSpPr>
              <a:stCxn id="143" idx="6"/>
              <a:endCxn id="14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60"/>
            <p:cNvCxnSpPr>
              <a:stCxn id="158" idx="6"/>
              <a:endCxn id="1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35"/>
            <p:cNvCxnSpPr>
              <a:stCxn id="143" idx="5"/>
              <a:endCxn id="15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39"/>
            <p:cNvCxnSpPr>
              <a:stCxn id="158" idx="5"/>
              <a:endCxn id="14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40"/>
            <p:cNvCxnSpPr>
              <a:stCxn id="139" idx="7"/>
              <a:endCxn id="15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42"/>
            <p:cNvCxnSpPr>
              <a:stCxn id="158" idx="7"/>
              <a:endCxn id="14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 Box 28"/>
            <p:cNvSpPr txBox="1">
              <a:spLocks noChangeArrowheads="1"/>
            </p:cNvSpPr>
            <p:nvPr/>
          </p:nvSpPr>
          <p:spPr bwMode="auto">
            <a:xfrm>
              <a:off x="1681532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</a:t>
              </a:r>
              <a:endParaRPr lang="en-US" altLang="zh-CN" sz="1200" i="0" dirty="0"/>
            </a:p>
          </p:txBody>
        </p:sp>
        <p:sp>
          <p:nvSpPr>
            <p:cNvPr id="164" name="Text Box 28"/>
            <p:cNvSpPr txBox="1">
              <a:spLocks noChangeArrowheads="1"/>
            </p:cNvSpPr>
            <p:nvPr/>
          </p:nvSpPr>
          <p:spPr bwMode="auto">
            <a:xfrm>
              <a:off x="2410182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10/20</a:t>
              </a:r>
              <a:endParaRPr lang="en-US" altLang="zh-CN" sz="1200" i="0" dirty="0"/>
            </a:p>
          </p:txBody>
        </p:sp>
        <p:sp>
          <p:nvSpPr>
            <p:cNvPr id="165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657599" y="3430530"/>
            <a:ext cx="2590801" cy="1548571"/>
            <a:chOff x="3581400" y="348317"/>
            <a:chExt cx="2590801" cy="1548571"/>
          </a:xfrm>
        </p:grpSpPr>
        <p:sp>
          <p:nvSpPr>
            <p:cNvPr id="168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9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72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75" name="Text Box 26"/>
            <p:cNvSpPr txBox="1">
              <a:spLocks noChangeArrowheads="1"/>
            </p:cNvSpPr>
            <p:nvPr/>
          </p:nvSpPr>
          <p:spPr bwMode="auto">
            <a:xfrm>
              <a:off x="5598354" y="54407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10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177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78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79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180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181" name="Straight Arrow Connector 32"/>
            <p:cNvCxnSpPr>
              <a:stCxn id="168" idx="7"/>
              <a:endCxn id="173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34"/>
            <p:cNvCxnSpPr>
              <a:stCxn id="168" idx="5"/>
              <a:endCxn id="169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38"/>
            <p:cNvCxnSpPr>
              <a:stCxn id="169" idx="6"/>
              <a:endCxn id="170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41"/>
            <p:cNvCxnSpPr>
              <a:stCxn id="172" idx="5"/>
              <a:endCxn id="171" idx="1"/>
            </p:cNvCxnSpPr>
            <p:nvPr/>
          </p:nvCxnSpPr>
          <p:spPr>
            <a:xfrm>
              <a:off x="5544226" y="602782"/>
              <a:ext cx="352418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46"/>
            <p:cNvCxnSpPr>
              <a:stCxn id="170" idx="7"/>
              <a:endCxn id="171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60"/>
            <p:cNvCxnSpPr>
              <a:stCxn id="187" idx="6"/>
              <a:endCxn id="171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Straight Arrow Connector 39"/>
            <p:cNvCxnSpPr>
              <a:stCxn id="187" idx="5"/>
              <a:endCxn id="170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40"/>
            <p:cNvCxnSpPr>
              <a:stCxn id="169" idx="7"/>
              <a:endCxn id="187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42"/>
            <p:cNvCxnSpPr>
              <a:stCxn id="187" idx="7"/>
              <a:endCxn id="172" idx="3"/>
            </p:cNvCxnSpPr>
            <p:nvPr/>
          </p:nvCxnSpPr>
          <p:spPr>
            <a:xfrm flipV="1">
              <a:off x="4993151" y="602782"/>
              <a:ext cx="322796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193" name="Text Box 28"/>
            <p:cNvSpPr txBox="1">
              <a:spLocks noChangeArrowheads="1"/>
            </p:cNvSpPr>
            <p:nvPr/>
          </p:nvSpPr>
          <p:spPr bwMode="auto">
            <a:xfrm>
              <a:off x="4838980" y="63862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10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194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196" name="70 CuadroTexto"/>
          <p:cNvSpPr txBox="1"/>
          <p:nvPr/>
        </p:nvSpPr>
        <p:spPr>
          <a:xfrm>
            <a:off x="6400800" y="3506730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s-b-c-d-t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7" name="70 CuadroTexto"/>
          <p:cNvSpPr txBox="1"/>
          <p:nvPr/>
        </p:nvSpPr>
        <p:spPr>
          <a:xfrm>
            <a:off x="76200" y="2721157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198" name="70 CuadroTexto"/>
          <p:cNvSpPr txBox="1"/>
          <p:nvPr/>
        </p:nvSpPr>
        <p:spPr>
          <a:xfrm>
            <a:off x="76200" y="4473757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199" name="70 CuadroTexto"/>
          <p:cNvSpPr txBox="1"/>
          <p:nvPr/>
        </p:nvSpPr>
        <p:spPr>
          <a:xfrm>
            <a:off x="3352800" y="2713442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200" name="70 CuadroTexto"/>
          <p:cNvSpPr txBox="1"/>
          <p:nvPr/>
        </p:nvSpPr>
        <p:spPr>
          <a:xfrm>
            <a:off x="3362131" y="434935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grpSp>
        <p:nvGrpSpPr>
          <p:cNvPr id="201" name="Group 67"/>
          <p:cNvGrpSpPr/>
          <p:nvPr/>
        </p:nvGrpSpPr>
        <p:grpSpPr>
          <a:xfrm>
            <a:off x="457200" y="5183130"/>
            <a:ext cx="2848945" cy="1674870"/>
            <a:chOff x="410887" y="2200897"/>
            <a:chExt cx="4465913" cy="2946235"/>
          </a:xfrm>
        </p:grpSpPr>
        <p:sp>
          <p:nvSpPr>
            <p:cNvPr id="202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203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4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207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210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211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212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213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214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10/40</a:t>
              </a:r>
              <a:endParaRPr lang="en-US" altLang="zh-CN" sz="1200" i="0" dirty="0"/>
            </a:p>
          </p:txBody>
        </p:sp>
        <p:sp>
          <p:nvSpPr>
            <p:cNvPr id="215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16" name="Straight Arrow Connector 32"/>
            <p:cNvCxnSpPr>
              <a:stCxn id="203" idx="7"/>
              <a:endCxn id="208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34"/>
            <p:cNvCxnSpPr>
              <a:stCxn id="203" idx="5"/>
              <a:endCxn id="204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38"/>
            <p:cNvCxnSpPr>
              <a:stCxn id="204" idx="6"/>
              <a:endCxn id="205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41"/>
            <p:cNvCxnSpPr>
              <a:stCxn id="207" idx="5"/>
              <a:endCxn id="206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46"/>
            <p:cNvCxnSpPr>
              <a:stCxn id="205" idx="7"/>
              <a:endCxn id="206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49"/>
            <p:cNvCxnSpPr>
              <a:stCxn id="208" idx="6"/>
              <a:endCxn id="207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60"/>
            <p:cNvCxnSpPr>
              <a:stCxn id="223" idx="6"/>
              <a:endCxn id="206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35"/>
            <p:cNvCxnSpPr>
              <a:stCxn id="208" idx="5"/>
              <a:endCxn id="223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39"/>
            <p:cNvCxnSpPr>
              <a:stCxn id="223" idx="5"/>
              <a:endCxn id="205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40"/>
            <p:cNvCxnSpPr>
              <a:stCxn id="204" idx="7"/>
              <a:endCxn id="223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42"/>
            <p:cNvCxnSpPr>
              <a:stCxn id="223" idx="7"/>
              <a:endCxn id="207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10/15</a:t>
              </a:r>
              <a:endParaRPr lang="en-US" altLang="zh-CN" sz="1200" i="0" dirty="0"/>
            </a:p>
          </p:txBody>
        </p:sp>
        <p:sp>
          <p:nvSpPr>
            <p:cNvPr id="229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230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231" name="70 CuadroTexto"/>
          <p:cNvSpPr txBox="1"/>
          <p:nvPr/>
        </p:nvSpPr>
        <p:spPr>
          <a:xfrm>
            <a:off x="80979" y="619702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232" name="Group 231"/>
          <p:cNvGrpSpPr/>
          <p:nvPr/>
        </p:nvGrpSpPr>
        <p:grpSpPr>
          <a:xfrm>
            <a:off x="3648268" y="5309429"/>
            <a:ext cx="2590801" cy="1548571"/>
            <a:chOff x="3581400" y="348317"/>
            <a:chExt cx="2590801" cy="1548571"/>
          </a:xfrm>
        </p:grpSpPr>
        <p:sp>
          <p:nvSpPr>
            <p:cNvPr id="233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34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237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41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242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43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244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245" name="Straight Arrow Connector 32"/>
            <p:cNvCxnSpPr>
              <a:stCxn id="233" idx="7"/>
              <a:endCxn id="238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34"/>
            <p:cNvCxnSpPr>
              <a:stCxn id="233" idx="5"/>
              <a:endCxn id="234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38"/>
            <p:cNvCxnSpPr>
              <a:stCxn id="234" idx="6"/>
              <a:endCxn id="235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46"/>
            <p:cNvCxnSpPr>
              <a:stCxn id="235" idx="7"/>
              <a:endCxn id="236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60"/>
            <p:cNvCxnSpPr>
              <a:stCxn id="251" idx="6"/>
              <a:endCxn id="236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2" name="Straight Arrow Connector 39"/>
            <p:cNvCxnSpPr>
              <a:stCxn id="251" idx="5"/>
              <a:endCxn id="235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40"/>
            <p:cNvCxnSpPr>
              <a:stCxn id="234" idx="7"/>
              <a:endCxn id="251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 Box 28"/>
            <p:cNvSpPr txBox="1">
              <a:spLocks noChangeArrowheads="1"/>
            </p:cNvSpPr>
            <p:nvPr/>
          </p:nvSpPr>
          <p:spPr bwMode="auto">
            <a:xfrm>
              <a:off x="4316479" y="1249523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5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257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258" name="70 CuadroTexto"/>
          <p:cNvSpPr txBox="1"/>
          <p:nvPr/>
        </p:nvSpPr>
        <p:spPr>
          <a:xfrm>
            <a:off x="3352800" y="6273225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259" name="70 CuadroTexto"/>
          <p:cNvSpPr txBox="1"/>
          <p:nvPr/>
        </p:nvSpPr>
        <p:spPr>
          <a:xfrm>
            <a:off x="6400800" y="5552182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s-b-c-e-t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7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1)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01980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(2)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068007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(3)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077338" y="53067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(4)</a:t>
            </a:r>
            <a:endParaRPr lang="es-E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C9FA5C09-4273-4B51-A058-94C7C266F6DF}" type="slidenum">
              <a:rPr lang="es-ES" smtClean="0"/>
              <a:t>17</a:t>
            </a:fld>
            <a:endParaRPr lang="es-ES" dirty="0"/>
          </a:p>
        </p:txBody>
      </p:sp>
      <p:grpSp>
        <p:nvGrpSpPr>
          <p:cNvPr id="6" name="Group 67"/>
          <p:cNvGrpSpPr/>
          <p:nvPr/>
        </p:nvGrpSpPr>
        <p:grpSpPr>
          <a:xfrm>
            <a:off x="457200" y="76200"/>
            <a:ext cx="2848945" cy="1674870"/>
            <a:chOff x="410887" y="2200897"/>
            <a:chExt cx="4465913" cy="2946235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94346" y="4074795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5/20</a:t>
              </a:r>
              <a:endParaRPr lang="en-US" altLang="zh-CN" sz="1200" i="0" dirty="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15/40</a:t>
              </a:r>
              <a:endParaRPr lang="en-US" altLang="zh-CN" sz="1200" i="0" dirty="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441514" y="4005104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</p:grpSp>
      <p:sp>
        <p:nvSpPr>
          <p:cNvPr id="36" name="70 CuadroTexto"/>
          <p:cNvSpPr txBox="1"/>
          <p:nvPr/>
        </p:nvSpPr>
        <p:spPr>
          <a:xfrm>
            <a:off x="80979" y="109009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648268" y="202499"/>
            <a:ext cx="2590801" cy="1548571"/>
            <a:chOff x="3581400" y="348317"/>
            <a:chExt cx="2590801" cy="1548571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5598354" y="1326515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15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3722727" y="123371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25</a:t>
              </a:r>
              <a:endParaRPr lang="en-US" altLang="zh-CN" sz="1200" b="1" i="0" dirty="0"/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49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60"/>
            <p:cNvCxnSpPr>
              <a:stCxn id="54" idx="6"/>
              <a:endCxn id="41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39"/>
            <p:cNvCxnSpPr>
              <a:stCxn id="54" idx="5"/>
              <a:endCxn id="40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869798" y="1249523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</p:grpSp>
      <p:sp>
        <p:nvSpPr>
          <p:cNvPr id="59" name="70 CuadroTexto"/>
          <p:cNvSpPr txBox="1"/>
          <p:nvPr/>
        </p:nvSpPr>
        <p:spPr>
          <a:xfrm>
            <a:off x="3352800" y="1141470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60" name="70 CuadroTexto"/>
          <p:cNvSpPr txBox="1"/>
          <p:nvPr/>
        </p:nvSpPr>
        <p:spPr>
          <a:xfrm>
            <a:off x="6400800" y="445252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s-b-e-t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15</a:t>
            </a:r>
          </a:p>
        </p:txBody>
      </p:sp>
      <p:grpSp>
        <p:nvGrpSpPr>
          <p:cNvPr id="61" name="Group 67"/>
          <p:cNvGrpSpPr/>
          <p:nvPr/>
        </p:nvGrpSpPr>
        <p:grpSpPr>
          <a:xfrm>
            <a:off x="452421" y="1828800"/>
            <a:ext cx="2848945" cy="1674870"/>
            <a:chOff x="410887" y="2200897"/>
            <a:chExt cx="4465913" cy="2946235"/>
          </a:xfrm>
        </p:grpSpPr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30</a:t>
              </a:r>
              <a:r>
                <a:rPr lang="en-US" altLang="zh-CN" sz="1200" i="0" dirty="0" smtClean="0"/>
                <a:t>/30</a:t>
              </a:r>
              <a:endParaRPr lang="en-US" altLang="zh-CN" sz="1200" i="0" dirty="0"/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3932781" y="4074795"/>
              <a:ext cx="92230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sz="1200" i="0" dirty="0" smtClean="0"/>
                <a:t>/20</a:t>
              </a:r>
              <a:endParaRPr lang="en-US" altLang="zh-CN" sz="1200" i="0" dirty="0"/>
            </a:p>
          </p:txBody>
        </p:sp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30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75" name="Text Box 33"/>
            <p:cNvSpPr txBox="1">
              <a:spLocks noChangeArrowheads="1"/>
            </p:cNvSpPr>
            <p:nvPr/>
          </p:nvSpPr>
          <p:spPr bwMode="auto">
            <a:xfrm>
              <a:off x="2253744" y="465986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15/20</a:t>
              </a:r>
              <a:endParaRPr lang="en-US" altLang="zh-CN" sz="1200" i="0" dirty="0"/>
            </a:p>
          </p:txBody>
        </p:sp>
        <p:cxnSp>
          <p:nvCxnSpPr>
            <p:cNvPr id="76" name="Straight Arrow Connector 32"/>
            <p:cNvCxnSpPr>
              <a:stCxn id="63" idx="7"/>
              <a:endCxn id="68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34"/>
            <p:cNvCxnSpPr>
              <a:stCxn id="63" idx="5"/>
              <a:endCxn id="64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38"/>
            <p:cNvCxnSpPr>
              <a:stCxn id="64" idx="6"/>
              <a:endCxn id="65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41"/>
            <p:cNvCxnSpPr>
              <a:stCxn id="67" idx="5"/>
              <a:endCxn id="66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46"/>
            <p:cNvCxnSpPr>
              <a:stCxn id="65" idx="7"/>
              <a:endCxn id="66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49"/>
            <p:cNvCxnSpPr>
              <a:stCxn id="68" idx="6"/>
              <a:endCxn id="67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60"/>
            <p:cNvCxnSpPr>
              <a:stCxn id="83" idx="6"/>
              <a:endCxn id="66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35"/>
            <p:cNvCxnSpPr>
              <a:stCxn id="68" idx="5"/>
              <a:endCxn id="83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9"/>
            <p:cNvCxnSpPr>
              <a:stCxn id="83" idx="5"/>
              <a:endCxn id="65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40"/>
            <p:cNvCxnSpPr>
              <a:stCxn id="64" idx="7"/>
              <a:endCxn id="83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42"/>
            <p:cNvCxnSpPr>
              <a:stCxn id="83" idx="7"/>
              <a:endCxn id="67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89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2441514" y="4005104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</p:grpSp>
      <p:sp>
        <p:nvSpPr>
          <p:cNvPr id="91" name="70 CuadroTexto"/>
          <p:cNvSpPr txBox="1"/>
          <p:nvPr/>
        </p:nvSpPr>
        <p:spPr>
          <a:xfrm>
            <a:off x="152400" y="299509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643489" y="1955099"/>
            <a:ext cx="2590801" cy="1548571"/>
            <a:chOff x="3581400" y="348317"/>
            <a:chExt cx="2590801" cy="1548571"/>
          </a:xfrm>
        </p:grpSpPr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4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97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00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3722727" y="123371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03" name="Text Box 33"/>
            <p:cNvSpPr txBox="1">
              <a:spLocks noChangeArrowheads="1"/>
            </p:cNvSpPr>
            <p:nvPr/>
          </p:nvSpPr>
          <p:spPr bwMode="auto">
            <a:xfrm>
              <a:off x="4759395" y="1619889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cxnSp>
          <p:nvCxnSpPr>
            <p:cNvPr id="104" name="Straight Arrow Connector 32"/>
            <p:cNvCxnSpPr>
              <a:stCxn id="93" idx="7"/>
              <a:endCxn id="98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34"/>
            <p:cNvCxnSpPr>
              <a:stCxn id="93" idx="5"/>
              <a:endCxn id="94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38"/>
            <p:cNvCxnSpPr>
              <a:stCxn id="94" idx="6"/>
              <a:endCxn id="95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60"/>
            <p:cNvCxnSpPr>
              <a:stCxn id="109" idx="6"/>
              <a:endCxn id="96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39"/>
            <p:cNvCxnSpPr>
              <a:stCxn id="109" idx="5"/>
              <a:endCxn id="95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 Box 28"/>
            <p:cNvSpPr txBox="1">
              <a:spLocks noChangeArrowheads="1"/>
            </p:cNvSpPr>
            <p:nvPr/>
          </p:nvSpPr>
          <p:spPr bwMode="auto">
            <a:xfrm>
              <a:off x="4869798" y="1249523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</p:grpSp>
      <p:sp>
        <p:nvSpPr>
          <p:cNvPr id="112" name="70 CuadroTexto"/>
          <p:cNvSpPr txBox="1"/>
          <p:nvPr/>
        </p:nvSpPr>
        <p:spPr>
          <a:xfrm>
            <a:off x="3352800" y="2894070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2421" y="3732270"/>
            <a:ext cx="8234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PARADA:</a:t>
            </a:r>
            <a:r>
              <a:rPr lang="en-US" dirty="0" smtClean="0"/>
              <a:t> no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ncontrar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camino</a:t>
            </a:r>
            <a:r>
              <a:rPr lang="en-US" dirty="0"/>
              <a:t> de la </a:t>
            </a:r>
            <a:r>
              <a:rPr lang="en-US" b="1" i="1" dirty="0" err="1">
                <a:solidFill>
                  <a:srgbClr val="00B050"/>
                </a:solidFill>
              </a:rPr>
              <a:t>fuente</a:t>
            </a:r>
            <a:r>
              <a:rPr lang="en-US" b="1" dirty="0"/>
              <a:t> </a:t>
            </a:r>
            <a:r>
              <a:rPr lang="en-US" dirty="0"/>
              <a:t>al </a:t>
            </a:r>
            <a:r>
              <a:rPr lang="en-US" b="1" dirty="0"/>
              <a:t>	</a:t>
            </a:r>
            <a:r>
              <a:rPr lang="en-US" b="1" i="1" dirty="0">
                <a:solidFill>
                  <a:srgbClr val="00B050"/>
                </a:solidFill>
              </a:rPr>
              <a:t>receptor</a:t>
            </a:r>
            <a:r>
              <a:rPr lang="en-US" b="1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aristas</a:t>
            </a:r>
            <a:r>
              <a:rPr lang="en-US" dirty="0"/>
              <a:t> </a:t>
            </a:r>
            <a:r>
              <a:rPr lang="en-US" b="1" dirty="0" smtClean="0"/>
              <a:t>no </a:t>
            </a:r>
            <a:r>
              <a:rPr lang="en-US" b="1" dirty="0" err="1" smtClean="0"/>
              <a:t>agotadas</a:t>
            </a:r>
            <a:r>
              <a:rPr lang="en-US" b="1" dirty="0" smtClean="0"/>
              <a:t> </a:t>
            </a:r>
            <a:endParaRPr lang="en-US" b="1" dirty="0"/>
          </a:p>
          <a:p>
            <a:endParaRPr lang="es-ES" dirty="0"/>
          </a:p>
        </p:txBody>
      </p:sp>
      <p:sp>
        <p:nvSpPr>
          <p:cNvPr id="114" name="1 CuadroTexto"/>
          <p:cNvSpPr txBox="1"/>
          <p:nvPr/>
        </p:nvSpPr>
        <p:spPr>
          <a:xfrm>
            <a:off x="457200" y="4418070"/>
            <a:ext cx="43217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alor del </a:t>
            </a:r>
            <a:r>
              <a:rPr lang="en-US" b="1" dirty="0" smtClean="0"/>
              <a:t>FLUJO </a:t>
            </a:r>
            <a:r>
              <a:rPr lang="en-US" dirty="0" smtClean="0"/>
              <a:t>= </a:t>
            </a:r>
            <a:r>
              <a:rPr lang="en-US" b="1" i="1" dirty="0" smtClean="0"/>
              <a:t>f(</a:t>
            </a:r>
            <a:r>
              <a:rPr lang="en-US" b="1" i="1" dirty="0" err="1" smtClean="0"/>
              <a:t>s,a</a:t>
            </a:r>
            <a:r>
              <a:rPr lang="en-US" b="1" i="1" dirty="0" smtClean="0"/>
              <a:t>)+f(</a:t>
            </a:r>
            <a:r>
              <a:rPr lang="en-US" b="1" i="1" dirty="0" err="1" smtClean="0"/>
              <a:t>s,b</a:t>
            </a:r>
            <a:r>
              <a:rPr lang="en-US" b="1" i="1" dirty="0" smtClean="0"/>
              <a:t>) </a:t>
            </a:r>
            <a:r>
              <a:rPr lang="en-US" dirty="0" smtClean="0"/>
              <a:t>= 20 + 30 = </a:t>
            </a:r>
            <a:r>
              <a:rPr lang="en-US" b="1" dirty="0" smtClean="0"/>
              <a:t>50</a:t>
            </a:r>
            <a:endParaRPr lang="es-ES" b="1" dirty="0"/>
          </a:p>
        </p:txBody>
      </p:sp>
      <p:sp>
        <p:nvSpPr>
          <p:cNvPr id="115" name="4 CuadroTexto"/>
          <p:cNvSpPr txBox="1"/>
          <p:nvPr/>
        </p:nvSpPr>
        <p:spPr>
          <a:xfrm>
            <a:off x="381000" y="5027670"/>
            <a:ext cx="838199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/>
              <a:t>NO ES MÁXIMO!</a:t>
            </a:r>
          </a:p>
          <a:p>
            <a:r>
              <a:rPr lang="en-US" dirty="0" smtClean="0"/>
              <a:t>Si </a:t>
            </a:r>
            <a:r>
              <a:rPr lang="en-US" dirty="0" err="1" smtClean="0"/>
              <a:t>las</a:t>
            </a:r>
            <a:r>
              <a:rPr lang="en-US" dirty="0" smtClean="0"/>
              <a:t> 5 </a:t>
            </a:r>
            <a:r>
              <a:rPr lang="en-US" dirty="0" err="1" smtClean="0"/>
              <a:t>unidades</a:t>
            </a:r>
            <a:r>
              <a:rPr lang="en-US" dirty="0" smtClean="0"/>
              <a:t> que se </a:t>
            </a:r>
            <a:r>
              <a:rPr lang="en-US" dirty="0" err="1" smtClean="0"/>
              <a:t>enviaron</a:t>
            </a:r>
            <a:r>
              <a:rPr lang="en-US" dirty="0" smtClean="0"/>
              <a:t> de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</a:t>
            </a:r>
            <a:r>
              <a:rPr lang="en-US" b="1" i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en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(4)</a:t>
            </a:r>
            <a:r>
              <a:rPr lang="en-US" dirty="0" smtClean="0"/>
              <a:t> se </a:t>
            </a:r>
            <a:r>
              <a:rPr lang="en-US" dirty="0" err="1" smtClean="0"/>
              <a:t>hubiesen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de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a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, se </a:t>
            </a:r>
            <a:r>
              <a:rPr lang="en-US" dirty="0" err="1" smtClean="0"/>
              <a:t>hubiese</a:t>
            </a:r>
            <a:r>
              <a:rPr lang="en-US" dirty="0" smtClean="0"/>
              <a:t> </a:t>
            </a:r>
            <a:r>
              <a:rPr lang="en-US" dirty="0" err="1" smtClean="0"/>
              <a:t>obtenido</a:t>
            </a:r>
            <a:r>
              <a:rPr lang="en-US" dirty="0" smtClean="0"/>
              <a:t> un </a:t>
            </a:r>
            <a:r>
              <a:rPr lang="en-US" dirty="0" err="1" smtClean="0"/>
              <a:t>flujo</a:t>
            </a:r>
            <a:r>
              <a:rPr lang="en-US" dirty="0" smtClean="0"/>
              <a:t> con mayor valor, </a:t>
            </a:r>
            <a:r>
              <a:rPr lang="en-US" dirty="0" err="1" smtClean="0"/>
              <a:t>entonces</a:t>
            </a:r>
            <a:r>
              <a:rPr lang="en-US" dirty="0" smtClean="0"/>
              <a:t>, en el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(5), </a:t>
            </a:r>
            <a:r>
              <a:rPr lang="en-US" dirty="0" smtClean="0"/>
              <a:t>se </a:t>
            </a:r>
            <a:r>
              <a:rPr lang="en-US" dirty="0" err="1" smtClean="0"/>
              <a:t>hubiesen</a:t>
            </a:r>
            <a:r>
              <a:rPr lang="en-US" dirty="0" smtClean="0"/>
              <a:t> </a:t>
            </a:r>
            <a:r>
              <a:rPr lang="en-US" dirty="0" err="1" smtClean="0"/>
              <a:t>podido</a:t>
            </a:r>
            <a:r>
              <a:rPr lang="en-US" dirty="0" smtClean="0"/>
              <a:t> </a:t>
            </a:r>
            <a:r>
              <a:rPr lang="en-US" dirty="0" err="1" smtClean="0"/>
              <a:t>enviar</a:t>
            </a:r>
            <a:r>
              <a:rPr lang="en-US" dirty="0" smtClean="0"/>
              <a:t> 20 </a:t>
            </a:r>
            <a:r>
              <a:rPr lang="en-US" dirty="0" err="1" smtClean="0"/>
              <a:t>unidades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camino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s-b-e-t</a:t>
            </a:r>
            <a:r>
              <a:rPr lang="en-US" dirty="0" smtClean="0"/>
              <a:t> en </a:t>
            </a:r>
            <a:r>
              <a:rPr lang="en-US" dirty="0" err="1" smtClean="0"/>
              <a:t>vez</a:t>
            </a:r>
            <a:r>
              <a:rPr lang="en-US" dirty="0" smtClean="0"/>
              <a:t> de 15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077338" y="1625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(5)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096000" y="1838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(6)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" name="Arc 1"/>
          <p:cNvSpPr/>
          <p:nvPr/>
        </p:nvSpPr>
        <p:spPr>
          <a:xfrm>
            <a:off x="76200" y="1948735"/>
            <a:ext cx="947737" cy="1452087"/>
          </a:xfrm>
          <a:prstGeom prst="arc">
            <a:avLst>
              <a:gd name="adj1" fmla="val 16200000"/>
              <a:gd name="adj2" fmla="val 4951726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Arc 117"/>
          <p:cNvSpPr/>
          <p:nvPr/>
        </p:nvSpPr>
        <p:spPr>
          <a:xfrm rot="10800000">
            <a:off x="2615001" y="1894139"/>
            <a:ext cx="947737" cy="1452087"/>
          </a:xfrm>
          <a:prstGeom prst="arc">
            <a:avLst>
              <a:gd name="adj1" fmla="val 16200000"/>
              <a:gd name="adj2" fmla="val 4951726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2951888" y="6271736"/>
            <a:ext cx="405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Ilustremos</a:t>
            </a:r>
            <a:r>
              <a:rPr lang="en-US" sz="2400" b="1" dirty="0">
                <a:solidFill>
                  <a:srgbClr val="0070C0"/>
                </a:solidFill>
              </a:rPr>
              <a:t> lo </a:t>
            </a:r>
            <a:r>
              <a:rPr lang="en-US" sz="2400" b="1" dirty="0" err="1">
                <a:solidFill>
                  <a:srgbClr val="0070C0"/>
                </a:solidFill>
              </a:rPr>
              <a:t>dicho</a:t>
            </a:r>
            <a:r>
              <a:rPr lang="en-US" sz="2400" b="1" dirty="0">
                <a:solidFill>
                  <a:srgbClr val="0070C0"/>
                </a:solidFill>
              </a:rPr>
              <a:t>:</a:t>
            </a:r>
            <a:endParaRPr lang="es-ES" sz="2400" b="1" dirty="0">
              <a:solidFill>
                <a:srgbClr val="0070C0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45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18</a:t>
            </a:fld>
            <a:endParaRPr lang="es-ES"/>
          </a:p>
        </p:txBody>
      </p:sp>
      <p:grpSp>
        <p:nvGrpSpPr>
          <p:cNvPr id="6" name="Group 67"/>
          <p:cNvGrpSpPr/>
          <p:nvPr/>
        </p:nvGrpSpPr>
        <p:grpSpPr>
          <a:xfrm>
            <a:off x="457200" y="457200"/>
            <a:ext cx="2848945" cy="1674870"/>
            <a:chOff x="410887" y="2200897"/>
            <a:chExt cx="4465913" cy="2946235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10/40</a:t>
              </a:r>
              <a:endParaRPr lang="en-US" altLang="zh-CN" sz="1200" i="0" dirty="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10/15</a:t>
              </a:r>
              <a:endParaRPr lang="en-US" altLang="zh-CN" sz="1200" i="0" dirty="0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36" name="70 CuadroTexto"/>
          <p:cNvSpPr txBox="1"/>
          <p:nvPr/>
        </p:nvSpPr>
        <p:spPr>
          <a:xfrm>
            <a:off x="80979" y="147109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648268" y="583499"/>
            <a:ext cx="2590801" cy="1548571"/>
            <a:chOff x="3581400" y="348317"/>
            <a:chExt cx="2590801" cy="1548571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49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60"/>
            <p:cNvCxnSpPr>
              <a:stCxn id="54" idx="6"/>
              <a:endCxn id="41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39"/>
            <p:cNvCxnSpPr>
              <a:stCxn id="54" idx="5"/>
              <a:endCxn id="40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0"/>
            <p:cNvCxnSpPr>
              <a:stCxn id="39" idx="7"/>
              <a:endCxn id="54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4316479" y="1249523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5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59" name="70 CuadroTexto"/>
          <p:cNvSpPr txBox="1"/>
          <p:nvPr/>
        </p:nvSpPr>
        <p:spPr>
          <a:xfrm>
            <a:off x="3352800" y="1547295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60" name="70 CuadroTexto"/>
          <p:cNvSpPr txBox="1"/>
          <p:nvPr/>
        </p:nvSpPr>
        <p:spPr>
          <a:xfrm>
            <a:off x="6400800" y="826252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s-b-c-e-t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77338" y="5808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(4)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52400" y="0"/>
            <a:ext cx="175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 </a:t>
            </a:r>
            <a:r>
              <a:rPr lang="en-US" dirty="0" err="1" smtClean="0">
                <a:solidFill>
                  <a:srgbClr val="0070C0"/>
                </a:solidFill>
              </a:rPr>
              <a:t>que</a:t>
            </a:r>
            <a:r>
              <a:rPr lang="en-US" dirty="0" smtClean="0">
                <a:solidFill>
                  <a:srgbClr val="0070C0"/>
                </a:solidFill>
              </a:rPr>
              <a:t> se </a:t>
            </a:r>
            <a:r>
              <a:rPr lang="en-US" dirty="0" err="1" smtClean="0">
                <a:solidFill>
                  <a:srgbClr val="0070C0"/>
                </a:solidFill>
              </a:rPr>
              <a:t>hizo</a:t>
            </a:r>
            <a:r>
              <a:rPr lang="en-US" dirty="0" smtClean="0">
                <a:solidFill>
                  <a:srgbClr val="0070C0"/>
                </a:solidFill>
              </a:rPr>
              <a:t> !!</a:t>
            </a:r>
            <a:endParaRPr lang="es-ES" dirty="0">
              <a:solidFill>
                <a:srgbClr val="0070C0"/>
              </a:solidFill>
            </a:endParaRPr>
          </a:p>
        </p:txBody>
      </p:sp>
      <p:grpSp>
        <p:nvGrpSpPr>
          <p:cNvPr id="63" name="Group 67"/>
          <p:cNvGrpSpPr/>
          <p:nvPr/>
        </p:nvGrpSpPr>
        <p:grpSpPr>
          <a:xfrm>
            <a:off x="452421" y="2668530"/>
            <a:ext cx="2848945" cy="1674870"/>
            <a:chOff x="410887" y="2200897"/>
            <a:chExt cx="4465913" cy="2946235"/>
          </a:xfrm>
        </p:grpSpPr>
        <p:sp>
          <p:nvSpPr>
            <p:cNvPr id="64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69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73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10/40</a:t>
              </a:r>
              <a:endParaRPr lang="en-US" altLang="zh-CN" sz="1200" i="0" dirty="0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78" name="Straight Arrow Connector 32"/>
            <p:cNvCxnSpPr>
              <a:stCxn id="65" idx="7"/>
              <a:endCxn id="70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34"/>
            <p:cNvCxnSpPr>
              <a:stCxn id="65" idx="5"/>
              <a:endCxn id="66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38"/>
            <p:cNvCxnSpPr>
              <a:stCxn id="66" idx="6"/>
              <a:endCxn id="67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41"/>
            <p:cNvCxnSpPr>
              <a:stCxn id="69" idx="5"/>
              <a:endCxn id="68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46"/>
            <p:cNvCxnSpPr>
              <a:stCxn id="67" idx="7"/>
              <a:endCxn id="68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49"/>
            <p:cNvCxnSpPr>
              <a:stCxn id="70" idx="6"/>
              <a:endCxn id="69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60"/>
            <p:cNvCxnSpPr>
              <a:stCxn id="85" idx="6"/>
              <a:endCxn id="68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35"/>
            <p:cNvCxnSpPr>
              <a:stCxn id="70" idx="5"/>
              <a:endCxn id="85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39"/>
            <p:cNvCxnSpPr>
              <a:stCxn id="85" idx="5"/>
              <a:endCxn id="67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40"/>
            <p:cNvCxnSpPr>
              <a:stCxn id="66" idx="7"/>
              <a:endCxn id="85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2"/>
            <p:cNvCxnSpPr>
              <a:stCxn id="85" idx="7"/>
              <a:endCxn id="69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10/15</a:t>
              </a:r>
              <a:endParaRPr lang="en-US" altLang="zh-CN" sz="1200" i="0" dirty="0"/>
            </a:p>
          </p:txBody>
        </p:sp>
        <p:sp>
          <p:nvSpPr>
            <p:cNvPr id="91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93" name="70 CuadroTexto"/>
          <p:cNvSpPr txBox="1"/>
          <p:nvPr/>
        </p:nvSpPr>
        <p:spPr>
          <a:xfrm>
            <a:off x="76200" y="368242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643489" y="2794829"/>
            <a:ext cx="2590801" cy="1548571"/>
            <a:chOff x="3581400" y="348317"/>
            <a:chExt cx="2590801" cy="1548571"/>
          </a:xfrm>
        </p:grpSpPr>
        <p:sp>
          <p:nvSpPr>
            <p:cNvPr id="95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6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99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03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04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106" name="Straight Arrow Connector 32"/>
            <p:cNvCxnSpPr>
              <a:stCxn id="95" idx="7"/>
              <a:endCxn id="100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34"/>
            <p:cNvCxnSpPr>
              <a:stCxn id="95" idx="5"/>
              <a:endCxn id="96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38"/>
            <p:cNvCxnSpPr>
              <a:stCxn id="96" idx="6"/>
              <a:endCxn id="97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46"/>
            <p:cNvCxnSpPr>
              <a:stCxn id="97" idx="7"/>
              <a:endCxn id="98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0"/>
            <p:cNvCxnSpPr>
              <a:stCxn id="111" idx="6"/>
              <a:endCxn id="98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Arrow Connector 39"/>
            <p:cNvCxnSpPr>
              <a:stCxn id="111" idx="5"/>
              <a:endCxn id="97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40"/>
            <p:cNvCxnSpPr>
              <a:stCxn id="96" idx="7"/>
              <a:endCxn id="111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28"/>
            <p:cNvSpPr txBox="1">
              <a:spLocks noChangeArrowheads="1"/>
            </p:cNvSpPr>
            <p:nvPr/>
          </p:nvSpPr>
          <p:spPr bwMode="auto">
            <a:xfrm>
              <a:off x="4316479" y="1249523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0070C0"/>
                  </a:solidFill>
                </a:rPr>
                <a:t>5</a:t>
              </a:r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116" name="70 CuadroTexto"/>
          <p:cNvSpPr txBox="1"/>
          <p:nvPr/>
        </p:nvSpPr>
        <p:spPr>
          <a:xfrm>
            <a:off x="3348021" y="3758625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117" name="70 CuadroTexto"/>
          <p:cNvSpPr txBox="1"/>
          <p:nvPr/>
        </p:nvSpPr>
        <p:spPr>
          <a:xfrm>
            <a:off x="6396021" y="3037582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s-b-c-t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72559" y="27921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(4)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52400" y="2297668"/>
            <a:ext cx="250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 </a:t>
            </a:r>
            <a:r>
              <a:rPr lang="en-US" dirty="0" err="1" smtClean="0">
                <a:solidFill>
                  <a:srgbClr val="0070C0"/>
                </a:solidFill>
              </a:rPr>
              <a:t>que</a:t>
            </a:r>
            <a:r>
              <a:rPr lang="en-US" dirty="0" smtClean="0">
                <a:solidFill>
                  <a:srgbClr val="0070C0"/>
                </a:solidFill>
              </a:rPr>
              <a:t> se </a:t>
            </a:r>
            <a:r>
              <a:rPr lang="en-US" dirty="0" err="1" smtClean="0">
                <a:solidFill>
                  <a:srgbClr val="0070C0"/>
                </a:solidFill>
              </a:rPr>
              <a:t>pudo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hacer</a:t>
            </a:r>
            <a:r>
              <a:rPr lang="en-US" dirty="0" smtClean="0">
                <a:solidFill>
                  <a:srgbClr val="0070C0"/>
                </a:solidFill>
              </a:rPr>
              <a:t> !!</a:t>
            </a:r>
            <a:endParaRPr lang="es-ES" dirty="0">
              <a:solidFill>
                <a:srgbClr val="0070C0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0" y="2209800"/>
            <a:ext cx="9144000" cy="76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67"/>
          <p:cNvGrpSpPr/>
          <p:nvPr/>
        </p:nvGrpSpPr>
        <p:grpSpPr>
          <a:xfrm>
            <a:off x="466531" y="4344930"/>
            <a:ext cx="2848945" cy="1674870"/>
            <a:chOff x="410887" y="2200897"/>
            <a:chExt cx="4465913" cy="2946235"/>
          </a:xfrm>
        </p:grpSpPr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5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28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31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33" name="Text Box 30"/>
            <p:cNvSpPr txBox="1">
              <a:spLocks noChangeArrowheads="1"/>
            </p:cNvSpPr>
            <p:nvPr/>
          </p:nvSpPr>
          <p:spPr bwMode="auto">
            <a:xfrm>
              <a:off x="3189982" y="3607817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  <p:sp>
          <p:nvSpPr>
            <p:cNvPr id="134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35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15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36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137" name="Straight Arrow Connector 32"/>
            <p:cNvCxnSpPr>
              <a:stCxn id="124" idx="7"/>
              <a:endCxn id="129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34"/>
            <p:cNvCxnSpPr>
              <a:stCxn id="124" idx="5"/>
              <a:endCxn id="125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38"/>
            <p:cNvCxnSpPr>
              <a:stCxn id="125" idx="6"/>
              <a:endCxn id="126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41"/>
            <p:cNvCxnSpPr>
              <a:stCxn id="128" idx="5"/>
              <a:endCxn id="127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46"/>
            <p:cNvCxnSpPr>
              <a:stCxn id="126" idx="7"/>
              <a:endCxn id="127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49"/>
            <p:cNvCxnSpPr>
              <a:stCxn id="129" idx="6"/>
              <a:endCxn id="128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60"/>
            <p:cNvCxnSpPr>
              <a:stCxn id="144" idx="6"/>
              <a:endCxn id="127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Straight Arrow Connector 35"/>
            <p:cNvCxnSpPr>
              <a:stCxn id="129" idx="5"/>
              <a:endCxn id="144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39"/>
            <p:cNvCxnSpPr>
              <a:stCxn id="144" idx="5"/>
              <a:endCxn id="126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40"/>
            <p:cNvCxnSpPr>
              <a:stCxn id="125" idx="7"/>
              <a:endCxn id="144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42"/>
            <p:cNvCxnSpPr>
              <a:stCxn id="144" idx="7"/>
              <a:endCxn id="128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150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151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152" name="70 CuadroTexto"/>
          <p:cNvSpPr txBox="1"/>
          <p:nvPr/>
        </p:nvSpPr>
        <p:spPr>
          <a:xfrm>
            <a:off x="90310" y="571500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3657599" y="4471229"/>
            <a:ext cx="2590801" cy="1548571"/>
            <a:chOff x="3581400" y="348317"/>
            <a:chExt cx="2590801" cy="1548571"/>
          </a:xfrm>
        </p:grpSpPr>
        <p:sp>
          <p:nvSpPr>
            <p:cNvPr id="154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55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58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61" name="Text Box 30"/>
            <p:cNvSpPr txBox="1">
              <a:spLocks noChangeArrowheads="1"/>
            </p:cNvSpPr>
            <p:nvPr/>
          </p:nvSpPr>
          <p:spPr bwMode="auto">
            <a:xfrm>
              <a:off x="5272135" y="1024799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sp>
          <p:nvSpPr>
            <p:cNvPr id="162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63" name="Text Box 32"/>
            <p:cNvSpPr txBox="1">
              <a:spLocks noChangeArrowheads="1"/>
            </p:cNvSpPr>
            <p:nvPr/>
          </p:nvSpPr>
          <p:spPr bwMode="auto">
            <a:xfrm>
              <a:off x="3722727" y="123371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25</a:t>
              </a:r>
              <a:endParaRPr lang="en-US" altLang="zh-CN" sz="1200" b="1" i="0" dirty="0"/>
            </a:p>
          </p:txBody>
        </p:sp>
        <p:sp>
          <p:nvSpPr>
            <p:cNvPr id="164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165" name="Straight Arrow Connector 32"/>
            <p:cNvCxnSpPr>
              <a:stCxn id="154" idx="7"/>
              <a:endCxn id="159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34"/>
            <p:cNvCxnSpPr>
              <a:stCxn id="154" idx="5"/>
              <a:endCxn id="155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38"/>
            <p:cNvCxnSpPr>
              <a:stCxn id="155" idx="6"/>
              <a:endCxn id="156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46"/>
            <p:cNvCxnSpPr>
              <a:stCxn id="156" idx="7"/>
              <a:endCxn id="157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60"/>
            <p:cNvCxnSpPr>
              <a:stCxn id="170" idx="6"/>
              <a:endCxn id="157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39"/>
            <p:cNvCxnSpPr>
              <a:stCxn id="170" idx="5"/>
              <a:endCxn id="156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 Box 28"/>
            <p:cNvSpPr txBox="1">
              <a:spLocks noChangeArrowheads="1"/>
            </p:cNvSpPr>
            <p:nvPr/>
          </p:nvSpPr>
          <p:spPr bwMode="auto">
            <a:xfrm>
              <a:off x="4355720" y="1249523"/>
              <a:ext cx="18473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174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175" name="70 CuadroTexto"/>
          <p:cNvSpPr txBox="1"/>
          <p:nvPr/>
        </p:nvSpPr>
        <p:spPr>
          <a:xfrm>
            <a:off x="3362131" y="5735216"/>
            <a:ext cx="1368489" cy="58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172200" y="465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(5)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177" name="70 CuadroTexto"/>
          <p:cNvSpPr txBox="1"/>
          <p:nvPr/>
        </p:nvSpPr>
        <p:spPr>
          <a:xfrm>
            <a:off x="6400800" y="5334000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s-b-e-t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02672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19</a:t>
            </a:fld>
            <a:endParaRPr lang="es-ES"/>
          </a:p>
        </p:txBody>
      </p:sp>
      <p:grpSp>
        <p:nvGrpSpPr>
          <p:cNvPr id="8" name="Group 67"/>
          <p:cNvGrpSpPr/>
          <p:nvPr/>
        </p:nvGrpSpPr>
        <p:grpSpPr>
          <a:xfrm>
            <a:off x="516309" y="381000"/>
            <a:ext cx="2848945" cy="1674870"/>
            <a:chOff x="410887" y="2200897"/>
            <a:chExt cx="4465913" cy="2946235"/>
          </a:xfrm>
        </p:grpSpPr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3189982" y="3607817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  <p:sp>
          <p:nvSpPr>
            <p:cNvPr id="20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15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3" name="Straight Arrow Connector 32"/>
            <p:cNvCxnSpPr>
              <a:stCxn id="10" idx="7"/>
              <a:endCxn id="15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34"/>
            <p:cNvCxnSpPr>
              <a:stCxn id="10" idx="5"/>
              <a:endCxn id="11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8"/>
            <p:cNvCxnSpPr>
              <a:stCxn id="11" idx="6"/>
              <a:endCxn id="12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1"/>
            <p:cNvCxnSpPr>
              <a:stCxn id="14" idx="5"/>
              <a:endCxn id="13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6"/>
            <p:cNvCxnSpPr>
              <a:stCxn id="12" idx="7"/>
              <a:endCxn id="13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9"/>
            <p:cNvCxnSpPr>
              <a:stCxn id="15" idx="6"/>
              <a:endCxn id="14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60"/>
            <p:cNvCxnSpPr>
              <a:stCxn id="30" idx="6"/>
              <a:endCxn id="13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5"/>
            <p:cNvCxnSpPr>
              <a:stCxn id="15" idx="5"/>
              <a:endCxn id="30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9"/>
            <p:cNvCxnSpPr>
              <a:stCxn id="30" idx="5"/>
              <a:endCxn id="12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0"/>
            <p:cNvCxnSpPr>
              <a:stCxn id="11" idx="7"/>
              <a:endCxn id="30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42"/>
            <p:cNvCxnSpPr>
              <a:stCxn id="30" idx="7"/>
              <a:endCxn id="14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38" name="70 CuadroTexto"/>
          <p:cNvSpPr txBox="1"/>
          <p:nvPr/>
        </p:nvSpPr>
        <p:spPr>
          <a:xfrm>
            <a:off x="140088" y="175107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707377" y="507299"/>
            <a:ext cx="2590801" cy="1548571"/>
            <a:chOff x="3581400" y="348317"/>
            <a:chExt cx="2590801" cy="1548571"/>
          </a:xfrm>
        </p:grpSpPr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5272135" y="1024799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3722727" y="123371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25</a:t>
              </a:r>
              <a:endParaRPr lang="en-US" altLang="zh-CN" sz="1200" b="1" i="0" dirty="0"/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51" name="Straight Arrow Connector 32"/>
            <p:cNvCxnSpPr>
              <a:stCxn id="40" idx="7"/>
              <a:endCxn id="45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>
              <a:stCxn id="40" idx="5"/>
              <a:endCxn id="41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>
              <a:stCxn id="41" idx="6"/>
              <a:endCxn id="42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6"/>
            <p:cNvCxnSpPr>
              <a:stCxn id="42" idx="7"/>
              <a:endCxn id="43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60"/>
            <p:cNvCxnSpPr>
              <a:stCxn id="56" idx="6"/>
              <a:endCxn id="43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39"/>
            <p:cNvCxnSpPr>
              <a:stCxn id="56" idx="5"/>
              <a:endCxn id="42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355720" y="1249523"/>
              <a:ext cx="18473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60" name="70 CuadroTexto"/>
          <p:cNvSpPr txBox="1"/>
          <p:nvPr/>
        </p:nvSpPr>
        <p:spPr>
          <a:xfrm>
            <a:off x="3411909" y="1771286"/>
            <a:ext cx="1368489" cy="58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21978" y="6959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(5)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62" name="70 CuadroTexto"/>
          <p:cNvSpPr txBox="1"/>
          <p:nvPr/>
        </p:nvSpPr>
        <p:spPr>
          <a:xfrm>
            <a:off x="6450578" y="1370070"/>
            <a:ext cx="2769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Camino escogido en la red residual: </a:t>
            </a:r>
            <a:r>
              <a:rPr lang="en-US" sz="1600" dirty="0" smtClean="0">
                <a:solidFill>
                  <a:srgbClr val="FF0000"/>
                </a:solidFill>
              </a:rPr>
              <a:t>s-b-e-t</a:t>
            </a:r>
          </a:p>
          <a:p>
            <a:r>
              <a:rPr lang="en-US" sz="1600" dirty="0" err="1" smtClean="0"/>
              <a:t>Cantidad</a:t>
            </a:r>
            <a:r>
              <a:rPr lang="en-US" sz="1600" dirty="0" smtClean="0"/>
              <a:t> </a:t>
            </a:r>
            <a:r>
              <a:rPr lang="en-US" sz="1600" dirty="0" err="1" smtClean="0"/>
              <a:t>máxima</a:t>
            </a:r>
            <a:r>
              <a:rPr lang="en-US" sz="1600" dirty="0" smtClean="0"/>
              <a:t> de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a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(</a:t>
            </a:r>
            <a:r>
              <a:rPr lang="en-US" sz="1600" dirty="0" err="1" smtClean="0"/>
              <a:t>flujo</a:t>
            </a:r>
            <a:r>
              <a:rPr lang="en-US" sz="1600" dirty="0" smtClean="0"/>
              <a:t>)= </a:t>
            </a:r>
            <a:r>
              <a:rPr lang="en-US" sz="1600" dirty="0" smtClean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64" name="Group 67"/>
          <p:cNvGrpSpPr/>
          <p:nvPr/>
        </p:nvGrpSpPr>
        <p:grpSpPr>
          <a:xfrm>
            <a:off x="528621" y="2590800"/>
            <a:ext cx="2848945" cy="1674870"/>
            <a:chOff x="410887" y="2200897"/>
            <a:chExt cx="4465913" cy="2946235"/>
          </a:xfrm>
        </p:grpSpPr>
        <p:sp>
          <p:nvSpPr>
            <p:cNvPr id="65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70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73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30</a:t>
              </a:r>
              <a:r>
                <a:rPr lang="en-US" altLang="zh-CN" sz="1200" i="0" dirty="0" smtClean="0"/>
                <a:t>/30</a:t>
              </a:r>
              <a:endParaRPr lang="en-US" altLang="zh-CN" sz="1200" i="0" dirty="0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524043" y="3607817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1200" i="0" dirty="0" smtClean="0"/>
                <a:t>/10</a:t>
              </a:r>
              <a:endParaRPr lang="en-US" altLang="zh-CN" sz="1200" i="0" dirty="0"/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3963015" y="4141216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sz="1200" i="0" dirty="0" smtClean="0"/>
                <a:t>/20</a:t>
              </a:r>
              <a:endParaRPr lang="en-US" altLang="zh-CN" sz="1200" i="0" dirty="0"/>
            </a:p>
          </p:txBody>
        </p:sp>
        <p:sp>
          <p:nvSpPr>
            <p:cNvPr id="77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</a:rPr>
                <a:t>35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78" name="Text Box 33"/>
            <p:cNvSpPr txBox="1">
              <a:spLocks noChangeArrowheads="1"/>
            </p:cNvSpPr>
            <p:nvPr/>
          </p:nvSpPr>
          <p:spPr bwMode="auto">
            <a:xfrm>
              <a:off x="2253744" y="465986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cxnSp>
          <p:nvCxnSpPr>
            <p:cNvPr id="79" name="Straight Arrow Connector 32"/>
            <p:cNvCxnSpPr>
              <a:stCxn id="66" idx="7"/>
              <a:endCxn id="71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34"/>
            <p:cNvCxnSpPr>
              <a:stCxn id="66" idx="5"/>
              <a:endCxn id="67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38"/>
            <p:cNvCxnSpPr>
              <a:stCxn id="67" idx="6"/>
              <a:endCxn id="68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41"/>
            <p:cNvCxnSpPr>
              <a:stCxn id="70" idx="5"/>
              <a:endCxn id="69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46"/>
            <p:cNvCxnSpPr>
              <a:stCxn id="68" idx="7"/>
              <a:endCxn id="69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49"/>
            <p:cNvCxnSpPr>
              <a:stCxn id="71" idx="6"/>
              <a:endCxn id="70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60"/>
            <p:cNvCxnSpPr>
              <a:stCxn id="86" idx="6"/>
              <a:endCxn id="69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35"/>
            <p:cNvCxnSpPr>
              <a:stCxn id="71" idx="5"/>
              <a:endCxn id="86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39"/>
            <p:cNvCxnSpPr>
              <a:stCxn id="86" idx="5"/>
              <a:endCxn id="68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40"/>
            <p:cNvCxnSpPr>
              <a:stCxn id="67" idx="7"/>
              <a:endCxn id="86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42"/>
            <p:cNvCxnSpPr>
              <a:stCxn id="86" idx="7"/>
              <a:endCxn id="70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92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93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94" name="70 CuadroTexto"/>
          <p:cNvSpPr txBox="1"/>
          <p:nvPr/>
        </p:nvSpPr>
        <p:spPr>
          <a:xfrm>
            <a:off x="152400" y="396087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719689" y="2717099"/>
            <a:ext cx="2590801" cy="1445723"/>
            <a:chOff x="3581400" y="348317"/>
            <a:chExt cx="2590801" cy="1445723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7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00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5272135" y="1024799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sp>
          <p:nvSpPr>
            <p:cNvPr id="105" name="Text Box 32"/>
            <p:cNvSpPr txBox="1">
              <a:spLocks noChangeArrowheads="1"/>
            </p:cNvSpPr>
            <p:nvPr/>
          </p:nvSpPr>
          <p:spPr bwMode="auto">
            <a:xfrm>
              <a:off x="3762000" y="1233710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cxnSp>
          <p:nvCxnSpPr>
            <p:cNvPr id="107" name="Straight Arrow Connector 32"/>
            <p:cNvCxnSpPr>
              <a:stCxn id="96" idx="7"/>
              <a:endCxn id="101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34"/>
            <p:cNvCxnSpPr>
              <a:stCxn id="96" idx="5"/>
              <a:endCxn id="97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60"/>
            <p:cNvCxnSpPr>
              <a:stCxn id="112" idx="6"/>
              <a:endCxn id="99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Arrow Connector 39"/>
            <p:cNvCxnSpPr>
              <a:stCxn id="112" idx="5"/>
              <a:endCxn id="98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28"/>
            <p:cNvSpPr txBox="1">
              <a:spLocks noChangeArrowheads="1"/>
            </p:cNvSpPr>
            <p:nvPr/>
          </p:nvSpPr>
          <p:spPr bwMode="auto">
            <a:xfrm>
              <a:off x="4355720" y="1249523"/>
              <a:ext cx="18473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endParaRPr lang="en-US" altLang="zh-CN" sz="1200" b="1" i="0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116" name="70 CuadroTexto"/>
          <p:cNvSpPr txBox="1"/>
          <p:nvPr/>
        </p:nvSpPr>
        <p:spPr>
          <a:xfrm>
            <a:off x="3424221" y="3981086"/>
            <a:ext cx="1368489" cy="58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234290" y="29057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(6)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8621" y="4876800"/>
            <a:ext cx="8234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PARADA:</a:t>
            </a:r>
            <a:r>
              <a:rPr lang="en-US" dirty="0" smtClean="0"/>
              <a:t> no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ncontrar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camino</a:t>
            </a:r>
            <a:r>
              <a:rPr lang="en-US" dirty="0"/>
              <a:t> de la </a:t>
            </a:r>
            <a:r>
              <a:rPr lang="en-US" b="1" i="1" dirty="0" err="1">
                <a:solidFill>
                  <a:srgbClr val="00B050"/>
                </a:solidFill>
              </a:rPr>
              <a:t>fuente</a:t>
            </a:r>
            <a:r>
              <a:rPr lang="en-US" b="1" dirty="0"/>
              <a:t> </a:t>
            </a:r>
            <a:r>
              <a:rPr lang="en-US" dirty="0"/>
              <a:t>al </a:t>
            </a:r>
            <a:r>
              <a:rPr lang="en-US" b="1" dirty="0"/>
              <a:t>	</a:t>
            </a:r>
            <a:r>
              <a:rPr lang="en-US" b="1" i="1" dirty="0">
                <a:solidFill>
                  <a:srgbClr val="00B050"/>
                </a:solidFill>
              </a:rPr>
              <a:t>receptor</a:t>
            </a:r>
            <a:r>
              <a:rPr lang="en-US" b="1" dirty="0"/>
              <a:t> </a:t>
            </a:r>
            <a:r>
              <a:rPr lang="en-US" dirty="0" err="1"/>
              <a:t>formado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aristas</a:t>
            </a:r>
            <a:r>
              <a:rPr lang="en-US" dirty="0"/>
              <a:t> </a:t>
            </a:r>
            <a:r>
              <a:rPr lang="en-US" b="1" dirty="0" smtClean="0"/>
              <a:t>no </a:t>
            </a:r>
            <a:r>
              <a:rPr lang="en-US" b="1" dirty="0" err="1" smtClean="0"/>
              <a:t>agotadas</a:t>
            </a:r>
            <a:r>
              <a:rPr lang="en-US" b="1" dirty="0" smtClean="0"/>
              <a:t> </a:t>
            </a:r>
            <a:endParaRPr lang="en-US" b="1" dirty="0"/>
          </a:p>
          <a:p>
            <a:endParaRPr lang="es-ES" dirty="0"/>
          </a:p>
        </p:txBody>
      </p:sp>
      <p:sp>
        <p:nvSpPr>
          <p:cNvPr id="120" name="1 CuadroTexto"/>
          <p:cNvSpPr txBox="1"/>
          <p:nvPr/>
        </p:nvSpPr>
        <p:spPr>
          <a:xfrm>
            <a:off x="609600" y="5638800"/>
            <a:ext cx="43217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alor del </a:t>
            </a:r>
            <a:r>
              <a:rPr lang="en-US" b="1" dirty="0" smtClean="0"/>
              <a:t>FLUJO </a:t>
            </a:r>
            <a:r>
              <a:rPr lang="en-US" dirty="0" smtClean="0"/>
              <a:t>= </a:t>
            </a:r>
            <a:r>
              <a:rPr lang="en-US" b="1" i="1" dirty="0" smtClean="0"/>
              <a:t>f(</a:t>
            </a:r>
            <a:r>
              <a:rPr lang="en-US" b="1" i="1" dirty="0" err="1" smtClean="0"/>
              <a:t>s,a</a:t>
            </a:r>
            <a:r>
              <a:rPr lang="en-US" b="1" i="1" dirty="0" smtClean="0"/>
              <a:t>)+f(</a:t>
            </a:r>
            <a:r>
              <a:rPr lang="en-US" b="1" i="1" dirty="0" err="1" smtClean="0"/>
              <a:t>s,b</a:t>
            </a:r>
            <a:r>
              <a:rPr lang="en-US" b="1" i="1" dirty="0" smtClean="0"/>
              <a:t>) </a:t>
            </a:r>
            <a:r>
              <a:rPr lang="en-US" dirty="0" smtClean="0"/>
              <a:t>= 20 + 35 = </a:t>
            </a:r>
            <a:r>
              <a:rPr lang="en-US" b="1" dirty="0" smtClean="0"/>
              <a:t>55</a:t>
            </a:r>
            <a:endParaRPr lang="es-ES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953000" y="5638800"/>
            <a:ext cx="192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MÁXIMO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2" name="Arc 121"/>
          <p:cNvSpPr/>
          <p:nvPr/>
        </p:nvSpPr>
        <p:spPr>
          <a:xfrm>
            <a:off x="152400" y="2662713"/>
            <a:ext cx="947737" cy="1452087"/>
          </a:xfrm>
          <a:prstGeom prst="arc">
            <a:avLst>
              <a:gd name="adj1" fmla="val 16200000"/>
              <a:gd name="adj2" fmla="val 4951726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Arc 122"/>
          <p:cNvSpPr/>
          <p:nvPr/>
        </p:nvSpPr>
        <p:spPr>
          <a:xfrm rot="10800000">
            <a:off x="2691201" y="2608117"/>
            <a:ext cx="947737" cy="1452087"/>
          </a:xfrm>
          <a:prstGeom prst="arc">
            <a:avLst>
              <a:gd name="adj1" fmla="val 16200000"/>
              <a:gd name="adj2" fmla="val 4951726"/>
            </a:avLst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2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Bibliografía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2819399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800" dirty="0"/>
              <a:t>Thomas H. </a:t>
            </a:r>
            <a:r>
              <a:rPr lang="en-US" sz="2800" dirty="0" err="1"/>
              <a:t>Cormen</a:t>
            </a:r>
            <a:r>
              <a:rPr lang="en-US" sz="2800" dirty="0"/>
              <a:t>, Charles E. </a:t>
            </a:r>
            <a:r>
              <a:rPr lang="en-US" sz="2800" dirty="0" err="1"/>
              <a:t>Leiserson</a:t>
            </a:r>
            <a:r>
              <a:rPr lang="en-US" sz="2800" dirty="0"/>
              <a:t>, Ronald L. </a:t>
            </a:r>
            <a:r>
              <a:rPr lang="en-US" sz="2800" dirty="0" err="1"/>
              <a:t>Rivest</a:t>
            </a:r>
            <a:r>
              <a:rPr lang="en-US" sz="2800" dirty="0"/>
              <a:t>, and Clifford Stein. </a:t>
            </a:r>
            <a:r>
              <a:rPr lang="en-US" sz="2800" b="1" dirty="0">
                <a:solidFill>
                  <a:srgbClr val="FF0000"/>
                </a:solidFill>
              </a:rPr>
              <a:t>Introduction to </a:t>
            </a:r>
            <a:r>
              <a:rPr lang="en-US" sz="2800" b="1" dirty="0" smtClean="0">
                <a:solidFill>
                  <a:srgbClr val="FF0000"/>
                </a:solidFill>
              </a:rPr>
              <a:t>Algorithms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Chapter 26, </a:t>
            </a:r>
            <a:r>
              <a:rPr lang="en-US" sz="2800" dirty="0"/>
              <a:t>MIT Press, 3rd </a:t>
            </a:r>
            <a:r>
              <a:rPr lang="en-US" sz="2800" dirty="0" smtClean="0"/>
              <a:t>Ed, </a:t>
            </a:r>
            <a:r>
              <a:rPr lang="en-US" sz="2800" dirty="0"/>
              <a:t>2009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880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20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1219200" y="1600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tanto</a:t>
            </a:r>
            <a:r>
              <a:rPr lang="en-US" sz="2400" dirty="0" smtClean="0"/>
              <a:t>,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b="1" dirty="0" smtClean="0"/>
              <a:t>el </a:t>
            </a:r>
            <a:r>
              <a:rPr lang="en-US" sz="2400" b="1" dirty="0" err="1" smtClean="0"/>
              <a:t>algoritmo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inicialmente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visto</a:t>
            </a:r>
            <a:r>
              <a:rPr lang="en-US" sz="2400" b="1" dirty="0" smtClean="0"/>
              <a:t> no </a:t>
            </a:r>
            <a:r>
              <a:rPr lang="en-US" sz="2400" b="1" dirty="0" err="1" smtClean="0"/>
              <a:t>garantiza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flujo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máximo</a:t>
            </a:r>
            <a:r>
              <a:rPr lang="en-US" sz="2400" dirty="0" smtClean="0"/>
              <a:t>, </a:t>
            </a:r>
            <a:r>
              <a:rPr lang="en-US" sz="2400" dirty="0" err="1" smtClean="0"/>
              <a:t>entonces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necesario</a:t>
            </a:r>
            <a:r>
              <a:rPr lang="en-US" sz="2400" dirty="0" smtClean="0"/>
              <a:t> </a:t>
            </a:r>
            <a:r>
              <a:rPr lang="en-US" sz="2400" dirty="0" err="1" smtClean="0"/>
              <a:t>introducir</a:t>
            </a:r>
            <a:r>
              <a:rPr lang="en-US" sz="2400" dirty="0" smtClean="0"/>
              <a:t> </a:t>
            </a:r>
            <a:r>
              <a:rPr lang="en-US" sz="2400" dirty="0" err="1" smtClean="0"/>
              <a:t>nuevos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conceptuales</a:t>
            </a:r>
            <a:r>
              <a:rPr lang="en-US" sz="2400" dirty="0" smtClean="0"/>
              <a:t> al </a:t>
            </a:r>
            <a:r>
              <a:rPr lang="en-US" sz="2400" dirty="0" err="1" smtClean="0"/>
              <a:t>marco</a:t>
            </a:r>
            <a:r>
              <a:rPr lang="en-US" sz="2400" dirty="0" smtClean="0"/>
              <a:t> </a:t>
            </a:r>
            <a:r>
              <a:rPr lang="en-US" sz="2400" dirty="0" err="1" smtClean="0"/>
              <a:t>teórico</a:t>
            </a:r>
            <a:r>
              <a:rPr lang="en-US" sz="2400" dirty="0" smtClean="0"/>
              <a:t> para </a:t>
            </a:r>
            <a:r>
              <a:rPr lang="en-US" sz="2400" dirty="0" err="1" smtClean="0"/>
              <a:t>lograr</a:t>
            </a:r>
            <a:r>
              <a:rPr lang="en-US" sz="2400" dirty="0" smtClean="0"/>
              <a:t> </a:t>
            </a:r>
            <a:r>
              <a:rPr lang="en-US" sz="2400" dirty="0" err="1" smtClean="0"/>
              <a:t>concebir</a:t>
            </a:r>
            <a:r>
              <a:rPr lang="en-US" sz="2400" dirty="0" smtClean="0"/>
              <a:t> un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garantice</a:t>
            </a:r>
            <a:r>
              <a:rPr lang="en-US" sz="2400" dirty="0" smtClean="0"/>
              <a:t> la </a:t>
            </a:r>
            <a:r>
              <a:rPr lang="en-US" sz="2400" dirty="0" err="1" smtClean="0"/>
              <a:t>obtención</a:t>
            </a:r>
            <a:r>
              <a:rPr lang="en-US" sz="2400" dirty="0" smtClean="0"/>
              <a:t> de un </a:t>
            </a:r>
            <a:r>
              <a:rPr lang="en-US" sz="2400" b="1" dirty="0" err="1" smtClean="0">
                <a:solidFill>
                  <a:srgbClr val="FF0000"/>
                </a:solidFill>
              </a:rPr>
              <a:t>flujo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máximo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Estos</a:t>
            </a:r>
            <a:r>
              <a:rPr lang="en-US" sz="2400" dirty="0" smtClean="0"/>
              <a:t> </a:t>
            </a:r>
            <a:r>
              <a:rPr lang="en-US" sz="2400" dirty="0" err="1" smtClean="0"/>
              <a:t>nuevos</a:t>
            </a:r>
            <a:r>
              <a:rPr lang="en-US" sz="2400" dirty="0" smtClean="0"/>
              <a:t> </a:t>
            </a:r>
            <a:r>
              <a:rPr lang="en-US" sz="2400" dirty="0" err="1" smtClean="0"/>
              <a:t>elementos</a:t>
            </a:r>
            <a:r>
              <a:rPr lang="en-US" sz="2400" dirty="0" smtClean="0"/>
              <a:t> </a:t>
            </a:r>
            <a:r>
              <a:rPr lang="en-US" sz="2400" dirty="0" err="1" smtClean="0"/>
              <a:t>siguen</a:t>
            </a:r>
            <a:r>
              <a:rPr lang="en-US" sz="2400" dirty="0" smtClean="0"/>
              <a:t> </a:t>
            </a:r>
            <a:r>
              <a:rPr lang="en-US" sz="2400" dirty="0" err="1" smtClean="0"/>
              <a:t>centrando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atención</a:t>
            </a:r>
            <a:r>
              <a:rPr lang="en-US" sz="2400" dirty="0" smtClean="0"/>
              <a:t> en la </a:t>
            </a:r>
            <a:r>
              <a:rPr lang="en-US" sz="2400" b="1" dirty="0" smtClean="0"/>
              <a:t>red residual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6267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Callout 1"/>
          <p:cNvSpPr/>
          <p:nvPr/>
        </p:nvSpPr>
        <p:spPr>
          <a:xfrm>
            <a:off x="304800" y="2743200"/>
            <a:ext cx="8686800" cy="1066800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21</a:t>
            </a:fld>
            <a:endParaRPr lang="es-ES"/>
          </a:p>
        </p:txBody>
      </p:sp>
      <p:sp>
        <p:nvSpPr>
          <p:cNvPr id="6" name="67 CuadroTexto"/>
          <p:cNvSpPr txBox="1"/>
          <p:nvPr/>
        </p:nvSpPr>
        <p:spPr>
          <a:xfrm>
            <a:off x="381001" y="152400"/>
            <a:ext cx="746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que, en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momento</a:t>
            </a:r>
            <a:r>
              <a:rPr lang="en-US" sz="2000" dirty="0" smtClean="0"/>
              <a:t> del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0000"/>
                </a:solidFill>
              </a:rPr>
              <a:t>un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camino</a:t>
            </a:r>
            <a:r>
              <a:rPr lang="en-US" sz="2000" dirty="0" smtClean="0"/>
              <a:t> </a:t>
            </a:r>
            <a:r>
              <a:rPr lang="en-US" sz="2000" b="1" dirty="0" smtClean="0"/>
              <a:t>en la red residual </a:t>
            </a:r>
            <a:r>
              <a:rPr lang="en-US" sz="2000" b="1" dirty="0" smtClean="0">
                <a:solidFill>
                  <a:srgbClr val="FF0000"/>
                </a:solidFill>
              </a:rPr>
              <a:t>define un </a:t>
            </a:r>
            <a:r>
              <a:rPr lang="en-US" sz="2000" b="1" dirty="0" err="1" smtClean="0">
                <a:solidFill>
                  <a:srgbClr val="FF0000"/>
                </a:solidFill>
              </a:rPr>
              <a:t>flujo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/>
              <a:t>sobre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dicha</a:t>
            </a:r>
            <a:r>
              <a:rPr lang="en-US" sz="2000" b="1" dirty="0" smtClean="0"/>
              <a:t> red</a:t>
            </a:r>
            <a:r>
              <a:rPr lang="en-US" sz="2000" dirty="0" smtClean="0"/>
              <a:t>. </a:t>
            </a:r>
            <a:r>
              <a:rPr lang="en-US" sz="2000" dirty="0" err="1" smtClean="0"/>
              <a:t>Ejemplo</a:t>
            </a:r>
            <a:r>
              <a:rPr lang="en-US" sz="2000" dirty="0" smtClean="0"/>
              <a:t>: En el </a:t>
            </a:r>
            <a:r>
              <a:rPr lang="en-US" sz="2000" dirty="0" err="1" smtClean="0"/>
              <a:t>paso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(5)</a:t>
            </a:r>
            <a:endParaRPr lang="es-ES" sz="2000" b="1" dirty="0">
              <a:solidFill>
                <a:srgbClr val="00B050"/>
              </a:solidFill>
            </a:endParaRPr>
          </a:p>
        </p:txBody>
      </p:sp>
      <p:grpSp>
        <p:nvGrpSpPr>
          <p:cNvPr id="7" name="Group 67"/>
          <p:cNvGrpSpPr/>
          <p:nvPr/>
        </p:nvGrpSpPr>
        <p:grpSpPr>
          <a:xfrm>
            <a:off x="5768176" y="609600"/>
            <a:ext cx="2156624" cy="1445272"/>
            <a:chOff x="409507" y="2411873"/>
            <a:chExt cx="4467293" cy="2911951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654541" y="2772855"/>
              <a:ext cx="545229" cy="558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0</a:t>
              </a:r>
              <a:endParaRPr lang="en-US" altLang="zh-CN" sz="1200" b="1" i="0" dirty="0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293284" y="3607817"/>
              <a:ext cx="545229" cy="558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0</a:t>
              </a:r>
              <a:endParaRPr lang="en-US" altLang="zh-CN" sz="1200" b="1" i="0" dirty="0"/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4154783" y="4144454"/>
              <a:ext cx="707933" cy="558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15</a:t>
              </a:r>
              <a:endParaRPr lang="en-US" altLang="zh-CN" sz="1200" b="1" i="0" dirty="0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409507" y="4079921"/>
              <a:ext cx="707933" cy="558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15</a:t>
              </a:r>
              <a:endParaRPr lang="en-US" altLang="zh-CN" sz="1200" b="1" i="0" dirty="0"/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2301937" y="4765723"/>
              <a:ext cx="707934" cy="558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</a:rPr>
                <a:t>15</a:t>
              </a:r>
              <a:endParaRPr lang="en-US" altLang="zh-CN" sz="1200" b="1" i="0" dirty="0"/>
            </a:p>
          </p:txBody>
        </p:sp>
        <p:cxnSp>
          <p:nvCxnSpPr>
            <p:cNvPr id="19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60"/>
            <p:cNvCxnSpPr>
              <a:stCxn id="24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39"/>
            <p:cNvCxnSpPr>
              <a:stCxn id="24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606945" y="4005104"/>
              <a:ext cx="545229" cy="558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0</a:t>
              </a:r>
              <a:endParaRPr lang="en-US" altLang="zh-CN" sz="1200" b="1" i="0" dirty="0"/>
            </a:p>
          </p:txBody>
        </p:sp>
      </p:grpSp>
      <p:sp>
        <p:nvSpPr>
          <p:cNvPr id="27" name="5 CuadroTexto"/>
          <p:cNvSpPr txBox="1"/>
          <p:nvPr/>
        </p:nvSpPr>
        <p:spPr>
          <a:xfrm>
            <a:off x="304800" y="2166878"/>
            <a:ext cx="8686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interpretación</a:t>
            </a:r>
            <a:r>
              <a:rPr lang="en-US" sz="2000" dirty="0" smtClean="0"/>
              <a:t> de lo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significa</a:t>
            </a:r>
            <a:r>
              <a:rPr lang="en-US" sz="2000" dirty="0" smtClean="0"/>
              <a:t> </a:t>
            </a:r>
            <a:r>
              <a:rPr lang="en-US" sz="2000" b="1" i="1" dirty="0" err="1" smtClean="0"/>
              <a:t>aumentar</a:t>
            </a:r>
            <a:r>
              <a:rPr lang="en-US" sz="2000" b="1" i="1" dirty="0" smtClean="0"/>
              <a:t> el </a:t>
            </a:r>
            <a:r>
              <a:rPr lang="en-US" sz="2000" b="1" i="1" dirty="0" err="1" smtClean="0"/>
              <a:t>flujo</a:t>
            </a:r>
            <a:r>
              <a:rPr lang="en-US" sz="2000" b="1" i="1" dirty="0" smtClean="0"/>
              <a:t> a lo largo de un </a:t>
            </a:r>
            <a:r>
              <a:rPr lang="en-US" sz="2000" b="1" i="1" dirty="0" err="1" smtClean="0"/>
              <a:t>camino</a:t>
            </a:r>
            <a:r>
              <a:rPr lang="en-US" sz="2000" b="1" i="1" dirty="0" smtClean="0"/>
              <a:t>:</a:t>
            </a:r>
            <a:endParaRPr lang="en-US" sz="2000" dirty="0" smtClean="0"/>
          </a:p>
          <a:p>
            <a:endParaRPr lang="en-US" sz="2000" dirty="0"/>
          </a:p>
          <a:p>
            <a:pPr algn="ctr"/>
            <a:r>
              <a:rPr lang="en-US" sz="2000" dirty="0" smtClean="0"/>
              <a:t>El </a:t>
            </a:r>
            <a:r>
              <a:rPr lang="en-US" sz="2000" b="1" dirty="0" err="1" smtClean="0"/>
              <a:t>flujo</a:t>
            </a:r>
            <a:r>
              <a:rPr lang="en-US" sz="2000" dirty="0" smtClean="0"/>
              <a:t> de la </a:t>
            </a:r>
            <a:r>
              <a:rPr lang="en-US" sz="2000" b="1" dirty="0" smtClean="0">
                <a:solidFill>
                  <a:srgbClr val="FF0000"/>
                </a:solidFill>
              </a:rPr>
              <a:t>red original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tras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 </a:t>
            </a:r>
            <a:r>
              <a:rPr lang="en-US" sz="2000" dirty="0" err="1" smtClean="0"/>
              <a:t>pasada</a:t>
            </a:r>
            <a:r>
              <a:rPr lang="en-US" sz="2000" dirty="0"/>
              <a:t>)</a:t>
            </a:r>
            <a:r>
              <a:rPr lang="en-US" sz="2000" dirty="0" smtClean="0"/>
              <a:t> se </a:t>
            </a:r>
            <a:r>
              <a:rPr lang="en-US" sz="2000" dirty="0" err="1" smtClean="0"/>
              <a:t>actualiza</a:t>
            </a:r>
            <a:r>
              <a:rPr lang="en-US" sz="2000" dirty="0" smtClean="0"/>
              <a:t> </a:t>
            </a:r>
            <a:r>
              <a:rPr lang="en-US" sz="2000" b="1" dirty="0" err="1" smtClean="0"/>
              <a:t>sumando</a:t>
            </a:r>
            <a:r>
              <a:rPr lang="en-US" sz="2000" b="1" dirty="0" smtClean="0"/>
              <a:t> al </a:t>
            </a:r>
            <a:r>
              <a:rPr lang="en-US" sz="2000" b="1" dirty="0" err="1" smtClean="0"/>
              <a:t>flujo</a:t>
            </a:r>
            <a:r>
              <a:rPr lang="en-US" sz="2000" b="1" dirty="0" smtClean="0"/>
              <a:t> actual de la </a:t>
            </a:r>
            <a:r>
              <a:rPr lang="en-US" sz="2000" b="1" dirty="0" err="1" smtClean="0"/>
              <a:t>misma</a:t>
            </a:r>
            <a:r>
              <a:rPr lang="en-US" sz="2000" b="1" dirty="0" smtClean="0"/>
              <a:t>, el </a:t>
            </a:r>
            <a:r>
              <a:rPr lang="en-US" sz="2000" b="1" dirty="0" err="1" smtClean="0"/>
              <a:t>flujo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definido</a:t>
            </a:r>
            <a:r>
              <a:rPr lang="en-US" sz="2000" b="1" dirty="0" smtClean="0"/>
              <a:t> en la red residual </a:t>
            </a:r>
            <a:r>
              <a:rPr lang="en-US" sz="2000" b="1" dirty="0" err="1" smtClean="0"/>
              <a:t>por</a:t>
            </a:r>
            <a:r>
              <a:rPr lang="en-US" sz="2000" b="1" dirty="0" smtClean="0"/>
              <a:t> un </a:t>
            </a:r>
            <a:r>
              <a:rPr lang="en-US" sz="2000" b="1" dirty="0" err="1" smtClean="0"/>
              <a:t>camino</a:t>
            </a:r>
            <a:r>
              <a:rPr lang="en-US" sz="2000" b="1" dirty="0" smtClean="0"/>
              <a:t> particular</a:t>
            </a:r>
          </a:p>
          <a:p>
            <a:endParaRPr lang="en-US" sz="2000" dirty="0"/>
          </a:p>
          <a:p>
            <a:pPr algn="ctr"/>
            <a:r>
              <a:rPr lang="en-US" sz="2000" dirty="0" err="1" smtClean="0"/>
              <a:t>Esto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</a:t>
            </a:r>
            <a:r>
              <a:rPr lang="en-US" sz="2000" b="1" dirty="0" err="1" smtClean="0">
                <a:solidFill>
                  <a:srgbClr val="FF0000"/>
                </a:solidFill>
              </a:rPr>
              <a:t>umentar</a:t>
            </a:r>
            <a:r>
              <a:rPr lang="en-US" sz="2000" b="1" dirty="0" smtClean="0">
                <a:solidFill>
                  <a:srgbClr val="FF0000"/>
                </a:solidFill>
              </a:rPr>
              <a:t> un </a:t>
            </a:r>
            <a:r>
              <a:rPr lang="en-US" sz="2000" b="1" dirty="0" err="1" smtClean="0">
                <a:solidFill>
                  <a:srgbClr val="FF0000"/>
                </a:solidFill>
              </a:rPr>
              <a:t>flujo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por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otro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b="1" dirty="0" smtClean="0"/>
              <a:t>SE AMENTA </a:t>
            </a:r>
            <a:r>
              <a:rPr lang="en-US" dirty="0" smtClean="0"/>
              <a:t>el </a:t>
            </a:r>
            <a:r>
              <a:rPr lang="en-US" b="1" dirty="0" smtClean="0"/>
              <a:t>FLUJO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n-US" b="1" dirty="0"/>
              <a:t>red </a:t>
            </a:r>
            <a:r>
              <a:rPr lang="en-US" b="1" dirty="0" smtClean="0"/>
              <a:t>original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 smtClean="0"/>
              <a:t>establecido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camino</a:t>
            </a:r>
            <a:r>
              <a:rPr lang="en-US" dirty="0" smtClean="0"/>
              <a:t> en la </a:t>
            </a:r>
            <a:r>
              <a:rPr lang="en-US" b="1" dirty="0" smtClean="0"/>
              <a:t>red residual</a:t>
            </a:r>
            <a:endParaRPr lang="es-ES" dirty="0"/>
          </a:p>
        </p:txBody>
      </p:sp>
      <p:sp>
        <p:nvSpPr>
          <p:cNvPr id="28" name="5 CuadroTexto"/>
          <p:cNvSpPr txBox="1"/>
          <p:nvPr/>
        </p:nvSpPr>
        <p:spPr>
          <a:xfrm>
            <a:off x="304800" y="4535031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tanto</a:t>
            </a:r>
            <a:r>
              <a:rPr lang="en-US" sz="2000" dirty="0" smtClean="0"/>
              <a:t>, </a:t>
            </a:r>
          </a:p>
          <a:p>
            <a:endParaRPr lang="en-US" sz="2000" dirty="0"/>
          </a:p>
          <a:p>
            <a:r>
              <a:rPr lang="en-US" sz="2000" dirty="0" smtClean="0"/>
              <a:t>En un </a:t>
            </a:r>
            <a:r>
              <a:rPr lang="en-US" sz="2000" dirty="0" err="1" smtClean="0"/>
              <a:t>momento</a:t>
            </a:r>
            <a:r>
              <a:rPr lang="en-US" sz="2000" dirty="0" smtClean="0"/>
              <a:t> dado del </a:t>
            </a:r>
            <a:r>
              <a:rPr lang="en-US" sz="2000" dirty="0" err="1" smtClean="0"/>
              <a:t>proceso</a:t>
            </a:r>
            <a:r>
              <a:rPr lang="en-US" sz="2000" dirty="0" smtClean="0"/>
              <a:t>,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interpretarse</a:t>
            </a:r>
            <a:r>
              <a:rPr lang="en-US" sz="2000" dirty="0" smtClean="0"/>
              <a:t> </a:t>
            </a:r>
            <a:r>
              <a:rPr lang="en-US" sz="2000" b="1" dirty="0" smtClean="0"/>
              <a:t>dos </a:t>
            </a:r>
            <a:r>
              <a:rPr lang="en-US" sz="2000" b="1" dirty="0" err="1" smtClean="0"/>
              <a:t>flujos</a:t>
            </a:r>
            <a:r>
              <a:rPr lang="en-US" sz="2000" b="1" dirty="0" smtClean="0"/>
              <a:t>:</a:t>
            </a:r>
          </a:p>
          <a:p>
            <a:endParaRPr lang="en-US" sz="2000" dirty="0"/>
          </a:p>
          <a:p>
            <a:pPr algn="ctr"/>
            <a:r>
              <a:rPr lang="en-US" sz="2000" dirty="0" smtClean="0"/>
              <a:t>El</a:t>
            </a:r>
            <a:r>
              <a:rPr lang="en-US" sz="2000" b="1" dirty="0" smtClean="0">
                <a:solidFill>
                  <a:srgbClr val="0070C0"/>
                </a:solidFill>
              </a:rPr>
              <a:t> 1) </a:t>
            </a:r>
            <a:r>
              <a:rPr lang="en-US" sz="2000" b="1" dirty="0" err="1" smtClean="0">
                <a:solidFill>
                  <a:srgbClr val="0070C0"/>
                </a:solidFill>
              </a:rPr>
              <a:t>flujo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definido</a:t>
            </a:r>
            <a:r>
              <a:rPr lang="en-US" sz="2000" dirty="0" smtClean="0"/>
              <a:t>, de forma </a:t>
            </a:r>
            <a:r>
              <a:rPr lang="en-US" sz="2000" dirty="0" err="1" smtClean="0"/>
              <a:t>implícita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0070C0"/>
                </a:solidFill>
              </a:rPr>
              <a:t>por</a:t>
            </a:r>
            <a:r>
              <a:rPr lang="en-US" sz="2000" b="1" dirty="0" smtClean="0">
                <a:solidFill>
                  <a:srgbClr val="0070C0"/>
                </a:solidFill>
              </a:rPr>
              <a:t> el </a:t>
            </a:r>
            <a:r>
              <a:rPr lang="en-US" sz="2000" b="1" dirty="0" err="1" smtClean="0">
                <a:solidFill>
                  <a:srgbClr val="0070C0"/>
                </a:solidFill>
              </a:rPr>
              <a:t>camino</a:t>
            </a:r>
            <a:r>
              <a:rPr lang="en-US" sz="2000" b="1" dirty="0" smtClean="0">
                <a:solidFill>
                  <a:srgbClr val="0070C0"/>
                </a:solidFill>
              </a:rPr>
              <a:t> escogido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el </a:t>
            </a:r>
            <a:r>
              <a:rPr lang="en-US" sz="2000" dirty="0" err="1" smtClean="0"/>
              <a:t>cual</a:t>
            </a:r>
            <a:r>
              <a:rPr lang="en-US" sz="2000" dirty="0" smtClean="0"/>
              <a:t>, es </a:t>
            </a:r>
            <a:r>
              <a:rPr lang="en-US" sz="2000" dirty="0" err="1" smtClean="0"/>
              <a:t>decisivo</a:t>
            </a:r>
            <a:r>
              <a:rPr lang="en-US" sz="2000" dirty="0" smtClean="0"/>
              <a:t> en el </a:t>
            </a:r>
            <a:r>
              <a:rPr lang="en-US" sz="2000" b="1" dirty="0" err="1" smtClean="0"/>
              <a:t>aumento</a:t>
            </a:r>
            <a:r>
              <a:rPr lang="en-US" sz="2000" dirty="0" smtClean="0"/>
              <a:t> del </a:t>
            </a:r>
            <a:r>
              <a:rPr lang="en-US" sz="2000" b="1" dirty="0" smtClean="0">
                <a:solidFill>
                  <a:srgbClr val="00B050"/>
                </a:solidFill>
              </a:rPr>
              <a:t>2)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flujo</a:t>
            </a:r>
            <a:r>
              <a:rPr lang="en-US" sz="2000" b="1" dirty="0" smtClean="0">
                <a:solidFill>
                  <a:srgbClr val="00B050"/>
                </a:solidFill>
              </a:rPr>
              <a:t> que</a:t>
            </a:r>
            <a:r>
              <a:rPr lang="en-US" sz="2000" dirty="0" smtClean="0"/>
              <a:t>,  de </a:t>
            </a:r>
            <a:r>
              <a:rPr lang="en-US" sz="2000" dirty="0" err="1" smtClean="0"/>
              <a:t>manera</a:t>
            </a:r>
            <a:r>
              <a:rPr lang="en-US" sz="2000" dirty="0" smtClean="0"/>
              <a:t> incremental, </a:t>
            </a:r>
            <a:r>
              <a:rPr lang="en-US" sz="2000" b="1" dirty="0" smtClean="0">
                <a:solidFill>
                  <a:srgbClr val="00B050"/>
                </a:solidFill>
              </a:rPr>
              <a:t>se </a:t>
            </a:r>
            <a:r>
              <a:rPr lang="en-US" sz="2000" b="1" dirty="0" err="1" smtClean="0">
                <a:solidFill>
                  <a:srgbClr val="00B050"/>
                </a:solidFill>
              </a:rPr>
              <a:t>va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calculando</a:t>
            </a:r>
            <a:r>
              <a:rPr lang="en-US" sz="2000" b="1" dirty="0" smtClean="0">
                <a:solidFill>
                  <a:srgbClr val="00B050"/>
                </a:solidFill>
              </a:rPr>
              <a:t>, a lo largo de </a:t>
            </a:r>
            <a:r>
              <a:rPr lang="en-US" sz="2000" b="1" dirty="0" err="1" smtClean="0">
                <a:solidFill>
                  <a:srgbClr val="00B050"/>
                </a:solidFill>
              </a:rPr>
              <a:t>todo</a:t>
            </a:r>
            <a:r>
              <a:rPr lang="en-US" sz="2000" b="1" dirty="0" smtClean="0">
                <a:solidFill>
                  <a:srgbClr val="00B050"/>
                </a:solidFill>
              </a:rPr>
              <a:t> el </a:t>
            </a:r>
            <a:r>
              <a:rPr lang="en-US" sz="2000" b="1" dirty="0" err="1" smtClean="0">
                <a:solidFill>
                  <a:srgbClr val="00B050"/>
                </a:solidFill>
              </a:rPr>
              <a:t>proceso</a:t>
            </a:r>
            <a:r>
              <a:rPr lang="en-US" sz="2000" b="1" dirty="0" smtClean="0">
                <a:solidFill>
                  <a:srgbClr val="00B050"/>
                </a:solidFill>
              </a:rPr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sobre</a:t>
            </a:r>
            <a:r>
              <a:rPr lang="en-US" sz="2000" b="1" dirty="0">
                <a:solidFill>
                  <a:srgbClr val="00B050"/>
                </a:solidFill>
              </a:rPr>
              <a:t> la red </a:t>
            </a:r>
            <a:r>
              <a:rPr lang="en-US" sz="2000" b="1" dirty="0" smtClean="0">
                <a:solidFill>
                  <a:srgbClr val="00B05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6188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7"/>
          <p:cNvGrpSpPr/>
          <p:nvPr/>
        </p:nvGrpSpPr>
        <p:grpSpPr>
          <a:xfrm>
            <a:off x="4563195" y="574318"/>
            <a:ext cx="4497403" cy="2723181"/>
            <a:chOff x="387413" y="2411873"/>
            <a:chExt cx="4497403" cy="2723181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768581" y="2823690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329625" y="366189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0/10</a:t>
              </a:r>
              <a:endParaRPr lang="en-US" altLang="zh-CN" b="1" i="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132686" y="4144454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</a:rPr>
                <a:t>15</a:t>
              </a:r>
              <a:r>
                <a:rPr lang="en-US" altLang="zh-CN" b="1" i="0" dirty="0" smtClean="0"/>
                <a:t>/15</a:t>
              </a:r>
              <a:endParaRPr lang="en-US" altLang="zh-CN" b="1" i="0" dirty="0"/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387413" y="4079922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</a:rPr>
                <a:t>15</a:t>
              </a:r>
              <a:r>
                <a:rPr lang="en-US" altLang="zh-CN" b="1" i="0" dirty="0" smtClean="0"/>
                <a:t>/25</a:t>
              </a:r>
              <a:endParaRPr lang="en-US" altLang="zh-CN" b="1" i="0" dirty="0"/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279841" y="4765722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B050"/>
                  </a:solidFill>
                </a:rPr>
                <a:t>15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39"/>
            <p:cNvCxnSpPr>
              <a:stCxn id="58" idx="5"/>
              <a:endCxn id="4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559553" y="3987010"/>
              <a:ext cx="5180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0/5</a:t>
              </a:r>
              <a:endParaRPr lang="en-US" altLang="zh-CN" b="1" i="0" dirty="0"/>
            </a:p>
          </p:txBody>
        </p:sp>
      </p:grpSp>
      <p:grpSp>
        <p:nvGrpSpPr>
          <p:cNvPr id="27" name="Group 67"/>
          <p:cNvGrpSpPr/>
          <p:nvPr/>
        </p:nvGrpSpPr>
        <p:grpSpPr>
          <a:xfrm>
            <a:off x="38472" y="396855"/>
            <a:ext cx="4437008" cy="2819400"/>
            <a:chOff x="439792" y="2209800"/>
            <a:chExt cx="4437008" cy="2819400"/>
          </a:xfrm>
        </p:grpSpPr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368430" y="2209800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10/10</a:t>
              </a:r>
              <a:endParaRPr lang="en-US" altLang="zh-CN" b="1" i="0" dirty="0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439792" y="2799080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20/40</a:t>
              </a:r>
              <a:endParaRPr lang="en-US" altLang="zh-CN" b="1" i="0" dirty="0"/>
            </a:p>
          </p:txBody>
        </p:sp>
        <p:sp>
          <p:nvSpPr>
            <p:cNvPr id="37" name="Text Box 26"/>
            <p:cNvSpPr txBox="1">
              <a:spLocks noChangeArrowheads="1"/>
            </p:cNvSpPr>
            <p:nvPr/>
          </p:nvSpPr>
          <p:spPr bwMode="auto">
            <a:xfrm>
              <a:off x="3972270" y="275794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30/30</a:t>
              </a:r>
              <a:endParaRPr lang="en-US" altLang="zh-CN" b="1" i="0" dirty="0"/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1452880" y="3075245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10/10</a:t>
              </a:r>
              <a:endParaRPr lang="en-US" altLang="zh-CN" b="1" i="0" dirty="0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0/10</a:t>
              </a:r>
              <a:endParaRPr lang="en-US" altLang="zh-CN" b="1" i="0" dirty="0"/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4068970" y="41412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5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sp>
          <p:nvSpPr>
            <p:cNvPr id="56" name="Text Box 32"/>
            <p:cNvSpPr txBox="1">
              <a:spLocks noChangeArrowheads="1"/>
            </p:cNvSpPr>
            <p:nvPr/>
          </p:nvSpPr>
          <p:spPr bwMode="auto">
            <a:xfrm>
              <a:off x="483651" y="4099207"/>
              <a:ext cx="75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15</a:t>
              </a:r>
              <a:r>
                <a:rPr lang="en-US" altLang="zh-CN" b="1" i="0" dirty="0" smtClean="0"/>
                <a:t>/40</a:t>
              </a:r>
              <a:endParaRPr lang="en-US" altLang="zh-CN" b="1" i="0" dirty="0"/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373672" y="46598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0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cxnSp>
          <p:nvCxnSpPr>
            <p:cNvPr id="61" name="Straight Arrow Connector 32"/>
            <p:cNvCxnSpPr>
              <a:stCxn id="29" idx="7"/>
              <a:endCxn id="34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34"/>
            <p:cNvCxnSpPr>
              <a:stCxn id="29" idx="5"/>
              <a:endCxn id="30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38"/>
            <p:cNvCxnSpPr>
              <a:stCxn id="30" idx="6"/>
              <a:endCxn id="31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41"/>
            <p:cNvCxnSpPr>
              <a:stCxn id="33" idx="5"/>
              <a:endCxn id="32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46"/>
            <p:cNvCxnSpPr>
              <a:stCxn id="31" idx="7"/>
              <a:endCxn id="32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49"/>
            <p:cNvCxnSpPr>
              <a:stCxn id="34" idx="6"/>
              <a:endCxn id="33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/>
            <p:cNvCxnSpPr>
              <a:stCxn id="71" idx="6"/>
              <a:endCxn id="32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35"/>
            <p:cNvCxnSpPr>
              <a:stCxn id="34" idx="5"/>
              <a:endCxn id="71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39"/>
            <p:cNvCxnSpPr>
              <a:stCxn id="71" idx="5"/>
              <a:endCxn id="31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40"/>
            <p:cNvCxnSpPr>
              <a:stCxn id="30" idx="7"/>
              <a:endCxn id="71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42"/>
            <p:cNvCxnSpPr>
              <a:stCxn id="71" idx="7"/>
              <a:endCxn id="33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1517354" y="3852485"/>
              <a:ext cx="7553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15/15</a:t>
              </a:r>
              <a:endParaRPr lang="en-US" altLang="zh-CN" b="1" i="0" dirty="0"/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2483830" y="2814657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20/20</a:t>
              </a:r>
              <a:endParaRPr lang="en-US" altLang="zh-CN" b="1" i="0" dirty="0"/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2433210" y="4066064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5/10</a:t>
              </a:r>
              <a:endParaRPr lang="en-US" altLang="zh-CN" b="1" i="0" dirty="0"/>
            </a:p>
          </p:txBody>
        </p:sp>
      </p:grpSp>
      <p:grpSp>
        <p:nvGrpSpPr>
          <p:cNvPr id="79" name="Group 67"/>
          <p:cNvGrpSpPr/>
          <p:nvPr/>
        </p:nvGrpSpPr>
        <p:grpSpPr>
          <a:xfrm>
            <a:off x="2233280" y="3581400"/>
            <a:ext cx="4548520" cy="3048893"/>
            <a:chOff x="368920" y="2133600"/>
            <a:chExt cx="4548520" cy="3048893"/>
          </a:xfrm>
        </p:grpSpPr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2373238" y="2133600"/>
              <a:ext cx="7425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10/10</a:t>
              </a:r>
              <a:endParaRPr lang="en-US" altLang="zh-CN" i="0" dirty="0"/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 dirty="0" smtClean="0"/>
                <a:t>t</a:t>
              </a:r>
              <a:endParaRPr lang="en-US" altLang="zh-CN" i="0" dirty="0"/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87" name="Text Box 24"/>
            <p:cNvSpPr txBox="1">
              <a:spLocks noChangeArrowheads="1"/>
            </p:cNvSpPr>
            <p:nvPr/>
          </p:nvSpPr>
          <p:spPr bwMode="auto">
            <a:xfrm>
              <a:off x="368920" y="2925096"/>
              <a:ext cx="7425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20/40</a:t>
              </a:r>
              <a:endParaRPr lang="en-US" altLang="zh-CN" i="0" dirty="0"/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4086763" y="2831068"/>
              <a:ext cx="8306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30/30</a:t>
              </a:r>
              <a:endParaRPr lang="en-US" altLang="zh-CN" i="0" dirty="0"/>
            </a:p>
          </p:txBody>
        </p:sp>
        <p:sp>
          <p:nvSpPr>
            <p:cNvPr id="89" name="Text Box 28"/>
            <p:cNvSpPr txBox="1">
              <a:spLocks noChangeArrowheads="1"/>
            </p:cNvSpPr>
            <p:nvPr/>
          </p:nvSpPr>
          <p:spPr bwMode="auto">
            <a:xfrm>
              <a:off x="1447800" y="3135868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10/10</a:t>
              </a:r>
              <a:endParaRPr lang="en-US" altLang="zh-CN" i="0" dirty="0"/>
            </a:p>
          </p:txBody>
        </p:sp>
        <p:sp>
          <p:nvSpPr>
            <p:cNvPr id="90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10</a:t>
              </a:r>
              <a:endParaRPr lang="en-US" altLang="zh-CN" i="0" dirty="0"/>
            </a:p>
          </p:txBody>
        </p:sp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4091573" y="4202668"/>
              <a:ext cx="8194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</a:rPr>
                <a:t>20</a:t>
              </a:r>
              <a:r>
                <a:rPr lang="en-US" altLang="zh-CN" i="0" dirty="0" smtClean="0"/>
                <a:t>/20</a:t>
              </a:r>
              <a:endParaRPr lang="en-US" altLang="zh-CN" i="0" dirty="0"/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436880" y="4054455"/>
              <a:ext cx="8194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30</a:t>
              </a:r>
              <a:r>
                <a:rPr lang="en-US" altLang="zh-CN" i="0" dirty="0" smtClean="0"/>
                <a:t>/40</a:t>
              </a:r>
              <a:endParaRPr lang="en-US" altLang="zh-CN" i="0" dirty="0"/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2301819" y="4720828"/>
              <a:ext cx="8194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6">
                      <a:lumMod val="75000"/>
                    </a:schemeClr>
                  </a:solidFill>
                </a:rPr>
                <a:t>15</a:t>
              </a:r>
              <a:r>
                <a:rPr lang="en-US" altLang="zh-CN" i="0" dirty="0" smtClean="0"/>
                <a:t>/20</a:t>
              </a:r>
              <a:endParaRPr lang="en-US" altLang="zh-CN" i="0" dirty="0"/>
            </a:p>
          </p:txBody>
        </p:sp>
        <p:cxnSp>
          <p:nvCxnSpPr>
            <p:cNvPr id="94" name="Straight Arrow Connector 32"/>
            <p:cNvCxnSpPr>
              <a:stCxn id="81" idx="7"/>
              <a:endCxn id="86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34"/>
            <p:cNvCxnSpPr>
              <a:stCxn id="81" idx="5"/>
              <a:endCxn id="82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38"/>
            <p:cNvCxnSpPr>
              <a:stCxn id="82" idx="6"/>
              <a:endCxn id="83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41"/>
            <p:cNvCxnSpPr>
              <a:stCxn id="85" idx="5"/>
              <a:endCxn id="84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46"/>
            <p:cNvCxnSpPr>
              <a:stCxn id="83" idx="7"/>
              <a:endCxn id="84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49"/>
            <p:cNvCxnSpPr>
              <a:stCxn id="86" idx="6"/>
              <a:endCxn id="85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60"/>
            <p:cNvCxnSpPr>
              <a:stCxn id="101" idx="6"/>
              <a:endCxn id="84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35"/>
            <p:cNvCxnSpPr>
              <a:stCxn id="86" idx="5"/>
              <a:endCxn id="101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39"/>
            <p:cNvCxnSpPr>
              <a:stCxn id="101" idx="5"/>
              <a:endCxn id="83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40"/>
            <p:cNvCxnSpPr>
              <a:stCxn id="82" idx="7"/>
              <a:endCxn id="101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42"/>
            <p:cNvCxnSpPr>
              <a:stCxn id="101" idx="7"/>
              <a:endCxn id="85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 Box 28"/>
            <p:cNvSpPr txBox="1">
              <a:spLocks noChangeArrowheads="1"/>
            </p:cNvSpPr>
            <p:nvPr/>
          </p:nvSpPr>
          <p:spPr bwMode="auto">
            <a:xfrm>
              <a:off x="1412240" y="3886200"/>
              <a:ext cx="7553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15/15</a:t>
              </a:r>
              <a:endParaRPr lang="en-US" altLang="zh-CN" i="0" dirty="0"/>
            </a:p>
          </p:txBody>
        </p:sp>
        <p:sp>
          <p:nvSpPr>
            <p:cNvPr id="107" name="Text Box 28"/>
            <p:cNvSpPr txBox="1">
              <a:spLocks noChangeArrowheads="1"/>
            </p:cNvSpPr>
            <p:nvPr/>
          </p:nvSpPr>
          <p:spPr bwMode="auto">
            <a:xfrm>
              <a:off x="2477846" y="2925096"/>
              <a:ext cx="8322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20/20</a:t>
              </a:r>
              <a:endParaRPr lang="en-US" altLang="zh-CN" i="0" dirty="0"/>
            </a:p>
          </p:txBody>
        </p:sp>
        <p:sp>
          <p:nvSpPr>
            <p:cNvPr id="108" name="Text Box 28"/>
            <p:cNvSpPr txBox="1">
              <a:spLocks noChangeArrowheads="1"/>
            </p:cNvSpPr>
            <p:nvPr/>
          </p:nvSpPr>
          <p:spPr bwMode="auto">
            <a:xfrm>
              <a:off x="2479040" y="4050268"/>
              <a:ext cx="6559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0" dirty="0" smtClean="0"/>
                <a:t>5/10</a:t>
              </a:r>
              <a:endParaRPr lang="en-US" altLang="zh-CN" i="0" dirty="0"/>
            </a:p>
          </p:txBody>
        </p:sp>
      </p:grpSp>
      <p:sp>
        <p:nvSpPr>
          <p:cNvPr id="6" name="5 CuadroTexto"/>
          <p:cNvSpPr txBox="1"/>
          <p:nvPr/>
        </p:nvSpPr>
        <p:spPr>
          <a:xfrm>
            <a:off x="4276731" y="508615"/>
            <a:ext cx="655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+</a:t>
            </a:r>
            <a:endParaRPr lang="es-ES" sz="6000" b="1" dirty="0"/>
          </a:p>
        </p:txBody>
      </p:sp>
      <p:sp>
        <p:nvSpPr>
          <p:cNvPr id="110" name="109 CuadroTexto"/>
          <p:cNvSpPr txBox="1"/>
          <p:nvPr/>
        </p:nvSpPr>
        <p:spPr>
          <a:xfrm>
            <a:off x="4276731" y="2895600"/>
            <a:ext cx="655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=</a:t>
            </a:r>
            <a:endParaRPr lang="es-ES" sz="4000" b="1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3391804" y="130314"/>
            <a:ext cx="152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(1)</a:t>
            </a:r>
            <a:endParaRPr lang="es-ES" sz="4000" b="1" dirty="0"/>
          </a:p>
        </p:txBody>
      </p:sp>
      <p:sp>
        <p:nvSpPr>
          <p:cNvPr id="112" name="111 CuadroTexto"/>
          <p:cNvSpPr txBox="1"/>
          <p:nvPr/>
        </p:nvSpPr>
        <p:spPr>
          <a:xfrm>
            <a:off x="4875164" y="130314"/>
            <a:ext cx="152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(2)</a:t>
            </a:r>
            <a:endParaRPr lang="es-ES" sz="4000" b="1" dirty="0"/>
          </a:p>
        </p:txBody>
      </p:sp>
      <p:sp>
        <p:nvSpPr>
          <p:cNvPr id="113" name="112 CuadroTexto"/>
          <p:cNvSpPr txBox="1"/>
          <p:nvPr/>
        </p:nvSpPr>
        <p:spPr>
          <a:xfrm>
            <a:off x="6856364" y="5842337"/>
            <a:ext cx="152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(3)</a:t>
            </a:r>
            <a:endParaRPr lang="es-ES" sz="4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28600" y="4343400"/>
            <a:ext cx="19149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Ejemplos</a:t>
            </a:r>
            <a:r>
              <a:rPr lang="en-US" sz="2400" b="1" dirty="0" smtClean="0"/>
              <a:t>: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15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+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15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30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0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+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15 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15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5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+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15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=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20</a:t>
            </a:r>
          </a:p>
          <a:p>
            <a:pPr marL="342900" indent="-342900">
              <a:buAutoNum type="arabicPlain" startAt="10"/>
            </a:pP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6" name="115 CuadroTexto"/>
          <p:cNvSpPr txBox="1"/>
          <p:nvPr/>
        </p:nvSpPr>
        <p:spPr>
          <a:xfrm>
            <a:off x="1420608" y="3195935"/>
            <a:ext cx="388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original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117" name="116 CuadroTexto"/>
          <p:cNvSpPr txBox="1"/>
          <p:nvPr/>
        </p:nvSpPr>
        <p:spPr>
          <a:xfrm>
            <a:off x="6145821" y="3653135"/>
            <a:ext cx="254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residual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3697427" y="6431895"/>
            <a:ext cx="388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original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10" name="9 Flecha abajo"/>
          <p:cNvSpPr/>
          <p:nvPr/>
        </p:nvSpPr>
        <p:spPr>
          <a:xfrm>
            <a:off x="4971176" y="2759333"/>
            <a:ext cx="275359" cy="160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118 Flecha abajo"/>
          <p:cNvSpPr/>
          <p:nvPr/>
        </p:nvSpPr>
        <p:spPr>
          <a:xfrm>
            <a:off x="6848669" y="3383278"/>
            <a:ext cx="275359" cy="160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119 Flecha abajo"/>
          <p:cNvSpPr/>
          <p:nvPr/>
        </p:nvSpPr>
        <p:spPr>
          <a:xfrm>
            <a:off x="8705462" y="2782076"/>
            <a:ext cx="275359" cy="1607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Text Box 32"/>
          <p:cNvSpPr txBox="1">
            <a:spLocks noChangeArrowheads="1"/>
          </p:cNvSpPr>
          <p:nvPr/>
        </p:nvSpPr>
        <p:spPr bwMode="auto">
          <a:xfrm>
            <a:off x="4915296" y="28310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en-US" altLang="zh-CN" b="1" i="0" dirty="0">
              <a:solidFill>
                <a:srgbClr val="FF0000"/>
              </a:solidFill>
            </a:endParaRPr>
          </a:p>
        </p:txBody>
      </p:sp>
      <p:sp>
        <p:nvSpPr>
          <p:cNvPr id="122" name="Text Box 32"/>
          <p:cNvSpPr txBox="1">
            <a:spLocks noChangeArrowheads="1"/>
          </p:cNvSpPr>
          <p:nvPr/>
        </p:nvSpPr>
        <p:spPr bwMode="auto">
          <a:xfrm>
            <a:off x="6861114" y="3516868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5</a:t>
            </a:r>
            <a:endParaRPr lang="en-US" altLang="zh-CN" b="1" i="0" dirty="0">
              <a:solidFill>
                <a:srgbClr val="FF0000"/>
              </a:solidFill>
            </a:endParaRPr>
          </a:p>
        </p:txBody>
      </p:sp>
      <p:sp>
        <p:nvSpPr>
          <p:cNvPr id="123" name="Text Box 32"/>
          <p:cNvSpPr txBox="1">
            <a:spLocks noChangeArrowheads="1"/>
          </p:cNvSpPr>
          <p:nvPr/>
        </p:nvSpPr>
        <p:spPr bwMode="auto">
          <a:xfrm>
            <a:off x="8705947" y="2858276"/>
            <a:ext cx="301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en-US" altLang="zh-CN" b="1" i="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8138" y="2466393"/>
            <a:ext cx="6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-15=</a:t>
            </a:r>
            <a:endParaRPr lang="es-E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728482" y="3124200"/>
            <a:ext cx="6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-15=</a:t>
            </a:r>
            <a:endParaRPr lang="es-E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8613268" y="2514600"/>
            <a:ext cx="68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-15=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5390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23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0" y="628650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 smtClean="0"/>
              <a:t>A la </a:t>
            </a:r>
            <a:r>
              <a:rPr lang="en-US" sz="2000" b="1" dirty="0" smtClean="0"/>
              <a:t>red</a:t>
            </a:r>
            <a:r>
              <a:rPr lang="en-US" sz="2000" dirty="0" smtClean="0"/>
              <a:t> </a:t>
            </a:r>
            <a:r>
              <a:rPr lang="en-US" sz="2000" b="1" dirty="0" smtClean="0"/>
              <a:t>residual, </a:t>
            </a:r>
            <a:r>
              <a:rPr lang="en-US" sz="2000" dirty="0" err="1" smtClean="0"/>
              <a:t>además</a:t>
            </a:r>
            <a:r>
              <a:rPr lang="en-US" sz="2000" dirty="0" smtClean="0"/>
              <a:t> de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b="1" dirty="0" smtClean="0"/>
              <a:t>no </a:t>
            </a:r>
            <a:r>
              <a:rPr lang="en-US" sz="2000" b="1" dirty="0" err="1" smtClean="0"/>
              <a:t>agotadas</a:t>
            </a:r>
            <a:r>
              <a:rPr lang="en-US" sz="2000" dirty="0" smtClean="0"/>
              <a:t>, se le </a:t>
            </a: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añadir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aristas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inversas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</a:p>
          <a:p>
            <a:endParaRPr lang="en-US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52400" y="95071"/>
            <a:ext cx="876300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¿</a:t>
            </a:r>
            <a:r>
              <a:rPr lang="en-US" sz="2000" dirty="0" err="1" smtClean="0"/>
              <a:t>Cómo</a:t>
            </a:r>
            <a:r>
              <a:rPr lang="en-US" sz="2000" dirty="0" smtClean="0"/>
              <a:t> </a:t>
            </a:r>
            <a:r>
              <a:rPr lang="en-US" sz="2000" dirty="0" err="1"/>
              <a:t>modelar</a:t>
            </a:r>
            <a:r>
              <a:rPr lang="en-US" sz="2000" dirty="0"/>
              <a:t> el </a:t>
            </a:r>
            <a:r>
              <a:rPr lang="en-US" sz="2000" dirty="0" err="1"/>
              <a:t>hecho</a:t>
            </a:r>
            <a:r>
              <a:rPr lang="en-US" sz="2000" dirty="0"/>
              <a:t> de que </a:t>
            </a:r>
            <a:r>
              <a:rPr lang="en-US" sz="2000" dirty="0" err="1"/>
              <a:t>las</a:t>
            </a:r>
            <a:r>
              <a:rPr lang="en-US" sz="2000" dirty="0"/>
              <a:t> 5 </a:t>
            </a:r>
            <a:r>
              <a:rPr lang="en-US" sz="2000" dirty="0" err="1"/>
              <a:t>unidades</a:t>
            </a:r>
            <a:r>
              <a:rPr lang="en-US" sz="2000" dirty="0"/>
              <a:t> que se </a:t>
            </a:r>
            <a:r>
              <a:rPr lang="en-US" sz="2000" dirty="0" err="1"/>
              <a:t>enviaron</a:t>
            </a:r>
            <a:r>
              <a:rPr lang="en-US" sz="2000" dirty="0"/>
              <a:t> de </a:t>
            </a:r>
            <a:r>
              <a:rPr lang="en-US" sz="2000" b="1" i="1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 a </a:t>
            </a:r>
            <a:r>
              <a:rPr lang="en-US" sz="2000" b="1" i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 </a:t>
            </a:r>
            <a:r>
              <a:rPr lang="en-US" sz="2000" dirty="0" err="1"/>
              <a:t>pudieran</a:t>
            </a:r>
            <a:r>
              <a:rPr lang="en-US" sz="2000" dirty="0"/>
              <a:t> </a:t>
            </a:r>
            <a:r>
              <a:rPr lang="en-US" sz="2000" dirty="0" err="1" smtClean="0"/>
              <a:t>haberse</a:t>
            </a:r>
            <a:r>
              <a:rPr lang="en-US" sz="2000" dirty="0" smtClean="0"/>
              <a:t> </a:t>
            </a:r>
            <a:r>
              <a:rPr lang="en-US" sz="2000" dirty="0" err="1" smtClean="0"/>
              <a:t>enviado</a:t>
            </a:r>
            <a:r>
              <a:rPr lang="en-US" sz="2000" dirty="0" smtClean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b="1" dirty="0" err="1"/>
              <a:t>camino</a:t>
            </a:r>
            <a:r>
              <a:rPr lang="en-US" sz="2000" dirty="0"/>
              <a:t> </a:t>
            </a:r>
            <a:r>
              <a:rPr lang="en-US" sz="2000" dirty="0" smtClean="0"/>
              <a:t>y </a:t>
            </a:r>
            <a:r>
              <a:rPr lang="en-US" sz="2000" dirty="0" err="1" smtClean="0"/>
              <a:t>así</a:t>
            </a:r>
            <a:r>
              <a:rPr lang="en-US" sz="2000" dirty="0" smtClean="0"/>
              <a:t> </a:t>
            </a:r>
            <a:r>
              <a:rPr lang="en-US" sz="2000" dirty="0" err="1" smtClean="0"/>
              <a:t>aumentar</a:t>
            </a:r>
            <a:r>
              <a:rPr lang="en-US" sz="2000" dirty="0" smtClean="0"/>
              <a:t> </a:t>
            </a:r>
            <a:r>
              <a:rPr lang="en-US" sz="2000" dirty="0"/>
              <a:t>el valor del </a:t>
            </a:r>
            <a:r>
              <a:rPr lang="en-US" sz="2000" b="1" dirty="0" smtClean="0"/>
              <a:t>FLUJO</a:t>
            </a:r>
            <a:r>
              <a:rPr lang="en-US" sz="2000" dirty="0" smtClean="0"/>
              <a:t> ?</a:t>
            </a:r>
            <a:endParaRPr lang="en-US" sz="2000" dirty="0"/>
          </a:p>
        </p:txBody>
      </p:sp>
      <p:sp>
        <p:nvSpPr>
          <p:cNvPr id="27" name="23 CuadroTexto"/>
          <p:cNvSpPr txBox="1"/>
          <p:nvPr/>
        </p:nvSpPr>
        <p:spPr>
          <a:xfrm>
            <a:off x="0" y="13716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/>
              <a:t>Por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ejemplo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la </a:t>
            </a:r>
            <a:r>
              <a:rPr lang="en-US" sz="2000" b="1" dirty="0" smtClean="0"/>
              <a:t>red residual </a:t>
            </a:r>
            <a:r>
              <a:rPr lang="en-US" sz="2000" dirty="0" err="1" smtClean="0"/>
              <a:t>tuviera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arista </a:t>
            </a:r>
            <a:r>
              <a:rPr lang="en-US" sz="2000" dirty="0" err="1" smtClean="0"/>
              <a:t>inversa</a:t>
            </a:r>
            <a:r>
              <a:rPr lang="en-US" sz="2000" dirty="0"/>
              <a:t> </a:t>
            </a:r>
            <a:r>
              <a:rPr lang="en-US" sz="2000" b="1" i="1" dirty="0" smtClean="0"/>
              <a:t>&lt;e, c&gt; </a:t>
            </a:r>
            <a:r>
              <a:rPr lang="en-US" sz="2000" b="1" dirty="0" smtClean="0"/>
              <a:t>con </a:t>
            </a:r>
            <a:r>
              <a:rPr lang="en-US" sz="2000" b="1" dirty="0" err="1" smtClean="0"/>
              <a:t>capacidad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igual</a:t>
            </a:r>
            <a:r>
              <a:rPr lang="en-US" sz="2000" b="1" dirty="0" smtClean="0"/>
              <a:t> al </a:t>
            </a:r>
            <a:r>
              <a:rPr lang="en-US" sz="2000" b="1" dirty="0" err="1" smtClean="0"/>
              <a:t>flujo</a:t>
            </a:r>
            <a:r>
              <a:rPr lang="en-US" sz="2000" b="1" dirty="0" smtClean="0"/>
              <a:t> de la arista</a:t>
            </a:r>
            <a:r>
              <a:rPr lang="en-US" sz="2000" dirty="0" smtClean="0"/>
              <a:t> </a:t>
            </a:r>
            <a:r>
              <a:rPr lang="en-US" sz="2000" b="1" i="1" dirty="0" smtClean="0"/>
              <a:t>&lt;c, e&gt; </a:t>
            </a:r>
            <a:r>
              <a:rPr lang="en-US" sz="2000" dirty="0" smtClean="0"/>
              <a:t>quedaría </a:t>
            </a:r>
            <a:endParaRPr lang="es-ES" sz="2000" dirty="0"/>
          </a:p>
        </p:txBody>
      </p:sp>
      <p:sp>
        <p:nvSpPr>
          <p:cNvPr id="28" name="33 CuadroTexto"/>
          <p:cNvSpPr txBox="1"/>
          <p:nvPr/>
        </p:nvSpPr>
        <p:spPr>
          <a:xfrm>
            <a:off x="228600" y="4419600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Ahora</a:t>
            </a:r>
            <a:r>
              <a:rPr lang="en-US" dirty="0" smtClean="0"/>
              <a:t>: en la </a:t>
            </a:r>
            <a:r>
              <a:rPr lang="en-US" b="1" dirty="0" smtClean="0"/>
              <a:t>red residual </a:t>
            </a:r>
            <a:r>
              <a:rPr lang="en-US" dirty="0" smtClean="0"/>
              <a:t>hay un </a:t>
            </a:r>
            <a:r>
              <a:rPr lang="en-US" dirty="0" err="1" smtClean="0"/>
              <a:t>camino</a:t>
            </a:r>
            <a:r>
              <a:rPr lang="en-US" dirty="0" smtClean="0"/>
              <a:t> de </a:t>
            </a:r>
            <a:r>
              <a:rPr lang="en-US" b="1" i="1" dirty="0" smtClean="0"/>
              <a:t>s</a:t>
            </a:r>
            <a:r>
              <a:rPr lang="en-US" dirty="0" smtClean="0"/>
              <a:t> a </a:t>
            </a:r>
            <a:r>
              <a:rPr lang="en-US" b="1" i="1" dirty="0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que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pasar</a:t>
            </a:r>
            <a:r>
              <a:rPr lang="en-US" dirty="0" smtClean="0"/>
              <a:t> 5 </a:t>
            </a:r>
            <a:r>
              <a:rPr lang="en-US" dirty="0" err="1" smtClean="0"/>
              <a:t>unidades</a:t>
            </a:r>
            <a:r>
              <a:rPr lang="en-US" dirty="0" smtClean="0"/>
              <a:t> y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contiene</a:t>
            </a:r>
            <a:r>
              <a:rPr lang="en-US" dirty="0" smtClean="0"/>
              <a:t> a la </a:t>
            </a:r>
            <a:r>
              <a:rPr lang="en-US" b="1" dirty="0" smtClean="0">
                <a:solidFill>
                  <a:srgbClr val="0070C0"/>
                </a:solidFill>
              </a:rPr>
              <a:t>arista </a:t>
            </a:r>
            <a:r>
              <a:rPr lang="en-US" b="1" dirty="0" err="1" smtClean="0">
                <a:solidFill>
                  <a:srgbClr val="0070C0"/>
                </a:solidFill>
              </a:rPr>
              <a:t>inversa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/>
              <a:t>&lt;e, c&gt;</a:t>
            </a:r>
          </a:p>
          <a:p>
            <a:pPr marL="285750" indent="-285750">
              <a:buFontTx/>
              <a:buChar char="-"/>
            </a:pPr>
            <a:endParaRPr lang="en-US" b="1" i="1" dirty="0"/>
          </a:p>
          <a:p>
            <a:pPr marL="285750" indent="-285750">
              <a:buFontTx/>
              <a:buChar char="-"/>
            </a:pPr>
            <a:r>
              <a:rPr lang="en-US" dirty="0" smtClean="0"/>
              <a:t>Como </a:t>
            </a:r>
            <a:r>
              <a:rPr lang="en-US" b="1" i="1" dirty="0" smtClean="0"/>
              <a:t>&lt;</a:t>
            </a:r>
            <a:r>
              <a:rPr lang="en-US" b="1" i="1" dirty="0" err="1" smtClean="0"/>
              <a:t>e,c</a:t>
            </a:r>
            <a:r>
              <a:rPr lang="en-US" b="1" i="1" dirty="0" smtClean="0"/>
              <a:t>&gt; </a:t>
            </a:r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arista </a:t>
            </a:r>
            <a:r>
              <a:rPr lang="en-US" b="1" dirty="0" err="1" smtClean="0">
                <a:solidFill>
                  <a:srgbClr val="0070C0"/>
                </a:solidFill>
              </a:rPr>
              <a:t>inversa</a:t>
            </a:r>
            <a:r>
              <a:rPr lang="en-US" dirty="0" smtClean="0"/>
              <a:t>,  entonces,  un </a:t>
            </a:r>
            <a:r>
              <a:rPr lang="en-US" dirty="0" err="1" smtClean="0"/>
              <a:t>camino</a:t>
            </a:r>
            <a:r>
              <a:rPr lang="en-US" dirty="0" smtClean="0"/>
              <a:t> que </a:t>
            </a:r>
            <a:r>
              <a:rPr lang="en-US" dirty="0" err="1" smtClean="0"/>
              <a:t>pase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ella</a:t>
            </a:r>
            <a:r>
              <a:rPr lang="en-US" dirty="0" smtClean="0"/>
              <a:t> </a:t>
            </a:r>
            <a:r>
              <a:rPr lang="en-US" dirty="0" err="1" smtClean="0"/>
              <a:t>redirecciona</a:t>
            </a:r>
            <a:r>
              <a:rPr lang="en-US" dirty="0" smtClean="0"/>
              <a:t> el </a:t>
            </a:r>
            <a:r>
              <a:rPr lang="en-US" b="1" i="1" dirty="0" err="1" smtClean="0"/>
              <a:t>flujo</a:t>
            </a:r>
            <a:r>
              <a:rPr lang="en-US" dirty="0" smtClean="0"/>
              <a:t> que se </a:t>
            </a:r>
            <a:r>
              <a:rPr lang="en-US" dirty="0" err="1" smtClean="0"/>
              <a:t>había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arista real a </a:t>
            </a:r>
            <a:r>
              <a:rPr lang="en-US" dirty="0" err="1" smtClean="0"/>
              <a:t>través</a:t>
            </a:r>
            <a:r>
              <a:rPr lang="en-US" dirty="0" smtClean="0"/>
              <a:t> de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camino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interpretarse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: </a:t>
            </a:r>
            <a:r>
              <a:rPr lang="en-US" dirty="0" err="1" smtClean="0"/>
              <a:t>las</a:t>
            </a:r>
            <a:r>
              <a:rPr lang="en-US" dirty="0" smtClean="0"/>
              <a:t> 5 </a:t>
            </a:r>
            <a:r>
              <a:rPr lang="en-US" dirty="0" err="1" smtClean="0"/>
              <a:t>unidades</a:t>
            </a:r>
            <a:r>
              <a:rPr lang="en-US" dirty="0" smtClean="0"/>
              <a:t> que </a:t>
            </a:r>
            <a:r>
              <a:rPr lang="en-US" dirty="0" err="1" smtClean="0"/>
              <a:t>inicialmente</a:t>
            </a:r>
            <a:r>
              <a:rPr lang="en-US" dirty="0" smtClean="0"/>
              <a:t>  se </a:t>
            </a:r>
            <a:r>
              <a:rPr lang="en-US" dirty="0" err="1" smtClean="0"/>
              <a:t>enviaron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arista </a:t>
            </a:r>
            <a:r>
              <a:rPr lang="en-US" b="1" i="1" dirty="0" smtClean="0"/>
              <a:t>&lt;c, e&gt; </a:t>
            </a:r>
            <a:r>
              <a:rPr lang="en-US" dirty="0" err="1" smtClean="0"/>
              <a:t>hubiese</a:t>
            </a:r>
            <a:r>
              <a:rPr lang="en-US" dirty="0" smtClean="0"/>
              <a:t> </a:t>
            </a:r>
            <a:r>
              <a:rPr lang="en-US" dirty="0" err="1" smtClean="0"/>
              <a:t>sido</a:t>
            </a:r>
            <a:r>
              <a:rPr lang="en-US" dirty="0" smtClean="0"/>
              <a:t>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haberlas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arista </a:t>
            </a:r>
            <a:r>
              <a:rPr lang="en-US" b="1" i="1" dirty="0" smtClean="0"/>
              <a:t>&lt;c, t&gt;</a:t>
            </a:r>
            <a:endParaRPr lang="es-ES" b="1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981201" y="2209800"/>
            <a:ext cx="6553199" cy="1995112"/>
            <a:chOff x="2490766" y="2107073"/>
            <a:chExt cx="8691218" cy="2617327"/>
          </a:xfrm>
        </p:grpSpPr>
        <p:grpSp>
          <p:nvGrpSpPr>
            <p:cNvPr id="5" name="Group 67"/>
            <p:cNvGrpSpPr/>
            <p:nvPr/>
          </p:nvGrpSpPr>
          <p:grpSpPr>
            <a:xfrm>
              <a:off x="2490766" y="2107073"/>
              <a:ext cx="4419600" cy="2617327"/>
              <a:chOff x="457200" y="2411873"/>
              <a:chExt cx="4419600" cy="2617327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457200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i="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447800" y="4440698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3316554" y="4440698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e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4326082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i="0" dirty="0" smtClean="0"/>
                  <a:t>t</a:t>
                </a:r>
                <a:endParaRPr lang="en-US" altLang="zh-CN" b="1" i="0" dirty="0"/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3335482" y="2411873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1447800" y="2411873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822595" y="2742292"/>
                <a:ext cx="45236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/>
                  <a:t>20</a:t>
                </a:r>
                <a:endParaRPr lang="en-US" altLang="zh-CN" i="0" dirty="0"/>
              </a:p>
            </p:txBody>
          </p:sp>
          <p:sp>
            <p:nvSpPr>
              <p:cNvPr id="15" name="Text Box 30"/>
              <p:cNvSpPr txBox="1">
                <a:spLocks noChangeArrowheads="1"/>
              </p:cNvSpPr>
              <p:nvPr/>
            </p:nvSpPr>
            <p:spPr bwMode="auto">
              <a:xfrm>
                <a:off x="3353340" y="3607816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/>
                  <a:t>10</a:t>
                </a:r>
                <a:endParaRPr lang="en-US" altLang="zh-CN" i="0" dirty="0"/>
              </a:p>
            </p:txBody>
          </p:sp>
          <p:sp>
            <p:nvSpPr>
              <p:cNvPr id="16" name="Text Box 32"/>
              <p:cNvSpPr txBox="1">
                <a:spLocks noChangeArrowheads="1"/>
              </p:cNvSpPr>
              <p:nvPr/>
            </p:nvSpPr>
            <p:spPr bwMode="auto">
              <a:xfrm>
                <a:off x="777229" y="3977148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/>
                  <a:t>10</a:t>
                </a:r>
                <a:endParaRPr lang="en-US" altLang="zh-CN" i="0" dirty="0"/>
              </a:p>
            </p:txBody>
          </p:sp>
          <p:sp>
            <p:nvSpPr>
              <p:cNvPr id="17" name="Text Box 33"/>
              <p:cNvSpPr txBox="1">
                <a:spLocks noChangeArrowheads="1"/>
              </p:cNvSpPr>
              <p:nvPr/>
            </p:nvSpPr>
            <p:spPr bwMode="auto">
              <a:xfrm>
                <a:off x="2537979" y="4659868"/>
                <a:ext cx="30649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/>
                  <a:t>5</a:t>
                </a:r>
                <a:endParaRPr lang="en-US" altLang="zh-CN" i="0" dirty="0"/>
              </a:p>
            </p:txBody>
          </p:sp>
          <p:cxnSp>
            <p:nvCxnSpPr>
              <p:cNvPr id="18" name="Straight Arrow Connector 32"/>
              <p:cNvCxnSpPr>
                <a:stCxn id="8" idx="7"/>
                <a:endCxn id="13" idx="3"/>
              </p:cNvCxnSpPr>
              <p:nvPr/>
            </p:nvCxnSpPr>
            <p:spPr>
              <a:xfrm flipV="1">
                <a:off x="927267" y="2861738"/>
                <a:ext cx="601399" cy="62723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34"/>
              <p:cNvCxnSpPr>
                <a:stCxn id="8" idx="5"/>
                <a:endCxn id="9" idx="1"/>
              </p:cNvCxnSpPr>
              <p:nvPr/>
            </p:nvCxnSpPr>
            <p:spPr>
              <a:xfrm>
                <a:off x="927267" y="3861657"/>
                <a:ext cx="601399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38"/>
              <p:cNvCxnSpPr>
                <a:stCxn id="9" idx="6"/>
                <a:endCxn id="10" idx="2"/>
              </p:cNvCxnSpPr>
              <p:nvPr/>
            </p:nvCxnSpPr>
            <p:spPr>
              <a:xfrm>
                <a:off x="1999991" y="4704223"/>
                <a:ext cx="131656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60"/>
              <p:cNvCxnSpPr>
                <a:stCxn id="22" idx="6"/>
                <a:endCxn id="11" idx="2"/>
              </p:cNvCxnSpPr>
              <p:nvPr/>
            </p:nvCxnSpPr>
            <p:spPr>
              <a:xfrm>
                <a:off x="2946347" y="3675317"/>
                <a:ext cx="1379735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13"/>
              <p:cNvSpPr>
                <a:spLocks noChangeArrowheads="1"/>
              </p:cNvSpPr>
              <p:nvPr/>
            </p:nvSpPr>
            <p:spPr bwMode="auto">
              <a:xfrm>
                <a:off x="2394156" y="3411792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c</a:t>
                </a:r>
                <a:endParaRPr lang="es-E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39"/>
              <p:cNvCxnSpPr/>
              <p:nvPr/>
            </p:nvCxnSpPr>
            <p:spPr>
              <a:xfrm>
                <a:off x="2744504" y="3938842"/>
                <a:ext cx="726953" cy="579041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1238404" y="3969251"/>
                <a:ext cx="1796871" cy="4441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00" b="1" dirty="0"/>
                  <a:t>l</a:t>
                </a:r>
                <a:r>
                  <a:rPr lang="en-US" altLang="zh-CN" sz="1200" b="1" i="0" dirty="0" smtClean="0"/>
                  <a:t>os </a:t>
                </a:r>
                <a:r>
                  <a:rPr lang="en-US" altLang="zh-CN" sz="1200" b="1" i="0" dirty="0" err="1" smtClean="0"/>
                  <a:t>que</a:t>
                </a:r>
                <a:r>
                  <a:rPr lang="en-US" altLang="zh-CN" sz="1200" b="1" i="0" dirty="0" smtClean="0"/>
                  <a:t> </a:t>
                </a:r>
                <a:r>
                  <a:rPr lang="en-US" altLang="zh-CN" sz="1200" b="1" i="0" dirty="0" err="1" smtClean="0"/>
                  <a:t>quedan</a:t>
                </a:r>
                <a:r>
                  <a:rPr lang="en-US" altLang="zh-CN" sz="1200" b="1" dirty="0"/>
                  <a:t>:</a:t>
                </a:r>
                <a:r>
                  <a:rPr lang="en-US" altLang="zh-CN" sz="1200" b="1" i="0" dirty="0" smtClean="0"/>
                  <a:t> </a:t>
                </a:r>
                <a:r>
                  <a:rPr lang="en-US" altLang="zh-CN" sz="1600" b="1" dirty="0"/>
                  <a:t>5</a:t>
                </a:r>
                <a:r>
                  <a:rPr lang="en-US" altLang="zh-CN" sz="1200" b="1" dirty="0">
                    <a:solidFill>
                      <a:srgbClr val="0070C0"/>
                    </a:solidFill>
                  </a:rPr>
                  <a:t> </a:t>
                </a:r>
                <a:endParaRPr lang="en-US" altLang="zh-CN" sz="1200" b="1" i="0" dirty="0"/>
              </a:p>
            </p:txBody>
          </p:sp>
          <p:cxnSp>
            <p:nvCxnSpPr>
              <p:cNvPr id="25" name="Straight Arrow Connector 39"/>
              <p:cNvCxnSpPr>
                <a:stCxn id="10" idx="0"/>
                <a:endCxn id="22" idx="5"/>
              </p:cNvCxnSpPr>
              <p:nvPr/>
            </p:nvCxnSpPr>
            <p:spPr>
              <a:xfrm flipH="1" flipV="1">
                <a:off x="2865481" y="3861657"/>
                <a:ext cx="726432" cy="57904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4916221" y="3645239"/>
              <a:ext cx="6265763" cy="444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rgbClr val="FF0000"/>
                  </a:solidFill>
                </a:rPr>
                <a:t>5 </a:t>
              </a:r>
              <a:r>
                <a:rPr lang="en-US" altLang="zh-CN" sz="1200" b="1" i="0" dirty="0" smtClean="0"/>
                <a:t>: los </a:t>
              </a:r>
              <a:r>
                <a:rPr lang="en-US" altLang="zh-CN" sz="1200" b="1" i="0" dirty="0" err="1" smtClean="0"/>
                <a:t>que</a:t>
              </a:r>
              <a:r>
                <a:rPr lang="en-US" altLang="zh-CN" sz="1200" b="1" i="0" dirty="0" smtClean="0"/>
                <a:t> se </a:t>
              </a:r>
              <a:r>
                <a:rPr lang="en-US" altLang="zh-CN" sz="1200" b="1" i="0" dirty="0" err="1" smtClean="0"/>
                <a:t>han</a:t>
              </a:r>
              <a:r>
                <a:rPr lang="en-US" altLang="zh-CN" sz="1200" b="1" i="0" dirty="0" smtClean="0"/>
                <a:t> </a:t>
              </a:r>
              <a:r>
                <a:rPr lang="en-US" altLang="zh-CN" sz="1200" b="1" i="0" dirty="0" err="1" smtClean="0"/>
                <a:t>enviado</a:t>
              </a:r>
              <a:r>
                <a:rPr lang="en-US" altLang="zh-CN" sz="1200" b="1" i="0" dirty="0" smtClean="0"/>
                <a:t> </a:t>
              </a:r>
              <a:r>
                <a:rPr lang="en-US" altLang="zh-CN" sz="1200" b="1" i="0" dirty="0" err="1" smtClean="0"/>
                <a:t>por</a:t>
              </a:r>
              <a:r>
                <a:rPr lang="en-US" altLang="zh-CN" sz="1200" b="1" i="0" dirty="0" smtClean="0"/>
                <a:t> la arista real hasta el </a:t>
              </a:r>
              <a:r>
                <a:rPr lang="en-US" altLang="zh-CN" sz="1200" b="1" i="0" dirty="0" err="1" smtClean="0"/>
                <a:t>momento</a:t>
              </a:r>
              <a:endParaRPr lang="en-US" altLang="zh-CN" sz="1200" b="1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4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24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89280" y="2286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tanto</a:t>
            </a:r>
            <a:r>
              <a:rPr lang="en-US" sz="2000" dirty="0" smtClean="0"/>
              <a:t>, la </a:t>
            </a:r>
            <a:r>
              <a:rPr lang="en-US" sz="2000" b="1" dirty="0" smtClean="0">
                <a:solidFill>
                  <a:srgbClr val="FF0000"/>
                </a:solidFill>
              </a:rPr>
              <a:t>red residual 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formada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i="1" dirty="0" err="1" smtClean="0"/>
              <a:t>aristas</a:t>
            </a:r>
            <a:r>
              <a:rPr lang="en-US" sz="2000" b="1" i="1" dirty="0" smtClean="0"/>
              <a:t> no </a:t>
            </a:r>
            <a:r>
              <a:rPr lang="en-US" sz="2000" b="1" i="1" dirty="0" err="1" smtClean="0"/>
              <a:t>agotadas</a:t>
            </a:r>
            <a:r>
              <a:rPr lang="en-US" sz="2000" b="1" i="1" dirty="0" smtClean="0"/>
              <a:t> </a:t>
            </a:r>
            <a:endParaRPr lang="en-US" sz="2000" b="1" i="1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b="1" i="1" dirty="0" err="1" smtClean="0"/>
              <a:t>aristas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inversas</a:t>
            </a:r>
            <a:r>
              <a:rPr lang="en-US" sz="2000" b="1" i="1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las</a:t>
            </a:r>
            <a:r>
              <a:rPr lang="en-US" sz="2000" dirty="0" smtClean="0"/>
              <a:t> </a:t>
            </a:r>
            <a:r>
              <a:rPr lang="en-US" sz="2000" dirty="0" err="1" smtClean="0"/>
              <a:t>aristas</a:t>
            </a:r>
            <a:r>
              <a:rPr lang="en-US" sz="2000" dirty="0" smtClean="0"/>
              <a:t> con </a:t>
            </a:r>
            <a:r>
              <a:rPr lang="en-US" sz="2000" dirty="0" err="1" smtClean="0"/>
              <a:t>flujo</a:t>
            </a:r>
            <a:r>
              <a:rPr lang="en-US" sz="2000" dirty="0" smtClean="0"/>
              <a:t> </a:t>
            </a:r>
            <a:r>
              <a:rPr lang="en-US" sz="2000" dirty="0" err="1" smtClean="0"/>
              <a:t>positivo</a:t>
            </a:r>
            <a:r>
              <a:rPr lang="en-US" sz="2000" dirty="0" smtClean="0"/>
              <a:t> (</a:t>
            </a:r>
            <a:r>
              <a:rPr lang="en-US" sz="2000" dirty="0" err="1" smtClean="0"/>
              <a:t>distinto</a:t>
            </a:r>
            <a:r>
              <a:rPr lang="en-US" sz="2000" dirty="0" smtClean="0"/>
              <a:t> de cero)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El valor </a:t>
            </a:r>
            <a:r>
              <a:rPr lang="en-US" sz="2000" dirty="0" err="1" smtClean="0"/>
              <a:t>asociado</a:t>
            </a:r>
            <a:r>
              <a:rPr lang="en-US" sz="2000" dirty="0" smtClean="0"/>
              <a:t> a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b="1" dirty="0" smtClean="0"/>
              <a:t>arista </a:t>
            </a:r>
            <a:r>
              <a:rPr lang="en-US" sz="2000" b="1" dirty="0" err="1" smtClean="0"/>
              <a:t>inversa</a:t>
            </a:r>
            <a:r>
              <a:rPr lang="en-US" sz="2000" b="1" dirty="0" smtClean="0"/>
              <a:t> </a:t>
            </a:r>
            <a:r>
              <a:rPr lang="en-US" sz="2000" dirty="0" err="1" smtClean="0"/>
              <a:t>indica</a:t>
            </a:r>
            <a:r>
              <a:rPr lang="en-US" sz="2000" dirty="0" smtClean="0"/>
              <a:t> </a:t>
            </a:r>
            <a:r>
              <a:rPr lang="en-US" sz="2000" dirty="0"/>
              <a:t>lo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se </a:t>
            </a:r>
            <a:r>
              <a:rPr lang="en-US" sz="2000" dirty="0" err="1"/>
              <a:t>mandó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la </a:t>
            </a:r>
            <a:r>
              <a:rPr lang="en-US" sz="2000" b="1" dirty="0"/>
              <a:t>arista real </a:t>
            </a:r>
            <a:r>
              <a:rPr lang="en-US" sz="2000" dirty="0"/>
              <a:t>y </a:t>
            </a:r>
            <a:r>
              <a:rPr lang="en-US" sz="2000" dirty="0" err="1"/>
              <a:t>además</a:t>
            </a:r>
            <a:r>
              <a:rPr lang="en-US" sz="2000" dirty="0"/>
              <a:t>, </a:t>
            </a:r>
            <a:r>
              <a:rPr lang="en-US" sz="2000" dirty="0" err="1"/>
              <a:t>significa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lo </a:t>
            </a:r>
            <a:r>
              <a:rPr lang="en-US" sz="2000" dirty="0" err="1"/>
              <a:t>que</a:t>
            </a:r>
            <a:r>
              <a:rPr lang="en-US" sz="2000" dirty="0"/>
              <a:t> se </a:t>
            </a:r>
            <a:r>
              <a:rPr lang="en-US" sz="2000" dirty="0" err="1"/>
              <a:t>mandó</a:t>
            </a:r>
            <a:r>
              <a:rPr lang="en-US" sz="2000" dirty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dicha</a:t>
            </a:r>
            <a:r>
              <a:rPr lang="en-US" sz="2000" dirty="0" smtClean="0"/>
              <a:t> arista se </a:t>
            </a:r>
            <a:r>
              <a:rPr lang="en-US" sz="2000" dirty="0" err="1"/>
              <a:t>podía</a:t>
            </a:r>
            <a:r>
              <a:rPr lang="en-US" sz="2000" dirty="0"/>
              <a:t> </a:t>
            </a:r>
            <a:r>
              <a:rPr lang="en-US" sz="2000" dirty="0" err="1"/>
              <a:t>haber</a:t>
            </a:r>
            <a:r>
              <a:rPr lang="en-US" sz="2000" dirty="0"/>
              <a:t> </a:t>
            </a:r>
            <a:r>
              <a:rPr lang="en-US" sz="2000" dirty="0" err="1"/>
              <a:t>enviado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</a:t>
            </a:r>
            <a:r>
              <a:rPr lang="en-US" sz="2000" dirty="0" err="1"/>
              <a:t>lugar</a:t>
            </a:r>
            <a:r>
              <a:rPr lang="en-US" sz="2000" dirty="0"/>
              <a:t> con el </a:t>
            </a:r>
            <a:r>
              <a:rPr lang="en-US" sz="2000" dirty="0" err="1"/>
              <a:t>objetivo</a:t>
            </a:r>
            <a:r>
              <a:rPr lang="en-US" sz="2000" dirty="0"/>
              <a:t> de </a:t>
            </a:r>
            <a:r>
              <a:rPr lang="en-US" sz="2000" dirty="0" err="1"/>
              <a:t>alcanzar</a:t>
            </a:r>
            <a:r>
              <a:rPr lang="en-US" sz="2000" dirty="0"/>
              <a:t> </a:t>
            </a:r>
            <a:r>
              <a:rPr lang="en-US" sz="2000" dirty="0" smtClean="0"/>
              <a:t>un </a:t>
            </a:r>
            <a:r>
              <a:rPr lang="en-US" sz="2000" b="1" dirty="0" err="1"/>
              <a:t>flujo</a:t>
            </a:r>
            <a:r>
              <a:rPr lang="en-US" sz="2000" b="1" dirty="0"/>
              <a:t> </a:t>
            </a:r>
            <a:r>
              <a:rPr lang="en-US" sz="2000" b="1" dirty="0" err="1" smtClean="0"/>
              <a:t>máximo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79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7"/>
          <p:cNvGrpSpPr/>
          <p:nvPr/>
        </p:nvGrpSpPr>
        <p:grpSpPr>
          <a:xfrm>
            <a:off x="381000" y="97338"/>
            <a:ext cx="2819400" cy="1598670"/>
            <a:chOff x="457200" y="2334939"/>
            <a:chExt cx="4419600" cy="2812193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490363" y="2334939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736142" y="2908681"/>
              <a:ext cx="508259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3935256" y="275794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</a:t>
              </a:r>
              <a:endParaRPr lang="en-US" altLang="zh-CN" sz="1200" i="0" dirty="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681532" y="2925096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735658" y="3977149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681532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</a:t>
              </a:r>
              <a:endParaRPr lang="en-US" altLang="zh-CN" sz="1200" i="0" dirty="0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639856" y="2925095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81400" y="0"/>
            <a:ext cx="2590801" cy="1679363"/>
            <a:chOff x="3581400" y="217525"/>
            <a:chExt cx="2590801" cy="1679363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695362" y="217525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altLang="zh-CN" sz="12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628055" y="589194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5550225" y="435786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4277206" y="63862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1"/>
            <p:cNvCxnSpPr>
              <a:stCxn id="42" idx="5"/>
              <a:endCxn id="41" idx="1"/>
            </p:cNvCxnSpPr>
            <p:nvPr/>
          </p:nvCxnSpPr>
          <p:spPr>
            <a:xfrm>
              <a:off x="5544226" y="602782"/>
              <a:ext cx="352418" cy="3547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49"/>
            <p:cNvCxnSpPr>
              <a:stCxn id="43" idx="6"/>
              <a:endCxn id="42" idx="2"/>
            </p:cNvCxnSpPr>
            <p:nvPr/>
          </p:nvCxnSpPr>
          <p:spPr>
            <a:xfrm>
              <a:off x="4485795" y="497380"/>
              <a:ext cx="78287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35"/>
            <p:cNvCxnSpPr>
              <a:stCxn id="43" idx="5"/>
              <a:endCxn id="58" idx="1"/>
            </p:cNvCxnSpPr>
            <p:nvPr/>
          </p:nvCxnSpPr>
          <p:spPr>
            <a:xfrm>
              <a:off x="4438391" y="602782"/>
              <a:ext cx="325871" cy="3547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39"/>
            <p:cNvCxnSpPr>
              <a:stCxn id="58" idx="5"/>
              <a:endCxn id="40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0"/>
            <p:cNvCxnSpPr>
              <a:stCxn id="39" idx="7"/>
              <a:endCxn id="58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2"/>
            <p:cNvCxnSpPr>
              <a:stCxn id="58" idx="7"/>
              <a:endCxn id="42" idx="3"/>
            </p:cNvCxnSpPr>
            <p:nvPr/>
          </p:nvCxnSpPr>
          <p:spPr>
            <a:xfrm flipV="1">
              <a:off x="4993151" y="602782"/>
              <a:ext cx="322796" cy="3547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4838980" y="63862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71" name="70 CuadroTexto"/>
          <p:cNvSpPr txBox="1"/>
          <p:nvPr/>
        </p:nvSpPr>
        <p:spPr>
          <a:xfrm>
            <a:off x="76200" y="106680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70" name="70 CuadroTexto"/>
          <p:cNvSpPr txBox="1"/>
          <p:nvPr/>
        </p:nvSpPr>
        <p:spPr>
          <a:xfrm>
            <a:off x="3311769" y="1051197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grpSp>
        <p:nvGrpSpPr>
          <p:cNvPr id="73" name="Group 67"/>
          <p:cNvGrpSpPr/>
          <p:nvPr/>
        </p:nvGrpSpPr>
        <p:grpSpPr>
          <a:xfrm>
            <a:off x="432434" y="1754130"/>
            <a:ext cx="2844166" cy="1674870"/>
            <a:chOff x="418377" y="2200897"/>
            <a:chExt cx="4458423" cy="2946235"/>
          </a:xfrm>
        </p:grpSpPr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75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79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418377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10/40</a:t>
              </a:r>
              <a:endParaRPr lang="en-US" altLang="zh-CN" sz="1200" i="0" dirty="0"/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10/30</a:t>
              </a:r>
              <a:endParaRPr lang="en-US" altLang="zh-CN" sz="1200" i="0" dirty="0"/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1681532" y="2925096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86" name="Text Box 32"/>
            <p:cNvSpPr txBox="1">
              <a:spLocks noChangeArrowheads="1"/>
            </p:cNvSpPr>
            <p:nvPr/>
          </p:nvSpPr>
          <p:spPr bwMode="auto">
            <a:xfrm>
              <a:off x="735658" y="3977149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87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88" name="Straight Arrow Connector 32"/>
            <p:cNvCxnSpPr>
              <a:stCxn id="75" idx="7"/>
              <a:endCxn id="80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4"/>
            <p:cNvCxnSpPr>
              <a:stCxn id="75" idx="5"/>
              <a:endCxn id="76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38"/>
            <p:cNvCxnSpPr>
              <a:stCxn id="76" idx="6"/>
              <a:endCxn id="77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41"/>
            <p:cNvCxnSpPr>
              <a:stCxn id="79" idx="5"/>
              <a:endCxn id="78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46"/>
            <p:cNvCxnSpPr>
              <a:stCxn id="77" idx="7"/>
              <a:endCxn id="78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9"/>
            <p:cNvCxnSpPr>
              <a:stCxn id="80" idx="6"/>
              <a:endCxn id="79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60"/>
            <p:cNvCxnSpPr>
              <a:stCxn id="95" idx="6"/>
              <a:endCxn id="78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Arrow Connector 35"/>
            <p:cNvCxnSpPr>
              <a:stCxn id="80" idx="5"/>
              <a:endCxn id="95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39"/>
            <p:cNvCxnSpPr>
              <a:stCxn id="95" idx="5"/>
              <a:endCxn id="77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40"/>
            <p:cNvCxnSpPr>
              <a:stCxn id="76" idx="7"/>
              <a:endCxn id="95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42"/>
            <p:cNvCxnSpPr>
              <a:stCxn id="95" idx="7"/>
              <a:endCxn id="79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28"/>
            <p:cNvSpPr txBox="1">
              <a:spLocks noChangeArrowheads="1"/>
            </p:cNvSpPr>
            <p:nvPr/>
          </p:nvSpPr>
          <p:spPr bwMode="auto">
            <a:xfrm>
              <a:off x="1681532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</a:t>
              </a:r>
              <a:endParaRPr lang="en-US" altLang="zh-CN" sz="1200" i="0" dirty="0"/>
            </a:p>
          </p:txBody>
        </p:sp>
        <p:sp>
          <p:nvSpPr>
            <p:cNvPr id="101" name="Text Box 28"/>
            <p:cNvSpPr txBox="1">
              <a:spLocks noChangeArrowheads="1"/>
            </p:cNvSpPr>
            <p:nvPr/>
          </p:nvSpPr>
          <p:spPr bwMode="auto">
            <a:xfrm>
              <a:off x="2639856" y="2925095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02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33355" y="1808722"/>
            <a:ext cx="2638846" cy="1548571"/>
            <a:chOff x="3533355" y="348317"/>
            <a:chExt cx="2638846" cy="1548571"/>
          </a:xfrm>
        </p:grpSpPr>
        <p:sp>
          <p:nvSpPr>
            <p:cNvPr id="106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10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 Box 24"/>
            <p:cNvSpPr txBox="1">
              <a:spLocks noChangeArrowheads="1"/>
            </p:cNvSpPr>
            <p:nvPr/>
          </p:nvSpPr>
          <p:spPr bwMode="auto">
            <a:xfrm>
              <a:off x="3533355" y="520795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113" name="Text Box 26"/>
            <p:cNvSpPr txBox="1">
              <a:spLocks noChangeArrowheads="1"/>
            </p:cNvSpPr>
            <p:nvPr/>
          </p:nvSpPr>
          <p:spPr bwMode="auto">
            <a:xfrm>
              <a:off x="5659378" y="463257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14" name="Text Box 28"/>
            <p:cNvSpPr txBox="1">
              <a:spLocks noChangeArrowheads="1"/>
            </p:cNvSpPr>
            <p:nvPr/>
          </p:nvSpPr>
          <p:spPr bwMode="auto">
            <a:xfrm>
              <a:off x="4277206" y="63862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altLang="zh-CN" sz="12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5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16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17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118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119" name="Straight Arrow Connector 32"/>
            <p:cNvCxnSpPr/>
            <p:nvPr/>
          </p:nvCxnSpPr>
          <p:spPr>
            <a:xfrm flipV="1">
              <a:off x="3762256" y="534383"/>
              <a:ext cx="352544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34"/>
            <p:cNvCxnSpPr>
              <a:stCxn id="106" idx="5"/>
              <a:endCxn id="107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38"/>
            <p:cNvCxnSpPr>
              <a:stCxn id="107" idx="6"/>
              <a:endCxn id="108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1"/>
            <p:cNvCxnSpPr/>
            <p:nvPr/>
          </p:nvCxnSpPr>
          <p:spPr>
            <a:xfrm>
              <a:off x="5605250" y="521965"/>
              <a:ext cx="352418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6"/>
            <p:cNvCxnSpPr>
              <a:stCxn id="108" idx="7"/>
              <a:endCxn id="109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60"/>
            <p:cNvCxnSpPr>
              <a:stCxn id="126" idx="6"/>
              <a:endCxn id="109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35"/>
            <p:cNvCxnSpPr>
              <a:stCxn id="111" idx="5"/>
              <a:endCxn id="126" idx="1"/>
            </p:cNvCxnSpPr>
            <p:nvPr/>
          </p:nvCxnSpPr>
          <p:spPr>
            <a:xfrm>
              <a:off x="4438391" y="602782"/>
              <a:ext cx="325871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39"/>
            <p:cNvCxnSpPr>
              <a:stCxn id="126" idx="5"/>
              <a:endCxn id="108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40"/>
            <p:cNvCxnSpPr>
              <a:stCxn id="107" idx="7"/>
              <a:endCxn id="126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42"/>
            <p:cNvCxnSpPr>
              <a:stCxn id="126" idx="7"/>
              <a:endCxn id="110" idx="3"/>
            </p:cNvCxnSpPr>
            <p:nvPr/>
          </p:nvCxnSpPr>
          <p:spPr>
            <a:xfrm flipV="1">
              <a:off x="4993151" y="602782"/>
              <a:ext cx="322796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4838980" y="63862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33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grpSp>
        <p:nvGrpSpPr>
          <p:cNvPr id="136" name="Group 67"/>
          <p:cNvGrpSpPr/>
          <p:nvPr/>
        </p:nvGrpSpPr>
        <p:grpSpPr>
          <a:xfrm>
            <a:off x="457200" y="3430530"/>
            <a:ext cx="2844166" cy="1674870"/>
            <a:chOff x="418378" y="2200897"/>
            <a:chExt cx="4458422" cy="2946235"/>
          </a:xfrm>
        </p:grpSpPr>
        <p:sp>
          <p:nvSpPr>
            <p:cNvPr id="137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45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20/30</a:t>
              </a:r>
              <a:endParaRPr lang="en-US" altLang="zh-CN" sz="1200" i="0" dirty="0"/>
            </a:p>
          </p:txBody>
        </p:sp>
        <p:sp>
          <p:nvSpPr>
            <p:cNvPr id="146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47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149" name="Text Box 32"/>
            <p:cNvSpPr txBox="1">
              <a:spLocks noChangeArrowheads="1"/>
            </p:cNvSpPr>
            <p:nvPr/>
          </p:nvSpPr>
          <p:spPr bwMode="auto">
            <a:xfrm>
              <a:off x="735658" y="3977149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40</a:t>
              </a:r>
              <a:endParaRPr lang="en-US" altLang="zh-CN" sz="1200" i="0" dirty="0"/>
            </a:p>
          </p:txBody>
        </p:sp>
        <p:sp>
          <p:nvSpPr>
            <p:cNvPr id="150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151" name="Straight Arrow Connector 32"/>
            <p:cNvCxnSpPr>
              <a:stCxn id="138" idx="7"/>
              <a:endCxn id="1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34"/>
            <p:cNvCxnSpPr>
              <a:stCxn id="138" idx="5"/>
              <a:endCxn id="13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38"/>
            <p:cNvCxnSpPr>
              <a:stCxn id="139" idx="6"/>
              <a:endCxn id="14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41"/>
            <p:cNvCxnSpPr>
              <a:stCxn id="142" idx="5"/>
              <a:endCxn id="14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46"/>
            <p:cNvCxnSpPr>
              <a:stCxn id="140" idx="7"/>
              <a:endCxn id="14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49"/>
            <p:cNvCxnSpPr>
              <a:stCxn id="143" idx="6"/>
              <a:endCxn id="14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60"/>
            <p:cNvCxnSpPr>
              <a:stCxn id="158" idx="6"/>
              <a:endCxn id="1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Arrow Connector 35"/>
            <p:cNvCxnSpPr>
              <a:stCxn id="143" idx="5"/>
              <a:endCxn id="15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39"/>
            <p:cNvCxnSpPr>
              <a:stCxn id="158" idx="5"/>
              <a:endCxn id="14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40"/>
            <p:cNvCxnSpPr>
              <a:stCxn id="139" idx="7"/>
              <a:endCxn id="15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42"/>
            <p:cNvCxnSpPr>
              <a:stCxn id="158" idx="7"/>
              <a:endCxn id="14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 Box 28"/>
            <p:cNvSpPr txBox="1">
              <a:spLocks noChangeArrowheads="1"/>
            </p:cNvSpPr>
            <p:nvPr/>
          </p:nvSpPr>
          <p:spPr bwMode="auto">
            <a:xfrm>
              <a:off x="1681532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</a:t>
              </a:r>
              <a:endParaRPr lang="en-US" altLang="zh-CN" sz="1200" i="0" dirty="0"/>
            </a:p>
          </p:txBody>
        </p:sp>
        <p:sp>
          <p:nvSpPr>
            <p:cNvPr id="164" name="Text Box 28"/>
            <p:cNvSpPr txBox="1">
              <a:spLocks noChangeArrowheads="1"/>
            </p:cNvSpPr>
            <p:nvPr/>
          </p:nvSpPr>
          <p:spPr bwMode="auto">
            <a:xfrm>
              <a:off x="2410182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10/20</a:t>
              </a:r>
              <a:endParaRPr lang="en-US" altLang="zh-CN" sz="1200" i="0" dirty="0"/>
            </a:p>
          </p:txBody>
        </p:sp>
        <p:sp>
          <p:nvSpPr>
            <p:cNvPr id="165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3657599" y="3430530"/>
            <a:ext cx="2590801" cy="1548571"/>
            <a:chOff x="3581400" y="348317"/>
            <a:chExt cx="2590801" cy="1548571"/>
          </a:xfrm>
        </p:grpSpPr>
        <p:sp>
          <p:nvSpPr>
            <p:cNvPr id="168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9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72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3678179" y="51784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75" name="Text Box 26"/>
            <p:cNvSpPr txBox="1">
              <a:spLocks noChangeArrowheads="1"/>
            </p:cNvSpPr>
            <p:nvPr/>
          </p:nvSpPr>
          <p:spPr bwMode="auto">
            <a:xfrm>
              <a:off x="5678041" y="452833"/>
              <a:ext cx="341760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altLang="zh-CN" sz="12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78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79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180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181" name="Straight Arrow Connector 32"/>
            <p:cNvCxnSpPr/>
            <p:nvPr/>
          </p:nvCxnSpPr>
          <p:spPr>
            <a:xfrm flipV="1">
              <a:off x="3819795" y="531437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34"/>
            <p:cNvCxnSpPr>
              <a:stCxn id="168" idx="5"/>
              <a:endCxn id="169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38"/>
            <p:cNvCxnSpPr>
              <a:stCxn id="169" idx="6"/>
              <a:endCxn id="170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41"/>
            <p:cNvCxnSpPr/>
            <p:nvPr/>
          </p:nvCxnSpPr>
          <p:spPr>
            <a:xfrm>
              <a:off x="5623913" y="507651"/>
              <a:ext cx="352418" cy="3902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46"/>
            <p:cNvCxnSpPr>
              <a:stCxn id="170" idx="7"/>
              <a:endCxn id="171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60"/>
            <p:cNvCxnSpPr>
              <a:stCxn id="187" idx="6"/>
              <a:endCxn id="171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Straight Arrow Connector 39"/>
            <p:cNvCxnSpPr>
              <a:stCxn id="187" idx="5"/>
              <a:endCxn id="170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40"/>
            <p:cNvCxnSpPr>
              <a:stCxn id="169" idx="7"/>
              <a:endCxn id="187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42"/>
            <p:cNvCxnSpPr/>
            <p:nvPr/>
          </p:nvCxnSpPr>
          <p:spPr>
            <a:xfrm flipV="1">
              <a:off x="4888350" y="527180"/>
              <a:ext cx="322796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193" name="Text Box 28"/>
            <p:cNvSpPr txBox="1">
              <a:spLocks noChangeArrowheads="1"/>
            </p:cNvSpPr>
            <p:nvPr/>
          </p:nvSpPr>
          <p:spPr bwMode="auto">
            <a:xfrm>
              <a:off x="4734179" y="563018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altLang="zh-CN" sz="12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4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197" name="70 CuadroTexto"/>
          <p:cNvSpPr txBox="1"/>
          <p:nvPr/>
        </p:nvSpPr>
        <p:spPr>
          <a:xfrm>
            <a:off x="76200" y="2721157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198" name="70 CuadroTexto"/>
          <p:cNvSpPr txBox="1"/>
          <p:nvPr/>
        </p:nvSpPr>
        <p:spPr>
          <a:xfrm>
            <a:off x="76200" y="4473757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199" name="70 CuadroTexto"/>
          <p:cNvSpPr txBox="1"/>
          <p:nvPr/>
        </p:nvSpPr>
        <p:spPr>
          <a:xfrm>
            <a:off x="3352800" y="2713442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200" name="70 CuadroTexto"/>
          <p:cNvSpPr txBox="1"/>
          <p:nvPr/>
        </p:nvSpPr>
        <p:spPr>
          <a:xfrm>
            <a:off x="3362131" y="434935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grpSp>
        <p:nvGrpSpPr>
          <p:cNvPr id="201" name="Group 67"/>
          <p:cNvGrpSpPr/>
          <p:nvPr/>
        </p:nvGrpSpPr>
        <p:grpSpPr>
          <a:xfrm>
            <a:off x="457200" y="5183130"/>
            <a:ext cx="2848945" cy="1674870"/>
            <a:chOff x="410887" y="2200897"/>
            <a:chExt cx="4465913" cy="2946235"/>
          </a:xfrm>
        </p:grpSpPr>
        <p:sp>
          <p:nvSpPr>
            <p:cNvPr id="202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203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04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6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207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209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210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211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212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213" name="Text Box 31"/>
            <p:cNvSpPr txBox="1">
              <a:spLocks noChangeArrowheads="1"/>
            </p:cNvSpPr>
            <p:nvPr/>
          </p:nvSpPr>
          <p:spPr bwMode="auto">
            <a:xfrm>
              <a:off x="3935256" y="4141217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sp>
          <p:nvSpPr>
            <p:cNvPr id="214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10/40</a:t>
              </a:r>
              <a:endParaRPr lang="en-US" altLang="zh-CN" sz="1200" i="0" dirty="0"/>
            </a:p>
          </p:txBody>
        </p:sp>
        <p:sp>
          <p:nvSpPr>
            <p:cNvPr id="215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16" name="Straight Arrow Connector 32"/>
            <p:cNvCxnSpPr>
              <a:stCxn id="203" idx="7"/>
              <a:endCxn id="208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34"/>
            <p:cNvCxnSpPr>
              <a:stCxn id="203" idx="5"/>
              <a:endCxn id="204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38"/>
            <p:cNvCxnSpPr>
              <a:stCxn id="204" idx="6"/>
              <a:endCxn id="205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41"/>
            <p:cNvCxnSpPr>
              <a:stCxn id="207" idx="5"/>
              <a:endCxn id="206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46"/>
            <p:cNvCxnSpPr>
              <a:stCxn id="205" idx="7"/>
              <a:endCxn id="206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49"/>
            <p:cNvCxnSpPr>
              <a:stCxn id="208" idx="6"/>
              <a:endCxn id="207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60"/>
            <p:cNvCxnSpPr>
              <a:stCxn id="223" idx="6"/>
              <a:endCxn id="206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Straight Arrow Connector 35"/>
            <p:cNvCxnSpPr>
              <a:stCxn id="208" idx="5"/>
              <a:endCxn id="223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39"/>
            <p:cNvCxnSpPr>
              <a:stCxn id="223" idx="5"/>
              <a:endCxn id="205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40"/>
            <p:cNvCxnSpPr>
              <a:stCxn id="204" idx="7"/>
              <a:endCxn id="223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42"/>
            <p:cNvCxnSpPr>
              <a:stCxn id="223" idx="7"/>
              <a:endCxn id="207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10/15</a:t>
              </a:r>
              <a:endParaRPr lang="en-US" altLang="zh-CN" sz="1200" i="0" dirty="0"/>
            </a:p>
          </p:txBody>
        </p:sp>
        <p:sp>
          <p:nvSpPr>
            <p:cNvPr id="229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230" name="Text Box 28"/>
            <p:cNvSpPr txBox="1">
              <a:spLocks noChangeArrowheads="1"/>
            </p:cNvSpPr>
            <p:nvPr/>
          </p:nvSpPr>
          <p:spPr bwMode="auto">
            <a:xfrm>
              <a:off x="2625429" y="4005104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231" name="70 CuadroTexto"/>
          <p:cNvSpPr txBox="1"/>
          <p:nvPr/>
        </p:nvSpPr>
        <p:spPr>
          <a:xfrm>
            <a:off x="80979" y="619702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232" name="Group 231"/>
          <p:cNvGrpSpPr/>
          <p:nvPr/>
        </p:nvGrpSpPr>
        <p:grpSpPr>
          <a:xfrm>
            <a:off x="3648268" y="5309429"/>
            <a:ext cx="2590801" cy="1548571"/>
            <a:chOff x="3581400" y="348317"/>
            <a:chExt cx="2590801" cy="1548571"/>
          </a:xfrm>
        </p:grpSpPr>
        <p:sp>
          <p:nvSpPr>
            <p:cNvPr id="233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34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6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237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9" name="Text Box 24"/>
            <p:cNvSpPr txBox="1">
              <a:spLocks noChangeArrowheads="1"/>
            </p:cNvSpPr>
            <p:nvPr/>
          </p:nvSpPr>
          <p:spPr bwMode="auto">
            <a:xfrm>
              <a:off x="3648634" y="52528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41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242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43" name="Text Box 32"/>
            <p:cNvSpPr txBox="1">
              <a:spLocks noChangeArrowheads="1"/>
            </p:cNvSpPr>
            <p:nvPr/>
          </p:nvSpPr>
          <p:spPr bwMode="auto">
            <a:xfrm>
              <a:off x="3971732" y="982488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244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245" name="Straight Arrow Connector 32"/>
            <p:cNvCxnSpPr/>
            <p:nvPr/>
          </p:nvCxnSpPr>
          <p:spPr>
            <a:xfrm flipV="1">
              <a:off x="3771588" y="538876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34"/>
            <p:cNvCxnSpPr/>
            <p:nvPr/>
          </p:nvCxnSpPr>
          <p:spPr>
            <a:xfrm>
              <a:off x="3895532" y="1144696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38"/>
            <p:cNvCxnSpPr>
              <a:stCxn id="234" idx="6"/>
              <a:endCxn id="235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46"/>
            <p:cNvCxnSpPr>
              <a:stCxn id="235" idx="7"/>
              <a:endCxn id="236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60"/>
            <p:cNvCxnSpPr>
              <a:stCxn id="251" idx="6"/>
              <a:endCxn id="236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2" name="Straight Arrow Connector 39"/>
            <p:cNvCxnSpPr>
              <a:stCxn id="251" idx="5"/>
              <a:endCxn id="235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40"/>
            <p:cNvCxnSpPr/>
            <p:nvPr/>
          </p:nvCxnSpPr>
          <p:spPr>
            <a:xfrm flipV="1">
              <a:off x="4379782" y="1075798"/>
              <a:ext cx="325871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 Box 28"/>
            <p:cNvSpPr txBox="1">
              <a:spLocks noChangeArrowheads="1"/>
            </p:cNvSpPr>
            <p:nvPr/>
          </p:nvSpPr>
          <p:spPr bwMode="auto">
            <a:xfrm>
              <a:off x="4257870" y="1156938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en-US" altLang="zh-CN" sz="12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7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258" name="70 CuadroTexto"/>
          <p:cNvSpPr txBox="1"/>
          <p:nvPr/>
        </p:nvSpPr>
        <p:spPr>
          <a:xfrm>
            <a:off x="3338146" y="6197025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smtClean="0">
                <a:solidFill>
                  <a:srgbClr val="C00000"/>
                </a:solidFill>
              </a:rPr>
              <a:t>1)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0" y="1828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(2)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8207" y="3364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(3)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57538" y="53067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(4)</a:t>
            </a:r>
            <a:endParaRPr lang="es-ES" b="1" dirty="0">
              <a:solidFill>
                <a:srgbClr val="C00000"/>
              </a:solidFill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6363840" y="130792"/>
            <a:ext cx="2627760" cy="1548571"/>
            <a:chOff x="3544441" y="348317"/>
            <a:chExt cx="2627760" cy="1548571"/>
          </a:xfrm>
        </p:grpSpPr>
        <p:sp>
          <p:nvSpPr>
            <p:cNvPr id="256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63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5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266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68" name="Text Box 24"/>
            <p:cNvSpPr txBox="1">
              <a:spLocks noChangeArrowheads="1"/>
            </p:cNvSpPr>
            <p:nvPr/>
          </p:nvSpPr>
          <p:spPr bwMode="auto">
            <a:xfrm>
              <a:off x="3544441" y="550126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sp>
          <p:nvSpPr>
            <p:cNvPr id="269" name="Text Box 26"/>
            <p:cNvSpPr txBox="1">
              <a:spLocks noChangeArrowheads="1"/>
            </p:cNvSpPr>
            <p:nvPr/>
          </p:nvSpPr>
          <p:spPr bwMode="auto">
            <a:xfrm>
              <a:off x="5641945" y="385965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70" name="Text Box 28"/>
            <p:cNvSpPr txBox="1">
              <a:spLocks noChangeArrowheads="1"/>
            </p:cNvSpPr>
            <p:nvPr/>
          </p:nvSpPr>
          <p:spPr bwMode="auto">
            <a:xfrm>
              <a:off x="4277206" y="63862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271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272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73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274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275" name="Straight Arrow Connector 32"/>
            <p:cNvCxnSpPr/>
            <p:nvPr/>
          </p:nvCxnSpPr>
          <p:spPr>
            <a:xfrm flipV="1">
              <a:off x="3762257" y="522325"/>
              <a:ext cx="352544" cy="3547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34"/>
            <p:cNvCxnSpPr>
              <a:stCxn id="256" idx="5"/>
              <a:endCxn id="263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38"/>
            <p:cNvCxnSpPr>
              <a:stCxn id="263" idx="6"/>
              <a:endCxn id="264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41"/>
            <p:cNvCxnSpPr/>
            <p:nvPr/>
          </p:nvCxnSpPr>
          <p:spPr>
            <a:xfrm>
              <a:off x="5623913" y="504833"/>
              <a:ext cx="352418" cy="3547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46"/>
            <p:cNvCxnSpPr>
              <a:stCxn id="264" idx="7"/>
              <a:endCxn id="265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60"/>
            <p:cNvCxnSpPr>
              <a:stCxn id="282" idx="6"/>
              <a:endCxn id="265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3" name="Straight Arrow Connector 35"/>
            <p:cNvCxnSpPr>
              <a:stCxn id="267" idx="5"/>
              <a:endCxn id="282" idx="1"/>
            </p:cNvCxnSpPr>
            <p:nvPr/>
          </p:nvCxnSpPr>
          <p:spPr>
            <a:xfrm>
              <a:off x="4438391" y="602782"/>
              <a:ext cx="325871" cy="3547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39"/>
            <p:cNvCxnSpPr>
              <a:stCxn id="282" idx="5"/>
              <a:endCxn id="264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40"/>
            <p:cNvCxnSpPr>
              <a:stCxn id="263" idx="7"/>
              <a:endCxn id="282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42"/>
            <p:cNvCxnSpPr>
              <a:stCxn id="282" idx="7"/>
              <a:endCxn id="266" idx="3"/>
            </p:cNvCxnSpPr>
            <p:nvPr/>
          </p:nvCxnSpPr>
          <p:spPr>
            <a:xfrm flipV="1">
              <a:off x="4993151" y="602782"/>
              <a:ext cx="322796" cy="35479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288" name="Text Box 28"/>
            <p:cNvSpPr txBox="1">
              <a:spLocks noChangeArrowheads="1"/>
            </p:cNvSpPr>
            <p:nvPr/>
          </p:nvSpPr>
          <p:spPr bwMode="auto">
            <a:xfrm>
              <a:off x="4838980" y="63862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89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cxnSp>
        <p:nvCxnSpPr>
          <p:cNvPr id="290" name="Straight Arrow Connector 32"/>
          <p:cNvCxnSpPr/>
          <p:nvPr/>
        </p:nvCxnSpPr>
        <p:spPr>
          <a:xfrm flipV="1">
            <a:off x="6734056" y="457200"/>
            <a:ext cx="352544" cy="35479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 Box 24"/>
          <p:cNvSpPr txBox="1">
            <a:spLocks noChangeArrowheads="1"/>
          </p:cNvSpPr>
          <p:nvPr/>
        </p:nvSpPr>
        <p:spPr bwMode="auto">
          <a:xfrm>
            <a:off x="6934201" y="561201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292" name="Straight Arrow Connector 41"/>
          <p:cNvCxnSpPr/>
          <p:nvPr/>
        </p:nvCxnSpPr>
        <p:spPr>
          <a:xfrm>
            <a:off x="8305800" y="421046"/>
            <a:ext cx="352418" cy="35479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 Box 24"/>
          <p:cNvSpPr txBox="1">
            <a:spLocks noChangeArrowheads="1"/>
          </p:cNvSpPr>
          <p:nvPr/>
        </p:nvSpPr>
        <p:spPr bwMode="auto">
          <a:xfrm>
            <a:off x="8088447" y="561393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294" name="Straight Arrow Connector 32"/>
          <p:cNvCxnSpPr/>
          <p:nvPr/>
        </p:nvCxnSpPr>
        <p:spPr>
          <a:xfrm flipV="1">
            <a:off x="3867538" y="2113386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 Box 24"/>
          <p:cNvSpPr txBox="1">
            <a:spLocks noChangeArrowheads="1"/>
          </p:cNvSpPr>
          <p:nvPr/>
        </p:nvSpPr>
        <p:spPr bwMode="auto">
          <a:xfrm>
            <a:off x="3953069" y="2200277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296" name="Straight Arrow Connector 41"/>
          <p:cNvCxnSpPr/>
          <p:nvPr/>
        </p:nvCxnSpPr>
        <p:spPr>
          <a:xfrm>
            <a:off x="5476106" y="2085393"/>
            <a:ext cx="352418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 Box 24"/>
          <p:cNvSpPr txBox="1">
            <a:spLocks noChangeArrowheads="1"/>
          </p:cNvSpPr>
          <p:nvPr/>
        </p:nvSpPr>
        <p:spPr bwMode="auto">
          <a:xfrm>
            <a:off x="5410200" y="222827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grpSp>
        <p:nvGrpSpPr>
          <p:cNvPr id="298" name="Group 297"/>
          <p:cNvGrpSpPr/>
          <p:nvPr/>
        </p:nvGrpSpPr>
        <p:grpSpPr>
          <a:xfrm>
            <a:off x="6428955" y="1752600"/>
            <a:ext cx="2638846" cy="1548571"/>
            <a:chOff x="3533355" y="348317"/>
            <a:chExt cx="2638846" cy="1548571"/>
          </a:xfrm>
        </p:grpSpPr>
        <p:sp>
          <p:nvSpPr>
            <p:cNvPr id="299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00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1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2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303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4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5" name="Text Box 24"/>
            <p:cNvSpPr txBox="1">
              <a:spLocks noChangeArrowheads="1"/>
            </p:cNvSpPr>
            <p:nvPr/>
          </p:nvSpPr>
          <p:spPr bwMode="auto">
            <a:xfrm>
              <a:off x="3533355" y="520795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06" name="Text Box 26"/>
            <p:cNvSpPr txBox="1">
              <a:spLocks noChangeArrowheads="1"/>
            </p:cNvSpPr>
            <p:nvPr/>
          </p:nvSpPr>
          <p:spPr bwMode="auto">
            <a:xfrm>
              <a:off x="5659378" y="463257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/>
                <a:t>1</a:t>
              </a:r>
              <a:r>
                <a:rPr lang="en-US" altLang="zh-CN" sz="1200" b="1" i="0" dirty="0" smtClean="0"/>
                <a:t>0</a:t>
              </a:r>
              <a:endParaRPr lang="en-US" altLang="zh-CN" sz="1200" b="1" i="0" dirty="0"/>
            </a:p>
          </p:txBody>
        </p:sp>
        <p:sp>
          <p:nvSpPr>
            <p:cNvPr id="308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309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10" name="Text Box 32"/>
            <p:cNvSpPr txBox="1">
              <a:spLocks noChangeArrowheads="1"/>
            </p:cNvSpPr>
            <p:nvPr/>
          </p:nvSpPr>
          <p:spPr bwMode="auto">
            <a:xfrm>
              <a:off x="3722726" y="1233710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40</a:t>
              </a:r>
              <a:endParaRPr lang="en-US" altLang="zh-CN" sz="1200" b="1" i="0" dirty="0"/>
            </a:p>
          </p:txBody>
        </p:sp>
        <p:sp>
          <p:nvSpPr>
            <p:cNvPr id="311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312" name="Straight Arrow Connector 32"/>
            <p:cNvCxnSpPr/>
            <p:nvPr/>
          </p:nvCxnSpPr>
          <p:spPr>
            <a:xfrm flipV="1">
              <a:off x="3762256" y="534383"/>
              <a:ext cx="352544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4"/>
            <p:cNvCxnSpPr>
              <a:stCxn id="299" idx="5"/>
              <a:endCxn id="300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8"/>
            <p:cNvCxnSpPr>
              <a:stCxn id="300" idx="6"/>
              <a:endCxn id="301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41"/>
            <p:cNvCxnSpPr/>
            <p:nvPr/>
          </p:nvCxnSpPr>
          <p:spPr>
            <a:xfrm>
              <a:off x="5605250" y="521965"/>
              <a:ext cx="352418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46"/>
            <p:cNvCxnSpPr>
              <a:stCxn id="301" idx="7"/>
              <a:endCxn id="302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60"/>
            <p:cNvCxnSpPr>
              <a:stCxn id="318" idx="6"/>
              <a:endCxn id="302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0" name="Straight Arrow Connector 39"/>
            <p:cNvCxnSpPr>
              <a:stCxn id="318" idx="5"/>
              <a:endCxn id="301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40"/>
            <p:cNvCxnSpPr>
              <a:stCxn id="300" idx="7"/>
              <a:endCxn id="318" idx="3"/>
            </p:cNvCxnSpPr>
            <p:nvPr/>
          </p:nvCxnSpPr>
          <p:spPr>
            <a:xfrm flipV="1">
              <a:off x="4438391" y="1168383"/>
              <a:ext cx="325871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42"/>
            <p:cNvCxnSpPr/>
            <p:nvPr/>
          </p:nvCxnSpPr>
          <p:spPr>
            <a:xfrm flipV="1">
              <a:off x="4916342" y="510048"/>
              <a:ext cx="322796" cy="3547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Text Box 28"/>
            <p:cNvSpPr txBox="1">
              <a:spLocks noChangeArrowheads="1"/>
            </p:cNvSpPr>
            <p:nvPr/>
          </p:nvSpPr>
          <p:spPr bwMode="auto">
            <a:xfrm>
              <a:off x="4277205" y="1249523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sp>
          <p:nvSpPr>
            <p:cNvPr id="324" name="Text Box 28"/>
            <p:cNvSpPr txBox="1">
              <a:spLocks noChangeArrowheads="1"/>
            </p:cNvSpPr>
            <p:nvPr/>
          </p:nvSpPr>
          <p:spPr bwMode="auto">
            <a:xfrm>
              <a:off x="4771502" y="528518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325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326" name="70 CuadroTexto"/>
          <p:cNvSpPr txBox="1"/>
          <p:nvPr/>
        </p:nvSpPr>
        <p:spPr>
          <a:xfrm>
            <a:off x="6248400" y="265732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cxnSp>
        <p:nvCxnSpPr>
          <p:cNvPr id="328" name="Straight Arrow Connector 32"/>
          <p:cNvCxnSpPr/>
          <p:nvPr/>
        </p:nvCxnSpPr>
        <p:spPr>
          <a:xfrm flipV="1">
            <a:off x="6763138" y="2057264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xt Box 24"/>
          <p:cNvSpPr txBox="1">
            <a:spLocks noChangeArrowheads="1"/>
          </p:cNvSpPr>
          <p:nvPr/>
        </p:nvSpPr>
        <p:spPr bwMode="auto">
          <a:xfrm>
            <a:off x="6848669" y="2144155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cxnSp>
        <p:nvCxnSpPr>
          <p:cNvPr id="330" name="Straight Arrow Connector 41"/>
          <p:cNvCxnSpPr/>
          <p:nvPr/>
        </p:nvCxnSpPr>
        <p:spPr>
          <a:xfrm>
            <a:off x="8371706" y="2029271"/>
            <a:ext cx="352418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 Box 24"/>
          <p:cNvSpPr txBox="1">
            <a:spLocks noChangeArrowheads="1"/>
          </p:cNvSpPr>
          <p:nvPr/>
        </p:nvSpPr>
        <p:spPr bwMode="auto">
          <a:xfrm>
            <a:off x="8277807" y="2105607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cxnSp>
        <p:nvCxnSpPr>
          <p:cNvPr id="334" name="Straight Arrow Connector 42"/>
          <p:cNvCxnSpPr/>
          <p:nvPr/>
        </p:nvCxnSpPr>
        <p:spPr>
          <a:xfrm flipV="1">
            <a:off x="7913917" y="2009193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 Box 28"/>
          <p:cNvSpPr txBox="1">
            <a:spLocks noChangeArrowheads="1"/>
          </p:cNvSpPr>
          <p:nvPr/>
        </p:nvSpPr>
        <p:spPr bwMode="auto">
          <a:xfrm>
            <a:off x="8002916" y="2105607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336" name="Straight Arrow Connector 32"/>
          <p:cNvCxnSpPr/>
          <p:nvPr/>
        </p:nvCxnSpPr>
        <p:spPr>
          <a:xfrm flipV="1">
            <a:off x="3953069" y="3732248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24"/>
          <p:cNvSpPr txBox="1">
            <a:spLocks noChangeArrowheads="1"/>
          </p:cNvSpPr>
          <p:nvPr/>
        </p:nvSpPr>
        <p:spPr bwMode="auto">
          <a:xfrm>
            <a:off x="4038600" y="3819139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cxnSp>
        <p:nvCxnSpPr>
          <p:cNvPr id="338" name="Straight Arrow Connector 42"/>
          <p:cNvCxnSpPr/>
          <p:nvPr/>
        </p:nvCxnSpPr>
        <p:spPr>
          <a:xfrm flipV="1">
            <a:off x="5068076" y="3704063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 Box 28"/>
          <p:cNvSpPr txBox="1">
            <a:spLocks noChangeArrowheads="1"/>
          </p:cNvSpPr>
          <p:nvPr/>
        </p:nvSpPr>
        <p:spPr bwMode="auto">
          <a:xfrm>
            <a:off x="5157075" y="3800477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340" name="Straight Arrow Connector 41"/>
          <p:cNvCxnSpPr/>
          <p:nvPr/>
        </p:nvCxnSpPr>
        <p:spPr>
          <a:xfrm>
            <a:off x="5589630" y="3657600"/>
            <a:ext cx="352418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 Box 24"/>
          <p:cNvSpPr txBox="1">
            <a:spLocks noChangeArrowheads="1"/>
          </p:cNvSpPr>
          <p:nvPr/>
        </p:nvSpPr>
        <p:spPr bwMode="auto">
          <a:xfrm>
            <a:off x="5477069" y="3791146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grpSp>
        <p:nvGrpSpPr>
          <p:cNvPr id="342" name="Group 341"/>
          <p:cNvGrpSpPr/>
          <p:nvPr/>
        </p:nvGrpSpPr>
        <p:grpSpPr>
          <a:xfrm>
            <a:off x="6391468" y="3429000"/>
            <a:ext cx="2590801" cy="1548571"/>
            <a:chOff x="3581400" y="348317"/>
            <a:chExt cx="2590801" cy="1548571"/>
          </a:xfrm>
        </p:grpSpPr>
        <p:sp>
          <p:nvSpPr>
            <p:cNvPr id="343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44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6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347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9" name="Text Box 24"/>
            <p:cNvSpPr txBox="1">
              <a:spLocks noChangeArrowheads="1"/>
            </p:cNvSpPr>
            <p:nvPr/>
          </p:nvSpPr>
          <p:spPr bwMode="auto">
            <a:xfrm>
              <a:off x="3678179" y="51784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51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352" name="Text Box 31"/>
            <p:cNvSpPr txBox="1">
              <a:spLocks noChangeArrowheads="1"/>
            </p:cNvSpPr>
            <p:nvPr/>
          </p:nvSpPr>
          <p:spPr bwMode="auto">
            <a:xfrm>
              <a:off x="5598353" y="1326515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53" name="Text Box 32"/>
            <p:cNvSpPr txBox="1">
              <a:spLocks noChangeArrowheads="1"/>
            </p:cNvSpPr>
            <p:nvPr/>
          </p:nvSpPr>
          <p:spPr bwMode="auto">
            <a:xfrm>
              <a:off x="3590732" y="1261652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354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355" name="Straight Arrow Connector 32"/>
            <p:cNvCxnSpPr/>
            <p:nvPr/>
          </p:nvCxnSpPr>
          <p:spPr>
            <a:xfrm flipV="1">
              <a:off x="3819795" y="531437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4"/>
            <p:cNvCxnSpPr/>
            <p:nvPr/>
          </p:nvCxnSpPr>
          <p:spPr>
            <a:xfrm>
              <a:off x="3743132" y="1186517"/>
              <a:ext cx="341101" cy="32897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8"/>
            <p:cNvCxnSpPr>
              <a:stCxn id="344" idx="6"/>
              <a:endCxn id="345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46"/>
            <p:cNvCxnSpPr>
              <a:stCxn id="345" idx="7"/>
              <a:endCxn id="346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60"/>
            <p:cNvCxnSpPr>
              <a:stCxn id="361" idx="6"/>
              <a:endCxn id="346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2" name="Straight Arrow Connector 39"/>
            <p:cNvCxnSpPr>
              <a:stCxn id="361" idx="5"/>
              <a:endCxn id="345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40"/>
            <p:cNvCxnSpPr/>
            <p:nvPr/>
          </p:nvCxnSpPr>
          <p:spPr>
            <a:xfrm flipV="1">
              <a:off x="4361518" y="1080772"/>
              <a:ext cx="325871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Text Box 28"/>
            <p:cNvSpPr txBox="1">
              <a:spLocks noChangeArrowheads="1"/>
            </p:cNvSpPr>
            <p:nvPr/>
          </p:nvSpPr>
          <p:spPr bwMode="auto">
            <a:xfrm>
              <a:off x="4239606" y="1161912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sp>
          <p:nvSpPr>
            <p:cNvPr id="367" name="Text Box 28"/>
            <p:cNvSpPr txBox="1">
              <a:spLocks noChangeArrowheads="1"/>
            </p:cNvSpPr>
            <p:nvPr/>
          </p:nvSpPr>
          <p:spPr bwMode="auto">
            <a:xfrm>
              <a:off x="4830525" y="1249523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</p:grpSp>
      <p:sp>
        <p:nvSpPr>
          <p:cNvPr id="368" name="70 CuadroTexto"/>
          <p:cNvSpPr txBox="1"/>
          <p:nvPr/>
        </p:nvSpPr>
        <p:spPr>
          <a:xfrm>
            <a:off x="6096000" y="4343400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cxnSp>
        <p:nvCxnSpPr>
          <p:cNvPr id="369" name="Straight Arrow Connector 32"/>
          <p:cNvCxnSpPr/>
          <p:nvPr/>
        </p:nvCxnSpPr>
        <p:spPr>
          <a:xfrm flipV="1">
            <a:off x="6686938" y="3730718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 Box 24"/>
          <p:cNvSpPr txBox="1">
            <a:spLocks noChangeArrowheads="1"/>
          </p:cNvSpPr>
          <p:nvPr/>
        </p:nvSpPr>
        <p:spPr bwMode="auto">
          <a:xfrm>
            <a:off x="6772469" y="3817609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375" name="Text Box 32"/>
          <p:cNvSpPr txBox="1">
            <a:spLocks noChangeArrowheads="1"/>
          </p:cNvSpPr>
          <p:nvPr/>
        </p:nvSpPr>
        <p:spPr bwMode="auto">
          <a:xfrm>
            <a:off x="6781800" y="4066593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376" name="Straight Arrow Connector 34"/>
          <p:cNvCxnSpPr/>
          <p:nvPr/>
        </p:nvCxnSpPr>
        <p:spPr>
          <a:xfrm>
            <a:off x="6687431" y="4200808"/>
            <a:ext cx="352544" cy="371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40"/>
          <p:cNvCxnSpPr/>
          <p:nvPr/>
        </p:nvCxnSpPr>
        <p:spPr>
          <a:xfrm flipV="1">
            <a:off x="7266993" y="4257869"/>
            <a:ext cx="325871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 Box 28"/>
          <p:cNvSpPr txBox="1">
            <a:spLocks noChangeArrowheads="1"/>
          </p:cNvSpPr>
          <p:nvPr/>
        </p:nvSpPr>
        <p:spPr bwMode="auto">
          <a:xfrm>
            <a:off x="7375052" y="434340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379" name="Straight Arrow Connector 32"/>
          <p:cNvCxnSpPr/>
          <p:nvPr/>
        </p:nvCxnSpPr>
        <p:spPr>
          <a:xfrm flipV="1">
            <a:off x="3916109" y="5579710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 Box 24"/>
          <p:cNvSpPr txBox="1">
            <a:spLocks noChangeArrowheads="1"/>
          </p:cNvSpPr>
          <p:nvPr/>
        </p:nvSpPr>
        <p:spPr bwMode="auto">
          <a:xfrm>
            <a:off x="4020302" y="5686815"/>
            <a:ext cx="3884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381" name="Text Box 32"/>
          <p:cNvSpPr txBox="1">
            <a:spLocks noChangeArrowheads="1"/>
          </p:cNvSpPr>
          <p:nvPr/>
        </p:nvSpPr>
        <p:spPr bwMode="auto">
          <a:xfrm>
            <a:off x="3697499" y="6247335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382" name="Straight Arrow Connector 34"/>
          <p:cNvCxnSpPr/>
          <p:nvPr/>
        </p:nvCxnSpPr>
        <p:spPr>
          <a:xfrm>
            <a:off x="3849899" y="6172200"/>
            <a:ext cx="341101" cy="3289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40"/>
          <p:cNvCxnSpPr/>
          <p:nvPr/>
        </p:nvCxnSpPr>
        <p:spPr>
          <a:xfrm flipV="1">
            <a:off x="4503181" y="6105808"/>
            <a:ext cx="325871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 Box 28"/>
          <p:cNvSpPr txBox="1">
            <a:spLocks noChangeArrowheads="1"/>
          </p:cNvSpPr>
          <p:nvPr/>
        </p:nvSpPr>
        <p:spPr bwMode="auto">
          <a:xfrm>
            <a:off x="4599992" y="6212224"/>
            <a:ext cx="364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grpSp>
        <p:nvGrpSpPr>
          <p:cNvPr id="385" name="Group 384"/>
          <p:cNvGrpSpPr/>
          <p:nvPr/>
        </p:nvGrpSpPr>
        <p:grpSpPr>
          <a:xfrm>
            <a:off x="6400800" y="5345966"/>
            <a:ext cx="2590801" cy="1548571"/>
            <a:chOff x="3581400" y="348317"/>
            <a:chExt cx="2590801" cy="1548571"/>
          </a:xfrm>
        </p:grpSpPr>
        <p:sp>
          <p:nvSpPr>
            <p:cNvPr id="386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87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8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9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390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1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2" name="Text Box 24"/>
            <p:cNvSpPr txBox="1">
              <a:spLocks noChangeArrowheads="1"/>
            </p:cNvSpPr>
            <p:nvPr/>
          </p:nvSpPr>
          <p:spPr bwMode="auto">
            <a:xfrm>
              <a:off x="3648634" y="52528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93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394" name="Text Box 31"/>
            <p:cNvSpPr txBox="1">
              <a:spLocks noChangeArrowheads="1"/>
            </p:cNvSpPr>
            <p:nvPr/>
          </p:nvSpPr>
          <p:spPr bwMode="auto">
            <a:xfrm>
              <a:off x="5756587" y="1326951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sp>
          <p:nvSpPr>
            <p:cNvPr id="395" name="Text Box 32"/>
            <p:cNvSpPr txBox="1">
              <a:spLocks noChangeArrowheads="1"/>
            </p:cNvSpPr>
            <p:nvPr/>
          </p:nvSpPr>
          <p:spPr bwMode="auto">
            <a:xfrm>
              <a:off x="3971733" y="98248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25</a:t>
              </a:r>
              <a:endParaRPr lang="en-US" altLang="zh-CN" sz="1200" b="1" i="0" dirty="0"/>
            </a:p>
          </p:txBody>
        </p:sp>
        <p:sp>
          <p:nvSpPr>
            <p:cNvPr id="396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397" name="Straight Arrow Connector 32"/>
            <p:cNvCxnSpPr/>
            <p:nvPr/>
          </p:nvCxnSpPr>
          <p:spPr>
            <a:xfrm flipV="1">
              <a:off x="3771588" y="538876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4"/>
            <p:cNvCxnSpPr/>
            <p:nvPr/>
          </p:nvCxnSpPr>
          <p:spPr>
            <a:xfrm>
              <a:off x="3895532" y="1144696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Arrow Connector 38"/>
            <p:cNvCxnSpPr>
              <a:stCxn id="387" idx="6"/>
              <a:endCxn id="388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46"/>
            <p:cNvCxnSpPr/>
            <p:nvPr/>
          </p:nvCxnSpPr>
          <p:spPr>
            <a:xfrm flipV="1">
              <a:off x="5553269" y="1211875"/>
              <a:ext cx="363514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Arrow Connector 60"/>
            <p:cNvCxnSpPr>
              <a:stCxn id="402" idx="6"/>
              <a:endCxn id="389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3" name="Straight Arrow Connector 39"/>
            <p:cNvCxnSpPr>
              <a:stCxn id="402" idx="5"/>
              <a:endCxn id="388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 Box 28"/>
            <p:cNvSpPr txBox="1">
              <a:spLocks noChangeArrowheads="1"/>
            </p:cNvSpPr>
            <p:nvPr/>
          </p:nvSpPr>
          <p:spPr bwMode="auto">
            <a:xfrm>
              <a:off x="5068473" y="1106588"/>
              <a:ext cx="2632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</p:grpSp>
      <p:cxnSp>
        <p:nvCxnSpPr>
          <p:cNvPr id="408" name="Straight Arrow Connector 32"/>
          <p:cNvCxnSpPr/>
          <p:nvPr/>
        </p:nvCxnSpPr>
        <p:spPr>
          <a:xfrm flipV="1">
            <a:off x="6668641" y="5578925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 Box 24"/>
          <p:cNvSpPr txBox="1">
            <a:spLocks noChangeArrowheads="1"/>
          </p:cNvSpPr>
          <p:nvPr/>
        </p:nvSpPr>
        <p:spPr bwMode="auto">
          <a:xfrm>
            <a:off x="6772834" y="5686030"/>
            <a:ext cx="3884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410" name="Text Box 32"/>
          <p:cNvSpPr txBox="1">
            <a:spLocks noChangeArrowheads="1"/>
          </p:cNvSpPr>
          <p:nvPr/>
        </p:nvSpPr>
        <p:spPr bwMode="auto">
          <a:xfrm>
            <a:off x="6450032" y="624655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411" name="Straight Arrow Connector 34"/>
          <p:cNvCxnSpPr/>
          <p:nvPr/>
        </p:nvCxnSpPr>
        <p:spPr>
          <a:xfrm>
            <a:off x="6602431" y="6171415"/>
            <a:ext cx="341101" cy="3289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39"/>
          <p:cNvCxnSpPr/>
          <p:nvPr/>
        </p:nvCxnSpPr>
        <p:spPr>
          <a:xfrm>
            <a:off x="7705531" y="6185788"/>
            <a:ext cx="311700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 Box 28"/>
          <p:cNvSpPr txBox="1">
            <a:spLocks noChangeArrowheads="1"/>
          </p:cNvSpPr>
          <p:nvPr/>
        </p:nvSpPr>
        <p:spPr bwMode="auto">
          <a:xfrm>
            <a:off x="7523961" y="6218031"/>
            <a:ext cx="263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5</a:t>
            </a:r>
            <a:endParaRPr lang="en-US" altLang="zh-CN" sz="1200" b="1" i="0" dirty="0"/>
          </a:p>
        </p:txBody>
      </p:sp>
      <p:sp>
        <p:nvSpPr>
          <p:cNvPr id="416" name="Text Box 31"/>
          <p:cNvSpPr txBox="1">
            <a:spLocks noChangeArrowheads="1"/>
          </p:cNvSpPr>
          <p:nvPr/>
        </p:nvSpPr>
        <p:spPr bwMode="auto">
          <a:xfrm>
            <a:off x="8153400" y="6162869"/>
            <a:ext cx="4102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417" name="Straight Arrow Connector 46"/>
          <p:cNvCxnSpPr/>
          <p:nvPr/>
        </p:nvCxnSpPr>
        <p:spPr>
          <a:xfrm flipV="1">
            <a:off x="8328023" y="6114662"/>
            <a:ext cx="363514" cy="371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70 CuadroTexto"/>
          <p:cNvSpPr txBox="1"/>
          <p:nvPr/>
        </p:nvSpPr>
        <p:spPr>
          <a:xfrm>
            <a:off x="6096000" y="619702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cxnSp>
        <p:nvCxnSpPr>
          <p:cNvPr id="404" name="Straight Arrow Connector 49"/>
          <p:cNvCxnSpPr/>
          <p:nvPr/>
        </p:nvCxnSpPr>
        <p:spPr>
          <a:xfrm>
            <a:off x="7257662" y="342124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 Box 24"/>
          <p:cNvSpPr txBox="1">
            <a:spLocks noChangeArrowheads="1"/>
          </p:cNvSpPr>
          <p:nvPr/>
        </p:nvSpPr>
        <p:spPr bwMode="auto">
          <a:xfrm>
            <a:off x="7543800" y="304608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07" name="Straight Arrow Connector 49"/>
          <p:cNvCxnSpPr/>
          <p:nvPr/>
        </p:nvCxnSpPr>
        <p:spPr>
          <a:xfrm>
            <a:off x="4419600" y="1931441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 Box 24"/>
          <p:cNvSpPr txBox="1">
            <a:spLocks noChangeArrowheads="1"/>
          </p:cNvSpPr>
          <p:nvPr/>
        </p:nvSpPr>
        <p:spPr bwMode="auto">
          <a:xfrm>
            <a:off x="4705738" y="1893925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13" name="Straight Arrow Connector 49"/>
          <p:cNvCxnSpPr/>
          <p:nvPr/>
        </p:nvCxnSpPr>
        <p:spPr>
          <a:xfrm>
            <a:off x="7310780" y="1905192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 Box 24"/>
          <p:cNvSpPr txBox="1">
            <a:spLocks noChangeArrowheads="1"/>
          </p:cNvSpPr>
          <p:nvPr/>
        </p:nvSpPr>
        <p:spPr bwMode="auto">
          <a:xfrm>
            <a:off x="7467600" y="1839683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20" name="Straight Arrow Connector 35"/>
          <p:cNvCxnSpPr/>
          <p:nvPr/>
        </p:nvCxnSpPr>
        <p:spPr>
          <a:xfrm>
            <a:off x="7351667" y="1999862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Text Box 28"/>
          <p:cNvSpPr txBox="1">
            <a:spLocks noChangeArrowheads="1"/>
          </p:cNvSpPr>
          <p:nvPr/>
        </p:nvSpPr>
        <p:spPr bwMode="auto">
          <a:xfrm>
            <a:off x="7276324" y="2122525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22" name="Straight Arrow Connector 49"/>
          <p:cNvCxnSpPr/>
          <p:nvPr/>
        </p:nvCxnSpPr>
        <p:spPr>
          <a:xfrm>
            <a:off x="4495800" y="3589134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 Box 24"/>
          <p:cNvSpPr txBox="1">
            <a:spLocks noChangeArrowheads="1"/>
          </p:cNvSpPr>
          <p:nvPr/>
        </p:nvSpPr>
        <p:spPr bwMode="auto">
          <a:xfrm>
            <a:off x="4652620" y="3523625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24" name="Straight Arrow Connector 35"/>
          <p:cNvCxnSpPr/>
          <p:nvPr/>
        </p:nvCxnSpPr>
        <p:spPr>
          <a:xfrm>
            <a:off x="4536687" y="3683804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 Box 28"/>
          <p:cNvSpPr txBox="1">
            <a:spLocks noChangeArrowheads="1"/>
          </p:cNvSpPr>
          <p:nvPr/>
        </p:nvSpPr>
        <p:spPr bwMode="auto">
          <a:xfrm>
            <a:off x="4400938" y="3761601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26" name="Straight Arrow Connector 49"/>
          <p:cNvCxnSpPr/>
          <p:nvPr/>
        </p:nvCxnSpPr>
        <p:spPr>
          <a:xfrm>
            <a:off x="7301449" y="3589134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Text Box 24"/>
          <p:cNvSpPr txBox="1">
            <a:spLocks noChangeArrowheads="1"/>
          </p:cNvSpPr>
          <p:nvPr/>
        </p:nvSpPr>
        <p:spPr bwMode="auto">
          <a:xfrm>
            <a:off x="7458269" y="3523625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28" name="Straight Arrow Connector 35"/>
          <p:cNvCxnSpPr/>
          <p:nvPr/>
        </p:nvCxnSpPr>
        <p:spPr>
          <a:xfrm>
            <a:off x="7342336" y="3683804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 Box 28"/>
          <p:cNvSpPr txBox="1">
            <a:spLocks noChangeArrowheads="1"/>
          </p:cNvSpPr>
          <p:nvPr/>
        </p:nvSpPr>
        <p:spPr bwMode="auto">
          <a:xfrm>
            <a:off x="7206587" y="3761601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sp>
        <p:nvSpPr>
          <p:cNvPr id="430" name="Text Box 26"/>
          <p:cNvSpPr txBox="1">
            <a:spLocks noChangeArrowheads="1"/>
          </p:cNvSpPr>
          <p:nvPr/>
        </p:nvSpPr>
        <p:spPr bwMode="auto">
          <a:xfrm>
            <a:off x="8439902" y="3533193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431" name="Straight Arrow Connector 41"/>
          <p:cNvCxnSpPr/>
          <p:nvPr/>
        </p:nvCxnSpPr>
        <p:spPr>
          <a:xfrm>
            <a:off x="8385774" y="3588011"/>
            <a:ext cx="352418" cy="39027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2"/>
          <p:cNvCxnSpPr/>
          <p:nvPr/>
        </p:nvCxnSpPr>
        <p:spPr>
          <a:xfrm flipV="1">
            <a:off x="7817503" y="3657600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Text Box 28"/>
          <p:cNvSpPr txBox="1">
            <a:spLocks noChangeArrowheads="1"/>
          </p:cNvSpPr>
          <p:nvPr/>
        </p:nvSpPr>
        <p:spPr bwMode="auto">
          <a:xfrm>
            <a:off x="7906502" y="3754014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cxnSp>
        <p:nvCxnSpPr>
          <p:cNvPr id="436" name="Straight Arrow Connector 49"/>
          <p:cNvCxnSpPr/>
          <p:nvPr/>
        </p:nvCxnSpPr>
        <p:spPr>
          <a:xfrm>
            <a:off x="4500711" y="5438126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ext Box 24"/>
          <p:cNvSpPr txBox="1">
            <a:spLocks noChangeArrowheads="1"/>
          </p:cNvSpPr>
          <p:nvPr/>
        </p:nvSpPr>
        <p:spPr bwMode="auto">
          <a:xfrm>
            <a:off x="4657531" y="5372617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38" name="Straight Arrow Connector 35"/>
          <p:cNvCxnSpPr/>
          <p:nvPr/>
        </p:nvCxnSpPr>
        <p:spPr>
          <a:xfrm>
            <a:off x="4541598" y="5532796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 Box 28"/>
          <p:cNvSpPr txBox="1">
            <a:spLocks noChangeArrowheads="1"/>
          </p:cNvSpPr>
          <p:nvPr/>
        </p:nvSpPr>
        <p:spPr bwMode="auto">
          <a:xfrm>
            <a:off x="4405849" y="5610593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sp>
        <p:nvSpPr>
          <p:cNvPr id="440" name="Text Box 26"/>
          <p:cNvSpPr txBox="1">
            <a:spLocks noChangeArrowheads="1"/>
          </p:cNvSpPr>
          <p:nvPr/>
        </p:nvSpPr>
        <p:spPr bwMode="auto">
          <a:xfrm>
            <a:off x="5711356" y="5478441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441" name="Straight Arrow Connector 41"/>
          <p:cNvCxnSpPr/>
          <p:nvPr/>
        </p:nvCxnSpPr>
        <p:spPr>
          <a:xfrm>
            <a:off x="5621132" y="5497163"/>
            <a:ext cx="352418" cy="39027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2"/>
          <p:cNvCxnSpPr/>
          <p:nvPr/>
        </p:nvCxnSpPr>
        <p:spPr>
          <a:xfrm flipV="1">
            <a:off x="5016765" y="5506592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 Box 28"/>
          <p:cNvSpPr txBox="1">
            <a:spLocks noChangeArrowheads="1"/>
          </p:cNvSpPr>
          <p:nvPr/>
        </p:nvSpPr>
        <p:spPr bwMode="auto">
          <a:xfrm>
            <a:off x="5105764" y="5603006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cxnSp>
        <p:nvCxnSpPr>
          <p:cNvPr id="446" name="Straight Arrow Connector 49"/>
          <p:cNvCxnSpPr/>
          <p:nvPr/>
        </p:nvCxnSpPr>
        <p:spPr>
          <a:xfrm>
            <a:off x="7206587" y="5551909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 Box 24"/>
          <p:cNvSpPr txBox="1">
            <a:spLocks noChangeArrowheads="1"/>
          </p:cNvSpPr>
          <p:nvPr/>
        </p:nvSpPr>
        <p:spPr bwMode="auto">
          <a:xfrm>
            <a:off x="7363407" y="548640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448" name="Straight Arrow Connector 35"/>
          <p:cNvCxnSpPr/>
          <p:nvPr/>
        </p:nvCxnSpPr>
        <p:spPr>
          <a:xfrm>
            <a:off x="7247474" y="5646579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 Box 28"/>
          <p:cNvSpPr txBox="1">
            <a:spLocks noChangeArrowheads="1"/>
          </p:cNvSpPr>
          <p:nvPr/>
        </p:nvSpPr>
        <p:spPr bwMode="auto">
          <a:xfrm>
            <a:off x="7111725" y="5724376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sp>
        <p:nvSpPr>
          <p:cNvPr id="450" name="Text Box 26"/>
          <p:cNvSpPr txBox="1">
            <a:spLocks noChangeArrowheads="1"/>
          </p:cNvSpPr>
          <p:nvPr/>
        </p:nvSpPr>
        <p:spPr bwMode="auto">
          <a:xfrm>
            <a:off x="8441296" y="5544096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451" name="Straight Arrow Connector 41"/>
          <p:cNvCxnSpPr/>
          <p:nvPr/>
        </p:nvCxnSpPr>
        <p:spPr>
          <a:xfrm>
            <a:off x="8339040" y="5574850"/>
            <a:ext cx="352418" cy="39027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2"/>
          <p:cNvCxnSpPr/>
          <p:nvPr/>
        </p:nvCxnSpPr>
        <p:spPr>
          <a:xfrm flipV="1">
            <a:off x="7758737" y="5596311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 Box 28"/>
          <p:cNvSpPr txBox="1">
            <a:spLocks noChangeArrowheads="1"/>
          </p:cNvSpPr>
          <p:nvPr/>
        </p:nvSpPr>
        <p:spPr bwMode="auto">
          <a:xfrm>
            <a:off x="7871800" y="5728821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454" name="Text Box 28"/>
          <p:cNvSpPr txBox="1">
            <a:spLocks noChangeArrowheads="1"/>
          </p:cNvSpPr>
          <p:nvPr/>
        </p:nvSpPr>
        <p:spPr bwMode="auto">
          <a:xfrm>
            <a:off x="7239000" y="6248400"/>
            <a:ext cx="364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455" name="Straight Arrow Connector 40"/>
          <p:cNvCxnSpPr/>
          <p:nvPr/>
        </p:nvCxnSpPr>
        <p:spPr>
          <a:xfrm flipV="1">
            <a:off x="7217929" y="6096000"/>
            <a:ext cx="325871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7"/>
          <p:cNvGrpSpPr/>
          <p:nvPr/>
        </p:nvGrpSpPr>
        <p:grpSpPr>
          <a:xfrm>
            <a:off x="457200" y="230130"/>
            <a:ext cx="2848945" cy="1674870"/>
            <a:chOff x="410887" y="2200897"/>
            <a:chExt cx="4465913" cy="2946235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2783" y="4074795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15/40</a:t>
              </a:r>
              <a:endParaRPr lang="en-US" altLang="zh-CN" sz="1200" i="0" dirty="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437097" y="4659868"/>
              <a:ext cx="508258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</a:t>
              </a:r>
              <a:endParaRPr lang="en-US" altLang="zh-CN" sz="1200" i="0" dirty="0"/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441514" y="4005104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</p:grpSp>
      <p:sp>
        <p:nvSpPr>
          <p:cNvPr id="36" name="70 CuadroTexto"/>
          <p:cNvSpPr txBox="1"/>
          <p:nvPr/>
        </p:nvSpPr>
        <p:spPr>
          <a:xfrm>
            <a:off x="80979" y="124402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648268" y="356429"/>
            <a:ext cx="2590801" cy="1548571"/>
            <a:chOff x="3581400" y="348317"/>
            <a:chExt cx="2590801" cy="1548571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3628056" y="5891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5419532" y="1190682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15</a:t>
              </a:r>
              <a:endParaRPr lang="en-US" altLang="zh-CN" sz="12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3934772" y="1106895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25</a:t>
              </a:r>
              <a:endParaRPr lang="en-US" altLang="zh-CN" sz="1200" b="1" i="0" dirty="0"/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4720121" y="1619889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49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3856957" y="60278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3856957" y="1168383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4485795" y="1644978"/>
              <a:ext cx="7717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5533130" y="1168383"/>
              <a:ext cx="36351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60"/>
            <p:cNvCxnSpPr>
              <a:stCxn id="54" idx="6"/>
              <a:endCxn id="41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39"/>
            <p:cNvCxnSpPr>
              <a:stCxn id="54" idx="5"/>
              <a:endCxn id="40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5080119" y="1116226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</p:grpSp>
      <p:sp>
        <p:nvSpPr>
          <p:cNvPr id="59" name="70 CuadroTexto"/>
          <p:cNvSpPr txBox="1"/>
          <p:nvPr/>
        </p:nvSpPr>
        <p:spPr>
          <a:xfrm>
            <a:off x="3124200" y="1548825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grpSp>
        <p:nvGrpSpPr>
          <p:cNvPr id="61" name="Group 67"/>
          <p:cNvGrpSpPr/>
          <p:nvPr/>
        </p:nvGrpSpPr>
        <p:grpSpPr>
          <a:xfrm>
            <a:off x="452421" y="1982730"/>
            <a:ext cx="2848945" cy="1674870"/>
            <a:chOff x="410887" y="2200897"/>
            <a:chExt cx="4465913" cy="2946235"/>
          </a:xfrm>
        </p:grpSpPr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67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auto">
            <a:xfrm>
              <a:off x="3298032" y="3607817"/>
              <a:ext cx="535732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3932783" y="4074795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/20</a:t>
              </a:r>
              <a:endParaRPr lang="en-US" altLang="zh-CN" sz="1200" i="0" dirty="0"/>
            </a:p>
          </p:txBody>
        </p:sp>
        <p:sp>
          <p:nvSpPr>
            <p:cNvPr id="74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30/40</a:t>
              </a:r>
              <a:endParaRPr lang="en-US" altLang="zh-CN" sz="1200" i="0" dirty="0"/>
            </a:p>
          </p:txBody>
        </p:sp>
        <p:sp>
          <p:nvSpPr>
            <p:cNvPr id="75" name="Text Box 33"/>
            <p:cNvSpPr txBox="1">
              <a:spLocks noChangeArrowheads="1"/>
            </p:cNvSpPr>
            <p:nvPr/>
          </p:nvSpPr>
          <p:spPr bwMode="auto">
            <a:xfrm>
              <a:off x="2253744" y="465986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15/20</a:t>
              </a:r>
              <a:endParaRPr lang="en-US" altLang="zh-CN" sz="1200" i="0" dirty="0"/>
            </a:p>
          </p:txBody>
        </p:sp>
        <p:cxnSp>
          <p:nvCxnSpPr>
            <p:cNvPr id="76" name="Straight Arrow Connector 32"/>
            <p:cNvCxnSpPr>
              <a:stCxn id="63" idx="7"/>
              <a:endCxn id="68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34"/>
            <p:cNvCxnSpPr>
              <a:stCxn id="63" idx="5"/>
              <a:endCxn id="64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38"/>
            <p:cNvCxnSpPr>
              <a:stCxn id="64" idx="6"/>
              <a:endCxn id="65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41"/>
            <p:cNvCxnSpPr>
              <a:stCxn id="67" idx="5"/>
              <a:endCxn id="66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46"/>
            <p:cNvCxnSpPr>
              <a:stCxn id="65" idx="7"/>
              <a:endCxn id="66" idx="3"/>
            </p:cNvCxnSpPr>
            <p:nvPr/>
          </p:nvCxnSpPr>
          <p:spPr>
            <a:xfrm flipV="1">
              <a:off x="3786621" y="3861658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49"/>
            <p:cNvCxnSpPr>
              <a:stCxn id="68" idx="6"/>
              <a:endCxn id="67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60"/>
            <p:cNvCxnSpPr>
              <a:stCxn id="83" idx="6"/>
              <a:endCxn id="66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35"/>
            <p:cNvCxnSpPr>
              <a:stCxn id="68" idx="5"/>
              <a:endCxn id="83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9"/>
            <p:cNvCxnSpPr>
              <a:stCxn id="83" idx="5"/>
              <a:endCxn id="65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40"/>
            <p:cNvCxnSpPr>
              <a:stCxn id="64" idx="7"/>
              <a:endCxn id="83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42"/>
            <p:cNvCxnSpPr>
              <a:stCxn id="83" idx="7"/>
              <a:endCxn id="67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89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2441514" y="4005104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</p:grpSp>
      <p:sp>
        <p:nvSpPr>
          <p:cNvPr id="91" name="70 CuadroTexto"/>
          <p:cNvSpPr txBox="1"/>
          <p:nvPr/>
        </p:nvSpPr>
        <p:spPr>
          <a:xfrm>
            <a:off x="152400" y="314902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6200" y="15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(5)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6200" y="1992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(6)</a:t>
            </a:r>
            <a:endParaRPr lang="es-ES" b="1" dirty="0">
              <a:solidFill>
                <a:srgbClr val="C00000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6476999" y="353007"/>
            <a:ext cx="2590801" cy="1445723"/>
            <a:chOff x="3581400" y="348317"/>
            <a:chExt cx="2590801" cy="1445723"/>
          </a:xfrm>
        </p:grpSpPr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0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23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Text Box 24"/>
            <p:cNvSpPr txBox="1">
              <a:spLocks noChangeArrowheads="1"/>
            </p:cNvSpPr>
            <p:nvPr/>
          </p:nvSpPr>
          <p:spPr bwMode="auto">
            <a:xfrm>
              <a:off x="3648634" y="52528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26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28" name="Text Box 32"/>
            <p:cNvSpPr txBox="1">
              <a:spLocks noChangeArrowheads="1"/>
            </p:cNvSpPr>
            <p:nvPr/>
          </p:nvSpPr>
          <p:spPr bwMode="auto">
            <a:xfrm>
              <a:off x="3971733" y="98248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4680457" y="1348248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cxnSp>
          <p:nvCxnSpPr>
            <p:cNvPr id="130" name="Straight Arrow Connector 32"/>
            <p:cNvCxnSpPr/>
            <p:nvPr/>
          </p:nvCxnSpPr>
          <p:spPr>
            <a:xfrm flipV="1">
              <a:off x="3771588" y="538876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34"/>
            <p:cNvCxnSpPr/>
            <p:nvPr/>
          </p:nvCxnSpPr>
          <p:spPr>
            <a:xfrm>
              <a:off x="3895532" y="1144696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38"/>
            <p:cNvCxnSpPr/>
            <p:nvPr/>
          </p:nvCxnSpPr>
          <p:spPr>
            <a:xfrm>
              <a:off x="4476464" y="1589184"/>
              <a:ext cx="7717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60"/>
            <p:cNvCxnSpPr>
              <a:stCxn id="135" idx="6"/>
              <a:endCxn id="122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Arrow Connector 39"/>
            <p:cNvCxnSpPr>
              <a:stCxn id="135" idx="5"/>
              <a:endCxn id="121" idx="1"/>
            </p:cNvCxnSpPr>
            <p:nvPr/>
          </p:nvCxnSpPr>
          <p:spPr>
            <a:xfrm>
              <a:off x="4993151" y="1168383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28"/>
            <p:cNvSpPr txBox="1">
              <a:spLocks noChangeArrowheads="1"/>
            </p:cNvSpPr>
            <p:nvPr/>
          </p:nvSpPr>
          <p:spPr bwMode="auto">
            <a:xfrm>
              <a:off x="5068473" y="1106588"/>
              <a:ext cx="2632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</p:grpSp>
      <p:cxnSp>
        <p:nvCxnSpPr>
          <p:cNvPr id="138" name="Straight Arrow Connector 32"/>
          <p:cNvCxnSpPr/>
          <p:nvPr/>
        </p:nvCxnSpPr>
        <p:spPr>
          <a:xfrm flipV="1">
            <a:off x="6744840" y="585966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24"/>
          <p:cNvSpPr txBox="1">
            <a:spLocks noChangeArrowheads="1"/>
          </p:cNvSpPr>
          <p:nvPr/>
        </p:nvSpPr>
        <p:spPr bwMode="auto">
          <a:xfrm>
            <a:off x="6849033" y="693071"/>
            <a:ext cx="3884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140" name="Text Box 32"/>
          <p:cNvSpPr txBox="1">
            <a:spLocks noChangeArrowheads="1"/>
          </p:cNvSpPr>
          <p:nvPr/>
        </p:nvSpPr>
        <p:spPr bwMode="auto">
          <a:xfrm>
            <a:off x="6526231" y="1253591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141" name="Straight Arrow Connector 34"/>
          <p:cNvCxnSpPr/>
          <p:nvPr/>
        </p:nvCxnSpPr>
        <p:spPr>
          <a:xfrm>
            <a:off x="6678630" y="1178456"/>
            <a:ext cx="341101" cy="3289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39"/>
          <p:cNvCxnSpPr/>
          <p:nvPr/>
        </p:nvCxnSpPr>
        <p:spPr>
          <a:xfrm>
            <a:off x="7781730" y="1192829"/>
            <a:ext cx="311700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 Box 28"/>
          <p:cNvSpPr txBox="1">
            <a:spLocks noChangeArrowheads="1"/>
          </p:cNvSpPr>
          <p:nvPr/>
        </p:nvSpPr>
        <p:spPr bwMode="auto">
          <a:xfrm>
            <a:off x="7600160" y="1225072"/>
            <a:ext cx="263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5</a:t>
            </a:r>
            <a:endParaRPr lang="en-US" altLang="zh-CN" sz="1200" b="1" i="0" dirty="0"/>
          </a:p>
        </p:txBody>
      </p:sp>
      <p:cxnSp>
        <p:nvCxnSpPr>
          <p:cNvPr id="146" name="Straight Arrow Connector 32"/>
          <p:cNvCxnSpPr/>
          <p:nvPr/>
        </p:nvCxnSpPr>
        <p:spPr>
          <a:xfrm flipV="1">
            <a:off x="3982614" y="710689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24"/>
          <p:cNvSpPr txBox="1">
            <a:spLocks noChangeArrowheads="1"/>
          </p:cNvSpPr>
          <p:nvPr/>
        </p:nvSpPr>
        <p:spPr bwMode="auto">
          <a:xfrm>
            <a:off x="4086807" y="817794"/>
            <a:ext cx="3884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148" name="Text Box 32"/>
          <p:cNvSpPr txBox="1">
            <a:spLocks noChangeArrowheads="1"/>
          </p:cNvSpPr>
          <p:nvPr/>
        </p:nvSpPr>
        <p:spPr bwMode="auto">
          <a:xfrm>
            <a:off x="3676262" y="132388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149" name="Straight Arrow Connector 34"/>
          <p:cNvCxnSpPr/>
          <p:nvPr/>
        </p:nvCxnSpPr>
        <p:spPr>
          <a:xfrm>
            <a:off x="3828661" y="1248745"/>
            <a:ext cx="341101" cy="3289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39"/>
          <p:cNvCxnSpPr/>
          <p:nvPr/>
        </p:nvCxnSpPr>
        <p:spPr>
          <a:xfrm>
            <a:off x="4933963" y="1200538"/>
            <a:ext cx="311700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 Box 28"/>
          <p:cNvSpPr txBox="1">
            <a:spLocks noChangeArrowheads="1"/>
          </p:cNvSpPr>
          <p:nvPr/>
        </p:nvSpPr>
        <p:spPr bwMode="auto">
          <a:xfrm>
            <a:off x="4752393" y="1232781"/>
            <a:ext cx="263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5</a:t>
            </a:r>
            <a:endParaRPr lang="en-US" altLang="zh-CN" sz="1200" b="1" i="0" dirty="0"/>
          </a:p>
        </p:txBody>
      </p:sp>
      <p:sp>
        <p:nvSpPr>
          <p:cNvPr id="152" name="Text Box 31"/>
          <p:cNvSpPr txBox="1">
            <a:spLocks noChangeArrowheads="1"/>
          </p:cNvSpPr>
          <p:nvPr/>
        </p:nvSpPr>
        <p:spPr bwMode="auto">
          <a:xfrm>
            <a:off x="5851449" y="1380739"/>
            <a:ext cx="2632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5</a:t>
            </a:r>
            <a:endParaRPr lang="en-US" altLang="zh-CN" sz="1200" b="1" i="0" dirty="0"/>
          </a:p>
        </p:txBody>
      </p:sp>
      <p:cxnSp>
        <p:nvCxnSpPr>
          <p:cNvPr id="153" name="Straight Arrow Connector 46"/>
          <p:cNvCxnSpPr/>
          <p:nvPr/>
        </p:nvCxnSpPr>
        <p:spPr>
          <a:xfrm flipV="1">
            <a:off x="5648131" y="1265663"/>
            <a:ext cx="363514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33"/>
          <p:cNvSpPr txBox="1">
            <a:spLocks noChangeArrowheads="1"/>
          </p:cNvSpPr>
          <p:nvPr/>
        </p:nvSpPr>
        <p:spPr bwMode="auto">
          <a:xfrm>
            <a:off x="7546789" y="1676400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155" name="Straight Arrow Connector 38"/>
          <p:cNvCxnSpPr/>
          <p:nvPr/>
        </p:nvCxnSpPr>
        <p:spPr>
          <a:xfrm>
            <a:off x="7382069" y="1708950"/>
            <a:ext cx="771779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38200" y="3773269"/>
            <a:ext cx="790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 </a:t>
            </a:r>
            <a:r>
              <a:rPr lang="en-US" dirty="0" err="1" smtClean="0"/>
              <a:t>introducir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aristas</a:t>
            </a:r>
            <a:r>
              <a:rPr lang="en-US" dirty="0" smtClean="0"/>
              <a:t> </a:t>
            </a:r>
            <a:r>
              <a:rPr lang="en-US" dirty="0" err="1" smtClean="0"/>
              <a:t>inversas</a:t>
            </a:r>
            <a:r>
              <a:rPr lang="en-US" dirty="0" smtClean="0"/>
              <a:t>, </a:t>
            </a:r>
            <a:r>
              <a:rPr lang="en-US" dirty="0" err="1" smtClean="0"/>
              <a:t>aun</a:t>
            </a:r>
            <a:r>
              <a:rPr lang="en-US" dirty="0" smtClean="0"/>
              <a:t> </a:t>
            </a:r>
            <a:r>
              <a:rPr lang="en-US" dirty="0" err="1" smtClean="0"/>
              <a:t>quedaría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opción</a:t>
            </a:r>
            <a:r>
              <a:rPr lang="en-US" dirty="0" smtClean="0"/>
              <a:t>,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el </a:t>
            </a:r>
            <a:r>
              <a:rPr lang="en-US" dirty="0" err="1" smtClean="0"/>
              <a:t>camino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s-b-e-c-t</a:t>
            </a:r>
            <a:r>
              <a:rPr lang="en-US" dirty="0" smtClean="0"/>
              <a:t> en el </a:t>
            </a:r>
            <a:r>
              <a:rPr lang="en-US" dirty="0" err="1" smtClean="0"/>
              <a:t>cual</a:t>
            </a:r>
            <a:r>
              <a:rPr lang="en-US" dirty="0" smtClean="0"/>
              <a:t> hay </a:t>
            </a:r>
            <a:r>
              <a:rPr lang="en-US" dirty="0" err="1" smtClean="0"/>
              <a:t>una</a:t>
            </a:r>
            <a:r>
              <a:rPr lang="en-US" dirty="0" smtClean="0"/>
              <a:t> arista </a:t>
            </a:r>
            <a:r>
              <a:rPr lang="en-US" dirty="0" err="1" smtClean="0"/>
              <a:t>inversa</a:t>
            </a:r>
            <a:r>
              <a:rPr lang="en-US" dirty="0" smtClean="0"/>
              <a:t> y </a:t>
            </a:r>
            <a:r>
              <a:rPr lang="en-US" dirty="0" err="1" smtClean="0"/>
              <a:t>pasar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camino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5 </a:t>
            </a:r>
            <a:r>
              <a:rPr lang="en-US" dirty="0" err="1" smtClean="0"/>
              <a:t>unidades</a:t>
            </a:r>
            <a:endParaRPr lang="es-ES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3531640" y="4508172"/>
            <a:ext cx="2590801" cy="1445723"/>
            <a:chOff x="3581400" y="348317"/>
            <a:chExt cx="2590801" cy="1445723"/>
          </a:xfrm>
        </p:grpSpPr>
        <p:sp>
          <p:nvSpPr>
            <p:cNvPr id="166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67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70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 Box 24"/>
            <p:cNvSpPr txBox="1">
              <a:spLocks noChangeArrowheads="1"/>
            </p:cNvSpPr>
            <p:nvPr/>
          </p:nvSpPr>
          <p:spPr bwMode="auto">
            <a:xfrm>
              <a:off x="3665380" y="553281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73" name="Text Box 30"/>
            <p:cNvSpPr txBox="1">
              <a:spLocks noChangeArrowheads="1"/>
            </p:cNvSpPr>
            <p:nvPr/>
          </p:nvSpPr>
          <p:spPr bwMode="auto">
            <a:xfrm>
              <a:off x="5232862" y="102479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74" name="Text Box 32"/>
            <p:cNvSpPr txBox="1">
              <a:spLocks noChangeArrowheads="1"/>
            </p:cNvSpPr>
            <p:nvPr/>
          </p:nvSpPr>
          <p:spPr bwMode="auto">
            <a:xfrm>
              <a:off x="3939551" y="1038282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75" name="Text Box 33"/>
            <p:cNvSpPr txBox="1">
              <a:spLocks noChangeArrowheads="1"/>
            </p:cNvSpPr>
            <p:nvPr/>
          </p:nvSpPr>
          <p:spPr bwMode="auto">
            <a:xfrm>
              <a:off x="4675416" y="1363488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cxnSp>
          <p:nvCxnSpPr>
            <p:cNvPr id="176" name="Straight Arrow Connector 32"/>
            <p:cNvCxnSpPr/>
            <p:nvPr/>
          </p:nvCxnSpPr>
          <p:spPr>
            <a:xfrm flipV="1">
              <a:off x="3803897" y="55149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34"/>
            <p:cNvCxnSpPr/>
            <p:nvPr/>
          </p:nvCxnSpPr>
          <p:spPr>
            <a:xfrm>
              <a:off x="3900774" y="1134888"/>
              <a:ext cx="352544" cy="371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38"/>
            <p:cNvCxnSpPr/>
            <p:nvPr/>
          </p:nvCxnSpPr>
          <p:spPr>
            <a:xfrm>
              <a:off x="4476464" y="1588992"/>
              <a:ext cx="7717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60"/>
            <p:cNvCxnSpPr>
              <a:stCxn id="180" idx="6"/>
              <a:endCxn id="169" idx="2"/>
            </p:cNvCxnSpPr>
            <p:nvPr/>
          </p:nvCxnSpPr>
          <p:spPr>
            <a:xfrm>
              <a:off x="5040556" y="1062980"/>
              <a:ext cx="808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Straight Arrow Connector 39"/>
            <p:cNvCxnSpPr/>
            <p:nvPr/>
          </p:nvCxnSpPr>
          <p:spPr>
            <a:xfrm>
              <a:off x="5055073" y="1134888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28"/>
            <p:cNvSpPr txBox="1">
              <a:spLocks noChangeArrowheads="1"/>
            </p:cNvSpPr>
            <p:nvPr/>
          </p:nvSpPr>
          <p:spPr bwMode="auto">
            <a:xfrm>
              <a:off x="5105112" y="1095820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en-US" altLang="zh-CN" sz="12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3" name="70 CuadroTexto"/>
          <p:cNvSpPr txBox="1"/>
          <p:nvPr/>
        </p:nvSpPr>
        <p:spPr>
          <a:xfrm>
            <a:off x="3338146" y="5571550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cxnSp>
        <p:nvCxnSpPr>
          <p:cNvPr id="184" name="Straight Arrow Connector 32"/>
          <p:cNvCxnSpPr/>
          <p:nvPr/>
        </p:nvCxnSpPr>
        <p:spPr>
          <a:xfrm flipV="1">
            <a:off x="3822558" y="4825108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 Box 24"/>
          <p:cNvSpPr txBox="1">
            <a:spLocks noChangeArrowheads="1"/>
          </p:cNvSpPr>
          <p:nvPr/>
        </p:nvSpPr>
        <p:spPr bwMode="auto">
          <a:xfrm>
            <a:off x="3926751" y="4932213"/>
            <a:ext cx="3884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186" name="Text Box 32"/>
          <p:cNvSpPr txBox="1">
            <a:spLocks noChangeArrowheads="1"/>
          </p:cNvSpPr>
          <p:nvPr/>
        </p:nvSpPr>
        <p:spPr bwMode="auto">
          <a:xfrm>
            <a:off x="3564413" y="5436747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187" name="Straight Arrow Connector 34"/>
          <p:cNvCxnSpPr/>
          <p:nvPr/>
        </p:nvCxnSpPr>
        <p:spPr>
          <a:xfrm>
            <a:off x="3716812" y="5361612"/>
            <a:ext cx="341101" cy="3289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 Box 33"/>
          <p:cNvSpPr txBox="1">
            <a:spLocks noChangeArrowheads="1"/>
          </p:cNvSpPr>
          <p:nvPr/>
        </p:nvSpPr>
        <p:spPr bwMode="auto">
          <a:xfrm>
            <a:off x="4539340" y="5837282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189" name="Straight Arrow Connector 38"/>
          <p:cNvCxnSpPr/>
          <p:nvPr/>
        </p:nvCxnSpPr>
        <p:spPr>
          <a:xfrm>
            <a:off x="4374620" y="5869832"/>
            <a:ext cx="771779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39"/>
          <p:cNvCxnSpPr/>
          <p:nvPr/>
        </p:nvCxnSpPr>
        <p:spPr>
          <a:xfrm>
            <a:off x="4870321" y="5313882"/>
            <a:ext cx="311700" cy="371192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 Box 28"/>
          <p:cNvSpPr txBox="1">
            <a:spLocks noChangeArrowheads="1"/>
          </p:cNvSpPr>
          <p:nvPr/>
        </p:nvSpPr>
        <p:spPr bwMode="auto">
          <a:xfrm>
            <a:off x="4688751" y="5346125"/>
            <a:ext cx="263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5</a:t>
            </a:r>
            <a:endParaRPr lang="en-US" altLang="zh-CN" sz="1200" b="1" i="0" dirty="0"/>
          </a:p>
        </p:txBody>
      </p:sp>
      <p:grpSp>
        <p:nvGrpSpPr>
          <p:cNvPr id="192" name="Group 191"/>
          <p:cNvGrpSpPr/>
          <p:nvPr/>
        </p:nvGrpSpPr>
        <p:grpSpPr>
          <a:xfrm>
            <a:off x="6324599" y="4479925"/>
            <a:ext cx="2590801" cy="1445723"/>
            <a:chOff x="3581400" y="348317"/>
            <a:chExt cx="2590801" cy="1445723"/>
          </a:xfrm>
        </p:grpSpPr>
        <p:sp>
          <p:nvSpPr>
            <p:cNvPr id="193" name="Oval 8"/>
            <p:cNvSpPr>
              <a:spLocks noChangeArrowheads="1"/>
            </p:cNvSpPr>
            <p:nvPr/>
          </p:nvSpPr>
          <p:spPr bwMode="auto">
            <a:xfrm>
              <a:off x="3581400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94" name="Oval 9"/>
            <p:cNvSpPr>
              <a:spLocks noChangeArrowheads="1"/>
            </p:cNvSpPr>
            <p:nvPr/>
          </p:nvSpPr>
          <p:spPr bwMode="auto">
            <a:xfrm>
              <a:off x="4162097" y="1495916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b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Oval 10"/>
            <p:cNvSpPr>
              <a:spLocks noChangeArrowheads="1"/>
            </p:cNvSpPr>
            <p:nvPr/>
          </p:nvSpPr>
          <p:spPr bwMode="auto">
            <a:xfrm>
              <a:off x="5257574" y="1495916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e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Oval 11"/>
            <p:cNvSpPr>
              <a:spLocks noChangeArrowheads="1"/>
            </p:cNvSpPr>
            <p:nvPr/>
          </p:nvSpPr>
          <p:spPr bwMode="auto">
            <a:xfrm>
              <a:off x="5849366" y="913918"/>
              <a:ext cx="322835" cy="298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i="0" dirty="0" smtClean="0"/>
                <a:t>t</a:t>
              </a:r>
              <a:endParaRPr lang="en-US" altLang="zh-CN" sz="1200" b="1" i="0" dirty="0"/>
            </a:p>
          </p:txBody>
        </p:sp>
        <p:sp>
          <p:nvSpPr>
            <p:cNvPr id="197" name="Oval 12"/>
            <p:cNvSpPr>
              <a:spLocks noChangeArrowheads="1"/>
            </p:cNvSpPr>
            <p:nvPr/>
          </p:nvSpPr>
          <p:spPr bwMode="auto">
            <a:xfrm>
              <a:off x="5268669" y="348317"/>
              <a:ext cx="322835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Oval 13"/>
            <p:cNvSpPr>
              <a:spLocks noChangeArrowheads="1"/>
            </p:cNvSpPr>
            <p:nvPr/>
          </p:nvSpPr>
          <p:spPr bwMode="auto">
            <a:xfrm>
              <a:off x="4162097" y="348317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Text Box 24"/>
            <p:cNvSpPr txBox="1">
              <a:spLocks noChangeArrowheads="1"/>
            </p:cNvSpPr>
            <p:nvPr/>
          </p:nvSpPr>
          <p:spPr bwMode="auto">
            <a:xfrm>
              <a:off x="3665380" y="553281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00" name="Text Box 30"/>
            <p:cNvSpPr txBox="1">
              <a:spLocks noChangeArrowheads="1"/>
            </p:cNvSpPr>
            <p:nvPr/>
          </p:nvSpPr>
          <p:spPr bwMode="auto">
            <a:xfrm>
              <a:off x="5272135" y="1061918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sp>
          <p:nvSpPr>
            <p:cNvPr id="201" name="Text Box 32"/>
            <p:cNvSpPr txBox="1">
              <a:spLocks noChangeArrowheads="1"/>
            </p:cNvSpPr>
            <p:nvPr/>
          </p:nvSpPr>
          <p:spPr bwMode="auto">
            <a:xfrm>
              <a:off x="3978823" y="1038282"/>
              <a:ext cx="2632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/>
                <a:t>5</a:t>
              </a:r>
              <a:endParaRPr lang="en-US" altLang="zh-CN" sz="1200" b="1" i="0" dirty="0"/>
            </a:p>
          </p:txBody>
        </p:sp>
        <p:cxnSp>
          <p:nvCxnSpPr>
            <p:cNvPr id="203" name="Straight Arrow Connector 32"/>
            <p:cNvCxnSpPr/>
            <p:nvPr/>
          </p:nvCxnSpPr>
          <p:spPr>
            <a:xfrm flipV="1">
              <a:off x="3803897" y="551492"/>
              <a:ext cx="352544" cy="35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34"/>
            <p:cNvCxnSpPr/>
            <p:nvPr/>
          </p:nvCxnSpPr>
          <p:spPr>
            <a:xfrm>
              <a:off x="3900774" y="1134888"/>
              <a:ext cx="352544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60"/>
            <p:cNvCxnSpPr/>
            <p:nvPr/>
          </p:nvCxnSpPr>
          <p:spPr>
            <a:xfrm>
              <a:off x="5040556" y="1100099"/>
              <a:ext cx="8088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13"/>
            <p:cNvSpPr>
              <a:spLocks noChangeArrowheads="1"/>
            </p:cNvSpPr>
            <p:nvPr/>
          </p:nvSpPr>
          <p:spPr bwMode="auto">
            <a:xfrm>
              <a:off x="4716857" y="913918"/>
              <a:ext cx="323698" cy="2981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</a:t>
              </a:r>
              <a:endParaRPr lang="es-E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0" name="70 CuadroTexto"/>
          <p:cNvSpPr txBox="1"/>
          <p:nvPr/>
        </p:nvSpPr>
        <p:spPr>
          <a:xfrm>
            <a:off x="6095456" y="5571296"/>
            <a:ext cx="138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residual</a:t>
            </a:r>
          </a:p>
        </p:txBody>
      </p:sp>
      <p:cxnSp>
        <p:nvCxnSpPr>
          <p:cNvPr id="211" name="Straight Arrow Connector 32"/>
          <p:cNvCxnSpPr/>
          <p:nvPr/>
        </p:nvCxnSpPr>
        <p:spPr>
          <a:xfrm flipV="1">
            <a:off x="6615517" y="4796861"/>
            <a:ext cx="352544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 Box 24"/>
          <p:cNvSpPr txBox="1">
            <a:spLocks noChangeArrowheads="1"/>
          </p:cNvSpPr>
          <p:nvPr/>
        </p:nvSpPr>
        <p:spPr bwMode="auto">
          <a:xfrm>
            <a:off x="6719710" y="4903966"/>
            <a:ext cx="3884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213" name="Text Box 32"/>
          <p:cNvSpPr txBox="1">
            <a:spLocks noChangeArrowheads="1"/>
          </p:cNvSpPr>
          <p:nvPr/>
        </p:nvSpPr>
        <p:spPr bwMode="auto">
          <a:xfrm>
            <a:off x="6357372" y="540850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35</a:t>
            </a:r>
            <a:endParaRPr lang="en-US" altLang="zh-CN" sz="1200" b="1" i="0" dirty="0"/>
          </a:p>
        </p:txBody>
      </p:sp>
      <p:cxnSp>
        <p:nvCxnSpPr>
          <p:cNvPr id="214" name="Straight Arrow Connector 34"/>
          <p:cNvCxnSpPr/>
          <p:nvPr/>
        </p:nvCxnSpPr>
        <p:spPr>
          <a:xfrm>
            <a:off x="6509771" y="5333365"/>
            <a:ext cx="341101" cy="32897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30"/>
          <p:cNvSpPr txBox="1">
            <a:spLocks noChangeArrowheads="1"/>
          </p:cNvSpPr>
          <p:nvPr/>
        </p:nvSpPr>
        <p:spPr bwMode="auto">
          <a:xfrm>
            <a:off x="8013310" y="4888918"/>
            <a:ext cx="2632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5</a:t>
            </a:r>
            <a:endParaRPr lang="en-US" altLang="zh-CN" sz="1200" b="1" i="0" dirty="0"/>
          </a:p>
        </p:txBody>
      </p:sp>
      <p:cxnSp>
        <p:nvCxnSpPr>
          <p:cNvPr id="220" name="Straight Arrow Connector 60"/>
          <p:cNvCxnSpPr/>
          <p:nvPr/>
        </p:nvCxnSpPr>
        <p:spPr>
          <a:xfrm>
            <a:off x="7781731" y="5118375"/>
            <a:ext cx="808810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1 CuadroTexto"/>
          <p:cNvSpPr txBox="1"/>
          <p:nvPr/>
        </p:nvSpPr>
        <p:spPr>
          <a:xfrm>
            <a:off x="2002854" y="6324600"/>
            <a:ext cx="43217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alor del </a:t>
            </a:r>
            <a:r>
              <a:rPr lang="en-US" b="1" dirty="0" smtClean="0"/>
              <a:t>FLUJO </a:t>
            </a:r>
            <a:r>
              <a:rPr lang="en-US" dirty="0" smtClean="0"/>
              <a:t>= </a:t>
            </a:r>
            <a:r>
              <a:rPr lang="en-US" b="1" i="1" dirty="0" smtClean="0"/>
              <a:t>f(</a:t>
            </a:r>
            <a:r>
              <a:rPr lang="en-US" b="1" i="1" dirty="0" err="1" smtClean="0"/>
              <a:t>s,a</a:t>
            </a:r>
            <a:r>
              <a:rPr lang="en-US" b="1" i="1" dirty="0" smtClean="0"/>
              <a:t>)+f(</a:t>
            </a:r>
            <a:r>
              <a:rPr lang="en-US" b="1" i="1" dirty="0" err="1" smtClean="0"/>
              <a:t>s,b</a:t>
            </a:r>
            <a:r>
              <a:rPr lang="en-US" b="1" i="1" dirty="0" smtClean="0"/>
              <a:t>) </a:t>
            </a:r>
            <a:r>
              <a:rPr lang="en-US" dirty="0" smtClean="0"/>
              <a:t>= 20 + 35 = </a:t>
            </a:r>
            <a:r>
              <a:rPr lang="en-US" b="1" dirty="0" smtClean="0"/>
              <a:t>55</a:t>
            </a:r>
            <a:endParaRPr lang="es-E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6243935"/>
            <a:ext cx="15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Máximo</a:t>
            </a:r>
            <a:endParaRPr lang="es-ES" sz="2400" b="1" dirty="0">
              <a:solidFill>
                <a:srgbClr val="FF0000"/>
              </a:solidFill>
            </a:endParaRPr>
          </a:p>
        </p:txBody>
      </p:sp>
      <p:cxnSp>
        <p:nvCxnSpPr>
          <p:cNvPr id="255" name="Straight Arrow Connector 49"/>
          <p:cNvCxnSpPr/>
          <p:nvPr/>
        </p:nvCxnSpPr>
        <p:spPr>
          <a:xfrm>
            <a:off x="4463387" y="598909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4"/>
          <p:cNvSpPr txBox="1">
            <a:spLocks noChangeArrowheads="1"/>
          </p:cNvSpPr>
          <p:nvPr/>
        </p:nvSpPr>
        <p:spPr bwMode="auto">
          <a:xfrm>
            <a:off x="4740527" y="545432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257" name="Straight Arrow Connector 35"/>
          <p:cNvCxnSpPr/>
          <p:nvPr/>
        </p:nvCxnSpPr>
        <p:spPr>
          <a:xfrm>
            <a:off x="4504274" y="693579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 Box 28"/>
          <p:cNvSpPr txBox="1">
            <a:spLocks noChangeArrowheads="1"/>
          </p:cNvSpPr>
          <p:nvPr/>
        </p:nvSpPr>
        <p:spPr bwMode="auto">
          <a:xfrm>
            <a:off x="4368525" y="771376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sp>
        <p:nvSpPr>
          <p:cNvPr id="259" name="Text Box 26"/>
          <p:cNvSpPr txBox="1">
            <a:spLocks noChangeArrowheads="1"/>
          </p:cNvSpPr>
          <p:nvPr/>
        </p:nvSpPr>
        <p:spPr bwMode="auto">
          <a:xfrm>
            <a:off x="5686064" y="603128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260" name="Straight Arrow Connector 41"/>
          <p:cNvCxnSpPr/>
          <p:nvPr/>
        </p:nvCxnSpPr>
        <p:spPr>
          <a:xfrm>
            <a:off x="5547712" y="597786"/>
            <a:ext cx="352418" cy="39027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42"/>
          <p:cNvCxnSpPr/>
          <p:nvPr/>
        </p:nvCxnSpPr>
        <p:spPr>
          <a:xfrm flipV="1">
            <a:off x="4979441" y="667375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 Box 28"/>
          <p:cNvSpPr txBox="1">
            <a:spLocks noChangeArrowheads="1"/>
          </p:cNvSpPr>
          <p:nvPr/>
        </p:nvSpPr>
        <p:spPr bwMode="auto">
          <a:xfrm>
            <a:off x="5068440" y="763789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263" name="Text Box 28"/>
          <p:cNvSpPr txBox="1">
            <a:spLocks noChangeArrowheads="1"/>
          </p:cNvSpPr>
          <p:nvPr/>
        </p:nvSpPr>
        <p:spPr bwMode="auto">
          <a:xfrm>
            <a:off x="4495800" y="1295400"/>
            <a:ext cx="364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264" name="Straight Arrow Connector 40"/>
          <p:cNvCxnSpPr/>
          <p:nvPr/>
        </p:nvCxnSpPr>
        <p:spPr>
          <a:xfrm flipV="1">
            <a:off x="4474729" y="1143000"/>
            <a:ext cx="325871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49"/>
          <p:cNvCxnSpPr/>
          <p:nvPr/>
        </p:nvCxnSpPr>
        <p:spPr>
          <a:xfrm>
            <a:off x="7282787" y="598909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 Box 24"/>
          <p:cNvSpPr txBox="1">
            <a:spLocks noChangeArrowheads="1"/>
          </p:cNvSpPr>
          <p:nvPr/>
        </p:nvSpPr>
        <p:spPr bwMode="auto">
          <a:xfrm>
            <a:off x="7439607" y="53340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267" name="Straight Arrow Connector 35"/>
          <p:cNvCxnSpPr/>
          <p:nvPr/>
        </p:nvCxnSpPr>
        <p:spPr>
          <a:xfrm>
            <a:off x="7295681" y="609600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 Box 28"/>
          <p:cNvSpPr txBox="1">
            <a:spLocks noChangeArrowheads="1"/>
          </p:cNvSpPr>
          <p:nvPr/>
        </p:nvSpPr>
        <p:spPr bwMode="auto">
          <a:xfrm>
            <a:off x="7187925" y="771376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sp>
        <p:nvSpPr>
          <p:cNvPr id="269" name="Text Box 26"/>
          <p:cNvSpPr txBox="1">
            <a:spLocks noChangeArrowheads="1"/>
          </p:cNvSpPr>
          <p:nvPr/>
        </p:nvSpPr>
        <p:spPr bwMode="auto">
          <a:xfrm>
            <a:off x="8525512" y="61516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270" name="Straight Arrow Connector 41"/>
          <p:cNvCxnSpPr/>
          <p:nvPr/>
        </p:nvCxnSpPr>
        <p:spPr>
          <a:xfrm>
            <a:off x="8385774" y="597786"/>
            <a:ext cx="352418" cy="39027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42"/>
          <p:cNvCxnSpPr/>
          <p:nvPr/>
        </p:nvCxnSpPr>
        <p:spPr>
          <a:xfrm flipV="1">
            <a:off x="7854827" y="611389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 Box 28"/>
          <p:cNvSpPr txBox="1">
            <a:spLocks noChangeArrowheads="1"/>
          </p:cNvSpPr>
          <p:nvPr/>
        </p:nvSpPr>
        <p:spPr bwMode="auto">
          <a:xfrm>
            <a:off x="7887840" y="763789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273" name="Text Box 28"/>
          <p:cNvSpPr txBox="1">
            <a:spLocks noChangeArrowheads="1"/>
          </p:cNvSpPr>
          <p:nvPr/>
        </p:nvSpPr>
        <p:spPr bwMode="auto">
          <a:xfrm>
            <a:off x="7378599" y="1228531"/>
            <a:ext cx="364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274" name="Straight Arrow Connector 40"/>
          <p:cNvCxnSpPr/>
          <p:nvPr/>
        </p:nvCxnSpPr>
        <p:spPr>
          <a:xfrm flipV="1">
            <a:off x="7294129" y="1143000"/>
            <a:ext cx="325871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46"/>
          <p:cNvCxnSpPr/>
          <p:nvPr/>
        </p:nvCxnSpPr>
        <p:spPr>
          <a:xfrm flipV="1">
            <a:off x="8430207" y="1209869"/>
            <a:ext cx="363514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 Box 31"/>
          <p:cNvSpPr txBox="1">
            <a:spLocks noChangeArrowheads="1"/>
          </p:cNvSpPr>
          <p:nvPr/>
        </p:nvSpPr>
        <p:spPr bwMode="auto">
          <a:xfrm>
            <a:off x="8536714" y="131387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3414346" y="2109029"/>
            <a:ext cx="2819944" cy="1676146"/>
            <a:chOff x="3414346" y="2109029"/>
            <a:chExt cx="2819944" cy="1676146"/>
          </a:xfrm>
        </p:grpSpPr>
        <p:grpSp>
          <p:nvGrpSpPr>
            <p:cNvPr id="92" name="Group 91"/>
            <p:cNvGrpSpPr/>
            <p:nvPr/>
          </p:nvGrpSpPr>
          <p:grpSpPr>
            <a:xfrm>
              <a:off x="3643489" y="2109029"/>
              <a:ext cx="2590801" cy="1445723"/>
              <a:chOff x="3581400" y="348317"/>
              <a:chExt cx="2590801" cy="1445723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3581400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200" b="1" i="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94" name="Oval 9"/>
              <p:cNvSpPr>
                <a:spLocks noChangeArrowheads="1"/>
              </p:cNvSpPr>
              <p:nvPr/>
            </p:nvSpPr>
            <p:spPr bwMode="auto">
              <a:xfrm>
                <a:off x="4162097" y="1495916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10"/>
              <p:cNvSpPr>
                <a:spLocks noChangeArrowheads="1"/>
              </p:cNvSpPr>
              <p:nvPr/>
            </p:nvSpPr>
            <p:spPr bwMode="auto">
              <a:xfrm>
                <a:off x="5257574" y="1495916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e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11"/>
              <p:cNvSpPr>
                <a:spLocks noChangeArrowheads="1"/>
              </p:cNvSpPr>
              <p:nvPr/>
            </p:nvSpPr>
            <p:spPr bwMode="auto">
              <a:xfrm>
                <a:off x="5849366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200" b="1" i="0" dirty="0" smtClean="0"/>
                  <a:t>t</a:t>
                </a:r>
                <a:endParaRPr lang="en-US" altLang="zh-CN" sz="1200" b="1" i="0" dirty="0"/>
              </a:p>
            </p:txBody>
          </p:sp>
          <p:sp>
            <p:nvSpPr>
              <p:cNvPr id="97" name="Oval 12"/>
              <p:cNvSpPr>
                <a:spLocks noChangeArrowheads="1"/>
              </p:cNvSpPr>
              <p:nvPr/>
            </p:nvSpPr>
            <p:spPr bwMode="auto">
              <a:xfrm>
                <a:off x="5268669" y="348317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13"/>
              <p:cNvSpPr>
                <a:spLocks noChangeArrowheads="1"/>
              </p:cNvSpPr>
              <p:nvPr/>
            </p:nvSpPr>
            <p:spPr bwMode="auto">
              <a:xfrm>
                <a:off x="4162097" y="348317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 Box 24"/>
              <p:cNvSpPr txBox="1">
                <a:spLocks noChangeArrowheads="1"/>
              </p:cNvSpPr>
              <p:nvPr/>
            </p:nvSpPr>
            <p:spPr bwMode="auto">
              <a:xfrm>
                <a:off x="3665380" y="553281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20</a:t>
                </a:r>
                <a:endParaRPr lang="en-US" altLang="zh-CN" sz="1200" b="1" i="0" dirty="0"/>
              </a:p>
            </p:txBody>
          </p:sp>
          <p:sp>
            <p:nvSpPr>
              <p:cNvPr id="100" name="Text Box 30"/>
              <p:cNvSpPr txBox="1">
                <a:spLocks noChangeArrowheads="1"/>
              </p:cNvSpPr>
              <p:nvPr/>
            </p:nvSpPr>
            <p:spPr bwMode="auto">
              <a:xfrm>
                <a:off x="5232862" y="1024799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10</a:t>
                </a:r>
                <a:endParaRPr lang="en-US" altLang="zh-CN" sz="1200" b="1" i="0" dirty="0"/>
              </a:p>
            </p:txBody>
          </p:sp>
          <p:sp>
            <p:nvSpPr>
              <p:cNvPr id="102" name="Text Box 32"/>
              <p:cNvSpPr txBox="1">
                <a:spLocks noChangeArrowheads="1"/>
              </p:cNvSpPr>
              <p:nvPr/>
            </p:nvSpPr>
            <p:spPr bwMode="auto">
              <a:xfrm>
                <a:off x="3939551" y="1038282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10</a:t>
                </a:r>
                <a:endParaRPr lang="en-US" altLang="zh-CN" sz="1200" b="1" i="0" dirty="0"/>
              </a:p>
            </p:txBody>
          </p:sp>
          <p:sp>
            <p:nvSpPr>
              <p:cNvPr id="103" name="Text Box 33"/>
              <p:cNvSpPr txBox="1">
                <a:spLocks noChangeArrowheads="1"/>
              </p:cNvSpPr>
              <p:nvPr/>
            </p:nvSpPr>
            <p:spPr bwMode="auto">
              <a:xfrm>
                <a:off x="4675416" y="1363488"/>
                <a:ext cx="26321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5</a:t>
                </a:r>
                <a:endParaRPr lang="en-US" altLang="zh-CN" sz="1200" b="1" i="0" dirty="0"/>
              </a:p>
            </p:txBody>
          </p:sp>
          <p:cxnSp>
            <p:nvCxnSpPr>
              <p:cNvPr id="104" name="Straight Arrow Connector 32"/>
              <p:cNvCxnSpPr/>
              <p:nvPr/>
            </p:nvCxnSpPr>
            <p:spPr>
              <a:xfrm flipV="1">
                <a:off x="3803897" y="551492"/>
                <a:ext cx="352544" cy="3547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34"/>
              <p:cNvCxnSpPr/>
              <p:nvPr/>
            </p:nvCxnSpPr>
            <p:spPr>
              <a:xfrm>
                <a:off x="3900774" y="1134888"/>
                <a:ext cx="352544" cy="371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38"/>
              <p:cNvCxnSpPr/>
              <p:nvPr/>
            </p:nvCxnSpPr>
            <p:spPr>
              <a:xfrm>
                <a:off x="4476464" y="1588992"/>
                <a:ext cx="7717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60"/>
              <p:cNvCxnSpPr>
                <a:stCxn id="109" idx="6"/>
                <a:endCxn id="96" idx="2"/>
              </p:cNvCxnSpPr>
              <p:nvPr/>
            </p:nvCxnSpPr>
            <p:spPr>
              <a:xfrm>
                <a:off x="5040556" y="1062980"/>
                <a:ext cx="80881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3"/>
              <p:cNvSpPr>
                <a:spLocks noChangeArrowheads="1"/>
              </p:cNvSpPr>
              <p:nvPr/>
            </p:nvSpPr>
            <p:spPr bwMode="auto">
              <a:xfrm>
                <a:off x="4716857" y="913918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Straight Arrow Connector 39"/>
              <p:cNvCxnSpPr/>
              <p:nvPr/>
            </p:nvCxnSpPr>
            <p:spPr>
              <a:xfrm>
                <a:off x="5055073" y="1134888"/>
                <a:ext cx="311700" cy="371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 Box 28"/>
              <p:cNvSpPr txBox="1">
                <a:spLocks noChangeArrowheads="1"/>
              </p:cNvSpPr>
              <p:nvPr/>
            </p:nvSpPr>
            <p:spPr bwMode="auto">
              <a:xfrm>
                <a:off x="5105112" y="1095820"/>
                <a:ext cx="26321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5</a:t>
                </a:r>
                <a:endParaRPr lang="en-US" altLang="zh-CN" sz="1200" b="1" i="0" dirty="0"/>
              </a:p>
            </p:txBody>
          </p:sp>
        </p:grpSp>
        <p:sp>
          <p:nvSpPr>
            <p:cNvPr id="112" name="70 CuadroTexto"/>
            <p:cNvSpPr txBox="1"/>
            <p:nvPr/>
          </p:nvSpPr>
          <p:spPr>
            <a:xfrm>
              <a:off x="3414346" y="3200400"/>
              <a:ext cx="13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Red </a:t>
              </a:r>
            </a:p>
            <a:p>
              <a:r>
                <a:rPr lang="en-US" sz="1600" dirty="0" smtClean="0">
                  <a:solidFill>
                    <a:srgbClr val="00B050"/>
                  </a:solidFill>
                </a:rPr>
                <a:t>residual</a:t>
              </a:r>
            </a:p>
          </p:txBody>
        </p:sp>
        <p:cxnSp>
          <p:nvCxnSpPr>
            <p:cNvPr id="156" name="Straight Arrow Connector 32"/>
            <p:cNvCxnSpPr/>
            <p:nvPr/>
          </p:nvCxnSpPr>
          <p:spPr>
            <a:xfrm flipV="1">
              <a:off x="3934407" y="2425965"/>
              <a:ext cx="352544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24"/>
            <p:cNvSpPr txBox="1">
              <a:spLocks noChangeArrowheads="1"/>
            </p:cNvSpPr>
            <p:nvPr/>
          </p:nvSpPr>
          <p:spPr bwMode="auto">
            <a:xfrm>
              <a:off x="4038600" y="2533070"/>
              <a:ext cx="3884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58" name="Text Box 32"/>
            <p:cNvSpPr txBox="1">
              <a:spLocks noChangeArrowheads="1"/>
            </p:cNvSpPr>
            <p:nvPr/>
          </p:nvSpPr>
          <p:spPr bwMode="auto">
            <a:xfrm>
              <a:off x="3676262" y="303760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cxnSp>
          <p:nvCxnSpPr>
            <p:cNvPr id="159" name="Straight Arrow Connector 34"/>
            <p:cNvCxnSpPr/>
            <p:nvPr/>
          </p:nvCxnSpPr>
          <p:spPr>
            <a:xfrm>
              <a:off x="3828661" y="2962469"/>
              <a:ext cx="341101" cy="32897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 Box 33"/>
            <p:cNvSpPr txBox="1">
              <a:spLocks noChangeArrowheads="1"/>
            </p:cNvSpPr>
            <p:nvPr/>
          </p:nvSpPr>
          <p:spPr bwMode="auto">
            <a:xfrm>
              <a:off x="4651189" y="3438139"/>
              <a:ext cx="34176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cxnSp>
          <p:nvCxnSpPr>
            <p:cNvPr id="161" name="Straight Arrow Connector 38"/>
            <p:cNvCxnSpPr/>
            <p:nvPr/>
          </p:nvCxnSpPr>
          <p:spPr>
            <a:xfrm>
              <a:off x="4486469" y="3470689"/>
              <a:ext cx="77177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39"/>
            <p:cNvCxnSpPr/>
            <p:nvPr/>
          </p:nvCxnSpPr>
          <p:spPr>
            <a:xfrm>
              <a:off x="4982170" y="2914739"/>
              <a:ext cx="311700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 Box 28"/>
            <p:cNvSpPr txBox="1">
              <a:spLocks noChangeArrowheads="1"/>
            </p:cNvSpPr>
            <p:nvPr/>
          </p:nvSpPr>
          <p:spPr bwMode="auto">
            <a:xfrm>
              <a:off x="4800600" y="2946982"/>
              <a:ext cx="2632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cxnSp>
          <p:nvCxnSpPr>
            <p:cNvPr id="277" name="Straight Arrow Connector 49"/>
            <p:cNvCxnSpPr/>
            <p:nvPr/>
          </p:nvCxnSpPr>
          <p:spPr>
            <a:xfrm>
              <a:off x="4474358" y="2262207"/>
              <a:ext cx="85195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 Box 24"/>
            <p:cNvSpPr txBox="1">
              <a:spLocks noChangeArrowheads="1"/>
            </p:cNvSpPr>
            <p:nvPr/>
          </p:nvSpPr>
          <p:spPr bwMode="auto">
            <a:xfrm>
              <a:off x="4595082" y="226889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cxnSp>
          <p:nvCxnSpPr>
            <p:cNvPr id="279" name="Straight Arrow Connector 35"/>
            <p:cNvCxnSpPr/>
            <p:nvPr/>
          </p:nvCxnSpPr>
          <p:spPr>
            <a:xfrm>
              <a:off x="4451156" y="2345090"/>
              <a:ext cx="325871" cy="35479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 Box 28"/>
            <p:cNvSpPr txBox="1">
              <a:spLocks noChangeArrowheads="1"/>
            </p:cNvSpPr>
            <p:nvPr/>
          </p:nvSpPr>
          <p:spPr bwMode="auto">
            <a:xfrm>
              <a:off x="4343400" y="2506866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281" name="Text Box 26"/>
            <p:cNvSpPr txBox="1">
              <a:spLocks noChangeArrowheads="1"/>
            </p:cNvSpPr>
            <p:nvPr/>
          </p:nvSpPr>
          <p:spPr bwMode="auto">
            <a:xfrm>
              <a:off x="5706112" y="227845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cxnSp>
          <p:nvCxnSpPr>
            <p:cNvPr id="282" name="Straight Arrow Connector 41"/>
            <p:cNvCxnSpPr/>
            <p:nvPr/>
          </p:nvCxnSpPr>
          <p:spPr>
            <a:xfrm>
              <a:off x="5577345" y="2321244"/>
              <a:ext cx="352418" cy="39027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42"/>
            <p:cNvCxnSpPr/>
            <p:nvPr/>
          </p:nvCxnSpPr>
          <p:spPr>
            <a:xfrm flipV="1">
              <a:off x="5010302" y="2346879"/>
              <a:ext cx="322796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 Box 28"/>
            <p:cNvSpPr txBox="1">
              <a:spLocks noChangeArrowheads="1"/>
            </p:cNvSpPr>
            <p:nvPr/>
          </p:nvSpPr>
          <p:spPr bwMode="auto">
            <a:xfrm>
              <a:off x="5103475" y="249927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285" name="Text Box 28"/>
            <p:cNvSpPr txBox="1">
              <a:spLocks noChangeArrowheads="1"/>
            </p:cNvSpPr>
            <p:nvPr/>
          </p:nvSpPr>
          <p:spPr bwMode="auto">
            <a:xfrm>
              <a:off x="4534074" y="2964021"/>
              <a:ext cx="3642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cxnSp>
          <p:nvCxnSpPr>
            <p:cNvPr id="286" name="Straight Arrow Connector 40"/>
            <p:cNvCxnSpPr/>
            <p:nvPr/>
          </p:nvCxnSpPr>
          <p:spPr>
            <a:xfrm flipV="1">
              <a:off x="4449604" y="2878490"/>
              <a:ext cx="325871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46"/>
            <p:cNvCxnSpPr/>
            <p:nvPr/>
          </p:nvCxnSpPr>
          <p:spPr>
            <a:xfrm flipV="1">
              <a:off x="5585682" y="2945359"/>
              <a:ext cx="363514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 Box 31"/>
            <p:cNvSpPr txBox="1">
              <a:spLocks noChangeArrowheads="1"/>
            </p:cNvSpPr>
            <p:nvPr/>
          </p:nvSpPr>
          <p:spPr bwMode="auto">
            <a:xfrm>
              <a:off x="5692189" y="304936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</p:grpSp>
      <p:cxnSp>
        <p:nvCxnSpPr>
          <p:cNvPr id="289" name="Straight Arrow Connector 49"/>
          <p:cNvCxnSpPr/>
          <p:nvPr/>
        </p:nvCxnSpPr>
        <p:spPr>
          <a:xfrm>
            <a:off x="4362646" y="4714937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 Box 24"/>
          <p:cNvSpPr txBox="1">
            <a:spLocks noChangeArrowheads="1"/>
          </p:cNvSpPr>
          <p:nvPr/>
        </p:nvSpPr>
        <p:spPr bwMode="auto">
          <a:xfrm>
            <a:off x="4495402" y="4685524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291" name="Straight Arrow Connector 35"/>
          <p:cNvCxnSpPr/>
          <p:nvPr/>
        </p:nvCxnSpPr>
        <p:spPr>
          <a:xfrm>
            <a:off x="4351476" y="4761724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 Box 28"/>
          <p:cNvSpPr txBox="1">
            <a:spLocks noChangeArrowheads="1"/>
          </p:cNvSpPr>
          <p:nvPr/>
        </p:nvSpPr>
        <p:spPr bwMode="auto">
          <a:xfrm>
            <a:off x="4303880" y="4923500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sp>
        <p:nvSpPr>
          <p:cNvPr id="293" name="Text Box 26"/>
          <p:cNvSpPr txBox="1">
            <a:spLocks noChangeArrowheads="1"/>
          </p:cNvSpPr>
          <p:nvPr/>
        </p:nvSpPr>
        <p:spPr bwMode="auto">
          <a:xfrm>
            <a:off x="5529648" y="4707124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294" name="Straight Arrow Connector 41"/>
          <p:cNvCxnSpPr/>
          <p:nvPr/>
        </p:nvCxnSpPr>
        <p:spPr>
          <a:xfrm>
            <a:off x="5441569" y="4749910"/>
            <a:ext cx="352418" cy="39027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42"/>
          <p:cNvCxnSpPr/>
          <p:nvPr/>
        </p:nvCxnSpPr>
        <p:spPr>
          <a:xfrm flipV="1">
            <a:off x="4910622" y="4763513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 Box 28"/>
          <p:cNvSpPr txBox="1">
            <a:spLocks noChangeArrowheads="1"/>
          </p:cNvSpPr>
          <p:nvPr/>
        </p:nvSpPr>
        <p:spPr bwMode="auto">
          <a:xfrm>
            <a:off x="5015827" y="4915913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297" name="Text Box 28"/>
          <p:cNvSpPr txBox="1">
            <a:spLocks noChangeArrowheads="1"/>
          </p:cNvSpPr>
          <p:nvPr/>
        </p:nvSpPr>
        <p:spPr bwMode="auto">
          <a:xfrm>
            <a:off x="4434394" y="5380655"/>
            <a:ext cx="364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298" name="Straight Arrow Connector 40"/>
          <p:cNvCxnSpPr/>
          <p:nvPr/>
        </p:nvCxnSpPr>
        <p:spPr>
          <a:xfrm flipV="1">
            <a:off x="4349924" y="5295124"/>
            <a:ext cx="325871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46"/>
          <p:cNvCxnSpPr/>
          <p:nvPr/>
        </p:nvCxnSpPr>
        <p:spPr>
          <a:xfrm flipV="1">
            <a:off x="5486002" y="5361993"/>
            <a:ext cx="363514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 Box 31"/>
          <p:cNvSpPr txBox="1">
            <a:spLocks noChangeArrowheads="1"/>
          </p:cNvSpPr>
          <p:nvPr/>
        </p:nvSpPr>
        <p:spPr bwMode="auto">
          <a:xfrm>
            <a:off x="5592509" y="5465994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cxnSp>
        <p:nvCxnSpPr>
          <p:cNvPr id="301" name="Straight Arrow Connector 49"/>
          <p:cNvCxnSpPr/>
          <p:nvPr/>
        </p:nvCxnSpPr>
        <p:spPr>
          <a:xfrm>
            <a:off x="7138092" y="4696275"/>
            <a:ext cx="851951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 Box 24"/>
          <p:cNvSpPr txBox="1">
            <a:spLocks noChangeArrowheads="1"/>
          </p:cNvSpPr>
          <p:nvPr/>
        </p:nvSpPr>
        <p:spPr bwMode="auto">
          <a:xfrm>
            <a:off x="7258816" y="4666862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cxnSp>
        <p:nvCxnSpPr>
          <p:cNvPr id="303" name="Straight Arrow Connector 35"/>
          <p:cNvCxnSpPr/>
          <p:nvPr/>
        </p:nvCxnSpPr>
        <p:spPr>
          <a:xfrm>
            <a:off x="7114890" y="4743062"/>
            <a:ext cx="325871" cy="354796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 Box 28"/>
          <p:cNvSpPr txBox="1">
            <a:spLocks noChangeArrowheads="1"/>
          </p:cNvSpPr>
          <p:nvPr/>
        </p:nvSpPr>
        <p:spPr bwMode="auto">
          <a:xfrm>
            <a:off x="7007134" y="4904838"/>
            <a:ext cx="34176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10</a:t>
            </a:r>
            <a:endParaRPr lang="en-US" altLang="zh-CN" sz="1200" b="1" i="0" dirty="0"/>
          </a:p>
        </p:txBody>
      </p:sp>
      <p:sp>
        <p:nvSpPr>
          <p:cNvPr id="305" name="Text Box 26"/>
          <p:cNvSpPr txBox="1">
            <a:spLocks noChangeArrowheads="1"/>
          </p:cNvSpPr>
          <p:nvPr/>
        </p:nvSpPr>
        <p:spPr bwMode="auto">
          <a:xfrm>
            <a:off x="8300609" y="4724558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30</a:t>
            </a:r>
            <a:endParaRPr lang="en-US" altLang="zh-CN" sz="1200" b="1" i="0" dirty="0"/>
          </a:p>
        </p:txBody>
      </p:sp>
      <p:cxnSp>
        <p:nvCxnSpPr>
          <p:cNvPr id="306" name="Straight Arrow Connector 41"/>
          <p:cNvCxnSpPr/>
          <p:nvPr/>
        </p:nvCxnSpPr>
        <p:spPr>
          <a:xfrm>
            <a:off x="8204983" y="4731248"/>
            <a:ext cx="352418" cy="390276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42"/>
          <p:cNvCxnSpPr/>
          <p:nvPr/>
        </p:nvCxnSpPr>
        <p:spPr>
          <a:xfrm flipV="1">
            <a:off x="7674036" y="4744851"/>
            <a:ext cx="322796" cy="354796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 Box 28"/>
          <p:cNvSpPr txBox="1">
            <a:spLocks noChangeArrowheads="1"/>
          </p:cNvSpPr>
          <p:nvPr/>
        </p:nvSpPr>
        <p:spPr bwMode="auto">
          <a:xfrm>
            <a:off x="7620000" y="4724400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309" name="Text Box 28"/>
          <p:cNvSpPr txBox="1">
            <a:spLocks noChangeArrowheads="1"/>
          </p:cNvSpPr>
          <p:nvPr/>
        </p:nvSpPr>
        <p:spPr bwMode="auto">
          <a:xfrm>
            <a:off x="7197808" y="5361993"/>
            <a:ext cx="364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0" dirty="0" smtClean="0"/>
              <a:t>15</a:t>
            </a:r>
            <a:endParaRPr lang="en-US" altLang="zh-CN" sz="1200" b="1" i="0" dirty="0"/>
          </a:p>
        </p:txBody>
      </p:sp>
      <p:cxnSp>
        <p:nvCxnSpPr>
          <p:cNvPr id="310" name="Straight Arrow Connector 40"/>
          <p:cNvCxnSpPr/>
          <p:nvPr/>
        </p:nvCxnSpPr>
        <p:spPr>
          <a:xfrm flipV="1">
            <a:off x="7113338" y="5276462"/>
            <a:ext cx="325871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46"/>
          <p:cNvCxnSpPr/>
          <p:nvPr/>
        </p:nvCxnSpPr>
        <p:spPr>
          <a:xfrm flipV="1">
            <a:off x="8249416" y="5343331"/>
            <a:ext cx="363514" cy="37119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 Box 31"/>
          <p:cNvSpPr txBox="1">
            <a:spLocks noChangeArrowheads="1"/>
          </p:cNvSpPr>
          <p:nvPr/>
        </p:nvSpPr>
        <p:spPr bwMode="auto">
          <a:xfrm>
            <a:off x="8355923" y="5447332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sp>
        <p:nvSpPr>
          <p:cNvPr id="313" name="Text Box 33"/>
          <p:cNvSpPr txBox="1">
            <a:spLocks noChangeArrowheads="1"/>
          </p:cNvSpPr>
          <p:nvPr/>
        </p:nvSpPr>
        <p:spPr bwMode="auto">
          <a:xfrm>
            <a:off x="7394389" y="5742993"/>
            <a:ext cx="3417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/>
              <a:t>20</a:t>
            </a:r>
            <a:endParaRPr lang="en-US" altLang="zh-CN" sz="1200" b="1" i="0" dirty="0"/>
          </a:p>
        </p:txBody>
      </p:sp>
      <p:cxnSp>
        <p:nvCxnSpPr>
          <p:cNvPr id="314" name="Straight Arrow Connector 38"/>
          <p:cNvCxnSpPr/>
          <p:nvPr/>
        </p:nvCxnSpPr>
        <p:spPr>
          <a:xfrm>
            <a:off x="7229669" y="5775543"/>
            <a:ext cx="771779" cy="0"/>
          </a:xfrm>
          <a:prstGeom prst="straightConnector1">
            <a:avLst/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9"/>
          <p:cNvCxnSpPr/>
          <p:nvPr/>
        </p:nvCxnSpPr>
        <p:spPr>
          <a:xfrm>
            <a:off x="7724193" y="5296868"/>
            <a:ext cx="311700" cy="371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 Box 28"/>
          <p:cNvSpPr txBox="1">
            <a:spLocks noChangeArrowheads="1"/>
          </p:cNvSpPr>
          <p:nvPr/>
        </p:nvSpPr>
        <p:spPr bwMode="auto">
          <a:xfrm>
            <a:off x="7774316" y="5239138"/>
            <a:ext cx="3417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>
                <a:solidFill>
                  <a:srgbClr val="FF0000"/>
                </a:solidFill>
              </a:rPr>
              <a:t>10</a:t>
            </a:r>
            <a:endParaRPr lang="en-US" altLang="zh-CN" sz="1200" b="1" i="0" dirty="0">
              <a:solidFill>
                <a:srgbClr val="FF0000"/>
              </a:solidFill>
            </a:endParaRPr>
          </a:p>
        </p:txBody>
      </p:sp>
      <p:grpSp>
        <p:nvGrpSpPr>
          <p:cNvPr id="317" name="Group 67"/>
          <p:cNvGrpSpPr/>
          <p:nvPr/>
        </p:nvGrpSpPr>
        <p:grpSpPr>
          <a:xfrm>
            <a:off x="508407" y="4402468"/>
            <a:ext cx="2848945" cy="1674870"/>
            <a:chOff x="410887" y="2200897"/>
            <a:chExt cx="4465913" cy="2946235"/>
          </a:xfrm>
        </p:grpSpPr>
        <p:sp>
          <p:nvSpPr>
            <p:cNvPr id="318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319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20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21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22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323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24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25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326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327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328" name="Text Box 30"/>
            <p:cNvSpPr txBox="1">
              <a:spLocks noChangeArrowheads="1"/>
            </p:cNvSpPr>
            <p:nvPr/>
          </p:nvSpPr>
          <p:spPr bwMode="auto">
            <a:xfrm>
              <a:off x="3298032" y="3607817"/>
              <a:ext cx="535732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329" name="Text Box 31"/>
            <p:cNvSpPr txBox="1">
              <a:spLocks noChangeArrowheads="1"/>
            </p:cNvSpPr>
            <p:nvPr/>
          </p:nvSpPr>
          <p:spPr bwMode="auto">
            <a:xfrm>
              <a:off x="3932783" y="4074795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/20</a:t>
              </a:r>
              <a:endParaRPr lang="en-US" altLang="zh-CN" sz="1200" i="0" dirty="0"/>
            </a:p>
          </p:txBody>
        </p:sp>
        <p:sp>
          <p:nvSpPr>
            <p:cNvPr id="330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30/40</a:t>
              </a:r>
              <a:endParaRPr lang="en-US" altLang="zh-CN" sz="1200" i="0" dirty="0"/>
            </a:p>
          </p:txBody>
        </p:sp>
        <p:sp>
          <p:nvSpPr>
            <p:cNvPr id="331" name="Text Box 33"/>
            <p:cNvSpPr txBox="1">
              <a:spLocks noChangeArrowheads="1"/>
            </p:cNvSpPr>
            <p:nvPr/>
          </p:nvSpPr>
          <p:spPr bwMode="auto">
            <a:xfrm>
              <a:off x="2253744" y="465986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15/20</a:t>
              </a:r>
              <a:endParaRPr lang="en-US" altLang="zh-CN" sz="1200" i="0" dirty="0"/>
            </a:p>
          </p:txBody>
        </p:sp>
        <p:cxnSp>
          <p:nvCxnSpPr>
            <p:cNvPr id="332" name="Straight Arrow Connector 32"/>
            <p:cNvCxnSpPr>
              <a:stCxn id="319" idx="7"/>
              <a:endCxn id="324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4"/>
            <p:cNvCxnSpPr>
              <a:stCxn id="319" idx="5"/>
              <a:endCxn id="320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8"/>
            <p:cNvCxnSpPr>
              <a:stCxn id="320" idx="6"/>
              <a:endCxn id="321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41"/>
            <p:cNvCxnSpPr>
              <a:stCxn id="323" idx="5"/>
              <a:endCxn id="322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46"/>
            <p:cNvCxnSpPr>
              <a:stCxn id="321" idx="7"/>
              <a:endCxn id="322" idx="3"/>
            </p:cNvCxnSpPr>
            <p:nvPr/>
          </p:nvCxnSpPr>
          <p:spPr>
            <a:xfrm flipV="1">
              <a:off x="3786621" y="3861658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49"/>
            <p:cNvCxnSpPr>
              <a:stCxn id="324" idx="6"/>
              <a:endCxn id="323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60"/>
            <p:cNvCxnSpPr>
              <a:stCxn id="339" idx="6"/>
              <a:endCxn id="322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40" name="Straight Arrow Connector 35"/>
            <p:cNvCxnSpPr>
              <a:stCxn id="324" idx="5"/>
              <a:endCxn id="339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9"/>
            <p:cNvCxnSpPr>
              <a:stCxn id="339" idx="5"/>
              <a:endCxn id="321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40"/>
            <p:cNvCxnSpPr>
              <a:stCxn id="320" idx="7"/>
              <a:endCxn id="339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42"/>
            <p:cNvCxnSpPr>
              <a:stCxn id="339" idx="7"/>
              <a:endCxn id="323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345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346" name="Text Box 28"/>
            <p:cNvSpPr txBox="1">
              <a:spLocks noChangeArrowheads="1"/>
            </p:cNvSpPr>
            <p:nvPr/>
          </p:nvSpPr>
          <p:spPr bwMode="auto">
            <a:xfrm>
              <a:off x="2441514" y="4005104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</p:grpSp>
      <p:sp>
        <p:nvSpPr>
          <p:cNvPr id="347" name="70 CuadroTexto"/>
          <p:cNvSpPr txBox="1"/>
          <p:nvPr/>
        </p:nvSpPr>
        <p:spPr>
          <a:xfrm>
            <a:off x="208386" y="5568763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152400" y="4202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(7)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1 CuadroTexto"/>
          <p:cNvSpPr txBox="1"/>
          <p:nvPr/>
        </p:nvSpPr>
        <p:spPr>
          <a:xfrm>
            <a:off x="2002854" y="5802868"/>
            <a:ext cx="43217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alor del </a:t>
            </a:r>
            <a:r>
              <a:rPr lang="en-US" b="1" dirty="0" smtClean="0"/>
              <a:t>FLUJO </a:t>
            </a:r>
            <a:r>
              <a:rPr lang="en-US" dirty="0" smtClean="0"/>
              <a:t>= </a:t>
            </a:r>
            <a:r>
              <a:rPr lang="en-US" b="1" i="1" dirty="0" smtClean="0"/>
              <a:t>f(</a:t>
            </a:r>
            <a:r>
              <a:rPr lang="en-US" b="1" i="1" dirty="0" err="1" smtClean="0"/>
              <a:t>s,a</a:t>
            </a:r>
            <a:r>
              <a:rPr lang="en-US" b="1" i="1" dirty="0" smtClean="0"/>
              <a:t>)+f(</a:t>
            </a:r>
            <a:r>
              <a:rPr lang="en-US" b="1" i="1" dirty="0" err="1" smtClean="0"/>
              <a:t>s,b</a:t>
            </a:r>
            <a:r>
              <a:rPr lang="en-US" b="1" i="1" dirty="0" smtClean="0"/>
              <a:t>) </a:t>
            </a:r>
            <a:r>
              <a:rPr lang="en-US" dirty="0" smtClean="0"/>
              <a:t>= 20 + 35 = </a:t>
            </a:r>
            <a:r>
              <a:rPr lang="en-US" b="1" dirty="0" smtClean="0"/>
              <a:t>55</a:t>
            </a:r>
            <a:endParaRPr lang="es-E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00800" y="6243935"/>
            <a:ext cx="15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Máximo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3856" y="1676400"/>
            <a:ext cx="2747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 </a:t>
            </a:r>
            <a:r>
              <a:rPr lang="en-US" b="1" dirty="0" err="1" smtClean="0"/>
              <a:t>subir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la </a:t>
            </a:r>
            <a:r>
              <a:rPr lang="en-US" b="1" dirty="0" err="1" smtClean="0"/>
              <a:t>inversa</a:t>
            </a:r>
            <a:r>
              <a:rPr lang="en-US" b="1" dirty="0" smtClean="0"/>
              <a:t> le </a:t>
            </a:r>
            <a:r>
              <a:rPr lang="en-US" b="1" dirty="0" err="1" smtClean="0"/>
              <a:t>tengo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devolver</a:t>
            </a:r>
            <a:r>
              <a:rPr lang="en-US" b="1" dirty="0" smtClean="0"/>
              <a:t> </a:t>
            </a:r>
            <a:r>
              <a:rPr lang="en-US" b="1" dirty="0" err="1" smtClean="0"/>
              <a:t>esa</a:t>
            </a:r>
            <a:r>
              <a:rPr lang="en-US" b="1" dirty="0" smtClean="0"/>
              <a:t> </a:t>
            </a:r>
            <a:r>
              <a:rPr lang="en-US" b="1" dirty="0" err="1" smtClean="0"/>
              <a:t>capacidad</a:t>
            </a:r>
            <a:r>
              <a:rPr lang="en-US" b="1" dirty="0" smtClean="0"/>
              <a:t> a la original y la </a:t>
            </a:r>
            <a:r>
              <a:rPr lang="en-US" b="1" dirty="0" err="1" smtClean="0"/>
              <a:t>inversa</a:t>
            </a:r>
            <a:r>
              <a:rPr lang="en-US" b="1" dirty="0" smtClean="0"/>
              <a:t> se </a:t>
            </a:r>
            <a:r>
              <a:rPr lang="en-US" b="1" dirty="0" err="1" smtClean="0"/>
              <a:t>agota</a:t>
            </a:r>
            <a:endParaRPr lang="en-US" b="1" dirty="0" smtClean="0"/>
          </a:p>
          <a:p>
            <a:r>
              <a:rPr lang="en-US" b="1" dirty="0" smtClean="0"/>
              <a:t>O sea,</a:t>
            </a:r>
          </a:p>
          <a:p>
            <a:r>
              <a:rPr lang="en-US" b="1" dirty="0" smtClean="0"/>
              <a:t>ANTES: en la original </a:t>
            </a:r>
            <a:r>
              <a:rPr lang="en-US" b="1" dirty="0" err="1" smtClean="0"/>
              <a:t>habían</a:t>
            </a:r>
            <a:r>
              <a:rPr lang="en-US" b="1" dirty="0" smtClean="0"/>
              <a:t> 5 y en la </a:t>
            </a:r>
            <a:r>
              <a:rPr lang="en-US" b="1" dirty="0" err="1" smtClean="0"/>
              <a:t>inversa</a:t>
            </a:r>
            <a:r>
              <a:rPr lang="en-US" b="1" dirty="0" smtClean="0"/>
              <a:t> 5</a:t>
            </a:r>
          </a:p>
          <a:p>
            <a:endParaRPr lang="en-US" b="1" dirty="0" smtClean="0"/>
          </a:p>
          <a:p>
            <a:r>
              <a:rPr lang="en-US" b="1" dirty="0" smtClean="0"/>
              <a:t>DESPUES: se </a:t>
            </a:r>
            <a:r>
              <a:rPr lang="en-US" b="1" dirty="0" err="1" smtClean="0"/>
              <a:t>devuelven</a:t>
            </a:r>
            <a:r>
              <a:rPr lang="en-US" b="1" dirty="0" smtClean="0"/>
              <a:t> a la original 5,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tanto</a:t>
            </a:r>
            <a:r>
              <a:rPr lang="en-US" b="1" dirty="0" smtClean="0"/>
              <a:t>, </a:t>
            </a:r>
            <a:r>
              <a:rPr lang="en-US" b="1" dirty="0" err="1" smtClean="0"/>
              <a:t>retoma</a:t>
            </a:r>
            <a:r>
              <a:rPr lang="en-US" b="1" dirty="0" smtClean="0"/>
              <a:t> </a:t>
            </a:r>
            <a:r>
              <a:rPr lang="en-US" b="1" dirty="0" err="1" smtClean="0"/>
              <a:t>su</a:t>
            </a:r>
            <a:r>
              <a:rPr lang="en-US" b="1" dirty="0" smtClean="0"/>
              <a:t> </a:t>
            </a:r>
            <a:r>
              <a:rPr lang="en-US" b="1" dirty="0" err="1" smtClean="0"/>
              <a:t>capacidad</a:t>
            </a:r>
            <a:r>
              <a:rPr lang="en-US" b="1" dirty="0" smtClean="0"/>
              <a:t> </a:t>
            </a:r>
            <a:r>
              <a:rPr lang="en-US" b="1" dirty="0" err="1" smtClean="0"/>
              <a:t>inicial</a:t>
            </a:r>
            <a:r>
              <a:rPr lang="en-US" b="1" dirty="0" smtClean="0"/>
              <a:t> 10 y la </a:t>
            </a:r>
            <a:r>
              <a:rPr lang="en-US" b="1" dirty="0" err="1" smtClean="0"/>
              <a:t>inversa</a:t>
            </a:r>
            <a:r>
              <a:rPr lang="en-US" b="1" dirty="0" smtClean="0"/>
              <a:t> se </a:t>
            </a:r>
            <a:r>
              <a:rPr lang="en-US" b="1" dirty="0" err="1" smtClean="0"/>
              <a:t>queda</a:t>
            </a:r>
            <a:r>
              <a:rPr lang="en-US" b="1" dirty="0" smtClean="0"/>
              <a:t> en 0 </a:t>
            </a:r>
            <a:r>
              <a:rPr lang="en-US" b="1" dirty="0" err="1" smtClean="0"/>
              <a:t>pues</a:t>
            </a:r>
            <a:r>
              <a:rPr lang="en-US" b="1" dirty="0" smtClean="0"/>
              <a:t> </a:t>
            </a:r>
            <a:r>
              <a:rPr lang="en-US" b="1" dirty="0" err="1" smtClean="0"/>
              <a:t>consumió</a:t>
            </a:r>
            <a:r>
              <a:rPr lang="en-US" b="1" dirty="0" smtClean="0"/>
              <a:t> los 5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tenía</a:t>
            </a:r>
            <a:endParaRPr lang="es-ES" b="1" dirty="0"/>
          </a:p>
        </p:txBody>
      </p:sp>
      <p:cxnSp>
        <p:nvCxnSpPr>
          <p:cNvPr id="60" name="Straight Arrow Connector 59"/>
          <p:cNvCxnSpPr>
            <a:stCxn id="385" idx="3"/>
          </p:cNvCxnSpPr>
          <p:nvPr/>
        </p:nvCxnSpPr>
        <p:spPr>
          <a:xfrm flipV="1">
            <a:off x="4572144" y="3629800"/>
            <a:ext cx="1671712" cy="887152"/>
          </a:xfrm>
          <a:prstGeom prst="straightConnector1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09958" y="685800"/>
            <a:ext cx="449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Tras</a:t>
            </a:r>
            <a:r>
              <a:rPr lang="en-US" b="1" dirty="0" smtClean="0"/>
              <a:t> </a:t>
            </a:r>
            <a:r>
              <a:rPr lang="en-US" b="1" dirty="0" err="1" smtClean="0"/>
              <a:t>aplicar</a:t>
            </a:r>
            <a:r>
              <a:rPr lang="en-US" b="1" dirty="0" smtClean="0"/>
              <a:t> el </a:t>
            </a:r>
            <a:r>
              <a:rPr lang="en-US" b="1" dirty="0" err="1" smtClean="0"/>
              <a:t>último</a:t>
            </a:r>
            <a:r>
              <a:rPr lang="en-US" b="1" dirty="0" smtClean="0"/>
              <a:t> </a:t>
            </a:r>
            <a:r>
              <a:rPr lang="en-US" b="1" dirty="0" err="1" smtClean="0"/>
              <a:t>camino</a:t>
            </a:r>
            <a:r>
              <a:rPr lang="en-US" b="1" dirty="0"/>
              <a:t>:</a:t>
            </a:r>
            <a:endParaRPr lang="es-ES" b="1" dirty="0"/>
          </a:p>
        </p:txBody>
      </p:sp>
      <p:grpSp>
        <p:nvGrpSpPr>
          <p:cNvPr id="317" name="Group 316"/>
          <p:cNvGrpSpPr/>
          <p:nvPr/>
        </p:nvGrpSpPr>
        <p:grpSpPr>
          <a:xfrm>
            <a:off x="2667000" y="1600200"/>
            <a:ext cx="3553083" cy="1676146"/>
            <a:chOff x="6095456" y="4479925"/>
            <a:chExt cx="3553083" cy="1676146"/>
          </a:xfrm>
        </p:grpSpPr>
        <p:cxnSp>
          <p:nvCxnSpPr>
            <p:cNvPr id="342" name="Straight Arrow Connector 341"/>
            <p:cNvCxnSpPr>
              <a:endCxn id="341" idx="1"/>
            </p:cNvCxnSpPr>
            <p:nvPr/>
          </p:nvCxnSpPr>
          <p:spPr>
            <a:xfrm flipH="1" flipV="1">
              <a:off x="7774316" y="5377638"/>
              <a:ext cx="1874223" cy="54801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" name="Group 317"/>
            <p:cNvGrpSpPr/>
            <p:nvPr/>
          </p:nvGrpSpPr>
          <p:grpSpPr>
            <a:xfrm>
              <a:off x="6324599" y="4479925"/>
              <a:ext cx="2590801" cy="1445723"/>
              <a:chOff x="3581400" y="348317"/>
              <a:chExt cx="2590801" cy="1445723"/>
            </a:xfrm>
          </p:grpSpPr>
          <p:sp>
            <p:nvSpPr>
              <p:cNvPr id="343" name="Oval 8"/>
              <p:cNvSpPr>
                <a:spLocks noChangeArrowheads="1"/>
              </p:cNvSpPr>
              <p:nvPr/>
            </p:nvSpPr>
            <p:spPr bwMode="auto">
              <a:xfrm>
                <a:off x="3581400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200" b="1" i="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344" name="Oval 9"/>
              <p:cNvSpPr>
                <a:spLocks noChangeArrowheads="1"/>
              </p:cNvSpPr>
              <p:nvPr/>
            </p:nvSpPr>
            <p:spPr bwMode="auto">
              <a:xfrm>
                <a:off x="4162097" y="1495916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Oval 10"/>
              <p:cNvSpPr>
                <a:spLocks noChangeArrowheads="1"/>
              </p:cNvSpPr>
              <p:nvPr/>
            </p:nvSpPr>
            <p:spPr bwMode="auto">
              <a:xfrm>
                <a:off x="5257574" y="1495916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e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Oval 11"/>
              <p:cNvSpPr>
                <a:spLocks noChangeArrowheads="1"/>
              </p:cNvSpPr>
              <p:nvPr/>
            </p:nvSpPr>
            <p:spPr bwMode="auto">
              <a:xfrm>
                <a:off x="5849366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200" b="1" i="0" dirty="0" smtClean="0"/>
                  <a:t>t</a:t>
                </a:r>
                <a:endParaRPr lang="en-US" altLang="zh-CN" sz="1200" b="1" i="0" dirty="0"/>
              </a:p>
            </p:txBody>
          </p:sp>
          <p:sp>
            <p:nvSpPr>
              <p:cNvPr id="347" name="Oval 12"/>
              <p:cNvSpPr>
                <a:spLocks noChangeArrowheads="1"/>
              </p:cNvSpPr>
              <p:nvPr/>
            </p:nvSpPr>
            <p:spPr bwMode="auto">
              <a:xfrm>
                <a:off x="5268669" y="348317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Oval 13"/>
              <p:cNvSpPr>
                <a:spLocks noChangeArrowheads="1"/>
              </p:cNvSpPr>
              <p:nvPr/>
            </p:nvSpPr>
            <p:spPr bwMode="auto">
              <a:xfrm>
                <a:off x="4162097" y="348317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Text Box 24"/>
              <p:cNvSpPr txBox="1">
                <a:spLocks noChangeArrowheads="1"/>
              </p:cNvSpPr>
              <p:nvPr/>
            </p:nvSpPr>
            <p:spPr bwMode="auto">
              <a:xfrm>
                <a:off x="3665380" y="553281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20</a:t>
                </a:r>
                <a:endParaRPr lang="en-US" altLang="zh-CN" sz="1200" b="1" i="0" dirty="0"/>
              </a:p>
            </p:txBody>
          </p:sp>
          <p:sp>
            <p:nvSpPr>
              <p:cNvPr id="350" name="Text Box 30"/>
              <p:cNvSpPr txBox="1">
                <a:spLocks noChangeArrowheads="1"/>
              </p:cNvSpPr>
              <p:nvPr/>
            </p:nvSpPr>
            <p:spPr bwMode="auto">
              <a:xfrm>
                <a:off x="5272135" y="1061918"/>
                <a:ext cx="26321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5</a:t>
                </a:r>
                <a:endParaRPr lang="en-US" altLang="zh-CN" sz="1200" b="1" i="0" dirty="0"/>
              </a:p>
            </p:txBody>
          </p:sp>
          <p:sp>
            <p:nvSpPr>
              <p:cNvPr id="351" name="Text Box 32"/>
              <p:cNvSpPr txBox="1">
                <a:spLocks noChangeArrowheads="1"/>
              </p:cNvSpPr>
              <p:nvPr/>
            </p:nvSpPr>
            <p:spPr bwMode="auto">
              <a:xfrm>
                <a:off x="3978823" y="1038282"/>
                <a:ext cx="26321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dirty="0"/>
                  <a:t>5</a:t>
                </a:r>
                <a:endParaRPr lang="en-US" altLang="zh-CN" sz="1200" b="1" i="0" dirty="0"/>
              </a:p>
            </p:txBody>
          </p:sp>
          <p:cxnSp>
            <p:nvCxnSpPr>
              <p:cNvPr id="352" name="Straight Arrow Connector 32"/>
              <p:cNvCxnSpPr/>
              <p:nvPr/>
            </p:nvCxnSpPr>
            <p:spPr>
              <a:xfrm flipV="1">
                <a:off x="3803897" y="551492"/>
                <a:ext cx="352544" cy="3547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4"/>
              <p:cNvCxnSpPr/>
              <p:nvPr/>
            </p:nvCxnSpPr>
            <p:spPr>
              <a:xfrm>
                <a:off x="3900774" y="1134888"/>
                <a:ext cx="352544" cy="371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60"/>
              <p:cNvCxnSpPr/>
              <p:nvPr/>
            </p:nvCxnSpPr>
            <p:spPr>
              <a:xfrm>
                <a:off x="5040556" y="1100099"/>
                <a:ext cx="80881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5" name="Oval 13"/>
              <p:cNvSpPr>
                <a:spLocks noChangeArrowheads="1"/>
              </p:cNvSpPr>
              <p:nvPr/>
            </p:nvSpPr>
            <p:spPr bwMode="auto">
              <a:xfrm>
                <a:off x="4716857" y="913918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9" name="70 CuadroTexto"/>
            <p:cNvSpPr txBox="1"/>
            <p:nvPr/>
          </p:nvSpPr>
          <p:spPr>
            <a:xfrm>
              <a:off x="6095456" y="5571296"/>
              <a:ext cx="13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Red </a:t>
              </a:r>
            </a:p>
            <a:p>
              <a:r>
                <a:rPr lang="en-US" sz="1600" dirty="0" smtClean="0">
                  <a:solidFill>
                    <a:srgbClr val="00B050"/>
                  </a:solidFill>
                </a:rPr>
                <a:t>residual</a:t>
              </a:r>
            </a:p>
          </p:txBody>
        </p:sp>
        <p:cxnSp>
          <p:nvCxnSpPr>
            <p:cNvPr id="320" name="Straight Arrow Connector 32"/>
            <p:cNvCxnSpPr/>
            <p:nvPr/>
          </p:nvCxnSpPr>
          <p:spPr>
            <a:xfrm flipV="1">
              <a:off x="6615517" y="4796861"/>
              <a:ext cx="352544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 Box 24"/>
            <p:cNvSpPr txBox="1">
              <a:spLocks noChangeArrowheads="1"/>
            </p:cNvSpPr>
            <p:nvPr/>
          </p:nvSpPr>
          <p:spPr bwMode="auto">
            <a:xfrm>
              <a:off x="6719710" y="4903966"/>
              <a:ext cx="3884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22" name="Text Box 32"/>
            <p:cNvSpPr txBox="1">
              <a:spLocks noChangeArrowheads="1"/>
            </p:cNvSpPr>
            <p:nvPr/>
          </p:nvSpPr>
          <p:spPr bwMode="auto">
            <a:xfrm>
              <a:off x="6357372" y="540850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35</a:t>
              </a:r>
              <a:endParaRPr lang="en-US" altLang="zh-CN" sz="1200" b="1" i="0" dirty="0"/>
            </a:p>
          </p:txBody>
        </p:sp>
        <p:cxnSp>
          <p:nvCxnSpPr>
            <p:cNvPr id="323" name="Straight Arrow Connector 34"/>
            <p:cNvCxnSpPr/>
            <p:nvPr/>
          </p:nvCxnSpPr>
          <p:spPr>
            <a:xfrm>
              <a:off x="6509771" y="5333365"/>
              <a:ext cx="341101" cy="32897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Text Box 30"/>
            <p:cNvSpPr txBox="1">
              <a:spLocks noChangeArrowheads="1"/>
            </p:cNvSpPr>
            <p:nvPr/>
          </p:nvSpPr>
          <p:spPr bwMode="auto">
            <a:xfrm>
              <a:off x="8013310" y="4888918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cxnSp>
          <p:nvCxnSpPr>
            <p:cNvPr id="325" name="Straight Arrow Connector 60"/>
            <p:cNvCxnSpPr/>
            <p:nvPr/>
          </p:nvCxnSpPr>
          <p:spPr>
            <a:xfrm>
              <a:off x="7781731" y="5118375"/>
              <a:ext cx="80881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49"/>
            <p:cNvCxnSpPr/>
            <p:nvPr/>
          </p:nvCxnSpPr>
          <p:spPr>
            <a:xfrm>
              <a:off x="7101996" y="4732371"/>
              <a:ext cx="85195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 Box 24"/>
            <p:cNvSpPr txBox="1">
              <a:spLocks noChangeArrowheads="1"/>
            </p:cNvSpPr>
            <p:nvPr/>
          </p:nvSpPr>
          <p:spPr bwMode="auto">
            <a:xfrm>
              <a:off x="7258816" y="4666862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cxnSp>
          <p:nvCxnSpPr>
            <p:cNvPr id="328" name="Straight Arrow Connector 35"/>
            <p:cNvCxnSpPr/>
            <p:nvPr/>
          </p:nvCxnSpPr>
          <p:spPr>
            <a:xfrm>
              <a:off x="7114890" y="4743062"/>
              <a:ext cx="325871" cy="35479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 Box 28"/>
            <p:cNvSpPr txBox="1">
              <a:spLocks noChangeArrowheads="1"/>
            </p:cNvSpPr>
            <p:nvPr/>
          </p:nvSpPr>
          <p:spPr bwMode="auto">
            <a:xfrm>
              <a:off x="7007134" y="4904838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330" name="Text Box 26"/>
            <p:cNvSpPr txBox="1">
              <a:spLocks noChangeArrowheads="1"/>
            </p:cNvSpPr>
            <p:nvPr/>
          </p:nvSpPr>
          <p:spPr bwMode="auto">
            <a:xfrm>
              <a:off x="8240449" y="467643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cxnSp>
          <p:nvCxnSpPr>
            <p:cNvPr id="331" name="Straight Arrow Connector 41"/>
            <p:cNvCxnSpPr/>
            <p:nvPr/>
          </p:nvCxnSpPr>
          <p:spPr>
            <a:xfrm>
              <a:off x="8204983" y="4731248"/>
              <a:ext cx="352418" cy="39027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42"/>
            <p:cNvCxnSpPr/>
            <p:nvPr/>
          </p:nvCxnSpPr>
          <p:spPr>
            <a:xfrm flipV="1">
              <a:off x="7674036" y="4744851"/>
              <a:ext cx="322796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 Box 28"/>
            <p:cNvSpPr txBox="1">
              <a:spLocks noChangeArrowheads="1"/>
            </p:cNvSpPr>
            <p:nvPr/>
          </p:nvSpPr>
          <p:spPr bwMode="auto">
            <a:xfrm>
              <a:off x="7620000" y="472440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34" name="Text Box 28"/>
            <p:cNvSpPr txBox="1">
              <a:spLocks noChangeArrowheads="1"/>
            </p:cNvSpPr>
            <p:nvPr/>
          </p:nvSpPr>
          <p:spPr bwMode="auto">
            <a:xfrm>
              <a:off x="7197808" y="5361993"/>
              <a:ext cx="3642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cxnSp>
          <p:nvCxnSpPr>
            <p:cNvPr id="335" name="Straight Arrow Connector 40"/>
            <p:cNvCxnSpPr/>
            <p:nvPr/>
          </p:nvCxnSpPr>
          <p:spPr>
            <a:xfrm flipV="1">
              <a:off x="7113338" y="5276462"/>
              <a:ext cx="325871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46"/>
            <p:cNvCxnSpPr/>
            <p:nvPr/>
          </p:nvCxnSpPr>
          <p:spPr>
            <a:xfrm flipV="1">
              <a:off x="8249416" y="5343331"/>
              <a:ext cx="363514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 Box 31"/>
            <p:cNvSpPr txBox="1">
              <a:spLocks noChangeArrowheads="1"/>
            </p:cNvSpPr>
            <p:nvPr/>
          </p:nvSpPr>
          <p:spPr bwMode="auto">
            <a:xfrm>
              <a:off x="8355923" y="5447332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338" name="Text Box 33"/>
            <p:cNvSpPr txBox="1">
              <a:spLocks noChangeArrowheads="1"/>
            </p:cNvSpPr>
            <p:nvPr/>
          </p:nvSpPr>
          <p:spPr bwMode="auto">
            <a:xfrm>
              <a:off x="7394389" y="5742993"/>
              <a:ext cx="34176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339" name="Straight Arrow Connector 38"/>
            <p:cNvCxnSpPr/>
            <p:nvPr/>
          </p:nvCxnSpPr>
          <p:spPr>
            <a:xfrm>
              <a:off x="7229669" y="5775543"/>
              <a:ext cx="77177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9"/>
            <p:cNvCxnSpPr/>
            <p:nvPr/>
          </p:nvCxnSpPr>
          <p:spPr>
            <a:xfrm>
              <a:off x="7724193" y="5296868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 Box 28"/>
            <p:cNvSpPr txBox="1">
              <a:spLocks noChangeArrowheads="1"/>
            </p:cNvSpPr>
            <p:nvPr/>
          </p:nvSpPr>
          <p:spPr bwMode="auto">
            <a:xfrm>
              <a:off x="7774316" y="523913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10</a:t>
              </a:r>
              <a:endParaRPr lang="en-US" altLang="zh-CN" sz="1200" b="1" i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6" name="Group 67"/>
          <p:cNvGrpSpPr/>
          <p:nvPr/>
        </p:nvGrpSpPr>
        <p:grpSpPr>
          <a:xfrm>
            <a:off x="2862849" y="3352800"/>
            <a:ext cx="2852151" cy="1674870"/>
            <a:chOff x="405861" y="2200897"/>
            <a:chExt cx="4470939" cy="2946235"/>
          </a:xfrm>
        </p:grpSpPr>
        <p:sp>
          <p:nvSpPr>
            <p:cNvPr id="357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35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5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6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36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6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364" name="Text Box 24"/>
            <p:cNvSpPr txBox="1">
              <a:spLocks noChangeArrowheads="1"/>
            </p:cNvSpPr>
            <p:nvPr/>
          </p:nvSpPr>
          <p:spPr bwMode="auto">
            <a:xfrm>
              <a:off x="413353" y="2785970"/>
              <a:ext cx="885014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sz="1200" b="1" i="0" dirty="0" smtClean="0">
                  <a:solidFill>
                    <a:srgbClr val="FF0000"/>
                  </a:solidFill>
                </a:rPr>
                <a:t>/40</a:t>
              </a:r>
              <a:endParaRPr lang="en-US" altLang="zh-CN" sz="1200" b="1" i="0" dirty="0">
                <a:solidFill>
                  <a:srgbClr val="FF0000"/>
                </a:solidFill>
              </a:endParaRPr>
            </a:p>
          </p:txBody>
        </p:sp>
        <p:sp>
          <p:nvSpPr>
            <p:cNvPr id="365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366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367" name="Text Box 30"/>
            <p:cNvSpPr txBox="1">
              <a:spLocks noChangeArrowheads="1"/>
            </p:cNvSpPr>
            <p:nvPr/>
          </p:nvSpPr>
          <p:spPr bwMode="auto">
            <a:xfrm>
              <a:off x="3189982" y="3607817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5/10</a:t>
              </a:r>
              <a:endParaRPr lang="en-US" altLang="zh-CN" sz="1200" i="0" dirty="0"/>
            </a:p>
          </p:txBody>
        </p:sp>
        <p:sp>
          <p:nvSpPr>
            <p:cNvPr id="368" name="Text Box 31"/>
            <p:cNvSpPr txBox="1">
              <a:spLocks noChangeArrowheads="1"/>
            </p:cNvSpPr>
            <p:nvPr/>
          </p:nvSpPr>
          <p:spPr bwMode="auto">
            <a:xfrm>
              <a:off x="3932783" y="4074795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/20</a:t>
              </a:r>
              <a:endParaRPr lang="en-US" altLang="zh-CN" sz="1200" i="0" dirty="0"/>
            </a:p>
          </p:txBody>
        </p:sp>
        <p:sp>
          <p:nvSpPr>
            <p:cNvPr id="369" name="Text Box 32"/>
            <p:cNvSpPr txBox="1">
              <a:spLocks noChangeArrowheads="1"/>
            </p:cNvSpPr>
            <p:nvPr/>
          </p:nvSpPr>
          <p:spPr bwMode="auto">
            <a:xfrm>
              <a:off x="405861" y="4017583"/>
              <a:ext cx="885014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35/40</a:t>
              </a:r>
              <a:endParaRPr lang="en-US" altLang="zh-CN" sz="1200" b="1" i="0" dirty="0">
                <a:solidFill>
                  <a:srgbClr val="FF0000"/>
                </a:solidFill>
              </a:endParaRPr>
            </a:p>
          </p:txBody>
        </p:sp>
        <p:sp>
          <p:nvSpPr>
            <p:cNvPr id="370" name="Text Box 33"/>
            <p:cNvSpPr txBox="1">
              <a:spLocks noChangeArrowheads="1"/>
            </p:cNvSpPr>
            <p:nvPr/>
          </p:nvSpPr>
          <p:spPr bwMode="auto">
            <a:xfrm>
              <a:off x="2253744" y="465986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cxnSp>
          <p:nvCxnSpPr>
            <p:cNvPr id="371" name="Straight Arrow Connector 32"/>
            <p:cNvCxnSpPr>
              <a:stCxn id="358" idx="7"/>
              <a:endCxn id="36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4"/>
            <p:cNvCxnSpPr>
              <a:stCxn id="358" idx="5"/>
              <a:endCxn id="35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8"/>
            <p:cNvCxnSpPr>
              <a:stCxn id="359" idx="6"/>
              <a:endCxn id="36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41"/>
            <p:cNvCxnSpPr>
              <a:stCxn id="362" idx="5"/>
              <a:endCxn id="36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46"/>
            <p:cNvCxnSpPr>
              <a:stCxn id="360" idx="7"/>
              <a:endCxn id="36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49"/>
            <p:cNvCxnSpPr>
              <a:stCxn id="363" idx="6"/>
              <a:endCxn id="36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60"/>
            <p:cNvCxnSpPr>
              <a:stCxn id="378" idx="6"/>
              <a:endCxn id="36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79" name="Straight Arrow Connector 35"/>
            <p:cNvCxnSpPr>
              <a:stCxn id="363" idx="5"/>
              <a:endCxn id="37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9"/>
            <p:cNvCxnSpPr>
              <a:stCxn id="378" idx="5"/>
              <a:endCxn id="36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40"/>
            <p:cNvCxnSpPr>
              <a:stCxn id="359" idx="7"/>
              <a:endCxn id="37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42"/>
            <p:cNvCxnSpPr>
              <a:stCxn id="378" idx="7"/>
              <a:endCxn id="36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384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385" name="Text Box 28"/>
            <p:cNvSpPr txBox="1">
              <a:spLocks noChangeArrowheads="1"/>
            </p:cNvSpPr>
            <p:nvPr/>
          </p:nvSpPr>
          <p:spPr bwMode="auto">
            <a:xfrm>
              <a:off x="2549564" y="4005104"/>
              <a:ext cx="535732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10</a:t>
              </a:r>
              <a:endParaRPr lang="en-US" altLang="zh-CN" sz="1200" b="1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6" name="70 CuadroTexto"/>
          <p:cNvSpPr txBox="1"/>
          <p:nvPr/>
        </p:nvSpPr>
        <p:spPr>
          <a:xfrm>
            <a:off x="2566034" y="451909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Red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original</a:t>
            </a:r>
          </a:p>
        </p:txBody>
      </p:sp>
      <p:cxnSp>
        <p:nvCxnSpPr>
          <p:cNvPr id="388" name="Straight Arrow Connector 39"/>
          <p:cNvCxnSpPr/>
          <p:nvPr/>
        </p:nvCxnSpPr>
        <p:spPr>
          <a:xfrm>
            <a:off x="4227096" y="2462464"/>
            <a:ext cx="311700" cy="3711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 Box 28"/>
          <p:cNvSpPr txBox="1">
            <a:spLocks noChangeArrowheads="1"/>
          </p:cNvSpPr>
          <p:nvPr/>
        </p:nvSpPr>
        <p:spPr bwMode="auto">
          <a:xfrm>
            <a:off x="4126001" y="2578497"/>
            <a:ext cx="2632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>
                <a:solidFill>
                  <a:srgbClr val="FF0000"/>
                </a:solidFill>
              </a:rPr>
              <a:t>0</a:t>
            </a:r>
            <a:endParaRPr lang="en-US" altLang="zh-CN" sz="12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3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0" y="1886545"/>
            <a:ext cx="2286000" cy="1070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Capacidad</a:t>
            </a:r>
            <a:r>
              <a:rPr lang="en-US" sz="2400" b="1" dirty="0" smtClean="0">
                <a:solidFill>
                  <a:srgbClr val="FF0000"/>
                </a:solidFill>
              </a:rPr>
              <a:t> residual y Red residual</a:t>
            </a:r>
            <a:endParaRPr lang="es-E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3108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200" dirty="0" smtClean="0"/>
                  <a:t>Sea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/>
                      </a:rPr>
                      <m:t>𝐺</m:t>
                    </m:r>
                    <m:r>
                      <a:rPr lang="es-ES" sz="2200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i="1">
                            <a:latin typeface="Cambria Math"/>
                          </a:rPr>
                          <m:t>𝑉</m:t>
                        </m:r>
                        <m:r>
                          <a:rPr lang="es-ES" sz="2200" i="1">
                            <a:latin typeface="Cambria Math"/>
                          </a:rPr>
                          <m:t>,</m:t>
                        </m:r>
                        <m:r>
                          <a:rPr lang="es-ES" sz="22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200" dirty="0" smtClean="0"/>
                  <a:t> una </a:t>
                </a:r>
                <a:r>
                  <a:rPr lang="es-ES" sz="2200" dirty="0"/>
                  <a:t>red de flujo </a:t>
                </a:r>
                <a:r>
                  <a:rPr lang="es-ES" sz="2200" dirty="0" smtClean="0"/>
                  <a:t>con </a:t>
                </a:r>
                <a:r>
                  <a:rPr lang="es-ES" sz="2200" dirty="0"/>
                  <a:t>origen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/>
                      </a:rPr>
                      <m:t>𝑠</m:t>
                    </m:r>
                  </m:oMath>
                </a14:m>
                <a:r>
                  <a:rPr lang="es-ES" sz="2200" dirty="0"/>
                  <a:t> y receptor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/>
                      </a:rPr>
                      <m:t>𝑡</m:t>
                    </m:r>
                  </m:oMath>
                </a14:m>
                <a:r>
                  <a:rPr lang="es-ES" sz="2200" dirty="0"/>
                  <a:t>. </a:t>
                </a:r>
                <a:r>
                  <a:rPr lang="es-ES" sz="2200" b="1" dirty="0"/>
                  <a:t>Sea </a:t>
                </a:r>
                <a14:m>
                  <m:oMath xmlns:m="http://schemas.openxmlformats.org/officeDocument/2006/math">
                    <m:r>
                      <a:rPr lang="es-ES" sz="22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s-ES" sz="2200" b="1" dirty="0"/>
                  <a:t> un flujo en </a:t>
                </a:r>
                <a14:m>
                  <m:oMath xmlns:m="http://schemas.openxmlformats.org/officeDocument/2006/math">
                    <m:r>
                      <a:rPr lang="es-ES" sz="22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s-ES" sz="2200" dirty="0"/>
                  <a:t>, y sean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/>
                      </a:rPr>
                      <m:t>𝑢</m:t>
                    </m:r>
                    <m:r>
                      <a:rPr lang="es-ES" sz="2200" i="1">
                        <a:latin typeface="Cambria Math"/>
                      </a:rPr>
                      <m:t>,</m:t>
                    </m:r>
                    <m:r>
                      <a:rPr lang="es-ES" sz="2200" i="1">
                        <a:latin typeface="Cambria Math"/>
                      </a:rPr>
                      <m:t>𝑣</m:t>
                    </m:r>
                    <m:r>
                      <a:rPr lang="es-ES" sz="2200" i="1">
                        <a:latin typeface="Cambria Math"/>
                      </a:rPr>
                      <m:t>∈</m:t>
                    </m:r>
                    <m:r>
                      <a:rPr lang="es-ES" sz="2200" i="1">
                        <a:latin typeface="Cambria Math"/>
                      </a:rPr>
                      <m:t>𝑉</m:t>
                    </m:r>
                  </m:oMath>
                </a14:m>
                <a:r>
                  <a:rPr lang="es-ES" sz="2200" dirty="0" smtClean="0"/>
                  <a:t>.</a:t>
                </a:r>
                <a:endParaRPr lang="en-US" dirty="0"/>
              </a:p>
              <a:p>
                <a:pPr mar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s-ES" sz="2000" dirty="0">
                    <a:latin typeface="Calibri"/>
                    <a:ea typeface="MS Mincho"/>
                    <a:cs typeface="Times New Roman"/>
                  </a:rPr>
                  <a:t>Se define la </a:t>
                </a:r>
                <a:r>
                  <a:rPr lang="es-ES" sz="2000" b="1" dirty="0">
                    <a:effectLst/>
                    <a:latin typeface="Calibri"/>
                    <a:ea typeface="MS Mincho"/>
                    <a:cs typeface="Times New Roman"/>
                  </a:rPr>
                  <a:t>capacidad residual</a:t>
                </a:r>
                <a:r>
                  <a:rPr lang="es-ES" sz="2000" dirty="0">
                    <a:effectLst/>
                    <a:latin typeface="Calibri"/>
                    <a:ea typeface="MS Mincho"/>
                    <a:cs typeface="Times New Roman"/>
                  </a:rPr>
                  <a:t> </a:t>
                </a:r>
                <a:r>
                  <a:rPr lang="es-ES" sz="2000" dirty="0" smtClean="0">
                    <a:effectLst/>
                    <a:latin typeface="Calibri"/>
                    <a:ea typeface="MS Mincho"/>
                    <a:cs typeface="Times New Roman"/>
                  </a:rPr>
                  <a:t>mediante la siguiente función: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𝑐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𝒖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  <a:ea typeface="MS Mincho"/>
                              <a:cs typeface="Times New Roman"/>
                            </a:rPr>
                            <m:t>𝒗</m:t>
                          </m:r>
                        </m:e>
                      </m:d>
                      <m:r>
                        <a:rPr lang="es-ES" sz="2000" i="1"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MS Mincho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𝒖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𝒖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   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𝑠𝑖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𝒖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𝐸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𝒗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    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/>
                                  <a:cs typeface="Times New Roman"/>
                                </a:rPr>
                                <m:t> 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𝑠𝑖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𝒗</m:t>
                                  </m:r>
                                  <m:r>
                                    <a:rPr lang="es-E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/>
                                      <a:ea typeface="MS Mincho"/>
                                      <a:cs typeface="Times New Roman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𝐸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,</m:t>
                              </m:r>
                            </m:e>
                            <m:e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0                                 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𝑒𝑛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𝑜𝑡𝑟𝑜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MS Mincho"/>
                                  <a:cs typeface="Times New Roman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 smtClean="0"/>
              </a:p>
              <a:p>
                <a:r>
                  <a:rPr lang="es-ES" sz="2000" dirty="0" smtClean="0"/>
                  <a:t>La </a:t>
                </a:r>
                <a:r>
                  <a:rPr lang="es-ES" sz="2000" b="1" dirty="0"/>
                  <a:t>red</a:t>
                </a:r>
                <a:r>
                  <a:rPr lang="es-ES" sz="2000" dirty="0"/>
                  <a:t> </a:t>
                </a:r>
                <a:r>
                  <a:rPr lang="es-ES" sz="2000" b="1" dirty="0"/>
                  <a:t>residual </a:t>
                </a:r>
                <a:r>
                  <a:rPr lang="es-ES" sz="2000" dirty="0"/>
                  <a:t>de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000" dirty="0"/>
                  <a:t> inducida por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000" dirty="0"/>
                  <a:t> es una 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=(</m:t>
                    </m:r>
                    <m:r>
                      <a:rPr lang="es-ES" sz="2000" i="1">
                        <a:latin typeface="Cambria Math"/>
                      </a:rPr>
                      <m:t>𝑉</m:t>
                    </m:r>
                    <m:r>
                      <a:rPr lang="es-E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s-E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000" dirty="0"/>
                  <a:t>, donde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s-E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  <m:r>
                                <a:rPr lang="es-E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00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s-E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s-ES" sz="20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s-ES" sz="2000" i="1">
                          <a:solidFill>
                            <a:schemeClr val="tx1"/>
                          </a:solidFill>
                          <a:latin typeface="Cambria Math"/>
                        </a:rPr>
                        <m:t>&gt;0}</m:t>
                      </m:r>
                    </m:oMath>
                  </m:oMathPara>
                </a14:m>
                <a:endParaRPr lang="es-E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3108960"/>
              </a:xfrm>
              <a:blipFill rotWithShape="0">
                <a:blip r:embed="rId2"/>
                <a:stretch>
                  <a:fillRect l="-963" t="-1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CuadroTexto"/>
          <p:cNvSpPr txBox="1"/>
          <p:nvPr/>
        </p:nvSpPr>
        <p:spPr>
          <a:xfrm>
            <a:off x="6858000" y="188654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//</a:t>
            </a:r>
            <a:r>
              <a:rPr lang="en-US" sz="1400" b="1" dirty="0" err="1" smtClean="0"/>
              <a:t>si</a:t>
            </a:r>
            <a:r>
              <a:rPr lang="en-US" sz="1400" b="1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sz="1400" b="1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sz="1400" b="1" dirty="0" smtClean="0"/>
              <a:t>) </a:t>
            </a:r>
            <a:r>
              <a:rPr lang="en-US" sz="1400" b="1" dirty="0" err="1" smtClean="0"/>
              <a:t>es</a:t>
            </a:r>
            <a:r>
              <a:rPr lang="en-US" sz="1400" b="1" dirty="0" smtClean="0"/>
              <a:t> </a:t>
            </a:r>
            <a:r>
              <a:rPr lang="en-US" sz="1400" b="1" i="1" dirty="0" smtClean="0">
                <a:solidFill>
                  <a:srgbClr val="00B050"/>
                </a:solidFill>
              </a:rPr>
              <a:t>arista</a:t>
            </a:r>
            <a:r>
              <a:rPr lang="en-US" sz="1400" b="1" dirty="0" smtClean="0"/>
              <a:t> de la red residual y de la original</a:t>
            </a:r>
            <a:endParaRPr lang="es-ES" sz="1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858000" y="2372380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US" b="1" dirty="0" smtClean="0">
                <a:solidFill>
                  <a:srgbClr val="FF0000"/>
                </a:solidFill>
              </a:rPr>
              <a:t>u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v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  <a:r>
              <a:rPr lang="en-US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es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i="1" dirty="0" smtClean="0">
                <a:solidFill>
                  <a:srgbClr val="00B050"/>
                </a:solidFill>
              </a:rPr>
              <a:t>arista </a:t>
            </a:r>
            <a:r>
              <a:rPr lang="en-US" sz="1400" b="1" i="1" dirty="0" err="1" smtClean="0">
                <a:solidFill>
                  <a:srgbClr val="00B050"/>
                </a:solidFill>
              </a:rPr>
              <a:t>inversa</a:t>
            </a:r>
            <a:r>
              <a:rPr lang="en-US" sz="1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 la red residual</a:t>
            </a:r>
            <a:endParaRPr lang="es-E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81000" y="4267200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Interpretación</a:t>
            </a:r>
            <a:r>
              <a:rPr lang="en-US" b="1" dirty="0" smtClean="0"/>
              <a:t> de la </a:t>
            </a:r>
            <a:r>
              <a:rPr lang="en-US" b="1" dirty="0" err="1" smtClean="0"/>
              <a:t>función</a:t>
            </a:r>
            <a:r>
              <a:rPr lang="en-US" b="1" dirty="0" smtClean="0"/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capacidad</a:t>
            </a:r>
            <a:r>
              <a:rPr lang="en-US" b="1" i="1" dirty="0" smtClean="0">
                <a:solidFill>
                  <a:srgbClr val="FF0000"/>
                </a:solidFill>
              </a:rPr>
              <a:t> residual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Si en la </a:t>
            </a:r>
            <a:r>
              <a:rPr lang="en-US" b="1" dirty="0" smtClean="0">
                <a:solidFill>
                  <a:srgbClr val="0070C0"/>
                </a:solidFill>
              </a:rPr>
              <a:t>red residual, </a:t>
            </a:r>
            <a:r>
              <a:rPr lang="en-US" dirty="0" smtClean="0"/>
              <a:t>la </a:t>
            </a:r>
            <a:r>
              <a:rPr lang="en-US" b="1" dirty="0" smtClean="0"/>
              <a:t>arista </a:t>
            </a:r>
            <a:r>
              <a:rPr lang="en-US" b="1" dirty="0" err="1" smtClean="0"/>
              <a:t>es</a:t>
            </a:r>
            <a:r>
              <a:rPr lang="en-US" b="1" dirty="0" smtClean="0"/>
              <a:t> real</a:t>
            </a:r>
            <a:r>
              <a:rPr lang="en-US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el valor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 </a:t>
            </a:r>
          </a:p>
          <a:p>
            <a:r>
              <a:rPr lang="en-US" b="1" i="1" dirty="0"/>
              <a:t>	</a:t>
            </a:r>
            <a:r>
              <a:rPr lang="en-US" b="1" i="1" dirty="0" err="1" smtClean="0"/>
              <a:t>capacidad</a:t>
            </a:r>
            <a:r>
              <a:rPr lang="en-US" b="1" i="1" dirty="0" smtClean="0"/>
              <a:t> </a:t>
            </a:r>
            <a:r>
              <a:rPr lang="en-US" i="1" dirty="0" smtClean="0"/>
              <a:t>de la arista</a:t>
            </a:r>
            <a:r>
              <a:rPr lang="en-US" b="1" i="1" dirty="0" smtClean="0"/>
              <a:t> – </a:t>
            </a:r>
            <a:r>
              <a:rPr lang="en-US" b="1" i="1" dirty="0" err="1" smtClean="0"/>
              <a:t>flujo</a:t>
            </a:r>
            <a:r>
              <a:rPr lang="en-US" b="1" i="1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 </a:t>
            </a:r>
            <a:r>
              <a:rPr lang="en-US" dirty="0" err="1" smtClean="0"/>
              <a:t>pasado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ella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Si </a:t>
            </a:r>
            <a:r>
              <a:rPr lang="en-US" dirty="0"/>
              <a:t>en la </a:t>
            </a:r>
            <a:r>
              <a:rPr lang="en-US" b="1" dirty="0">
                <a:solidFill>
                  <a:srgbClr val="0070C0"/>
                </a:solidFill>
              </a:rPr>
              <a:t>red residual</a:t>
            </a:r>
            <a:r>
              <a:rPr lang="en-US" dirty="0"/>
              <a:t> la </a:t>
            </a:r>
            <a:r>
              <a:rPr lang="en-US" dirty="0" smtClean="0"/>
              <a:t>arista </a:t>
            </a:r>
            <a:r>
              <a:rPr lang="en-US" b="1" i="1" dirty="0" smtClean="0"/>
              <a:t>&lt;</a:t>
            </a:r>
            <a:r>
              <a:rPr lang="en-US" b="1" i="1" dirty="0" smtClean="0">
                <a:solidFill>
                  <a:srgbClr val="FF0000"/>
                </a:solidFill>
              </a:rPr>
              <a:t>u</a:t>
            </a:r>
            <a:r>
              <a:rPr lang="en-US" b="1" i="1" dirty="0" smtClean="0"/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v</a:t>
            </a:r>
            <a:r>
              <a:rPr lang="en-US" b="1" i="1" dirty="0" smtClean="0"/>
              <a:t>&gt;, </a:t>
            </a:r>
            <a:r>
              <a:rPr lang="en-US" dirty="0" smtClean="0"/>
              <a:t>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i="1" dirty="0" smtClean="0"/>
              <a:t>arista </a:t>
            </a:r>
            <a:r>
              <a:rPr lang="en-US" b="1" i="1" dirty="0" err="1" smtClean="0"/>
              <a:t>inversa</a:t>
            </a:r>
            <a:r>
              <a:rPr lang="en-US" b="1" i="1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/>
              <a:t>el valor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: 	</a:t>
            </a:r>
            <a:r>
              <a:rPr lang="en-US" b="1" i="1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 </a:t>
            </a:r>
            <a:r>
              <a:rPr lang="en-US" dirty="0" err="1" smtClean="0"/>
              <a:t>pasado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b="1" dirty="0" smtClean="0"/>
              <a:t>arista real </a:t>
            </a:r>
            <a:r>
              <a:rPr lang="en-US" b="1" i="1" dirty="0" smtClean="0"/>
              <a:t>&lt;</a:t>
            </a:r>
            <a:r>
              <a:rPr lang="en-US" b="1" i="1" dirty="0" smtClean="0">
                <a:solidFill>
                  <a:srgbClr val="0070C0"/>
                </a:solidFill>
              </a:rPr>
              <a:t>v</a:t>
            </a:r>
            <a:r>
              <a:rPr lang="en-US" b="1" i="1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u</a:t>
            </a:r>
            <a:r>
              <a:rPr lang="en-US" b="1" i="1" dirty="0" smtClean="0"/>
              <a:t>&gt; </a:t>
            </a:r>
            <a:r>
              <a:rPr lang="en-US" dirty="0" smtClean="0"/>
              <a:t>en la </a:t>
            </a:r>
            <a:r>
              <a:rPr lang="en-US" b="1" dirty="0" smtClean="0">
                <a:solidFill>
                  <a:srgbClr val="0070C0"/>
                </a:solidFill>
              </a:rPr>
              <a:t>red original </a:t>
            </a:r>
            <a:endParaRPr lang="es-E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5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3798202" y="3830000"/>
            <a:ext cx="4083337" cy="2432493"/>
            <a:chOff x="3886200" y="3830000"/>
            <a:chExt cx="4083337" cy="2432493"/>
          </a:xfrm>
          <a:noFill/>
        </p:grpSpPr>
        <p:sp>
          <p:nvSpPr>
            <p:cNvPr id="112" name="Text Box 25"/>
            <p:cNvSpPr txBox="1">
              <a:spLocks noChangeArrowheads="1"/>
            </p:cNvSpPr>
            <p:nvPr/>
          </p:nvSpPr>
          <p:spPr bwMode="auto">
            <a:xfrm>
              <a:off x="5730390" y="3830000"/>
              <a:ext cx="399468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</a:t>
              </a:r>
              <a:endParaRPr lang="en-US" altLang="zh-CN" sz="1600" b="1" i="0" dirty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3886200" y="4824921"/>
              <a:ext cx="508817" cy="48695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4" name="Oval 9"/>
            <p:cNvSpPr>
              <a:spLocks noChangeArrowheads="1"/>
            </p:cNvSpPr>
            <p:nvPr/>
          </p:nvSpPr>
          <p:spPr bwMode="auto">
            <a:xfrm>
              <a:off x="4801431" y="5775543"/>
              <a:ext cx="510178" cy="4869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6528002" y="5775543"/>
              <a:ext cx="508817" cy="4869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"/>
            <p:cNvSpPr>
              <a:spLocks noChangeArrowheads="1"/>
            </p:cNvSpPr>
            <p:nvPr/>
          </p:nvSpPr>
          <p:spPr bwMode="auto">
            <a:xfrm>
              <a:off x="7460720" y="4824921"/>
              <a:ext cx="508817" cy="4869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i="0" dirty="0" smtClean="0"/>
                <a:t>t</a:t>
              </a:r>
              <a:endParaRPr lang="en-US" altLang="zh-CN" sz="1600" b="1" i="0" dirty="0"/>
            </a:p>
          </p:txBody>
        </p:sp>
        <p:sp>
          <p:nvSpPr>
            <p:cNvPr id="117" name="Oval 12"/>
            <p:cNvSpPr>
              <a:spLocks noChangeArrowheads="1"/>
            </p:cNvSpPr>
            <p:nvPr/>
          </p:nvSpPr>
          <p:spPr bwMode="auto">
            <a:xfrm>
              <a:off x="6545489" y="3901081"/>
              <a:ext cx="508817" cy="4869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3"/>
            <p:cNvSpPr>
              <a:spLocks noChangeArrowheads="1"/>
            </p:cNvSpPr>
            <p:nvPr/>
          </p:nvSpPr>
          <p:spPr bwMode="auto">
            <a:xfrm>
              <a:off x="4801431" y="3901081"/>
              <a:ext cx="510178" cy="4869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 Box 24"/>
            <p:cNvSpPr txBox="1">
              <a:spLocks noChangeArrowheads="1"/>
            </p:cNvSpPr>
            <p:nvPr/>
          </p:nvSpPr>
          <p:spPr bwMode="auto">
            <a:xfrm rot="18795157">
              <a:off x="4158266" y="4263617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</a:t>
              </a:r>
              <a:endParaRPr lang="en-US" altLang="zh-CN" sz="1600" b="1" i="0" dirty="0"/>
            </a:p>
          </p:txBody>
        </p:sp>
        <p:sp>
          <p:nvSpPr>
            <p:cNvPr id="120" name="Text Box 26"/>
            <p:cNvSpPr txBox="1">
              <a:spLocks noChangeArrowheads="1"/>
            </p:cNvSpPr>
            <p:nvPr/>
          </p:nvSpPr>
          <p:spPr bwMode="auto">
            <a:xfrm rot="2843318">
              <a:off x="7137895" y="4292057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30</a:t>
              </a:r>
              <a:endParaRPr lang="en-US" altLang="zh-CN" sz="1600" b="1" i="0" dirty="0"/>
            </a:p>
          </p:txBody>
        </p:sp>
        <p:sp>
          <p:nvSpPr>
            <p:cNvPr id="121" name="Text Box 28"/>
            <p:cNvSpPr txBox="1">
              <a:spLocks noChangeArrowheads="1"/>
            </p:cNvSpPr>
            <p:nvPr/>
          </p:nvSpPr>
          <p:spPr bwMode="auto">
            <a:xfrm rot="2946473">
              <a:off x="5256548" y="4521920"/>
              <a:ext cx="399468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</a:t>
              </a:r>
              <a:endParaRPr lang="en-US" altLang="zh-CN" sz="1600" b="1" i="0" dirty="0"/>
            </a:p>
          </p:txBody>
        </p:sp>
        <p:sp>
          <p:nvSpPr>
            <p:cNvPr id="123" name="Text Box 30"/>
            <p:cNvSpPr txBox="1">
              <a:spLocks noChangeArrowheads="1"/>
            </p:cNvSpPr>
            <p:nvPr/>
          </p:nvSpPr>
          <p:spPr bwMode="auto">
            <a:xfrm>
              <a:off x="6558641" y="5006031"/>
              <a:ext cx="399469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</a:t>
              </a:r>
              <a:endParaRPr lang="en-US" altLang="zh-CN" sz="1600" b="1" i="0" dirty="0"/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 rot="18782907">
              <a:off x="7137896" y="5459308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</a:t>
              </a:r>
              <a:endParaRPr lang="en-US" altLang="zh-CN" sz="1600" b="1" i="0" dirty="0"/>
            </a:p>
          </p:txBody>
        </p:sp>
        <p:sp>
          <p:nvSpPr>
            <p:cNvPr id="134" name="Text Box 32"/>
            <p:cNvSpPr txBox="1">
              <a:spLocks noChangeArrowheads="1"/>
            </p:cNvSpPr>
            <p:nvPr/>
          </p:nvSpPr>
          <p:spPr bwMode="auto">
            <a:xfrm rot="3245387">
              <a:off x="4672257" y="5253828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30</a:t>
              </a:r>
              <a:endParaRPr lang="en-US" altLang="zh-CN" sz="1600" b="1" i="0" dirty="0"/>
            </a:p>
          </p:txBody>
        </p:sp>
        <p:sp>
          <p:nvSpPr>
            <p:cNvPr id="135" name="Text Box 33"/>
            <p:cNvSpPr txBox="1">
              <a:spLocks noChangeArrowheads="1"/>
            </p:cNvSpPr>
            <p:nvPr/>
          </p:nvSpPr>
          <p:spPr bwMode="auto">
            <a:xfrm>
              <a:off x="5527494" y="5575550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15</a:t>
              </a:r>
              <a:endParaRPr lang="en-US" altLang="zh-CN" sz="1600" b="1" i="0" dirty="0"/>
            </a:p>
          </p:txBody>
        </p:sp>
        <p:cxnSp>
          <p:nvCxnSpPr>
            <p:cNvPr id="140" name="Straight Arrow Connector 139"/>
            <p:cNvCxnSpPr>
              <a:stCxn id="116" idx="1"/>
              <a:endCxn id="117" idx="5"/>
            </p:cNvCxnSpPr>
            <p:nvPr/>
          </p:nvCxnSpPr>
          <p:spPr>
            <a:xfrm flipH="1" flipV="1">
              <a:off x="6979791" y="4316719"/>
              <a:ext cx="555444" cy="579514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6" idx="3"/>
              <a:endCxn id="115" idx="7"/>
            </p:cNvCxnSpPr>
            <p:nvPr/>
          </p:nvCxnSpPr>
          <p:spPr>
            <a:xfrm flipH="1">
              <a:off x="6962304" y="5240558"/>
              <a:ext cx="572931" cy="606296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7" idx="2"/>
              <a:endCxn id="118" idx="6"/>
            </p:cNvCxnSpPr>
            <p:nvPr/>
          </p:nvCxnSpPr>
          <p:spPr>
            <a:xfrm flipH="1">
              <a:off x="5311609" y="4144556"/>
              <a:ext cx="1233880" cy="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44" idx="6"/>
              <a:endCxn id="116" idx="2"/>
            </p:cNvCxnSpPr>
            <p:nvPr/>
          </p:nvCxnSpPr>
          <p:spPr>
            <a:xfrm>
              <a:off x="6185962" y="5068396"/>
              <a:ext cx="1274759" cy="0"/>
            </a:xfrm>
            <a:prstGeom prst="straightConnector1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5675784" y="4824921"/>
              <a:ext cx="510178" cy="4869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44" idx="1"/>
              <a:endCxn id="118" idx="5"/>
            </p:cNvCxnSpPr>
            <p:nvPr/>
          </p:nvCxnSpPr>
          <p:spPr>
            <a:xfrm flipH="1" flipV="1">
              <a:off x="5236895" y="4316719"/>
              <a:ext cx="513603" cy="579514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4" idx="3"/>
              <a:endCxn id="114" idx="7"/>
            </p:cNvCxnSpPr>
            <p:nvPr/>
          </p:nvCxnSpPr>
          <p:spPr>
            <a:xfrm flipH="1">
              <a:off x="5236895" y="5240558"/>
              <a:ext cx="513603" cy="606296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7" idx="3"/>
              <a:endCxn id="144" idx="7"/>
            </p:cNvCxnSpPr>
            <p:nvPr/>
          </p:nvCxnSpPr>
          <p:spPr>
            <a:xfrm flipH="1">
              <a:off x="6111248" y="4316719"/>
              <a:ext cx="508756" cy="579514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 Box 28"/>
            <p:cNvSpPr txBox="1">
              <a:spLocks noChangeArrowheads="1"/>
            </p:cNvSpPr>
            <p:nvPr/>
          </p:nvSpPr>
          <p:spPr bwMode="auto">
            <a:xfrm rot="18641234">
              <a:off x="5145710" y="5305993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15</a:t>
              </a:r>
              <a:endParaRPr lang="en-US" altLang="zh-CN" sz="1600" b="1" i="0" dirty="0"/>
            </a:p>
          </p:txBody>
        </p:sp>
        <p:sp>
          <p:nvSpPr>
            <p:cNvPr id="152" name="Text Box 28"/>
            <p:cNvSpPr txBox="1">
              <a:spLocks noChangeArrowheads="1"/>
            </p:cNvSpPr>
            <p:nvPr/>
          </p:nvSpPr>
          <p:spPr bwMode="auto">
            <a:xfrm rot="18687324">
              <a:off x="6007104" y="4347575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</a:t>
              </a:r>
              <a:endParaRPr lang="en-US" altLang="zh-CN" sz="1600" b="1" i="0" dirty="0"/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 rot="3079875">
              <a:off x="6043110" y="5507329"/>
              <a:ext cx="293670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5</a:t>
              </a:r>
              <a:endParaRPr lang="en-US" altLang="zh-CN" sz="1600" b="1" i="0" dirty="0"/>
            </a:p>
          </p:txBody>
        </p:sp>
        <p:grpSp>
          <p:nvGrpSpPr>
            <p:cNvPr id="70" name="Group 69"/>
            <p:cNvGrpSpPr/>
            <p:nvPr/>
          </p:nvGrpSpPr>
          <p:grpSpPr>
            <a:xfrm rot="19332515">
              <a:off x="4179843" y="4436453"/>
              <a:ext cx="838679" cy="343069"/>
              <a:chOff x="4373911" y="4643559"/>
              <a:chExt cx="922547" cy="343069"/>
            </a:xfrm>
            <a:grpFill/>
          </p:grpSpPr>
          <p:sp>
            <p:nvSpPr>
              <p:cNvPr id="154" name="Freeform 153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  <p:sp>
            <p:nvSpPr>
              <p:cNvPr id="155" name="Freeform 154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312808" y="5871651"/>
              <a:ext cx="1260581" cy="343069"/>
              <a:chOff x="9949501" y="5676343"/>
              <a:chExt cx="922547" cy="343069"/>
            </a:xfrm>
            <a:grpFill/>
          </p:grpSpPr>
          <p:sp>
            <p:nvSpPr>
              <p:cNvPr id="156" name="Freeform 155"/>
              <p:cNvSpPr/>
              <p:nvPr/>
            </p:nvSpPr>
            <p:spPr>
              <a:xfrm rot="5400000">
                <a:off x="10318110" y="5307734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  <p:sp>
            <p:nvSpPr>
              <p:cNvPr id="157" name="Freeform 156"/>
              <p:cNvSpPr/>
              <p:nvPr/>
            </p:nvSpPr>
            <p:spPr>
              <a:xfrm rot="16200000">
                <a:off x="10344232" y="5491596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2761537">
              <a:off x="4156773" y="5412637"/>
              <a:ext cx="838679" cy="343069"/>
              <a:chOff x="4373911" y="4643559"/>
              <a:chExt cx="922547" cy="343069"/>
            </a:xfrm>
            <a:grpFill/>
          </p:grpSpPr>
          <p:sp>
            <p:nvSpPr>
              <p:cNvPr id="159" name="Freeform 158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</p:grpSp>
        <p:sp>
          <p:nvSpPr>
            <p:cNvPr id="161" name="Text Box 24"/>
            <p:cNvSpPr txBox="1">
              <a:spLocks noChangeArrowheads="1"/>
            </p:cNvSpPr>
            <p:nvPr/>
          </p:nvSpPr>
          <p:spPr bwMode="auto">
            <a:xfrm rot="18795157">
              <a:off x="4590502" y="4631200"/>
              <a:ext cx="393056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</a:t>
              </a:r>
              <a:endParaRPr lang="en-US" altLang="zh-CN" sz="1600" b="1" i="0" dirty="0"/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 rot="3245387">
              <a:off x="4137861" y="5562995"/>
              <a:ext cx="399468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</a:t>
              </a:r>
              <a:endParaRPr lang="en-US" altLang="zh-CN" sz="1600" b="1" i="0" dirty="0"/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5880308" y="5880350"/>
              <a:ext cx="293670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5</a:t>
              </a:r>
              <a:endParaRPr lang="en-US" altLang="zh-CN" sz="1600" b="1" i="0" dirty="0"/>
            </a:p>
          </p:txBody>
        </p:sp>
        <p:grpSp>
          <p:nvGrpSpPr>
            <p:cNvPr id="164" name="Group 163"/>
            <p:cNvGrpSpPr/>
            <p:nvPr/>
          </p:nvGrpSpPr>
          <p:grpSpPr>
            <a:xfrm rot="2761537">
              <a:off x="5965950" y="5352597"/>
              <a:ext cx="838679" cy="343069"/>
              <a:chOff x="4373911" y="4643559"/>
              <a:chExt cx="922547" cy="343069"/>
            </a:xfrm>
            <a:grpFill/>
          </p:grpSpPr>
          <p:sp>
            <p:nvSpPr>
              <p:cNvPr id="165" name="Freeform 164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grpFill/>
              <a:ln w="28575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b="1"/>
              </a:p>
            </p:txBody>
          </p:sp>
        </p:grpSp>
        <p:sp>
          <p:nvSpPr>
            <p:cNvPr id="167" name="Text Box 28"/>
            <p:cNvSpPr txBox="1">
              <a:spLocks noChangeArrowheads="1"/>
            </p:cNvSpPr>
            <p:nvPr/>
          </p:nvSpPr>
          <p:spPr bwMode="auto">
            <a:xfrm rot="3079875">
              <a:off x="6535382" y="5226918"/>
              <a:ext cx="293670" cy="33855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5</a:t>
              </a:r>
              <a:endParaRPr lang="en-US" altLang="zh-CN" sz="1600" b="1" i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Capacidad</a:t>
            </a:r>
            <a:r>
              <a:rPr lang="en-US" sz="3200" b="1" dirty="0">
                <a:solidFill>
                  <a:srgbClr val="FF0000"/>
                </a:solidFill>
              </a:rPr>
              <a:t> residual y Red residual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500539" y="5725180"/>
            <a:ext cx="1338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dirty="0"/>
              <a:t>𝑅𝑒𝑑 𝑅𝑒𝑠𝑖𝑑𝑢𝑎𝑙 𝑑𝑒 𝐺 𝑝𝑜𝑟 𝑓</a:t>
            </a:r>
          </a:p>
        </p:txBody>
      </p:sp>
      <p:grpSp>
        <p:nvGrpSpPr>
          <p:cNvPr id="80" name="Group 67"/>
          <p:cNvGrpSpPr/>
          <p:nvPr/>
        </p:nvGrpSpPr>
        <p:grpSpPr>
          <a:xfrm>
            <a:off x="4648200" y="1040273"/>
            <a:ext cx="4419600" cy="2617327"/>
            <a:chOff x="457200" y="2411873"/>
            <a:chExt cx="4419600" cy="2617327"/>
          </a:xfrm>
        </p:grpSpPr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839427" y="2925096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sp>
          <p:nvSpPr>
            <p:cNvPr id="125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126" name="Text Box 32"/>
            <p:cNvSpPr txBox="1">
              <a:spLocks noChangeArrowheads="1"/>
            </p:cNvSpPr>
            <p:nvPr/>
          </p:nvSpPr>
          <p:spPr bwMode="auto">
            <a:xfrm>
              <a:off x="777229" y="3977148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127" name="Text Box 33"/>
            <p:cNvSpPr txBox="1">
              <a:spLocks noChangeArrowheads="1"/>
            </p:cNvSpPr>
            <p:nvPr/>
          </p:nvSpPr>
          <p:spPr bwMode="auto">
            <a:xfrm>
              <a:off x="2537979" y="4659868"/>
              <a:ext cx="3064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5</a:t>
              </a:r>
              <a:endParaRPr lang="en-US" altLang="zh-CN" b="1" i="0" dirty="0"/>
            </a:p>
          </p:txBody>
        </p:sp>
        <p:cxnSp>
          <p:nvCxnSpPr>
            <p:cNvPr id="128" name="Straight Arrow Connector 32"/>
            <p:cNvCxnSpPr>
              <a:stCxn id="81" idx="7"/>
              <a:endCxn id="111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34"/>
            <p:cNvCxnSpPr>
              <a:stCxn id="81" idx="5"/>
              <a:endCxn id="82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38"/>
            <p:cNvCxnSpPr>
              <a:stCxn id="82" idx="6"/>
              <a:endCxn id="83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60"/>
            <p:cNvCxnSpPr>
              <a:stCxn id="133" idx="6"/>
              <a:endCxn id="90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Arrow Connector 39"/>
            <p:cNvCxnSpPr>
              <a:stCxn id="133" idx="5"/>
              <a:endCxn id="83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 Box 28"/>
            <p:cNvSpPr txBox="1">
              <a:spLocks noChangeArrowheads="1"/>
            </p:cNvSpPr>
            <p:nvPr/>
          </p:nvSpPr>
          <p:spPr bwMode="auto">
            <a:xfrm>
              <a:off x="2726311" y="4005104"/>
              <a:ext cx="3064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5</a:t>
              </a:r>
              <a:endParaRPr lang="en-US" altLang="zh-CN" b="1" i="0" dirty="0"/>
            </a:p>
          </p:txBody>
        </p:sp>
      </p:grpSp>
      <p:sp>
        <p:nvSpPr>
          <p:cNvPr id="139" name="138 Rectángulo"/>
          <p:cNvSpPr/>
          <p:nvPr/>
        </p:nvSpPr>
        <p:spPr>
          <a:xfrm>
            <a:off x="7162800" y="3657600"/>
            <a:ext cx="1948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dirty="0"/>
              <a:t>𝑅𝑒𝑑 𝑅𝑒𝑠𝑖𝑑𝑢𝑎𝑙 𝑑𝑒 𝐺 </a:t>
            </a:r>
            <a:endParaRPr lang="es-ES" sz="1600" b="1" dirty="0" smtClean="0"/>
          </a:p>
          <a:p>
            <a:pPr algn="ctr"/>
            <a:r>
              <a:rPr lang="es-ES" sz="1600" b="1" dirty="0" smtClean="0"/>
              <a:t>𝑝𝑜𝑟 𝑓 sin aristas inversas</a:t>
            </a:r>
            <a:endParaRPr lang="es-ES" sz="1600" b="1" dirty="0"/>
          </a:p>
        </p:txBody>
      </p:sp>
      <p:grpSp>
        <p:nvGrpSpPr>
          <p:cNvPr id="145" name="Group 74"/>
          <p:cNvGrpSpPr/>
          <p:nvPr/>
        </p:nvGrpSpPr>
        <p:grpSpPr>
          <a:xfrm>
            <a:off x="260063" y="1049592"/>
            <a:ext cx="4083337" cy="2486592"/>
            <a:chOff x="457200" y="2334939"/>
            <a:chExt cx="4419600" cy="2691363"/>
          </a:xfrm>
        </p:grpSpPr>
        <p:sp>
          <p:nvSpPr>
            <p:cNvPr id="147" name="Text Box 25"/>
            <p:cNvSpPr txBox="1">
              <a:spLocks noChangeArrowheads="1"/>
            </p:cNvSpPr>
            <p:nvPr/>
          </p:nvSpPr>
          <p:spPr bwMode="auto">
            <a:xfrm>
              <a:off x="2282157" y="2334939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10/10</a:t>
              </a:r>
              <a:endParaRPr lang="en-US" altLang="zh-CN" sz="1600" b="1" i="0" dirty="0"/>
            </a:p>
          </p:txBody>
        </p:sp>
        <p:sp>
          <p:nvSpPr>
            <p:cNvPr id="150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71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i="0" dirty="0" smtClean="0"/>
                <a:t>t</a:t>
              </a:r>
              <a:endParaRPr lang="en-US" altLang="zh-CN" sz="1600" b="1" i="0" dirty="0"/>
            </a:p>
          </p:txBody>
        </p:sp>
        <p:sp>
          <p:nvSpPr>
            <p:cNvPr id="174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 Box 24"/>
            <p:cNvSpPr txBox="1">
              <a:spLocks noChangeArrowheads="1"/>
            </p:cNvSpPr>
            <p:nvPr/>
          </p:nvSpPr>
          <p:spPr bwMode="auto">
            <a:xfrm rot="18795157">
              <a:off x="634717" y="2868377"/>
              <a:ext cx="74640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rgbClr val="0070C0"/>
                  </a:solidFill>
                </a:rPr>
                <a:t>20</a:t>
              </a:r>
              <a:r>
                <a:rPr lang="en-US" altLang="zh-CN" sz="1600" b="1" i="0" dirty="0" smtClean="0"/>
                <a:t>/</a:t>
              </a:r>
              <a:r>
                <a:rPr lang="en-US" altLang="zh-CN" sz="1600" b="1" i="0" dirty="0" smtClean="0">
                  <a:solidFill>
                    <a:srgbClr val="00B050"/>
                  </a:solidFill>
                </a:rPr>
                <a:t>40</a:t>
              </a:r>
              <a:endParaRPr lang="en-US" altLang="zh-CN" sz="1600" b="1" i="0" dirty="0">
                <a:solidFill>
                  <a:srgbClr val="00B050"/>
                </a:solidFill>
              </a:endParaRPr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 rot="2843318">
              <a:off x="3816185" y="2835046"/>
              <a:ext cx="74640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30/30</a:t>
              </a:r>
              <a:endParaRPr lang="en-US" altLang="zh-CN" sz="1600" b="1" i="0" dirty="0"/>
            </a:p>
          </p:txBody>
        </p:sp>
        <p:sp>
          <p:nvSpPr>
            <p:cNvPr id="178" name="Text Box 28"/>
            <p:cNvSpPr txBox="1">
              <a:spLocks noChangeArrowheads="1"/>
            </p:cNvSpPr>
            <p:nvPr/>
          </p:nvSpPr>
          <p:spPr bwMode="auto">
            <a:xfrm rot="2946473">
              <a:off x="1661475" y="3035804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10/10</a:t>
              </a:r>
              <a:endParaRPr lang="en-US" altLang="zh-CN" sz="1600" b="1" i="0" dirty="0"/>
            </a:p>
          </p:txBody>
        </p:sp>
        <p:sp>
          <p:nvSpPr>
            <p:cNvPr id="179" name="Text Box 30"/>
            <p:cNvSpPr txBox="1">
              <a:spLocks noChangeArrowheads="1"/>
            </p:cNvSpPr>
            <p:nvPr/>
          </p:nvSpPr>
          <p:spPr bwMode="auto">
            <a:xfrm>
              <a:off x="3349717" y="3607816"/>
              <a:ext cx="432365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</a:t>
              </a:r>
              <a:endParaRPr lang="en-US" altLang="zh-CN" sz="1600" b="1" i="0" dirty="0"/>
            </a:p>
          </p:txBody>
        </p:sp>
        <p:sp>
          <p:nvSpPr>
            <p:cNvPr id="180" name="Text Box 31"/>
            <p:cNvSpPr txBox="1">
              <a:spLocks noChangeArrowheads="1"/>
            </p:cNvSpPr>
            <p:nvPr/>
          </p:nvSpPr>
          <p:spPr bwMode="auto">
            <a:xfrm rot="18782907">
              <a:off x="3816186" y="4098421"/>
              <a:ext cx="746400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20/20</a:t>
              </a:r>
              <a:endParaRPr lang="en-US" altLang="zh-CN" sz="1600" b="1" i="0" dirty="0"/>
            </a:p>
          </p:txBody>
        </p:sp>
        <p:sp>
          <p:nvSpPr>
            <p:cNvPr id="181" name="Text Box 32"/>
            <p:cNvSpPr txBox="1">
              <a:spLocks noChangeArrowheads="1"/>
            </p:cNvSpPr>
            <p:nvPr/>
          </p:nvSpPr>
          <p:spPr bwMode="auto">
            <a:xfrm rot="2836521">
              <a:off x="719823" y="4052337"/>
              <a:ext cx="746400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30/40</a:t>
              </a:r>
              <a:endParaRPr lang="en-US" altLang="zh-CN" sz="1600" b="1" i="0" dirty="0"/>
            </a:p>
          </p:txBody>
        </p:sp>
        <p:sp>
          <p:nvSpPr>
            <p:cNvPr id="182" name="Text Box 33"/>
            <p:cNvSpPr txBox="1">
              <a:spLocks noChangeArrowheads="1"/>
            </p:cNvSpPr>
            <p:nvPr/>
          </p:nvSpPr>
          <p:spPr bwMode="auto">
            <a:xfrm>
              <a:off x="2318026" y="4659868"/>
              <a:ext cx="746400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15/20</a:t>
              </a:r>
              <a:endParaRPr lang="en-US" altLang="zh-CN" sz="1600" b="1" i="0" dirty="0"/>
            </a:p>
          </p:txBody>
        </p:sp>
        <p:cxnSp>
          <p:nvCxnSpPr>
            <p:cNvPr id="183" name="Straight Arrow Connector 95"/>
            <p:cNvCxnSpPr>
              <a:stCxn id="150" idx="7"/>
              <a:endCxn id="175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96"/>
            <p:cNvCxnSpPr>
              <a:stCxn id="150" idx="5"/>
              <a:endCxn id="171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97"/>
            <p:cNvCxnSpPr>
              <a:stCxn id="171" idx="6"/>
              <a:endCxn id="172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98"/>
            <p:cNvCxnSpPr>
              <a:stCxn id="174" idx="5"/>
              <a:endCxn id="173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99"/>
            <p:cNvCxnSpPr>
              <a:stCxn id="172" idx="7"/>
              <a:endCxn id="173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00"/>
            <p:cNvCxnSpPr>
              <a:stCxn id="175" idx="6"/>
              <a:endCxn id="174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01"/>
            <p:cNvCxnSpPr>
              <a:stCxn id="190" idx="6"/>
              <a:endCxn id="173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Straight Arrow Connector 103"/>
            <p:cNvCxnSpPr>
              <a:stCxn id="175" idx="5"/>
              <a:endCxn id="190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04"/>
            <p:cNvCxnSpPr>
              <a:stCxn id="190" idx="5"/>
              <a:endCxn id="172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05"/>
            <p:cNvCxnSpPr>
              <a:stCxn id="171" idx="7"/>
              <a:endCxn id="190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06"/>
            <p:cNvCxnSpPr>
              <a:stCxn id="190" idx="7"/>
              <a:endCxn id="174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 Box 28"/>
            <p:cNvSpPr txBox="1">
              <a:spLocks noChangeArrowheads="1"/>
            </p:cNvSpPr>
            <p:nvPr/>
          </p:nvSpPr>
          <p:spPr bwMode="auto">
            <a:xfrm rot="18641234">
              <a:off x="1659943" y="3932479"/>
              <a:ext cx="746402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15/15</a:t>
              </a:r>
              <a:endParaRPr lang="en-US" altLang="zh-CN" sz="1600" b="1" i="0" dirty="0"/>
            </a:p>
          </p:txBody>
        </p:sp>
        <p:sp>
          <p:nvSpPr>
            <p:cNvPr id="196" name="Text Box 28"/>
            <p:cNvSpPr txBox="1">
              <a:spLocks noChangeArrowheads="1"/>
            </p:cNvSpPr>
            <p:nvPr/>
          </p:nvSpPr>
          <p:spPr bwMode="auto">
            <a:xfrm rot="18687324">
              <a:off x="2592273" y="2895136"/>
              <a:ext cx="74640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20/20</a:t>
              </a:r>
              <a:endParaRPr lang="en-US" altLang="zh-CN" sz="1600" b="1" i="0" dirty="0"/>
            </a:p>
          </p:txBody>
        </p:sp>
        <p:sp>
          <p:nvSpPr>
            <p:cNvPr id="197" name="Text Box 28"/>
            <p:cNvSpPr txBox="1">
              <a:spLocks noChangeArrowheads="1"/>
            </p:cNvSpPr>
            <p:nvPr/>
          </p:nvSpPr>
          <p:spPr bwMode="auto">
            <a:xfrm rot="3079875">
              <a:off x="2699065" y="4078844"/>
              <a:ext cx="6559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5/10</a:t>
              </a:r>
              <a:endParaRPr lang="en-US" altLang="zh-CN" sz="1600" b="1" i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30"/>
              <p:cNvSpPr txBox="1"/>
              <p:nvPr/>
            </p:nvSpPr>
            <p:spPr>
              <a:xfrm>
                <a:off x="533400" y="3581400"/>
                <a:ext cx="1600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latin typeface="Cambria Math"/>
                        </a:rPr>
                        <m:t>𝐺</m:t>
                      </m:r>
                      <m:r>
                        <a:rPr lang="en-US" sz="4400" i="1" dirty="0" smtClean="0">
                          <a:latin typeface="Cambria Math"/>
                        </a:rPr>
                        <m:t>, </m:t>
                      </m:r>
                      <m:r>
                        <a:rPr lang="en-US" sz="440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98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81400"/>
                <a:ext cx="1600200" cy="76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Text Box 24"/>
          <p:cNvSpPr txBox="1">
            <a:spLocks noChangeArrowheads="1"/>
          </p:cNvSpPr>
          <p:nvPr/>
        </p:nvSpPr>
        <p:spPr bwMode="auto">
          <a:xfrm rot="18795157">
            <a:off x="4974268" y="1767650"/>
            <a:ext cx="11849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0" dirty="0" smtClean="0">
                <a:solidFill>
                  <a:srgbClr val="00B050"/>
                </a:solidFill>
              </a:rPr>
              <a:t>40</a:t>
            </a:r>
            <a:r>
              <a:rPr lang="en-US" altLang="zh-CN" sz="1600" i="0" dirty="0" smtClean="0"/>
              <a:t>-</a:t>
            </a:r>
            <a:r>
              <a:rPr lang="en-US" altLang="zh-CN" sz="1600" b="1" i="0" dirty="0" smtClean="0">
                <a:solidFill>
                  <a:srgbClr val="0070C0"/>
                </a:solidFill>
              </a:rPr>
              <a:t>20</a:t>
            </a:r>
            <a:r>
              <a:rPr lang="en-US" altLang="zh-CN" sz="1600" i="0" dirty="0" smtClean="0"/>
              <a:t>=20</a:t>
            </a:r>
            <a:endParaRPr lang="en-US" altLang="zh-CN" sz="1600" i="0" dirty="0"/>
          </a:p>
        </p:txBody>
      </p:sp>
      <p:sp>
        <p:nvSpPr>
          <p:cNvPr id="3" name="2 CuadroTexto"/>
          <p:cNvSpPr txBox="1"/>
          <p:nvPr/>
        </p:nvSpPr>
        <p:spPr>
          <a:xfrm>
            <a:off x="228600" y="4572000"/>
            <a:ext cx="142845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Capacidad</a:t>
            </a:r>
            <a:r>
              <a:rPr lang="en-US" b="1" dirty="0" smtClean="0"/>
              <a:t> residual: </a:t>
            </a:r>
          </a:p>
        </p:txBody>
      </p:sp>
      <p:cxnSp>
        <p:nvCxnSpPr>
          <p:cNvPr id="6" name="5 Conector recto de flecha"/>
          <p:cNvCxnSpPr>
            <a:stCxn id="3" idx="3"/>
            <a:endCxn id="119" idx="1"/>
          </p:cNvCxnSpPr>
          <p:nvPr/>
        </p:nvCxnSpPr>
        <p:spPr>
          <a:xfrm flipV="1">
            <a:off x="1657053" y="4576033"/>
            <a:ext cx="2475079" cy="3191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Conector recto de flecha"/>
          <p:cNvCxnSpPr>
            <a:stCxn id="3" idx="3"/>
            <a:endCxn id="161" idx="1"/>
          </p:cNvCxnSpPr>
          <p:nvPr/>
        </p:nvCxnSpPr>
        <p:spPr>
          <a:xfrm>
            <a:off x="1657053" y="4895166"/>
            <a:ext cx="2907315" cy="48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3" idx="3"/>
          </p:cNvCxnSpPr>
          <p:nvPr/>
        </p:nvCxnSpPr>
        <p:spPr>
          <a:xfrm flipV="1">
            <a:off x="1657053" y="3999278"/>
            <a:ext cx="4183498" cy="8958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>
            <a:stCxn id="3" idx="3"/>
            <a:endCxn id="121" idx="2"/>
          </p:cNvCxnSpPr>
          <p:nvPr/>
        </p:nvCxnSpPr>
        <p:spPr>
          <a:xfrm flipV="1">
            <a:off x="1657053" y="4802012"/>
            <a:ext cx="3583267" cy="931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3" idx="3"/>
            <a:endCxn id="120" idx="2"/>
          </p:cNvCxnSpPr>
          <p:nvPr/>
        </p:nvCxnSpPr>
        <p:spPr>
          <a:xfrm flipV="1">
            <a:off x="1657053" y="4575938"/>
            <a:ext cx="5464790" cy="31922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3" idx="3"/>
            <a:endCxn id="152" idx="0"/>
          </p:cNvCxnSpPr>
          <p:nvPr/>
        </p:nvCxnSpPr>
        <p:spPr>
          <a:xfrm flipV="1">
            <a:off x="1657053" y="4404784"/>
            <a:ext cx="4331713" cy="4903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3" idx="3"/>
            <a:endCxn id="134" idx="1"/>
          </p:cNvCxnSpPr>
          <p:nvPr/>
        </p:nvCxnSpPr>
        <p:spPr>
          <a:xfrm>
            <a:off x="1657053" y="4895166"/>
            <a:ext cx="3008467" cy="3687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3" idx="3"/>
          </p:cNvCxnSpPr>
          <p:nvPr/>
        </p:nvCxnSpPr>
        <p:spPr>
          <a:xfrm>
            <a:off x="1657053" y="4895166"/>
            <a:ext cx="2548770" cy="8300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3" idx="3"/>
          </p:cNvCxnSpPr>
          <p:nvPr/>
        </p:nvCxnSpPr>
        <p:spPr>
          <a:xfrm>
            <a:off x="1657053" y="4895166"/>
            <a:ext cx="2162019" cy="421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3" idx="3"/>
            <a:endCxn id="123" idx="0"/>
          </p:cNvCxnSpPr>
          <p:nvPr/>
        </p:nvCxnSpPr>
        <p:spPr>
          <a:xfrm>
            <a:off x="1657053" y="4895166"/>
            <a:ext cx="5013325" cy="1108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3" idx="3"/>
            <a:endCxn id="167" idx="2"/>
          </p:cNvCxnSpPr>
          <p:nvPr/>
        </p:nvCxnSpPr>
        <p:spPr>
          <a:xfrm>
            <a:off x="1657053" y="4895166"/>
            <a:ext cx="4804999" cy="60679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3" idx="3"/>
            <a:endCxn id="153" idx="1"/>
          </p:cNvCxnSpPr>
          <p:nvPr/>
        </p:nvCxnSpPr>
        <p:spPr>
          <a:xfrm>
            <a:off x="1657053" y="4895166"/>
            <a:ext cx="4353149" cy="6667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stCxn id="3" idx="3"/>
            <a:endCxn id="135" idx="1"/>
          </p:cNvCxnSpPr>
          <p:nvPr/>
        </p:nvCxnSpPr>
        <p:spPr>
          <a:xfrm>
            <a:off x="1657053" y="4895166"/>
            <a:ext cx="3782443" cy="8496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3" idx="3"/>
            <a:endCxn id="163" idx="1"/>
          </p:cNvCxnSpPr>
          <p:nvPr/>
        </p:nvCxnSpPr>
        <p:spPr>
          <a:xfrm>
            <a:off x="1657053" y="4895166"/>
            <a:ext cx="4135257" cy="11544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>
            <a:stCxn id="3" idx="3"/>
            <a:endCxn id="124" idx="0"/>
          </p:cNvCxnSpPr>
          <p:nvPr/>
        </p:nvCxnSpPr>
        <p:spPr>
          <a:xfrm>
            <a:off x="1657053" y="4895166"/>
            <a:ext cx="5465669" cy="6178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1796" y="5240558"/>
            <a:ext cx="4185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Si 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i="1" dirty="0" smtClean="0"/>
              <a:t>arista real </a:t>
            </a:r>
            <a:r>
              <a:rPr lang="en-US" dirty="0" smtClean="0"/>
              <a:t>se </a:t>
            </a:r>
            <a:r>
              <a:rPr lang="en-US" dirty="0" err="1" smtClean="0"/>
              <a:t>interpreta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capacidad</a:t>
            </a:r>
            <a:r>
              <a:rPr lang="en-US" dirty="0" smtClean="0"/>
              <a:t> que </a:t>
            </a:r>
            <a:r>
              <a:rPr lang="en-US" dirty="0" err="1" smtClean="0"/>
              <a:t>queda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endParaRPr lang="en-US" dirty="0" smtClean="0"/>
          </a:p>
          <a:p>
            <a:r>
              <a:rPr lang="en-US" dirty="0" smtClean="0"/>
              <a:t>- Si es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i="1" dirty="0" smtClean="0"/>
              <a:t>arista </a:t>
            </a:r>
            <a:r>
              <a:rPr lang="en-US" b="1" i="1" dirty="0" err="1" smtClean="0"/>
              <a:t>inversa</a:t>
            </a:r>
            <a:r>
              <a:rPr lang="en-US" b="1" i="1" dirty="0" smtClean="0"/>
              <a:t> </a:t>
            </a:r>
            <a:r>
              <a:rPr lang="en-US" dirty="0" smtClean="0"/>
              <a:t>se </a:t>
            </a:r>
            <a:r>
              <a:rPr lang="en-US" dirty="0" err="1" smtClean="0"/>
              <a:t>interpreta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lo que ha </a:t>
            </a:r>
            <a:r>
              <a:rPr lang="en-US" dirty="0" err="1" smtClean="0"/>
              <a:t>pasado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b="1" i="1" dirty="0" smtClean="0"/>
              <a:t>arista real </a:t>
            </a:r>
            <a:r>
              <a:rPr lang="en-US" b="1" dirty="0" smtClean="0">
                <a:solidFill>
                  <a:srgbClr val="FF0000"/>
                </a:solidFill>
              </a:rPr>
              <a:t>en la red original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Llamada con línea 1"/>
          <p:cNvSpPr/>
          <p:nvPr/>
        </p:nvSpPr>
        <p:spPr>
          <a:xfrm>
            <a:off x="1748155" y="4384040"/>
            <a:ext cx="995045" cy="721360"/>
          </a:xfrm>
          <a:prstGeom prst="borderCallout1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3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42925" y="52626"/>
            <a:ext cx="8143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200" b="1" dirty="0" smtClean="0"/>
              <a:t>PROBLEMA: </a:t>
            </a:r>
            <a:r>
              <a:rPr lang="en-US" sz="3200" b="1" dirty="0" err="1" smtClean="0">
                <a:solidFill>
                  <a:srgbClr val="FF0000"/>
                </a:solidFill>
              </a:rPr>
              <a:t>Flujo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Máximo</a:t>
            </a:r>
            <a:r>
              <a:rPr lang="en-US" sz="3200" b="1" dirty="0" smtClean="0">
                <a:solidFill>
                  <a:srgbClr val="FF0000"/>
                </a:solidFill>
              </a:rPr>
              <a:t> de </a:t>
            </a:r>
            <a:r>
              <a:rPr lang="en-US" sz="3200" b="1" dirty="0" err="1" smtClean="0">
                <a:solidFill>
                  <a:srgbClr val="FF0000"/>
                </a:solidFill>
              </a:rPr>
              <a:t>Datos</a:t>
            </a:r>
            <a:r>
              <a:rPr lang="en-US" sz="3200" b="1" dirty="0" smtClean="0">
                <a:solidFill>
                  <a:srgbClr val="FF0000"/>
                </a:solidFill>
              </a:rPr>
              <a:t> ?</a:t>
            </a:r>
            <a:endParaRPr lang="es-ES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209800"/>
            <a:ext cx="137160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t3.gstatic.com/images?q=tbn:ANd9GcRFi2xVquhpvsm6ts-eoTKANGSUp1cJ2ySS189wIWGZGi833XlR_FWwA4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1676400"/>
            <a:ext cx="119062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2.gstatic.com/images?q=tbn:ANd9GcTXYyTSWnIrT6NlzO-DYlS4-E1lBtdIjK_5c_RcYC5Xbx92zt3wh-qLih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276600"/>
            <a:ext cx="1371599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2.gstatic.com/images?q=tbn:ANd9GcTXYyTSWnIrT6NlzO-DYlS4-E1lBtdIjK_5c_RcYC5Xbx92zt3wh-qLih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2800350"/>
            <a:ext cx="12001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t2.gstatic.com/images?q=tbn:ANd9GcTXYyTSWnIrT6NlzO-DYlS4-E1lBtdIjK_5c_RcYC5Xbx92zt3wh-qLih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12001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t2.gstatic.com/images?q=tbn:ANd9GcTXYyTSWnIrT6NlzO-DYlS4-E1lBtdIjK_5c_RcYC5Xbx92zt3wh-qLih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800600"/>
            <a:ext cx="12001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t2.gstatic.com/images?q=tbn:ANd9GcTXYyTSWnIrT6NlzO-DYlS4-E1lBtdIjK_5c_RcYC5Xbx92zt3wh-qLih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3105150"/>
            <a:ext cx="12001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t2.gstatic.com/images?q=tbn:ANd9GcTXYyTSWnIrT6NlzO-DYlS4-E1lBtdIjK_5c_RcYC5Xbx92zt3wh-qLih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295400"/>
            <a:ext cx="12001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://t2.gstatic.com/images?q=tbn:ANd9GcTXYyTSWnIrT6NlzO-DYlS4-E1lBtdIjK_5c_RcYC5Xbx92zt3wh-qLih0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819650"/>
            <a:ext cx="12001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86080" y="1916668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MATCOM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25119" y="4353560"/>
            <a:ext cx="13620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Emisor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716520" y="3862308"/>
            <a:ext cx="13620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Receptor</a:t>
            </a:r>
            <a:endParaRPr lang="es-E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133725" y="223012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NODO 1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3144520" y="5746988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NODO 2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505325" y="4014708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NODO 3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181725" y="223012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NODO 4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6248400" y="579120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NODO 5</a:t>
            </a:r>
            <a:endParaRPr lang="es-ES" b="1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1905000" y="2152649"/>
            <a:ext cx="1066800" cy="115252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905000" y="4026654"/>
            <a:ext cx="1066800" cy="7929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191000" y="2209800"/>
            <a:ext cx="1066800" cy="7929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715000" y="3886200"/>
            <a:ext cx="1066800" cy="7929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5638800" y="2609850"/>
            <a:ext cx="838200" cy="89535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7315200" y="4210050"/>
            <a:ext cx="838200" cy="89535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V="1">
            <a:off x="4343400" y="4362450"/>
            <a:ext cx="838200" cy="89535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7142480" y="2219444"/>
            <a:ext cx="838200" cy="5643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4352925" y="1905000"/>
            <a:ext cx="1514475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4520565" y="5582920"/>
            <a:ext cx="1514475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752600" y="18682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</a:t>
            </a:r>
            <a:r>
              <a:rPr lang="en-US" b="1" dirty="0" smtClean="0"/>
              <a:t> 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1752600" y="43434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 </a:t>
            </a:r>
            <a:r>
              <a:rPr lang="en-US" b="1" dirty="0" smtClean="0"/>
              <a:t>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810317" y="42672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516120" y="21730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562917" y="42304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096317" y="28956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 </a:t>
            </a:r>
            <a:r>
              <a:rPr lang="en-US" b="1" dirty="0" smtClean="0"/>
              <a:t>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6096000" y="3657600"/>
            <a:ext cx="1514475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6401117" y="36208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 </a:t>
            </a:r>
            <a:r>
              <a:rPr lang="en-US" b="1" dirty="0" smtClean="0"/>
              <a:t>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086600" y="11430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</a:t>
            </a:r>
            <a:r>
              <a:rPr lang="en-US" b="1" dirty="0" smtClean="0"/>
              <a:t> 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419600" y="11824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724717" y="550672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7696517" y="46482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b="1" dirty="0" smtClean="0"/>
              <a:t> Kb/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cxnSp>
        <p:nvCxnSpPr>
          <p:cNvPr id="38" name="37 Conector recto de flecha"/>
          <p:cNvCxnSpPr/>
          <p:nvPr/>
        </p:nvCxnSpPr>
        <p:spPr>
          <a:xfrm flipH="1">
            <a:off x="1223962" y="5105400"/>
            <a:ext cx="528639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386080" y="5562600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apacidad</a:t>
            </a:r>
            <a:r>
              <a:rPr lang="en-US" b="1" dirty="0" smtClean="0"/>
              <a:t> de </a:t>
            </a:r>
            <a:r>
              <a:rPr lang="en-US" b="1" dirty="0" err="1" smtClean="0"/>
              <a:t>transmisión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676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/>
          <p:cNvGrpSpPr/>
          <p:nvPr/>
        </p:nvGrpSpPr>
        <p:grpSpPr>
          <a:xfrm>
            <a:off x="304800" y="3892107"/>
            <a:ext cx="4083337" cy="2432493"/>
            <a:chOff x="3886200" y="3830000"/>
            <a:chExt cx="4083337" cy="2432493"/>
          </a:xfrm>
        </p:grpSpPr>
        <p:sp>
          <p:nvSpPr>
            <p:cNvPr id="112" name="Text Box 25"/>
            <p:cNvSpPr txBox="1">
              <a:spLocks noChangeArrowheads="1"/>
            </p:cNvSpPr>
            <p:nvPr/>
          </p:nvSpPr>
          <p:spPr bwMode="auto">
            <a:xfrm>
              <a:off x="5730390" y="3830000"/>
              <a:ext cx="3994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10</a:t>
              </a:r>
              <a:endParaRPr lang="en-US" altLang="zh-CN" sz="1600" i="0" dirty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3886200" y="4824921"/>
              <a:ext cx="508817" cy="4869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4" name="Oval 9"/>
            <p:cNvSpPr>
              <a:spLocks noChangeArrowheads="1"/>
            </p:cNvSpPr>
            <p:nvPr/>
          </p:nvSpPr>
          <p:spPr bwMode="auto">
            <a:xfrm>
              <a:off x="4801431" y="5775543"/>
              <a:ext cx="510178" cy="4869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6528002" y="5775543"/>
              <a:ext cx="508817" cy="4869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"/>
            <p:cNvSpPr>
              <a:spLocks noChangeArrowheads="1"/>
            </p:cNvSpPr>
            <p:nvPr/>
          </p:nvSpPr>
          <p:spPr bwMode="auto">
            <a:xfrm>
              <a:off x="7460720" y="4824921"/>
              <a:ext cx="508817" cy="4869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i="0" dirty="0" smtClean="0"/>
                <a:t>t</a:t>
              </a:r>
              <a:endParaRPr lang="en-US" altLang="zh-CN" sz="1600" b="1" i="0" dirty="0"/>
            </a:p>
          </p:txBody>
        </p:sp>
        <p:sp>
          <p:nvSpPr>
            <p:cNvPr id="117" name="Oval 12"/>
            <p:cNvSpPr>
              <a:spLocks noChangeArrowheads="1"/>
            </p:cNvSpPr>
            <p:nvPr/>
          </p:nvSpPr>
          <p:spPr bwMode="auto">
            <a:xfrm>
              <a:off x="6545489" y="3901081"/>
              <a:ext cx="508817" cy="4869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3"/>
            <p:cNvSpPr>
              <a:spLocks noChangeArrowheads="1"/>
            </p:cNvSpPr>
            <p:nvPr/>
          </p:nvSpPr>
          <p:spPr bwMode="auto">
            <a:xfrm>
              <a:off x="4801431" y="3901081"/>
              <a:ext cx="510178" cy="4869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Text Box 24"/>
            <p:cNvSpPr txBox="1">
              <a:spLocks noChangeArrowheads="1"/>
            </p:cNvSpPr>
            <p:nvPr/>
          </p:nvSpPr>
          <p:spPr bwMode="auto">
            <a:xfrm rot="18795157">
              <a:off x="4141434" y="4263617"/>
              <a:ext cx="42672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20</a:t>
              </a:r>
              <a:endParaRPr lang="en-US" altLang="zh-CN" sz="1600" i="0" dirty="0"/>
            </a:p>
          </p:txBody>
        </p:sp>
        <p:sp>
          <p:nvSpPr>
            <p:cNvPr id="120" name="Text Box 26"/>
            <p:cNvSpPr txBox="1">
              <a:spLocks noChangeArrowheads="1"/>
            </p:cNvSpPr>
            <p:nvPr/>
          </p:nvSpPr>
          <p:spPr bwMode="auto">
            <a:xfrm rot="2843318">
              <a:off x="7121865" y="4292057"/>
              <a:ext cx="425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30</a:t>
              </a:r>
              <a:endParaRPr lang="en-US" altLang="zh-CN" sz="1600" i="0" dirty="0"/>
            </a:p>
          </p:txBody>
        </p:sp>
        <p:sp>
          <p:nvSpPr>
            <p:cNvPr id="121" name="Text Box 28"/>
            <p:cNvSpPr txBox="1">
              <a:spLocks noChangeArrowheads="1"/>
            </p:cNvSpPr>
            <p:nvPr/>
          </p:nvSpPr>
          <p:spPr bwMode="auto">
            <a:xfrm rot="2946473">
              <a:off x="5256548" y="4521920"/>
              <a:ext cx="3994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10</a:t>
              </a:r>
              <a:endParaRPr lang="en-US" altLang="zh-CN" sz="1600" i="0" dirty="0"/>
            </a:p>
          </p:txBody>
        </p:sp>
        <p:sp>
          <p:nvSpPr>
            <p:cNvPr id="123" name="Text Box 30"/>
            <p:cNvSpPr txBox="1">
              <a:spLocks noChangeArrowheads="1"/>
            </p:cNvSpPr>
            <p:nvPr/>
          </p:nvSpPr>
          <p:spPr bwMode="auto">
            <a:xfrm>
              <a:off x="6558641" y="5006031"/>
              <a:ext cx="3994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10</a:t>
              </a:r>
              <a:endParaRPr lang="en-US" altLang="zh-CN" sz="1600" i="0" dirty="0"/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 rot="18782907">
              <a:off x="7121065" y="5459308"/>
              <a:ext cx="4267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20</a:t>
              </a:r>
              <a:endParaRPr lang="en-US" altLang="zh-CN" sz="1600" i="0" dirty="0"/>
            </a:p>
          </p:txBody>
        </p:sp>
        <p:sp>
          <p:nvSpPr>
            <p:cNvPr id="134" name="Text Box 32"/>
            <p:cNvSpPr txBox="1">
              <a:spLocks noChangeArrowheads="1"/>
            </p:cNvSpPr>
            <p:nvPr/>
          </p:nvSpPr>
          <p:spPr bwMode="auto">
            <a:xfrm rot="3245387">
              <a:off x="4656227" y="5253828"/>
              <a:ext cx="42511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30</a:t>
              </a:r>
              <a:endParaRPr lang="en-US" altLang="zh-CN" sz="1600" i="0" dirty="0"/>
            </a:p>
          </p:txBody>
        </p:sp>
        <p:sp>
          <p:nvSpPr>
            <p:cNvPr id="135" name="Text Box 33"/>
            <p:cNvSpPr txBox="1">
              <a:spLocks noChangeArrowheads="1"/>
            </p:cNvSpPr>
            <p:nvPr/>
          </p:nvSpPr>
          <p:spPr bwMode="auto">
            <a:xfrm>
              <a:off x="5533104" y="5575550"/>
              <a:ext cx="3818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15</a:t>
              </a:r>
              <a:endParaRPr lang="en-US" altLang="zh-CN" sz="1600" i="0" dirty="0"/>
            </a:p>
          </p:txBody>
        </p:sp>
        <p:cxnSp>
          <p:nvCxnSpPr>
            <p:cNvPr id="140" name="Straight Arrow Connector 139"/>
            <p:cNvCxnSpPr>
              <a:stCxn id="116" idx="1"/>
              <a:endCxn id="117" idx="5"/>
            </p:cNvCxnSpPr>
            <p:nvPr/>
          </p:nvCxnSpPr>
          <p:spPr>
            <a:xfrm flipH="1" flipV="1">
              <a:off x="6979791" y="4316719"/>
              <a:ext cx="555444" cy="5795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6" idx="3"/>
              <a:endCxn id="115" idx="7"/>
            </p:cNvCxnSpPr>
            <p:nvPr/>
          </p:nvCxnSpPr>
          <p:spPr>
            <a:xfrm flipH="1">
              <a:off x="6962304" y="5240558"/>
              <a:ext cx="572931" cy="6062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7" idx="2"/>
              <a:endCxn id="118" idx="6"/>
            </p:cNvCxnSpPr>
            <p:nvPr/>
          </p:nvCxnSpPr>
          <p:spPr>
            <a:xfrm flipH="1">
              <a:off x="5311609" y="4144556"/>
              <a:ext cx="123388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44" idx="6"/>
              <a:endCxn id="116" idx="2"/>
            </p:cNvCxnSpPr>
            <p:nvPr/>
          </p:nvCxnSpPr>
          <p:spPr>
            <a:xfrm>
              <a:off x="6185962" y="5068396"/>
              <a:ext cx="1274759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5675784" y="4824921"/>
              <a:ext cx="510178" cy="4869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Arrow Connector 145"/>
            <p:cNvCxnSpPr>
              <a:stCxn id="144" idx="1"/>
              <a:endCxn id="118" idx="5"/>
            </p:cNvCxnSpPr>
            <p:nvPr/>
          </p:nvCxnSpPr>
          <p:spPr>
            <a:xfrm flipH="1" flipV="1">
              <a:off x="5236895" y="4316719"/>
              <a:ext cx="513603" cy="5795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4" idx="3"/>
              <a:endCxn id="114" idx="7"/>
            </p:cNvCxnSpPr>
            <p:nvPr/>
          </p:nvCxnSpPr>
          <p:spPr>
            <a:xfrm flipH="1">
              <a:off x="5236895" y="5240558"/>
              <a:ext cx="513603" cy="6062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17" idx="3"/>
              <a:endCxn id="144" idx="7"/>
            </p:cNvCxnSpPr>
            <p:nvPr/>
          </p:nvCxnSpPr>
          <p:spPr>
            <a:xfrm flipH="1">
              <a:off x="6111248" y="4316719"/>
              <a:ext cx="508756" cy="5795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 Box 28"/>
            <p:cNvSpPr txBox="1">
              <a:spLocks noChangeArrowheads="1"/>
            </p:cNvSpPr>
            <p:nvPr/>
          </p:nvSpPr>
          <p:spPr bwMode="auto">
            <a:xfrm rot="18641234">
              <a:off x="5151320" y="5305993"/>
              <a:ext cx="38183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15</a:t>
              </a:r>
              <a:endParaRPr lang="en-US" altLang="zh-CN" sz="1600" i="0" dirty="0"/>
            </a:p>
          </p:txBody>
        </p:sp>
        <p:sp>
          <p:nvSpPr>
            <p:cNvPr id="152" name="Text Box 28"/>
            <p:cNvSpPr txBox="1">
              <a:spLocks noChangeArrowheads="1"/>
            </p:cNvSpPr>
            <p:nvPr/>
          </p:nvSpPr>
          <p:spPr bwMode="auto">
            <a:xfrm rot="18687324">
              <a:off x="5990273" y="4347575"/>
              <a:ext cx="4267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20</a:t>
              </a:r>
              <a:endParaRPr lang="en-US" altLang="zh-CN" sz="1600" i="0" dirty="0"/>
            </a:p>
          </p:txBody>
        </p:sp>
        <p:sp>
          <p:nvSpPr>
            <p:cNvPr id="153" name="Text Box 28"/>
            <p:cNvSpPr txBox="1">
              <a:spLocks noChangeArrowheads="1"/>
            </p:cNvSpPr>
            <p:nvPr/>
          </p:nvSpPr>
          <p:spPr bwMode="auto">
            <a:xfrm rot="3079875">
              <a:off x="6043110" y="5507329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5</a:t>
              </a:r>
              <a:endParaRPr lang="en-US" altLang="zh-CN" sz="1600" i="0" dirty="0"/>
            </a:p>
          </p:txBody>
        </p:sp>
        <p:grpSp>
          <p:nvGrpSpPr>
            <p:cNvPr id="70" name="Group 69"/>
            <p:cNvGrpSpPr/>
            <p:nvPr/>
          </p:nvGrpSpPr>
          <p:grpSpPr>
            <a:xfrm rot="19332515">
              <a:off x="4179843" y="4436453"/>
              <a:ext cx="838679" cy="343069"/>
              <a:chOff x="4373911" y="4643559"/>
              <a:chExt cx="922547" cy="343069"/>
            </a:xfrm>
          </p:grpSpPr>
          <p:sp>
            <p:nvSpPr>
              <p:cNvPr id="154" name="Freeform 153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5" name="Freeform 154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5312808" y="5871651"/>
              <a:ext cx="1260581" cy="343069"/>
              <a:chOff x="9949501" y="5676343"/>
              <a:chExt cx="922547" cy="343069"/>
            </a:xfrm>
          </p:grpSpPr>
          <p:sp>
            <p:nvSpPr>
              <p:cNvPr id="156" name="Freeform 155"/>
              <p:cNvSpPr/>
              <p:nvPr/>
            </p:nvSpPr>
            <p:spPr>
              <a:xfrm rot="5400000">
                <a:off x="10318110" y="5307734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7" name="Freeform 156"/>
              <p:cNvSpPr/>
              <p:nvPr/>
            </p:nvSpPr>
            <p:spPr>
              <a:xfrm rot="16200000">
                <a:off x="10344232" y="5491596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 rot="2761537">
              <a:off x="4156773" y="5412637"/>
              <a:ext cx="838679" cy="343069"/>
              <a:chOff x="4373911" y="4643559"/>
              <a:chExt cx="922547" cy="343069"/>
            </a:xfrm>
          </p:grpSpPr>
          <p:sp>
            <p:nvSpPr>
              <p:cNvPr id="159" name="Freeform 158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0" name="Freeform 159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1" name="Text Box 24"/>
            <p:cNvSpPr txBox="1">
              <a:spLocks noChangeArrowheads="1"/>
            </p:cNvSpPr>
            <p:nvPr/>
          </p:nvSpPr>
          <p:spPr bwMode="auto">
            <a:xfrm rot="18795157">
              <a:off x="4573671" y="4631200"/>
              <a:ext cx="42671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20</a:t>
              </a:r>
              <a:endParaRPr lang="en-US" altLang="zh-CN" sz="1600" i="0" dirty="0"/>
            </a:p>
          </p:txBody>
        </p:sp>
        <p:sp>
          <p:nvSpPr>
            <p:cNvPr id="162" name="Text Box 32"/>
            <p:cNvSpPr txBox="1">
              <a:spLocks noChangeArrowheads="1"/>
            </p:cNvSpPr>
            <p:nvPr/>
          </p:nvSpPr>
          <p:spPr bwMode="auto">
            <a:xfrm rot="3245387">
              <a:off x="4137861" y="5562995"/>
              <a:ext cx="3994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10</a:t>
              </a:r>
              <a:endParaRPr lang="en-US" altLang="zh-CN" sz="1600" i="0" dirty="0"/>
            </a:p>
          </p:txBody>
        </p:sp>
        <p:sp>
          <p:nvSpPr>
            <p:cNvPr id="163" name="Text Box 33"/>
            <p:cNvSpPr txBox="1">
              <a:spLocks noChangeArrowheads="1"/>
            </p:cNvSpPr>
            <p:nvPr/>
          </p:nvSpPr>
          <p:spPr bwMode="auto">
            <a:xfrm>
              <a:off x="5880308" y="5880350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5</a:t>
              </a:r>
              <a:endParaRPr lang="en-US" altLang="zh-CN" sz="1600" i="0" dirty="0"/>
            </a:p>
          </p:txBody>
        </p:sp>
        <p:grpSp>
          <p:nvGrpSpPr>
            <p:cNvPr id="164" name="Group 163"/>
            <p:cNvGrpSpPr/>
            <p:nvPr/>
          </p:nvGrpSpPr>
          <p:grpSpPr>
            <a:xfrm rot="2761537">
              <a:off x="5965950" y="5352597"/>
              <a:ext cx="838679" cy="343069"/>
              <a:chOff x="4373911" y="4643559"/>
              <a:chExt cx="922547" cy="343069"/>
            </a:xfrm>
          </p:grpSpPr>
          <p:sp>
            <p:nvSpPr>
              <p:cNvPr id="165" name="Freeform 164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6" name="Freeform 165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67" name="Text Box 28"/>
            <p:cNvSpPr txBox="1">
              <a:spLocks noChangeArrowheads="1"/>
            </p:cNvSpPr>
            <p:nvPr/>
          </p:nvSpPr>
          <p:spPr bwMode="auto">
            <a:xfrm rot="3079875">
              <a:off x="6535382" y="5226918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i="0" dirty="0" smtClean="0"/>
                <a:t>5</a:t>
              </a:r>
              <a:endParaRPr lang="en-US" altLang="zh-CN" sz="1600" i="0" dirty="0"/>
            </a:p>
          </p:txBody>
        </p:sp>
      </p:grpSp>
      <p:sp>
        <p:nvSpPr>
          <p:cNvPr id="170" name="Slide Number Placeholder 169"/>
          <p:cNvSpPr>
            <a:spLocks noGrp="1"/>
          </p:cNvSpPr>
          <p:nvPr>
            <p:ph type="sldNum" sz="quarter" idx="12"/>
          </p:nvPr>
        </p:nvSpPr>
        <p:spPr>
          <a:xfrm>
            <a:off x="6553200" y="5949983"/>
            <a:ext cx="2133600" cy="365125"/>
          </a:xfrm>
        </p:spPr>
        <p:txBody>
          <a:bodyPr/>
          <a:lstStyle/>
          <a:p>
            <a:fld id="{C9FA5C09-4273-4B51-A058-94C7C266F6DF}" type="slidenum">
              <a:rPr lang="es-ES" smtClean="0"/>
              <a:t>30</a:t>
            </a:fld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1752600" y="6248400"/>
                <a:ext cx="1371600" cy="62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s-ES" sz="3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E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6248400"/>
                <a:ext cx="1371600" cy="6242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itle 1"/>
          <p:cNvSpPr txBox="1">
            <a:spLocks/>
          </p:cNvSpPr>
          <p:nvPr/>
        </p:nvSpPr>
        <p:spPr>
          <a:xfrm>
            <a:off x="-1600200" y="3429000"/>
            <a:ext cx="8229600" cy="4572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Red residual de G INDUCIDA </a:t>
            </a:r>
            <a:r>
              <a:rPr lang="en-US" sz="2400" b="1" dirty="0" err="1" smtClean="0">
                <a:solidFill>
                  <a:srgbClr val="FF0000"/>
                </a:solidFill>
              </a:rPr>
              <a:t>por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f</a:t>
            </a:r>
            <a:endParaRPr lang="es-ES" sz="2400" b="1" i="1" dirty="0">
              <a:solidFill>
                <a:srgbClr val="FF0000"/>
              </a:solidFill>
            </a:endParaRPr>
          </a:p>
        </p:txBody>
      </p:sp>
      <p:grpSp>
        <p:nvGrpSpPr>
          <p:cNvPr id="47" name="Group 74"/>
          <p:cNvGrpSpPr/>
          <p:nvPr/>
        </p:nvGrpSpPr>
        <p:grpSpPr>
          <a:xfrm>
            <a:off x="260063" y="637608"/>
            <a:ext cx="4083337" cy="2486592"/>
            <a:chOff x="457200" y="2334939"/>
            <a:chExt cx="4419600" cy="2691363"/>
          </a:xfrm>
        </p:grpSpPr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2282157" y="2334939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10/10</a:t>
              </a:r>
              <a:endParaRPr lang="en-US" altLang="zh-CN" sz="1600" b="1" i="0" dirty="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i="0" dirty="0" smtClean="0"/>
                <a:t>t</a:t>
              </a:r>
              <a:endParaRPr lang="en-US" altLang="zh-CN" sz="1600" b="1" i="0" dirty="0"/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 rot="18795157">
              <a:off x="634717" y="2868377"/>
              <a:ext cx="74640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rgbClr val="0070C0"/>
                  </a:solidFill>
                </a:rPr>
                <a:t>20</a:t>
              </a:r>
              <a:r>
                <a:rPr lang="en-US" altLang="zh-CN" sz="1600" b="1" i="0" dirty="0" smtClean="0"/>
                <a:t>/</a:t>
              </a:r>
              <a:r>
                <a:rPr lang="en-US" altLang="zh-CN" sz="1600" b="1" i="0" dirty="0" smtClean="0">
                  <a:solidFill>
                    <a:srgbClr val="00B050"/>
                  </a:solidFill>
                </a:rPr>
                <a:t>40</a:t>
              </a:r>
              <a:endParaRPr lang="en-US" altLang="zh-CN" sz="1600" b="1" i="0" dirty="0">
                <a:solidFill>
                  <a:srgbClr val="00B050"/>
                </a:solidFill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 rot="2843318">
              <a:off x="3816185" y="2835046"/>
              <a:ext cx="74640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30/30</a:t>
              </a:r>
              <a:endParaRPr lang="en-US" altLang="zh-CN" sz="1600" b="1" i="0" dirty="0"/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 rot="2946473">
              <a:off x="1661475" y="3035804"/>
              <a:ext cx="7745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10/10</a:t>
              </a:r>
              <a:endParaRPr lang="en-US" altLang="zh-CN" sz="1600" b="1" i="0" dirty="0"/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3349717" y="3607816"/>
              <a:ext cx="432365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10</a:t>
              </a:r>
              <a:endParaRPr lang="en-US" altLang="zh-CN" sz="1600" b="1" i="0" dirty="0"/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 rot="18782907">
              <a:off x="3816186" y="4098421"/>
              <a:ext cx="746400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20/20</a:t>
              </a:r>
              <a:endParaRPr lang="en-US" altLang="zh-CN" sz="1600" b="1" i="0" dirty="0"/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 rot="2836521">
              <a:off x="719823" y="4052337"/>
              <a:ext cx="746400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30/40</a:t>
              </a:r>
              <a:endParaRPr lang="en-US" altLang="zh-CN" sz="1600" b="1" i="0" dirty="0"/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2318026" y="4659868"/>
              <a:ext cx="746400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15/20</a:t>
              </a:r>
              <a:endParaRPr lang="en-US" altLang="zh-CN" sz="1600" b="1" i="0" dirty="0"/>
            </a:p>
          </p:txBody>
        </p:sp>
        <p:cxnSp>
          <p:nvCxnSpPr>
            <p:cNvPr id="62" name="Straight Arrow Connector 95"/>
            <p:cNvCxnSpPr>
              <a:stCxn id="49" idx="7"/>
              <a:endCxn id="54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96"/>
            <p:cNvCxnSpPr>
              <a:stCxn id="49" idx="5"/>
              <a:endCxn id="50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97"/>
            <p:cNvCxnSpPr>
              <a:stCxn id="50" idx="6"/>
              <a:endCxn id="51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98"/>
            <p:cNvCxnSpPr>
              <a:stCxn id="53" idx="5"/>
              <a:endCxn id="52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99"/>
            <p:cNvCxnSpPr>
              <a:stCxn id="51" idx="7"/>
              <a:endCxn id="52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00"/>
            <p:cNvCxnSpPr>
              <a:stCxn id="54" idx="6"/>
              <a:endCxn id="53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01"/>
            <p:cNvCxnSpPr>
              <a:stCxn id="69" idx="6"/>
              <a:endCxn id="52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103"/>
            <p:cNvCxnSpPr>
              <a:stCxn id="54" idx="5"/>
              <a:endCxn id="69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04"/>
            <p:cNvCxnSpPr>
              <a:stCxn id="69" idx="5"/>
              <a:endCxn id="51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105"/>
            <p:cNvCxnSpPr>
              <a:stCxn id="50" idx="7"/>
              <a:endCxn id="69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106"/>
            <p:cNvCxnSpPr>
              <a:stCxn id="69" idx="7"/>
              <a:endCxn id="53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 rot="18641234">
              <a:off x="1659943" y="3932479"/>
              <a:ext cx="746402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15/15</a:t>
              </a:r>
              <a:endParaRPr lang="en-US" altLang="zh-CN" sz="1600" b="1" i="0" dirty="0"/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 rot="18687324">
              <a:off x="2592273" y="2895136"/>
              <a:ext cx="74640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20/20</a:t>
              </a:r>
              <a:endParaRPr lang="en-US" altLang="zh-CN" sz="1600" b="1" i="0" dirty="0"/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 rot="3079875">
              <a:off x="2699065" y="4078844"/>
              <a:ext cx="6559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5/10</a:t>
              </a:r>
              <a:endParaRPr lang="en-US" altLang="zh-CN" sz="1600" b="1" i="0" dirty="0"/>
            </a:p>
          </p:txBody>
        </p:sp>
      </p:grpSp>
      <p:grpSp>
        <p:nvGrpSpPr>
          <p:cNvPr id="79" name="Group 67"/>
          <p:cNvGrpSpPr/>
          <p:nvPr/>
        </p:nvGrpSpPr>
        <p:grpSpPr>
          <a:xfrm>
            <a:off x="4495800" y="609600"/>
            <a:ext cx="4419600" cy="2617327"/>
            <a:chOff x="457200" y="2411873"/>
            <a:chExt cx="4419600" cy="2617327"/>
          </a:xfrm>
        </p:grpSpPr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84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839427" y="2925096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sp>
          <p:nvSpPr>
            <p:cNvPr id="87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777229" y="3977148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89" name="Text Box 33"/>
            <p:cNvSpPr txBox="1">
              <a:spLocks noChangeArrowheads="1"/>
            </p:cNvSpPr>
            <p:nvPr/>
          </p:nvSpPr>
          <p:spPr bwMode="auto">
            <a:xfrm>
              <a:off x="2537979" y="4659868"/>
              <a:ext cx="3064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5</a:t>
              </a:r>
              <a:endParaRPr lang="en-US" altLang="zh-CN" b="1" i="0" dirty="0"/>
            </a:p>
          </p:txBody>
        </p:sp>
        <p:cxnSp>
          <p:nvCxnSpPr>
            <p:cNvPr id="90" name="Straight Arrow Connector 32"/>
            <p:cNvCxnSpPr>
              <a:stCxn id="80" idx="7"/>
              <a:endCxn id="85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34"/>
            <p:cNvCxnSpPr>
              <a:stCxn id="80" idx="5"/>
              <a:endCxn id="81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38"/>
            <p:cNvCxnSpPr>
              <a:stCxn id="81" idx="6"/>
              <a:endCxn id="82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60"/>
            <p:cNvCxnSpPr>
              <a:stCxn id="94" idx="6"/>
              <a:endCxn id="83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Arrow Connector 39"/>
            <p:cNvCxnSpPr>
              <a:stCxn id="94" idx="5"/>
              <a:endCxn id="82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28"/>
            <p:cNvSpPr txBox="1">
              <a:spLocks noChangeArrowheads="1"/>
            </p:cNvSpPr>
            <p:nvPr/>
          </p:nvSpPr>
          <p:spPr bwMode="auto">
            <a:xfrm>
              <a:off x="2726311" y="4005104"/>
              <a:ext cx="3064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5</a:t>
              </a:r>
              <a:endParaRPr lang="en-US" altLang="zh-CN" b="1" i="0" dirty="0"/>
            </a:p>
          </p:txBody>
        </p:sp>
      </p:grpSp>
      <p:sp>
        <p:nvSpPr>
          <p:cNvPr id="97" name="37 CuadroTexto"/>
          <p:cNvSpPr txBox="1"/>
          <p:nvPr/>
        </p:nvSpPr>
        <p:spPr>
          <a:xfrm>
            <a:off x="1446248" y="3049552"/>
            <a:ext cx="388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original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98" name="37 CuadroTexto"/>
          <p:cNvSpPr txBox="1"/>
          <p:nvPr/>
        </p:nvSpPr>
        <p:spPr>
          <a:xfrm>
            <a:off x="5943600" y="3048000"/>
            <a:ext cx="388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residual</a:t>
            </a:r>
            <a:endParaRPr lang="en-US" b="1" dirty="0" smtClean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27518" y="3479833"/>
            <a:ext cx="3030682" cy="36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ES" dirty="0"/>
          </a:p>
        </p:txBody>
      </p:sp>
      <p:grpSp>
        <p:nvGrpSpPr>
          <p:cNvPr id="10" name="Group 9"/>
          <p:cNvGrpSpPr/>
          <p:nvPr/>
        </p:nvGrpSpPr>
        <p:grpSpPr>
          <a:xfrm rot="18617435">
            <a:off x="5898844" y="3303404"/>
            <a:ext cx="1521251" cy="1586312"/>
            <a:chOff x="5965991" y="3820228"/>
            <a:chExt cx="1425409" cy="1437572"/>
          </a:xfrm>
        </p:grpSpPr>
        <p:sp>
          <p:nvSpPr>
            <p:cNvPr id="105" name="Oval 8"/>
            <p:cNvSpPr>
              <a:spLocks noChangeArrowheads="1"/>
            </p:cNvSpPr>
            <p:nvPr/>
          </p:nvSpPr>
          <p:spPr bwMode="auto">
            <a:xfrm>
              <a:off x="5965991" y="3820228"/>
              <a:ext cx="508817" cy="4869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6881222" y="4770850"/>
              <a:ext cx="510178" cy="4869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 Box 32"/>
            <p:cNvSpPr txBox="1">
              <a:spLocks noChangeArrowheads="1"/>
            </p:cNvSpPr>
            <p:nvPr/>
          </p:nvSpPr>
          <p:spPr bwMode="auto">
            <a:xfrm rot="2836521">
              <a:off x="6208632" y="4412038"/>
              <a:ext cx="6896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chemeClr val="accent4">
                      <a:lumMod val="75000"/>
                    </a:schemeClr>
                  </a:solidFill>
                </a:rPr>
                <a:t>30</a:t>
              </a:r>
              <a:r>
                <a:rPr lang="en-US" altLang="zh-CN" sz="1600" b="1" i="0" dirty="0" smtClean="0"/>
                <a:t>/40</a:t>
              </a:r>
              <a:endParaRPr lang="en-US" altLang="zh-CN" sz="1600" b="1" i="0" dirty="0"/>
            </a:p>
          </p:txBody>
        </p:sp>
        <p:cxnSp>
          <p:nvCxnSpPr>
            <p:cNvPr id="108" name="Straight Arrow Connector 96"/>
            <p:cNvCxnSpPr>
              <a:stCxn id="105" idx="5"/>
              <a:endCxn id="106" idx="1"/>
            </p:cNvCxnSpPr>
            <p:nvPr/>
          </p:nvCxnSpPr>
          <p:spPr>
            <a:xfrm>
              <a:off x="6400293" y="4235865"/>
              <a:ext cx="555642" cy="606297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37 CuadroTexto"/>
          <p:cNvSpPr txBox="1"/>
          <p:nvPr/>
        </p:nvSpPr>
        <p:spPr>
          <a:xfrm>
            <a:off x="6704787" y="4267200"/>
            <a:ext cx="388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Red original</a:t>
            </a:r>
          </a:p>
        </p:txBody>
      </p:sp>
      <p:sp>
        <p:nvSpPr>
          <p:cNvPr id="128" name="37 CuadroTexto"/>
          <p:cNvSpPr txBox="1"/>
          <p:nvPr/>
        </p:nvSpPr>
        <p:spPr>
          <a:xfrm>
            <a:off x="6761937" y="5114925"/>
            <a:ext cx="3887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Red residual</a:t>
            </a:r>
          </a:p>
        </p:txBody>
      </p:sp>
      <p:grpSp>
        <p:nvGrpSpPr>
          <p:cNvPr id="15" name="Group 14"/>
          <p:cNvGrpSpPr/>
          <p:nvPr/>
        </p:nvGrpSpPr>
        <p:grpSpPr>
          <a:xfrm rot="18672248">
            <a:off x="5879227" y="5090261"/>
            <a:ext cx="1425409" cy="1437572"/>
            <a:chOff x="6270791" y="5496628"/>
            <a:chExt cx="1425409" cy="1437572"/>
          </a:xfrm>
        </p:grpSpPr>
        <p:sp>
          <p:nvSpPr>
            <p:cNvPr id="129" name="Oval 8"/>
            <p:cNvSpPr>
              <a:spLocks noChangeArrowheads="1"/>
            </p:cNvSpPr>
            <p:nvPr/>
          </p:nvSpPr>
          <p:spPr bwMode="auto">
            <a:xfrm>
              <a:off x="6270791" y="5496628"/>
              <a:ext cx="508817" cy="4869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30" name="Oval 9"/>
            <p:cNvSpPr>
              <a:spLocks noChangeArrowheads="1"/>
            </p:cNvSpPr>
            <p:nvPr/>
          </p:nvSpPr>
          <p:spPr bwMode="auto">
            <a:xfrm>
              <a:off x="7186022" y="6447250"/>
              <a:ext cx="510178" cy="4869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32"/>
            <p:cNvSpPr txBox="1">
              <a:spLocks noChangeArrowheads="1"/>
            </p:cNvSpPr>
            <p:nvPr/>
          </p:nvSpPr>
          <p:spPr bwMode="auto">
            <a:xfrm rot="3245387">
              <a:off x="7056848" y="5925535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chemeClr val="accent4">
                      <a:lumMod val="75000"/>
                    </a:schemeClr>
                  </a:solidFill>
                </a:rPr>
                <a:t>30</a:t>
              </a:r>
              <a:endParaRPr lang="en-US" altLang="zh-CN" sz="1600" b="1" i="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rot="8161537">
              <a:off x="6939014" y="5776037"/>
              <a:ext cx="159207" cy="814932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3" name="Freeform 132"/>
            <p:cNvSpPr/>
            <p:nvPr/>
          </p:nvSpPr>
          <p:spPr>
            <a:xfrm rot="18961537">
              <a:off x="6823186" y="5920789"/>
              <a:ext cx="159207" cy="814932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Text Box 32"/>
            <p:cNvSpPr txBox="1">
              <a:spLocks noChangeArrowheads="1"/>
            </p:cNvSpPr>
            <p:nvPr/>
          </p:nvSpPr>
          <p:spPr bwMode="auto">
            <a:xfrm rot="3245387">
              <a:off x="6522452" y="6234702"/>
              <a:ext cx="39946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altLang="zh-CN" sz="1600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 rot="18691522">
            <a:off x="5891634" y="4159707"/>
            <a:ext cx="1477267" cy="1518609"/>
            <a:chOff x="5029200" y="4616244"/>
            <a:chExt cx="1542791" cy="1555956"/>
          </a:xfrm>
        </p:grpSpPr>
        <p:sp>
          <p:nvSpPr>
            <p:cNvPr id="138" name="Oval 8"/>
            <p:cNvSpPr>
              <a:spLocks noChangeArrowheads="1"/>
            </p:cNvSpPr>
            <p:nvPr/>
          </p:nvSpPr>
          <p:spPr bwMode="auto">
            <a:xfrm>
              <a:off x="5029200" y="4616244"/>
              <a:ext cx="550718" cy="527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39" name="Oval 9"/>
            <p:cNvSpPr>
              <a:spLocks noChangeArrowheads="1"/>
            </p:cNvSpPr>
            <p:nvPr/>
          </p:nvSpPr>
          <p:spPr bwMode="auto">
            <a:xfrm>
              <a:off x="6019800" y="5645150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 Box 32"/>
            <p:cNvSpPr txBox="1">
              <a:spLocks noChangeArrowheads="1"/>
            </p:cNvSpPr>
            <p:nvPr/>
          </p:nvSpPr>
          <p:spPr bwMode="auto">
            <a:xfrm>
              <a:off x="5343149" y="5177059"/>
              <a:ext cx="437276" cy="378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chemeClr val="accent6">
                      <a:lumMod val="75000"/>
                    </a:schemeClr>
                  </a:solidFill>
                </a:rPr>
                <a:t>10</a:t>
              </a:r>
              <a:endParaRPr lang="en-US" altLang="zh-CN" b="1" i="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47" name="Straight Arrow Connector 34"/>
            <p:cNvCxnSpPr>
              <a:stCxn id="138" idx="5"/>
              <a:endCxn id="139" idx="1"/>
            </p:cNvCxnSpPr>
            <p:nvPr/>
          </p:nvCxnSpPr>
          <p:spPr>
            <a:xfrm>
              <a:off x="5499267" y="5066109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37 CuadroTexto"/>
              <p:cNvSpPr txBox="1"/>
              <p:nvPr/>
            </p:nvSpPr>
            <p:spPr>
              <a:xfrm>
                <a:off x="6771462" y="6150114"/>
                <a:ext cx="38870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>
                    <a:solidFill>
                      <a:srgbClr val="00B050"/>
                    </a:solidFill>
                  </a:rPr>
                  <a:t>R</a:t>
                </a:r>
                <a:r>
                  <a:rPr lang="es-ES" sz="2000" b="1" dirty="0" smtClean="0">
                    <a:solidFill>
                      <a:srgbClr val="00B050"/>
                    </a:solidFill>
                  </a:rPr>
                  <a:t>ed</a:t>
                </a:r>
                <a:r>
                  <a:rPr lang="es-E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s-ES" sz="2000" b="1" dirty="0">
                    <a:solidFill>
                      <a:srgbClr val="00B050"/>
                    </a:solidFill>
                  </a:rPr>
                  <a:t>residual </a:t>
                </a:r>
                <a:r>
                  <a:rPr lang="es-ES" sz="2000" dirty="0">
                    <a:solidFill>
                      <a:srgbClr val="00B050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rgbClr val="00B05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s-ES" sz="2000" dirty="0">
                    <a:solidFill>
                      <a:srgbClr val="00B050"/>
                    </a:solidFill>
                  </a:rPr>
                  <a:t> </a:t>
                </a:r>
                <a:endParaRPr lang="es-ES" sz="2000" dirty="0" smtClean="0">
                  <a:solidFill>
                    <a:srgbClr val="00B050"/>
                  </a:solidFill>
                </a:endParaRPr>
              </a:p>
              <a:p>
                <a:r>
                  <a:rPr lang="es-ES" sz="2000" dirty="0" smtClean="0">
                    <a:solidFill>
                      <a:srgbClr val="00B050"/>
                    </a:solidFill>
                  </a:rPr>
                  <a:t>inducida </a:t>
                </a:r>
                <a:r>
                  <a:rPr lang="es-ES" sz="2000" dirty="0">
                    <a:solidFill>
                      <a:srgbClr val="00B050"/>
                    </a:solidFill>
                  </a:rPr>
                  <a:t>por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sz="2000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9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62" y="6150114"/>
                <a:ext cx="3887013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1727" t="-5172" b="-146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41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Aumento</a:t>
            </a:r>
            <a:r>
              <a:rPr lang="en-US" sz="3200" b="1" dirty="0" smtClean="0">
                <a:solidFill>
                  <a:srgbClr val="FF0000"/>
                </a:solidFill>
              </a:rPr>
              <a:t> de </a:t>
            </a:r>
            <a:r>
              <a:rPr lang="en-US" sz="3200" b="1" dirty="0" err="1" smtClean="0">
                <a:solidFill>
                  <a:srgbClr val="FF0000"/>
                </a:solidFill>
              </a:rPr>
              <a:t>flujo</a:t>
            </a:r>
            <a:endParaRPr lang="es-E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79437"/>
                <a:ext cx="8229600" cy="6126163"/>
              </a:xfrm>
            </p:spPr>
            <p:txBody>
              <a:bodyPr>
                <a:noAutofit/>
              </a:bodyPr>
              <a:lstStyle/>
              <a:p>
                <a:r>
                  <a:rPr lang="es-ES" sz="2000" dirty="0" smtClean="0"/>
                  <a:t>Si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s-ES" sz="2000" b="1" dirty="0"/>
                  <a:t> </a:t>
                </a:r>
                <a:r>
                  <a:rPr lang="es-ES" sz="2000" dirty="0"/>
                  <a:t>es un flujo en </a:t>
                </a:r>
                <a:r>
                  <a:rPr lang="es-ES" sz="2000" dirty="0" smtClean="0"/>
                  <a:t>la </a:t>
                </a:r>
                <a:r>
                  <a:rPr lang="es-ES" sz="2000" b="1" dirty="0" smtClean="0">
                    <a:solidFill>
                      <a:srgbClr val="FF0000"/>
                    </a:solidFill>
                  </a:rPr>
                  <a:t>red original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000" dirty="0"/>
                  <a:t> y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/>
                      </a:rPr>
                      <m:t>𝒇</m:t>
                    </m:r>
                    <m:r>
                      <a:rPr lang="es-E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s-ES" sz="2000" dirty="0"/>
                  <a:t> es un flujo en </a:t>
                </a:r>
                <a:r>
                  <a:rPr lang="es-ES" sz="2000" dirty="0" smtClean="0"/>
                  <a:t>la </a:t>
                </a:r>
                <a:r>
                  <a:rPr lang="es-ES" sz="2000" b="1" dirty="0" smtClean="0">
                    <a:solidFill>
                      <a:srgbClr val="0070C0"/>
                    </a:solidFill>
                  </a:rPr>
                  <a:t>red residual </a:t>
                </a:r>
                <a:r>
                  <a:rPr lang="es-ES" sz="2000" dirty="0"/>
                  <a:t>correspondiente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2000" dirty="0"/>
                  <a:t>, </a:t>
                </a:r>
                <a:r>
                  <a:rPr lang="es-ES" sz="2000" dirty="0" smtClean="0"/>
                  <a:t>entonces, se </a:t>
                </a:r>
                <a:r>
                  <a:rPr lang="es-ES" sz="2000" dirty="0"/>
                  <a:t>define el </a:t>
                </a:r>
                <a:r>
                  <a:rPr lang="es-ES" sz="2000" b="1" dirty="0"/>
                  <a:t>aumento </a:t>
                </a:r>
                <a:r>
                  <a:rPr lang="es-ES" sz="2000" b="1" dirty="0" smtClean="0"/>
                  <a:t>del </a:t>
                </a:r>
                <a:r>
                  <a:rPr lang="es-ES" sz="2000" b="1" dirty="0"/>
                  <a:t>flujo</a:t>
                </a:r>
                <a:r>
                  <a:rPr lang="es-E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s-ES" sz="2000" b="1" dirty="0" smtClean="0"/>
                  <a:t> </a:t>
                </a:r>
                <a:r>
                  <a:rPr lang="es-ES" sz="2000" dirty="0"/>
                  <a:t>(en la  </a:t>
                </a:r>
                <a:r>
                  <a:rPr lang="es-ES" sz="2000" b="1" dirty="0">
                    <a:solidFill>
                      <a:srgbClr val="FF0000"/>
                    </a:solidFill>
                  </a:rPr>
                  <a:t>red  original</a:t>
                </a:r>
                <a:r>
                  <a:rPr lang="es-ES" sz="2000" dirty="0" smtClean="0"/>
                  <a:t>)</a:t>
                </a:r>
                <a:r>
                  <a:rPr lang="es-ES" sz="2000" b="1" dirty="0" smtClean="0"/>
                  <a:t> </a:t>
                </a:r>
                <a:r>
                  <a:rPr lang="es-ES" sz="2000" b="1" dirty="0"/>
                  <a:t>por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/>
                      </a:rPr>
                      <m:t>𝒇</m:t>
                    </m:r>
                    <m:r>
                      <a:rPr lang="es-E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s-ES" sz="2000" dirty="0" smtClean="0"/>
                  <a:t>, y denotado </a:t>
                </a:r>
                <a:r>
                  <a:rPr lang="es-ES" sz="2000" dirty="0"/>
                  <a:t>por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/>
                      </a:rPr>
                      <m:t>𝒇</m:t>
                    </m:r>
                    <m:r>
                      <a:rPr lang="es-ES" sz="2000" b="1" i="1">
                        <a:latin typeface="Cambria Math"/>
                      </a:rPr>
                      <m:t>↑</m:t>
                    </m:r>
                    <m:sSup>
                      <m:sSup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s-ES" sz="20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000" b="1" dirty="0"/>
                  <a:t> </a:t>
                </a:r>
                <a:r>
                  <a:rPr lang="es-ES" sz="2000" dirty="0" smtClean="0"/>
                  <a:t>a </a:t>
                </a:r>
                <a:r>
                  <a:rPr lang="es-ES" sz="2000" dirty="0"/>
                  <a:t>la función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s-ES" sz="2000" b="1" i="1">
                        <a:latin typeface="Cambria Math"/>
                      </a:rPr>
                      <m:t>𝒇</m:t>
                    </m:r>
                    <m:r>
                      <a:rPr lang="es-ES" sz="2000" b="1" i="1">
                        <a:latin typeface="Cambria Math"/>
                      </a:rPr>
                      <m:t>↑</m:t>
                    </m:r>
                    <m:sSup>
                      <m:sSup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s-ES" sz="20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𝑉</m:t>
                    </m:r>
                    <m:r>
                      <a:rPr lang="es-ES" sz="2000" i="1">
                        <a:latin typeface="Cambria Math"/>
                      </a:rPr>
                      <m:t>×</m:t>
                    </m:r>
                    <m:r>
                      <a:rPr lang="es-ES" sz="2000" i="1">
                        <a:latin typeface="Cambria Math"/>
                      </a:rPr>
                      <m:t>𝑉</m:t>
                    </m:r>
                    <m:r>
                      <a:rPr lang="es-ES" sz="2000" i="1">
                        <a:latin typeface="Cambria Math"/>
                      </a:rPr>
                      <m:t>→</m:t>
                    </m:r>
                    <m:r>
                      <a:rPr lang="es-ES" sz="2000" i="1">
                        <a:latin typeface="Cambria Math"/>
                      </a:rPr>
                      <m:t>ℝ</m:t>
                    </m:r>
                  </m:oMath>
                </a14:m>
                <a:r>
                  <a:rPr lang="es-ES" sz="2000" dirty="0"/>
                  <a:t> dada por la expresión</a:t>
                </a:r>
              </a:p>
              <a:p>
                <a:pPr marL="0" indent="0">
                  <a:buNone/>
                </a:pPr>
                <a:endParaRPr lang="en-US" sz="2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>
                          <a:latin typeface="Cambria Math"/>
                        </a:rPr>
                        <m:t>𝒇</m:t>
                      </m:r>
                      <m:r>
                        <a:rPr lang="es-ES" sz="2000" b="1" i="1">
                          <a:latin typeface="Cambria Math"/>
                        </a:rPr>
                        <m:t>↑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s-ES" sz="20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𝑢</m:t>
                          </m:r>
                          <m:r>
                            <a:rPr lang="es-ES" sz="2000" i="1">
                              <a:latin typeface="Cambria Math"/>
                            </a:rPr>
                            <m:t>,</m:t>
                          </m:r>
                          <m:r>
                            <a:rPr lang="es-ES" sz="2000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sz="20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sz="20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sz="20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𝑠𝑖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0                                                           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𝑒𝑛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𝑜𝑡𝑟𝑜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Lema</a:t>
                </a:r>
                <a:r>
                  <a:rPr lang="en-US" sz="2000" b="1" dirty="0" smtClean="0"/>
                  <a:t> 26.1: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𝑓</m:t>
                          </m:r>
                          <m:r>
                            <a:rPr lang="es-ES" sz="2000" i="1">
                              <a:latin typeface="Cambria Math"/>
                            </a:rPr>
                            <m:t>↑</m:t>
                          </m:r>
                          <m:sSup>
                            <m:s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+|</m:t>
                      </m:r>
                      <m:r>
                        <a:rPr lang="es-ES" sz="2000" i="1">
                          <a:latin typeface="Cambria Math"/>
                        </a:rPr>
                        <m:t>𝑓</m:t>
                      </m:r>
                      <m:r>
                        <a:rPr lang="es-ES" sz="2000" i="1">
                          <a:latin typeface="Cambria Math"/>
                        </a:rPr>
                        <m:t>′|</m:t>
                      </m:r>
                    </m:oMath>
                  </m:oMathPara>
                </a14:m>
                <a:endParaRPr lang="es-E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79437"/>
                <a:ext cx="8229600" cy="6126163"/>
              </a:xfrm>
              <a:blipFill rotWithShape="0">
                <a:blip r:embed="rId2"/>
                <a:stretch>
                  <a:fillRect l="-741" t="-498" r="-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52400" y="3048000"/>
                <a:ext cx="8915400" cy="26037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En la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red original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, a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unas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aristas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se le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suma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valor y a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otras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se le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resta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Se le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suma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a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las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aristas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reales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 la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red original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 que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están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en el 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camino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que se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establece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sobre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la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red residual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800100" lvl="1" indent="-342900">
                  <a:buFontTx/>
                  <a:buChar char="-"/>
                </a:pPr>
                <a:endParaRPr lang="en-US" sz="2000" dirty="0"/>
              </a:p>
              <a:p>
                <a:pPr marL="800100" lvl="1" indent="-342900">
                  <a:buFontTx/>
                  <a:buChar char="-"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Se le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resta</a:t>
                </a:r>
                <a:r>
                  <a:rPr lang="en-US" sz="2000" dirty="0" smtClean="0"/>
                  <a:t>: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las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aristas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reales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 la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red original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) que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en el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camino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establecido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sobre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la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red residual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 smtClean="0"/>
                  <a:t>)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implica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pasar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por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ellas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en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sentido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inverso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, o sea, son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una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aristas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1" dirty="0" err="1" smtClean="0">
                    <a:solidFill>
                      <a:schemeClr val="tx1"/>
                    </a:solidFill>
                  </a:rPr>
                  <a:t>inversa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 la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red residual</a:t>
                </a:r>
                <a:endParaRPr lang="es-E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0"/>
                <a:ext cx="8915400" cy="2603790"/>
              </a:xfrm>
              <a:prstGeom prst="rect">
                <a:avLst/>
              </a:prstGeom>
              <a:blipFill rotWithShape="0">
                <a:blip r:embed="rId3"/>
                <a:stretch>
                  <a:fillRect l="-684" t="-1171" b="-32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4271" y="6223575"/>
            <a:ext cx="2368929" cy="253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70 CuadroTexto"/>
          <p:cNvSpPr txBox="1"/>
          <p:nvPr/>
        </p:nvSpPr>
        <p:spPr>
          <a:xfrm>
            <a:off x="685800" y="16836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Estado de la </a:t>
            </a:r>
            <a:r>
              <a:rPr lang="en-US" sz="1600" dirty="0" smtClean="0">
                <a:solidFill>
                  <a:srgbClr val="00B050"/>
                </a:solidFill>
              </a:rPr>
              <a:t>Red Residual </a:t>
            </a:r>
            <a:r>
              <a:rPr lang="en-US" sz="1600" dirty="0" smtClean="0"/>
              <a:t>al </a:t>
            </a:r>
            <a:r>
              <a:rPr lang="en-US" sz="1600" dirty="0" err="1" smtClean="0"/>
              <a:t>tomar</a:t>
            </a:r>
            <a:r>
              <a:rPr lang="en-US" sz="1600" dirty="0" smtClean="0"/>
              <a:t> la decision de </a:t>
            </a:r>
            <a:r>
              <a:rPr lang="en-US" sz="1600" dirty="0" err="1" smtClean="0"/>
              <a:t>escoger</a:t>
            </a:r>
            <a:r>
              <a:rPr lang="en-US" sz="1600" dirty="0" smtClean="0"/>
              <a:t> el </a:t>
            </a:r>
            <a:r>
              <a:rPr lang="en-US" sz="1600" dirty="0" err="1" smtClean="0"/>
              <a:t>camino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s-b-e-c-t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cual</a:t>
            </a:r>
            <a:r>
              <a:rPr lang="en-US" sz="1600" dirty="0" smtClean="0"/>
              <a:t> se </a:t>
            </a:r>
            <a:r>
              <a:rPr lang="en-US" sz="1600" dirty="0" err="1" smtClean="0"/>
              <a:t>enviará</a:t>
            </a:r>
            <a:r>
              <a:rPr lang="en-US" sz="1600" dirty="0" smtClean="0"/>
              <a:t> un </a:t>
            </a:r>
            <a:r>
              <a:rPr lang="en-US" sz="1600" dirty="0" err="1" smtClean="0"/>
              <a:t>flujo</a:t>
            </a:r>
            <a:r>
              <a:rPr lang="en-US" sz="1600" dirty="0" smtClean="0"/>
              <a:t> de </a:t>
            </a:r>
            <a:r>
              <a:rPr lang="en-US" sz="1600" b="1" dirty="0" smtClean="0"/>
              <a:t>5</a:t>
            </a:r>
            <a:r>
              <a:rPr lang="en-US" sz="1600" dirty="0" smtClean="0"/>
              <a:t> </a:t>
            </a:r>
            <a:r>
              <a:rPr lang="en-US" sz="1600" dirty="0" err="1" smtClean="0"/>
              <a:t>unidades</a:t>
            </a:r>
            <a:endParaRPr lang="en-US" sz="1600" dirty="0" smtClean="0"/>
          </a:p>
        </p:txBody>
      </p:sp>
      <p:sp>
        <p:nvSpPr>
          <p:cNvPr id="53" name="70 CuadroTexto"/>
          <p:cNvSpPr txBox="1"/>
          <p:nvPr/>
        </p:nvSpPr>
        <p:spPr>
          <a:xfrm>
            <a:off x="5029200" y="168360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Estado de la </a:t>
            </a:r>
            <a:r>
              <a:rPr lang="en-US" sz="1600" dirty="0" smtClean="0">
                <a:solidFill>
                  <a:srgbClr val="00B050"/>
                </a:solidFill>
              </a:rPr>
              <a:t>Red Residual </a:t>
            </a:r>
            <a:r>
              <a:rPr lang="en-US" sz="1600" dirty="0" err="1" smtClean="0"/>
              <a:t>después</a:t>
            </a:r>
            <a:r>
              <a:rPr lang="en-US" sz="1600" dirty="0" smtClean="0"/>
              <a:t> de </a:t>
            </a:r>
            <a:r>
              <a:rPr lang="en-US" sz="1600" dirty="0" err="1" smtClean="0"/>
              <a:t>enviar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</a:t>
            </a:r>
            <a:r>
              <a:rPr lang="en-US" sz="1600" dirty="0" err="1" smtClean="0"/>
              <a:t>ella</a:t>
            </a:r>
            <a:r>
              <a:rPr lang="en-US" sz="1600" dirty="0" smtClean="0"/>
              <a:t> el </a:t>
            </a:r>
            <a:r>
              <a:rPr lang="en-US" sz="1600" dirty="0" err="1" smtClean="0"/>
              <a:t>flujo</a:t>
            </a:r>
            <a:r>
              <a:rPr lang="en-US" sz="1600" dirty="0" smtClean="0"/>
              <a:t> de </a:t>
            </a:r>
            <a:r>
              <a:rPr lang="en-US" sz="1600" b="1" dirty="0" smtClean="0"/>
              <a:t>5</a:t>
            </a:r>
            <a:r>
              <a:rPr lang="en-US" sz="1600" dirty="0" smtClean="0"/>
              <a:t> </a:t>
            </a:r>
            <a:r>
              <a:rPr lang="en-US" sz="1600" dirty="0" err="1" smtClean="0"/>
              <a:t>unidades</a:t>
            </a:r>
            <a:endParaRPr lang="en-US" sz="1600" dirty="0" smtClean="0"/>
          </a:p>
        </p:txBody>
      </p:sp>
      <p:grpSp>
        <p:nvGrpSpPr>
          <p:cNvPr id="54" name="Group 67"/>
          <p:cNvGrpSpPr/>
          <p:nvPr/>
        </p:nvGrpSpPr>
        <p:grpSpPr>
          <a:xfrm>
            <a:off x="289152" y="3733800"/>
            <a:ext cx="2848945" cy="1674870"/>
            <a:chOff x="410887" y="2200897"/>
            <a:chExt cx="4465913" cy="2946235"/>
          </a:xfrm>
        </p:grpSpPr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60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63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3311768" y="3607817"/>
              <a:ext cx="508260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3932783" y="4074795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/20</a:t>
              </a:r>
              <a:endParaRPr lang="en-US" altLang="zh-CN" sz="1200" i="0" dirty="0"/>
            </a:p>
          </p:txBody>
        </p:sp>
        <p:sp>
          <p:nvSpPr>
            <p:cNvPr id="67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30/40</a:t>
              </a:r>
              <a:endParaRPr lang="en-US" altLang="zh-CN" sz="1200" i="0" dirty="0"/>
            </a:p>
          </p:txBody>
        </p:sp>
        <p:sp>
          <p:nvSpPr>
            <p:cNvPr id="68" name="Text Box 33"/>
            <p:cNvSpPr txBox="1">
              <a:spLocks noChangeArrowheads="1"/>
            </p:cNvSpPr>
            <p:nvPr/>
          </p:nvSpPr>
          <p:spPr bwMode="auto">
            <a:xfrm>
              <a:off x="2253744" y="465986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15/20</a:t>
              </a:r>
              <a:endParaRPr lang="en-US" altLang="zh-CN" sz="1200" i="0" dirty="0"/>
            </a:p>
          </p:txBody>
        </p:sp>
        <p:cxnSp>
          <p:nvCxnSpPr>
            <p:cNvPr id="69" name="Straight Arrow Connector 32"/>
            <p:cNvCxnSpPr>
              <a:stCxn id="56" idx="7"/>
              <a:endCxn id="61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34"/>
            <p:cNvCxnSpPr>
              <a:stCxn id="56" idx="5"/>
              <a:endCxn id="57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38"/>
            <p:cNvCxnSpPr>
              <a:stCxn id="57" idx="6"/>
              <a:endCxn id="58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41"/>
            <p:cNvCxnSpPr>
              <a:stCxn id="60" idx="5"/>
              <a:endCxn id="59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46"/>
            <p:cNvCxnSpPr>
              <a:stCxn id="58" idx="7"/>
              <a:endCxn id="59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49"/>
            <p:cNvCxnSpPr>
              <a:stCxn id="61" idx="6"/>
              <a:endCxn id="60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60"/>
            <p:cNvCxnSpPr>
              <a:stCxn id="76" idx="6"/>
              <a:endCxn id="59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35"/>
            <p:cNvCxnSpPr>
              <a:stCxn id="61" idx="5"/>
              <a:endCxn id="76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39"/>
            <p:cNvCxnSpPr>
              <a:stCxn id="76" idx="5"/>
              <a:endCxn id="58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40"/>
            <p:cNvCxnSpPr>
              <a:stCxn id="57" idx="7"/>
              <a:endCxn id="76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42"/>
            <p:cNvCxnSpPr>
              <a:stCxn id="76" idx="7"/>
              <a:endCxn id="60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82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2441514" y="4005104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1200" i="0" dirty="0" smtClean="0"/>
                <a:t>/10</a:t>
              </a:r>
              <a:endParaRPr lang="en-US" altLang="zh-CN" sz="1200" i="0" dirty="0"/>
            </a:p>
          </p:txBody>
        </p:sp>
      </p:grpSp>
      <p:sp>
        <p:nvSpPr>
          <p:cNvPr id="84" name="70 CuadroTexto"/>
          <p:cNvSpPr txBox="1"/>
          <p:nvPr/>
        </p:nvSpPr>
        <p:spPr>
          <a:xfrm>
            <a:off x="-10869" y="505402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Red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ORIGINAL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5331" y="5638800"/>
            <a:ext cx="3135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ANTES </a:t>
            </a:r>
            <a:r>
              <a:rPr lang="en-US" sz="1600" dirty="0" smtClean="0"/>
              <a:t>de </a:t>
            </a:r>
            <a:r>
              <a:rPr lang="en-US" sz="1600" dirty="0" err="1" smtClean="0"/>
              <a:t>pasar</a:t>
            </a:r>
            <a:r>
              <a:rPr lang="en-US" sz="1600" dirty="0" smtClean="0"/>
              <a:t> el </a:t>
            </a:r>
            <a:r>
              <a:rPr lang="en-US" sz="1600" dirty="0" err="1" smtClean="0"/>
              <a:t>flujo</a:t>
            </a:r>
            <a:r>
              <a:rPr lang="en-US" sz="1600" dirty="0" smtClean="0"/>
              <a:t> de 5 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el </a:t>
            </a:r>
            <a:r>
              <a:rPr lang="en-US" sz="1600" dirty="0" err="1" smtClean="0"/>
              <a:t>camino</a:t>
            </a: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s-b-e-c-t</a:t>
            </a:r>
            <a:endParaRPr lang="es-ES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212275" y="4191000"/>
            <a:ext cx="2733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Aumento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Flujo</a:t>
            </a:r>
            <a:r>
              <a:rPr lang="en-US" sz="1600" b="1" dirty="0" smtClean="0"/>
              <a:t> (en la </a:t>
            </a:r>
            <a:r>
              <a:rPr lang="en-US" sz="1600" b="1" dirty="0" smtClean="0">
                <a:solidFill>
                  <a:srgbClr val="FF0000"/>
                </a:solidFill>
              </a:rPr>
              <a:t>RED ORIGINAL</a:t>
            </a:r>
            <a:r>
              <a:rPr lang="en-US" sz="1600" b="1" dirty="0" smtClean="0"/>
              <a:t>) a </a:t>
            </a:r>
            <a:r>
              <a:rPr lang="en-US" sz="1600" b="1" dirty="0" err="1" smtClean="0"/>
              <a:t>las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aristas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implicadas</a:t>
            </a:r>
            <a:r>
              <a:rPr lang="en-US" sz="1600" b="1" dirty="0" smtClean="0"/>
              <a:t> en el </a:t>
            </a:r>
            <a:r>
              <a:rPr lang="en-US" sz="1600" b="1" dirty="0" err="1" smtClean="0"/>
              <a:t>camino</a:t>
            </a:r>
            <a:r>
              <a:rPr lang="en-US" sz="1600" b="1" dirty="0" smtClean="0"/>
              <a:t> escogido</a:t>
            </a:r>
            <a:endParaRPr lang="es-ES" sz="1600" dirty="0"/>
          </a:p>
        </p:txBody>
      </p:sp>
      <p:sp>
        <p:nvSpPr>
          <p:cNvPr id="88" name="1 CuadroTexto"/>
          <p:cNvSpPr txBox="1"/>
          <p:nvPr/>
        </p:nvSpPr>
        <p:spPr>
          <a:xfrm>
            <a:off x="3222667" y="5219343"/>
            <a:ext cx="119693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 la red residual:</a:t>
            </a:r>
          </a:p>
          <a:p>
            <a:r>
              <a:rPr lang="en-US" sz="1600" dirty="0" smtClean="0"/>
              <a:t>f’(s, b) = 5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’(b, e) </a:t>
            </a:r>
            <a:r>
              <a:rPr lang="en-US" sz="1600" dirty="0"/>
              <a:t>= </a:t>
            </a:r>
            <a:r>
              <a:rPr lang="en-US" sz="1600" dirty="0" smtClean="0"/>
              <a:t>5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’(e, c) </a:t>
            </a:r>
            <a:r>
              <a:rPr lang="en-US" sz="1600" dirty="0"/>
              <a:t>= </a:t>
            </a:r>
            <a:r>
              <a:rPr lang="en-US" sz="1600" dirty="0" smtClean="0"/>
              <a:t>5</a:t>
            </a:r>
          </a:p>
          <a:p>
            <a:r>
              <a:rPr lang="en-US" sz="1600" dirty="0"/>
              <a:t>f</a:t>
            </a:r>
            <a:r>
              <a:rPr lang="en-US" sz="1600" dirty="0" smtClean="0"/>
              <a:t>’(c, t) </a:t>
            </a:r>
            <a:r>
              <a:rPr lang="en-US" sz="1600" dirty="0"/>
              <a:t>= 5</a:t>
            </a:r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2 CuadroTexto"/>
              <p:cNvSpPr txBox="1"/>
              <p:nvPr/>
            </p:nvSpPr>
            <p:spPr>
              <a:xfrm>
                <a:off x="4148646" y="5212140"/>
                <a:ext cx="274072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En la red </a:t>
                </a:r>
              </a:p>
              <a:p>
                <a:r>
                  <a:rPr lang="en-US" sz="1600" dirty="0" smtClean="0"/>
                  <a:t>original:</a:t>
                </a:r>
              </a:p>
              <a:p>
                <a14:m>
                  <m:oMath xmlns:m="http://schemas.openxmlformats.org/officeDocument/2006/math">
                    <m:r>
                      <a:rPr lang="es-ES" sz="1600" i="1">
                        <a:latin typeface="Cambria Math"/>
                      </a:rPr>
                      <m:t>𝑓</m:t>
                    </m:r>
                    <m:r>
                      <a:rPr lang="es-ES" sz="1600" i="1">
                        <a:latin typeface="Cambria Math"/>
                      </a:rPr>
                      <m:t>↑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s-ES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  <m:r>
                          <a:rPr lang="es-ES" sz="1600" i="1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s-E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30+5 −0</m:t>
                    </m:r>
                  </m:oMath>
                </a14:m>
                <a:r>
                  <a:rPr lang="en-US" sz="1600" b="0" dirty="0" smtClean="0"/>
                  <a:t>=35</a:t>
                </a:r>
              </a:p>
              <a:p>
                <a14:m>
                  <m:oMath xmlns:m="http://schemas.openxmlformats.org/officeDocument/2006/math">
                    <m:r>
                      <a:rPr lang="es-ES" sz="1600" i="1">
                        <a:latin typeface="Cambria Math"/>
                      </a:rPr>
                      <m:t>𝑓</m:t>
                    </m:r>
                    <m:r>
                      <a:rPr lang="es-ES" sz="1600" i="1">
                        <a:latin typeface="Cambria Math"/>
                      </a:rPr>
                      <m:t>↑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s-ES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  <m:r>
                          <a:rPr lang="es-ES" sz="1600" i="1">
                            <a:latin typeface="Cambria Math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s-E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15+5 −0</m:t>
                    </m:r>
                  </m:oMath>
                </a14:m>
                <a:r>
                  <a:rPr lang="en-US" sz="1600" b="0" dirty="0" smtClean="0"/>
                  <a:t>=20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s-ES" sz="1600" b="1" i="1">
                        <a:latin typeface="Cambria Math"/>
                      </a:rPr>
                      <m:t>𝒇</m:t>
                    </m:r>
                    <m:r>
                      <a:rPr lang="es-ES" sz="1600" b="1" i="1">
                        <a:latin typeface="Cambria Math"/>
                      </a:rPr>
                      <m:t>↑</m:t>
                    </m:r>
                    <m:sSup>
                      <m:sSup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1" i="1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s-ES" sz="1600" b="1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/>
                          </a:rPr>
                          <m:t>𝒄</m:t>
                        </m:r>
                        <m:r>
                          <a:rPr lang="es-ES" sz="1600" b="1" i="1">
                            <a:latin typeface="Cambria Math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s-ES" sz="1600" b="1" i="1"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latin typeface="Cambria Math"/>
                      </a:rPr>
                      <m:t>𝟓</m:t>
                    </m:r>
                    <m:r>
                      <a:rPr lang="en-US" sz="1600" b="1" i="1" smtClean="0"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latin typeface="Cambria Math"/>
                      </a:rPr>
                      <m:t>𝟎</m:t>
                    </m:r>
                    <m:r>
                      <a:rPr lang="en-US" sz="1600" b="1" i="1" smtClean="0"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latin typeface="Cambria Math"/>
                      </a:rPr>
                      <m:t>𝟓</m:t>
                    </m:r>
                  </m:oMath>
                </a14:m>
                <a:r>
                  <a:rPr lang="en-US" sz="1600" b="1" dirty="0" smtClean="0"/>
                  <a:t>=0</a:t>
                </a:r>
              </a:p>
              <a:p>
                <a14:m>
                  <m:oMath xmlns:m="http://schemas.openxmlformats.org/officeDocument/2006/math">
                    <m:r>
                      <a:rPr lang="es-ES" sz="1600" i="1">
                        <a:latin typeface="Cambria Math"/>
                      </a:rPr>
                      <m:t>𝑓</m:t>
                    </m:r>
                    <m:r>
                      <a:rPr lang="es-ES" sz="1600" i="1">
                        <a:latin typeface="Cambria Math"/>
                      </a:rPr>
                      <m:t>↑</m:t>
                    </m:r>
                    <m:sSup>
                      <m:sSup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s-ES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  <m:r>
                          <a:rPr lang="es-E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 smtClean="0"/>
                  <a:t>=5</a:t>
                </a:r>
                <a:endParaRPr lang="en-US" sz="1600" dirty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89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46" y="5212140"/>
                <a:ext cx="2740720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336" t="-10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62" y="2895600"/>
            <a:ext cx="4730526" cy="57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Group 67"/>
          <p:cNvGrpSpPr/>
          <p:nvPr/>
        </p:nvGrpSpPr>
        <p:grpSpPr>
          <a:xfrm>
            <a:off x="6066455" y="3810000"/>
            <a:ext cx="2848945" cy="1674870"/>
            <a:chOff x="410887" y="2200897"/>
            <a:chExt cx="4465913" cy="2946235"/>
          </a:xfrm>
        </p:grpSpPr>
        <p:sp>
          <p:nvSpPr>
            <p:cNvPr id="92" name="Text Box 25"/>
            <p:cNvSpPr txBox="1">
              <a:spLocks noChangeArrowheads="1"/>
            </p:cNvSpPr>
            <p:nvPr/>
          </p:nvSpPr>
          <p:spPr bwMode="auto">
            <a:xfrm>
              <a:off x="2248929" y="2200897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2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4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e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i="0" dirty="0" smtClean="0"/>
                <a:t>t</a:t>
              </a:r>
              <a:endParaRPr lang="en-US" altLang="zh-CN" sz="1200" i="0" dirty="0"/>
            </a:p>
          </p:txBody>
        </p:sp>
        <p:sp>
          <p:nvSpPr>
            <p:cNvPr id="97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 Box 24"/>
            <p:cNvSpPr txBox="1">
              <a:spLocks noChangeArrowheads="1"/>
            </p:cNvSpPr>
            <p:nvPr/>
          </p:nvSpPr>
          <p:spPr bwMode="auto">
            <a:xfrm>
              <a:off x="418378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dirty="0" smtClean="0"/>
                <a:t>20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00" name="Text Box 26"/>
            <p:cNvSpPr txBox="1">
              <a:spLocks noChangeArrowheads="1"/>
            </p:cNvSpPr>
            <p:nvPr/>
          </p:nvSpPr>
          <p:spPr bwMode="auto">
            <a:xfrm>
              <a:off x="3921211" y="2603023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30/30</a:t>
              </a:r>
              <a:endParaRPr lang="en-US" altLang="zh-CN" sz="1200" i="0" dirty="0"/>
            </a:p>
          </p:txBody>
        </p:sp>
        <p:sp>
          <p:nvSpPr>
            <p:cNvPr id="101" name="Text Box 28"/>
            <p:cNvSpPr txBox="1">
              <a:spLocks noChangeArrowheads="1"/>
            </p:cNvSpPr>
            <p:nvPr/>
          </p:nvSpPr>
          <p:spPr bwMode="auto">
            <a:xfrm>
              <a:off x="1395792" y="2971984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10/10</a:t>
              </a:r>
              <a:endParaRPr lang="en-US" altLang="zh-CN" sz="1200" i="0" dirty="0"/>
            </a:p>
          </p:txBody>
        </p: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189982" y="3607817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5</a:t>
              </a:r>
              <a:r>
                <a:rPr lang="en-US" altLang="zh-CN" sz="1200" i="0" dirty="0" smtClean="0"/>
                <a:t>/10</a:t>
              </a:r>
              <a:endParaRPr lang="en-US" altLang="zh-CN" sz="1200" i="0" dirty="0"/>
            </a:p>
          </p:txBody>
        </p:sp>
        <p:sp>
          <p:nvSpPr>
            <p:cNvPr id="103" name="Text Box 31"/>
            <p:cNvSpPr txBox="1">
              <a:spLocks noChangeArrowheads="1"/>
            </p:cNvSpPr>
            <p:nvPr/>
          </p:nvSpPr>
          <p:spPr bwMode="auto">
            <a:xfrm>
              <a:off x="4081379" y="4074795"/>
              <a:ext cx="795421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104" name="Text Box 32"/>
            <p:cNvSpPr txBox="1">
              <a:spLocks noChangeArrowheads="1"/>
            </p:cNvSpPr>
            <p:nvPr/>
          </p:nvSpPr>
          <p:spPr bwMode="auto">
            <a:xfrm>
              <a:off x="410887" y="397714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35</a:t>
              </a:r>
              <a:r>
                <a:rPr lang="en-US" altLang="zh-CN" sz="1200" i="0" dirty="0" smtClean="0"/>
                <a:t>/40</a:t>
              </a:r>
              <a:endParaRPr lang="en-US" altLang="zh-CN" sz="1200" i="0" dirty="0"/>
            </a:p>
          </p:txBody>
        </p:sp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253744" y="4659868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20</a:t>
              </a:r>
              <a:r>
                <a:rPr lang="en-US" altLang="zh-CN" sz="1200" i="0" dirty="0" smtClean="0"/>
                <a:t>/20</a:t>
              </a:r>
              <a:endParaRPr lang="en-US" altLang="zh-CN" sz="1200" i="0" dirty="0"/>
            </a:p>
          </p:txBody>
        </p:sp>
        <p:cxnSp>
          <p:nvCxnSpPr>
            <p:cNvPr id="106" name="Straight Arrow Connector 32"/>
            <p:cNvCxnSpPr>
              <a:stCxn id="93" idx="7"/>
              <a:endCxn id="98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34"/>
            <p:cNvCxnSpPr>
              <a:stCxn id="93" idx="5"/>
              <a:endCxn id="94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38"/>
            <p:cNvCxnSpPr>
              <a:stCxn id="94" idx="6"/>
              <a:endCxn id="95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41"/>
            <p:cNvCxnSpPr>
              <a:stCxn id="97" idx="5"/>
              <a:endCxn id="96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6"/>
            <p:cNvCxnSpPr>
              <a:stCxn id="95" idx="7"/>
              <a:endCxn id="96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9"/>
            <p:cNvCxnSpPr>
              <a:stCxn id="98" idx="6"/>
              <a:endCxn id="97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60"/>
            <p:cNvCxnSpPr>
              <a:stCxn id="113" idx="6"/>
              <a:endCxn id="96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Arrow Connector 35"/>
            <p:cNvCxnSpPr>
              <a:stCxn id="98" idx="5"/>
              <a:endCxn id="113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39"/>
            <p:cNvCxnSpPr>
              <a:stCxn id="113" idx="5"/>
              <a:endCxn id="95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40"/>
            <p:cNvCxnSpPr>
              <a:stCxn id="94" idx="7"/>
              <a:endCxn id="113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42"/>
            <p:cNvCxnSpPr>
              <a:stCxn id="113" idx="7"/>
              <a:endCxn id="97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 Box 28"/>
            <p:cNvSpPr txBox="1">
              <a:spLocks noChangeArrowheads="1"/>
            </p:cNvSpPr>
            <p:nvPr/>
          </p:nvSpPr>
          <p:spPr bwMode="auto">
            <a:xfrm>
              <a:off x="1424984" y="3839539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15/15</a:t>
              </a:r>
              <a:endParaRPr lang="en-US" altLang="zh-CN" sz="1200" i="0" dirty="0"/>
            </a:p>
          </p:txBody>
        </p:sp>
        <p:sp>
          <p:nvSpPr>
            <p:cNvPr id="119" name="Text Box 28"/>
            <p:cNvSpPr txBox="1">
              <a:spLocks noChangeArrowheads="1"/>
            </p:cNvSpPr>
            <p:nvPr/>
          </p:nvSpPr>
          <p:spPr bwMode="auto">
            <a:xfrm>
              <a:off x="2410183" y="2785970"/>
              <a:ext cx="874963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i="0" dirty="0" smtClean="0"/>
                <a:t>20/20</a:t>
              </a:r>
              <a:endParaRPr lang="en-US" altLang="zh-CN" sz="1200" i="0" dirty="0"/>
            </a:p>
          </p:txBody>
        </p:sp>
        <p:sp>
          <p:nvSpPr>
            <p:cNvPr id="120" name="Text Box 28"/>
            <p:cNvSpPr txBox="1">
              <a:spLocks noChangeArrowheads="1"/>
            </p:cNvSpPr>
            <p:nvPr/>
          </p:nvSpPr>
          <p:spPr bwMode="auto">
            <a:xfrm>
              <a:off x="2441514" y="4005104"/>
              <a:ext cx="751835" cy="48726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sz="1200" i="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en-US" altLang="zh-CN" sz="1200" i="0" dirty="0" smtClean="0"/>
                <a:t>10</a:t>
              </a:r>
              <a:endParaRPr lang="en-US" altLang="zh-CN" sz="1200" i="0" dirty="0"/>
            </a:p>
          </p:txBody>
        </p:sp>
      </p:grpSp>
      <p:sp>
        <p:nvSpPr>
          <p:cNvPr id="121" name="70 CuadroTexto"/>
          <p:cNvSpPr txBox="1"/>
          <p:nvPr/>
        </p:nvSpPr>
        <p:spPr>
          <a:xfrm>
            <a:off x="5766434" y="4976295"/>
            <a:ext cx="1260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Red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ORIGINAL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158092" y="5715000"/>
            <a:ext cx="143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DESPUES</a:t>
            </a:r>
            <a:endParaRPr lang="es-ES" sz="1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184271" y="5382894"/>
            <a:ext cx="0" cy="1338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600200" y="83657"/>
            <a:ext cx="3124200" cy="1676146"/>
            <a:chOff x="3110090" y="2109029"/>
            <a:chExt cx="3124200" cy="1676146"/>
          </a:xfrm>
        </p:grpSpPr>
        <p:grpSp>
          <p:nvGrpSpPr>
            <p:cNvPr id="124" name="Group 123"/>
            <p:cNvGrpSpPr/>
            <p:nvPr/>
          </p:nvGrpSpPr>
          <p:grpSpPr>
            <a:xfrm>
              <a:off x="3643489" y="2109029"/>
              <a:ext cx="2590801" cy="1445723"/>
              <a:chOff x="3581400" y="348317"/>
              <a:chExt cx="2590801" cy="1445723"/>
            </a:xfrm>
          </p:grpSpPr>
          <p:sp>
            <p:nvSpPr>
              <p:cNvPr id="146" name="Oval 8"/>
              <p:cNvSpPr>
                <a:spLocks noChangeArrowheads="1"/>
              </p:cNvSpPr>
              <p:nvPr/>
            </p:nvSpPr>
            <p:spPr bwMode="auto">
              <a:xfrm>
                <a:off x="3581400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200" b="1" i="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47" name="Oval 9"/>
              <p:cNvSpPr>
                <a:spLocks noChangeArrowheads="1"/>
              </p:cNvSpPr>
              <p:nvPr/>
            </p:nvSpPr>
            <p:spPr bwMode="auto">
              <a:xfrm>
                <a:off x="4162097" y="1495916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0"/>
              <p:cNvSpPr>
                <a:spLocks noChangeArrowheads="1"/>
              </p:cNvSpPr>
              <p:nvPr/>
            </p:nvSpPr>
            <p:spPr bwMode="auto">
              <a:xfrm>
                <a:off x="5257574" y="1495916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e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Oval 11"/>
              <p:cNvSpPr>
                <a:spLocks noChangeArrowheads="1"/>
              </p:cNvSpPr>
              <p:nvPr/>
            </p:nvSpPr>
            <p:spPr bwMode="auto">
              <a:xfrm>
                <a:off x="5849366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200" b="1" i="0" dirty="0" smtClean="0"/>
                  <a:t>t</a:t>
                </a:r>
                <a:endParaRPr lang="en-US" altLang="zh-CN" sz="1200" b="1" i="0" dirty="0"/>
              </a:p>
            </p:txBody>
          </p:sp>
          <p:sp>
            <p:nvSpPr>
              <p:cNvPr id="150" name="Oval 12"/>
              <p:cNvSpPr>
                <a:spLocks noChangeArrowheads="1"/>
              </p:cNvSpPr>
              <p:nvPr/>
            </p:nvSpPr>
            <p:spPr bwMode="auto">
              <a:xfrm>
                <a:off x="5268669" y="348317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Oval 13"/>
              <p:cNvSpPr>
                <a:spLocks noChangeArrowheads="1"/>
              </p:cNvSpPr>
              <p:nvPr/>
            </p:nvSpPr>
            <p:spPr bwMode="auto">
              <a:xfrm>
                <a:off x="4162097" y="348317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 Box 24"/>
              <p:cNvSpPr txBox="1">
                <a:spLocks noChangeArrowheads="1"/>
              </p:cNvSpPr>
              <p:nvPr/>
            </p:nvSpPr>
            <p:spPr bwMode="auto">
              <a:xfrm>
                <a:off x="3665380" y="553281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20</a:t>
                </a:r>
                <a:endParaRPr lang="en-US" altLang="zh-CN" sz="1200" b="1" i="0" dirty="0"/>
              </a:p>
            </p:txBody>
          </p:sp>
          <p:sp>
            <p:nvSpPr>
              <p:cNvPr id="153" name="Text Box 30"/>
              <p:cNvSpPr txBox="1">
                <a:spLocks noChangeArrowheads="1"/>
              </p:cNvSpPr>
              <p:nvPr/>
            </p:nvSpPr>
            <p:spPr bwMode="auto">
              <a:xfrm>
                <a:off x="5232862" y="1024799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10</a:t>
                </a:r>
                <a:endParaRPr lang="en-US" altLang="zh-CN" sz="1200" b="1" i="0" dirty="0"/>
              </a:p>
            </p:txBody>
          </p:sp>
          <p:sp>
            <p:nvSpPr>
              <p:cNvPr id="154" name="Text Box 32"/>
              <p:cNvSpPr txBox="1">
                <a:spLocks noChangeArrowheads="1"/>
              </p:cNvSpPr>
              <p:nvPr/>
            </p:nvSpPr>
            <p:spPr bwMode="auto">
              <a:xfrm>
                <a:off x="3939551" y="1038282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10</a:t>
                </a:r>
                <a:endParaRPr lang="en-US" altLang="zh-CN" sz="1200" b="1" i="0" dirty="0"/>
              </a:p>
            </p:txBody>
          </p:sp>
          <p:sp>
            <p:nvSpPr>
              <p:cNvPr id="155" name="Text Box 33"/>
              <p:cNvSpPr txBox="1">
                <a:spLocks noChangeArrowheads="1"/>
              </p:cNvSpPr>
              <p:nvPr/>
            </p:nvSpPr>
            <p:spPr bwMode="auto">
              <a:xfrm>
                <a:off x="4675416" y="1363488"/>
                <a:ext cx="26321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5</a:t>
                </a:r>
                <a:endParaRPr lang="en-US" altLang="zh-CN" sz="1200" b="1" i="0" dirty="0"/>
              </a:p>
            </p:txBody>
          </p:sp>
          <p:cxnSp>
            <p:nvCxnSpPr>
              <p:cNvPr id="156" name="Straight Arrow Connector 32"/>
              <p:cNvCxnSpPr/>
              <p:nvPr/>
            </p:nvCxnSpPr>
            <p:spPr>
              <a:xfrm flipV="1">
                <a:off x="3803897" y="551492"/>
                <a:ext cx="352544" cy="3547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34"/>
              <p:cNvCxnSpPr/>
              <p:nvPr/>
            </p:nvCxnSpPr>
            <p:spPr>
              <a:xfrm>
                <a:off x="3900774" y="1134888"/>
                <a:ext cx="352544" cy="371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38"/>
              <p:cNvCxnSpPr/>
              <p:nvPr/>
            </p:nvCxnSpPr>
            <p:spPr>
              <a:xfrm>
                <a:off x="4476464" y="1588992"/>
                <a:ext cx="77177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60"/>
              <p:cNvCxnSpPr>
                <a:stCxn id="160" idx="6"/>
                <a:endCxn id="149" idx="2"/>
              </p:cNvCxnSpPr>
              <p:nvPr/>
            </p:nvCxnSpPr>
            <p:spPr>
              <a:xfrm>
                <a:off x="5040556" y="1062980"/>
                <a:ext cx="80881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3"/>
              <p:cNvSpPr>
                <a:spLocks noChangeArrowheads="1"/>
              </p:cNvSpPr>
              <p:nvPr/>
            </p:nvSpPr>
            <p:spPr bwMode="auto">
              <a:xfrm>
                <a:off x="4716857" y="913918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Arrow Connector 39"/>
              <p:cNvCxnSpPr/>
              <p:nvPr/>
            </p:nvCxnSpPr>
            <p:spPr>
              <a:xfrm>
                <a:off x="5055073" y="1134888"/>
                <a:ext cx="311700" cy="371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 Box 28"/>
              <p:cNvSpPr txBox="1">
                <a:spLocks noChangeArrowheads="1"/>
              </p:cNvSpPr>
              <p:nvPr/>
            </p:nvSpPr>
            <p:spPr bwMode="auto">
              <a:xfrm>
                <a:off x="5105112" y="1095820"/>
                <a:ext cx="26321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sz="1200" b="1" i="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5" name="70 CuadroTexto"/>
            <p:cNvSpPr txBox="1"/>
            <p:nvPr/>
          </p:nvSpPr>
          <p:spPr>
            <a:xfrm>
              <a:off x="3110090" y="3200400"/>
              <a:ext cx="13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Red </a:t>
              </a:r>
            </a:p>
            <a:p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RESIDUAL</a:t>
              </a:r>
            </a:p>
          </p:txBody>
        </p:sp>
        <p:cxnSp>
          <p:nvCxnSpPr>
            <p:cNvPr id="126" name="Straight Arrow Connector 32"/>
            <p:cNvCxnSpPr/>
            <p:nvPr/>
          </p:nvCxnSpPr>
          <p:spPr>
            <a:xfrm flipV="1">
              <a:off x="3934407" y="2425965"/>
              <a:ext cx="352544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 Box 24"/>
            <p:cNvSpPr txBox="1">
              <a:spLocks noChangeArrowheads="1"/>
            </p:cNvSpPr>
            <p:nvPr/>
          </p:nvSpPr>
          <p:spPr bwMode="auto">
            <a:xfrm>
              <a:off x="4038600" y="2533070"/>
              <a:ext cx="3884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28" name="Text Box 32"/>
            <p:cNvSpPr txBox="1">
              <a:spLocks noChangeArrowheads="1"/>
            </p:cNvSpPr>
            <p:nvPr/>
          </p:nvSpPr>
          <p:spPr bwMode="auto">
            <a:xfrm>
              <a:off x="3676262" y="303760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cxnSp>
          <p:nvCxnSpPr>
            <p:cNvPr id="129" name="Straight Arrow Connector 34"/>
            <p:cNvCxnSpPr/>
            <p:nvPr/>
          </p:nvCxnSpPr>
          <p:spPr>
            <a:xfrm>
              <a:off x="3828661" y="2962469"/>
              <a:ext cx="341101" cy="32897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4651189" y="3438139"/>
              <a:ext cx="34176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cxnSp>
          <p:nvCxnSpPr>
            <p:cNvPr id="131" name="Straight Arrow Connector 38"/>
            <p:cNvCxnSpPr/>
            <p:nvPr/>
          </p:nvCxnSpPr>
          <p:spPr>
            <a:xfrm>
              <a:off x="4486469" y="3470689"/>
              <a:ext cx="77177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39"/>
            <p:cNvCxnSpPr/>
            <p:nvPr/>
          </p:nvCxnSpPr>
          <p:spPr>
            <a:xfrm>
              <a:off x="4982170" y="2914739"/>
              <a:ext cx="311700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 Box 28"/>
            <p:cNvSpPr txBox="1">
              <a:spLocks noChangeArrowheads="1"/>
            </p:cNvSpPr>
            <p:nvPr/>
          </p:nvSpPr>
          <p:spPr bwMode="auto">
            <a:xfrm>
              <a:off x="4800600" y="2946982"/>
              <a:ext cx="26321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5</a:t>
              </a:r>
              <a:endParaRPr lang="en-US" altLang="zh-CN" sz="1200" b="1" i="0" dirty="0">
                <a:solidFill>
                  <a:srgbClr val="FF0000"/>
                </a:solidFill>
              </a:endParaRPr>
            </a:p>
          </p:txBody>
        </p:sp>
        <p:cxnSp>
          <p:nvCxnSpPr>
            <p:cNvPr id="134" name="Straight Arrow Connector 49"/>
            <p:cNvCxnSpPr/>
            <p:nvPr/>
          </p:nvCxnSpPr>
          <p:spPr>
            <a:xfrm>
              <a:off x="4438262" y="2334399"/>
              <a:ext cx="85195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4595082" y="226889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cxnSp>
          <p:nvCxnSpPr>
            <p:cNvPr id="136" name="Straight Arrow Connector 35"/>
            <p:cNvCxnSpPr/>
            <p:nvPr/>
          </p:nvCxnSpPr>
          <p:spPr>
            <a:xfrm>
              <a:off x="4451156" y="2345090"/>
              <a:ext cx="325871" cy="35479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 Box 28"/>
            <p:cNvSpPr txBox="1">
              <a:spLocks noChangeArrowheads="1"/>
            </p:cNvSpPr>
            <p:nvPr/>
          </p:nvSpPr>
          <p:spPr bwMode="auto">
            <a:xfrm>
              <a:off x="4343400" y="2506866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38" name="Text Box 26"/>
            <p:cNvSpPr txBox="1">
              <a:spLocks noChangeArrowheads="1"/>
            </p:cNvSpPr>
            <p:nvPr/>
          </p:nvSpPr>
          <p:spPr bwMode="auto">
            <a:xfrm>
              <a:off x="5692002" y="2242362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cxnSp>
          <p:nvCxnSpPr>
            <p:cNvPr id="139" name="Straight Arrow Connector 41"/>
            <p:cNvCxnSpPr/>
            <p:nvPr/>
          </p:nvCxnSpPr>
          <p:spPr>
            <a:xfrm>
              <a:off x="5601409" y="2309212"/>
              <a:ext cx="352418" cy="39027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42"/>
            <p:cNvCxnSpPr/>
            <p:nvPr/>
          </p:nvCxnSpPr>
          <p:spPr>
            <a:xfrm flipV="1">
              <a:off x="5010302" y="2346879"/>
              <a:ext cx="322796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 Box 28"/>
            <p:cNvSpPr txBox="1">
              <a:spLocks noChangeArrowheads="1"/>
            </p:cNvSpPr>
            <p:nvPr/>
          </p:nvSpPr>
          <p:spPr bwMode="auto">
            <a:xfrm>
              <a:off x="5043315" y="2499279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42" name="Text Box 28"/>
            <p:cNvSpPr txBox="1">
              <a:spLocks noChangeArrowheads="1"/>
            </p:cNvSpPr>
            <p:nvPr/>
          </p:nvSpPr>
          <p:spPr bwMode="auto">
            <a:xfrm>
              <a:off x="4534074" y="2964021"/>
              <a:ext cx="3642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cxnSp>
          <p:nvCxnSpPr>
            <p:cNvPr id="143" name="Straight Arrow Connector 40"/>
            <p:cNvCxnSpPr/>
            <p:nvPr/>
          </p:nvCxnSpPr>
          <p:spPr>
            <a:xfrm flipV="1">
              <a:off x="4449604" y="2878490"/>
              <a:ext cx="325871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46"/>
            <p:cNvCxnSpPr/>
            <p:nvPr/>
          </p:nvCxnSpPr>
          <p:spPr>
            <a:xfrm flipV="1">
              <a:off x="5585682" y="2945359"/>
              <a:ext cx="363514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5692189" y="304936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876800" y="83403"/>
            <a:ext cx="3048544" cy="1676146"/>
            <a:chOff x="5866856" y="4479925"/>
            <a:chExt cx="3048544" cy="1676146"/>
          </a:xfrm>
        </p:grpSpPr>
        <p:grpSp>
          <p:nvGrpSpPr>
            <p:cNvPr id="165" name="Group 164"/>
            <p:cNvGrpSpPr/>
            <p:nvPr/>
          </p:nvGrpSpPr>
          <p:grpSpPr>
            <a:xfrm>
              <a:off x="6324599" y="4479925"/>
              <a:ext cx="2590801" cy="1445723"/>
              <a:chOff x="3581400" y="348317"/>
              <a:chExt cx="2590801" cy="1445723"/>
            </a:xfrm>
          </p:grpSpPr>
          <p:sp>
            <p:nvSpPr>
              <p:cNvPr id="189" name="Oval 8"/>
              <p:cNvSpPr>
                <a:spLocks noChangeArrowheads="1"/>
              </p:cNvSpPr>
              <p:nvPr/>
            </p:nvSpPr>
            <p:spPr bwMode="auto">
              <a:xfrm>
                <a:off x="3581400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200" b="1" i="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90" name="Oval 9"/>
              <p:cNvSpPr>
                <a:spLocks noChangeArrowheads="1"/>
              </p:cNvSpPr>
              <p:nvPr/>
            </p:nvSpPr>
            <p:spPr bwMode="auto">
              <a:xfrm>
                <a:off x="4162097" y="1495916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b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0"/>
              <p:cNvSpPr>
                <a:spLocks noChangeArrowheads="1"/>
              </p:cNvSpPr>
              <p:nvPr/>
            </p:nvSpPr>
            <p:spPr bwMode="auto">
              <a:xfrm>
                <a:off x="5257574" y="1495916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e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Oval 11"/>
              <p:cNvSpPr>
                <a:spLocks noChangeArrowheads="1"/>
              </p:cNvSpPr>
              <p:nvPr/>
            </p:nvSpPr>
            <p:spPr bwMode="auto">
              <a:xfrm>
                <a:off x="5849366" y="913918"/>
                <a:ext cx="322835" cy="298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200" b="1" i="0" dirty="0" smtClean="0"/>
                  <a:t>t</a:t>
                </a:r>
                <a:endParaRPr lang="en-US" altLang="zh-CN" sz="1200" b="1" i="0" dirty="0"/>
              </a:p>
            </p:txBody>
          </p:sp>
          <p:sp>
            <p:nvSpPr>
              <p:cNvPr id="193" name="Oval 12"/>
              <p:cNvSpPr>
                <a:spLocks noChangeArrowheads="1"/>
              </p:cNvSpPr>
              <p:nvPr/>
            </p:nvSpPr>
            <p:spPr bwMode="auto">
              <a:xfrm>
                <a:off x="5268669" y="348317"/>
                <a:ext cx="322835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Oval 13"/>
              <p:cNvSpPr>
                <a:spLocks noChangeArrowheads="1"/>
              </p:cNvSpPr>
              <p:nvPr/>
            </p:nvSpPr>
            <p:spPr bwMode="auto">
              <a:xfrm>
                <a:off x="4162097" y="348317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Text Box 24"/>
              <p:cNvSpPr txBox="1">
                <a:spLocks noChangeArrowheads="1"/>
              </p:cNvSpPr>
              <p:nvPr/>
            </p:nvSpPr>
            <p:spPr bwMode="auto">
              <a:xfrm>
                <a:off x="3665380" y="553281"/>
                <a:ext cx="341760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20</a:t>
                </a:r>
                <a:endParaRPr lang="en-US" altLang="zh-CN" sz="1200" b="1" i="0" dirty="0"/>
              </a:p>
            </p:txBody>
          </p:sp>
          <p:sp>
            <p:nvSpPr>
              <p:cNvPr id="196" name="Text Box 30"/>
              <p:cNvSpPr txBox="1">
                <a:spLocks noChangeArrowheads="1"/>
              </p:cNvSpPr>
              <p:nvPr/>
            </p:nvSpPr>
            <p:spPr bwMode="auto">
              <a:xfrm>
                <a:off x="5272135" y="1061918"/>
                <a:ext cx="26321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i="0" dirty="0" smtClean="0"/>
                  <a:t>5</a:t>
                </a:r>
                <a:endParaRPr lang="en-US" altLang="zh-CN" sz="1200" b="1" i="0" dirty="0"/>
              </a:p>
            </p:txBody>
          </p:sp>
          <p:sp>
            <p:nvSpPr>
              <p:cNvPr id="197" name="Text Box 32"/>
              <p:cNvSpPr txBox="1">
                <a:spLocks noChangeArrowheads="1"/>
              </p:cNvSpPr>
              <p:nvPr/>
            </p:nvSpPr>
            <p:spPr bwMode="auto">
              <a:xfrm>
                <a:off x="3978823" y="1038282"/>
                <a:ext cx="263214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b="1" dirty="0"/>
                  <a:t>5</a:t>
                </a:r>
                <a:endParaRPr lang="en-US" altLang="zh-CN" sz="1200" b="1" i="0" dirty="0"/>
              </a:p>
            </p:txBody>
          </p:sp>
          <p:cxnSp>
            <p:nvCxnSpPr>
              <p:cNvPr id="198" name="Straight Arrow Connector 32"/>
              <p:cNvCxnSpPr/>
              <p:nvPr/>
            </p:nvCxnSpPr>
            <p:spPr>
              <a:xfrm flipV="1">
                <a:off x="3803897" y="551492"/>
                <a:ext cx="352544" cy="3547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34"/>
              <p:cNvCxnSpPr/>
              <p:nvPr/>
            </p:nvCxnSpPr>
            <p:spPr>
              <a:xfrm>
                <a:off x="3900774" y="1134888"/>
                <a:ext cx="352544" cy="3711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60"/>
              <p:cNvCxnSpPr/>
              <p:nvPr/>
            </p:nvCxnSpPr>
            <p:spPr>
              <a:xfrm>
                <a:off x="5040556" y="1100099"/>
                <a:ext cx="80881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Oval 13"/>
              <p:cNvSpPr>
                <a:spLocks noChangeArrowheads="1"/>
              </p:cNvSpPr>
              <p:nvPr/>
            </p:nvSpPr>
            <p:spPr bwMode="auto">
              <a:xfrm>
                <a:off x="4716857" y="913918"/>
                <a:ext cx="323698" cy="29812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</a:t>
                </a:r>
                <a:endParaRPr lang="es-E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6" name="70 CuadroTexto"/>
            <p:cNvSpPr txBox="1"/>
            <p:nvPr/>
          </p:nvSpPr>
          <p:spPr>
            <a:xfrm>
              <a:off x="5866856" y="5571296"/>
              <a:ext cx="13862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75000"/>
                    </a:schemeClr>
                  </a:solidFill>
                </a:rPr>
                <a:t>Red </a:t>
              </a:r>
            </a:p>
            <a:p>
              <a:r>
                <a:rPr lang="en-US" sz="1600" b="1" dirty="0" smtClean="0">
                  <a:solidFill>
                    <a:schemeClr val="tx2">
                      <a:lumMod val="75000"/>
                    </a:schemeClr>
                  </a:solidFill>
                </a:rPr>
                <a:t>RESIDUAL</a:t>
              </a:r>
              <a:endParaRPr lang="en-US" sz="16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67" name="Straight Arrow Connector 32"/>
            <p:cNvCxnSpPr/>
            <p:nvPr/>
          </p:nvCxnSpPr>
          <p:spPr>
            <a:xfrm flipV="1">
              <a:off x="6615517" y="4796861"/>
              <a:ext cx="352544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24"/>
            <p:cNvSpPr txBox="1">
              <a:spLocks noChangeArrowheads="1"/>
            </p:cNvSpPr>
            <p:nvPr/>
          </p:nvSpPr>
          <p:spPr bwMode="auto">
            <a:xfrm>
              <a:off x="6719710" y="4903966"/>
              <a:ext cx="38842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69" name="Text Box 32"/>
            <p:cNvSpPr txBox="1">
              <a:spLocks noChangeArrowheads="1"/>
            </p:cNvSpPr>
            <p:nvPr/>
          </p:nvSpPr>
          <p:spPr bwMode="auto">
            <a:xfrm>
              <a:off x="6357372" y="540850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35</a:t>
              </a:r>
              <a:endParaRPr lang="en-US" altLang="zh-CN" sz="1200" b="1" i="0" dirty="0"/>
            </a:p>
          </p:txBody>
        </p:sp>
        <p:cxnSp>
          <p:nvCxnSpPr>
            <p:cNvPr id="170" name="Straight Arrow Connector 34"/>
            <p:cNvCxnSpPr/>
            <p:nvPr/>
          </p:nvCxnSpPr>
          <p:spPr>
            <a:xfrm>
              <a:off x="6509771" y="5333365"/>
              <a:ext cx="341101" cy="328970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30"/>
            <p:cNvSpPr txBox="1">
              <a:spLocks noChangeArrowheads="1"/>
            </p:cNvSpPr>
            <p:nvPr/>
          </p:nvSpPr>
          <p:spPr bwMode="auto">
            <a:xfrm>
              <a:off x="8013310" y="4888918"/>
              <a:ext cx="2632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5</a:t>
              </a:r>
              <a:endParaRPr lang="en-US" altLang="zh-CN" sz="1200" b="1" i="0" dirty="0"/>
            </a:p>
          </p:txBody>
        </p:sp>
        <p:cxnSp>
          <p:nvCxnSpPr>
            <p:cNvPr id="172" name="Straight Arrow Connector 60"/>
            <p:cNvCxnSpPr/>
            <p:nvPr/>
          </p:nvCxnSpPr>
          <p:spPr>
            <a:xfrm>
              <a:off x="7781731" y="5118375"/>
              <a:ext cx="80881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49"/>
            <p:cNvCxnSpPr/>
            <p:nvPr/>
          </p:nvCxnSpPr>
          <p:spPr>
            <a:xfrm>
              <a:off x="7101996" y="4732371"/>
              <a:ext cx="851951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258816" y="4666862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cxnSp>
          <p:nvCxnSpPr>
            <p:cNvPr id="175" name="Straight Arrow Connector 35"/>
            <p:cNvCxnSpPr/>
            <p:nvPr/>
          </p:nvCxnSpPr>
          <p:spPr>
            <a:xfrm>
              <a:off x="7114890" y="4743062"/>
              <a:ext cx="325871" cy="35479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28"/>
            <p:cNvSpPr txBox="1">
              <a:spLocks noChangeArrowheads="1"/>
            </p:cNvSpPr>
            <p:nvPr/>
          </p:nvSpPr>
          <p:spPr bwMode="auto">
            <a:xfrm>
              <a:off x="7007134" y="4904838"/>
              <a:ext cx="34176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10</a:t>
              </a:r>
              <a:endParaRPr lang="en-US" altLang="zh-CN" sz="1200" b="1" i="0" dirty="0"/>
            </a:p>
          </p:txBody>
        </p:sp>
        <p:sp>
          <p:nvSpPr>
            <p:cNvPr id="177" name="Text Box 26"/>
            <p:cNvSpPr txBox="1">
              <a:spLocks noChangeArrowheads="1"/>
            </p:cNvSpPr>
            <p:nvPr/>
          </p:nvSpPr>
          <p:spPr bwMode="auto">
            <a:xfrm>
              <a:off x="8300609" y="4700494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30</a:t>
              </a:r>
              <a:endParaRPr lang="en-US" altLang="zh-CN" sz="1200" b="1" i="0" dirty="0"/>
            </a:p>
          </p:txBody>
        </p:sp>
        <p:cxnSp>
          <p:nvCxnSpPr>
            <p:cNvPr id="178" name="Straight Arrow Connector 41"/>
            <p:cNvCxnSpPr/>
            <p:nvPr/>
          </p:nvCxnSpPr>
          <p:spPr>
            <a:xfrm>
              <a:off x="8204983" y="4731248"/>
              <a:ext cx="352418" cy="39027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42"/>
            <p:cNvCxnSpPr/>
            <p:nvPr/>
          </p:nvCxnSpPr>
          <p:spPr>
            <a:xfrm flipV="1">
              <a:off x="7674036" y="4744851"/>
              <a:ext cx="322796" cy="354796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28"/>
            <p:cNvSpPr txBox="1">
              <a:spLocks noChangeArrowheads="1"/>
            </p:cNvSpPr>
            <p:nvPr/>
          </p:nvSpPr>
          <p:spPr bwMode="auto">
            <a:xfrm>
              <a:off x="7620000" y="4724400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81" name="Text Box 28"/>
            <p:cNvSpPr txBox="1">
              <a:spLocks noChangeArrowheads="1"/>
            </p:cNvSpPr>
            <p:nvPr/>
          </p:nvSpPr>
          <p:spPr bwMode="auto">
            <a:xfrm>
              <a:off x="7197808" y="5361993"/>
              <a:ext cx="3642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dirty="0" smtClean="0"/>
                <a:t>15</a:t>
              </a:r>
              <a:endParaRPr lang="en-US" altLang="zh-CN" sz="1200" b="1" i="0" dirty="0"/>
            </a:p>
          </p:txBody>
        </p:sp>
        <p:cxnSp>
          <p:nvCxnSpPr>
            <p:cNvPr id="182" name="Straight Arrow Connector 40"/>
            <p:cNvCxnSpPr/>
            <p:nvPr/>
          </p:nvCxnSpPr>
          <p:spPr>
            <a:xfrm flipV="1">
              <a:off x="7113338" y="5276462"/>
              <a:ext cx="325871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46"/>
            <p:cNvCxnSpPr/>
            <p:nvPr/>
          </p:nvCxnSpPr>
          <p:spPr>
            <a:xfrm flipV="1">
              <a:off x="8249416" y="5343331"/>
              <a:ext cx="363514" cy="371192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 Box 31"/>
            <p:cNvSpPr txBox="1">
              <a:spLocks noChangeArrowheads="1"/>
            </p:cNvSpPr>
            <p:nvPr/>
          </p:nvSpPr>
          <p:spPr bwMode="auto">
            <a:xfrm>
              <a:off x="8355923" y="5447332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sp>
          <p:nvSpPr>
            <p:cNvPr id="185" name="Text Box 33"/>
            <p:cNvSpPr txBox="1">
              <a:spLocks noChangeArrowheads="1"/>
            </p:cNvSpPr>
            <p:nvPr/>
          </p:nvSpPr>
          <p:spPr bwMode="auto">
            <a:xfrm>
              <a:off x="7394389" y="5742993"/>
              <a:ext cx="34176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/>
                <a:t>20</a:t>
              </a:r>
              <a:endParaRPr lang="en-US" altLang="zh-CN" sz="1200" b="1" i="0" dirty="0"/>
            </a:p>
          </p:txBody>
        </p:sp>
        <p:cxnSp>
          <p:nvCxnSpPr>
            <p:cNvPr id="186" name="Straight Arrow Connector 38"/>
            <p:cNvCxnSpPr/>
            <p:nvPr/>
          </p:nvCxnSpPr>
          <p:spPr>
            <a:xfrm>
              <a:off x="7229669" y="5775543"/>
              <a:ext cx="77177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39"/>
            <p:cNvCxnSpPr/>
            <p:nvPr/>
          </p:nvCxnSpPr>
          <p:spPr>
            <a:xfrm>
              <a:off x="7724193" y="5296868"/>
              <a:ext cx="311700" cy="37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 Box 28"/>
            <p:cNvSpPr txBox="1">
              <a:spLocks noChangeArrowheads="1"/>
            </p:cNvSpPr>
            <p:nvPr/>
          </p:nvSpPr>
          <p:spPr bwMode="auto">
            <a:xfrm>
              <a:off x="7774316" y="5239138"/>
              <a:ext cx="34176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i="0" dirty="0" smtClean="0">
                  <a:solidFill>
                    <a:srgbClr val="FF0000"/>
                  </a:solidFill>
                </a:rPr>
                <a:t>10</a:t>
              </a:r>
              <a:endParaRPr lang="en-US" altLang="zh-CN" sz="1200" b="1" i="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2" name="Straight Arrow Connector 39"/>
          <p:cNvCxnSpPr/>
          <p:nvPr/>
        </p:nvCxnSpPr>
        <p:spPr>
          <a:xfrm>
            <a:off x="6646564" y="929627"/>
            <a:ext cx="311700" cy="37119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 Box 28"/>
          <p:cNvSpPr txBox="1">
            <a:spLocks noChangeArrowheads="1"/>
          </p:cNvSpPr>
          <p:nvPr/>
        </p:nvSpPr>
        <p:spPr bwMode="auto">
          <a:xfrm>
            <a:off x="6428898" y="937806"/>
            <a:ext cx="263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i="0" dirty="0" smtClean="0">
                <a:solidFill>
                  <a:srgbClr val="FF0000"/>
                </a:solidFill>
              </a:rPr>
              <a:t>0</a:t>
            </a:r>
            <a:endParaRPr lang="en-US" altLang="zh-CN" sz="1200" b="1" i="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96342" y="4892569"/>
            <a:ext cx="84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ANTES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215350" y="4948992"/>
            <a:ext cx="84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DESPUES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553200" y="6141058"/>
            <a:ext cx="225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</a:t>
            </a:r>
            <a:r>
              <a:rPr lang="en-US" sz="1000" b="1" dirty="0" smtClean="0"/>
              <a:t> sea, </a:t>
            </a:r>
            <a:r>
              <a:rPr lang="en-US" sz="1000" b="1" dirty="0" err="1" smtClean="0"/>
              <a:t>esta</a:t>
            </a:r>
            <a:r>
              <a:rPr lang="en-US" sz="1000" b="1" dirty="0" smtClean="0"/>
              <a:t> arista, </a:t>
            </a:r>
            <a:r>
              <a:rPr lang="en-US" sz="1000" b="1" dirty="0" err="1" smtClean="0"/>
              <a:t>ahora</a:t>
            </a:r>
            <a:r>
              <a:rPr lang="en-US" sz="1000" b="1" dirty="0" smtClean="0"/>
              <a:t> </a:t>
            </a:r>
            <a:r>
              <a:rPr lang="en-US" sz="1000" b="1" dirty="0"/>
              <a:t> </a:t>
            </a:r>
            <a:r>
              <a:rPr lang="en-US" sz="1000" b="1" dirty="0" err="1" smtClean="0"/>
              <a:t>tiene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toda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su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capacidad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disponible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otra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vez</a:t>
            </a:r>
            <a:endParaRPr lang="es-ES" sz="1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06776" y="2397204"/>
            <a:ext cx="2095233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Después</a:t>
            </a:r>
            <a:r>
              <a:rPr lang="en-US" sz="1100" b="1" dirty="0" smtClean="0"/>
              <a:t> de </a:t>
            </a:r>
            <a:r>
              <a:rPr lang="en-US" sz="1100" b="1" dirty="0" err="1" smtClean="0"/>
              <a:t>haber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actualizado</a:t>
            </a:r>
            <a:r>
              <a:rPr lang="en-US" sz="1100" b="1" dirty="0" smtClean="0"/>
              <a:t> la red residual, a </a:t>
            </a:r>
            <a:r>
              <a:rPr lang="en-US" sz="1100" b="1" dirty="0" err="1" smtClean="0"/>
              <a:t>partir</a:t>
            </a:r>
            <a:r>
              <a:rPr lang="en-US" sz="1100" b="1" dirty="0" smtClean="0"/>
              <a:t> de </a:t>
            </a:r>
            <a:r>
              <a:rPr lang="en-US" sz="1100" b="1" dirty="0" err="1" smtClean="0"/>
              <a:t>las</a:t>
            </a:r>
            <a:r>
              <a:rPr lang="en-US" sz="1100" b="1" dirty="0" smtClean="0"/>
              <a:t> 5 </a:t>
            </a:r>
            <a:r>
              <a:rPr lang="en-US" sz="1100" b="1" dirty="0" err="1" smtClean="0"/>
              <a:t>unidades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que</a:t>
            </a:r>
            <a:r>
              <a:rPr lang="en-US" sz="1100" b="1" dirty="0" smtClean="0"/>
              <a:t> se </a:t>
            </a:r>
            <a:r>
              <a:rPr lang="en-US" sz="1100" b="1" dirty="0" err="1" smtClean="0"/>
              <a:t>pasaron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por</a:t>
            </a:r>
            <a:r>
              <a:rPr lang="en-US" sz="1100" b="1" dirty="0" smtClean="0"/>
              <a:t> la arista </a:t>
            </a:r>
            <a:r>
              <a:rPr lang="en-US" sz="1100" b="1" dirty="0" err="1" smtClean="0"/>
              <a:t>inversa</a:t>
            </a:r>
            <a:r>
              <a:rPr lang="en-US" sz="1100" b="1" dirty="0" smtClean="0"/>
              <a:t> (e, c), a </a:t>
            </a:r>
            <a:r>
              <a:rPr lang="en-US" sz="1100" b="1" dirty="0" err="1" smtClean="0"/>
              <a:t>esta</a:t>
            </a:r>
            <a:r>
              <a:rPr lang="en-US" sz="1100" b="1" dirty="0" smtClean="0"/>
              <a:t> arista se le </a:t>
            </a:r>
            <a:r>
              <a:rPr lang="en-US" sz="1100" b="1" dirty="0" err="1" smtClean="0"/>
              <a:t>restablece</a:t>
            </a:r>
            <a:r>
              <a:rPr lang="en-US" sz="1100" b="1" dirty="0" smtClean="0"/>
              <a:t> TODA </a:t>
            </a:r>
            <a:r>
              <a:rPr lang="en-US" sz="1100" b="1" dirty="0" err="1" smtClean="0"/>
              <a:t>su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capacidad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es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decir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ahora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mismo</a:t>
            </a:r>
            <a:r>
              <a:rPr lang="en-US" sz="1100" b="1" dirty="0" smtClean="0"/>
              <a:t>, </a:t>
            </a:r>
            <a:r>
              <a:rPr lang="en-US" sz="1100" b="1" dirty="0" err="1" smtClean="0"/>
              <a:t>por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ella</a:t>
            </a:r>
            <a:r>
              <a:rPr lang="en-US" sz="1100" b="1" dirty="0" smtClean="0"/>
              <a:t> NO HA PASADO NADA de </a:t>
            </a:r>
            <a:r>
              <a:rPr lang="en-US" sz="1100" b="1" dirty="0" err="1" smtClean="0"/>
              <a:t>flujo</a:t>
            </a:r>
            <a:endParaRPr lang="es-ES" sz="1100" b="1" dirty="0"/>
          </a:p>
        </p:txBody>
      </p:sp>
      <p:cxnSp>
        <p:nvCxnSpPr>
          <p:cNvPr id="6" name="Straight Arrow Connector 5"/>
          <p:cNvCxnSpPr>
            <a:stCxn id="120" idx="3"/>
          </p:cNvCxnSpPr>
          <p:nvPr/>
        </p:nvCxnSpPr>
        <p:spPr>
          <a:xfrm flipV="1">
            <a:off x="7841474" y="3853735"/>
            <a:ext cx="616726" cy="11204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83"/>
          <p:cNvSpPr/>
          <p:nvPr/>
        </p:nvSpPr>
        <p:spPr>
          <a:xfrm rot="8161537">
            <a:off x="5109255" y="3714715"/>
            <a:ext cx="187906" cy="942880"/>
          </a:xfrm>
          <a:custGeom>
            <a:avLst/>
            <a:gdLst>
              <a:gd name="connsiteX0" fmla="*/ 133648 w 192641"/>
              <a:gd name="connsiteY0" fmla="*/ 0 h 1076632"/>
              <a:gd name="connsiteX1" fmla="*/ 912 w 192641"/>
              <a:gd name="connsiteY1" fmla="*/ 545690 h 1076632"/>
              <a:gd name="connsiteX2" fmla="*/ 192641 w 192641"/>
              <a:gd name="connsiteY2" fmla="*/ 1076632 h 1076632"/>
              <a:gd name="connsiteX3" fmla="*/ 192641 w 192641"/>
              <a:gd name="connsiteY3" fmla="*/ 1076632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1" h="1076632">
                <a:moveTo>
                  <a:pt x="133648" y="0"/>
                </a:moveTo>
                <a:cubicBezTo>
                  <a:pt x="62364" y="183125"/>
                  <a:pt x="-8920" y="366251"/>
                  <a:pt x="912" y="545690"/>
                </a:cubicBezTo>
                <a:cubicBezTo>
                  <a:pt x="10744" y="725129"/>
                  <a:pt x="192641" y="1076632"/>
                  <a:pt x="192641" y="1076632"/>
                </a:cubicBezTo>
                <a:lnTo>
                  <a:pt x="192641" y="1076632"/>
                </a:lnTo>
              </a:path>
            </a:pathLst>
          </a:custGeom>
          <a:ln w="101600"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p:grpSp>
        <p:nvGrpSpPr>
          <p:cNvPr id="97" name="Group 21"/>
          <p:cNvGrpSpPr/>
          <p:nvPr/>
        </p:nvGrpSpPr>
        <p:grpSpPr>
          <a:xfrm>
            <a:off x="2190997" y="2280460"/>
            <a:ext cx="4819403" cy="2870977"/>
            <a:chOff x="2133600" y="2819402"/>
            <a:chExt cx="4819403" cy="2870977"/>
          </a:xfrm>
        </p:grpSpPr>
        <p:cxnSp>
          <p:nvCxnSpPr>
            <p:cNvPr id="98" name="Straight Arrow Connector 91"/>
            <p:cNvCxnSpPr/>
            <p:nvPr/>
          </p:nvCxnSpPr>
          <p:spPr>
            <a:xfrm>
              <a:off x="4837822" y="4279488"/>
              <a:ext cx="1504548" cy="0"/>
            </a:xfrm>
            <a:prstGeom prst="straightConnector1">
              <a:avLst/>
            </a:prstGeom>
            <a:ln w="117475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92"/>
            <p:cNvSpPr/>
            <p:nvPr/>
          </p:nvSpPr>
          <p:spPr>
            <a:xfrm rot="16200000">
              <a:off x="4478291" y="4815654"/>
              <a:ext cx="187906" cy="1445686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117475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2400" b="1"/>
            </a:p>
          </p:txBody>
        </p:sp>
        <p:sp>
          <p:nvSpPr>
            <p:cNvPr id="100" name="Freeform 93"/>
            <p:cNvSpPr/>
            <p:nvPr/>
          </p:nvSpPr>
          <p:spPr>
            <a:xfrm rot="18961537">
              <a:off x="2775474" y="4492745"/>
              <a:ext cx="187906" cy="961832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117475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2400" b="1"/>
            </a:p>
          </p:txBody>
        </p:sp>
        <p:sp>
          <p:nvSpPr>
            <p:cNvPr id="101" name="Freeform 94"/>
            <p:cNvSpPr/>
            <p:nvPr/>
          </p:nvSpPr>
          <p:spPr>
            <a:xfrm rot="8161537">
              <a:off x="5047482" y="4251037"/>
              <a:ext cx="187906" cy="961832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38100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2400" b="1"/>
            </a:p>
          </p:txBody>
        </p:sp>
        <p:cxnSp>
          <p:nvCxnSpPr>
            <p:cNvPr id="102" name="Straight Arrow Connector 67"/>
            <p:cNvCxnSpPr>
              <a:stCxn id="120" idx="6"/>
              <a:endCxn id="107" idx="2"/>
            </p:cNvCxnSpPr>
            <p:nvPr/>
          </p:nvCxnSpPr>
          <p:spPr>
            <a:xfrm>
              <a:off x="4847919" y="4281032"/>
              <a:ext cx="150454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4323789" y="281940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2133600" y="3993668"/>
              <a:ext cx="600537" cy="5747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05" name="Oval 9"/>
            <p:cNvSpPr>
              <a:spLocks noChangeArrowheads="1"/>
            </p:cNvSpPr>
            <p:nvPr/>
          </p:nvSpPr>
          <p:spPr bwMode="auto">
            <a:xfrm>
              <a:off x="3213811" y="5115651"/>
              <a:ext cx="602143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5251616" y="5115651"/>
              <a:ext cx="600537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Oval 11"/>
            <p:cNvSpPr>
              <a:spLocks noChangeArrowheads="1"/>
            </p:cNvSpPr>
            <p:nvPr/>
          </p:nvSpPr>
          <p:spPr bwMode="auto">
            <a:xfrm>
              <a:off x="6352466" y="3993668"/>
              <a:ext cx="600537" cy="5747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0" dirty="0" smtClean="0"/>
                <a:t>t</a:t>
              </a:r>
              <a:endParaRPr lang="en-US" altLang="zh-CN" sz="2000" b="1" i="0" dirty="0"/>
            </a:p>
          </p:txBody>
        </p:sp>
        <p:sp>
          <p:nvSpPr>
            <p:cNvPr id="108" name="Oval 12"/>
            <p:cNvSpPr>
              <a:spLocks noChangeArrowheads="1"/>
            </p:cNvSpPr>
            <p:nvPr/>
          </p:nvSpPr>
          <p:spPr bwMode="auto">
            <a:xfrm>
              <a:off x="5272255" y="2903296"/>
              <a:ext cx="600537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3"/>
            <p:cNvSpPr>
              <a:spLocks noChangeArrowheads="1"/>
            </p:cNvSpPr>
            <p:nvPr/>
          </p:nvSpPr>
          <p:spPr bwMode="auto">
            <a:xfrm>
              <a:off x="3213811" y="2903296"/>
              <a:ext cx="602143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 Box 24"/>
            <p:cNvSpPr txBox="1">
              <a:spLocks noChangeArrowheads="1"/>
            </p:cNvSpPr>
            <p:nvPr/>
          </p:nvSpPr>
          <p:spPr bwMode="auto">
            <a:xfrm rot="18795157">
              <a:off x="2464486" y="3330919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111" name="Text Box 26"/>
            <p:cNvSpPr txBox="1">
              <a:spLocks noChangeArrowheads="1"/>
            </p:cNvSpPr>
            <p:nvPr/>
          </p:nvSpPr>
          <p:spPr bwMode="auto">
            <a:xfrm rot="2843318">
              <a:off x="5981227" y="3364486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30</a:t>
              </a:r>
              <a:endParaRPr lang="en-US" altLang="zh-CN" sz="2000" b="1" i="0" dirty="0"/>
            </a:p>
          </p:txBody>
        </p:sp>
        <p:sp>
          <p:nvSpPr>
            <p:cNvPr id="112" name="Text Box 28"/>
            <p:cNvSpPr txBox="1">
              <a:spLocks noChangeArrowheads="1"/>
            </p:cNvSpPr>
            <p:nvPr/>
          </p:nvSpPr>
          <p:spPr bwMode="auto">
            <a:xfrm rot="2946473">
              <a:off x="3646959" y="358498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113" name="Text Box 30"/>
            <p:cNvSpPr txBox="1">
              <a:spLocks noChangeArrowheads="1"/>
            </p:cNvSpPr>
            <p:nvPr/>
          </p:nvSpPr>
          <p:spPr bwMode="auto">
            <a:xfrm>
              <a:off x="5382621" y="388278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 rot="18782907">
              <a:off x="6095411" y="4795998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115" name="Text Box 32"/>
            <p:cNvSpPr txBox="1">
              <a:spLocks noChangeArrowheads="1"/>
            </p:cNvSpPr>
            <p:nvPr/>
          </p:nvSpPr>
          <p:spPr bwMode="auto">
            <a:xfrm rot="3245387">
              <a:off x="3071130" y="4499627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30</a:t>
              </a:r>
              <a:endParaRPr lang="en-US" altLang="zh-CN" sz="2000" b="1" i="0" dirty="0"/>
            </a:p>
          </p:txBody>
        </p:sp>
        <p:sp>
          <p:nvSpPr>
            <p:cNvPr id="116" name="Text Box 33"/>
            <p:cNvSpPr txBox="1">
              <a:spLocks noChangeArrowheads="1"/>
            </p:cNvSpPr>
            <p:nvPr/>
          </p:nvSpPr>
          <p:spPr bwMode="auto">
            <a:xfrm>
              <a:off x="4080534" y="4879607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15</a:t>
              </a:r>
              <a:endParaRPr lang="en-US" altLang="zh-CN" sz="2000" b="1" i="0" dirty="0"/>
            </a:p>
          </p:txBody>
        </p:sp>
        <p:cxnSp>
          <p:nvCxnSpPr>
            <p:cNvPr id="117" name="Straight Arrow Connector 64"/>
            <p:cNvCxnSpPr>
              <a:stCxn id="107" idx="1"/>
              <a:endCxn id="108" idx="5"/>
            </p:cNvCxnSpPr>
            <p:nvPr/>
          </p:nvCxnSpPr>
          <p:spPr>
            <a:xfrm flipH="1" flipV="1">
              <a:off x="5784844" y="3393857"/>
              <a:ext cx="655569" cy="6839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65"/>
            <p:cNvCxnSpPr>
              <a:stCxn id="107" idx="3"/>
              <a:endCxn id="106" idx="7"/>
            </p:cNvCxnSpPr>
            <p:nvPr/>
          </p:nvCxnSpPr>
          <p:spPr>
            <a:xfrm flipH="1">
              <a:off x="5764205" y="4484229"/>
              <a:ext cx="676208" cy="715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66"/>
            <p:cNvCxnSpPr>
              <a:stCxn id="108" idx="2"/>
              <a:endCxn id="109" idx="6"/>
            </p:cNvCxnSpPr>
            <p:nvPr/>
          </p:nvCxnSpPr>
          <p:spPr>
            <a:xfrm flipH="1">
              <a:off x="3815955" y="3190660"/>
              <a:ext cx="1456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3"/>
            <p:cNvSpPr>
              <a:spLocks noChangeArrowheads="1"/>
            </p:cNvSpPr>
            <p:nvPr/>
          </p:nvSpPr>
          <p:spPr bwMode="auto">
            <a:xfrm>
              <a:off x="4245776" y="3993668"/>
              <a:ext cx="602143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69"/>
            <p:cNvCxnSpPr>
              <a:stCxn id="120" idx="1"/>
              <a:endCxn id="109" idx="5"/>
            </p:cNvCxnSpPr>
            <p:nvPr/>
          </p:nvCxnSpPr>
          <p:spPr>
            <a:xfrm flipH="1" flipV="1">
              <a:off x="3727772" y="3393857"/>
              <a:ext cx="606186" cy="6839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70"/>
            <p:cNvCxnSpPr>
              <a:stCxn id="120" idx="3"/>
              <a:endCxn id="105" idx="7"/>
            </p:cNvCxnSpPr>
            <p:nvPr/>
          </p:nvCxnSpPr>
          <p:spPr>
            <a:xfrm flipH="1">
              <a:off x="3727772" y="4484229"/>
              <a:ext cx="606186" cy="715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71"/>
            <p:cNvCxnSpPr>
              <a:stCxn id="108" idx="3"/>
              <a:endCxn id="120" idx="7"/>
            </p:cNvCxnSpPr>
            <p:nvPr/>
          </p:nvCxnSpPr>
          <p:spPr>
            <a:xfrm flipH="1">
              <a:off x="4759737" y="3393857"/>
              <a:ext cx="600465" cy="6839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 Box 28"/>
            <p:cNvSpPr txBox="1">
              <a:spLocks noChangeArrowheads="1"/>
            </p:cNvSpPr>
            <p:nvPr/>
          </p:nvSpPr>
          <p:spPr bwMode="auto">
            <a:xfrm rot="18641234">
              <a:off x="3629929" y="456119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15</a:t>
              </a:r>
              <a:endParaRPr lang="en-US" altLang="zh-CN" sz="2000" b="1" i="0" dirty="0"/>
            </a:p>
          </p:txBody>
        </p:sp>
        <p:sp>
          <p:nvSpPr>
            <p:cNvPr id="125" name="Text Box 28"/>
            <p:cNvSpPr txBox="1">
              <a:spLocks noChangeArrowheads="1"/>
            </p:cNvSpPr>
            <p:nvPr/>
          </p:nvSpPr>
          <p:spPr bwMode="auto">
            <a:xfrm rot="18687324">
              <a:off x="4646599" y="343001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126" name="Text Box 28"/>
            <p:cNvSpPr txBox="1">
              <a:spLocks noChangeArrowheads="1"/>
            </p:cNvSpPr>
            <p:nvPr/>
          </p:nvSpPr>
          <p:spPr bwMode="auto">
            <a:xfrm rot="3079875">
              <a:off x="4695366" y="4798824"/>
              <a:ext cx="3145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5</a:t>
              </a:r>
              <a:endParaRPr lang="en-US" altLang="zh-CN" sz="2000" b="1" i="0" dirty="0"/>
            </a:p>
          </p:txBody>
        </p:sp>
        <p:grpSp>
          <p:nvGrpSpPr>
            <p:cNvPr id="127" name="Group 75"/>
            <p:cNvGrpSpPr/>
            <p:nvPr/>
          </p:nvGrpSpPr>
          <p:grpSpPr>
            <a:xfrm rot="19332515">
              <a:off x="2480175" y="3535175"/>
              <a:ext cx="989860" cy="404911"/>
              <a:chOff x="4373911" y="4643559"/>
              <a:chExt cx="922547" cy="343069"/>
            </a:xfrm>
          </p:grpSpPr>
          <p:sp>
            <p:nvSpPr>
              <p:cNvPr id="141" name="Freeform 89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142" name="Freeform 90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grpSp>
          <p:nvGrpSpPr>
            <p:cNvPr id="128" name="Group 76"/>
            <p:cNvGrpSpPr/>
            <p:nvPr/>
          </p:nvGrpSpPr>
          <p:grpSpPr>
            <a:xfrm>
              <a:off x="3817370" y="5229083"/>
              <a:ext cx="1487814" cy="404911"/>
              <a:chOff x="9949501" y="5676343"/>
              <a:chExt cx="922547" cy="343069"/>
            </a:xfrm>
          </p:grpSpPr>
          <p:sp>
            <p:nvSpPr>
              <p:cNvPr id="139" name="Freeform 88"/>
              <p:cNvSpPr/>
              <p:nvPr/>
            </p:nvSpPr>
            <p:spPr>
              <a:xfrm rot="16200000">
                <a:off x="10344232" y="5491596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140" name="Freeform 87"/>
              <p:cNvSpPr/>
              <p:nvPr/>
            </p:nvSpPr>
            <p:spPr>
              <a:xfrm rot="5400000">
                <a:off x="10318110" y="5307734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grpSp>
          <p:nvGrpSpPr>
            <p:cNvPr id="129" name="Group 77"/>
            <p:cNvGrpSpPr/>
            <p:nvPr/>
          </p:nvGrpSpPr>
          <p:grpSpPr>
            <a:xfrm rot="2761537">
              <a:off x="2452947" y="4687327"/>
              <a:ext cx="989860" cy="404911"/>
              <a:chOff x="4373911" y="4643559"/>
              <a:chExt cx="922547" cy="343069"/>
            </a:xfrm>
          </p:grpSpPr>
          <p:sp>
            <p:nvSpPr>
              <p:cNvPr id="137" name="Freeform 86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138" name="Freeform 85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sp>
          <p:nvSpPr>
            <p:cNvPr id="130" name="Text Box 24"/>
            <p:cNvSpPr txBox="1">
              <a:spLocks noChangeArrowheads="1"/>
            </p:cNvSpPr>
            <p:nvPr/>
          </p:nvSpPr>
          <p:spPr bwMode="auto">
            <a:xfrm rot="18795157">
              <a:off x="3047243" y="3825801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131" name="Text Box 32"/>
            <p:cNvSpPr txBox="1">
              <a:spLocks noChangeArrowheads="1"/>
            </p:cNvSpPr>
            <p:nvPr/>
          </p:nvSpPr>
          <p:spPr bwMode="auto">
            <a:xfrm rot="3245387">
              <a:off x="2279559" y="494854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132" name="Text Box 33"/>
            <p:cNvSpPr txBox="1">
              <a:spLocks noChangeArrowheads="1"/>
            </p:cNvSpPr>
            <p:nvPr/>
          </p:nvSpPr>
          <p:spPr bwMode="auto">
            <a:xfrm>
              <a:off x="4503218" y="5239348"/>
              <a:ext cx="3145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5</a:t>
              </a:r>
              <a:endParaRPr lang="en-US" altLang="zh-CN" sz="2000" b="1" i="0" dirty="0"/>
            </a:p>
          </p:txBody>
        </p:sp>
        <p:grpSp>
          <p:nvGrpSpPr>
            <p:cNvPr id="133" name="Group 81"/>
            <p:cNvGrpSpPr/>
            <p:nvPr/>
          </p:nvGrpSpPr>
          <p:grpSpPr>
            <a:xfrm rot="2761537">
              <a:off x="4588249" y="4616463"/>
              <a:ext cx="989858" cy="404916"/>
              <a:chOff x="4373913" y="4643555"/>
              <a:chExt cx="922545" cy="343073"/>
            </a:xfrm>
          </p:grpSpPr>
          <p:sp>
            <p:nvSpPr>
              <p:cNvPr id="135" name="Freeform 83"/>
              <p:cNvSpPr/>
              <p:nvPr/>
            </p:nvSpPr>
            <p:spPr>
              <a:xfrm rot="5400000">
                <a:off x="4742522" y="4274946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136" name="Freeform 84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sp>
          <p:nvSpPr>
            <p:cNvPr id="134" name="Text Box 28"/>
            <p:cNvSpPr txBox="1">
              <a:spLocks noChangeArrowheads="1"/>
            </p:cNvSpPr>
            <p:nvPr/>
          </p:nvSpPr>
          <p:spPr bwMode="auto">
            <a:xfrm rot="3079875">
              <a:off x="5276376" y="4467866"/>
              <a:ext cx="3145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5</a:t>
              </a:r>
              <a:endParaRPr lang="en-US" altLang="zh-CN" sz="2000" b="1" i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040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Camino </a:t>
            </a:r>
            <a:r>
              <a:rPr lang="en-US" sz="3200" b="1" dirty="0" err="1" smtClean="0">
                <a:solidFill>
                  <a:srgbClr val="FF0000"/>
                </a:solidFill>
              </a:rPr>
              <a:t>aumentativo</a:t>
            </a:r>
            <a:endParaRPr lang="es-E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80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s-ES" sz="2800" dirty="0"/>
                  <a:t>Dada una red de flujo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𝐺</m:t>
                    </m:r>
                    <m:r>
                      <a:rPr lang="es-ES" sz="2800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/>
                          </a:rPr>
                          <m:t>𝑉</m:t>
                        </m:r>
                        <m:r>
                          <a:rPr lang="es-ES" sz="2800" i="1">
                            <a:latin typeface="Cambria Math"/>
                          </a:rPr>
                          <m:t>,</m:t>
                        </m:r>
                        <m:r>
                          <a:rPr lang="es-ES" sz="28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800" dirty="0"/>
                  <a:t> y un flujo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800" dirty="0"/>
                  <a:t>, un </a:t>
                </a:r>
                <a:r>
                  <a:rPr lang="es-ES" sz="2800" b="1" i="1" dirty="0"/>
                  <a:t>camino aumentativo</a:t>
                </a:r>
                <a:r>
                  <a:rPr lang="es-ES" sz="2800" dirty="0"/>
                  <a:t>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𝑝</m:t>
                    </m:r>
                  </m:oMath>
                </a14:m>
                <a:r>
                  <a:rPr lang="es-ES" sz="2800" dirty="0"/>
                  <a:t> es un </a:t>
                </a:r>
                <a:r>
                  <a:rPr lang="es-ES" sz="2800" b="1" u="sng" dirty="0"/>
                  <a:t>camino simple</a:t>
                </a:r>
                <a:r>
                  <a:rPr lang="es-ES" sz="2800" dirty="0"/>
                  <a:t> de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𝑠</m:t>
                    </m:r>
                  </m:oMath>
                </a14:m>
                <a:r>
                  <a:rPr lang="es-ES" sz="2800" dirty="0"/>
                  <a:t> a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/>
                      </a:rPr>
                      <m:t>𝑡</m:t>
                    </m:r>
                  </m:oMath>
                </a14:m>
                <a:r>
                  <a:rPr lang="es-ES" sz="2800" dirty="0"/>
                  <a:t> en la </a:t>
                </a:r>
                <a:r>
                  <a:rPr lang="es-ES" sz="2800" b="1" dirty="0">
                    <a:solidFill>
                      <a:srgbClr val="0070C0"/>
                    </a:solidFill>
                  </a:rPr>
                  <a:t>red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8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s-E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8037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29214" y="5498068"/>
            <a:ext cx="377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</a:t>
            </a:r>
            <a:r>
              <a:rPr lang="en-US" b="1" dirty="0" smtClean="0"/>
              <a:t>: </a:t>
            </a:r>
            <a:r>
              <a:rPr lang="en-US" b="1" i="1" dirty="0" smtClean="0">
                <a:solidFill>
                  <a:srgbClr val="FF0000"/>
                </a:solidFill>
              </a:rPr>
              <a:t>s-b-e-c-t</a:t>
            </a:r>
            <a:r>
              <a:rPr lang="en-US" b="1" i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un </a:t>
            </a:r>
            <a:r>
              <a:rPr lang="en-US" b="1" dirty="0" err="1" smtClean="0"/>
              <a:t>camino</a:t>
            </a:r>
            <a:r>
              <a:rPr lang="en-US" b="1" dirty="0" smtClean="0"/>
              <a:t> </a:t>
            </a:r>
            <a:r>
              <a:rPr lang="en-US" b="1" dirty="0" err="1" smtClean="0"/>
              <a:t>aumentativo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00800" y="4953000"/>
                <a:ext cx="609600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s-E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E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953000"/>
                <a:ext cx="609600" cy="5577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83"/>
          <p:cNvSpPr/>
          <p:nvPr/>
        </p:nvSpPr>
        <p:spPr>
          <a:xfrm rot="8161537">
            <a:off x="4872999" y="3572005"/>
            <a:ext cx="187906" cy="942880"/>
          </a:xfrm>
          <a:custGeom>
            <a:avLst/>
            <a:gdLst>
              <a:gd name="connsiteX0" fmla="*/ 133648 w 192641"/>
              <a:gd name="connsiteY0" fmla="*/ 0 h 1076632"/>
              <a:gd name="connsiteX1" fmla="*/ 912 w 192641"/>
              <a:gd name="connsiteY1" fmla="*/ 545690 h 1076632"/>
              <a:gd name="connsiteX2" fmla="*/ 192641 w 192641"/>
              <a:gd name="connsiteY2" fmla="*/ 1076632 h 1076632"/>
              <a:gd name="connsiteX3" fmla="*/ 192641 w 192641"/>
              <a:gd name="connsiteY3" fmla="*/ 1076632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1" h="1076632">
                <a:moveTo>
                  <a:pt x="133648" y="0"/>
                </a:moveTo>
                <a:cubicBezTo>
                  <a:pt x="62364" y="183125"/>
                  <a:pt x="-8920" y="366251"/>
                  <a:pt x="912" y="545690"/>
                </a:cubicBezTo>
                <a:cubicBezTo>
                  <a:pt x="10744" y="725129"/>
                  <a:pt x="192641" y="1076632"/>
                  <a:pt x="192641" y="1076632"/>
                </a:cubicBezTo>
                <a:lnTo>
                  <a:pt x="192641" y="1076632"/>
                </a:lnTo>
              </a:path>
            </a:pathLst>
          </a:custGeom>
          <a:ln w="101600">
            <a:solidFill>
              <a:schemeClr val="tx1">
                <a:lumMod val="50000"/>
                <a:lumOff val="50000"/>
              </a:schemeClr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080" y="762000"/>
                <a:ext cx="8229600" cy="1447800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 smtClean="0"/>
                  <a:t>La </a:t>
                </a:r>
                <a:r>
                  <a:rPr lang="es-ES" sz="2000" b="1" i="1" dirty="0"/>
                  <a:t>capacidad residual</a:t>
                </a:r>
                <a:r>
                  <a:rPr lang="es-ES" sz="2000" dirty="0"/>
                  <a:t> </a:t>
                </a:r>
                <a:r>
                  <a:rPr lang="es-ES" sz="2000" b="1" i="1" dirty="0"/>
                  <a:t>de un </a:t>
                </a:r>
                <a:r>
                  <a:rPr lang="es-ES" sz="2000" b="1" i="1" dirty="0" smtClean="0"/>
                  <a:t>camino aumentativo </a:t>
                </a:r>
                <a14:m>
                  <m:oMath xmlns:m="http://schemas.openxmlformats.org/officeDocument/2006/math">
                    <m:r>
                      <a:rPr lang="es-ES" sz="2000" b="1" i="1">
                        <a:latin typeface="Cambria Math"/>
                      </a:rPr>
                      <m:t>𝒑</m:t>
                    </m:r>
                  </m:oMath>
                </a14:m>
                <a:r>
                  <a:rPr lang="es-ES" sz="2000" dirty="0" smtClean="0"/>
                  <a:t>, denotada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s-ES" sz="2000" b="1" i="1"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1" i="1">
                            <a:latin typeface="Cambria Math"/>
                          </a:rPr>
                          <m:t>𝒑</m:t>
                        </m:r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000" b="1" dirty="0" smtClean="0"/>
                  <a:t> </a:t>
                </a:r>
                <a:r>
                  <a:rPr lang="es-ES" sz="2000" dirty="0" smtClean="0"/>
                  <a:t>es el </a:t>
                </a:r>
                <a:r>
                  <a:rPr lang="es-ES" sz="2000" dirty="0"/>
                  <a:t>valor máximo en el cual es posible aumentar el flujo en cada arista del camino sin violar la restricción de </a:t>
                </a:r>
                <a:r>
                  <a:rPr lang="es-ES" sz="2000" dirty="0" smtClean="0"/>
                  <a:t>capacidad</a:t>
                </a: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s-E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s-E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/>
                                </a:rPr>
                                <m:t>|</m:t>
                              </m:r>
                              <m:d>
                                <m:d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s-ES" sz="2000" i="1">
                                  <a:latin typeface="Cambria Math"/>
                                </a:rPr>
                                <m:t>𝑒𝑠𝑡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á 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𝑒𝑛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sz="20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080" y="762000"/>
                <a:ext cx="8229600" cy="1447800"/>
              </a:xfrm>
              <a:blipFill rotWithShape="0">
                <a:blip r:embed="rId2"/>
                <a:stretch>
                  <a:fillRect l="-667" t="-16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34</a:t>
            </a:fld>
            <a:endParaRPr lang="es-ES"/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55880" y="1524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solidFill>
                  <a:srgbClr val="FF0000"/>
                </a:solidFill>
              </a:rPr>
              <a:t>Capacidad</a:t>
            </a:r>
            <a:r>
              <a:rPr lang="en-US" sz="2400" b="1" dirty="0" smtClean="0">
                <a:solidFill>
                  <a:srgbClr val="FF0000"/>
                </a:solidFill>
              </a:rPr>
              <a:t> residual de un </a:t>
            </a:r>
            <a:r>
              <a:rPr lang="en-US" sz="2400" b="1" dirty="0" err="1" smtClean="0">
                <a:solidFill>
                  <a:srgbClr val="FF0000"/>
                </a:solidFill>
              </a:rPr>
              <a:t>camino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aumentativo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5" name="93 CuadroTexto"/>
          <p:cNvSpPr txBox="1"/>
          <p:nvPr/>
        </p:nvSpPr>
        <p:spPr>
          <a:xfrm>
            <a:off x="3350877" y="5100935"/>
            <a:ext cx="276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Red residual</a:t>
            </a:r>
            <a:endParaRPr lang="es-ES" sz="2400" b="1" dirty="0">
              <a:solidFill>
                <a:srgbClr val="00B050"/>
              </a:solidFill>
            </a:endParaRPr>
          </a:p>
        </p:txBody>
      </p:sp>
      <p:grpSp>
        <p:nvGrpSpPr>
          <p:cNvPr id="6" name="Group 21"/>
          <p:cNvGrpSpPr/>
          <p:nvPr/>
        </p:nvGrpSpPr>
        <p:grpSpPr>
          <a:xfrm>
            <a:off x="1962397" y="2129135"/>
            <a:ext cx="4819403" cy="2870977"/>
            <a:chOff x="2133600" y="2819402"/>
            <a:chExt cx="4819403" cy="2870977"/>
          </a:xfrm>
        </p:grpSpPr>
        <p:cxnSp>
          <p:nvCxnSpPr>
            <p:cNvPr id="7" name="Straight Arrow Connector 91"/>
            <p:cNvCxnSpPr/>
            <p:nvPr/>
          </p:nvCxnSpPr>
          <p:spPr>
            <a:xfrm>
              <a:off x="4837822" y="4279488"/>
              <a:ext cx="1504548" cy="0"/>
            </a:xfrm>
            <a:prstGeom prst="straightConnector1">
              <a:avLst/>
            </a:prstGeom>
            <a:ln w="117475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92"/>
            <p:cNvSpPr/>
            <p:nvPr/>
          </p:nvSpPr>
          <p:spPr>
            <a:xfrm rot="16200000">
              <a:off x="4478291" y="4815654"/>
              <a:ext cx="187906" cy="1445686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117475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2400" b="1"/>
            </a:p>
          </p:txBody>
        </p:sp>
        <p:sp>
          <p:nvSpPr>
            <p:cNvPr id="9" name="Freeform 93"/>
            <p:cNvSpPr/>
            <p:nvPr/>
          </p:nvSpPr>
          <p:spPr>
            <a:xfrm rot="18961537">
              <a:off x="2775474" y="4492745"/>
              <a:ext cx="187906" cy="961832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117475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2400" b="1"/>
            </a:p>
          </p:txBody>
        </p:sp>
        <p:sp>
          <p:nvSpPr>
            <p:cNvPr id="10" name="Freeform 94"/>
            <p:cNvSpPr/>
            <p:nvPr/>
          </p:nvSpPr>
          <p:spPr>
            <a:xfrm rot="8161537">
              <a:off x="5047482" y="4251037"/>
              <a:ext cx="187906" cy="961832"/>
            </a:xfrm>
            <a:custGeom>
              <a:avLst/>
              <a:gdLst>
                <a:gd name="connsiteX0" fmla="*/ 133648 w 192641"/>
                <a:gd name="connsiteY0" fmla="*/ 0 h 1076632"/>
                <a:gd name="connsiteX1" fmla="*/ 912 w 192641"/>
                <a:gd name="connsiteY1" fmla="*/ 545690 h 1076632"/>
                <a:gd name="connsiteX2" fmla="*/ 192641 w 192641"/>
                <a:gd name="connsiteY2" fmla="*/ 1076632 h 1076632"/>
                <a:gd name="connsiteX3" fmla="*/ 192641 w 192641"/>
                <a:gd name="connsiteY3" fmla="*/ 1076632 h 107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1" h="1076632">
                  <a:moveTo>
                    <a:pt x="133648" y="0"/>
                  </a:moveTo>
                  <a:cubicBezTo>
                    <a:pt x="62364" y="183125"/>
                    <a:pt x="-8920" y="366251"/>
                    <a:pt x="912" y="545690"/>
                  </a:cubicBezTo>
                  <a:cubicBezTo>
                    <a:pt x="10744" y="725129"/>
                    <a:pt x="192641" y="1076632"/>
                    <a:pt x="192641" y="1076632"/>
                  </a:cubicBezTo>
                  <a:lnTo>
                    <a:pt x="192641" y="1076632"/>
                  </a:lnTo>
                </a:path>
              </a:pathLst>
            </a:custGeom>
            <a:ln w="38100">
              <a:solidFill>
                <a:schemeClr val="bg1">
                  <a:lumMod val="65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2400" b="1"/>
            </a:p>
          </p:txBody>
        </p:sp>
        <p:cxnSp>
          <p:nvCxnSpPr>
            <p:cNvPr id="11" name="Straight Arrow Connector 67"/>
            <p:cNvCxnSpPr>
              <a:stCxn id="30" idx="6"/>
              <a:endCxn id="16" idx="2"/>
            </p:cNvCxnSpPr>
            <p:nvPr/>
          </p:nvCxnSpPr>
          <p:spPr>
            <a:xfrm>
              <a:off x="4847919" y="4281032"/>
              <a:ext cx="150454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4323789" y="281940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133600" y="3993668"/>
              <a:ext cx="600537" cy="5747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13811" y="5115651"/>
              <a:ext cx="602143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b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5251616" y="5115651"/>
              <a:ext cx="600537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6352466" y="3993668"/>
              <a:ext cx="600537" cy="57472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i="0" dirty="0" smtClean="0"/>
                <a:t>t</a:t>
              </a:r>
              <a:endParaRPr lang="en-US" altLang="zh-CN" sz="2000" b="1" i="0" dirty="0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272255" y="2903296"/>
              <a:ext cx="600537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d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213811" y="2903296"/>
              <a:ext cx="602143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a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 rot="18795157">
              <a:off x="2464486" y="3330919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 rot="2843318">
              <a:off x="5981227" y="3364486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30</a:t>
              </a:r>
              <a:endParaRPr lang="en-US" altLang="zh-CN" sz="2000" b="1" i="0" dirty="0"/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 rot="2946473">
              <a:off x="3646959" y="358498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5382621" y="388278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 rot="18782907">
              <a:off x="6095411" y="4795998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24" name="Text Box 32"/>
            <p:cNvSpPr txBox="1">
              <a:spLocks noChangeArrowheads="1"/>
            </p:cNvSpPr>
            <p:nvPr/>
          </p:nvSpPr>
          <p:spPr bwMode="auto">
            <a:xfrm rot="3245387">
              <a:off x="3071130" y="4499627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30</a:t>
              </a:r>
              <a:endParaRPr lang="en-US" altLang="zh-CN" sz="2000" b="1" i="0" dirty="0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4080534" y="4879607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15</a:t>
              </a:r>
              <a:endParaRPr lang="en-US" altLang="zh-CN" sz="2000" b="1" i="0" dirty="0"/>
            </a:p>
          </p:txBody>
        </p:sp>
        <p:cxnSp>
          <p:nvCxnSpPr>
            <p:cNvPr id="26" name="Straight Arrow Connector 64"/>
            <p:cNvCxnSpPr>
              <a:stCxn id="16" idx="1"/>
              <a:endCxn id="17" idx="5"/>
            </p:cNvCxnSpPr>
            <p:nvPr/>
          </p:nvCxnSpPr>
          <p:spPr>
            <a:xfrm flipH="1" flipV="1">
              <a:off x="5784844" y="3393857"/>
              <a:ext cx="655569" cy="6839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5"/>
            <p:cNvCxnSpPr>
              <a:stCxn id="16" idx="3"/>
              <a:endCxn id="15" idx="7"/>
            </p:cNvCxnSpPr>
            <p:nvPr/>
          </p:nvCxnSpPr>
          <p:spPr>
            <a:xfrm flipH="1">
              <a:off x="5764205" y="4484229"/>
              <a:ext cx="676208" cy="715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66"/>
            <p:cNvCxnSpPr>
              <a:stCxn id="17" idx="2"/>
              <a:endCxn id="18" idx="6"/>
            </p:cNvCxnSpPr>
            <p:nvPr/>
          </p:nvCxnSpPr>
          <p:spPr>
            <a:xfrm flipH="1">
              <a:off x="3815955" y="3190660"/>
              <a:ext cx="1456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4245776" y="3993668"/>
              <a:ext cx="602143" cy="5747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c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9"/>
            <p:cNvCxnSpPr>
              <a:stCxn id="30" idx="1"/>
              <a:endCxn id="18" idx="5"/>
            </p:cNvCxnSpPr>
            <p:nvPr/>
          </p:nvCxnSpPr>
          <p:spPr>
            <a:xfrm flipH="1" flipV="1">
              <a:off x="3727772" y="3393857"/>
              <a:ext cx="606186" cy="6839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0"/>
            <p:cNvCxnSpPr>
              <a:stCxn id="30" idx="3"/>
              <a:endCxn id="14" idx="7"/>
            </p:cNvCxnSpPr>
            <p:nvPr/>
          </p:nvCxnSpPr>
          <p:spPr>
            <a:xfrm flipH="1">
              <a:off x="3727772" y="4484229"/>
              <a:ext cx="606186" cy="715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71"/>
            <p:cNvCxnSpPr>
              <a:stCxn id="17" idx="3"/>
              <a:endCxn id="30" idx="7"/>
            </p:cNvCxnSpPr>
            <p:nvPr/>
          </p:nvCxnSpPr>
          <p:spPr>
            <a:xfrm flipH="1">
              <a:off x="4759737" y="3393857"/>
              <a:ext cx="600465" cy="6839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 rot="18641234">
              <a:off x="3629929" y="4561195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15</a:t>
              </a:r>
              <a:endParaRPr lang="en-US" altLang="zh-CN" sz="2000" b="1" i="0" dirty="0"/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 rot="18687324">
              <a:off x="4646599" y="343001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 rot="3079875">
              <a:off x="4695366" y="4798824"/>
              <a:ext cx="3145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5</a:t>
              </a:r>
              <a:endParaRPr lang="en-US" altLang="zh-CN" sz="2000" b="1" i="0" dirty="0"/>
            </a:p>
          </p:txBody>
        </p:sp>
        <p:grpSp>
          <p:nvGrpSpPr>
            <p:cNvPr id="37" name="Group 75"/>
            <p:cNvGrpSpPr/>
            <p:nvPr/>
          </p:nvGrpSpPr>
          <p:grpSpPr>
            <a:xfrm rot="19332515">
              <a:off x="2480175" y="3535175"/>
              <a:ext cx="989860" cy="404911"/>
              <a:chOff x="4373911" y="4643559"/>
              <a:chExt cx="922547" cy="343069"/>
            </a:xfrm>
          </p:grpSpPr>
          <p:sp>
            <p:nvSpPr>
              <p:cNvPr id="51" name="Freeform 89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52" name="Freeform 90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grpSp>
          <p:nvGrpSpPr>
            <p:cNvPr id="38" name="Group 76"/>
            <p:cNvGrpSpPr/>
            <p:nvPr/>
          </p:nvGrpSpPr>
          <p:grpSpPr>
            <a:xfrm>
              <a:off x="3817370" y="5229083"/>
              <a:ext cx="1487814" cy="404911"/>
              <a:chOff x="9949501" y="5676343"/>
              <a:chExt cx="922547" cy="343069"/>
            </a:xfrm>
          </p:grpSpPr>
          <p:sp>
            <p:nvSpPr>
              <p:cNvPr id="49" name="Freeform 88"/>
              <p:cNvSpPr/>
              <p:nvPr/>
            </p:nvSpPr>
            <p:spPr>
              <a:xfrm rot="16200000">
                <a:off x="10344232" y="5491596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50" name="Freeform 87"/>
              <p:cNvSpPr/>
              <p:nvPr/>
            </p:nvSpPr>
            <p:spPr>
              <a:xfrm rot="5400000">
                <a:off x="10318110" y="5307734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grpSp>
          <p:nvGrpSpPr>
            <p:cNvPr id="39" name="Group 77"/>
            <p:cNvGrpSpPr/>
            <p:nvPr/>
          </p:nvGrpSpPr>
          <p:grpSpPr>
            <a:xfrm rot="2761537">
              <a:off x="2452947" y="4687327"/>
              <a:ext cx="989860" cy="404911"/>
              <a:chOff x="4373911" y="4643559"/>
              <a:chExt cx="922547" cy="343069"/>
            </a:xfrm>
          </p:grpSpPr>
          <p:sp>
            <p:nvSpPr>
              <p:cNvPr id="47" name="Freeform 86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48" name="Freeform 85"/>
              <p:cNvSpPr/>
              <p:nvPr/>
            </p:nvSpPr>
            <p:spPr>
              <a:xfrm rot="5400000">
                <a:off x="4742520" y="4274950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sp>
          <p:nvSpPr>
            <p:cNvPr id="40" name="Text Box 24"/>
            <p:cNvSpPr txBox="1">
              <a:spLocks noChangeArrowheads="1"/>
            </p:cNvSpPr>
            <p:nvPr/>
          </p:nvSpPr>
          <p:spPr bwMode="auto">
            <a:xfrm rot="18795157">
              <a:off x="3047243" y="3825801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20</a:t>
              </a:r>
              <a:endParaRPr lang="en-US" altLang="zh-CN" sz="2000" b="1" i="0" dirty="0"/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 rot="3245387">
              <a:off x="2279559" y="4948542"/>
              <a:ext cx="4443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10</a:t>
              </a:r>
              <a:endParaRPr lang="en-US" altLang="zh-CN" sz="2000" b="1" i="0" dirty="0"/>
            </a:p>
          </p:txBody>
        </p:sp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4503218" y="5239348"/>
              <a:ext cx="3145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5</a:t>
              </a:r>
              <a:endParaRPr lang="en-US" altLang="zh-CN" sz="2000" b="1" i="0" dirty="0"/>
            </a:p>
          </p:txBody>
        </p:sp>
        <p:grpSp>
          <p:nvGrpSpPr>
            <p:cNvPr id="43" name="Group 81"/>
            <p:cNvGrpSpPr/>
            <p:nvPr/>
          </p:nvGrpSpPr>
          <p:grpSpPr>
            <a:xfrm rot="2761537">
              <a:off x="4588249" y="4616463"/>
              <a:ext cx="989858" cy="404916"/>
              <a:chOff x="4373913" y="4643555"/>
              <a:chExt cx="922545" cy="343073"/>
            </a:xfrm>
          </p:grpSpPr>
          <p:sp>
            <p:nvSpPr>
              <p:cNvPr id="45" name="Freeform 83"/>
              <p:cNvSpPr/>
              <p:nvPr/>
            </p:nvSpPr>
            <p:spPr>
              <a:xfrm rot="5400000">
                <a:off x="4742522" y="4274946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  <p:sp>
            <p:nvSpPr>
              <p:cNvPr id="46" name="Freeform 84"/>
              <p:cNvSpPr/>
              <p:nvPr/>
            </p:nvSpPr>
            <p:spPr>
              <a:xfrm rot="16200000">
                <a:off x="4768642" y="4458812"/>
                <a:ext cx="159207" cy="896425"/>
              </a:xfrm>
              <a:custGeom>
                <a:avLst/>
                <a:gdLst>
                  <a:gd name="connsiteX0" fmla="*/ 133648 w 192641"/>
                  <a:gd name="connsiteY0" fmla="*/ 0 h 1076632"/>
                  <a:gd name="connsiteX1" fmla="*/ 912 w 192641"/>
                  <a:gd name="connsiteY1" fmla="*/ 545690 h 1076632"/>
                  <a:gd name="connsiteX2" fmla="*/ 192641 w 192641"/>
                  <a:gd name="connsiteY2" fmla="*/ 1076632 h 1076632"/>
                  <a:gd name="connsiteX3" fmla="*/ 192641 w 192641"/>
                  <a:gd name="connsiteY3" fmla="*/ 1076632 h 1076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1" h="1076632">
                    <a:moveTo>
                      <a:pt x="133648" y="0"/>
                    </a:moveTo>
                    <a:cubicBezTo>
                      <a:pt x="62364" y="183125"/>
                      <a:pt x="-8920" y="366251"/>
                      <a:pt x="912" y="545690"/>
                    </a:cubicBezTo>
                    <a:cubicBezTo>
                      <a:pt x="10744" y="725129"/>
                      <a:pt x="192641" y="1076632"/>
                      <a:pt x="192641" y="1076632"/>
                    </a:cubicBezTo>
                    <a:lnTo>
                      <a:pt x="192641" y="1076632"/>
                    </a:lnTo>
                  </a:path>
                </a:pathLst>
              </a:cu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sz="2400" b="1"/>
              </a:p>
            </p:txBody>
          </p:sp>
        </p:grp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 rot="3079875">
              <a:off x="5276376" y="4467866"/>
              <a:ext cx="31450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0" dirty="0" smtClean="0"/>
                <a:t>5</a:t>
              </a:r>
              <a:endParaRPr lang="en-US" altLang="zh-CN" sz="2000" b="1" i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90052" y="4970586"/>
                <a:ext cx="3824748" cy="1963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Camino </a:t>
                </a:r>
                <a:r>
                  <a:rPr lang="en-US" sz="2000" b="1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aumentativo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𝒑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</a:rPr>
                        <m:t>𝒔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1" i="1" smtClean="0">
                          <a:latin typeface="Cambria Math"/>
                        </a:rPr>
                        <m:t>𝒃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1" i="0" smtClean="0">
                          <a:latin typeface="Cambria Math"/>
                          <a:ea typeface="Cambria Math"/>
                        </a:rPr>
                        <m:t>𝐞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𝒕</m:t>
                      </m:r>
                    </m:oMath>
                  </m:oMathPara>
                </a14:m>
                <a:endParaRPr lang="en-US" sz="2000" b="1" i="1" dirty="0" smtClean="0">
                  <a:latin typeface="Cambria Math"/>
                </a:endParaRPr>
              </a:p>
              <a:p>
                <a:endParaRPr lang="en-US" sz="2000" b="1" i="1" dirty="0">
                  <a:latin typeface="Cambria Math"/>
                </a:endParaRPr>
              </a:p>
              <a:p>
                <a:r>
                  <a:rPr lang="en-US" sz="2000" b="1" dirty="0" err="1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Capacidad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 residual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</a:rPr>
                  <a:t>de 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en-US" sz="2000" b="1" i="1" dirty="0" smtClean="0">
                    <a:latin typeface="Arial" pitchFamily="34" charset="0"/>
                    <a:cs typeface="Arial" pitchFamily="34" charset="0"/>
                  </a:rPr>
                  <a:t>:</a:t>
                </a:r>
                <a:endParaRPr lang="en-US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s-ES" sz="20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s-ES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10, 5, 5, 10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 smtClean="0"/>
                  <a:t>            =  5</a:t>
                </a: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2" y="4970586"/>
                <a:ext cx="3824748" cy="1963614"/>
              </a:xfrm>
              <a:prstGeom prst="rect">
                <a:avLst/>
              </a:prstGeom>
              <a:blipFill rotWithShape="0">
                <a:blip r:embed="rId3"/>
                <a:stretch>
                  <a:fillRect l="-1754" t="-1238" b="-43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3 CuadroTexto"/>
          <p:cNvSpPr txBox="1"/>
          <p:nvPr/>
        </p:nvSpPr>
        <p:spPr>
          <a:xfrm>
            <a:off x="5088520" y="5396805"/>
            <a:ext cx="39792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forma de </a:t>
            </a:r>
            <a:r>
              <a:rPr lang="en-US" dirty="0" err="1" smtClean="0"/>
              <a:t>identificar</a:t>
            </a:r>
            <a:r>
              <a:rPr lang="en-US" dirty="0" smtClean="0"/>
              <a:t> </a:t>
            </a:r>
            <a:r>
              <a:rPr lang="en-US" dirty="0" err="1" smtClean="0"/>
              <a:t>aristas</a:t>
            </a:r>
            <a:r>
              <a:rPr lang="en-US" dirty="0" smtClean="0"/>
              <a:t> </a:t>
            </a:r>
            <a:r>
              <a:rPr lang="en-US" dirty="0" err="1" smtClean="0"/>
              <a:t>inversas</a:t>
            </a:r>
            <a:r>
              <a:rPr lang="en-US" dirty="0" smtClean="0"/>
              <a:t>  (</a:t>
            </a:r>
            <a:r>
              <a:rPr lang="en-US" dirty="0" err="1" smtClean="0"/>
              <a:t>recordAr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ellas</a:t>
            </a:r>
            <a:r>
              <a:rPr lang="en-US" dirty="0" smtClean="0"/>
              <a:t> no </a:t>
            </a:r>
            <a:r>
              <a:rPr lang="en-US" dirty="0" err="1" smtClean="0"/>
              <a:t>están</a:t>
            </a:r>
            <a:r>
              <a:rPr lang="en-US" dirty="0" smtClean="0"/>
              <a:t> en E)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búsqueda</a:t>
            </a:r>
            <a:r>
              <a:rPr lang="en-US" dirty="0" smtClean="0"/>
              <a:t> en E. Si no </a:t>
            </a:r>
            <a:r>
              <a:rPr lang="en-US" dirty="0" err="1" smtClean="0"/>
              <a:t>está</a:t>
            </a:r>
            <a:r>
              <a:rPr lang="en-US" dirty="0" smtClean="0"/>
              <a:t> en E, </a:t>
            </a:r>
            <a:r>
              <a:rPr lang="en-US" dirty="0" err="1" smtClean="0"/>
              <a:t>entonces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smtClean="0"/>
              <a:t>arista </a:t>
            </a:r>
            <a:r>
              <a:rPr lang="en-US" b="1" dirty="0" err="1" smtClean="0"/>
              <a:t>inversa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6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4525963"/>
              </a:xfrm>
            </p:spPr>
            <p:txBody>
              <a:bodyPr>
                <a:noAutofit/>
              </a:bodyPr>
              <a:lstStyle/>
              <a:p>
                <a:r>
                  <a:rPr lang="es-ES" sz="2400" b="1" dirty="0" smtClean="0"/>
                  <a:t>Lema </a:t>
                </a:r>
                <a:r>
                  <a:rPr lang="es-ES" sz="2400" b="1" dirty="0"/>
                  <a:t>26.2</a:t>
                </a:r>
              </a:p>
              <a:p>
                <a:pPr marL="274320" lvl="1" indent="0">
                  <a:buNone/>
                </a:pPr>
                <a:r>
                  <a:rPr lang="es-ES" sz="2400" dirty="0"/>
                  <a:t>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  <m:r>
                      <a:rPr lang="es-ES" sz="2400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𝑉</m:t>
                        </m:r>
                        <m:r>
                          <a:rPr lang="es-ES" sz="2400" i="1">
                            <a:latin typeface="Cambria Math"/>
                          </a:rPr>
                          <m:t>,</m:t>
                        </m:r>
                        <m:r>
                          <a:rPr lang="es-ES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400" dirty="0"/>
                  <a:t> una </a:t>
                </a:r>
                <a:r>
                  <a:rPr lang="es-ES" sz="2400" b="1" dirty="0"/>
                  <a:t>red de flujo</a:t>
                </a:r>
                <a:r>
                  <a:rPr lang="es-ES" sz="2400" dirty="0"/>
                  <a:t>, 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/>
                  <a:t> </a:t>
                </a:r>
                <a:r>
                  <a:rPr lang="es-ES" sz="2400" b="1" dirty="0"/>
                  <a:t>un flujo </a:t>
                </a:r>
                <a:r>
                  <a:rPr lang="es-ES" sz="2400" dirty="0"/>
                  <a:t>en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400" dirty="0"/>
                  <a:t> y 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s-ES" sz="2400" dirty="0"/>
                  <a:t> </a:t>
                </a:r>
                <a:r>
                  <a:rPr lang="es-ES" sz="2400" b="1" dirty="0"/>
                  <a:t>un camino aumentativo </a:t>
                </a:r>
                <a:r>
                  <a:rPr lang="es-ES" sz="2400" dirty="0"/>
                  <a:t>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2400" dirty="0"/>
                  <a:t>. </a:t>
                </a:r>
                <a:r>
                  <a:rPr lang="es-ES" sz="2400" dirty="0" smtClean="0"/>
                  <a:t>Si se </a:t>
                </a:r>
                <a:r>
                  <a:rPr lang="es-ES" sz="2400" dirty="0"/>
                  <a:t>define </a:t>
                </a:r>
                <a:r>
                  <a:rPr lang="es-ES" sz="2400" dirty="0" smtClean="0"/>
                  <a:t>el </a:t>
                </a:r>
                <a:r>
                  <a:rPr lang="es-ES" sz="2400" b="1" dirty="0" smtClean="0"/>
                  <a:t>flujo</a:t>
                </a:r>
                <a:r>
                  <a:rPr lang="es-E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sz="2400" dirty="0" smtClean="0"/>
                  <a:t> , </a:t>
                </a:r>
                <a:r>
                  <a:rPr lang="es-ES" sz="2400" b="1" dirty="0" smtClean="0"/>
                  <a:t>sobre la red residual</a:t>
                </a:r>
                <a:r>
                  <a:rPr lang="es-ES" sz="2400" dirty="0" smtClean="0"/>
                  <a:t>, como</a:t>
                </a:r>
              </a:p>
              <a:p>
                <a:pPr marL="274320" lvl="1" indent="0">
                  <a:buNone/>
                </a:pPr>
                <a:endParaRPr lang="es-ES" sz="2400" dirty="0" smtClean="0"/>
              </a:p>
              <a:p>
                <a:pPr marL="1257300" lvl="3" indent="-125730">
                  <a:buNone/>
                </a:pPr>
                <a:endParaRPr lang="es-ES" dirty="0"/>
              </a:p>
              <a:p>
                <a:pPr marL="274320" lvl="1" indent="0">
                  <a:buNone/>
                </a:pPr>
                <a:endParaRPr lang="es-ES" sz="2400" dirty="0" smtClean="0"/>
              </a:p>
              <a:p>
                <a:pPr marL="274320" lvl="1" indent="0">
                  <a:buNone/>
                </a:pPr>
                <a:r>
                  <a:rPr lang="es-ES" sz="2400" dirty="0" smtClean="0"/>
                  <a:t>entonces </a:t>
                </a:r>
                <a:r>
                  <a:rPr lang="es-ES" sz="2400" dirty="0"/>
                  <a:t>e</a:t>
                </a:r>
                <a:r>
                  <a:rPr lang="es-ES" sz="2400" dirty="0" smtClean="0"/>
                  <a:t>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sz="2400" dirty="0"/>
                  <a:t> 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s-ES" sz="2400" i="1">
                        <a:latin typeface="Cambria Math"/>
                      </a:rPr>
                      <m:t>&gt;0</m:t>
                    </m:r>
                  </m:oMath>
                </a14:m>
                <a:endParaRPr lang="en-US" sz="2400" dirty="0" smtClean="0"/>
              </a:p>
              <a:p>
                <a:pPr marL="274320" lvl="1" indent="0">
                  <a:buNone/>
                </a:pPr>
                <a:endParaRPr lang="es-E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4525963"/>
              </a:xfrm>
              <a:blipFill rotWithShape="0">
                <a:blip r:embed="rId2"/>
                <a:stretch>
                  <a:fillRect l="-963" t="-1078" r="-14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0" y="5292804"/>
            <a:ext cx="9144000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 dirty="0" smtClean="0"/>
              <a:t>El </a:t>
            </a:r>
            <a:r>
              <a:rPr lang="en-US" sz="2200" b="1" dirty="0" err="1"/>
              <a:t>L</a:t>
            </a:r>
            <a:r>
              <a:rPr lang="en-US" sz="2200" b="1" dirty="0" err="1" smtClean="0"/>
              <a:t>ema</a:t>
            </a:r>
            <a:r>
              <a:rPr lang="en-US" sz="2200" dirty="0" smtClean="0"/>
              <a:t> </a:t>
            </a:r>
            <a:r>
              <a:rPr lang="en-US" sz="2200" dirty="0" err="1" smtClean="0"/>
              <a:t>plantea</a:t>
            </a:r>
            <a:r>
              <a:rPr lang="en-US" sz="2200" dirty="0" smtClean="0"/>
              <a:t> </a:t>
            </a:r>
            <a:r>
              <a:rPr lang="en-US" sz="2200" dirty="0" err="1" smtClean="0"/>
              <a:t>que</a:t>
            </a:r>
            <a:r>
              <a:rPr lang="en-US" sz="2200" dirty="0" smtClean="0"/>
              <a:t> un </a:t>
            </a:r>
            <a:r>
              <a:rPr lang="en-US" sz="2200" b="1" dirty="0" err="1" smtClean="0"/>
              <a:t>camino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aumentativo</a:t>
            </a:r>
            <a:r>
              <a:rPr lang="en-US" sz="2200" b="1" dirty="0" smtClean="0"/>
              <a:t> </a:t>
            </a:r>
            <a:r>
              <a:rPr lang="en-US" sz="2200" dirty="0" smtClean="0"/>
              <a:t>define (de forma </a:t>
            </a:r>
            <a:r>
              <a:rPr lang="en-US" sz="2200" dirty="0" err="1" smtClean="0"/>
              <a:t>implícita</a:t>
            </a:r>
            <a:r>
              <a:rPr lang="en-US" sz="2200" dirty="0"/>
              <a:t>)</a:t>
            </a:r>
            <a:r>
              <a:rPr lang="en-US" sz="2200" dirty="0" smtClean="0"/>
              <a:t> un </a:t>
            </a:r>
            <a:r>
              <a:rPr lang="en-US" sz="2200" b="1" dirty="0" err="1" smtClean="0"/>
              <a:t>flujo</a:t>
            </a:r>
            <a:r>
              <a:rPr lang="en-US" sz="2200" dirty="0" smtClean="0"/>
              <a:t> </a:t>
            </a:r>
            <a:r>
              <a:rPr lang="en-US" sz="2200" dirty="0" err="1" smtClean="0"/>
              <a:t>sobre</a:t>
            </a:r>
            <a:r>
              <a:rPr lang="en-US" sz="2200" dirty="0" smtClean="0"/>
              <a:t> la </a:t>
            </a:r>
            <a:r>
              <a:rPr lang="en-US" sz="2200" b="1" dirty="0" smtClean="0"/>
              <a:t>red residual </a:t>
            </a:r>
            <a:r>
              <a:rPr lang="en-US" sz="2200" dirty="0" smtClean="0"/>
              <a:t>y el valor de </a:t>
            </a:r>
            <a:r>
              <a:rPr lang="en-US" sz="2200" dirty="0" err="1" smtClean="0"/>
              <a:t>ese</a:t>
            </a:r>
            <a:r>
              <a:rPr lang="en-US" sz="2200" dirty="0" smtClean="0"/>
              <a:t> </a:t>
            </a:r>
            <a:r>
              <a:rPr lang="en-US" sz="2200" b="1" dirty="0" err="1" smtClean="0"/>
              <a:t>flujo</a:t>
            </a:r>
            <a:r>
              <a:rPr lang="en-US" sz="2200" dirty="0" smtClean="0"/>
              <a:t> es la </a:t>
            </a:r>
            <a:r>
              <a:rPr lang="en-US" sz="2200" b="1" dirty="0" err="1" smtClean="0"/>
              <a:t>capacidad</a:t>
            </a:r>
            <a:r>
              <a:rPr lang="en-US" sz="2200" b="1" dirty="0" smtClean="0"/>
              <a:t> residual </a:t>
            </a:r>
            <a:r>
              <a:rPr lang="en-US" sz="2200" dirty="0" smtClean="0"/>
              <a:t>de </a:t>
            </a:r>
            <a:r>
              <a:rPr lang="en-US" sz="2200" dirty="0" err="1" smtClean="0"/>
              <a:t>dicho</a:t>
            </a:r>
            <a:r>
              <a:rPr lang="en-US" sz="2200" dirty="0" smtClean="0"/>
              <a:t> </a:t>
            </a:r>
            <a:r>
              <a:rPr lang="en-US" sz="2200" b="1" dirty="0" err="1" smtClean="0"/>
              <a:t>camino</a:t>
            </a:r>
            <a:endParaRPr lang="en-US" sz="2200" b="1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</a:rPr>
              <a:t>Capacidad</a:t>
            </a:r>
            <a:r>
              <a:rPr lang="en-US" sz="2800" b="1" dirty="0" smtClean="0">
                <a:solidFill>
                  <a:srgbClr val="FF0000"/>
                </a:solidFill>
              </a:rPr>
              <a:t> residual de un </a:t>
            </a:r>
            <a:r>
              <a:rPr lang="en-US" sz="2800" b="1" dirty="0" err="1" smtClean="0">
                <a:solidFill>
                  <a:srgbClr val="FF0000"/>
                </a:solidFill>
              </a:rPr>
              <a:t>camino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aumentativo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2667000" y="2590800"/>
            <a:ext cx="4191000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6883432" y="278758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7000" y="2692002"/>
                <a:ext cx="4191000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𝑒𝑠𝑡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á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692002"/>
                <a:ext cx="4191000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4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274320" lvl="1" indent="0">
                  <a:buNone/>
                </a:pPr>
                <a:endParaRPr lang="es-ES" sz="2400" dirty="0" smtClean="0"/>
              </a:p>
              <a:p>
                <a:r>
                  <a:rPr lang="es-ES" sz="2400" b="1" dirty="0"/>
                  <a:t>Corolario </a:t>
                </a:r>
                <a:r>
                  <a:rPr lang="es-ES" sz="2400" b="1" dirty="0" smtClean="0"/>
                  <a:t>26.3</a:t>
                </a:r>
              </a:p>
              <a:p>
                <a:pPr marL="0" indent="0">
                  <a:buNone/>
                </a:pPr>
                <a:endParaRPr lang="es-ES" sz="2400" b="1" dirty="0"/>
              </a:p>
              <a:p>
                <a:pPr marL="274320" lvl="1" indent="0">
                  <a:buNone/>
                </a:pPr>
                <a:r>
                  <a:rPr lang="es-ES" sz="2400" dirty="0"/>
                  <a:t>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  <m:r>
                      <a:rPr lang="es-ES" sz="2400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𝑉</m:t>
                        </m:r>
                        <m:r>
                          <a:rPr lang="es-ES" sz="2400" i="1">
                            <a:latin typeface="Cambria Math"/>
                          </a:rPr>
                          <m:t>,</m:t>
                        </m:r>
                        <m:r>
                          <a:rPr lang="es-ES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400" dirty="0"/>
                  <a:t> una red de flujo, 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/>
                  <a:t> un flujo en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400" dirty="0"/>
                  <a:t> y 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s-ES" sz="2400" dirty="0"/>
                  <a:t> un camino aumentativo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2400" dirty="0"/>
                  <a:t>. 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sz="2400" dirty="0"/>
                  <a:t> definida mediante la ecuación</a:t>
                </a:r>
                <a:r>
                  <a:rPr lang="es-ES" sz="2400" dirty="0">
                    <a:solidFill>
                      <a:srgbClr val="FF0000"/>
                    </a:solidFill>
                  </a:rPr>
                  <a:t> </a:t>
                </a:r>
                <a:r>
                  <a:rPr lang="es-ES" sz="3200" dirty="0">
                    <a:solidFill>
                      <a:srgbClr val="0070C0"/>
                    </a:solidFill>
                  </a:rPr>
                  <a:t>*</a:t>
                </a:r>
                <a:r>
                  <a:rPr lang="es-ES" sz="32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s-ES" sz="2400" dirty="0" smtClean="0"/>
                  <a:t>y </a:t>
                </a:r>
                <a:r>
                  <a:rPr lang="es-ES" sz="2400" dirty="0"/>
                  <a:t>supóngase que se aumenta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sz="2400" dirty="0"/>
                  <a:t>. Entonces la función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  <m:r>
                      <a:rPr lang="es-ES" sz="2400" i="1">
                        <a:latin typeface="Cambria Math"/>
                      </a:rPr>
                      <m:t>↑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E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sz="2400" dirty="0"/>
                  <a:t> es un flujo en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400" dirty="0"/>
                  <a:t> con valor </a:t>
                </a:r>
                <a:endParaRPr lang="es-ES" sz="2400" dirty="0" smtClean="0"/>
              </a:p>
              <a:p>
                <a:pPr marL="274320" lvl="1" indent="0">
                  <a:buNone/>
                </a:pPr>
                <a:endParaRPr lang="es-ES" sz="2400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  <m:r>
                            <a:rPr lang="es-ES" sz="2400" i="1">
                              <a:latin typeface="Cambria Math"/>
                            </a:rPr>
                            <m:t>↑</m:t>
                          </m:r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s-ES" sz="2400" i="1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ES" sz="2400" i="1">
                          <a:latin typeface="Cambria Math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sz="2400" dirty="0" smtClean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4525963"/>
              </a:xfrm>
              <a:blipFill rotWithShape="1">
                <a:blip r:embed="rId2"/>
                <a:stretch>
                  <a:fillRect l="-963" r="-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36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48920" y="4892040"/>
            <a:ext cx="868680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El </a:t>
            </a:r>
            <a:r>
              <a:rPr lang="en-US" sz="2400" b="1" dirty="0" err="1" smtClean="0"/>
              <a:t>Corolario</a:t>
            </a:r>
            <a:r>
              <a:rPr lang="en-US" sz="2400" b="1" dirty="0" smtClean="0"/>
              <a:t> </a:t>
            </a:r>
            <a:r>
              <a:rPr lang="en-US" sz="2400" dirty="0" err="1" smtClean="0"/>
              <a:t>plantea</a:t>
            </a:r>
            <a:r>
              <a:rPr lang="en-US" sz="2400" dirty="0" smtClean="0"/>
              <a:t> que </a:t>
            </a:r>
            <a:r>
              <a:rPr lang="en-US" sz="2400" dirty="0" err="1" smtClean="0"/>
              <a:t>si</a:t>
            </a:r>
            <a:r>
              <a:rPr lang="en-US" sz="2400" dirty="0" smtClean="0"/>
              <a:t> se aumenta el </a:t>
            </a:r>
            <a:r>
              <a:rPr lang="en-US" sz="2400" b="1" dirty="0" err="1" smtClean="0"/>
              <a:t>flujo</a:t>
            </a:r>
            <a:r>
              <a:rPr lang="en-US" sz="2400" dirty="0" smtClean="0"/>
              <a:t> que se </a:t>
            </a:r>
            <a:r>
              <a:rPr lang="en-US" sz="2400" dirty="0" err="1" smtClean="0"/>
              <a:t>está</a:t>
            </a:r>
            <a:r>
              <a:rPr lang="en-US" sz="2400" dirty="0" smtClean="0"/>
              <a:t> </a:t>
            </a:r>
            <a:r>
              <a:rPr lang="en-US" sz="2400" dirty="0" err="1" smtClean="0"/>
              <a:t>calculando</a:t>
            </a:r>
            <a:r>
              <a:rPr lang="en-US" sz="2400" dirty="0" smtClean="0"/>
              <a:t> en la </a:t>
            </a:r>
            <a:r>
              <a:rPr lang="en-US" sz="2400" b="1" dirty="0" smtClean="0"/>
              <a:t>red original </a:t>
            </a:r>
            <a:r>
              <a:rPr lang="en-US" sz="2400" dirty="0" err="1" smtClean="0"/>
              <a:t>por</a:t>
            </a:r>
            <a:r>
              <a:rPr lang="en-US" sz="2400" dirty="0" smtClean="0"/>
              <a:t> el </a:t>
            </a:r>
            <a:r>
              <a:rPr lang="en-US" sz="2400" b="1" dirty="0" err="1" smtClean="0"/>
              <a:t>flujo</a:t>
            </a:r>
            <a:r>
              <a:rPr lang="en-US" sz="2400" dirty="0" smtClean="0"/>
              <a:t> </a:t>
            </a:r>
            <a:r>
              <a:rPr lang="en-US" sz="2400" dirty="0" err="1" smtClean="0"/>
              <a:t>establecido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</a:t>
            </a:r>
            <a:r>
              <a:rPr lang="en-US" sz="2400" dirty="0" err="1" smtClean="0"/>
              <a:t>camino</a:t>
            </a:r>
            <a:r>
              <a:rPr lang="en-US" sz="2400" dirty="0" smtClean="0"/>
              <a:t> </a:t>
            </a:r>
            <a:r>
              <a:rPr lang="en-US" sz="2400" dirty="0" err="1" smtClean="0"/>
              <a:t>aumentativo</a:t>
            </a:r>
            <a:r>
              <a:rPr lang="en-US" sz="2400" dirty="0" smtClean="0"/>
              <a:t>  en la </a:t>
            </a:r>
            <a:r>
              <a:rPr lang="en-US" sz="2400" b="1" dirty="0" smtClean="0"/>
              <a:t>red residual</a:t>
            </a:r>
            <a:r>
              <a:rPr lang="en-US" sz="2400" dirty="0" smtClean="0"/>
              <a:t>, esto </a:t>
            </a:r>
            <a:r>
              <a:rPr lang="en-US" sz="2400" dirty="0" err="1" smtClean="0"/>
              <a:t>implica</a:t>
            </a:r>
            <a:r>
              <a:rPr lang="en-US" sz="2400" dirty="0" smtClean="0"/>
              <a:t> un </a:t>
            </a:r>
            <a:r>
              <a:rPr lang="en-US" sz="2400" dirty="0" err="1" smtClean="0"/>
              <a:t>aumento</a:t>
            </a:r>
            <a:r>
              <a:rPr lang="en-US" sz="2400" dirty="0" smtClean="0"/>
              <a:t> del </a:t>
            </a:r>
            <a:r>
              <a:rPr lang="en-US" sz="2400" b="1" dirty="0" err="1" smtClean="0"/>
              <a:t>flujo</a:t>
            </a:r>
            <a:r>
              <a:rPr lang="en-US" sz="2400" dirty="0" smtClean="0"/>
              <a:t>, (hasta </a:t>
            </a:r>
            <a:r>
              <a:rPr lang="en-US" sz="2400" dirty="0" err="1" smtClean="0"/>
              <a:t>ahora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ACUMULADO</a:t>
            </a:r>
            <a:r>
              <a:rPr lang="en-US" sz="2400" dirty="0" smtClean="0"/>
              <a:t>) de la </a:t>
            </a:r>
            <a:r>
              <a:rPr lang="en-US" sz="2400" b="1" dirty="0" smtClean="0"/>
              <a:t>red original</a:t>
            </a:r>
            <a:endParaRPr lang="es-ES" sz="2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Capacidad</a:t>
            </a:r>
            <a:r>
              <a:rPr lang="en-US" sz="3600" dirty="0" smtClean="0">
                <a:solidFill>
                  <a:srgbClr val="FF0000"/>
                </a:solidFill>
              </a:rPr>
              <a:t> residual de un </a:t>
            </a:r>
            <a:r>
              <a:rPr lang="en-US" sz="3600" dirty="0" err="1" smtClean="0">
                <a:solidFill>
                  <a:srgbClr val="FF0000"/>
                </a:solidFill>
              </a:rPr>
              <a:t>camino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aumentativo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038600" y="3733800"/>
            <a:ext cx="22860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029200" y="4632265"/>
            <a:ext cx="152400" cy="2597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29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76200"/>
            <a:ext cx="8534400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Aunque</a:t>
            </a:r>
            <a:r>
              <a:rPr lang="en-US" sz="1400" dirty="0" smtClean="0"/>
              <a:t>, para no </a:t>
            </a:r>
            <a:r>
              <a:rPr lang="en-US" sz="1400" dirty="0" err="1" smtClean="0"/>
              <a:t>cargar</a:t>
            </a:r>
            <a:r>
              <a:rPr lang="en-US" sz="1400" dirty="0" smtClean="0"/>
              <a:t> </a:t>
            </a:r>
            <a:r>
              <a:rPr lang="en-US" sz="1400" dirty="0" err="1" smtClean="0"/>
              <a:t>más</a:t>
            </a:r>
            <a:r>
              <a:rPr lang="en-US" sz="1400" dirty="0" smtClean="0"/>
              <a:t> la </a:t>
            </a:r>
            <a:r>
              <a:rPr lang="en-US" sz="1400" dirty="0" err="1" smtClean="0"/>
              <a:t>ilustración</a:t>
            </a:r>
            <a:r>
              <a:rPr lang="en-US" sz="1400" dirty="0" smtClean="0"/>
              <a:t> de la red residual, </a:t>
            </a:r>
            <a:r>
              <a:rPr lang="en-US" sz="1400" dirty="0" err="1" smtClean="0"/>
              <a:t>hemos</a:t>
            </a:r>
            <a:r>
              <a:rPr lang="en-US" sz="1400" dirty="0" smtClean="0"/>
              <a:t> </a:t>
            </a:r>
            <a:r>
              <a:rPr lang="en-US" sz="1400" dirty="0" err="1" smtClean="0"/>
              <a:t>omitido</a:t>
            </a:r>
            <a:r>
              <a:rPr lang="en-US" sz="1400" dirty="0" smtClean="0"/>
              <a:t> de la </a:t>
            </a:r>
            <a:r>
              <a:rPr lang="en-US" sz="1400" dirty="0" err="1" smtClean="0"/>
              <a:t>misma</a:t>
            </a:r>
            <a:r>
              <a:rPr lang="en-US" sz="1400" dirty="0" smtClean="0"/>
              <a:t> </a:t>
            </a:r>
            <a:r>
              <a:rPr lang="en-US" sz="1400" dirty="0" err="1" smtClean="0"/>
              <a:t>las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aristas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agotadas</a:t>
            </a:r>
            <a:r>
              <a:rPr lang="en-US" sz="1400" dirty="0" smtClean="0"/>
              <a:t>, en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implementación</a:t>
            </a:r>
            <a:r>
              <a:rPr lang="en-US" sz="1400" dirty="0" smtClean="0"/>
              <a:t> </a:t>
            </a:r>
            <a:r>
              <a:rPr lang="en-US" sz="1400" dirty="0" err="1" smtClean="0"/>
              <a:t>concreta</a:t>
            </a:r>
            <a:r>
              <a:rPr lang="en-US" sz="1400" dirty="0" smtClean="0"/>
              <a:t> del </a:t>
            </a:r>
            <a:r>
              <a:rPr lang="en-US" sz="1400" dirty="0" err="1" smtClean="0"/>
              <a:t>método</a:t>
            </a:r>
            <a:r>
              <a:rPr lang="en-US" sz="1400" dirty="0" smtClean="0"/>
              <a:t>, </a:t>
            </a:r>
            <a:r>
              <a:rPr lang="en-US" sz="1400" dirty="0" err="1" smtClean="0"/>
              <a:t>muchas</a:t>
            </a:r>
            <a:r>
              <a:rPr lang="en-US" sz="1400" dirty="0" smtClean="0"/>
              <a:t> de </a:t>
            </a:r>
            <a:r>
              <a:rPr lang="en-US" sz="1400" dirty="0" err="1" smtClean="0"/>
              <a:t>estas</a:t>
            </a:r>
            <a:r>
              <a:rPr lang="en-US" sz="1400" dirty="0" smtClean="0"/>
              <a:t> </a:t>
            </a:r>
            <a:r>
              <a:rPr lang="en-US" sz="1400" dirty="0" err="1" smtClean="0"/>
              <a:t>aristas</a:t>
            </a:r>
            <a:r>
              <a:rPr lang="en-US" sz="1400" dirty="0" smtClean="0"/>
              <a:t> (al </a:t>
            </a:r>
            <a:r>
              <a:rPr lang="en-US" sz="1400" dirty="0" err="1" smtClean="0"/>
              <a:t>estar</a:t>
            </a:r>
            <a:r>
              <a:rPr lang="en-US" sz="1400" dirty="0" smtClean="0"/>
              <a:t> </a:t>
            </a:r>
            <a:r>
              <a:rPr lang="en-US" sz="1400" dirty="0" err="1" smtClean="0"/>
              <a:t>presente</a:t>
            </a:r>
            <a:r>
              <a:rPr lang="en-US" sz="1400" dirty="0" smtClean="0"/>
              <a:t> en </a:t>
            </a:r>
            <a:r>
              <a:rPr lang="en-US" sz="1400" dirty="0" err="1" smtClean="0"/>
              <a:t>algún</a:t>
            </a:r>
            <a:r>
              <a:rPr lang="en-US" sz="1400" dirty="0" smtClean="0"/>
              <a:t> </a:t>
            </a:r>
            <a:r>
              <a:rPr lang="en-US" sz="1400" dirty="0" err="1" smtClean="0"/>
              <a:t>camino</a:t>
            </a:r>
            <a:r>
              <a:rPr lang="en-US" sz="1400" dirty="0" smtClean="0"/>
              <a:t> </a:t>
            </a:r>
            <a:r>
              <a:rPr lang="en-US" sz="1400" dirty="0" err="1" smtClean="0"/>
              <a:t>aumentativo</a:t>
            </a:r>
            <a:r>
              <a:rPr lang="en-US" sz="1400" dirty="0" smtClean="0"/>
              <a:t> </a:t>
            </a:r>
            <a:r>
              <a:rPr lang="en-US" sz="1400" dirty="0" err="1" smtClean="0"/>
              <a:t>sus</a:t>
            </a:r>
            <a:r>
              <a:rPr lang="en-US" sz="1400" dirty="0" smtClean="0"/>
              <a:t> </a:t>
            </a:r>
            <a:r>
              <a:rPr lang="en-US" sz="1400" dirty="0" err="1" smtClean="0"/>
              <a:t>inversas</a:t>
            </a:r>
            <a:r>
              <a:rPr lang="en-US" sz="1400" dirty="0"/>
              <a:t>)</a:t>
            </a:r>
            <a:r>
              <a:rPr lang="en-US" sz="1400" dirty="0" smtClean="0"/>
              <a:t> se </a:t>
            </a:r>
            <a:r>
              <a:rPr lang="en-US" sz="1400" dirty="0" err="1" smtClean="0"/>
              <a:t>revitalizan</a:t>
            </a:r>
            <a:r>
              <a:rPr lang="en-US" sz="1400" dirty="0" smtClean="0"/>
              <a:t> y </a:t>
            </a:r>
            <a:r>
              <a:rPr lang="en-US" sz="1400" dirty="0" err="1" smtClean="0"/>
              <a:t>vuelvan</a:t>
            </a:r>
            <a:r>
              <a:rPr lang="en-US" sz="1400" dirty="0" smtClean="0"/>
              <a:t> a </a:t>
            </a:r>
            <a:r>
              <a:rPr lang="en-US" sz="1400" b="1" dirty="0" err="1" smtClean="0"/>
              <a:t>retomar</a:t>
            </a:r>
            <a:r>
              <a:rPr lang="en-US" sz="1400" dirty="0" smtClean="0"/>
              <a:t> un </a:t>
            </a:r>
            <a:r>
              <a:rPr lang="en-US" sz="1400" dirty="0" err="1" smtClean="0"/>
              <a:t>determinado</a:t>
            </a:r>
            <a:r>
              <a:rPr lang="en-US" sz="1400" dirty="0" smtClean="0"/>
              <a:t> valor de </a:t>
            </a:r>
            <a:r>
              <a:rPr lang="en-US" sz="1400" dirty="0" err="1" smtClean="0"/>
              <a:t>flujo</a:t>
            </a:r>
            <a:r>
              <a:rPr lang="en-US" sz="1400" dirty="0" smtClean="0"/>
              <a:t>, o sea,  el </a:t>
            </a:r>
            <a:r>
              <a:rPr lang="en-US" sz="1400" dirty="0" err="1" smtClean="0"/>
              <a:t>flujo</a:t>
            </a:r>
            <a:r>
              <a:rPr lang="en-US" sz="1400" dirty="0" smtClean="0"/>
              <a:t> en </a:t>
            </a:r>
            <a:r>
              <a:rPr lang="en-US" sz="1400" dirty="0" err="1" smtClean="0"/>
              <a:t>ellas</a:t>
            </a:r>
            <a:r>
              <a:rPr lang="en-US" sz="1400" dirty="0"/>
              <a:t> </a:t>
            </a:r>
            <a:r>
              <a:rPr lang="en-US" sz="1400" dirty="0" smtClean="0"/>
              <a:t>de 0, </a:t>
            </a:r>
            <a:r>
              <a:rPr lang="en-US" sz="1400" dirty="0" err="1" smtClean="0"/>
              <a:t>pasa</a:t>
            </a:r>
            <a:r>
              <a:rPr lang="en-US" sz="1400" dirty="0" smtClean="0"/>
              <a:t> </a:t>
            </a:r>
            <a:r>
              <a:rPr lang="en-US" sz="1400" dirty="0" err="1" smtClean="0"/>
              <a:t>nuevamente</a:t>
            </a:r>
            <a:r>
              <a:rPr lang="en-US" sz="1400" dirty="0" smtClean="0"/>
              <a:t>, a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cantidad</a:t>
            </a:r>
            <a:r>
              <a:rPr lang="en-US" sz="1400" dirty="0" smtClean="0"/>
              <a:t> &gt;0</a:t>
            </a:r>
            <a:endParaRPr lang="es-ES" sz="1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1000" y="1087219"/>
            <a:ext cx="1847850" cy="2417981"/>
            <a:chOff x="762000" y="2667000"/>
            <a:chExt cx="1847850" cy="2417981"/>
          </a:xfrm>
        </p:grpSpPr>
        <p:sp>
          <p:nvSpPr>
            <p:cNvPr id="7" name="Oval 6"/>
            <p:cNvSpPr/>
            <p:nvPr/>
          </p:nvSpPr>
          <p:spPr>
            <a:xfrm>
              <a:off x="131445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s-E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323975" y="3962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s-E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19225" y="3105150"/>
              <a:ext cx="0" cy="800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71625" y="3086100"/>
              <a:ext cx="0" cy="80962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0100" y="443865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Red Residual</a:t>
              </a:r>
            </a:p>
            <a:p>
              <a:pPr algn="ctr"/>
              <a:r>
                <a:rPr lang="en-US" b="1" dirty="0" smtClean="0"/>
                <a:t>ANTES</a:t>
              </a:r>
              <a:endParaRPr lang="es-E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3524250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0</a:t>
              </a:r>
              <a:r>
                <a:rPr lang="en-US" dirty="0" smtClean="0"/>
                <a:t>/10</a:t>
              </a:r>
              <a:endParaRPr lang="es-E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95450" y="3514725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10</a:t>
              </a:r>
              <a:r>
                <a:rPr lang="en-US" dirty="0" smtClean="0"/>
                <a:t>/10</a:t>
              </a:r>
              <a:endParaRPr lang="es-E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146288" y="1605439"/>
            <a:ext cx="47691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 </a:t>
            </a:r>
            <a:r>
              <a:rPr lang="en-US" sz="1400" dirty="0" err="1" smtClean="0"/>
              <a:t>después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a la arista &lt;u, v&gt; se le </a:t>
            </a:r>
            <a:r>
              <a:rPr lang="en-US" sz="1400" dirty="0" err="1" smtClean="0"/>
              <a:t>agota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capacidad</a:t>
            </a:r>
            <a:r>
              <a:rPr lang="en-US" sz="1400" dirty="0" smtClean="0"/>
              <a:t>, se </a:t>
            </a:r>
            <a:r>
              <a:rPr lang="en-US" sz="1400" dirty="0" err="1" smtClean="0"/>
              <a:t>selecciona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el </a:t>
            </a:r>
            <a:r>
              <a:rPr lang="en-US" sz="1400" dirty="0" err="1" smtClean="0"/>
              <a:t>método</a:t>
            </a:r>
            <a:r>
              <a:rPr lang="en-US" sz="1400" dirty="0" smtClean="0"/>
              <a:t> un </a:t>
            </a:r>
            <a:r>
              <a:rPr lang="en-US" sz="1400" dirty="0" err="1" smtClean="0"/>
              <a:t>camino</a:t>
            </a:r>
            <a:r>
              <a:rPr lang="en-US" sz="1400" dirty="0" smtClean="0"/>
              <a:t> </a:t>
            </a:r>
            <a:r>
              <a:rPr lang="en-US" sz="1400" dirty="0" err="1" smtClean="0"/>
              <a:t>aumentativo</a:t>
            </a:r>
            <a:r>
              <a:rPr lang="en-US" sz="1400" dirty="0" smtClean="0"/>
              <a:t> en el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interviene</a:t>
            </a:r>
            <a:r>
              <a:rPr lang="en-US" sz="1400" dirty="0" smtClean="0"/>
              <a:t> </a:t>
            </a:r>
            <a:r>
              <a:rPr lang="en-US" sz="1400" b="1" dirty="0" smtClean="0"/>
              <a:t>la arista </a:t>
            </a:r>
            <a:r>
              <a:rPr lang="en-US" sz="1400" b="1" dirty="0" err="1" smtClean="0"/>
              <a:t>inversa</a:t>
            </a:r>
            <a:r>
              <a:rPr lang="en-US" sz="1400" b="1" dirty="0" smtClean="0"/>
              <a:t> &lt;v, </a:t>
            </a:r>
            <a:r>
              <a:rPr lang="en-US" sz="1400" b="1" dirty="0"/>
              <a:t>u</a:t>
            </a:r>
            <a:r>
              <a:rPr lang="en-US" sz="1400" b="1" dirty="0" smtClean="0"/>
              <a:t>&gt; </a:t>
            </a:r>
            <a:r>
              <a:rPr lang="en-US" sz="1400" dirty="0" smtClean="0"/>
              <a:t>y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ella</a:t>
            </a:r>
            <a:r>
              <a:rPr lang="en-US" sz="1400" dirty="0" smtClean="0"/>
              <a:t> se </a:t>
            </a:r>
            <a:r>
              <a:rPr lang="en-US" sz="1400" b="1" dirty="0" err="1" smtClean="0">
                <a:solidFill>
                  <a:srgbClr val="FF0000"/>
                </a:solidFill>
              </a:rPr>
              <a:t>pasa</a:t>
            </a:r>
            <a:r>
              <a:rPr lang="en-US" sz="1400" b="1" dirty="0" smtClean="0">
                <a:solidFill>
                  <a:srgbClr val="FF0000"/>
                </a:solidFill>
              </a:rPr>
              <a:t> un </a:t>
            </a:r>
            <a:r>
              <a:rPr lang="en-US" sz="1400" b="1" dirty="0" err="1" smtClean="0">
                <a:solidFill>
                  <a:srgbClr val="FF0000"/>
                </a:solidFill>
              </a:rPr>
              <a:t>flujo</a:t>
            </a:r>
            <a:r>
              <a:rPr lang="en-US" sz="1400" b="1" dirty="0" smtClean="0">
                <a:solidFill>
                  <a:srgbClr val="FF0000"/>
                </a:solidFill>
              </a:rPr>
              <a:t> de 7 </a:t>
            </a:r>
            <a:r>
              <a:rPr lang="en-US" sz="1400" b="1" dirty="0" err="1" smtClean="0">
                <a:solidFill>
                  <a:srgbClr val="FF0000"/>
                </a:solidFill>
              </a:rPr>
              <a:t>unidades</a:t>
            </a:r>
            <a:r>
              <a:rPr lang="en-US" sz="1400" dirty="0" smtClean="0"/>
              <a:t>, </a:t>
            </a:r>
            <a:r>
              <a:rPr lang="en-US" sz="1400" dirty="0" err="1" smtClean="0"/>
              <a:t>entonces</a:t>
            </a:r>
            <a:r>
              <a:rPr lang="en-US" sz="14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 </a:t>
            </a:r>
            <a:r>
              <a:rPr lang="en-US" sz="1400" b="1" dirty="0" smtClean="0"/>
              <a:t>&lt;u, v&gt; en la red residual </a:t>
            </a:r>
            <a:r>
              <a:rPr lang="en-US" sz="1400" dirty="0" smtClean="0"/>
              <a:t>se le </a:t>
            </a:r>
            <a:r>
              <a:rPr lang="en-US" sz="1400" dirty="0" err="1" smtClean="0"/>
              <a:t>restablece</a:t>
            </a:r>
            <a:r>
              <a:rPr lang="en-US" sz="1400" dirty="0" smtClean="0"/>
              <a:t> (</a:t>
            </a:r>
            <a:r>
              <a:rPr lang="en-US" sz="1400" b="1" dirty="0" smtClean="0"/>
              <a:t>SUMA</a:t>
            </a:r>
            <a:r>
              <a:rPr lang="en-US" sz="1400" dirty="0" smtClean="0"/>
              <a:t>) </a:t>
            </a:r>
            <a:r>
              <a:rPr lang="en-US" sz="1400" dirty="0" err="1" smtClean="0"/>
              <a:t>esa</a:t>
            </a:r>
            <a:r>
              <a:rPr lang="en-US" sz="1400" dirty="0" smtClean="0"/>
              <a:t> </a:t>
            </a:r>
            <a:r>
              <a:rPr lang="en-US" sz="1400" dirty="0" err="1" smtClean="0"/>
              <a:t>cantidad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r>
              <a:rPr lang="en-US" sz="1400" dirty="0" smtClean="0"/>
              <a:t>, o sea, de 0/10 </a:t>
            </a:r>
            <a:r>
              <a:rPr lang="en-US" sz="1400" dirty="0" err="1" smtClean="0"/>
              <a:t>pasa</a:t>
            </a:r>
            <a:r>
              <a:rPr lang="en-US" sz="1400" dirty="0" smtClean="0"/>
              <a:t> a 7/10, </a:t>
            </a:r>
            <a:r>
              <a:rPr lang="en-US" sz="1400" dirty="0" err="1" smtClean="0"/>
              <a:t>indicando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ahora</a:t>
            </a:r>
            <a:r>
              <a:rPr lang="en-US" sz="1400" dirty="0" smtClean="0"/>
              <a:t> le </a:t>
            </a:r>
            <a:r>
              <a:rPr lang="en-US" sz="1400" dirty="0" err="1" smtClean="0"/>
              <a:t>quedan</a:t>
            </a:r>
            <a:r>
              <a:rPr lang="en-US" sz="1400" dirty="0" smtClean="0"/>
              <a:t> </a:t>
            </a:r>
            <a:r>
              <a:rPr lang="en-US" sz="1400" dirty="0" err="1" smtClean="0"/>
              <a:t>disponibles</a:t>
            </a:r>
            <a:r>
              <a:rPr lang="en-US" sz="1400" dirty="0" smtClean="0"/>
              <a:t> 7 </a:t>
            </a:r>
            <a:r>
              <a:rPr lang="en-US" sz="1400" dirty="0" err="1" smtClean="0"/>
              <a:t>unidades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A </a:t>
            </a:r>
            <a:r>
              <a:rPr lang="en-US" sz="1400" b="1" dirty="0" smtClean="0"/>
              <a:t>&lt;u, v&gt; </a:t>
            </a:r>
            <a:r>
              <a:rPr lang="en-US" sz="1400" dirty="0" smtClean="0"/>
              <a:t>en la red original se </a:t>
            </a:r>
            <a:r>
              <a:rPr lang="en-US" sz="1400" dirty="0" err="1" smtClean="0"/>
              <a:t>considera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ella</a:t>
            </a:r>
            <a:r>
              <a:rPr lang="en-US" sz="1400" dirty="0" smtClean="0"/>
              <a:t> solo </a:t>
            </a:r>
            <a:r>
              <a:rPr lang="en-US" sz="1400" dirty="0" err="1" smtClean="0"/>
              <a:t>han</a:t>
            </a:r>
            <a:r>
              <a:rPr lang="en-US" sz="1400" dirty="0" smtClean="0"/>
              <a:t> </a:t>
            </a:r>
            <a:r>
              <a:rPr lang="en-US" sz="1400" dirty="0" err="1" smtClean="0"/>
              <a:t>pasado</a:t>
            </a:r>
            <a:r>
              <a:rPr lang="en-US" sz="1400" dirty="0" smtClean="0"/>
              <a:t> 3 </a:t>
            </a:r>
            <a:r>
              <a:rPr lang="en-US" sz="1400" dirty="0" err="1" smtClean="0"/>
              <a:t>unidades</a:t>
            </a:r>
            <a:r>
              <a:rPr lang="en-US" sz="1400" dirty="0" smtClean="0"/>
              <a:t>, o sea, </a:t>
            </a:r>
            <a:r>
              <a:rPr lang="en-US" sz="1400" dirty="0" err="1" smtClean="0"/>
              <a:t>pasa</a:t>
            </a:r>
            <a:r>
              <a:rPr lang="en-US" sz="1400" dirty="0" smtClean="0"/>
              <a:t> de 10/10 a 3/10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A la arista </a:t>
            </a:r>
            <a:r>
              <a:rPr lang="en-US" sz="1400" dirty="0" err="1" smtClean="0"/>
              <a:t>inversa</a:t>
            </a:r>
            <a:r>
              <a:rPr lang="en-US" sz="1400" dirty="0" smtClean="0"/>
              <a:t> </a:t>
            </a:r>
            <a:r>
              <a:rPr lang="en-US" sz="1400" b="1" dirty="0" smtClean="0"/>
              <a:t>&lt;v, u&gt; </a:t>
            </a:r>
            <a:r>
              <a:rPr lang="en-US" sz="1400" dirty="0" smtClean="0"/>
              <a:t>en la red residual se le RESTA la </a:t>
            </a:r>
            <a:r>
              <a:rPr lang="en-US" sz="1400" dirty="0" err="1" smtClean="0"/>
              <a:t>cantidad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ha </a:t>
            </a:r>
            <a:r>
              <a:rPr lang="en-US" sz="1400" dirty="0" err="1" smtClean="0"/>
              <a:t>pasado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ella</a:t>
            </a:r>
            <a:r>
              <a:rPr lang="en-US" sz="1400" dirty="0" smtClean="0"/>
              <a:t>, o sea, </a:t>
            </a:r>
            <a:r>
              <a:rPr lang="en-US" sz="1400" dirty="0" err="1" smtClean="0"/>
              <a:t>pasa</a:t>
            </a:r>
            <a:r>
              <a:rPr lang="en-US" sz="1400" dirty="0" smtClean="0"/>
              <a:t> de 10/10 a 3/10.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 </a:t>
            </a:r>
            <a:r>
              <a:rPr lang="en-US" sz="1400" dirty="0" err="1" smtClean="0"/>
              <a:t>esto</a:t>
            </a:r>
            <a:r>
              <a:rPr lang="en-US" sz="1400" dirty="0" smtClean="0"/>
              <a:t>, a la arista </a:t>
            </a:r>
            <a:r>
              <a:rPr lang="en-US" sz="1400" b="1" dirty="0" smtClean="0"/>
              <a:t>&lt;u, v&gt;</a:t>
            </a:r>
            <a:r>
              <a:rPr lang="en-US" sz="1400" dirty="0" smtClean="0"/>
              <a:t> se le </a:t>
            </a:r>
            <a:r>
              <a:rPr lang="en-US" sz="1400" dirty="0" err="1" smtClean="0"/>
              <a:t>restablecieron</a:t>
            </a:r>
            <a:r>
              <a:rPr lang="en-US" sz="1400" dirty="0" smtClean="0"/>
              <a:t> </a:t>
            </a:r>
            <a:r>
              <a:rPr lang="en-US" sz="1400" dirty="0" err="1" smtClean="0"/>
              <a:t>nuevamente</a:t>
            </a:r>
            <a:r>
              <a:rPr lang="en-US" sz="1400" dirty="0" smtClean="0"/>
              <a:t> 7 </a:t>
            </a:r>
            <a:r>
              <a:rPr lang="en-US" sz="1400" dirty="0" err="1" smtClean="0"/>
              <a:t>unidades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Este </a:t>
            </a:r>
            <a:r>
              <a:rPr lang="en-US" sz="1400" dirty="0" err="1" smtClean="0"/>
              <a:t>proceso</a:t>
            </a:r>
            <a:r>
              <a:rPr lang="en-US" sz="1400" dirty="0" smtClean="0"/>
              <a:t> se </a:t>
            </a:r>
            <a:r>
              <a:rPr lang="en-US" sz="1400" dirty="0" err="1" smtClean="0"/>
              <a:t>aplica</a:t>
            </a:r>
            <a:r>
              <a:rPr lang="en-US" sz="1400" dirty="0" smtClean="0"/>
              <a:t> </a:t>
            </a:r>
            <a:r>
              <a:rPr lang="en-US" sz="1400" dirty="0" err="1" smtClean="0"/>
              <a:t>consecuentemente</a:t>
            </a:r>
            <a:r>
              <a:rPr lang="en-US" sz="1400" dirty="0" smtClean="0"/>
              <a:t> </a:t>
            </a:r>
            <a:r>
              <a:rPr lang="en-US" sz="1400" dirty="0" err="1" smtClean="0"/>
              <a:t>siempre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arista </a:t>
            </a:r>
            <a:r>
              <a:rPr lang="en-US" sz="1400" dirty="0" err="1" smtClean="0"/>
              <a:t>inversa</a:t>
            </a:r>
            <a:r>
              <a:rPr lang="en-US" sz="1400" dirty="0" smtClean="0"/>
              <a:t> </a:t>
            </a:r>
            <a:r>
              <a:rPr lang="en-US" sz="1400" dirty="0" err="1" smtClean="0"/>
              <a:t>pase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determinada</a:t>
            </a:r>
            <a:r>
              <a:rPr lang="en-US" sz="1400" dirty="0" smtClean="0"/>
              <a:t> </a:t>
            </a:r>
            <a:r>
              <a:rPr lang="en-US" sz="1400" dirty="0" err="1" smtClean="0"/>
              <a:t>cantidad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r>
              <a:rPr lang="en-US" sz="1400" dirty="0" smtClean="0"/>
              <a:t>, o sea, </a:t>
            </a:r>
            <a:r>
              <a:rPr lang="en-US" sz="1400" dirty="0" err="1" smtClean="0"/>
              <a:t>esto</a:t>
            </a:r>
            <a:r>
              <a:rPr lang="en-US" sz="1400" dirty="0" smtClean="0"/>
              <a:t> </a:t>
            </a:r>
            <a:r>
              <a:rPr lang="en-US" sz="1400" dirty="0" err="1" smtClean="0"/>
              <a:t>trae</a:t>
            </a:r>
            <a:r>
              <a:rPr lang="en-US" sz="1400" dirty="0" smtClean="0"/>
              <a:t> </a:t>
            </a:r>
            <a:r>
              <a:rPr lang="en-US" sz="1400" dirty="0" err="1" smtClean="0"/>
              <a:t>siempre</a:t>
            </a:r>
            <a:r>
              <a:rPr lang="en-US" sz="1400" dirty="0" smtClean="0"/>
              <a:t> </a:t>
            </a:r>
            <a:r>
              <a:rPr lang="en-US" sz="1400" dirty="0" err="1" smtClean="0"/>
              <a:t>las</a:t>
            </a:r>
            <a:r>
              <a:rPr lang="en-US" sz="1400" dirty="0" smtClean="0"/>
              <a:t> </a:t>
            </a:r>
            <a:r>
              <a:rPr lang="en-US" sz="1400" dirty="0" err="1" smtClean="0"/>
              <a:t>implicaciones</a:t>
            </a:r>
            <a:r>
              <a:rPr lang="en-US" sz="1400" dirty="0" smtClean="0"/>
              <a:t> </a:t>
            </a:r>
            <a:r>
              <a:rPr lang="en-US" sz="1400" dirty="0" err="1" smtClean="0"/>
              <a:t>descritas</a:t>
            </a:r>
            <a:r>
              <a:rPr lang="en-US" sz="1400" dirty="0" smtClean="0"/>
              <a:t> para la arista original, </a:t>
            </a:r>
            <a:r>
              <a:rPr lang="en-US" sz="1400" dirty="0" err="1" smtClean="0"/>
              <a:t>aun</a:t>
            </a:r>
            <a:r>
              <a:rPr lang="en-US" sz="1400" dirty="0" smtClean="0"/>
              <a:t> </a:t>
            </a:r>
            <a:r>
              <a:rPr lang="en-US" sz="1400" dirty="0" err="1" smtClean="0"/>
              <a:t>cuando</a:t>
            </a:r>
            <a:r>
              <a:rPr lang="en-US" sz="1400" dirty="0" smtClean="0"/>
              <a:t> a </a:t>
            </a:r>
            <a:r>
              <a:rPr lang="en-US" sz="1400" dirty="0" err="1" smtClean="0"/>
              <a:t>ella</a:t>
            </a:r>
            <a:r>
              <a:rPr lang="en-US" sz="1400" dirty="0" smtClean="0"/>
              <a:t> le </a:t>
            </a:r>
            <a:r>
              <a:rPr lang="en-US" sz="1400" dirty="0" err="1" smtClean="0"/>
              <a:t>quede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cantidad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r>
              <a:rPr lang="en-US" sz="1400" dirty="0" smtClean="0"/>
              <a:t> &gt;0</a:t>
            </a:r>
            <a:endParaRPr lang="es-ES" sz="1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2400" y="3754219"/>
            <a:ext cx="2133600" cy="2417981"/>
            <a:chOff x="533400" y="2667000"/>
            <a:chExt cx="2133600" cy="2417981"/>
          </a:xfrm>
        </p:grpSpPr>
        <p:sp>
          <p:nvSpPr>
            <p:cNvPr id="29" name="Oval 28"/>
            <p:cNvSpPr/>
            <p:nvPr/>
          </p:nvSpPr>
          <p:spPr>
            <a:xfrm>
              <a:off x="131445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s-E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1323975" y="3962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s-E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419225" y="3105150"/>
              <a:ext cx="0" cy="800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571625" y="3086100"/>
              <a:ext cx="0" cy="80962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00100" y="443865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Red Residual</a:t>
              </a:r>
            </a:p>
            <a:p>
              <a:pPr algn="ctr"/>
              <a:r>
                <a:rPr lang="en-US" b="1" dirty="0" smtClean="0"/>
                <a:t>DESPUES</a:t>
              </a:r>
              <a:endParaRPr lang="es-E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3400" y="352425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+7=</a:t>
              </a:r>
              <a:r>
                <a:rPr lang="en-US" b="1" dirty="0" smtClean="0">
                  <a:solidFill>
                    <a:srgbClr val="00B050"/>
                  </a:solidFill>
                </a:rPr>
                <a:t>7</a:t>
              </a:r>
              <a:r>
                <a:rPr lang="en-US" dirty="0" smtClean="0"/>
                <a:t>/10</a:t>
              </a:r>
              <a:endParaRPr lang="es-E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95450" y="3514725"/>
              <a:ext cx="971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-7=</a:t>
              </a:r>
              <a:r>
                <a:rPr lang="en-US" b="1" dirty="0" smtClean="0">
                  <a:solidFill>
                    <a:srgbClr val="00B050"/>
                  </a:solidFill>
                </a:rPr>
                <a:t>3</a:t>
              </a:r>
              <a:r>
                <a:rPr lang="en-US" dirty="0" smtClean="0"/>
                <a:t>/10</a:t>
              </a:r>
              <a:endParaRPr lang="es-E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3650" y="1087219"/>
            <a:ext cx="1600200" cy="2417981"/>
            <a:chOff x="800100" y="2667000"/>
            <a:chExt cx="1600200" cy="2417981"/>
          </a:xfrm>
        </p:grpSpPr>
        <p:sp>
          <p:nvSpPr>
            <p:cNvPr id="37" name="Oval 36"/>
            <p:cNvSpPr/>
            <p:nvPr/>
          </p:nvSpPr>
          <p:spPr>
            <a:xfrm>
              <a:off x="131445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s-E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323975" y="3962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s-E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533137" y="3105150"/>
              <a:ext cx="0" cy="800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00100" y="443865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Red Original</a:t>
              </a:r>
            </a:p>
            <a:p>
              <a:pPr algn="ctr"/>
              <a:r>
                <a:rPr lang="en-US" b="1" dirty="0" smtClean="0"/>
                <a:t>ANTES</a:t>
              </a:r>
              <a:endParaRPr lang="es-E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75912" y="3524250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10</a:t>
              </a:r>
              <a:r>
                <a:rPr lang="en-US" dirty="0" smtClean="0"/>
                <a:t>/10</a:t>
              </a:r>
              <a:endParaRPr lang="es-E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19738" y="3754219"/>
            <a:ext cx="1771262" cy="2417981"/>
            <a:chOff x="629038" y="2667000"/>
            <a:chExt cx="1771262" cy="2417981"/>
          </a:xfrm>
        </p:grpSpPr>
        <p:sp>
          <p:nvSpPr>
            <p:cNvPr id="45" name="Oval 44"/>
            <p:cNvSpPr/>
            <p:nvPr/>
          </p:nvSpPr>
          <p:spPr>
            <a:xfrm>
              <a:off x="131445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</a:t>
              </a:r>
              <a:endParaRPr lang="es-E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323975" y="3962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s-ES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533137" y="3105150"/>
              <a:ext cx="0" cy="800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00100" y="443865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Red Original</a:t>
              </a:r>
            </a:p>
            <a:p>
              <a:pPr algn="ctr"/>
              <a:r>
                <a:rPr lang="en-US" b="1" dirty="0" smtClean="0"/>
                <a:t>DESPUES</a:t>
              </a:r>
              <a:endParaRPr lang="es-E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9038" y="3524250"/>
              <a:ext cx="1161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-7=</a:t>
              </a:r>
              <a:r>
                <a:rPr lang="en-US" b="1" dirty="0" smtClean="0">
                  <a:solidFill>
                    <a:srgbClr val="00B050"/>
                  </a:solidFill>
                </a:rPr>
                <a:t>3</a:t>
              </a:r>
              <a:r>
                <a:rPr lang="en-US" dirty="0" smtClean="0"/>
                <a:t>/10</a:t>
              </a:r>
              <a:endParaRPr lang="es-ES" dirty="0"/>
            </a:p>
          </p:txBody>
        </p:sp>
      </p:grpSp>
      <p:cxnSp>
        <p:nvCxnSpPr>
          <p:cNvPr id="51" name="Straight Connector 50"/>
          <p:cNvCxnSpPr/>
          <p:nvPr/>
        </p:nvCxnSpPr>
        <p:spPr>
          <a:xfrm>
            <a:off x="2438400" y="1066800"/>
            <a:ext cx="0" cy="510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2400" y="6119336"/>
            <a:ext cx="868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tanto</a:t>
            </a:r>
            <a:r>
              <a:rPr lang="en-US" sz="1400" dirty="0" smtClean="0"/>
              <a:t>, </a:t>
            </a:r>
            <a:r>
              <a:rPr lang="en-US" sz="1400" dirty="0" err="1" smtClean="0"/>
              <a:t>una</a:t>
            </a:r>
            <a:r>
              <a:rPr lang="en-US" sz="1400" dirty="0" smtClean="0"/>
              <a:t> arista </a:t>
            </a:r>
            <a:r>
              <a:rPr lang="en-US" sz="1400" dirty="0" err="1" smtClean="0"/>
              <a:t>que</a:t>
            </a:r>
            <a:r>
              <a:rPr lang="en-US" sz="1400" dirty="0" smtClean="0"/>
              <a:t> en un </a:t>
            </a:r>
            <a:r>
              <a:rPr lang="en-US" sz="1400" dirty="0" err="1" smtClean="0"/>
              <a:t>momento</a:t>
            </a:r>
            <a:r>
              <a:rPr lang="en-US" sz="1400" dirty="0" smtClean="0"/>
              <a:t> dado </a:t>
            </a:r>
            <a:r>
              <a:rPr lang="en-US" sz="1400" dirty="0" err="1" smtClean="0"/>
              <a:t>pudo</a:t>
            </a:r>
            <a:r>
              <a:rPr lang="en-US" sz="1400" dirty="0" smtClean="0"/>
              <a:t> </a:t>
            </a:r>
            <a:r>
              <a:rPr lang="en-US" sz="1400" dirty="0" err="1" smtClean="0"/>
              <a:t>haber</a:t>
            </a:r>
            <a:r>
              <a:rPr lang="en-US" sz="1400" dirty="0" smtClean="0"/>
              <a:t> “</a:t>
            </a:r>
            <a:r>
              <a:rPr lang="en-US" sz="1400" dirty="0" err="1" smtClean="0"/>
              <a:t>desaparecido</a:t>
            </a:r>
            <a:r>
              <a:rPr lang="en-US" sz="1400" dirty="0" smtClean="0"/>
              <a:t>” de la red residual </a:t>
            </a:r>
            <a:r>
              <a:rPr lang="en-US" sz="1400" dirty="0" err="1" smtClean="0"/>
              <a:t>porque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capacidad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r>
              <a:rPr lang="en-US" sz="1400" dirty="0" smtClean="0"/>
              <a:t> se </a:t>
            </a:r>
            <a:r>
              <a:rPr lang="en-US" sz="1400" dirty="0" err="1" smtClean="0"/>
              <a:t>agotó</a:t>
            </a:r>
            <a:r>
              <a:rPr lang="en-US" sz="1400" dirty="0" smtClean="0"/>
              <a:t>, </a:t>
            </a:r>
            <a:r>
              <a:rPr lang="en-US" sz="1400" dirty="0" err="1" smtClean="0"/>
              <a:t>puede</a:t>
            </a:r>
            <a:r>
              <a:rPr lang="en-US" sz="1400" dirty="0" smtClean="0"/>
              <a:t> </a:t>
            </a:r>
            <a:r>
              <a:rPr lang="en-US" sz="1400" dirty="0" err="1" smtClean="0"/>
              <a:t>posteriormente</a:t>
            </a:r>
            <a:r>
              <a:rPr lang="en-US" sz="1400" dirty="0" smtClean="0"/>
              <a:t> </a:t>
            </a:r>
            <a:r>
              <a:rPr lang="en-US" sz="1400" dirty="0" err="1" smtClean="0"/>
              <a:t>volver</a:t>
            </a:r>
            <a:r>
              <a:rPr lang="en-US" sz="1400" dirty="0" smtClean="0"/>
              <a:t> a “</a:t>
            </a:r>
            <a:r>
              <a:rPr lang="en-US" sz="1400" dirty="0" err="1" smtClean="0"/>
              <a:t>aparecer</a:t>
            </a:r>
            <a:r>
              <a:rPr lang="en-US" sz="1400" dirty="0" smtClean="0"/>
              <a:t>” en la </a:t>
            </a:r>
            <a:r>
              <a:rPr lang="en-US" sz="1400" dirty="0" err="1" smtClean="0"/>
              <a:t>misma</a:t>
            </a:r>
            <a:r>
              <a:rPr lang="en-US" sz="1400" dirty="0" smtClean="0"/>
              <a:t> al </a:t>
            </a:r>
            <a:r>
              <a:rPr lang="en-US" sz="1400" dirty="0" err="1" smtClean="0"/>
              <a:t>restablecérsele</a:t>
            </a:r>
            <a:r>
              <a:rPr lang="en-US" sz="1400" dirty="0" smtClean="0"/>
              <a:t> </a:t>
            </a:r>
            <a:r>
              <a:rPr lang="en-US" sz="1400" dirty="0" err="1" smtClean="0"/>
              <a:t>una</a:t>
            </a:r>
            <a:r>
              <a:rPr lang="en-US" sz="1400" dirty="0" smtClean="0"/>
              <a:t> </a:t>
            </a:r>
            <a:r>
              <a:rPr lang="en-US" sz="1400" dirty="0" err="1" smtClean="0"/>
              <a:t>cierta</a:t>
            </a:r>
            <a:r>
              <a:rPr lang="en-US" sz="1400" dirty="0" smtClean="0"/>
              <a:t> </a:t>
            </a:r>
            <a:r>
              <a:rPr lang="en-US" sz="1400" dirty="0" err="1" smtClean="0"/>
              <a:t>cantidad</a:t>
            </a:r>
            <a:r>
              <a:rPr lang="en-US" sz="1400" dirty="0" smtClean="0"/>
              <a:t> de </a:t>
            </a:r>
            <a:r>
              <a:rPr lang="en-US" sz="1400" dirty="0" err="1" smtClean="0"/>
              <a:t>flujo</a:t>
            </a:r>
            <a:r>
              <a:rPr lang="en-US" sz="1400" dirty="0" smtClean="0"/>
              <a:t> </a:t>
            </a:r>
            <a:r>
              <a:rPr lang="en-US" sz="1400" dirty="0" err="1" smtClean="0"/>
              <a:t>que</a:t>
            </a:r>
            <a:r>
              <a:rPr lang="en-US" sz="1400" dirty="0" smtClean="0"/>
              <a:t> se </a:t>
            </a:r>
            <a:r>
              <a:rPr lang="en-US" sz="1400" dirty="0" err="1" smtClean="0"/>
              <a:t>pasó</a:t>
            </a:r>
            <a:r>
              <a:rPr lang="en-US" sz="1400" dirty="0" smtClean="0"/>
              <a:t>, a </a:t>
            </a:r>
            <a:r>
              <a:rPr lang="en-US" sz="1400" dirty="0" err="1" smtClean="0"/>
              <a:t>través</a:t>
            </a:r>
            <a:r>
              <a:rPr lang="en-US" sz="1400" dirty="0" smtClean="0"/>
              <a:t> de un </a:t>
            </a:r>
            <a:r>
              <a:rPr lang="en-US" sz="1400" dirty="0" err="1" smtClean="0"/>
              <a:t>cierto</a:t>
            </a:r>
            <a:r>
              <a:rPr lang="en-US" sz="1400" dirty="0" smtClean="0"/>
              <a:t> </a:t>
            </a:r>
            <a:r>
              <a:rPr lang="en-US" sz="1400" dirty="0" err="1" smtClean="0"/>
              <a:t>camino</a:t>
            </a:r>
            <a:r>
              <a:rPr lang="en-US" sz="1400" dirty="0" smtClean="0"/>
              <a:t> </a:t>
            </a:r>
            <a:r>
              <a:rPr lang="en-US" sz="1400" dirty="0" err="1" smtClean="0"/>
              <a:t>aumentativo</a:t>
            </a:r>
            <a:r>
              <a:rPr lang="en-US" sz="1400" dirty="0" smtClean="0"/>
              <a:t>,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arista </a:t>
            </a:r>
            <a:r>
              <a:rPr lang="en-US" sz="1400" dirty="0" err="1" smtClean="0"/>
              <a:t>inversa</a:t>
            </a:r>
            <a:r>
              <a:rPr lang="en-US" sz="1400" dirty="0" smtClean="0"/>
              <a:t> en </a:t>
            </a:r>
            <a:r>
              <a:rPr lang="en-US" sz="1400" dirty="0" err="1" smtClean="0"/>
              <a:t>dicha</a:t>
            </a:r>
            <a:r>
              <a:rPr lang="en-US" sz="1400" dirty="0" smtClean="0"/>
              <a:t> red residual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346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533400"/>
            <a:ext cx="9906000" cy="11430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Método</a:t>
            </a:r>
            <a:r>
              <a:rPr lang="en-US" sz="3200" b="1" dirty="0" smtClean="0">
                <a:solidFill>
                  <a:srgbClr val="FF0000"/>
                </a:solidFill>
              </a:rPr>
              <a:t> de Ford-Fulkerson para </a:t>
            </a:r>
            <a:r>
              <a:rPr lang="en-US" sz="3200" b="1" dirty="0" err="1" smtClean="0">
                <a:solidFill>
                  <a:srgbClr val="FF0000"/>
                </a:solidFill>
              </a:rPr>
              <a:t>hallar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Flujo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Máximo</a:t>
            </a:r>
            <a:endParaRPr lang="es-E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86800" cy="417576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FORD-FULKERSON-METHOD(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𝒔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𝒕</m:t>
                    </m:r>
                  </m:oMath>
                </a14:m>
                <a:r>
                  <a:rPr lang="en-US" sz="2400" b="1" dirty="0"/>
                  <a:t>)</a:t>
                </a:r>
                <a:endParaRPr lang="es-ES" sz="2400" b="1" dirty="0"/>
              </a:p>
              <a:p>
                <a:pPr marL="0" indent="0">
                  <a:buNone/>
                </a:pPr>
                <a:r>
                  <a:rPr lang="en-US" sz="2400" dirty="0"/>
                  <a:t>1    initialize flow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 to 0</a:t>
                </a:r>
                <a:endParaRPr lang="es-ES" sz="2400" dirty="0"/>
              </a:p>
              <a:p>
                <a:pPr marL="0" indent="0">
                  <a:buNone/>
                </a:pPr>
                <a:r>
                  <a:rPr lang="en-US" sz="2400" dirty="0"/>
                  <a:t>2  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there is an </a:t>
                </a:r>
                <a:r>
                  <a:rPr lang="en-US" sz="2400" b="1" dirty="0"/>
                  <a:t>augmenting path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in the </a:t>
                </a:r>
                <a:r>
                  <a:rPr lang="en-US" sz="2400" b="1" dirty="0"/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s-ES" sz="2400" dirty="0"/>
              </a:p>
              <a:p>
                <a:pPr marL="0" indent="0">
                  <a:buNone/>
                </a:pPr>
                <a:r>
                  <a:rPr lang="en-US" sz="2400" dirty="0"/>
                  <a:t>3       augment flow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 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</m:oMath>
                </a14:m>
                <a:endParaRPr lang="es-ES" sz="2400" dirty="0"/>
              </a:p>
              <a:p>
                <a:pPr marL="0" indent="0">
                  <a:buNone/>
                </a:pPr>
                <a:r>
                  <a:rPr lang="en-US" sz="2400" dirty="0"/>
                  <a:t>4  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return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 smtClean="0"/>
                  <a:t> 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s-ES" sz="2400" b="1" dirty="0" smtClean="0">
                    <a:solidFill>
                      <a:schemeClr val="tx1"/>
                    </a:solidFill>
                  </a:rPr>
                  <a:t> es </a:t>
                </a:r>
                <a:r>
                  <a:rPr lang="es-ES" sz="2400" b="1" dirty="0" smtClean="0">
                    <a:solidFill>
                      <a:srgbClr val="FF0000"/>
                    </a:solidFill>
                  </a:rPr>
                  <a:t>Máximo !!</a:t>
                </a:r>
                <a:endParaRPr lang="es-E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86800" cy="4175760"/>
              </a:xfrm>
              <a:blipFill rotWithShape="0"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67400" y="6356351"/>
            <a:ext cx="2819400" cy="273050"/>
          </a:xfrm>
          <a:solidFill>
            <a:srgbClr val="FF0000"/>
          </a:solidFill>
        </p:spPr>
        <p:txBody>
          <a:bodyPr/>
          <a:lstStyle/>
          <a:p>
            <a:r>
              <a:rPr lang="es-ES" sz="2000" dirty="0" smtClean="0">
                <a:solidFill>
                  <a:schemeClr val="bg1"/>
                </a:solidFill>
              </a:rPr>
              <a:t>Hasta aquí primera clase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3400" y="5105400"/>
            <a:ext cx="8229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Esto </a:t>
            </a:r>
            <a:r>
              <a:rPr lang="en-US" sz="2400" dirty="0" err="1" smtClean="0"/>
              <a:t>constituye</a:t>
            </a:r>
            <a:r>
              <a:rPr lang="en-US" sz="2400" dirty="0" smtClean="0"/>
              <a:t> </a:t>
            </a:r>
            <a:r>
              <a:rPr lang="en-US" sz="2400" dirty="0" err="1"/>
              <a:t>u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formalización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</a:t>
            </a:r>
            <a:r>
              <a:rPr lang="en-US" sz="2400" dirty="0" smtClean="0"/>
              <a:t> del </a:t>
            </a:r>
            <a:r>
              <a:rPr lang="en-US" sz="2400" dirty="0" err="1" smtClean="0"/>
              <a:t>algoritmo</a:t>
            </a:r>
            <a:r>
              <a:rPr lang="en-US" sz="2400" dirty="0" smtClean="0"/>
              <a:t> </a:t>
            </a:r>
            <a:r>
              <a:rPr lang="en-US" sz="2400" dirty="0" err="1" smtClean="0"/>
              <a:t>intuitivo</a:t>
            </a:r>
            <a:r>
              <a:rPr lang="en-US" sz="2400" dirty="0" smtClean="0"/>
              <a:t> </a:t>
            </a:r>
            <a:r>
              <a:rPr lang="en-US" sz="2400" dirty="0" err="1" smtClean="0"/>
              <a:t>visto</a:t>
            </a:r>
            <a:r>
              <a:rPr lang="en-US" sz="2400" dirty="0" smtClean="0"/>
              <a:t> al </a:t>
            </a:r>
            <a:r>
              <a:rPr lang="en-US" sz="2400" dirty="0" err="1" smtClean="0"/>
              <a:t>comienzo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clase</a:t>
            </a:r>
            <a:endParaRPr lang="es-ES" sz="2400" dirty="0"/>
          </a:p>
        </p:txBody>
      </p:sp>
      <p:sp>
        <p:nvSpPr>
          <p:cNvPr id="4" name="3 Llamada rectangular"/>
          <p:cNvSpPr/>
          <p:nvPr/>
        </p:nvSpPr>
        <p:spPr>
          <a:xfrm>
            <a:off x="304800" y="1981200"/>
            <a:ext cx="8610600" cy="2667000"/>
          </a:xfrm>
          <a:prstGeom prst="wedgeRectCallout">
            <a:avLst>
              <a:gd name="adj1" fmla="val -4550"/>
              <a:gd name="adj2" fmla="val -7311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2190750" y="3962400"/>
            <a:ext cx="2209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4876800" y="3733800"/>
            <a:ext cx="2286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Esto</a:t>
            </a:r>
            <a:r>
              <a:rPr lang="en-US" dirty="0" smtClean="0"/>
              <a:t> se </a:t>
            </a:r>
            <a:r>
              <a:rPr lang="en-US" dirty="0" err="1" smtClean="0"/>
              <a:t>demostrará</a:t>
            </a:r>
            <a:r>
              <a:rPr lang="en-US" dirty="0" smtClean="0"/>
              <a:t> en </a:t>
            </a:r>
            <a:r>
              <a:rPr lang="en-US" dirty="0" err="1" smtClean="0"/>
              <a:t>próximas</a:t>
            </a:r>
            <a:r>
              <a:rPr lang="en-US" dirty="0" smtClean="0"/>
              <a:t> </a:t>
            </a:r>
            <a:r>
              <a:rPr lang="en-US" dirty="0" err="1" smtClean="0"/>
              <a:t>clases</a:t>
            </a:r>
            <a:endParaRPr lang="es-ES" dirty="0"/>
          </a:p>
        </p:txBody>
      </p:sp>
      <p:cxnSp>
        <p:nvCxnSpPr>
          <p:cNvPr id="10" name="Straight Arrow Connector 9"/>
          <p:cNvCxnSpPr>
            <a:stCxn id="7" idx="6"/>
          </p:cNvCxnSpPr>
          <p:nvPr/>
        </p:nvCxnSpPr>
        <p:spPr>
          <a:xfrm flipV="1">
            <a:off x="4400550" y="4038600"/>
            <a:ext cx="476250" cy="190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6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458720"/>
                <a:ext cx="4953000" cy="493776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FORD-FULKERSON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𝒔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𝒕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dirty="0"/>
                  <a:t>1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each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edge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)∈</m:t>
                    </m:r>
                    <m:r>
                      <a:rPr lang="en-US" sz="1800" i="1">
                        <a:latin typeface="Cambria Math"/>
                      </a:rPr>
                      <m:t>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/>
                  <a:t>2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]=0</m:t>
                    </m:r>
                  </m:oMath>
                </a14:m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/>
                  <a:t>3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= PATH_FF(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s-ES" sz="1800" dirty="0" smtClean="0"/>
                  <a:t>)) != </a:t>
                </a:r>
                <a:r>
                  <a:rPr lang="es-ES" sz="1800" b="1" dirty="0" smtClean="0">
                    <a:solidFill>
                      <a:srgbClr val="0070C0"/>
                    </a:solidFill>
                  </a:rPr>
                  <a:t>NULL</a:t>
                </a:r>
                <a:endParaRPr lang="es-E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4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min</m:t>
                    </m:r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is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/>
                  <a:t>5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each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edge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</m:oMath>
                </a14:m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/>
                  <a:t>6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)∈</m:t>
                    </m:r>
                    <m:r>
                      <a:rPr lang="en-US" sz="1800" i="1">
                        <a:latin typeface="Cambria Math"/>
                      </a:rPr>
                      <m:t>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/>
                  <a:t>7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else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9            update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 smtClean="0">
                        <a:latin typeface="Cambria Math"/>
                      </a:rPr>
                      <m:t>𝑢</m:t>
                    </m:r>
                    <m:r>
                      <a:rPr lang="en-US" sz="1800" i="1" dirty="0" err="1" smtClean="0">
                        <a:latin typeface="Cambria Math"/>
                      </a:rPr>
                      <m:t>,</m:t>
                    </m:r>
                    <m:r>
                      <a:rPr lang="en-US" sz="1800" i="1" dirty="0" err="1" smtClean="0"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 smtClean="0">
                        <a:latin typeface="Cambria Math"/>
                      </a:rPr>
                      <m:t>𝑣</m:t>
                    </m:r>
                    <m:r>
                      <a:rPr lang="en-US" sz="1800" i="1" dirty="0" err="1" smtClean="0">
                        <a:latin typeface="Cambria Math"/>
                      </a:rPr>
                      <m:t>,</m:t>
                    </m:r>
                    <m:r>
                      <a:rPr lang="en-US" sz="1800" i="1" dirty="0" err="1" smtClean="0">
                        <a:latin typeface="Cambria Math"/>
                      </a:rPr>
                      <m:t>𝑢</m:t>
                    </m:r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10</a:t>
                </a:r>
                <a:r>
                  <a:rPr lang="en-US" sz="1800" b="1" dirty="0" smtClean="0"/>
                  <a:t>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return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458720"/>
                <a:ext cx="4953000" cy="4937760"/>
              </a:xfrm>
              <a:blipFill rotWithShape="0"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400800" y="1986280"/>
                <a:ext cx="2971800" cy="4937760"/>
              </a:xfrm>
              <a:prstGeom prst="rect">
                <a:avLst/>
              </a:prstGeom>
            </p:spPr>
            <p:txBody>
              <a:bodyPr vert="horz" anchor="ctr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None/>
                </a:pPr>
                <a:r>
                  <a:rPr lang="en-US" sz="1800" b="1" dirty="0"/>
                  <a:t>P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𝐀</m:t>
                    </m:r>
                    <m:r>
                      <a:rPr lang="en-US" sz="1800" b="1" smtClean="0">
                        <a:latin typeface="Cambria Math"/>
                      </a:rPr>
                      <m:t>𝐓</m:t>
                    </m:r>
                    <m:r>
                      <a:rPr lang="en-US" sz="1800" b="1">
                        <a:latin typeface="Cambria Math"/>
                      </a:rPr>
                      <m:t>𝐇</m:t>
                    </m:r>
                    <m:r>
                      <a:rPr lang="en-US" sz="1800" b="1">
                        <a:latin typeface="Cambria Math"/>
                      </a:rPr>
                      <m:t>_</m:t>
                    </m:r>
                    <m:r>
                      <a:rPr lang="en-US" sz="1800" b="1">
                        <a:latin typeface="Cambria Math"/>
                      </a:rPr>
                      <m:t>𝐅𝐅</m:t>
                    </m:r>
                    <m:r>
                      <a:rPr lang="en-US" sz="1800" b="1">
                        <a:latin typeface="Cambria Math"/>
                      </a:rPr>
                      <m:t>(</m:t>
                    </m:r>
                    <m:r>
                      <a:rPr lang="en-US" sz="1800" b="1">
                        <a:latin typeface="Cambria Math"/>
                      </a:rPr>
                      <m:t>𝑮</m:t>
                    </m:r>
                    <m:r>
                      <a:rPr lang="en-US" sz="1800" b="1">
                        <a:latin typeface="Cambria Math"/>
                      </a:rPr>
                      <m:t>,</m:t>
                    </m:r>
                    <m:r>
                      <a:rPr lang="en-US" sz="1800" b="1">
                        <a:latin typeface="Cambria Math"/>
                      </a:rPr>
                      <m:t>𝒔</m:t>
                    </m:r>
                    <m:r>
                      <a:rPr lang="en-US" sz="1800" b="1">
                        <a:latin typeface="Cambria Math"/>
                      </a:rPr>
                      <m:t>,</m:t>
                    </m:r>
                    <m:r>
                      <a:rPr lang="en-US" sz="1800" b="1">
                        <a:latin typeface="Cambria Math"/>
                      </a:rPr>
                      <m:t>𝒕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 smtClean="0"/>
                  <a:t>1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s-ES" sz="1800" dirty="0" smtClean="0"/>
                  <a:t> = DFS(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latin typeface="Cambria Math"/>
                      </a:rPr>
                      <m:t>𝐺</m:t>
                    </m:r>
                    <m:r>
                      <a:rPr lang="es-ES" sz="1800" i="1" dirty="0" smtClean="0">
                        <a:latin typeface="Cambria Math"/>
                      </a:rPr>
                      <m:t>,</m:t>
                    </m:r>
                    <m:r>
                      <a:rPr lang="es-ES" sz="18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s-ES" sz="1800" dirty="0" smtClean="0"/>
                  <a:t>)</a:t>
                </a:r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2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if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s-ES" sz="1800" dirty="0" smtClean="0"/>
                  <a:t> == </a:t>
                </a:r>
                <a:r>
                  <a:rPr lang="es-ES" sz="1800" b="1" dirty="0" smtClean="0">
                    <a:solidFill>
                      <a:srgbClr val="0070C0"/>
                    </a:solidFill>
                  </a:rPr>
                  <a:t>NULL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3        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NULL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4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=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,…,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s-E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5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𝑝</m:t>
                    </m:r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986280"/>
                <a:ext cx="2971800" cy="4937760"/>
              </a:xfrm>
              <a:prstGeom prst="rect">
                <a:avLst/>
              </a:prstGeom>
              <a:blipFill rotWithShape="1"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81000" y="0"/>
                <a:ext cx="8229600" cy="2286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vert="horz" anchor="ctr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/>
                  <a:buNone/>
                </a:pPr>
                <a:r>
                  <a:rPr lang="en-US" sz="2000" b="1" dirty="0" smtClean="0"/>
                  <a:t>FORD-FULKERSON-METHOD(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)</a:t>
                </a:r>
                <a:endParaRPr lang="es-ES" sz="2000" b="1" dirty="0"/>
              </a:p>
              <a:p>
                <a:pPr marL="0" indent="0">
                  <a:buFont typeface="Wingdings 3"/>
                  <a:buNone/>
                </a:pPr>
                <a:r>
                  <a:rPr lang="en-US" sz="2000" dirty="0"/>
                  <a:t>1    initialize flow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to 0</a:t>
                </a:r>
                <a:endParaRPr lang="es-ES" sz="2000" dirty="0"/>
              </a:p>
              <a:p>
                <a:pPr marL="0" indent="0">
                  <a:buFont typeface="Wingdings 3"/>
                  <a:buNone/>
                </a:pPr>
                <a:r>
                  <a:rPr lang="en-US" sz="2000" dirty="0"/>
                  <a:t>2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there is an augmenting path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s-ES" sz="2000" dirty="0"/>
              </a:p>
              <a:p>
                <a:pPr marL="0" indent="0">
                  <a:buFont typeface="Wingdings 3"/>
                  <a:buNone/>
                </a:pPr>
                <a:r>
                  <a:rPr lang="en-US" sz="2000" dirty="0"/>
                  <a:t>3       augment flow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along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endParaRPr lang="es-ES" sz="2000" dirty="0"/>
              </a:p>
              <a:p>
                <a:pPr marL="457200" indent="-457200">
                  <a:buFont typeface="Wingdings 3"/>
                  <a:buAutoNum type="arabicPlain" startAt="4"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return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𝑓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0"/>
                <a:ext cx="8229600" cy="2286000"/>
              </a:xfrm>
              <a:prstGeom prst="rect">
                <a:avLst/>
              </a:prstGeom>
              <a:blipFill rotWithShape="1">
                <a:blip r:embed="rId4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CuadroTexto"/>
          <p:cNvSpPr txBox="1"/>
          <p:nvPr/>
        </p:nvSpPr>
        <p:spPr>
          <a:xfrm>
            <a:off x="4419600" y="444973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//en </a:t>
            </a:r>
            <a:r>
              <a:rPr lang="en-US" sz="1200" b="1" dirty="0" err="1" smtClean="0">
                <a:solidFill>
                  <a:srgbClr val="00B050"/>
                </a:solidFill>
              </a:rPr>
              <a:t>cuánto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puede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aumentar</a:t>
            </a:r>
            <a:r>
              <a:rPr lang="en-US" sz="1200" b="1" dirty="0" smtClean="0">
                <a:solidFill>
                  <a:srgbClr val="00B050"/>
                </a:solidFill>
              </a:rPr>
              <a:t> el </a:t>
            </a:r>
            <a:r>
              <a:rPr lang="en-US" sz="1200" b="1" dirty="0" err="1" smtClean="0">
                <a:solidFill>
                  <a:srgbClr val="00B050"/>
                </a:solidFill>
              </a:rPr>
              <a:t>flujo</a:t>
            </a:r>
            <a:r>
              <a:rPr lang="en-US" sz="1200" b="1" dirty="0" smtClean="0">
                <a:solidFill>
                  <a:srgbClr val="00B050"/>
                </a:solidFill>
              </a:rPr>
              <a:t> en la red original ?</a:t>
            </a:r>
            <a:endParaRPr lang="es-ES" sz="1200" b="1" dirty="0">
              <a:solidFill>
                <a:srgbClr val="00B05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837993" y="6096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//</a:t>
            </a:r>
            <a:r>
              <a:rPr lang="en-US" sz="1200" b="1" dirty="0" err="1" smtClean="0">
                <a:solidFill>
                  <a:srgbClr val="00B050"/>
                </a:solidFill>
              </a:rPr>
              <a:t>las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aristas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pueden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i="1" dirty="0" err="1" smtClean="0">
                <a:solidFill>
                  <a:srgbClr val="00B050"/>
                </a:solidFill>
              </a:rPr>
              <a:t>aparecer</a:t>
            </a:r>
            <a:r>
              <a:rPr lang="en-US" sz="1200" b="1" i="1" dirty="0" smtClean="0">
                <a:solidFill>
                  <a:srgbClr val="00B050"/>
                </a:solidFill>
              </a:rPr>
              <a:t>,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i="1" dirty="0" err="1" smtClean="0">
                <a:solidFill>
                  <a:srgbClr val="00B050"/>
                </a:solidFill>
              </a:rPr>
              <a:t>desaparecer</a:t>
            </a:r>
            <a:r>
              <a:rPr lang="en-US" sz="1200" b="1" i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smtClean="0">
                <a:solidFill>
                  <a:srgbClr val="00B050"/>
                </a:solidFill>
              </a:rPr>
              <a:t>o </a:t>
            </a:r>
            <a:r>
              <a:rPr lang="en-US" sz="1200" b="1" i="1" dirty="0" err="1" smtClean="0">
                <a:solidFill>
                  <a:srgbClr val="00B050"/>
                </a:solidFill>
              </a:rPr>
              <a:t>cambiar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su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capacidad</a:t>
            </a:r>
            <a:r>
              <a:rPr lang="en-US" sz="1200" b="1" dirty="0" smtClean="0">
                <a:solidFill>
                  <a:srgbClr val="00B050"/>
                </a:solidFill>
              </a:rPr>
              <a:t> residual</a:t>
            </a:r>
            <a:endParaRPr lang="es-ES" sz="1200" b="1" dirty="0">
              <a:solidFill>
                <a:srgbClr val="00B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533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Una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implementación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básica</a:t>
            </a:r>
            <a:r>
              <a:rPr lang="en-US" sz="2400" b="1" dirty="0" smtClean="0">
                <a:solidFill>
                  <a:schemeClr val="bg1"/>
                </a:solidFill>
              </a:rPr>
              <a:t> de </a:t>
            </a:r>
            <a:r>
              <a:rPr lang="en-US" sz="2400" b="1" dirty="0" err="1" smtClean="0">
                <a:solidFill>
                  <a:schemeClr val="bg1"/>
                </a:solidFill>
              </a:rPr>
              <a:t>este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método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podría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ser</a:t>
            </a:r>
            <a:r>
              <a:rPr lang="en-US" sz="2400" b="1" dirty="0" smtClean="0">
                <a:solidFill>
                  <a:schemeClr val="bg1"/>
                </a:solidFill>
              </a:rPr>
              <a:t>: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0" name="8 CuadroTexto"/>
          <p:cNvSpPr txBox="1"/>
          <p:nvPr/>
        </p:nvSpPr>
        <p:spPr>
          <a:xfrm>
            <a:off x="3828662" y="5715000"/>
            <a:ext cx="471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//al </a:t>
            </a:r>
            <a:r>
              <a:rPr lang="en-US" sz="1200" b="1" dirty="0" err="1" smtClean="0">
                <a:solidFill>
                  <a:srgbClr val="00B050"/>
                </a:solidFill>
              </a:rPr>
              <a:t>flujo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acumulado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que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tenía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disponible</a:t>
            </a:r>
            <a:r>
              <a:rPr lang="en-US" sz="1200" b="1" dirty="0" smtClean="0">
                <a:solidFill>
                  <a:srgbClr val="00B050"/>
                </a:solidFill>
              </a:rPr>
              <a:t> para </a:t>
            </a:r>
            <a:r>
              <a:rPr lang="en-US" sz="1200" b="1" dirty="0" err="1" smtClean="0">
                <a:solidFill>
                  <a:srgbClr val="00B050"/>
                </a:solidFill>
              </a:rPr>
              <a:t>poder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pasar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por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esa</a:t>
            </a:r>
            <a:r>
              <a:rPr lang="en-US" sz="1200" b="1" dirty="0" smtClean="0">
                <a:solidFill>
                  <a:srgbClr val="00B050"/>
                </a:solidFill>
              </a:rPr>
              <a:t> arista </a:t>
            </a:r>
            <a:r>
              <a:rPr lang="en-US" sz="1200" b="1" dirty="0" err="1" smtClean="0">
                <a:solidFill>
                  <a:srgbClr val="00B050"/>
                </a:solidFill>
              </a:rPr>
              <a:t>inversa</a:t>
            </a:r>
            <a:r>
              <a:rPr lang="en-US" sz="1200" b="1" dirty="0" smtClean="0">
                <a:solidFill>
                  <a:srgbClr val="00B050"/>
                </a:solidFill>
              </a:rPr>
              <a:t>, le </a:t>
            </a:r>
            <a:r>
              <a:rPr lang="en-US" sz="1200" b="1" dirty="0" err="1" smtClean="0">
                <a:solidFill>
                  <a:srgbClr val="00B050"/>
                </a:solidFill>
              </a:rPr>
              <a:t>resto</a:t>
            </a:r>
            <a:r>
              <a:rPr lang="en-US" sz="1200" b="1" dirty="0" smtClean="0">
                <a:solidFill>
                  <a:srgbClr val="00B050"/>
                </a:solidFill>
              </a:rPr>
              <a:t> lo </a:t>
            </a:r>
            <a:r>
              <a:rPr lang="en-US" sz="1200" b="1" dirty="0" err="1" smtClean="0">
                <a:solidFill>
                  <a:srgbClr val="00B050"/>
                </a:solidFill>
              </a:rPr>
              <a:t>que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acabo</a:t>
            </a:r>
            <a:r>
              <a:rPr lang="en-US" sz="1200" b="1" dirty="0" smtClean="0">
                <a:solidFill>
                  <a:srgbClr val="00B050"/>
                </a:solidFill>
              </a:rPr>
              <a:t> de </a:t>
            </a:r>
            <a:r>
              <a:rPr lang="en-US" sz="1200" b="1" dirty="0" err="1" smtClean="0">
                <a:solidFill>
                  <a:srgbClr val="00B050"/>
                </a:solidFill>
              </a:rPr>
              <a:t>pasar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por</a:t>
            </a:r>
            <a:r>
              <a:rPr lang="en-US" sz="1200" b="1" dirty="0" smtClean="0">
                <a:solidFill>
                  <a:srgbClr val="00B050"/>
                </a:solidFill>
              </a:rPr>
              <a:t> </a:t>
            </a:r>
            <a:r>
              <a:rPr lang="en-US" sz="1200" b="1" dirty="0" err="1" smtClean="0">
                <a:solidFill>
                  <a:srgbClr val="00B050"/>
                </a:solidFill>
              </a:rPr>
              <a:t>ella</a:t>
            </a:r>
            <a:endParaRPr lang="es-E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t3.gstatic.com/images?q=tbn:ANd9GcSu_4hjWKltGfq8j2whT1lWphHsmtv95lcyIw81rW-VwFQLVM4JVFfDR64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1447800"/>
            <a:ext cx="131445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3.gstatic.com/images?q=tbn:ANd9GcQtbYJUob8F987X3mttRpZO3J1ExSqNQVE-PX9EhXvA3rREsJpjuk9I2Y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810124"/>
            <a:ext cx="13049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33 Llamada con línea 1"/>
          <p:cNvSpPr/>
          <p:nvPr/>
        </p:nvSpPr>
        <p:spPr>
          <a:xfrm>
            <a:off x="1676400" y="4707309"/>
            <a:ext cx="995045" cy="426084"/>
          </a:xfrm>
          <a:prstGeom prst="borderCallout1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Conferencia 10: Flujo Máximo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4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42925" y="52626"/>
            <a:ext cx="8143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200" b="1" dirty="0" smtClean="0"/>
              <a:t>PROBLEMA: </a:t>
            </a:r>
            <a:r>
              <a:rPr lang="en-US" sz="3200" b="1" dirty="0" err="1" smtClean="0">
                <a:solidFill>
                  <a:srgbClr val="FF0000"/>
                </a:solidFill>
              </a:rPr>
              <a:t>Flujo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Máximo</a:t>
            </a:r>
            <a:r>
              <a:rPr lang="en-US" sz="3200" b="1" dirty="0" smtClean="0">
                <a:solidFill>
                  <a:srgbClr val="FF0000"/>
                </a:solidFill>
              </a:rPr>
              <a:t> de Agua ?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72528" y="2752531"/>
            <a:ext cx="151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AcueductoVento</a:t>
            </a:r>
            <a:endParaRPr lang="es-ES" sz="1400" b="1" dirty="0">
              <a:solidFill>
                <a:srgbClr val="FF000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33401" y="4058920"/>
            <a:ext cx="12954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Emisor</a:t>
            </a:r>
            <a:endParaRPr lang="es-E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658101" y="3841988"/>
            <a:ext cx="13335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Receptor</a:t>
            </a:r>
            <a:endParaRPr lang="es-E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743200" y="2362200"/>
            <a:ext cx="187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dirty="0" err="1" smtClean="0">
                <a:solidFill>
                  <a:srgbClr val="00B050"/>
                </a:solidFill>
              </a:rPr>
              <a:t>istribuidor</a:t>
            </a:r>
            <a:r>
              <a:rPr lang="en-US" b="1" dirty="0" smtClean="0">
                <a:solidFill>
                  <a:srgbClr val="00B050"/>
                </a:solidFill>
              </a:rPr>
              <a:t> 1</a:t>
            </a:r>
            <a:endParaRPr lang="es-ES" b="1" dirty="0">
              <a:solidFill>
                <a:srgbClr val="00B050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1905000" y="2152649"/>
            <a:ext cx="1066800" cy="115252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1905000" y="4026654"/>
            <a:ext cx="1066800" cy="7929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191000" y="2209800"/>
            <a:ext cx="1066800" cy="7929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715000" y="3886200"/>
            <a:ext cx="1066800" cy="7929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 flipV="1">
            <a:off x="5638800" y="2609850"/>
            <a:ext cx="838200" cy="89535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V="1">
            <a:off x="7315200" y="4210050"/>
            <a:ext cx="838200" cy="89535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V="1">
            <a:off x="4343400" y="4362450"/>
            <a:ext cx="838200" cy="89535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7239000" y="1905000"/>
            <a:ext cx="838200" cy="564396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>
            <a:off x="4352925" y="1905000"/>
            <a:ext cx="1514475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>
            <a:off x="4520565" y="5582920"/>
            <a:ext cx="1514475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752600" y="18682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m</a:t>
            </a:r>
            <a:r>
              <a:rPr lang="en-US" b="1" baseline="30000" dirty="0" smtClean="0"/>
              <a:t>3</a:t>
            </a:r>
            <a:r>
              <a:rPr lang="en-US" b="1" dirty="0" smtClean="0"/>
              <a:t>/</a:t>
            </a:r>
            <a:r>
              <a:rPr lang="en-US" b="1" dirty="0" err="1" smtClean="0"/>
              <a:t>seg</a:t>
            </a:r>
            <a:endParaRPr lang="es-ES" b="1" dirty="0"/>
          </a:p>
        </p:txBody>
      </p:sp>
      <p:sp>
        <p:nvSpPr>
          <p:cNvPr id="39" name="38 CuadroTexto"/>
          <p:cNvSpPr txBox="1"/>
          <p:nvPr/>
        </p:nvSpPr>
        <p:spPr>
          <a:xfrm>
            <a:off x="1600517" y="47244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40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810317" y="42672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4516120" y="19050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334000" y="42672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3" name="42 CuadroTexto"/>
          <p:cNvSpPr txBox="1"/>
          <p:nvPr/>
        </p:nvSpPr>
        <p:spPr>
          <a:xfrm>
            <a:off x="6096317" y="28956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6096000" y="3657600"/>
            <a:ext cx="1514475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6401117" y="36208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315517" y="14110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30</a:t>
            </a:r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4419600" y="1182469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4724717" y="550672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sp>
        <p:nvSpPr>
          <p:cNvPr id="49" name="48 CuadroTexto"/>
          <p:cNvSpPr txBox="1"/>
          <p:nvPr/>
        </p:nvSpPr>
        <p:spPr>
          <a:xfrm>
            <a:off x="7696517" y="4648200"/>
            <a:ext cx="11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20</a:t>
            </a:r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baseline="30000" dirty="0"/>
              <a:t>3</a:t>
            </a:r>
            <a:r>
              <a:rPr lang="en-US" b="1" dirty="0"/>
              <a:t>/</a:t>
            </a:r>
            <a:r>
              <a:rPr lang="en-US" b="1" dirty="0" err="1"/>
              <a:t>seg</a:t>
            </a:r>
            <a:endParaRPr lang="es-ES" b="1" dirty="0"/>
          </a:p>
        </p:txBody>
      </p:sp>
      <p:cxnSp>
        <p:nvCxnSpPr>
          <p:cNvPr id="38" name="37 Conector recto de flecha"/>
          <p:cNvCxnSpPr/>
          <p:nvPr/>
        </p:nvCxnSpPr>
        <p:spPr>
          <a:xfrm flipH="1">
            <a:off x="1223964" y="5150484"/>
            <a:ext cx="452436" cy="43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386080" y="5562600"/>
            <a:ext cx="205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apacidad</a:t>
            </a:r>
            <a:r>
              <a:rPr lang="en-US" b="1" dirty="0" smtClean="0"/>
              <a:t> de </a:t>
            </a:r>
            <a:r>
              <a:rPr lang="en-US" b="1" dirty="0" err="1" smtClean="0"/>
              <a:t>transmisión</a:t>
            </a:r>
            <a:endParaRPr lang="es-ES" b="1" dirty="0"/>
          </a:p>
        </p:txBody>
      </p:sp>
      <p:pic>
        <p:nvPicPr>
          <p:cNvPr id="2050" name="Picture 2" descr="http://t1.gstatic.com/images?q=tbn:ANd9GcSBWbzEN2RJ8b7g08qlL6TPLWFhhZ3vmbxrxkir3bto7w9I24J9ShWQPm0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019424"/>
            <a:ext cx="12858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50 CuadroTexto"/>
          <p:cNvSpPr txBox="1"/>
          <p:nvPr/>
        </p:nvSpPr>
        <p:spPr>
          <a:xfrm>
            <a:off x="2895600" y="5802868"/>
            <a:ext cx="187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dirty="0" err="1" smtClean="0">
                <a:solidFill>
                  <a:srgbClr val="00B050"/>
                </a:solidFill>
              </a:rPr>
              <a:t>istribuidor</a:t>
            </a:r>
            <a:r>
              <a:rPr lang="en-US" b="1" dirty="0" smtClean="0">
                <a:solidFill>
                  <a:srgbClr val="00B050"/>
                </a:solidFill>
              </a:rPr>
              <a:t> 2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52" name="51 CuadroTexto"/>
          <p:cNvSpPr txBox="1"/>
          <p:nvPr/>
        </p:nvSpPr>
        <p:spPr>
          <a:xfrm>
            <a:off x="4224339" y="4050268"/>
            <a:ext cx="187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dirty="0" err="1" smtClean="0">
                <a:solidFill>
                  <a:srgbClr val="00B050"/>
                </a:solidFill>
              </a:rPr>
              <a:t>istribuidor</a:t>
            </a:r>
            <a:r>
              <a:rPr lang="en-US" b="1" dirty="0" smtClean="0">
                <a:solidFill>
                  <a:srgbClr val="00B050"/>
                </a:solidFill>
              </a:rPr>
              <a:t> 3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5638800" y="2286000"/>
            <a:ext cx="187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dirty="0" err="1" smtClean="0">
                <a:solidFill>
                  <a:srgbClr val="00B050"/>
                </a:solidFill>
              </a:rPr>
              <a:t>istribuidor</a:t>
            </a:r>
            <a:r>
              <a:rPr lang="en-US" b="1" dirty="0" smtClean="0">
                <a:solidFill>
                  <a:srgbClr val="00B050"/>
                </a:solidFill>
              </a:rPr>
              <a:t> 4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6019800" y="5782548"/>
            <a:ext cx="187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dirty="0" err="1" smtClean="0">
                <a:solidFill>
                  <a:srgbClr val="00B050"/>
                </a:solidFill>
              </a:rPr>
              <a:t>istribuidor</a:t>
            </a:r>
            <a:r>
              <a:rPr lang="en-US" b="1" dirty="0" smtClean="0">
                <a:solidFill>
                  <a:srgbClr val="00B050"/>
                </a:solidFill>
              </a:rPr>
              <a:t> 5</a:t>
            </a:r>
            <a:endParaRPr lang="es-ES" b="1" dirty="0">
              <a:solidFill>
                <a:srgbClr val="00B050"/>
              </a:solidFill>
            </a:endParaRPr>
          </a:p>
        </p:txBody>
      </p:sp>
      <p:pic>
        <p:nvPicPr>
          <p:cNvPr id="2052" name="Picture 4" descr="http://t0.gstatic.com/images?q=tbn:ANd9GcSPl6WKnW2r_qPmtKZHiWyy4L3TG70KzZ3mL_-RCUzoB2q3KtoGR_75-oAv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076574"/>
            <a:ext cx="13335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54 CuadroTexto"/>
          <p:cNvSpPr txBox="1"/>
          <p:nvPr/>
        </p:nvSpPr>
        <p:spPr>
          <a:xfrm>
            <a:off x="7590455" y="2796209"/>
            <a:ext cx="151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AcueductoAlbear</a:t>
            </a:r>
            <a:endParaRPr lang="es-ES" sz="1400" b="1" dirty="0">
              <a:solidFill>
                <a:srgbClr val="FF0000"/>
              </a:solidFill>
            </a:endParaRPr>
          </a:p>
        </p:txBody>
      </p:sp>
      <p:pic>
        <p:nvPicPr>
          <p:cNvPr id="2058" name="Picture 10" descr="http://t3.gstatic.com/images?q=tbn:ANd9GcQIEV1TabF1IehrrQkkZmOn3nbtYvkajwv2NPBD33gvg6cKJr23E13Xzw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67075"/>
            <a:ext cx="11239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t1.gstatic.com/images?q=tbn:ANd9GcRjn3WQwAGkz-AizBP44uIXOXBw2YYtowxzaPvt-CwLEFPeuUwhOw3_Qw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20" y="4951729"/>
            <a:ext cx="11049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t1.gstatic.com/images?q=tbn:ANd9GcTYF_K-5xqDTYLfBGYUT2ZKo1eXJ1MgrRXbcaLwjFrmVmjm2OozmP18RdM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066800"/>
            <a:ext cx="981075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7"/>
          <p:cNvGrpSpPr/>
          <p:nvPr/>
        </p:nvGrpSpPr>
        <p:grpSpPr>
          <a:xfrm>
            <a:off x="3351506" y="201339"/>
            <a:ext cx="4419600" cy="2694261"/>
            <a:chOff x="457200" y="2334939"/>
            <a:chExt cx="4419600" cy="2694261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426939" y="2334939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604791" y="281940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4094099" y="281582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0/30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655699" y="31358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4017899" y="42026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588899" y="41264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373672" y="46598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618107" y="388620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119391" y="314452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493899" y="40502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Group 67"/>
          <p:cNvGrpSpPr/>
          <p:nvPr/>
        </p:nvGrpSpPr>
        <p:grpSpPr>
          <a:xfrm>
            <a:off x="3429000" y="3810000"/>
            <a:ext cx="4419600" cy="2819400"/>
            <a:chOff x="457200" y="2209800"/>
            <a:chExt cx="4419600" cy="2819400"/>
          </a:xfrm>
        </p:grpSpPr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2402103" y="2209800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724296" y="2743200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4038600" y="275794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30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1723104" y="292509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3980033" y="4141216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80435" y="397714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481874" y="46598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2" name="Straight Arrow Connector 34"/>
            <p:cNvCxnSpPr>
              <a:stCxn id="38" idx="5"/>
              <a:endCxn id="3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6"/>
            <p:cNvCxnSpPr>
              <a:stCxn id="40" idx="7"/>
              <a:endCxn id="4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9" name="Straight Arrow Connector 35"/>
            <p:cNvCxnSpPr>
              <a:stCxn id="43" idx="5"/>
              <a:endCxn id="5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39"/>
            <p:cNvCxnSpPr>
              <a:stCxn id="58" idx="5"/>
              <a:endCxn id="4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0"/>
            <p:cNvCxnSpPr>
              <a:stCxn id="39" idx="7"/>
              <a:endCxn id="5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42"/>
            <p:cNvCxnSpPr>
              <a:stCxn id="58" idx="7"/>
              <a:endCxn id="4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1726309" y="4005104"/>
              <a:ext cx="41870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" name="Text Box 28"/>
            <p:cNvSpPr txBox="1">
              <a:spLocks noChangeArrowheads="1"/>
            </p:cNvSpPr>
            <p:nvPr/>
          </p:nvSpPr>
          <p:spPr bwMode="auto">
            <a:xfrm>
              <a:off x="2684633" y="2925096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667000" y="4005104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66" name="65 CuadroTexto"/>
          <p:cNvSpPr txBox="1"/>
          <p:nvPr/>
        </p:nvSpPr>
        <p:spPr>
          <a:xfrm>
            <a:off x="989306" y="1295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ORIGINAL</a:t>
            </a: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942176" y="1905000"/>
            <a:ext cx="211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i="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CN" sz="2400" i="0" dirty="0" err="1" smtClean="0">
                <a:latin typeface="Calibri" pitchFamily="34" charset="0"/>
                <a:cs typeface="Calibri" pitchFamily="34" charset="0"/>
              </a:rPr>
              <a:t>capacidad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1239330" y="5634335"/>
            <a:ext cx="14404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capacidad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Straight Arrow Connector 32"/>
          <p:cNvCxnSpPr/>
          <p:nvPr/>
        </p:nvCxnSpPr>
        <p:spPr>
          <a:xfrm flipV="1">
            <a:off x="3853761" y="4399280"/>
            <a:ext cx="601399" cy="6272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9"/>
          <p:cNvCxnSpPr/>
          <p:nvPr/>
        </p:nvCxnSpPr>
        <p:spPr>
          <a:xfrm>
            <a:off x="4987815" y="4267200"/>
            <a:ext cx="133549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41"/>
          <p:cNvCxnSpPr/>
          <p:nvPr/>
        </p:nvCxnSpPr>
        <p:spPr>
          <a:xfrm>
            <a:off x="6774761" y="4419600"/>
            <a:ext cx="601184" cy="62723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9"/>
          <p:cNvCxnSpPr/>
          <p:nvPr/>
        </p:nvCxnSpPr>
        <p:spPr>
          <a:xfrm>
            <a:off x="1294106" y="6172200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1065506" y="50247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RESIDUAL</a:t>
            </a:r>
          </a:p>
        </p:txBody>
      </p:sp>
      <p:cxnSp>
        <p:nvCxnSpPr>
          <p:cNvPr id="73" name="Straight Arrow Connector 49"/>
          <p:cNvCxnSpPr/>
          <p:nvPr/>
        </p:nvCxnSpPr>
        <p:spPr>
          <a:xfrm>
            <a:off x="1294106" y="2438400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7"/>
          <p:cNvGrpSpPr/>
          <p:nvPr/>
        </p:nvGrpSpPr>
        <p:grpSpPr>
          <a:xfrm>
            <a:off x="3505200" y="3657600"/>
            <a:ext cx="4419600" cy="2694261"/>
            <a:chOff x="457200" y="2334939"/>
            <a:chExt cx="4419600" cy="2694261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368429" y="2334939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46281" y="28194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4035589" y="281582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/30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655699" y="31358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4017899" y="42026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588899" y="41264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373672" y="46598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618107" y="388620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119391" y="314452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493899" y="40502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0" name="79 CuadroTexto"/>
          <p:cNvSpPr txBox="1"/>
          <p:nvPr/>
        </p:nvSpPr>
        <p:spPr>
          <a:xfrm>
            <a:off x="788475" y="421826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ORIGINAL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817545" y="4827861"/>
            <a:ext cx="211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i="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CN" sz="2400" i="0" dirty="0" err="1" smtClean="0">
                <a:latin typeface="Calibri" pitchFamily="34" charset="0"/>
                <a:cs typeface="Calibri" pitchFamily="34" charset="0"/>
              </a:rPr>
              <a:t>capacidad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5" name="Straight Arrow Connector 49"/>
          <p:cNvCxnSpPr/>
          <p:nvPr/>
        </p:nvCxnSpPr>
        <p:spPr>
          <a:xfrm>
            <a:off x="1169475" y="5361261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" y="316468"/>
            <a:ext cx="8153400" cy="2883932"/>
            <a:chOff x="228600" y="3581400"/>
            <a:chExt cx="8153400" cy="2883932"/>
          </a:xfrm>
        </p:grpSpPr>
        <p:grpSp>
          <p:nvGrpSpPr>
            <p:cNvPr id="36" name="Group 67"/>
            <p:cNvGrpSpPr/>
            <p:nvPr/>
          </p:nvGrpSpPr>
          <p:grpSpPr>
            <a:xfrm>
              <a:off x="2895600" y="3581400"/>
              <a:ext cx="5486400" cy="2883932"/>
              <a:chOff x="0" y="2133600"/>
              <a:chExt cx="5486400" cy="2883932"/>
            </a:xfrm>
          </p:grpSpPr>
          <p:sp>
            <p:nvSpPr>
              <p:cNvPr id="37" name="Text Box 25"/>
              <p:cNvSpPr txBox="1">
                <a:spLocks noChangeArrowheads="1"/>
              </p:cNvSpPr>
              <p:nvPr/>
            </p:nvSpPr>
            <p:spPr bwMode="auto">
              <a:xfrm>
                <a:off x="2133600" y="2133600"/>
                <a:ext cx="95571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10-10=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57200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i="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s</a:t>
                </a:r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1447800" y="4440698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</a:t>
                </a:r>
                <a:endParaRPr lang="es-E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3316554" y="4440698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e</a:t>
                </a:r>
                <a:endParaRPr lang="es-E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4326082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t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3335482" y="2411873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endParaRPr lang="es-E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Oval 13"/>
              <p:cNvSpPr>
                <a:spLocks noChangeArrowheads="1"/>
              </p:cNvSpPr>
              <p:nvPr/>
            </p:nvSpPr>
            <p:spPr bwMode="auto">
              <a:xfrm>
                <a:off x="1447800" y="2411873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  <a:endParaRPr lang="es-E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0" y="2743200"/>
                <a:ext cx="11256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40-10= 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30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auto">
              <a:xfrm>
                <a:off x="4360771" y="2590800"/>
                <a:ext cx="11256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30-10= 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Text Box 28"/>
              <p:cNvSpPr txBox="1">
                <a:spLocks noChangeArrowheads="1"/>
              </p:cNvSpPr>
              <p:nvPr/>
            </p:nvSpPr>
            <p:spPr bwMode="auto">
              <a:xfrm>
                <a:off x="1860883" y="3048000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353340" y="3607816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3980033" y="4141216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780435" y="397714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40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 Box 33"/>
              <p:cNvSpPr txBox="1">
                <a:spLocks noChangeArrowheads="1"/>
              </p:cNvSpPr>
              <p:nvPr/>
            </p:nvSpPr>
            <p:spPr bwMode="auto">
              <a:xfrm>
                <a:off x="2481874" y="4648200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" name="Straight Arrow Connector 32"/>
              <p:cNvCxnSpPr>
                <a:stCxn id="38" idx="7"/>
                <a:endCxn id="43" idx="3"/>
              </p:cNvCxnSpPr>
              <p:nvPr/>
            </p:nvCxnSpPr>
            <p:spPr>
              <a:xfrm flipV="1">
                <a:off x="927267" y="2861738"/>
                <a:ext cx="601399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34"/>
              <p:cNvCxnSpPr>
                <a:stCxn id="38" idx="5"/>
                <a:endCxn id="39" idx="1"/>
              </p:cNvCxnSpPr>
              <p:nvPr/>
            </p:nvCxnSpPr>
            <p:spPr>
              <a:xfrm>
                <a:off x="927267" y="3861657"/>
                <a:ext cx="601399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38"/>
              <p:cNvCxnSpPr>
                <a:stCxn id="39" idx="6"/>
                <a:endCxn id="40" idx="2"/>
              </p:cNvCxnSpPr>
              <p:nvPr/>
            </p:nvCxnSpPr>
            <p:spPr>
              <a:xfrm>
                <a:off x="1999991" y="4704223"/>
                <a:ext cx="131656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1"/>
              <p:cNvCxnSpPr/>
              <p:nvPr/>
            </p:nvCxnSpPr>
            <p:spPr>
              <a:xfrm>
                <a:off x="3970816" y="2743200"/>
                <a:ext cx="601184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46"/>
              <p:cNvCxnSpPr>
                <a:stCxn id="40" idx="7"/>
                <a:endCxn id="41" idx="3"/>
              </p:cNvCxnSpPr>
              <p:nvPr/>
            </p:nvCxnSpPr>
            <p:spPr>
              <a:xfrm flipV="1">
                <a:off x="3786621" y="3861657"/>
                <a:ext cx="620112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49"/>
              <p:cNvCxnSpPr/>
              <p:nvPr/>
            </p:nvCxnSpPr>
            <p:spPr>
              <a:xfrm>
                <a:off x="1999991" y="2514600"/>
                <a:ext cx="1335491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60"/>
              <p:cNvCxnSpPr>
                <a:stCxn id="58" idx="6"/>
                <a:endCxn id="41" idx="2"/>
              </p:cNvCxnSpPr>
              <p:nvPr/>
            </p:nvCxnSpPr>
            <p:spPr>
              <a:xfrm>
                <a:off x="2946347" y="3675317"/>
                <a:ext cx="1379735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13"/>
              <p:cNvSpPr>
                <a:spLocks noChangeArrowheads="1"/>
              </p:cNvSpPr>
              <p:nvPr/>
            </p:nvSpPr>
            <p:spPr bwMode="auto">
              <a:xfrm>
                <a:off x="2394156" y="3411792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c</a:t>
                </a:r>
                <a:endParaRPr lang="es-E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9" name="Straight Arrow Connector 35"/>
              <p:cNvCxnSpPr>
                <a:stCxn id="43" idx="5"/>
                <a:endCxn id="58" idx="1"/>
              </p:cNvCxnSpPr>
              <p:nvPr/>
            </p:nvCxnSpPr>
            <p:spPr>
              <a:xfrm>
                <a:off x="1919125" y="2861738"/>
                <a:ext cx="555897" cy="62723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39"/>
              <p:cNvCxnSpPr>
                <a:stCxn id="58" idx="5"/>
                <a:endCxn id="40" idx="1"/>
              </p:cNvCxnSpPr>
              <p:nvPr/>
            </p:nvCxnSpPr>
            <p:spPr>
              <a:xfrm>
                <a:off x="2865481" y="3861657"/>
                <a:ext cx="531724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40"/>
              <p:cNvCxnSpPr>
                <a:stCxn id="39" idx="7"/>
                <a:endCxn id="58" idx="3"/>
              </p:cNvCxnSpPr>
              <p:nvPr/>
            </p:nvCxnSpPr>
            <p:spPr>
              <a:xfrm flipV="1">
                <a:off x="1919125" y="3861657"/>
                <a:ext cx="555897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42"/>
              <p:cNvCxnSpPr>
                <a:stCxn id="58" idx="7"/>
                <a:endCxn id="42" idx="3"/>
              </p:cNvCxnSpPr>
              <p:nvPr/>
            </p:nvCxnSpPr>
            <p:spPr>
              <a:xfrm flipV="1">
                <a:off x="2865481" y="2861738"/>
                <a:ext cx="550652" cy="62723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28"/>
              <p:cNvSpPr txBox="1">
                <a:spLocks noChangeArrowheads="1"/>
              </p:cNvSpPr>
              <p:nvPr/>
            </p:nvSpPr>
            <p:spPr bwMode="auto">
              <a:xfrm>
                <a:off x="1726309" y="4005104"/>
                <a:ext cx="41870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15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Text Box 28"/>
              <p:cNvSpPr txBox="1">
                <a:spLocks noChangeArrowheads="1"/>
              </p:cNvSpPr>
              <p:nvPr/>
            </p:nvSpPr>
            <p:spPr bwMode="auto">
              <a:xfrm>
                <a:off x="2684633" y="30596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>
                <a:off x="2667000" y="4005104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i="0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i="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1" name="Text Box 32"/>
            <p:cNvSpPr txBox="1">
              <a:spLocks noChangeArrowheads="1"/>
            </p:cNvSpPr>
            <p:nvPr/>
          </p:nvSpPr>
          <p:spPr bwMode="auto">
            <a:xfrm>
              <a:off x="228600" y="5719465"/>
              <a:ext cx="28445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err="1"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US" altLang="zh-CN" sz="2400" b="1" dirty="0" err="1" smtClean="0">
                  <a:latin typeface="Calibri" pitchFamily="34" charset="0"/>
                  <a:cs typeface="Calibri" pitchFamily="34" charset="0"/>
                </a:rPr>
                <a:t>umento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 de </a:t>
              </a:r>
              <a:r>
                <a:rPr lang="en-US" altLang="zh-CN" sz="2400" b="1" dirty="0" err="1" smtClean="0">
                  <a:latin typeface="Calibri" pitchFamily="34" charset="0"/>
                  <a:cs typeface="Calibri" pitchFamily="34" charset="0"/>
                </a:rPr>
                <a:t>flujo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=10</a:t>
              </a:r>
              <a:endParaRPr lang="en-US" altLang="zh-CN" sz="2400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7" name="Straight Arrow Connector 32"/>
            <p:cNvCxnSpPr/>
            <p:nvPr/>
          </p:nvCxnSpPr>
          <p:spPr>
            <a:xfrm flipV="1">
              <a:off x="3894401" y="4478161"/>
              <a:ext cx="601399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4153296" y="48122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2" name="Straight Arrow Connector 49"/>
            <p:cNvCxnSpPr/>
            <p:nvPr/>
          </p:nvCxnSpPr>
          <p:spPr>
            <a:xfrm>
              <a:off x="4920567" y="4094480"/>
              <a:ext cx="125163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5154456" y="41264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4" name="Straight Arrow Connector 41"/>
            <p:cNvCxnSpPr/>
            <p:nvPr/>
          </p:nvCxnSpPr>
          <p:spPr>
            <a:xfrm>
              <a:off x="6749576" y="4285121"/>
              <a:ext cx="601184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6564552" y="448714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624871" y="4419600"/>
              <a:ext cx="1900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uánto</a:t>
              </a:r>
              <a:r>
                <a:rPr lang="en-US" altLang="zh-CN" sz="24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queda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3" name="Straight Arrow Connector 49"/>
            <p:cNvCxnSpPr/>
            <p:nvPr/>
          </p:nvCxnSpPr>
          <p:spPr>
            <a:xfrm>
              <a:off x="909610" y="4957465"/>
              <a:ext cx="1335491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83 CuadroTexto"/>
            <p:cNvSpPr txBox="1"/>
            <p:nvPr/>
          </p:nvSpPr>
          <p:spPr>
            <a:xfrm>
              <a:off x="457200" y="3957935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RED RESIDUAL</a:t>
              </a:r>
            </a:p>
          </p:txBody>
        </p:sp>
        <p:sp>
          <p:nvSpPr>
            <p:cNvPr id="86" name="Text Box 32"/>
            <p:cNvSpPr txBox="1">
              <a:spLocks noChangeArrowheads="1"/>
            </p:cNvSpPr>
            <p:nvPr/>
          </p:nvSpPr>
          <p:spPr bwMode="auto">
            <a:xfrm>
              <a:off x="360046" y="4953000"/>
              <a:ext cx="2392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uánto</a:t>
              </a:r>
              <a:r>
                <a:rPr lang="en-US" altLang="zh-CN" sz="2400" dirty="0" smtClean="0">
                  <a:latin typeface="Calibri" pitchFamily="34" charset="0"/>
                  <a:cs typeface="Calibri" pitchFamily="34" charset="0"/>
                </a:rPr>
                <a:t> ha 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pasado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7" name="Straight Arrow Connector 49"/>
            <p:cNvCxnSpPr/>
            <p:nvPr/>
          </p:nvCxnSpPr>
          <p:spPr>
            <a:xfrm>
              <a:off x="890843" y="5490865"/>
              <a:ext cx="1335491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5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42530" y="3554139"/>
            <a:ext cx="7039470" cy="2694261"/>
            <a:chOff x="580530" y="304800"/>
            <a:chExt cx="7039470" cy="2694261"/>
          </a:xfrm>
        </p:grpSpPr>
        <p:grpSp>
          <p:nvGrpSpPr>
            <p:cNvPr id="6" name="Group 67"/>
            <p:cNvGrpSpPr/>
            <p:nvPr/>
          </p:nvGrpSpPr>
          <p:grpSpPr>
            <a:xfrm>
              <a:off x="3200400" y="304800"/>
              <a:ext cx="4419600" cy="2694261"/>
              <a:chOff x="457200" y="2334939"/>
              <a:chExt cx="4419600" cy="2694261"/>
            </a:xfrm>
          </p:grpSpPr>
          <p:sp>
            <p:nvSpPr>
              <p:cNvPr id="7" name="Text Box 25"/>
              <p:cNvSpPr txBox="1">
                <a:spLocks noChangeArrowheads="1"/>
              </p:cNvSpPr>
              <p:nvPr/>
            </p:nvSpPr>
            <p:spPr bwMode="auto">
              <a:xfrm>
                <a:off x="2368429" y="2334939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457200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i="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s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447800" y="4440698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3316554" y="4440698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e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4326082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t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3335482" y="2411873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1447800" y="2411873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546281" y="2819400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20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/40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4035589" y="2815828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20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/30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Text Box 28"/>
              <p:cNvSpPr txBox="1">
                <a:spLocks noChangeArrowheads="1"/>
              </p:cNvSpPr>
              <p:nvPr/>
            </p:nvSpPr>
            <p:spPr bwMode="auto">
              <a:xfrm>
                <a:off x="1597189" y="3135868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3248344" y="3607816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4017899" y="4202668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588899" y="4126468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0/40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2373672" y="4659868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1" name="Straight Arrow Connector 32"/>
              <p:cNvCxnSpPr>
                <a:stCxn id="8" idx="7"/>
                <a:endCxn id="13" idx="3"/>
              </p:cNvCxnSpPr>
              <p:nvPr/>
            </p:nvCxnSpPr>
            <p:spPr>
              <a:xfrm flipV="1">
                <a:off x="927267" y="2861738"/>
                <a:ext cx="601399" cy="62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34"/>
              <p:cNvCxnSpPr>
                <a:stCxn id="8" idx="5"/>
                <a:endCxn id="9" idx="1"/>
              </p:cNvCxnSpPr>
              <p:nvPr/>
            </p:nvCxnSpPr>
            <p:spPr>
              <a:xfrm>
                <a:off x="927267" y="3861657"/>
                <a:ext cx="601399" cy="6562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38"/>
              <p:cNvCxnSpPr>
                <a:stCxn id="9" idx="6"/>
                <a:endCxn id="10" idx="2"/>
              </p:cNvCxnSpPr>
              <p:nvPr/>
            </p:nvCxnSpPr>
            <p:spPr>
              <a:xfrm>
                <a:off x="1999991" y="4704223"/>
                <a:ext cx="13165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41"/>
              <p:cNvCxnSpPr>
                <a:stCxn id="12" idx="5"/>
                <a:endCxn id="11" idx="1"/>
              </p:cNvCxnSpPr>
              <p:nvPr/>
            </p:nvCxnSpPr>
            <p:spPr>
              <a:xfrm>
                <a:off x="3805549" y="2861738"/>
                <a:ext cx="601184" cy="62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4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3786621" y="3861657"/>
                <a:ext cx="620112" cy="6562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49"/>
              <p:cNvCxnSpPr>
                <a:stCxn id="13" idx="6"/>
                <a:endCxn id="12" idx="2"/>
              </p:cNvCxnSpPr>
              <p:nvPr/>
            </p:nvCxnSpPr>
            <p:spPr>
              <a:xfrm>
                <a:off x="1999991" y="2675398"/>
                <a:ext cx="1335491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60"/>
              <p:cNvCxnSpPr>
                <a:stCxn id="28" idx="6"/>
                <a:endCxn id="11" idx="2"/>
              </p:cNvCxnSpPr>
              <p:nvPr/>
            </p:nvCxnSpPr>
            <p:spPr>
              <a:xfrm>
                <a:off x="2946347" y="3675317"/>
                <a:ext cx="13797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13"/>
              <p:cNvSpPr>
                <a:spLocks noChangeArrowheads="1"/>
              </p:cNvSpPr>
              <p:nvPr/>
            </p:nvSpPr>
            <p:spPr bwMode="auto">
              <a:xfrm>
                <a:off x="2394156" y="3411792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c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9" name="Straight Arrow Connector 35"/>
              <p:cNvCxnSpPr>
                <a:stCxn id="13" idx="5"/>
                <a:endCxn id="28" idx="1"/>
              </p:cNvCxnSpPr>
              <p:nvPr/>
            </p:nvCxnSpPr>
            <p:spPr>
              <a:xfrm>
                <a:off x="1919125" y="2861738"/>
                <a:ext cx="555897" cy="62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>
                <a:stCxn id="28" idx="5"/>
                <a:endCxn id="10" idx="1"/>
              </p:cNvCxnSpPr>
              <p:nvPr/>
            </p:nvCxnSpPr>
            <p:spPr>
              <a:xfrm>
                <a:off x="2865481" y="3861657"/>
                <a:ext cx="531724" cy="6562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40"/>
              <p:cNvCxnSpPr>
                <a:stCxn id="9" idx="7"/>
                <a:endCxn id="28" idx="3"/>
              </p:cNvCxnSpPr>
              <p:nvPr/>
            </p:nvCxnSpPr>
            <p:spPr>
              <a:xfrm flipV="1">
                <a:off x="1919125" y="3861657"/>
                <a:ext cx="555897" cy="6562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42"/>
              <p:cNvCxnSpPr>
                <a:stCxn id="28" idx="7"/>
                <a:endCxn id="12" idx="3"/>
              </p:cNvCxnSpPr>
              <p:nvPr/>
            </p:nvCxnSpPr>
            <p:spPr>
              <a:xfrm flipV="1">
                <a:off x="2865481" y="2861738"/>
                <a:ext cx="550652" cy="62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28"/>
              <p:cNvSpPr txBox="1">
                <a:spLocks noChangeArrowheads="1"/>
              </p:cNvSpPr>
              <p:nvPr/>
            </p:nvSpPr>
            <p:spPr bwMode="auto">
              <a:xfrm>
                <a:off x="1618107" y="3886200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0/15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Text Box 28"/>
              <p:cNvSpPr txBox="1">
                <a:spLocks noChangeArrowheads="1"/>
              </p:cNvSpPr>
              <p:nvPr/>
            </p:nvSpPr>
            <p:spPr bwMode="auto">
              <a:xfrm>
                <a:off x="3060881" y="3144520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93899" y="4050268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85" name="84 CuadroTexto"/>
            <p:cNvSpPr txBox="1"/>
            <p:nvPr/>
          </p:nvSpPr>
          <p:spPr>
            <a:xfrm>
              <a:off x="580530" y="914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RED ORIGINAL</a:t>
              </a:r>
            </a:p>
          </p:txBody>
        </p:sp>
        <p:sp>
          <p:nvSpPr>
            <p:cNvPr id="86" name="Text Box 32"/>
            <p:cNvSpPr txBox="1">
              <a:spLocks noChangeArrowheads="1"/>
            </p:cNvSpPr>
            <p:nvPr/>
          </p:nvSpPr>
          <p:spPr bwMode="auto">
            <a:xfrm>
              <a:off x="609600" y="1524000"/>
              <a:ext cx="211615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flujo</a:t>
              </a:r>
              <a:r>
                <a:rPr lang="en-US" altLang="zh-CN" sz="2400" i="0" dirty="0" smtClean="0">
                  <a:latin typeface="Calibri" pitchFamily="34" charset="0"/>
                  <a:cs typeface="Calibri" pitchFamily="34" charset="0"/>
                </a:rPr>
                <a:t>/</a:t>
              </a:r>
              <a:r>
                <a:rPr lang="en-US" altLang="zh-CN" sz="2400" i="0" dirty="0" err="1" smtClean="0">
                  <a:latin typeface="Calibri" pitchFamily="34" charset="0"/>
                  <a:cs typeface="Calibri" pitchFamily="34" charset="0"/>
                </a:rPr>
                <a:t>capacidad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0" name="Straight Arrow Connector 49"/>
            <p:cNvCxnSpPr/>
            <p:nvPr/>
          </p:nvCxnSpPr>
          <p:spPr>
            <a:xfrm>
              <a:off x="961530" y="2057400"/>
              <a:ext cx="1335491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990600" y="654074"/>
            <a:ext cx="8001000" cy="2622526"/>
            <a:chOff x="228600" y="3957935"/>
            <a:chExt cx="8001000" cy="2622526"/>
          </a:xfrm>
        </p:grpSpPr>
        <p:grpSp>
          <p:nvGrpSpPr>
            <p:cNvPr id="36" name="Group 67"/>
            <p:cNvGrpSpPr/>
            <p:nvPr/>
          </p:nvGrpSpPr>
          <p:grpSpPr>
            <a:xfrm>
              <a:off x="2912971" y="3963134"/>
              <a:ext cx="5316629" cy="2617327"/>
              <a:chOff x="169771" y="2411873"/>
              <a:chExt cx="5316629" cy="2617327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57200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i="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s</a:t>
                </a:r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1447800" y="4440698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3316554" y="4440698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e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4326082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t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3335482" y="2411873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Oval 13"/>
              <p:cNvSpPr>
                <a:spLocks noChangeArrowheads="1"/>
              </p:cNvSpPr>
              <p:nvPr/>
            </p:nvSpPr>
            <p:spPr bwMode="auto">
              <a:xfrm>
                <a:off x="1447800" y="2411873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169771" y="2743200"/>
                <a:ext cx="11256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latin typeface="Calibri" pitchFamily="34" charset="0"/>
                    <a:cs typeface="Calibri" pitchFamily="34" charset="0"/>
                  </a:rPr>
                  <a:t>3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0-10= 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auto">
              <a:xfrm>
                <a:off x="4360771" y="2590800"/>
                <a:ext cx="11256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latin typeface="Calibri" pitchFamily="34" charset="0"/>
                    <a:cs typeface="Calibri" pitchFamily="34" charset="0"/>
                  </a:rPr>
                  <a:t>2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0-10= 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6" name="Text Box 28"/>
              <p:cNvSpPr txBox="1">
                <a:spLocks noChangeArrowheads="1"/>
              </p:cNvSpPr>
              <p:nvPr/>
            </p:nvSpPr>
            <p:spPr bwMode="auto">
              <a:xfrm>
                <a:off x="1482689" y="3440668"/>
                <a:ext cx="95571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10-10=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353340" y="3607816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3980033" y="4141216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780435" y="397714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40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 Box 33"/>
              <p:cNvSpPr txBox="1">
                <a:spLocks noChangeArrowheads="1"/>
              </p:cNvSpPr>
              <p:nvPr/>
            </p:nvSpPr>
            <p:spPr bwMode="auto">
              <a:xfrm>
                <a:off x="2481874" y="46598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" name="Straight Arrow Connector 32"/>
              <p:cNvCxnSpPr>
                <a:stCxn id="38" idx="7"/>
                <a:endCxn id="43" idx="3"/>
              </p:cNvCxnSpPr>
              <p:nvPr/>
            </p:nvCxnSpPr>
            <p:spPr>
              <a:xfrm flipV="1">
                <a:off x="927267" y="2861738"/>
                <a:ext cx="601399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34"/>
              <p:cNvCxnSpPr>
                <a:stCxn id="38" idx="5"/>
                <a:endCxn id="39" idx="1"/>
              </p:cNvCxnSpPr>
              <p:nvPr/>
            </p:nvCxnSpPr>
            <p:spPr>
              <a:xfrm>
                <a:off x="927267" y="3861657"/>
                <a:ext cx="601399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38"/>
              <p:cNvCxnSpPr>
                <a:stCxn id="39" idx="6"/>
                <a:endCxn id="40" idx="2"/>
              </p:cNvCxnSpPr>
              <p:nvPr/>
            </p:nvCxnSpPr>
            <p:spPr>
              <a:xfrm>
                <a:off x="1999991" y="4704223"/>
                <a:ext cx="131656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1"/>
              <p:cNvCxnSpPr/>
              <p:nvPr/>
            </p:nvCxnSpPr>
            <p:spPr>
              <a:xfrm>
                <a:off x="3970816" y="2743200"/>
                <a:ext cx="601184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46"/>
              <p:cNvCxnSpPr>
                <a:stCxn id="40" idx="7"/>
                <a:endCxn id="41" idx="3"/>
              </p:cNvCxnSpPr>
              <p:nvPr/>
            </p:nvCxnSpPr>
            <p:spPr>
              <a:xfrm flipV="1">
                <a:off x="3786621" y="3861657"/>
                <a:ext cx="620112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60"/>
              <p:cNvCxnSpPr>
                <a:stCxn id="58" idx="6"/>
                <a:endCxn id="41" idx="2"/>
              </p:cNvCxnSpPr>
              <p:nvPr/>
            </p:nvCxnSpPr>
            <p:spPr>
              <a:xfrm>
                <a:off x="2946347" y="3675317"/>
                <a:ext cx="1379735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13"/>
              <p:cNvSpPr>
                <a:spLocks noChangeArrowheads="1"/>
              </p:cNvSpPr>
              <p:nvPr/>
            </p:nvSpPr>
            <p:spPr bwMode="auto">
              <a:xfrm>
                <a:off x="2394156" y="3411792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c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9" name="Straight Arrow Connector 35"/>
              <p:cNvCxnSpPr/>
              <p:nvPr/>
            </p:nvCxnSpPr>
            <p:spPr>
              <a:xfrm>
                <a:off x="1828800" y="2895600"/>
                <a:ext cx="555897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39"/>
              <p:cNvCxnSpPr>
                <a:stCxn id="58" idx="5"/>
                <a:endCxn id="40" idx="1"/>
              </p:cNvCxnSpPr>
              <p:nvPr/>
            </p:nvCxnSpPr>
            <p:spPr>
              <a:xfrm>
                <a:off x="2865481" y="3861657"/>
                <a:ext cx="531724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40"/>
              <p:cNvCxnSpPr>
                <a:stCxn id="39" idx="7"/>
                <a:endCxn id="58" idx="3"/>
              </p:cNvCxnSpPr>
              <p:nvPr/>
            </p:nvCxnSpPr>
            <p:spPr>
              <a:xfrm flipV="1">
                <a:off x="1919125" y="3861657"/>
                <a:ext cx="555897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42"/>
              <p:cNvCxnSpPr/>
              <p:nvPr/>
            </p:nvCxnSpPr>
            <p:spPr>
              <a:xfrm flipV="1">
                <a:off x="2971800" y="2861738"/>
                <a:ext cx="550652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28"/>
              <p:cNvSpPr txBox="1">
                <a:spLocks noChangeArrowheads="1"/>
              </p:cNvSpPr>
              <p:nvPr/>
            </p:nvSpPr>
            <p:spPr bwMode="auto">
              <a:xfrm>
                <a:off x="1726309" y="4005104"/>
                <a:ext cx="41870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15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Text Box 28"/>
              <p:cNvSpPr txBox="1">
                <a:spLocks noChangeArrowheads="1"/>
              </p:cNvSpPr>
              <p:nvPr/>
            </p:nvSpPr>
            <p:spPr bwMode="auto">
              <a:xfrm>
                <a:off x="3118270" y="3321967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20-10=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>
                <a:off x="2667000" y="4005104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67" name="Straight Arrow Connector 32"/>
            <p:cNvCxnSpPr/>
            <p:nvPr/>
          </p:nvCxnSpPr>
          <p:spPr>
            <a:xfrm flipV="1">
              <a:off x="3797881" y="4502741"/>
              <a:ext cx="601399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3962400" y="4839529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2" name="Straight Arrow Connector 49"/>
            <p:cNvCxnSpPr/>
            <p:nvPr/>
          </p:nvCxnSpPr>
          <p:spPr>
            <a:xfrm>
              <a:off x="4744720" y="4238581"/>
              <a:ext cx="125163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5201920" y="4229929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4" name="Straight Arrow Connector 41"/>
            <p:cNvCxnSpPr/>
            <p:nvPr/>
          </p:nvCxnSpPr>
          <p:spPr>
            <a:xfrm>
              <a:off x="6588760" y="4370661"/>
              <a:ext cx="601184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6515496" y="4590609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6" name="Straight Arrow Connector 35"/>
            <p:cNvCxnSpPr/>
            <p:nvPr/>
          </p:nvCxnSpPr>
          <p:spPr>
            <a:xfrm>
              <a:off x="4724400" y="4370661"/>
              <a:ext cx="555897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4950856" y="4431621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8" name="Straight Arrow Connector 32"/>
            <p:cNvCxnSpPr/>
            <p:nvPr/>
          </p:nvCxnSpPr>
          <p:spPr>
            <a:xfrm flipV="1">
              <a:off x="5550481" y="4350341"/>
              <a:ext cx="601399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448696" y="4417889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4" name="Text Box 32"/>
            <p:cNvSpPr txBox="1">
              <a:spLocks noChangeArrowheads="1"/>
            </p:cNvSpPr>
            <p:nvPr/>
          </p:nvSpPr>
          <p:spPr bwMode="auto">
            <a:xfrm>
              <a:off x="228600" y="5719465"/>
              <a:ext cx="28445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err="1"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US" altLang="zh-CN" sz="2400" b="1" dirty="0" err="1" smtClean="0">
                  <a:latin typeface="Calibri" pitchFamily="34" charset="0"/>
                  <a:cs typeface="Calibri" pitchFamily="34" charset="0"/>
                </a:rPr>
                <a:t>umento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 de </a:t>
              </a:r>
              <a:r>
                <a:rPr lang="en-US" altLang="zh-CN" sz="2400" b="1" dirty="0" err="1" smtClean="0">
                  <a:latin typeface="Calibri" pitchFamily="34" charset="0"/>
                  <a:cs typeface="Calibri" pitchFamily="34" charset="0"/>
                </a:rPr>
                <a:t>flujo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=10</a:t>
              </a:r>
              <a:endParaRPr lang="en-US" altLang="zh-CN" sz="2400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624871" y="4419600"/>
              <a:ext cx="1900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uánto</a:t>
              </a:r>
              <a:r>
                <a:rPr lang="en-US" altLang="zh-CN" sz="24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queda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8" name="Straight Arrow Connector 49"/>
            <p:cNvCxnSpPr/>
            <p:nvPr/>
          </p:nvCxnSpPr>
          <p:spPr>
            <a:xfrm>
              <a:off x="909610" y="4957465"/>
              <a:ext cx="1335491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88 CuadroTexto"/>
            <p:cNvSpPr txBox="1"/>
            <p:nvPr/>
          </p:nvSpPr>
          <p:spPr>
            <a:xfrm>
              <a:off x="457200" y="3957935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RED RESIDUAL</a:t>
              </a: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360046" y="4953000"/>
              <a:ext cx="2392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uánto</a:t>
              </a:r>
              <a:r>
                <a:rPr lang="en-US" altLang="zh-CN" sz="2400" dirty="0" smtClean="0">
                  <a:latin typeface="Calibri" pitchFamily="34" charset="0"/>
                  <a:cs typeface="Calibri" pitchFamily="34" charset="0"/>
                </a:rPr>
                <a:t> ha 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pasado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2" name="Straight Arrow Connector 49"/>
            <p:cNvCxnSpPr/>
            <p:nvPr/>
          </p:nvCxnSpPr>
          <p:spPr>
            <a:xfrm>
              <a:off x="890843" y="5490865"/>
              <a:ext cx="1335491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3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14400" y="3630339"/>
            <a:ext cx="7555180" cy="2694261"/>
            <a:chOff x="580530" y="201339"/>
            <a:chExt cx="7555180" cy="2694261"/>
          </a:xfrm>
        </p:grpSpPr>
        <p:grpSp>
          <p:nvGrpSpPr>
            <p:cNvPr id="6" name="Group 67"/>
            <p:cNvGrpSpPr/>
            <p:nvPr/>
          </p:nvGrpSpPr>
          <p:grpSpPr>
            <a:xfrm>
              <a:off x="3778179" y="201339"/>
              <a:ext cx="4357531" cy="2694261"/>
              <a:chOff x="519269" y="2334939"/>
              <a:chExt cx="4357531" cy="2694261"/>
            </a:xfrm>
          </p:grpSpPr>
          <p:sp>
            <p:nvSpPr>
              <p:cNvPr id="7" name="Text Box 25"/>
              <p:cNvSpPr txBox="1">
                <a:spLocks noChangeArrowheads="1"/>
              </p:cNvSpPr>
              <p:nvPr/>
            </p:nvSpPr>
            <p:spPr bwMode="auto">
              <a:xfrm>
                <a:off x="2368429" y="2334939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519269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i="0" dirty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s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509869" y="4440698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3316554" y="4440698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e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4326082" y="3411792"/>
                <a:ext cx="550718" cy="52705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t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3397551" y="2411873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Oval 13"/>
              <p:cNvSpPr>
                <a:spLocks noChangeArrowheads="1"/>
              </p:cNvSpPr>
              <p:nvPr/>
            </p:nvSpPr>
            <p:spPr bwMode="auto">
              <a:xfrm>
                <a:off x="1509869" y="2411873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Text Box 24"/>
              <p:cNvSpPr txBox="1">
                <a:spLocks noChangeArrowheads="1"/>
              </p:cNvSpPr>
              <p:nvPr/>
            </p:nvSpPr>
            <p:spPr bwMode="auto">
              <a:xfrm>
                <a:off x="546281" y="2819400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20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/40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Text Box 26"/>
              <p:cNvSpPr txBox="1">
                <a:spLocks noChangeArrowheads="1"/>
              </p:cNvSpPr>
              <p:nvPr/>
            </p:nvSpPr>
            <p:spPr bwMode="auto">
              <a:xfrm>
                <a:off x="4035589" y="2815828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30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/30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" name="Text Box 28"/>
              <p:cNvSpPr txBox="1">
                <a:spLocks noChangeArrowheads="1"/>
              </p:cNvSpPr>
              <p:nvPr/>
            </p:nvSpPr>
            <p:spPr bwMode="auto">
              <a:xfrm>
                <a:off x="1597189" y="3135868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3248344" y="3607816"/>
                <a:ext cx="63511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4017899" y="4202668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530389" y="4126468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/40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2373672" y="4659868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1" name="Straight Arrow Connector 32"/>
              <p:cNvCxnSpPr>
                <a:stCxn id="8" idx="7"/>
                <a:endCxn id="13" idx="3"/>
              </p:cNvCxnSpPr>
              <p:nvPr/>
            </p:nvCxnSpPr>
            <p:spPr>
              <a:xfrm flipV="1">
                <a:off x="989336" y="2861738"/>
                <a:ext cx="601399" cy="62723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34"/>
              <p:cNvCxnSpPr>
                <a:stCxn id="8" idx="5"/>
                <a:endCxn id="9" idx="1"/>
              </p:cNvCxnSpPr>
              <p:nvPr/>
            </p:nvCxnSpPr>
            <p:spPr>
              <a:xfrm>
                <a:off x="989336" y="3861657"/>
                <a:ext cx="601399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38"/>
              <p:cNvCxnSpPr>
                <a:stCxn id="9" idx="6"/>
                <a:endCxn id="10" idx="2"/>
              </p:cNvCxnSpPr>
              <p:nvPr/>
            </p:nvCxnSpPr>
            <p:spPr>
              <a:xfrm>
                <a:off x="2062060" y="4704223"/>
                <a:ext cx="1254494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41"/>
              <p:cNvCxnSpPr>
                <a:stCxn id="12" idx="5"/>
                <a:endCxn id="11" idx="1"/>
              </p:cNvCxnSpPr>
              <p:nvPr/>
            </p:nvCxnSpPr>
            <p:spPr>
              <a:xfrm>
                <a:off x="3867618" y="2861738"/>
                <a:ext cx="539115" cy="62723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46"/>
              <p:cNvCxnSpPr>
                <a:stCxn id="10" idx="7"/>
                <a:endCxn id="11" idx="3"/>
              </p:cNvCxnSpPr>
              <p:nvPr/>
            </p:nvCxnSpPr>
            <p:spPr>
              <a:xfrm flipV="1">
                <a:off x="3786621" y="3861657"/>
                <a:ext cx="620112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49"/>
              <p:cNvCxnSpPr>
                <a:stCxn id="13" idx="6"/>
                <a:endCxn id="12" idx="2"/>
              </p:cNvCxnSpPr>
              <p:nvPr/>
            </p:nvCxnSpPr>
            <p:spPr>
              <a:xfrm>
                <a:off x="2062060" y="2675398"/>
                <a:ext cx="1335491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60"/>
              <p:cNvCxnSpPr>
                <a:stCxn id="28" idx="6"/>
                <a:endCxn id="11" idx="2"/>
              </p:cNvCxnSpPr>
              <p:nvPr/>
            </p:nvCxnSpPr>
            <p:spPr>
              <a:xfrm>
                <a:off x="3008416" y="3675317"/>
                <a:ext cx="1317666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13"/>
              <p:cNvSpPr>
                <a:spLocks noChangeArrowheads="1"/>
              </p:cNvSpPr>
              <p:nvPr/>
            </p:nvSpPr>
            <p:spPr bwMode="auto">
              <a:xfrm>
                <a:off x="2456225" y="3411792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c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29" name="Straight Arrow Connector 35"/>
              <p:cNvCxnSpPr>
                <a:stCxn id="13" idx="5"/>
                <a:endCxn id="28" idx="1"/>
              </p:cNvCxnSpPr>
              <p:nvPr/>
            </p:nvCxnSpPr>
            <p:spPr>
              <a:xfrm>
                <a:off x="1981194" y="2861738"/>
                <a:ext cx="555897" cy="62723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39"/>
              <p:cNvCxnSpPr>
                <a:stCxn id="28" idx="5"/>
                <a:endCxn id="10" idx="1"/>
              </p:cNvCxnSpPr>
              <p:nvPr/>
            </p:nvCxnSpPr>
            <p:spPr>
              <a:xfrm>
                <a:off x="2927550" y="3861657"/>
                <a:ext cx="469655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40"/>
              <p:cNvCxnSpPr>
                <a:stCxn id="9" idx="7"/>
                <a:endCxn id="28" idx="3"/>
              </p:cNvCxnSpPr>
              <p:nvPr/>
            </p:nvCxnSpPr>
            <p:spPr>
              <a:xfrm flipV="1">
                <a:off x="1981194" y="3861657"/>
                <a:ext cx="555897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42"/>
              <p:cNvCxnSpPr>
                <a:stCxn id="28" idx="7"/>
                <a:endCxn id="12" idx="3"/>
              </p:cNvCxnSpPr>
              <p:nvPr/>
            </p:nvCxnSpPr>
            <p:spPr>
              <a:xfrm flipV="1">
                <a:off x="2927550" y="2861738"/>
                <a:ext cx="550652" cy="627239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 Box 28"/>
              <p:cNvSpPr txBox="1">
                <a:spLocks noChangeArrowheads="1"/>
              </p:cNvSpPr>
              <p:nvPr/>
            </p:nvSpPr>
            <p:spPr bwMode="auto">
              <a:xfrm>
                <a:off x="1559597" y="3886200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/15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Text Box 28"/>
              <p:cNvSpPr txBox="1">
                <a:spLocks noChangeArrowheads="1"/>
              </p:cNvSpPr>
              <p:nvPr/>
            </p:nvSpPr>
            <p:spPr bwMode="auto">
              <a:xfrm>
                <a:off x="3060881" y="3144520"/>
                <a:ext cx="7521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solidFill>
                      <a:srgbClr val="00B050"/>
                    </a:solidFill>
                    <a:latin typeface="Calibri" pitchFamily="34" charset="0"/>
                    <a:cs typeface="Calibri" pitchFamily="34" charset="0"/>
                  </a:rPr>
                  <a:t>20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/20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93899" y="4050268"/>
                <a:ext cx="63511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0/10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89" name="88 CuadroTexto"/>
            <p:cNvSpPr txBox="1"/>
            <p:nvPr/>
          </p:nvSpPr>
          <p:spPr>
            <a:xfrm>
              <a:off x="580530" y="914400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RED ORIGINAL</a:t>
              </a:r>
            </a:p>
          </p:txBody>
        </p:sp>
        <p:sp>
          <p:nvSpPr>
            <p:cNvPr id="90" name="Text Box 32"/>
            <p:cNvSpPr txBox="1">
              <a:spLocks noChangeArrowheads="1"/>
            </p:cNvSpPr>
            <p:nvPr/>
          </p:nvSpPr>
          <p:spPr bwMode="auto">
            <a:xfrm>
              <a:off x="609600" y="1524000"/>
              <a:ext cx="211615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flujo</a:t>
              </a:r>
              <a:r>
                <a:rPr lang="en-US" altLang="zh-CN" sz="2400" i="0" dirty="0" smtClean="0">
                  <a:latin typeface="Calibri" pitchFamily="34" charset="0"/>
                  <a:cs typeface="Calibri" pitchFamily="34" charset="0"/>
                </a:rPr>
                <a:t>/</a:t>
              </a:r>
              <a:r>
                <a:rPr lang="en-US" altLang="zh-CN" sz="2400" i="0" dirty="0" err="1" smtClean="0">
                  <a:latin typeface="Calibri" pitchFamily="34" charset="0"/>
                  <a:cs typeface="Calibri" pitchFamily="34" charset="0"/>
                </a:rPr>
                <a:t>capacidad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4" name="Straight Arrow Connector 49"/>
            <p:cNvCxnSpPr/>
            <p:nvPr/>
          </p:nvCxnSpPr>
          <p:spPr>
            <a:xfrm>
              <a:off x="961530" y="2057400"/>
              <a:ext cx="1335491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33400" y="735473"/>
            <a:ext cx="8382000" cy="2617327"/>
            <a:chOff x="228600" y="3859673"/>
            <a:chExt cx="8382000" cy="2617327"/>
          </a:xfrm>
        </p:grpSpPr>
        <p:grpSp>
          <p:nvGrpSpPr>
            <p:cNvPr id="36" name="Group 67"/>
            <p:cNvGrpSpPr/>
            <p:nvPr/>
          </p:nvGrpSpPr>
          <p:grpSpPr>
            <a:xfrm>
              <a:off x="3252980" y="3859673"/>
              <a:ext cx="5357620" cy="2617327"/>
              <a:chOff x="-5930" y="2411873"/>
              <a:chExt cx="5357620" cy="2617327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57200" y="3411792"/>
                <a:ext cx="550718" cy="527050"/>
              </a:xfrm>
              <a:prstGeom prst="ellipse">
                <a:avLst/>
              </a:prstGeom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i="0" dirty="0">
                    <a:latin typeface="Calibri" pitchFamily="34" charset="0"/>
                    <a:cs typeface="Calibri" pitchFamily="34" charset="0"/>
                  </a:rPr>
                  <a:t>s</a:t>
                </a:r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1447800" y="4440698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b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3316554" y="4440698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e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4326082" y="3411792"/>
                <a:ext cx="550718" cy="52705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t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2"/>
              <p:cNvSpPr>
                <a:spLocks noChangeArrowheads="1"/>
              </p:cNvSpPr>
              <p:nvPr/>
            </p:nvSpPr>
            <p:spPr bwMode="auto">
              <a:xfrm>
                <a:off x="3335482" y="2411873"/>
                <a:ext cx="550718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3" name="Oval 13"/>
              <p:cNvSpPr>
                <a:spLocks noChangeArrowheads="1"/>
              </p:cNvSpPr>
              <p:nvPr/>
            </p:nvSpPr>
            <p:spPr bwMode="auto">
              <a:xfrm>
                <a:off x="1447800" y="2411873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a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Text Box 24"/>
              <p:cNvSpPr txBox="1">
                <a:spLocks noChangeArrowheads="1"/>
              </p:cNvSpPr>
              <p:nvPr/>
            </p:nvSpPr>
            <p:spPr bwMode="auto">
              <a:xfrm>
                <a:off x="167141" y="2804160"/>
                <a:ext cx="11256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>
                    <a:latin typeface="Calibri" pitchFamily="34" charset="0"/>
                    <a:cs typeface="Calibri" pitchFamily="34" charset="0"/>
                  </a:rPr>
                  <a:t>3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0-10= 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Text Box 26"/>
              <p:cNvSpPr txBox="1">
                <a:spLocks noChangeArrowheads="1"/>
              </p:cNvSpPr>
              <p:nvPr/>
            </p:nvSpPr>
            <p:spPr bwMode="auto">
              <a:xfrm>
                <a:off x="4343081" y="2590800"/>
                <a:ext cx="100860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-10= 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3353340" y="3607816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Text Box 31"/>
              <p:cNvSpPr txBox="1">
                <a:spLocks noChangeArrowheads="1"/>
              </p:cNvSpPr>
              <p:nvPr/>
            </p:nvSpPr>
            <p:spPr bwMode="auto">
              <a:xfrm>
                <a:off x="3980033" y="4141216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Text Box 32"/>
              <p:cNvSpPr txBox="1">
                <a:spLocks noChangeArrowheads="1"/>
              </p:cNvSpPr>
              <p:nvPr/>
            </p:nvSpPr>
            <p:spPr bwMode="auto">
              <a:xfrm>
                <a:off x="-5930" y="4191000"/>
                <a:ext cx="10727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40-10=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30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 Box 33"/>
              <p:cNvSpPr txBox="1">
                <a:spLocks noChangeArrowheads="1"/>
              </p:cNvSpPr>
              <p:nvPr/>
            </p:nvSpPr>
            <p:spPr bwMode="auto">
              <a:xfrm>
                <a:off x="2481874" y="4659868"/>
                <a:ext cx="418704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20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51" name="Straight Arrow Connector 32"/>
              <p:cNvCxnSpPr>
                <a:stCxn id="38" idx="7"/>
                <a:endCxn id="43" idx="3"/>
              </p:cNvCxnSpPr>
              <p:nvPr/>
            </p:nvCxnSpPr>
            <p:spPr>
              <a:xfrm flipV="1">
                <a:off x="927267" y="2861738"/>
                <a:ext cx="601399" cy="62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34"/>
              <p:cNvCxnSpPr/>
              <p:nvPr/>
            </p:nvCxnSpPr>
            <p:spPr>
              <a:xfrm>
                <a:off x="762000" y="3915774"/>
                <a:ext cx="601399" cy="65622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38"/>
              <p:cNvCxnSpPr>
                <a:stCxn id="39" idx="6"/>
                <a:endCxn id="40" idx="2"/>
              </p:cNvCxnSpPr>
              <p:nvPr/>
            </p:nvCxnSpPr>
            <p:spPr>
              <a:xfrm>
                <a:off x="1999991" y="4704223"/>
                <a:ext cx="1316563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1"/>
              <p:cNvCxnSpPr/>
              <p:nvPr/>
            </p:nvCxnSpPr>
            <p:spPr>
              <a:xfrm>
                <a:off x="3970816" y="2743200"/>
                <a:ext cx="601184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46"/>
              <p:cNvCxnSpPr>
                <a:stCxn id="40" idx="7"/>
                <a:endCxn id="41" idx="3"/>
              </p:cNvCxnSpPr>
              <p:nvPr/>
            </p:nvCxnSpPr>
            <p:spPr>
              <a:xfrm flipV="1">
                <a:off x="3786621" y="3861657"/>
                <a:ext cx="620112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60"/>
              <p:cNvCxnSpPr>
                <a:stCxn id="58" idx="6"/>
                <a:endCxn id="41" idx="2"/>
              </p:cNvCxnSpPr>
              <p:nvPr/>
            </p:nvCxnSpPr>
            <p:spPr>
              <a:xfrm>
                <a:off x="2946347" y="3675317"/>
                <a:ext cx="1379735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13"/>
              <p:cNvSpPr>
                <a:spLocks noChangeArrowheads="1"/>
              </p:cNvSpPr>
              <p:nvPr/>
            </p:nvSpPr>
            <p:spPr bwMode="auto">
              <a:xfrm>
                <a:off x="2394156" y="3411792"/>
                <a:ext cx="552191" cy="52705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rPr>
                  <a:t>c</a:t>
                </a:r>
                <a:endParaRPr lang="es-ES" b="1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cxnSp>
            <p:nvCxnSpPr>
              <p:cNvPr id="60" name="Straight Arrow Connector 39"/>
              <p:cNvCxnSpPr>
                <a:stCxn id="58" idx="5"/>
                <a:endCxn id="40" idx="1"/>
              </p:cNvCxnSpPr>
              <p:nvPr/>
            </p:nvCxnSpPr>
            <p:spPr>
              <a:xfrm>
                <a:off x="2865481" y="3861657"/>
                <a:ext cx="531724" cy="656226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40"/>
              <p:cNvCxnSpPr/>
              <p:nvPr/>
            </p:nvCxnSpPr>
            <p:spPr>
              <a:xfrm flipV="1">
                <a:off x="1806303" y="3733800"/>
                <a:ext cx="555897" cy="65622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42"/>
              <p:cNvCxnSpPr/>
              <p:nvPr/>
            </p:nvCxnSpPr>
            <p:spPr>
              <a:xfrm flipV="1">
                <a:off x="2971800" y="2861738"/>
                <a:ext cx="550652" cy="6272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28"/>
              <p:cNvSpPr txBox="1">
                <a:spLocks noChangeArrowheads="1"/>
              </p:cNvSpPr>
              <p:nvPr/>
            </p:nvSpPr>
            <p:spPr bwMode="auto">
              <a:xfrm>
                <a:off x="1219200" y="3581400"/>
                <a:ext cx="95571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15-10=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5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4" name="Text Box 28"/>
              <p:cNvSpPr txBox="1">
                <a:spLocks noChangeArrowheads="1"/>
              </p:cNvSpPr>
              <p:nvPr/>
            </p:nvSpPr>
            <p:spPr bwMode="auto">
              <a:xfrm>
                <a:off x="3080259" y="3200400"/>
                <a:ext cx="95571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-10=</a:t>
                </a:r>
                <a:r>
                  <a:rPr lang="en-US" altLang="zh-CN" b="1" i="0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0</a:t>
                </a:r>
                <a:endParaRPr lang="en-US" altLang="zh-CN" b="1" i="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5" name="Text Box 28"/>
              <p:cNvSpPr txBox="1">
                <a:spLocks noChangeArrowheads="1"/>
              </p:cNvSpPr>
              <p:nvPr/>
            </p:nvSpPr>
            <p:spPr bwMode="auto">
              <a:xfrm>
                <a:off x="2667000" y="4005104"/>
                <a:ext cx="42511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b="1" i="0" dirty="0" smtClean="0">
                    <a:latin typeface="Calibri" pitchFamily="34" charset="0"/>
                    <a:cs typeface="Calibri" pitchFamily="34" charset="0"/>
                  </a:rPr>
                  <a:t>10</a:t>
                </a:r>
                <a:endParaRPr lang="en-US" altLang="zh-CN" b="1" i="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67" name="Straight Arrow Connector 32"/>
            <p:cNvCxnSpPr/>
            <p:nvPr/>
          </p:nvCxnSpPr>
          <p:spPr>
            <a:xfrm flipV="1">
              <a:off x="4307661" y="4399280"/>
              <a:ext cx="601399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4472180" y="47360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2" name="Straight Arrow Connector 49"/>
            <p:cNvCxnSpPr/>
            <p:nvPr/>
          </p:nvCxnSpPr>
          <p:spPr>
            <a:xfrm>
              <a:off x="5254500" y="4135120"/>
              <a:ext cx="1251633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5711700" y="41264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4" name="Straight Arrow Connector 41"/>
            <p:cNvCxnSpPr/>
            <p:nvPr/>
          </p:nvCxnSpPr>
          <p:spPr>
            <a:xfrm>
              <a:off x="7098540" y="4267200"/>
              <a:ext cx="601184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4"/>
            <p:cNvSpPr txBox="1">
              <a:spLocks noChangeArrowheads="1"/>
            </p:cNvSpPr>
            <p:nvPr/>
          </p:nvSpPr>
          <p:spPr bwMode="auto">
            <a:xfrm>
              <a:off x="7025276" y="448714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6" name="Straight Arrow Connector 35"/>
            <p:cNvCxnSpPr/>
            <p:nvPr/>
          </p:nvCxnSpPr>
          <p:spPr>
            <a:xfrm>
              <a:off x="5234180" y="4267200"/>
              <a:ext cx="555897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5460636" y="4328160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8" name="Straight Arrow Connector 32"/>
            <p:cNvCxnSpPr/>
            <p:nvPr/>
          </p:nvCxnSpPr>
          <p:spPr>
            <a:xfrm flipV="1">
              <a:off x="6060261" y="4246880"/>
              <a:ext cx="601399" cy="62723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24"/>
            <p:cNvSpPr txBox="1">
              <a:spLocks noChangeArrowheads="1"/>
            </p:cNvSpPr>
            <p:nvPr/>
          </p:nvSpPr>
          <p:spPr bwMode="auto">
            <a:xfrm>
              <a:off x="5958476" y="431442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0" name="Straight Arrow Connector 34"/>
            <p:cNvCxnSpPr/>
            <p:nvPr/>
          </p:nvCxnSpPr>
          <p:spPr>
            <a:xfrm>
              <a:off x="4167380" y="5273040"/>
              <a:ext cx="601399" cy="65622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4586876" y="547774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5348876" y="55742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4" name="Straight Arrow Connector 40"/>
            <p:cNvCxnSpPr/>
            <p:nvPr/>
          </p:nvCxnSpPr>
          <p:spPr>
            <a:xfrm flipV="1">
              <a:off x="5191363" y="5278120"/>
              <a:ext cx="555897" cy="656226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228600" y="5719465"/>
              <a:ext cx="28445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err="1">
                  <a:latin typeface="Calibri" pitchFamily="34" charset="0"/>
                  <a:cs typeface="Calibri" pitchFamily="34" charset="0"/>
                </a:rPr>
                <a:t>a</a:t>
              </a:r>
              <a:r>
                <a:rPr lang="en-US" altLang="zh-CN" sz="2400" b="1" dirty="0" err="1" smtClean="0">
                  <a:latin typeface="Calibri" pitchFamily="34" charset="0"/>
                  <a:cs typeface="Calibri" pitchFamily="34" charset="0"/>
                </a:rPr>
                <a:t>umento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 de </a:t>
              </a:r>
              <a:r>
                <a:rPr lang="en-US" altLang="zh-CN" sz="2400" b="1" dirty="0" err="1" smtClean="0">
                  <a:latin typeface="Calibri" pitchFamily="34" charset="0"/>
                  <a:cs typeface="Calibri" pitchFamily="34" charset="0"/>
                </a:rPr>
                <a:t>flujo</a:t>
              </a:r>
              <a:r>
                <a:rPr lang="en-US" altLang="zh-CN" sz="2400" b="1" dirty="0" smtClean="0">
                  <a:latin typeface="Calibri" pitchFamily="34" charset="0"/>
                  <a:cs typeface="Calibri" pitchFamily="34" charset="0"/>
                </a:rPr>
                <a:t>=10</a:t>
              </a:r>
              <a:endParaRPr lang="en-US" altLang="zh-CN" sz="2400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624871" y="4419600"/>
              <a:ext cx="1900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uánto</a:t>
              </a:r>
              <a:r>
                <a:rPr lang="en-US" altLang="zh-CN" sz="2400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queda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2" name="Straight Arrow Connector 49"/>
            <p:cNvCxnSpPr/>
            <p:nvPr/>
          </p:nvCxnSpPr>
          <p:spPr>
            <a:xfrm>
              <a:off x="909610" y="4957465"/>
              <a:ext cx="1335491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92 CuadroTexto"/>
            <p:cNvSpPr txBox="1"/>
            <p:nvPr/>
          </p:nvSpPr>
          <p:spPr>
            <a:xfrm>
              <a:off x="457200" y="3957935"/>
              <a:ext cx="2209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RED RESIDUAL</a:t>
              </a:r>
            </a:p>
          </p:txBody>
        </p:sp>
        <p:sp>
          <p:nvSpPr>
            <p:cNvPr id="95" name="Text Box 32"/>
            <p:cNvSpPr txBox="1">
              <a:spLocks noChangeArrowheads="1"/>
            </p:cNvSpPr>
            <p:nvPr/>
          </p:nvSpPr>
          <p:spPr bwMode="auto">
            <a:xfrm>
              <a:off x="360046" y="4953000"/>
              <a:ext cx="2392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err="1">
                  <a:latin typeface="Calibri" pitchFamily="34" charset="0"/>
                  <a:cs typeface="Calibri" pitchFamily="34" charset="0"/>
                </a:rPr>
                <a:t>c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uánto</a:t>
              </a:r>
              <a:r>
                <a:rPr lang="en-US" altLang="zh-CN" sz="2400" dirty="0" smtClean="0">
                  <a:latin typeface="Calibri" pitchFamily="34" charset="0"/>
                  <a:cs typeface="Calibri" pitchFamily="34" charset="0"/>
                </a:rPr>
                <a:t> ha </a:t>
              </a:r>
              <a:r>
                <a:rPr lang="en-US" altLang="zh-CN" sz="2400" dirty="0" err="1" smtClean="0">
                  <a:latin typeface="Calibri" pitchFamily="34" charset="0"/>
                  <a:cs typeface="Calibri" pitchFamily="34" charset="0"/>
                </a:rPr>
                <a:t>pasado</a:t>
              </a:r>
              <a:endParaRPr lang="en-US" altLang="zh-CN" sz="2400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6" name="Straight Arrow Connector 49"/>
            <p:cNvCxnSpPr/>
            <p:nvPr/>
          </p:nvCxnSpPr>
          <p:spPr>
            <a:xfrm>
              <a:off x="890843" y="5490865"/>
              <a:ext cx="1335491" cy="0"/>
            </a:xfrm>
            <a:prstGeom prst="straightConnector1">
              <a:avLst/>
            </a:prstGeom>
            <a:ln w="57150">
              <a:solidFill>
                <a:schemeClr val="tx2">
                  <a:lumMod val="60000"/>
                  <a:lumOff val="40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1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7"/>
          <p:cNvGrpSpPr/>
          <p:nvPr/>
        </p:nvGrpSpPr>
        <p:grpSpPr>
          <a:xfrm>
            <a:off x="3810000" y="304800"/>
            <a:ext cx="4419600" cy="2694261"/>
            <a:chOff x="457200" y="2334939"/>
            <a:chExt cx="4419600" cy="2694261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368429" y="2334939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46281" y="28194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4035589" y="281582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30/30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597189" y="31358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9069" y="41351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530389" y="41264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15/40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373672" y="4659868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/>
            <p:nvPr/>
          </p:nvCxnSpPr>
          <p:spPr>
            <a:xfrm flipV="1">
              <a:off x="3762873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559597" y="38862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15/15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060881" y="31445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590419" y="413512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Group 67"/>
          <p:cNvGrpSpPr/>
          <p:nvPr/>
        </p:nvGrpSpPr>
        <p:grpSpPr>
          <a:xfrm>
            <a:off x="3352800" y="3859673"/>
            <a:ext cx="5181600" cy="2617327"/>
            <a:chOff x="0" y="2411873"/>
            <a:chExt cx="5181600" cy="2617327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0" y="2743200"/>
              <a:ext cx="11256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0-10= 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25889" y="4278868"/>
              <a:ext cx="9557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20-5=</a:t>
              </a:r>
              <a:r>
                <a:rPr lang="en-US" altLang="zh-CN" b="1" i="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endParaRPr lang="en-US" altLang="zh-CN" b="1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187289" y="4191000"/>
              <a:ext cx="9557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0-5=</a:t>
              </a:r>
              <a:r>
                <a:rPr lang="en-US" altLang="zh-CN" b="1" i="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25</a:t>
              </a:r>
              <a:endParaRPr lang="en-US" altLang="zh-CN" b="1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481874" y="4659868"/>
              <a:ext cx="4187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/>
            <p:nvPr/>
          </p:nvCxnSpPr>
          <p:spPr>
            <a:xfrm>
              <a:off x="762000" y="3915774"/>
              <a:ext cx="601399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>
              <a:stCxn id="39" idx="6"/>
              <a:endCxn id="4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6"/>
            <p:cNvCxnSpPr/>
            <p:nvPr/>
          </p:nvCxnSpPr>
          <p:spPr>
            <a:xfrm flipV="1">
              <a:off x="3951888" y="3991974"/>
              <a:ext cx="620112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0" name="Straight Arrow Connector 39"/>
            <p:cNvCxnSpPr/>
            <p:nvPr/>
          </p:nvCxnSpPr>
          <p:spPr>
            <a:xfrm>
              <a:off x="2800756" y="3915774"/>
              <a:ext cx="531724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40"/>
            <p:cNvCxnSpPr/>
            <p:nvPr/>
          </p:nvCxnSpPr>
          <p:spPr>
            <a:xfrm flipV="1">
              <a:off x="1806303" y="3733800"/>
              <a:ext cx="555897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 Box 28"/>
            <p:cNvSpPr txBox="1">
              <a:spLocks noChangeArrowheads="1"/>
            </p:cNvSpPr>
            <p:nvPr/>
          </p:nvSpPr>
          <p:spPr bwMode="auto">
            <a:xfrm>
              <a:off x="1432249" y="3765788"/>
              <a:ext cx="72167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5-5=</a:t>
              </a:r>
              <a:r>
                <a:rPr lang="en-US" altLang="zh-CN" b="1" i="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US" altLang="zh-CN" b="1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250440" y="4182348"/>
              <a:ext cx="8386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10-5=</a:t>
              </a:r>
              <a:r>
                <a:rPr lang="en-US" altLang="zh-CN" b="1" i="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altLang="zh-CN" b="1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67" name="Straight Arrow Connector 32"/>
          <p:cNvCxnSpPr/>
          <p:nvPr/>
        </p:nvCxnSpPr>
        <p:spPr>
          <a:xfrm flipV="1">
            <a:off x="4407481" y="4399280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72000" y="47360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Straight Arrow Connector 49"/>
          <p:cNvCxnSpPr/>
          <p:nvPr/>
        </p:nvCxnSpPr>
        <p:spPr>
          <a:xfrm>
            <a:off x="5354320" y="4135120"/>
            <a:ext cx="125163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5811520" y="41264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4" name="Straight Arrow Connector 41"/>
          <p:cNvCxnSpPr/>
          <p:nvPr/>
        </p:nvCxnSpPr>
        <p:spPr>
          <a:xfrm>
            <a:off x="7198360" y="4267200"/>
            <a:ext cx="601184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7125096" y="448714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6" name="Straight Arrow Connector 35"/>
          <p:cNvCxnSpPr/>
          <p:nvPr/>
        </p:nvCxnSpPr>
        <p:spPr>
          <a:xfrm>
            <a:off x="5334000" y="4267200"/>
            <a:ext cx="555897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5560456" y="432816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8" name="Straight Arrow Connector 32"/>
          <p:cNvCxnSpPr/>
          <p:nvPr/>
        </p:nvCxnSpPr>
        <p:spPr>
          <a:xfrm flipV="1">
            <a:off x="6160081" y="4246880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6058296" y="431442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0" name="Straight Arrow Connector 34"/>
          <p:cNvCxnSpPr/>
          <p:nvPr/>
        </p:nvCxnSpPr>
        <p:spPr>
          <a:xfrm>
            <a:off x="4267200" y="5273040"/>
            <a:ext cx="601399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4686696" y="547774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5601096" y="538988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Straight Arrow Connector 40"/>
          <p:cNvCxnSpPr/>
          <p:nvPr/>
        </p:nvCxnSpPr>
        <p:spPr>
          <a:xfrm flipV="1">
            <a:off x="5291183" y="5278120"/>
            <a:ext cx="555897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39"/>
          <p:cNvCxnSpPr/>
          <p:nvPr/>
        </p:nvCxnSpPr>
        <p:spPr>
          <a:xfrm>
            <a:off x="6248400" y="5273040"/>
            <a:ext cx="531724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6574005" y="5415280"/>
            <a:ext cx="301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6" name="Straight Arrow Connector 46"/>
          <p:cNvCxnSpPr/>
          <p:nvPr/>
        </p:nvCxnSpPr>
        <p:spPr>
          <a:xfrm flipV="1">
            <a:off x="7162800" y="5334000"/>
            <a:ext cx="620112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7242115" y="5410200"/>
            <a:ext cx="301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306346" y="5719465"/>
            <a:ext cx="2689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400" b="1" dirty="0" err="1" smtClean="0">
                <a:latin typeface="Calibri" pitchFamily="34" charset="0"/>
                <a:cs typeface="Calibri" pitchFamily="34" charset="0"/>
              </a:rPr>
              <a:t>umento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altLang="zh-CN" sz="2400" b="1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=5</a:t>
            </a:r>
            <a:endParaRPr lang="en-US" altLang="zh-CN" sz="24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580530" y="914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ORIGINAL</a:t>
            </a: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609600" y="1524000"/>
            <a:ext cx="211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i="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CN" sz="2400" i="0" dirty="0" err="1" smtClean="0">
                <a:latin typeface="Calibri" pitchFamily="34" charset="0"/>
                <a:cs typeface="Calibri" pitchFamily="34" charset="0"/>
              </a:rPr>
              <a:t>capacidad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624871" y="4419600"/>
            <a:ext cx="1900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queda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6" name="Straight Arrow Connector 49"/>
          <p:cNvCxnSpPr/>
          <p:nvPr/>
        </p:nvCxnSpPr>
        <p:spPr>
          <a:xfrm>
            <a:off x="909610" y="4957465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457200" y="39579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RESIDUAL</a:t>
            </a:r>
          </a:p>
        </p:txBody>
      </p:sp>
      <p:cxnSp>
        <p:nvCxnSpPr>
          <p:cNvPr id="98" name="Straight Arrow Connector 49"/>
          <p:cNvCxnSpPr/>
          <p:nvPr/>
        </p:nvCxnSpPr>
        <p:spPr>
          <a:xfrm>
            <a:off x="961530" y="2057400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360046" y="4953000"/>
            <a:ext cx="2392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ha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pasado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0" name="Straight Arrow Connector 49"/>
          <p:cNvCxnSpPr/>
          <p:nvPr/>
        </p:nvCxnSpPr>
        <p:spPr>
          <a:xfrm>
            <a:off x="890843" y="5490865"/>
            <a:ext cx="133549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1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7"/>
          <p:cNvGrpSpPr/>
          <p:nvPr/>
        </p:nvGrpSpPr>
        <p:grpSpPr>
          <a:xfrm>
            <a:off x="4114800" y="201339"/>
            <a:ext cx="4419600" cy="2694261"/>
            <a:chOff x="457200" y="2334939"/>
            <a:chExt cx="4419600" cy="2694261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368429" y="2334939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46281" y="28194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20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4035589" y="281582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/30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597189" y="31358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9069" y="41351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20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530389" y="41264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30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315162" y="46598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559597" y="38862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15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/15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060881" y="31445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20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590419" y="4135120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B05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Group 67"/>
          <p:cNvGrpSpPr/>
          <p:nvPr/>
        </p:nvGrpSpPr>
        <p:grpSpPr>
          <a:xfrm>
            <a:off x="3581400" y="3859673"/>
            <a:ext cx="5202255" cy="2769727"/>
            <a:chOff x="-20655" y="2411873"/>
            <a:chExt cx="5202255" cy="2769727"/>
          </a:xfrm>
        </p:grpSpPr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225316" y="2783840"/>
              <a:ext cx="11256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0-10= 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4225889" y="4278868"/>
              <a:ext cx="9557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1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5-15=</a:t>
              </a:r>
              <a:r>
                <a:rPr lang="en-US" altLang="zh-CN" b="1" i="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0</a:t>
              </a:r>
              <a:endParaRPr lang="en-US" altLang="zh-CN" b="1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-20655" y="4191000"/>
              <a:ext cx="1072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25-15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=</a:t>
              </a:r>
              <a:r>
                <a:rPr lang="en-US" altLang="zh-CN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10</a:t>
              </a:r>
              <a:endParaRPr lang="en-US" altLang="zh-CN" b="1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400" y="4812268"/>
              <a:ext cx="95571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20-15=</a:t>
              </a:r>
              <a:r>
                <a:rPr lang="en-US" altLang="zh-CN" b="1" i="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5</a:t>
              </a:r>
              <a:endParaRPr lang="en-US" altLang="zh-CN" b="1" i="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/>
            <p:nvPr/>
          </p:nvCxnSpPr>
          <p:spPr>
            <a:xfrm>
              <a:off x="762000" y="3915774"/>
              <a:ext cx="601399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/>
            <p:nvPr/>
          </p:nvCxnSpPr>
          <p:spPr>
            <a:xfrm>
              <a:off x="1999991" y="4856623"/>
              <a:ext cx="13165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46"/>
            <p:cNvCxnSpPr/>
            <p:nvPr/>
          </p:nvCxnSpPr>
          <p:spPr>
            <a:xfrm flipV="1">
              <a:off x="3951888" y="3991974"/>
              <a:ext cx="620112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0" name="Straight Arrow Connector 39"/>
            <p:cNvCxnSpPr/>
            <p:nvPr/>
          </p:nvCxnSpPr>
          <p:spPr>
            <a:xfrm>
              <a:off x="2783840" y="390229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250440" y="4182348"/>
              <a:ext cx="8386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10-5=5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cxnSp>
        <p:nvCxnSpPr>
          <p:cNvPr id="67" name="Straight Arrow Connector 32"/>
          <p:cNvCxnSpPr/>
          <p:nvPr/>
        </p:nvCxnSpPr>
        <p:spPr>
          <a:xfrm flipV="1">
            <a:off x="4712281" y="4399280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876800" y="47360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Straight Arrow Connector 49"/>
          <p:cNvCxnSpPr/>
          <p:nvPr/>
        </p:nvCxnSpPr>
        <p:spPr>
          <a:xfrm>
            <a:off x="5618480" y="4135120"/>
            <a:ext cx="125163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6116320" y="41264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4" name="Straight Arrow Connector 41"/>
          <p:cNvCxnSpPr/>
          <p:nvPr/>
        </p:nvCxnSpPr>
        <p:spPr>
          <a:xfrm>
            <a:off x="7503160" y="4267200"/>
            <a:ext cx="601184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7429896" y="448714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6" name="Straight Arrow Connector 35"/>
          <p:cNvCxnSpPr/>
          <p:nvPr/>
        </p:nvCxnSpPr>
        <p:spPr>
          <a:xfrm>
            <a:off x="5638800" y="4267200"/>
            <a:ext cx="555897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5865256" y="432816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8" name="Straight Arrow Connector 32"/>
          <p:cNvCxnSpPr/>
          <p:nvPr/>
        </p:nvCxnSpPr>
        <p:spPr>
          <a:xfrm flipV="1">
            <a:off x="6441440" y="4269881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6363096" y="431442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0" name="Straight Arrow Connector 34"/>
          <p:cNvCxnSpPr/>
          <p:nvPr/>
        </p:nvCxnSpPr>
        <p:spPr>
          <a:xfrm>
            <a:off x="4572000" y="5273040"/>
            <a:ext cx="601399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4991496" y="547774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5905896" y="538988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Straight Arrow Connector 40"/>
          <p:cNvCxnSpPr/>
          <p:nvPr/>
        </p:nvCxnSpPr>
        <p:spPr>
          <a:xfrm flipV="1">
            <a:off x="5595983" y="5278120"/>
            <a:ext cx="555897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39"/>
          <p:cNvCxnSpPr/>
          <p:nvPr/>
        </p:nvCxnSpPr>
        <p:spPr>
          <a:xfrm>
            <a:off x="6477000" y="5282294"/>
            <a:ext cx="531724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6878805" y="5415280"/>
            <a:ext cx="301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6" name="Straight Arrow Connector 46"/>
          <p:cNvCxnSpPr/>
          <p:nvPr/>
        </p:nvCxnSpPr>
        <p:spPr>
          <a:xfrm flipV="1">
            <a:off x="7467600" y="5334000"/>
            <a:ext cx="620112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7391400" y="538988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8" name="Straight Arrow Connector 38"/>
          <p:cNvCxnSpPr/>
          <p:nvPr/>
        </p:nvCxnSpPr>
        <p:spPr>
          <a:xfrm>
            <a:off x="5562600" y="6212840"/>
            <a:ext cx="131656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5905896" y="58790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228601" y="5719465"/>
            <a:ext cx="28445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400" b="1" dirty="0" err="1" smtClean="0">
                <a:latin typeface="Calibri" pitchFamily="34" charset="0"/>
                <a:cs typeface="Calibri" pitchFamily="34" charset="0"/>
              </a:rPr>
              <a:t>umento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altLang="zh-CN" sz="2400" b="1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=15</a:t>
            </a:r>
            <a:endParaRPr lang="en-US" altLang="zh-CN" sz="24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94 CuadroTexto"/>
          <p:cNvSpPr txBox="1"/>
          <p:nvPr/>
        </p:nvSpPr>
        <p:spPr>
          <a:xfrm>
            <a:off x="580530" y="914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ORIGINAL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609600" y="1524000"/>
            <a:ext cx="211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i="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CN" sz="2400" i="0" dirty="0" err="1" smtClean="0">
                <a:latin typeface="Calibri" pitchFamily="34" charset="0"/>
                <a:cs typeface="Calibri" pitchFamily="34" charset="0"/>
              </a:rPr>
              <a:t>capacidad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624871" y="4419600"/>
            <a:ext cx="1900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queda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8" name="Straight Arrow Connector 49"/>
          <p:cNvCxnSpPr/>
          <p:nvPr/>
        </p:nvCxnSpPr>
        <p:spPr>
          <a:xfrm>
            <a:off x="909610" y="4957465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457200" y="39579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RESIDUAL</a:t>
            </a:r>
          </a:p>
        </p:txBody>
      </p:sp>
      <p:cxnSp>
        <p:nvCxnSpPr>
          <p:cNvPr id="100" name="Straight Arrow Connector 49"/>
          <p:cNvCxnSpPr/>
          <p:nvPr/>
        </p:nvCxnSpPr>
        <p:spPr>
          <a:xfrm>
            <a:off x="961530" y="2057400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360046" y="4953000"/>
            <a:ext cx="2392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ha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pasado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2" name="Straight Arrow Connector 49"/>
          <p:cNvCxnSpPr/>
          <p:nvPr/>
        </p:nvCxnSpPr>
        <p:spPr>
          <a:xfrm>
            <a:off x="890843" y="5490865"/>
            <a:ext cx="133549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24"/>
          <p:cNvSpPr txBox="1">
            <a:spLocks noChangeArrowheads="1"/>
          </p:cNvSpPr>
          <p:nvPr/>
        </p:nvSpPr>
        <p:spPr bwMode="auto">
          <a:xfrm>
            <a:off x="6728557" y="5415280"/>
            <a:ext cx="72167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b="1" i="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5=0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67"/>
          <p:cNvGrpSpPr/>
          <p:nvPr/>
        </p:nvGrpSpPr>
        <p:grpSpPr>
          <a:xfrm>
            <a:off x="4021229" y="201339"/>
            <a:ext cx="4419600" cy="2694261"/>
            <a:chOff x="457200" y="2334939"/>
            <a:chExt cx="4419600" cy="2694261"/>
          </a:xfrm>
        </p:grpSpPr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231121" y="4202668"/>
              <a:ext cx="1045479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5-5=0/10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368429" y="2334939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46281" y="28194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4035589" y="281582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30/30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597189" y="31358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9069" y="41351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530389" y="41264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35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315162" y="46598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20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559597" y="38862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15/15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060881" y="31445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Group 67"/>
          <p:cNvGrpSpPr/>
          <p:nvPr/>
        </p:nvGrpSpPr>
        <p:grpSpPr>
          <a:xfrm>
            <a:off x="3733800" y="3859673"/>
            <a:ext cx="4707029" cy="2749407"/>
            <a:chOff x="169771" y="2411873"/>
            <a:chExt cx="4707029" cy="2749407"/>
          </a:xfrm>
        </p:grpSpPr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227999" y="4182348"/>
              <a:ext cx="883575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5</a:t>
              </a:r>
              <a:r>
                <a:rPr lang="en-US" altLang="zh-CN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+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5=10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169771" y="2831068"/>
              <a:ext cx="11256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0-10= 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146554" y="3607816"/>
              <a:ext cx="8386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10-5=5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245799" y="4191000"/>
              <a:ext cx="8386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10-5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=</a:t>
              </a:r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361708" y="4791948"/>
              <a:ext cx="7216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5-5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=5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/>
            <p:nvPr/>
          </p:nvCxnSpPr>
          <p:spPr>
            <a:xfrm>
              <a:off x="762000" y="3915774"/>
              <a:ext cx="601399" cy="65622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/>
            <p:nvPr/>
          </p:nvCxnSpPr>
          <p:spPr>
            <a:xfrm>
              <a:off x="1999991" y="4856623"/>
              <a:ext cx="13165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0" name="Straight Arrow Connector 39"/>
            <p:cNvCxnSpPr/>
            <p:nvPr/>
          </p:nvCxnSpPr>
          <p:spPr>
            <a:xfrm>
              <a:off x="2783840" y="390229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32"/>
          <p:cNvCxnSpPr/>
          <p:nvPr/>
        </p:nvCxnSpPr>
        <p:spPr>
          <a:xfrm flipV="1">
            <a:off x="4618710" y="4399280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783229" y="47360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Straight Arrow Connector 49"/>
          <p:cNvCxnSpPr/>
          <p:nvPr/>
        </p:nvCxnSpPr>
        <p:spPr>
          <a:xfrm>
            <a:off x="5565549" y="4135120"/>
            <a:ext cx="125163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6022749" y="41264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4" name="Straight Arrow Connector 41"/>
          <p:cNvCxnSpPr/>
          <p:nvPr/>
        </p:nvCxnSpPr>
        <p:spPr>
          <a:xfrm>
            <a:off x="7409589" y="4267200"/>
            <a:ext cx="601184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7336325" y="448714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6" name="Straight Arrow Connector 35"/>
          <p:cNvCxnSpPr/>
          <p:nvPr/>
        </p:nvCxnSpPr>
        <p:spPr>
          <a:xfrm>
            <a:off x="5545229" y="4267200"/>
            <a:ext cx="555897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5771685" y="432816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8" name="Straight Arrow Connector 32"/>
          <p:cNvCxnSpPr/>
          <p:nvPr/>
        </p:nvCxnSpPr>
        <p:spPr>
          <a:xfrm flipV="1">
            <a:off x="6371310" y="4246880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6269525" y="431442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0" name="Straight Arrow Connector 34"/>
          <p:cNvCxnSpPr/>
          <p:nvPr/>
        </p:nvCxnSpPr>
        <p:spPr>
          <a:xfrm>
            <a:off x="4478429" y="5273040"/>
            <a:ext cx="601399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4897925" y="547774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5812325" y="5389880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Straight Arrow Connector 40"/>
          <p:cNvCxnSpPr/>
          <p:nvPr/>
        </p:nvCxnSpPr>
        <p:spPr>
          <a:xfrm flipV="1">
            <a:off x="5502412" y="5278120"/>
            <a:ext cx="555897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39"/>
          <p:cNvCxnSpPr/>
          <p:nvPr/>
        </p:nvCxnSpPr>
        <p:spPr>
          <a:xfrm>
            <a:off x="6459629" y="5273040"/>
            <a:ext cx="531724" cy="65622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6"/>
          <p:cNvCxnSpPr/>
          <p:nvPr/>
        </p:nvCxnSpPr>
        <p:spPr>
          <a:xfrm flipV="1">
            <a:off x="7374029" y="5334000"/>
            <a:ext cx="620112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7353709" y="540154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8" name="Straight Arrow Connector 38"/>
          <p:cNvCxnSpPr/>
          <p:nvPr/>
        </p:nvCxnSpPr>
        <p:spPr>
          <a:xfrm>
            <a:off x="5545229" y="6172200"/>
            <a:ext cx="131656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5812325" y="5879068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4" name="Straight Arrow Connector 60"/>
          <p:cNvCxnSpPr/>
          <p:nvPr/>
        </p:nvCxnSpPr>
        <p:spPr>
          <a:xfrm>
            <a:off x="6449469" y="4953000"/>
            <a:ext cx="1379735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6899138" y="4639548"/>
            <a:ext cx="301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435130" y="5719465"/>
            <a:ext cx="26890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err="1"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400" b="1" dirty="0" err="1" smtClean="0">
                <a:latin typeface="Calibri" pitchFamily="34" charset="0"/>
                <a:cs typeface="Calibri" pitchFamily="34" charset="0"/>
              </a:rPr>
              <a:t>umento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 de </a:t>
            </a:r>
            <a:r>
              <a:rPr lang="en-US" altLang="zh-CN" sz="2400" b="1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b="1" dirty="0" smtClean="0">
                <a:latin typeface="Calibri" pitchFamily="34" charset="0"/>
                <a:cs typeface="Calibri" pitchFamily="34" charset="0"/>
              </a:rPr>
              <a:t>=5</a:t>
            </a:r>
            <a:endParaRPr lang="en-US" altLang="zh-CN" sz="2400" b="1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709314" y="914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ORIGINAL</a:t>
            </a:r>
          </a:p>
        </p:txBody>
      </p: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738384" y="1524000"/>
            <a:ext cx="211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i="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CN" sz="2400" i="0" dirty="0" err="1" smtClean="0">
                <a:latin typeface="Calibri" pitchFamily="34" charset="0"/>
                <a:cs typeface="Calibri" pitchFamily="34" charset="0"/>
              </a:rPr>
              <a:t>capacidad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753655" y="4419600"/>
            <a:ext cx="1900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queda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6" name="Straight Arrow Connector 49"/>
          <p:cNvCxnSpPr/>
          <p:nvPr/>
        </p:nvCxnSpPr>
        <p:spPr>
          <a:xfrm>
            <a:off x="1038394" y="4957465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CuadroTexto"/>
          <p:cNvSpPr txBox="1"/>
          <p:nvPr/>
        </p:nvSpPr>
        <p:spPr>
          <a:xfrm>
            <a:off x="585984" y="39579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RESIDUAL</a:t>
            </a:r>
          </a:p>
        </p:txBody>
      </p:sp>
      <p:cxnSp>
        <p:nvCxnSpPr>
          <p:cNvPr id="98" name="Straight Arrow Connector 49"/>
          <p:cNvCxnSpPr/>
          <p:nvPr/>
        </p:nvCxnSpPr>
        <p:spPr>
          <a:xfrm>
            <a:off x="1090314" y="2057400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488830" y="4953000"/>
            <a:ext cx="2392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ha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pasado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0" name="Straight Arrow Connector 49"/>
          <p:cNvCxnSpPr/>
          <p:nvPr/>
        </p:nvCxnSpPr>
        <p:spPr>
          <a:xfrm>
            <a:off x="1019627" y="5490865"/>
            <a:ext cx="133549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97 Rectángulo"/>
          <p:cNvSpPr/>
          <p:nvPr/>
        </p:nvSpPr>
        <p:spPr>
          <a:xfrm>
            <a:off x="3850640" y="2008108"/>
            <a:ext cx="422356" cy="354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887998" y="697468"/>
            <a:ext cx="422356" cy="354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67"/>
          <p:cNvGrpSpPr/>
          <p:nvPr/>
        </p:nvGrpSpPr>
        <p:grpSpPr>
          <a:xfrm>
            <a:off x="3810000" y="201339"/>
            <a:ext cx="4419600" cy="2694261"/>
            <a:chOff x="457200" y="2334939"/>
            <a:chExt cx="4419600" cy="2694261"/>
          </a:xfrm>
        </p:grpSpPr>
        <p:sp>
          <p:nvSpPr>
            <p:cNvPr id="35" name="Text Box 28"/>
            <p:cNvSpPr txBox="1">
              <a:spLocks noChangeArrowheads="1"/>
            </p:cNvSpPr>
            <p:nvPr/>
          </p:nvSpPr>
          <p:spPr bwMode="auto">
            <a:xfrm>
              <a:off x="2231121" y="4202668"/>
              <a:ext cx="1045479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5-5=0/10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368429" y="2334939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528591" y="2831068"/>
              <a:ext cx="8579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  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4035589" y="281582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30/30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597189" y="31358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5/10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3939069" y="41351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477491" y="4126468"/>
              <a:ext cx="8579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35  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/40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315162" y="4659868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20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1" name="Straight Arrow Connector 32"/>
            <p:cNvCxnSpPr>
              <a:stCxn id="8" idx="7"/>
              <a:endCxn id="1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4"/>
            <p:cNvCxnSpPr>
              <a:stCxn id="8" idx="5"/>
              <a:endCxn id="9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38"/>
            <p:cNvCxnSpPr>
              <a:stCxn id="9" idx="6"/>
              <a:endCxn id="10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1"/>
            <p:cNvCxnSpPr>
              <a:stCxn id="12" idx="5"/>
              <a:endCxn id="11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6"/>
            <p:cNvCxnSpPr>
              <a:stCxn id="10" idx="7"/>
              <a:endCxn id="11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9"/>
            <p:cNvCxnSpPr>
              <a:stCxn id="13" idx="6"/>
              <a:endCxn id="12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60"/>
            <p:cNvCxnSpPr>
              <a:stCxn id="28" idx="6"/>
              <a:endCxn id="1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29" name="Straight Arrow Connector 35"/>
            <p:cNvCxnSpPr>
              <a:stCxn id="13" idx="5"/>
              <a:endCxn id="28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39"/>
            <p:cNvCxnSpPr>
              <a:stCxn id="28" idx="5"/>
              <a:endCxn id="10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40"/>
            <p:cNvCxnSpPr>
              <a:stCxn id="9" idx="7"/>
              <a:endCxn id="28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42"/>
            <p:cNvCxnSpPr>
              <a:stCxn id="28" idx="7"/>
              <a:endCxn id="12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1559597" y="388620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15/15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3060881" y="3144520"/>
              <a:ext cx="7521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20/20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36" name="Group 67"/>
          <p:cNvGrpSpPr/>
          <p:nvPr/>
        </p:nvGrpSpPr>
        <p:grpSpPr>
          <a:xfrm>
            <a:off x="3522571" y="3733800"/>
            <a:ext cx="4707029" cy="2749407"/>
            <a:chOff x="169771" y="2411873"/>
            <a:chExt cx="4707029" cy="2749407"/>
          </a:xfrm>
        </p:grpSpPr>
        <p:sp>
          <p:nvSpPr>
            <p:cNvPr id="65" name="Text Box 28"/>
            <p:cNvSpPr txBox="1">
              <a:spLocks noChangeArrowheads="1"/>
            </p:cNvSpPr>
            <p:nvPr/>
          </p:nvSpPr>
          <p:spPr bwMode="auto">
            <a:xfrm>
              <a:off x="2227999" y="4182348"/>
              <a:ext cx="8835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5+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5=10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39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e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3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169771" y="2831068"/>
              <a:ext cx="11256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3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0-10= 20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3146554" y="3607816"/>
              <a:ext cx="8386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10-5=5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245799" y="4191000"/>
              <a:ext cx="8386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10-5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=</a:t>
              </a:r>
              <a:r>
                <a:rPr lang="en-US" altLang="zh-CN" b="1" dirty="0">
                  <a:latin typeface="Calibri" pitchFamily="34" charset="0"/>
                  <a:cs typeface="Calibri" pitchFamily="34" charset="0"/>
                </a:rPr>
                <a:t>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361708" y="4791948"/>
              <a:ext cx="72167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 smtClean="0">
                  <a:latin typeface="Calibri" pitchFamily="34" charset="0"/>
                  <a:cs typeface="Calibri" pitchFamily="34" charset="0"/>
                </a:rPr>
                <a:t>5-5</a:t>
              </a:r>
              <a:r>
                <a:rPr lang="en-US" altLang="zh-CN" b="1" i="0" dirty="0" smtClean="0">
                  <a:latin typeface="Calibri" pitchFamily="34" charset="0"/>
                  <a:cs typeface="Calibri" pitchFamily="34" charset="0"/>
                </a:rPr>
                <a:t>=5</a:t>
              </a:r>
              <a:endParaRPr lang="en-US" altLang="zh-CN" b="1" i="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51" name="Straight Arrow Connector 32"/>
            <p:cNvCxnSpPr>
              <a:stCxn id="38" idx="7"/>
              <a:endCxn id="43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4"/>
            <p:cNvCxnSpPr/>
            <p:nvPr/>
          </p:nvCxnSpPr>
          <p:spPr>
            <a:xfrm>
              <a:off x="762000" y="3915774"/>
              <a:ext cx="601399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8"/>
            <p:cNvCxnSpPr/>
            <p:nvPr/>
          </p:nvCxnSpPr>
          <p:spPr>
            <a:xfrm>
              <a:off x="1999991" y="4856623"/>
              <a:ext cx="13165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0"/>
            <p:cNvCxnSpPr>
              <a:stCxn id="58" idx="6"/>
              <a:endCxn id="41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s-E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0" name="Straight Arrow Connector 39"/>
            <p:cNvCxnSpPr/>
            <p:nvPr/>
          </p:nvCxnSpPr>
          <p:spPr>
            <a:xfrm>
              <a:off x="2783840" y="3902297"/>
              <a:ext cx="531724" cy="656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32"/>
          <p:cNvCxnSpPr/>
          <p:nvPr/>
        </p:nvCxnSpPr>
        <p:spPr>
          <a:xfrm flipV="1">
            <a:off x="4407481" y="4273407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24"/>
          <p:cNvSpPr txBox="1">
            <a:spLocks noChangeArrowheads="1"/>
          </p:cNvSpPr>
          <p:nvPr/>
        </p:nvSpPr>
        <p:spPr bwMode="auto">
          <a:xfrm>
            <a:off x="4572000" y="461019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2" name="Straight Arrow Connector 49"/>
          <p:cNvCxnSpPr/>
          <p:nvPr/>
        </p:nvCxnSpPr>
        <p:spPr>
          <a:xfrm>
            <a:off x="5354320" y="4009247"/>
            <a:ext cx="125163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4"/>
          <p:cNvSpPr txBox="1">
            <a:spLocks noChangeArrowheads="1"/>
          </p:cNvSpPr>
          <p:nvPr/>
        </p:nvSpPr>
        <p:spPr bwMode="auto">
          <a:xfrm>
            <a:off x="5811520" y="400059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4" name="Straight Arrow Connector 41"/>
          <p:cNvCxnSpPr/>
          <p:nvPr/>
        </p:nvCxnSpPr>
        <p:spPr>
          <a:xfrm>
            <a:off x="7198360" y="4141327"/>
            <a:ext cx="601184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24"/>
          <p:cNvSpPr txBox="1">
            <a:spLocks noChangeArrowheads="1"/>
          </p:cNvSpPr>
          <p:nvPr/>
        </p:nvSpPr>
        <p:spPr bwMode="auto">
          <a:xfrm>
            <a:off x="7125096" y="43612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6" name="Straight Arrow Connector 35"/>
          <p:cNvCxnSpPr/>
          <p:nvPr/>
        </p:nvCxnSpPr>
        <p:spPr>
          <a:xfrm>
            <a:off x="5334000" y="4141327"/>
            <a:ext cx="555897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24"/>
          <p:cNvSpPr txBox="1">
            <a:spLocks noChangeArrowheads="1"/>
          </p:cNvSpPr>
          <p:nvPr/>
        </p:nvSpPr>
        <p:spPr bwMode="auto">
          <a:xfrm>
            <a:off x="5560456" y="4202287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8" name="Straight Arrow Connector 32"/>
          <p:cNvCxnSpPr/>
          <p:nvPr/>
        </p:nvCxnSpPr>
        <p:spPr>
          <a:xfrm flipV="1">
            <a:off x="6160081" y="4121007"/>
            <a:ext cx="601399" cy="62723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6058296" y="418855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0" name="Straight Arrow Connector 34"/>
          <p:cNvCxnSpPr/>
          <p:nvPr/>
        </p:nvCxnSpPr>
        <p:spPr>
          <a:xfrm>
            <a:off x="4267200" y="5147167"/>
            <a:ext cx="601399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4"/>
          <p:cNvSpPr txBox="1">
            <a:spLocks noChangeArrowheads="1"/>
          </p:cNvSpPr>
          <p:nvPr/>
        </p:nvSpPr>
        <p:spPr bwMode="auto">
          <a:xfrm>
            <a:off x="4686696" y="53518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30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5601096" y="5264007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4" name="Straight Arrow Connector 40"/>
          <p:cNvCxnSpPr/>
          <p:nvPr/>
        </p:nvCxnSpPr>
        <p:spPr>
          <a:xfrm flipV="1">
            <a:off x="5291183" y="5152247"/>
            <a:ext cx="555897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6"/>
          <p:cNvCxnSpPr/>
          <p:nvPr/>
        </p:nvCxnSpPr>
        <p:spPr>
          <a:xfrm flipV="1">
            <a:off x="7162800" y="5208127"/>
            <a:ext cx="620112" cy="65622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7142480" y="527567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20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8" name="Straight Arrow Connector 38"/>
          <p:cNvCxnSpPr/>
          <p:nvPr/>
        </p:nvCxnSpPr>
        <p:spPr>
          <a:xfrm>
            <a:off x="5334000" y="6046327"/>
            <a:ext cx="131656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4"/>
          <p:cNvSpPr txBox="1">
            <a:spLocks noChangeArrowheads="1"/>
          </p:cNvSpPr>
          <p:nvPr/>
        </p:nvSpPr>
        <p:spPr bwMode="auto">
          <a:xfrm>
            <a:off x="5601096" y="5753195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i="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4" name="Straight Arrow Connector 60"/>
          <p:cNvCxnSpPr/>
          <p:nvPr/>
        </p:nvCxnSpPr>
        <p:spPr>
          <a:xfrm>
            <a:off x="6238240" y="4827127"/>
            <a:ext cx="1379735" cy="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24"/>
          <p:cNvSpPr txBox="1">
            <a:spLocks noChangeArrowheads="1"/>
          </p:cNvSpPr>
          <p:nvPr/>
        </p:nvSpPr>
        <p:spPr bwMode="auto">
          <a:xfrm>
            <a:off x="6687909" y="4513675"/>
            <a:ext cx="3016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en-US" altLang="zh-CN" b="1" i="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6" name="95 CuadroTexto"/>
          <p:cNvSpPr txBox="1"/>
          <p:nvPr/>
        </p:nvSpPr>
        <p:spPr>
          <a:xfrm>
            <a:off x="1524000" y="6488668"/>
            <a:ext cx="76145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No se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pueden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encontrar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más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  <a:cs typeface="Calibri" pitchFamily="34" charset="0"/>
              </a:rPr>
              <a:t>caminos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 de s a t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1441269" y="3212068"/>
            <a:ext cx="34355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FLUJO TOTAL = 20 + 35  = 55</a:t>
            </a:r>
          </a:p>
        </p:txBody>
      </p:sp>
      <p:cxnSp>
        <p:nvCxnSpPr>
          <p:cNvPr id="3" name="2 Conector recto de flecha"/>
          <p:cNvCxnSpPr>
            <a:stCxn id="14" idx="1"/>
          </p:cNvCxnSpPr>
          <p:nvPr/>
        </p:nvCxnSpPr>
        <p:spPr>
          <a:xfrm flipH="1">
            <a:off x="3372292" y="882134"/>
            <a:ext cx="509099" cy="23416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98" idx="2"/>
          </p:cNvCxnSpPr>
          <p:nvPr/>
        </p:nvCxnSpPr>
        <p:spPr>
          <a:xfrm flipH="1">
            <a:off x="3886200" y="2362200"/>
            <a:ext cx="175618" cy="8498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709314" y="914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ORIGINAL</a:t>
            </a:r>
          </a:p>
        </p:txBody>
      </p: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738384" y="1524000"/>
            <a:ext cx="211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flujo</a:t>
            </a:r>
            <a:r>
              <a:rPr lang="en-US" altLang="zh-CN" sz="2400" i="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en-US" altLang="zh-CN" sz="2400" i="0" dirty="0" err="1" smtClean="0">
                <a:latin typeface="Calibri" pitchFamily="34" charset="0"/>
                <a:cs typeface="Calibri" pitchFamily="34" charset="0"/>
              </a:rPr>
              <a:t>capacidad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53655" y="4419600"/>
            <a:ext cx="1900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queda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2" name="Straight Arrow Connector 49"/>
          <p:cNvCxnSpPr/>
          <p:nvPr/>
        </p:nvCxnSpPr>
        <p:spPr>
          <a:xfrm>
            <a:off x="1038394" y="4957465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CuadroTexto"/>
          <p:cNvSpPr txBox="1"/>
          <p:nvPr/>
        </p:nvSpPr>
        <p:spPr>
          <a:xfrm>
            <a:off x="585984" y="39579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 RESIDUAL</a:t>
            </a:r>
          </a:p>
        </p:txBody>
      </p:sp>
      <p:cxnSp>
        <p:nvCxnSpPr>
          <p:cNvPr id="104" name="Straight Arrow Connector 49"/>
          <p:cNvCxnSpPr/>
          <p:nvPr/>
        </p:nvCxnSpPr>
        <p:spPr>
          <a:xfrm>
            <a:off x="1090314" y="2057400"/>
            <a:ext cx="1335491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488830" y="4953000"/>
            <a:ext cx="2392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c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uánto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ha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pasado</a:t>
            </a:r>
            <a:endParaRPr lang="en-US" altLang="zh-CN" sz="2400" i="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6" name="Straight Arrow Connector 49"/>
          <p:cNvCxnSpPr/>
          <p:nvPr/>
        </p:nvCxnSpPr>
        <p:spPr>
          <a:xfrm>
            <a:off x="1019627" y="5490865"/>
            <a:ext cx="1335491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76" y="468868"/>
            <a:ext cx="8229600" cy="779836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Cuántos</a:t>
            </a:r>
            <a:r>
              <a:rPr lang="en-US" sz="1800" dirty="0" smtClean="0"/>
              <a:t> </a:t>
            </a:r>
            <a:r>
              <a:rPr lang="en-US" sz="1800" dirty="0" err="1" smtClean="0"/>
              <a:t>caminos</a:t>
            </a:r>
            <a:r>
              <a:rPr lang="en-US" sz="1800" dirty="0" smtClean="0"/>
              <a:t> </a:t>
            </a:r>
            <a:r>
              <a:rPr lang="en-US" sz="1800" dirty="0" err="1" smtClean="0"/>
              <a:t>aumentativos</a:t>
            </a:r>
            <a:r>
              <a:rPr lang="en-US" sz="1800" dirty="0" smtClean="0"/>
              <a:t> se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</a:t>
            </a:r>
            <a:r>
              <a:rPr lang="en-US" sz="1800" dirty="0" err="1" smtClean="0"/>
              <a:t>seleccionar</a:t>
            </a:r>
            <a:r>
              <a:rPr lang="en-US" sz="1800" dirty="0" smtClean="0"/>
              <a:t> en </a:t>
            </a:r>
            <a:r>
              <a:rPr lang="en-US" sz="1800" dirty="0" err="1" smtClean="0"/>
              <a:t>esta</a:t>
            </a:r>
            <a:r>
              <a:rPr lang="en-US" sz="1800" dirty="0" smtClean="0"/>
              <a:t> red de </a:t>
            </a:r>
            <a:r>
              <a:rPr lang="en-US" sz="1800" dirty="0" err="1" smtClean="0"/>
              <a:t>flujo</a:t>
            </a:r>
            <a:r>
              <a:rPr lang="en-US" sz="1800" dirty="0" smtClean="0"/>
              <a:t> hasta </a:t>
            </a:r>
            <a:r>
              <a:rPr lang="en-US" sz="1800" dirty="0" err="1" smtClean="0"/>
              <a:t>alcanzar</a:t>
            </a:r>
            <a:r>
              <a:rPr lang="en-US" sz="1800" dirty="0" smtClean="0"/>
              <a:t> el </a:t>
            </a:r>
            <a:r>
              <a:rPr lang="en-US" sz="1800" dirty="0" err="1" smtClean="0"/>
              <a:t>flujo</a:t>
            </a:r>
            <a:r>
              <a:rPr lang="en-US" sz="1800" dirty="0" smtClean="0"/>
              <a:t> </a:t>
            </a:r>
            <a:r>
              <a:rPr lang="en-US" sz="1800" dirty="0" err="1" smtClean="0"/>
              <a:t>máximo</a:t>
            </a:r>
            <a:r>
              <a:rPr lang="en-US" sz="1800" dirty="0" smtClean="0"/>
              <a:t> ?</a:t>
            </a:r>
            <a:endParaRPr lang="es-ES" sz="1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40511" y="1460255"/>
            <a:ext cx="3862978" cy="2361413"/>
            <a:chOff x="1981200" y="2536795"/>
            <a:chExt cx="3862978" cy="2361413"/>
          </a:xfrm>
        </p:grpSpPr>
        <p:sp>
          <p:nvSpPr>
            <p:cNvPr id="5" name="Text Box 25"/>
            <p:cNvSpPr txBox="1">
              <a:spLocks noChangeArrowheads="1"/>
            </p:cNvSpPr>
            <p:nvPr/>
          </p:nvSpPr>
          <p:spPr bwMode="auto">
            <a:xfrm>
              <a:off x="3845250" y="3571288"/>
              <a:ext cx="28886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i="0" dirty="0" smtClean="0"/>
                <a:t>1</a:t>
              </a:r>
              <a:endParaRPr lang="en-US" altLang="zh-CN" sz="1600" b="1" i="0" dirty="0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1981200" y="3460635"/>
              <a:ext cx="508817" cy="486950"/>
            </a:xfrm>
            <a:prstGeom prst="ellipse">
              <a:avLst/>
            </a:prstGeom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/>
                <a:t>s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655235" y="4411258"/>
              <a:ext cx="510178" cy="48695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655235" y="2536795"/>
              <a:ext cx="510178" cy="486950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24"/>
            <p:cNvSpPr txBox="1">
              <a:spLocks noChangeArrowheads="1"/>
            </p:cNvSpPr>
            <p:nvPr/>
          </p:nvSpPr>
          <p:spPr bwMode="auto">
            <a:xfrm rot="20182292">
              <a:off x="2461440" y="2926486"/>
              <a:ext cx="10198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i="0" dirty="0" smtClean="0"/>
                <a:t>1,000,000</a:t>
              </a:r>
              <a:endParaRPr lang="en-US" altLang="zh-CN" sz="1600" b="1" i="0" dirty="0"/>
            </a:p>
          </p:txBody>
        </p:sp>
        <p:cxnSp>
          <p:nvCxnSpPr>
            <p:cNvPr id="19" name="Straight Arrow Connector 18"/>
            <p:cNvCxnSpPr>
              <a:stCxn id="6" idx="7"/>
              <a:endCxn id="11" idx="3"/>
            </p:cNvCxnSpPr>
            <p:nvPr/>
          </p:nvCxnSpPr>
          <p:spPr>
            <a:xfrm flipV="1">
              <a:off x="2415502" y="2952433"/>
              <a:ext cx="1314447" cy="579514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5"/>
              <a:endCxn id="7" idx="1"/>
            </p:cNvCxnSpPr>
            <p:nvPr/>
          </p:nvCxnSpPr>
          <p:spPr>
            <a:xfrm>
              <a:off x="2415502" y="3876273"/>
              <a:ext cx="1314447" cy="60629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4"/>
              <a:endCxn id="7" idx="0"/>
            </p:cNvCxnSpPr>
            <p:nvPr/>
          </p:nvCxnSpPr>
          <p:spPr>
            <a:xfrm>
              <a:off x="3910324" y="3023745"/>
              <a:ext cx="0" cy="138751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5334000" y="3460635"/>
              <a:ext cx="510178" cy="4869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t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1" idx="5"/>
              <a:endCxn id="26" idx="1"/>
            </p:cNvCxnSpPr>
            <p:nvPr/>
          </p:nvCxnSpPr>
          <p:spPr>
            <a:xfrm>
              <a:off x="4090699" y="2952433"/>
              <a:ext cx="1318015" cy="5795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7"/>
              <a:endCxn id="26" idx="3"/>
            </p:cNvCxnSpPr>
            <p:nvPr/>
          </p:nvCxnSpPr>
          <p:spPr>
            <a:xfrm flipV="1">
              <a:off x="4090699" y="3876273"/>
              <a:ext cx="1318015" cy="606297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 rot="1420847">
              <a:off x="4269471" y="2931432"/>
              <a:ext cx="10198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i="0" dirty="0" smtClean="0"/>
                <a:t>1,000,000</a:t>
              </a:r>
              <a:endParaRPr lang="en-US" altLang="zh-CN" sz="1600" b="1" i="0" dirty="0"/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 rot="20126321">
              <a:off x="4305079" y="4153150"/>
              <a:ext cx="10198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i="0" dirty="0" smtClean="0"/>
                <a:t>1,000,000</a:t>
              </a:r>
              <a:endParaRPr lang="en-US" altLang="zh-CN" sz="1600" b="1" i="0" dirty="0"/>
            </a:p>
          </p:txBody>
        </p:sp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 rot="1420847">
              <a:off x="2465397" y="4116687"/>
              <a:ext cx="101983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i="0" dirty="0" smtClean="0"/>
                <a:t>1,000,000</a:t>
              </a:r>
              <a:endParaRPr lang="en-US" altLang="zh-CN" sz="1600" b="1" i="0" dirty="0"/>
            </a:p>
          </p:txBody>
        </p:sp>
      </p:grpSp>
      <p:cxnSp>
        <p:nvCxnSpPr>
          <p:cNvPr id="21" name="Straight Arrow Connector 18"/>
          <p:cNvCxnSpPr/>
          <p:nvPr/>
        </p:nvCxnSpPr>
        <p:spPr>
          <a:xfrm flipV="1">
            <a:off x="838200" y="3516868"/>
            <a:ext cx="1314447" cy="5795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3"/>
          <p:cNvCxnSpPr/>
          <p:nvPr/>
        </p:nvCxnSpPr>
        <p:spPr>
          <a:xfrm>
            <a:off x="2333022" y="3588180"/>
            <a:ext cx="0" cy="138751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8"/>
          <p:cNvCxnSpPr/>
          <p:nvPr/>
        </p:nvCxnSpPr>
        <p:spPr>
          <a:xfrm flipV="1">
            <a:off x="2513397" y="4440708"/>
            <a:ext cx="1318015" cy="6062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3"/>
          <p:cNvCxnSpPr/>
          <p:nvPr/>
        </p:nvCxnSpPr>
        <p:spPr>
          <a:xfrm>
            <a:off x="7188410" y="3582043"/>
            <a:ext cx="0" cy="1387513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CuadroTexto"/>
          <p:cNvSpPr txBox="1"/>
          <p:nvPr/>
        </p:nvSpPr>
        <p:spPr>
          <a:xfrm>
            <a:off x="0" y="5534561"/>
            <a:ext cx="914400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Se </a:t>
            </a:r>
            <a:r>
              <a:rPr lang="en-US" sz="2000" b="1" dirty="0" err="1" smtClean="0"/>
              <a:t>pueden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seleccionar</a:t>
            </a:r>
            <a:r>
              <a:rPr lang="en-US" sz="2000" b="1" dirty="0" smtClean="0"/>
              <a:t>, de forma </a:t>
            </a:r>
            <a:r>
              <a:rPr lang="en-US" sz="2000" b="1" dirty="0" err="1" smtClean="0"/>
              <a:t>alterna</a:t>
            </a:r>
            <a:r>
              <a:rPr lang="en-US" sz="2000" b="1" dirty="0" smtClean="0"/>
              <a:t>, 1 </a:t>
            </a:r>
            <a:r>
              <a:rPr lang="en-US" sz="2000" b="1" dirty="0" err="1" smtClean="0"/>
              <a:t>millón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caminos</a:t>
            </a:r>
            <a:r>
              <a:rPr lang="en-US" sz="2000" b="1" dirty="0" smtClean="0"/>
              <a:t> de la forma (1) e </a:t>
            </a:r>
            <a:r>
              <a:rPr lang="en-US" sz="2000" b="1" dirty="0" err="1" smtClean="0"/>
              <a:t>igual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cantidad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caminos</a:t>
            </a:r>
            <a:r>
              <a:rPr lang="en-US" sz="2000" b="1" dirty="0" smtClean="0"/>
              <a:t> de la forma (2), </a:t>
            </a:r>
            <a:r>
              <a:rPr lang="en-US" sz="2000" b="1" dirty="0" err="1" smtClean="0"/>
              <a:t>aumentando</a:t>
            </a:r>
            <a:r>
              <a:rPr lang="en-US" sz="2000" b="1" dirty="0" smtClean="0"/>
              <a:t>, en </a:t>
            </a:r>
            <a:r>
              <a:rPr lang="en-US" sz="2000" b="1" dirty="0" err="1" smtClean="0"/>
              <a:t>cada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caso</a:t>
            </a:r>
            <a:r>
              <a:rPr lang="en-US" sz="2000" b="1" dirty="0" smtClean="0"/>
              <a:t>, en 1 el valor del </a:t>
            </a:r>
            <a:r>
              <a:rPr lang="en-US" sz="2000" b="1" dirty="0" err="1" smtClean="0"/>
              <a:t>flujo</a:t>
            </a:r>
            <a:r>
              <a:rPr lang="en-US" sz="2000" b="1" dirty="0"/>
              <a:t>.</a:t>
            </a:r>
            <a:r>
              <a:rPr lang="en-US" sz="2000" b="1" dirty="0" smtClean="0"/>
              <a:t>  </a:t>
            </a:r>
            <a:r>
              <a:rPr lang="en-US" sz="2000" b="1" dirty="0" err="1"/>
              <a:t>P</a:t>
            </a:r>
            <a:r>
              <a:rPr lang="en-US" sz="2000" b="1" dirty="0" err="1" smtClean="0"/>
              <a:t>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tanto</a:t>
            </a:r>
            <a:r>
              <a:rPr lang="en-US" sz="2000" b="1" dirty="0" smtClean="0"/>
              <a:t>, en total, se </a:t>
            </a:r>
            <a:r>
              <a:rPr lang="en-US" sz="2000" b="1" dirty="0" err="1" smtClean="0"/>
              <a:t>podrían</a:t>
            </a:r>
            <a:r>
              <a:rPr lang="en-US" sz="2000" b="1" dirty="0" smtClean="0"/>
              <a:t>  </a:t>
            </a:r>
            <a:r>
              <a:rPr lang="en-US" sz="2000" b="1" dirty="0" err="1" smtClean="0"/>
              <a:t>seleccionar</a:t>
            </a:r>
            <a:r>
              <a:rPr lang="en-US" sz="2000" b="1" dirty="0" smtClean="0"/>
              <a:t> dos </a:t>
            </a:r>
            <a:r>
              <a:rPr lang="en-US" sz="2000" b="1" dirty="0" err="1" smtClean="0"/>
              <a:t>millones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caminos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aumentativos</a:t>
            </a:r>
            <a:r>
              <a:rPr lang="en-US" sz="2000" b="1" dirty="0" smtClean="0"/>
              <a:t> para </a:t>
            </a:r>
            <a:r>
              <a:rPr lang="en-US" sz="2000" b="1" dirty="0" err="1" smtClean="0"/>
              <a:t>alcanzar</a:t>
            </a:r>
            <a:r>
              <a:rPr lang="en-US" sz="2000" b="1" dirty="0" smtClean="0"/>
              <a:t> el </a:t>
            </a:r>
            <a:r>
              <a:rPr lang="en-US" sz="2000" b="1" dirty="0" err="1" smtClean="0"/>
              <a:t>flujo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máximo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113280" y="5113188"/>
            <a:ext cx="66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(1)</a:t>
            </a:r>
            <a:endParaRPr lang="es-ES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959651" y="5117068"/>
            <a:ext cx="66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</a:t>
            </a:r>
            <a:endParaRPr lang="es-ES" b="1" dirty="0"/>
          </a:p>
        </p:txBody>
      </p:sp>
      <p:cxnSp>
        <p:nvCxnSpPr>
          <p:cNvPr id="32" name="Straight Arrow Connector 19"/>
          <p:cNvCxnSpPr/>
          <p:nvPr/>
        </p:nvCxnSpPr>
        <p:spPr>
          <a:xfrm>
            <a:off x="5658028" y="4364508"/>
            <a:ext cx="1314447" cy="60629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6"/>
          <p:cNvCxnSpPr/>
          <p:nvPr/>
        </p:nvCxnSpPr>
        <p:spPr>
          <a:xfrm>
            <a:off x="7333225" y="3440668"/>
            <a:ext cx="1318015" cy="5795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1 Título"/>
              <p:cNvSpPr txBox="1">
                <a:spLocks/>
              </p:cNvSpPr>
              <p:nvPr/>
            </p:nvSpPr>
            <p:spPr>
              <a:xfrm>
                <a:off x="457200" y="-228600"/>
                <a:ext cx="8229600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Complejidad temporal de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FORD-FULKERSON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s-E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1 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-228600"/>
                <a:ext cx="8229600" cy="11430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1270698" y="349176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0" dirty="0" smtClean="0"/>
              <a:t>1</a:t>
            </a:r>
            <a:endParaRPr lang="en-US" altLang="zh-CN" sz="1600" b="1" i="0" dirty="0"/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2357818" y="4094480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0" dirty="0" smtClean="0"/>
              <a:t>1</a:t>
            </a:r>
            <a:endParaRPr lang="en-US" altLang="zh-CN" sz="1600" b="1" i="0" dirty="0"/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3140138" y="4724400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0" dirty="0" smtClean="0"/>
              <a:t>1</a:t>
            </a:r>
            <a:endParaRPr lang="en-US" altLang="zh-CN" sz="1600" b="1" i="0" dirty="0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111938" y="469064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0" dirty="0" smtClean="0"/>
              <a:t>1</a:t>
            </a:r>
            <a:endParaRPr lang="en-US" altLang="zh-CN" sz="1600" b="1" i="0" dirty="0"/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7254938" y="410136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0" dirty="0" smtClean="0"/>
              <a:t>1</a:t>
            </a:r>
            <a:endParaRPr lang="en-US" altLang="zh-CN" sz="1600" b="1" i="0" dirty="0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7920418" y="3395246"/>
            <a:ext cx="2888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1600" b="1" i="0" dirty="0" smtClean="0"/>
              <a:t>1</a:t>
            </a:r>
            <a:endParaRPr lang="en-US" altLang="zh-CN" sz="1600" b="1" i="0" dirty="0"/>
          </a:p>
        </p:txBody>
      </p:sp>
    </p:spTree>
    <p:extLst>
      <p:ext uri="{BB962C8B-B14F-4D97-AF65-F5344CB8AC3E}">
        <p14:creationId xmlns:p14="http://schemas.microsoft.com/office/powerpoint/2010/main" val="8591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Complejidad temporal de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FORD-FULKERSON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s-E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49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533400" y="1524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s-ES" dirty="0"/>
          </a:p>
          <a:p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82040"/>
                <a:ext cx="4953000" cy="493776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/>
                  <a:t>FORD-FULKERSON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𝒔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𝒕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dirty="0"/>
                  <a:t>1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each </a:t>
                </a:r>
                <a:r>
                  <a:rPr lang="en-US" sz="1800" b="1" dirty="0"/>
                  <a:t>edge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)∈</m:t>
                    </m:r>
                    <m:r>
                      <a:rPr lang="en-US" sz="1800" b="1" i="1"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2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𝒇</m:t>
                    </m:r>
                    <m:r>
                      <a:rPr lang="en-US" sz="1800" b="1" i="1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]=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</a:rPr>
                  <a:t>3</a:t>
                </a:r>
                <a:r>
                  <a:rPr lang="en-US" sz="1800" b="1" dirty="0"/>
                  <a:t>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while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 smtClean="0"/>
                  <a:t> =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PATH_FF</a:t>
                </a:r>
                <a:r>
                  <a:rPr lang="en-US" sz="1800" b="1" dirty="0" smtClean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𝒔</m:t>
                    </m:r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s-ES" sz="1800" b="1" dirty="0" smtClean="0"/>
                  <a:t>)) != </a:t>
                </a:r>
                <a:r>
                  <a:rPr lang="es-ES" sz="1800" b="1" dirty="0" smtClean="0">
                    <a:solidFill>
                      <a:srgbClr val="0070C0"/>
                    </a:solidFill>
                  </a:rPr>
                  <a:t>NULL</a:t>
                </a:r>
                <a:endParaRPr lang="es-E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4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𝒑</m:t>
                    </m:r>
                    <m:r>
                      <a:rPr lang="en-US" sz="1800" b="1" i="1">
                        <a:latin typeface="Cambria Math"/>
                      </a:rPr>
                      <m:t>)=</m:t>
                    </m:r>
                    <m:r>
                      <a:rPr lang="en-US" sz="1800" b="1" i="1">
                        <a:latin typeface="Cambria Math"/>
                      </a:rPr>
                      <m:t>𝐦𝐢𝐧</m:t>
                    </m:r>
                    <m:r>
                      <a:rPr lang="en-US" sz="1800" b="1" i="1" smtClean="0">
                        <a:latin typeface="Cambria Math"/>
                      </a:rPr>
                      <m:t> </m:t>
                    </m:r>
                    <m:r>
                      <a:rPr lang="en-US" sz="1800" b="1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1800" b="1" dirty="0"/>
                  <a:t> is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𝒑</m:t>
                    </m:r>
                    <m:r>
                      <a:rPr lang="en-US" sz="1800" b="1" i="1">
                        <a:latin typeface="Cambria Math"/>
                      </a:rPr>
                      <m:t>}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5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each </a:t>
                </a:r>
                <a:r>
                  <a:rPr lang="en-US" sz="1800" b="1" dirty="0"/>
                  <a:t>edge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𝒑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6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)∈</m:t>
                    </m:r>
                    <m:r>
                      <a:rPr lang="en-US" sz="1800" b="1" i="1"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7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𝒑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else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𝒇</m:t>
                    </m:r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r>
                          <a:rPr lang="en-US" sz="1800" b="1" i="1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𝒇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</m:d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9            update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err="1" smtClean="0">
                        <a:latin typeface="Cambria Math"/>
                      </a:rPr>
                      <m:t>𝒖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(</m:t>
                    </m:r>
                    <m:r>
                      <a:rPr lang="en-US" sz="1800" b="1" i="1" dirty="0" err="1" smtClean="0">
                        <a:latin typeface="Cambria Math"/>
                      </a:rPr>
                      <m:t>𝒗</m:t>
                    </m:r>
                    <m:r>
                      <a:rPr lang="en-US" sz="1800" b="1" i="1" dirty="0" err="1" smtClean="0">
                        <a:latin typeface="Cambria Math"/>
                      </a:rPr>
                      <m:t>,</m:t>
                    </m:r>
                    <m:r>
                      <a:rPr lang="en-US" sz="1800" b="1" i="1" dirty="0" err="1" smtClean="0"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10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𝒇</m:t>
                    </m:r>
                  </m:oMath>
                </a14:m>
                <a:endParaRPr lang="es-ES" sz="1800" b="1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82040"/>
                <a:ext cx="4953000" cy="4937760"/>
              </a:xfrm>
              <a:blipFill rotWithShape="0">
                <a:blip r:embed="rId3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19800" y="609600"/>
                <a:ext cx="2971800" cy="4937760"/>
              </a:xfrm>
              <a:prstGeom prst="rect">
                <a:avLst/>
              </a:prstGeom>
            </p:spPr>
            <p:txBody>
              <a:bodyPr vert="horz" anchor="ctr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/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𝐀𝐓𝐇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𝐅𝐅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Font typeface="Wingdings 3"/>
                  <a:buNone/>
                </a:pPr>
                <a:r>
                  <a:rPr lang="en-US" sz="1800" b="1" dirty="0" smtClean="0"/>
                  <a:t>1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𝝅</m:t>
                    </m:r>
                  </m:oMath>
                </a14:m>
                <a:r>
                  <a:rPr lang="es-ES" sz="1800" b="1" dirty="0" smtClean="0"/>
                  <a:t> = DFS(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latin typeface="Cambria Math"/>
                      </a:rPr>
                      <m:t>𝑮</m:t>
                    </m:r>
                    <m:r>
                      <a:rPr lang="es-ES" sz="1800" b="1" i="1" dirty="0" smtClean="0">
                        <a:latin typeface="Cambria Math"/>
                      </a:rPr>
                      <m:t>,</m:t>
                    </m:r>
                    <m:r>
                      <a:rPr lang="es-ES" sz="1800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es-ES" sz="1800" b="1" dirty="0" smtClean="0"/>
                  <a:t>)</a:t>
                </a:r>
                <a:endParaRPr lang="es-ES" sz="18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2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  <a:ea typeface="Cambria Math"/>
                      </a:rPr>
                      <m:t>𝝅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s-ES" sz="1800" b="1" dirty="0" smtClean="0"/>
                  <a:t> == </a:t>
                </a:r>
                <a:r>
                  <a:rPr lang="es-ES" sz="1800" b="1" dirty="0" smtClean="0">
                    <a:solidFill>
                      <a:srgbClr val="0070C0"/>
                    </a:solidFill>
                  </a:rPr>
                  <a:t>NULL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3        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NULL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4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 smtClean="0"/>
                  <a:t> =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  <a:ea typeface="Cambria Math"/>
                      </a:rPr>
                      <m:t>𝒔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,…,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𝒕</m:t>
                        </m:r>
                      </m:e>
                    </m:d>
                    <m:r>
                      <a:rPr lang="en-US" sz="1800" b="1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  <a:ea typeface="Cambria Math"/>
                      </a:rPr>
                      <m:t>𝒕</m:t>
                    </m:r>
                  </m:oMath>
                </a14:m>
                <a:endParaRPr lang="es-E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5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return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s-ES" sz="1800" b="1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09600"/>
                <a:ext cx="2971800" cy="4937760"/>
              </a:xfrm>
              <a:prstGeom prst="rect">
                <a:avLst/>
              </a:prstGeom>
              <a:blipFill rotWithShape="0">
                <a:blip r:embed="rId4"/>
                <a:stretch>
                  <a:fillRect l="-18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4 Rectángulo"/>
          <p:cNvSpPr/>
          <p:nvPr/>
        </p:nvSpPr>
        <p:spPr>
          <a:xfrm>
            <a:off x="685800" y="2667000"/>
            <a:ext cx="4267200" cy="248412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52400" y="4648200"/>
            <a:ext cx="8839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52400" y="3105538"/>
            <a:ext cx="8839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Red de </a:t>
            </a:r>
            <a:r>
              <a:rPr lang="en-US" b="1" dirty="0" err="1" smtClean="0">
                <a:solidFill>
                  <a:srgbClr val="FF0000"/>
                </a:solidFill>
              </a:rPr>
              <a:t>Flujo</a:t>
            </a:r>
            <a:endParaRPr lang="es-E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991600" cy="4937760"/>
              </a:xfrm>
            </p:spPr>
            <p:txBody>
              <a:bodyPr anchor="ctr"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" dirty="0" smtClean="0"/>
                  <a:t>Una </a:t>
                </a:r>
                <a:r>
                  <a:rPr lang="es-ES" b="1" dirty="0"/>
                  <a:t>red de flujo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𝐺</m:t>
                    </m:r>
                    <m:r>
                      <a:rPr lang="es-ES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𝑉</m:t>
                        </m:r>
                        <m:r>
                          <a:rPr lang="es-ES" i="1">
                            <a:latin typeface="Cambria Math"/>
                          </a:rPr>
                          <m:t>,</m:t>
                        </m:r>
                        <m:r>
                          <a:rPr lang="es-ES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dirty="0"/>
                  <a:t> es un </a:t>
                </a:r>
                <a:r>
                  <a:rPr lang="es-ES" b="1" dirty="0">
                    <a:solidFill>
                      <a:srgbClr val="FF0000"/>
                    </a:solidFill>
                  </a:rPr>
                  <a:t>grafo dirigido </a:t>
                </a:r>
                <a:r>
                  <a:rPr lang="es-ES" dirty="0"/>
                  <a:t>en el que a cada </a:t>
                </a:r>
                <a:r>
                  <a:rPr lang="es-ES" dirty="0" smtClean="0"/>
                  <a:t>par ordenado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𝑢</m:t>
                        </m:r>
                        <m:r>
                          <a:rPr lang="es-ES" i="1">
                            <a:latin typeface="Cambria Math"/>
                          </a:rPr>
                          <m:t>,</m:t>
                        </m:r>
                        <m:r>
                          <a:rPr lang="es-E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, </m:t>
                    </m:r>
                  </m:oMath>
                </a14:m>
                <a:r>
                  <a:rPr lang="es-ES" dirty="0"/>
                  <a:t>se le asocia una </a:t>
                </a:r>
                <a:r>
                  <a:rPr lang="es-ES" b="1" dirty="0" smtClean="0">
                    <a:solidFill>
                      <a:srgbClr val="FF0000"/>
                    </a:solidFill>
                  </a:rPr>
                  <a:t>función de capacidad </a:t>
                </a:r>
                <a:r>
                  <a:rPr lang="es-ES" b="1" dirty="0">
                    <a:solidFill>
                      <a:srgbClr val="FF0000"/>
                    </a:solidFill>
                  </a:rPr>
                  <a:t>no negativa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𝑢</m:t>
                        </m:r>
                        <m:r>
                          <a:rPr lang="es-ES" i="1">
                            <a:latin typeface="Cambria Math"/>
                          </a:rPr>
                          <m:t>,</m:t>
                        </m:r>
                        <m:r>
                          <a:rPr lang="es-E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s-ES" i="1">
                        <a:latin typeface="Cambria Math"/>
                      </a:rPr>
                      <m:t>≥0</m:t>
                    </m:r>
                  </m:oMath>
                </a14:m>
                <a:r>
                  <a:rPr lang="es-ES" dirty="0" smtClean="0"/>
                  <a:t> y en el que se distinguen dos vértices: la </a:t>
                </a:r>
                <a:r>
                  <a:rPr lang="es-ES" b="1" dirty="0" smtClean="0">
                    <a:solidFill>
                      <a:srgbClr val="FF0000"/>
                    </a:solidFill>
                  </a:rPr>
                  <a:t>fuente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s-ES" dirty="0" smtClean="0"/>
                  <a:t> y el </a:t>
                </a:r>
                <a:r>
                  <a:rPr lang="es-ES" b="1" dirty="0" smtClean="0">
                    <a:solidFill>
                      <a:srgbClr val="FF0000"/>
                    </a:solidFill>
                  </a:rPr>
                  <a:t>receptor</a:t>
                </a:r>
                <a:r>
                  <a:rPr lang="es-ES" dirty="0" smtClean="0"/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s-E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2600" b="1" dirty="0" smtClean="0"/>
                  <a:t>Red de </a:t>
                </a:r>
                <a:r>
                  <a:rPr lang="en-US" sz="2600" b="1" dirty="0" err="1" smtClean="0"/>
                  <a:t>Flujo</a:t>
                </a:r>
                <a:r>
                  <a:rPr lang="en-US" sz="2600" b="1" dirty="0" smtClean="0"/>
                  <a:t> = </a:t>
                </a:r>
                <a:r>
                  <a:rPr lang="en-US" sz="2600" b="1" dirty="0" err="1" smtClean="0"/>
                  <a:t>Grafo</a:t>
                </a:r>
                <a:r>
                  <a:rPr lang="en-US" sz="2600" b="1" dirty="0" smtClean="0"/>
                  <a:t> </a:t>
                </a:r>
                <a:r>
                  <a:rPr lang="en-US" sz="2600" b="1" dirty="0" err="1" smtClean="0"/>
                  <a:t>dirigido</a:t>
                </a:r>
                <a:r>
                  <a:rPr lang="en-US" sz="2600" b="1" dirty="0" smtClean="0"/>
                  <a:t> + </a:t>
                </a:r>
                <a:r>
                  <a:rPr lang="en-US" sz="2600" b="1" dirty="0" err="1" smtClean="0"/>
                  <a:t>función</a:t>
                </a:r>
                <a:r>
                  <a:rPr lang="en-US" sz="2600" b="1" dirty="0" smtClean="0"/>
                  <a:t> de </a:t>
                </a:r>
                <a:r>
                  <a:rPr lang="en-US" sz="2600" b="1" dirty="0" err="1" smtClean="0"/>
                  <a:t>capacidad</a:t>
                </a:r>
                <a:r>
                  <a:rPr lang="en-US" sz="2600" b="1" dirty="0" smtClean="0"/>
                  <a:t> + </a:t>
                </a:r>
                <a:r>
                  <a:rPr lang="en-US" sz="2600" b="1" i="1" dirty="0" err="1" smtClean="0">
                    <a:solidFill>
                      <a:srgbClr val="0070C0"/>
                    </a:solidFill>
                  </a:rPr>
                  <a:t>fuente</a:t>
                </a:r>
                <a:r>
                  <a:rPr lang="en-US" sz="2600" b="1" dirty="0" smtClean="0"/>
                  <a:t> + </a:t>
                </a:r>
                <a:r>
                  <a:rPr lang="en-US" sz="2600" b="1" i="1" dirty="0" smtClean="0">
                    <a:solidFill>
                      <a:srgbClr val="0070C0"/>
                    </a:solidFill>
                  </a:rPr>
                  <a:t>receptor</a:t>
                </a:r>
                <a:endParaRPr lang="es-ES" sz="2600" b="1" i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r>
                  <a:rPr lang="en-US" dirty="0" err="1" smtClean="0"/>
                  <a:t>Además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conveniencia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desde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punto</a:t>
                </a:r>
                <a:r>
                  <a:rPr lang="en-US" dirty="0" smtClean="0"/>
                  <a:t> de vista </a:t>
                </a:r>
                <a:r>
                  <a:rPr lang="en-US" dirty="0" err="1" smtClean="0"/>
                  <a:t>teórico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asumimos</a:t>
                </a:r>
                <a:r>
                  <a:rPr lang="en-US" dirty="0" smtClean="0"/>
                  <a:t>:</a:t>
                </a:r>
              </a:p>
              <a:p>
                <a:r>
                  <a:rPr lang="es-ES" dirty="0" smtClean="0"/>
                  <a:t>Si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(</m:t>
                    </m:r>
                    <m:r>
                      <a:rPr lang="es-ES" i="1">
                        <a:latin typeface="Cambria Math"/>
                      </a:rPr>
                      <m:t>𝑢</m:t>
                    </m:r>
                    <m:r>
                      <a:rPr lang="es-ES" i="1">
                        <a:latin typeface="Cambria Math"/>
                      </a:rPr>
                      <m:t>,</m:t>
                    </m:r>
                    <m:r>
                      <a:rPr lang="es-ES" i="1">
                        <a:latin typeface="Cambria Math"/>
                      </a:rPr>
                      <m:t>𝑣</m:t>
                    </m:r>
                    <m:r>
                      <a:rPr lang="es-ES" i="1">
                        <a:latin typeface="Cambria Math"/>
                      </a:rPr>
                      <m:t>)∉</m:t>
                    </m:r>
                    <m:r>
                      <a:rPr lang="es-ES" i="1">
                        <a:latin typeface="Cambria Math"/>
                      </a:rPr>
                      <m:t>𝐸</m:t>
                    </m:r>
                  </m:oMath>
                </a14:m>
                <a:r>
                  <a:rPr lang="es-ES" dirty="0"/>
                  <a:t>, diremos que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𝑢</m:t>
                        </m:r>
                        <m:r>
                          <a:rPr lang="es-ES" i="1">
                            <a:latin typeface="Cambria Math"/>
                          </a:rPr>
                          <m:t>,</m:t>
                        </m:r>
                        <m:r>
                          <a:rPr lang="es-E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s-ES" i="1">
                        <a:latin typeface="Cambria Math"/>
                      </a:rPr>
                      <m:t>=0</m:t>
                    </m:r>
                  </m:oMath>
                </a14:m>
                <a:endParaRPr lang="es-ES" dirty="0" smtClean="0"/>
              </a:p>
              <a:p>
                <a:r>
                  <a:rPr lang="es-ES" dirty="0" smtClean="0"/>
                  <a:t>Para </a:t>
                </a:r>
                <a:r>
                  <a:rPr lang="es-ES" dirty="0"/>
                  <a:t>cada vértice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𝑣</m:t>
                    </m:r>
                    <m:r>
                      <a:rPr lang="es-ES" i="1">
                        <a:latin typeface="Cambria Math"/>
                      </a:rPr>
                      <m:t>∈</m:t>
                    </m:r>
                    <m:r>
                      <a:rPr lang="es-ES" i="1">
                        <a:latin typeface="Cambria Math"/>
                      </a:rPr>
                      <m:t>𝑉</m:t>
                    </m:r>
                  </m:oMath>
                </a14:m>
                <a:r>
                  <a:rPr lang="es-ES" dirty="0"/>
                  <a:t>, la red de flujo contiene un camino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𝑠</m:t>
                    </m:r>
                    <m:r>
                      <a:rPr lang="es-ES" i="1">
                        <a:latin typeface="Cambria Math"/>
                      </a:rPr>
                      <m:t>↝</m:t>
                    </m:r>
                    <m:r>
                      <a:rPr lang="es-ES" i="1">
                        <a:latin typeface="Cambria Math"/>
                      </a:rPr>
                      <m:t>𝑣</m:t>
                    </m:r>
                    <m:r>
                      <a:rPr lang="es-ES" i="1">
                        <a:latin typeface="Cambria Math"/>
                      </a:rPr>
                      <m:t>↝</m:t>
                    </m:r>
                    <m:r>
                      <a:rPr lang="es-ES" i="1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s-ES" dirty="0"/>
                  <a:t>Si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(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  <m:r>
                      <a:rPr lang="es-ES" i="1">
                        <a:latin typeface="Cambria Math"/>
                      </a:rPr>
                      <m:t>,</m:t>
                    </m:r>
                    <m:r>
                      <a:rPr lang="es-E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s-ES" i="1">
                        <a:latin typeface="Cambria Math"/>
                      </a:rPr>
                      <m:t>)∈</m:t>
                    </m:r>
                    <m:r>
                      <a:rPr lang="es-ES" i="1">
                        <a:latin typeface="Cambria Math"/>
                      </a:rPr>
                      <m:t>𝐸</m:t>
                    </m:r>
                  </m:oMath>
                </a14:m>
                <a:r>
                  <a:rPr lang="es-ES" dirty="0"/>
                  <a:t> entonces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(</m:t>
                    </m:r>
                    <m:r>
                      <a:rPr lang="es-E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s-ES" i="1">
                        <a:latin typeface="Cambria Math"/>
                      </a:rPr>
                      <m:t>,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  <m:r>
                      <a:rPr lang="es-ES" i="1">
                        <a:latin typeface="Cambria Math"/>
                      </a:rPr>
                      <m:t>)∉</m:t>
                    </m:r>
                    <m:r>
                      <a:rPr lang="es-ES" i="1">
                        <a:latin typeface="Cambria Math"/>
                      </a:rPr>
                      <m:t>𝐸</m:t>
                    </m:r>
                  </m:oMath>
                </a14:m>
                <a:r>
                  <a:rPr lang="es-ES" dirty="0" smtClean="0"/>
                  <a:t> (Esto es algo que nosotros asumiremos, abogando por la claridad en la impartición de los contenidos, pero hay varias soluciones a este problema. Ver I. </a:t>
                </a:r>
                <a:r>
                  <a:rPr lang="es-ES" dirty="0" err="1" smtClean="0"/>
                  <a:t>to</a:t>
                </a:r>
                <a:r>
                  <a:rPr lang="es-ES" dirty="0" smtClean="0"/>
                  <a:t> A. “</a:t>
                </a:r>
                <a:r>
                  <a:rPr lang="es-ES" b="1" dirty="0" smtClean="0">
                    <a:solidFill>
                      <a:srgbClr val="FF0000"/>
                    </a:solidFill>
                  </a:rPr>
                  <a:t>3ra. Edición”. </a:t>
                </a:r>
                <a:r>
                  <a:rPr lang="es-ES" b="1" dirty="0" smtClean="0"/>
                  <a:t>Capítulo 26</a:t>
                </a:r>
                <a:r>
                  <a:rPr lang="es-ES" dirty="0" smtClean="0"/>
                  <a:t>)</a:t>
                </a:r>
                <a:endParaRPr lang="es-E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991600" cy="4937760"/>
              </a:xfrm>
              <a:blipFill rotWithShape="0">
                <a:blip r:embed="rId2"/>
                <a:stretch>
                  <a:fillRect l="-881" r="-14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5279408" y="3158009"/>
            <a:ext cx="304800" cy="333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533400" y="4038600"/>
            <a:ext cx="83058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-762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Complejidad temporal de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FORD-FULKERSON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s-E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-762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381000" y="12192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s-ES" dirty="0"/>
          </a:p>
          <a:p>
            <a:pPr algn="ctr"/>
            <a:endParaRPr lang="es-ES" i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228600" y="1219200"/>
            <a:ext cx="8610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smtClean="0"/>
              <a:t>El </a:t>
            </a:r>
            <a:r>
              <a:rPr lang="en-US" sz="2000" b="1" dirty="0" err="1" smtClean="0"/>
              <a:t>análisis</a:t>
            </a:r>
            <a:r>
              <a:rPr lang="en-US" sz="2000" b="1" dirty="0" smtClean="0"/>
              <a:t> de la </a:t>
            </a:r>
            <a:r>
              <a:rPr lang="en-US" sz="2000" b="1" dirty="0" err="1" smtClean="0"/>
              <a:t>complejidad</a:t>
            </a:r>
            <a:r>
              <a:rPr lang="en-US" sz="2000" b="1" dirty="0" smtClean="0"/>
              <a:t> temporal se </a:t>
            </a:r>
            <a:r>
              <a:rPr lang="en-US" sz="2000" b="1" dirty="0" err="1" smtClean="0"/>
              <a:t>hace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considerando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siempre</a:t>
            </a:r>
            <a:r>
              <a:rPr lang="en-US" sz="2000" b="1" dirty="0" smtClean="0"/>
              <a:t>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capacidades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err="1" smtClean="0">
                <a:solidFill>
                  <a:srgbClr val="0070C0"/>
                </a:solidFill>
              </a:rPr>
              <a:t>enteras</a:t>
            </a:r>
            <a:endParaRPr lang="en-US" sz="2000" b="1" i="1" dirty="0" smtClean="0">
              <a:solidFill>
                <a:srgbClr val="0070C0"/>
              </a:solidFill>
            </a:endParaRPr>
          </a:p>
          <a:p>
            <a:pPr marL="342900" indent="-342900" algn="ctr">
              <a:buFont typeface="Arial" pitchFamily="34" charset="0"/>
              <a:buChar char="•"/>
            </a:pPr>
            <a:endParaRPr lang="en-US" sz="2000" b="1" dirty="0"/>
          </a:p>
          <a:p>
            <a:pPr marL="342900" indent="-342900" algn="ctr">
              <a:buFont typeface="Arial" pitchFamily="34" charset="0"/>
              <a:buChar char="•"/>
            </a:pPr>
            <a:r>
              <a:rPr lang="en-US" sz="2000" b="1" dirty="0" err="1"/>
              <a:t>Cada</a:t>
            </a:r>
            <a:r>
              <a:rPr lang="en-US" sz="2000" b="1" dirty="0"/>
              <a:t> </a:t>
            </a:r>
            <a:r>
              <a:rPr lang="en-US" sz="2000" b="1" dirty="0" err="1"/>
              <a:t>vez</a:t>
            </a:r>
            <a:r>
              <a:rPr lang="en-US" sz="2000" b="1" dirty="0"/>
              <a:t> que se </a:t>
            </a:r>
            <a:r>
              <a:rPr lang="en-US" sz="2000" b="1" dirty="0" err="1"/>
              <a:t>encuentra</a:t>
            </a:r>
            <a:r>
              <a:rPr lang="en-US" sz="2000" b="1" dirty="0"/>
              <a:t> un </a:t>
            </a:r>
            <a:r>
              <a:rPr lang="en-US" sz="2000" b="1" dirty="0" err="1"/>
              <a:t>nuevo</a:t>
            </a:r>
            <a:r>
              <a:rPr lang="en-US" sz="2000" b="1" dirty="0"/>
              <a:t> </a:t>
            </a:r>
            <a:r>
              <a:rPr lang="en-US" sz="2000" b="1" dirty="0" err="1"/>
              <a:t>camino</a:t>
            </a:r>
            <a:r>
              <a:rPr lang="en-US" sz="2000" b="1" dirty="0"/>
              <a:t> </a:t>
            </a:r>
            <a:r>
              <a:rPr lang="en-US" sz="2000" b="1" dirty="0" err="1"/>
              <a:t>aumentativo</a:t>
            </a:r>
            <a:r>
              <a:rPr lang="en-US" sz="2000" b="1" dirty="0"/>
              <a:t>, el valor del </a:t>
            </a:r>
            <a:r>
              <a:rPr lang="en-US" sz="2000" b="1" dirty="0" err="1"/>
              <a:t>flujo</a:t>
            </a:r>
            <a:r>
              <a:rPr lang="en-US" sz="2000" b="1" dirty="0"/>
              <a:t> </a:t>
            </a:r>
            <a:r>
              <a:rPr lang="en-US" sz="2000" b="1" dirty="0" smtClean="0"/>
              <a:t>aumenta en, </a:t>
            </a:r>
            <a:r>
              <a:rPr lang="en-US" sz="2000" b="1" dirty="0" smtClean="0">
                <a:solidFill>
                  <a:srgbClr val="FF0000"/>
                </a:solidFill>
              </a:rPr>
              <a:t>al </a:t>
            </a:r>
            <a:r>
              <a:rPr lang="en-US" sz="2000" b="1" dirty="0" err="1" smtClean="0">
                <a:solidFill>
                  <a:srgbClr val="FF0000"/>
                </a:solidFill>
              </a:rPr>
              <a:t>menos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una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unidad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tanto</a:t>
            </a:r>
            <a:r>
              <a:rPr lang="en-US" sz="2000" b="1" dirty="0" smtClean="0"/>
              <a:t>:</a:t>
            </a:r>
          </a:p>
          <a:p>
            <a:pPr algn="ctr"/>
            <a:r>
              <a:rPr lang="en-US" sz="2400" dirty="0" smtClean="0"/>
              <a:t> </a:t>
            </a:r>
          </a:p>
          <a:p>
            <a:pPr algn="ctr"/>
            <a:r>
              <a:rPr lang="en-US" sz="2000" b="1" dirty="0" smtClean="0"/>
              <a:t>   cant. </a:t>
            </a:r>
            <a:r>
              <a:rPr lang="en-US" sz="2000" b="1" dirty="0" err="1" smtClean="0"/>
              <a:t>caminos</a:t>
            </a:r>
            <a:r>
              <a:rPr lang="en-US" sz="2000" b="1" dirty="0" smtClean="0"/>
              <a:t> que se </a:t>
            </a:r>
            <a:r>
              <a:rPr lang="en-US" sz="2000" b="1" dirty="0" err="1" smtClean="0"/>
              <a:t>seleccionan</a:t>
            </a:r>
            <a:r>
              <a:rPr lang="en-US" sz="2000" b="1" dirty="0" smtClean="0"/>
              <a:t> es </a:t>
            </a:r>
            <a:r>
              <a:rPr lang="en-US" sz="2000" b="1" dirty="0" err="1" smtClean="0"/>
              <a:t>siempre</a:t>
            </a:r>
            <a:r>
              <a:rPr lang="en-US" sz="2000" b="1" dirty="0" smtClean="0"/>
              <a:t> </a:t>
            </a:r>
            <a:r>
              <a:rPr lang="en-US" sz="2000" b="1" dirty="0" smtClean="0">
                <a:sym typeface="Symbol"/>
              </a:rPr>
              <a:t></a:t>
            </a:r>
            <a:r>
              <a:rPr lang="en-US" sz="2000" b="1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sz="2000" b="1" dirty="0" smtClean="0"/>
              <a:t>que el valor del </a:t>
            </a:r>
            <a:r>
              <a:rPr lang="en-US" sz="2000" b="1" dirty="0" err="1" smtClean="0"/>
              <a:t>flujo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máximo</a:t>
            </a:r>
            <a:endParaRPr lang="en-US" sz="2000" b="1" dirty="0" smtClean="0"/>
          </a:p>
          <a:p>
            <a:pPr marL="342900" indent="-342900" algn="ctr">
              <a:buFont typeface="Arial" pitchFamily="34" charset="0"/>
              <a:buChar char="•"/>
            </a:pPr>
            <a:endParaRPr lang="en-US" sz="2400" dirty="0"/>
          </a:p>
          <a:p>
            <a:pPr lvl="1" algn="ctr"/>
            <a:endParaRPr lang="en-US" sz="2000" dirty="0" smtClean="0"/>
          </a:p>
          <a:p>
            <a:pPr lvl="1" algn="ctr"/>
            <a:r>
              <a:rPr lang="en-US" sz="2000" b="1" dirty="0" smtClean="0"/>
              <a:t>En el </a:t>
            </a:r>
            <a:r>
              <a:rPr lang="en-US" sz="2000" b="1" dirty="0" err="1" smtClean="0"/>
              <a:t>ejemplo</a:t>
            </a:r>
            <a:r>
              <a:rPr lang="en-US" sz="2000" b="1" dirty="0" smtClean="0"/>
              <a:t> de la </a:t>
            </a:r>
            <a:r>
              <a:rPr lang="en-US" sz="2000" b="1" dirty="0" err="1" smtClean="0"/>
              <a:t>diapositiva</a:t>
            </a:r>
            <a:r>
              <a:rPr lang="en-US" sz="2000" b="1" dirty="0" smtClean="0"/>
              <a:t> anterior, se </a:t>
            </a:r>
            <a:r>
              <a:rPr lang="en-US" sz="2000" b="1" dirty="0" err="1" smtClean="0"/>
              <a:t>cumple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igualdad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por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tanto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esta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cota</a:t>
            </a:r>
            <a:r>
              <a:rPr lang="en-US" sz="2000" b="1" dirty="0" smtClean="0"/>
              <a:t> es </a:t>
            </a:r>
            <a:r>
              <a:rPr lang="en-US" sz="2000" b="1" dirty="0" err="1" smtClean="0"/>
              <a:t>una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cota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ajustada</a:t>
            </a:r>
            <a:r>
              <a:rPr lang="en-US" sz="2000" b="1" dirty="0" smtClean="0"/>
              <a:t> para la </a:t>
            </a:r>
            <a:r>
              <a:rPr lang="en-US" sz="2000" b="1" dirty="0" err="1" smtClean="0"/>
              <a:t>cantidad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caminos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aumentativos</a:t>
            </a:r>
            <a:r>
              <a:rPr lang="en-US" sz="2000" b="1" dirty="0" smtClean="0"/>
              <a:t> que </a:t>
            </a:r>
            <a:r>
              <a:rPr lang="en-US" sz="2000" b="1" dirty="0" err="1" smtClean="0"/>
              <a:t>pudiera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encontrar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variante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básica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algoritmo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propuesto</a:t>
            </a:r>
            <a:endParaRPr lang="en-US" sz="2000" b="1" dirty="0" smtClean="0"/>
          </a:p>
          <a:p>
            <a:pPr algn="ctr"/>
            <a:endParaRPr lang="en-US" sz="2000" b="1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4890448" y="3491552"/>
            <a:ext cx="519752" cy="547048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08296" y="3069608"/>
            <a:ext cx="8458200" cy="499591"/>
          </a:xfrm>
          <a:prstGeom prst="roundRect">
            <a:avLst/>
          </a:prstGeom>
          <a:noFill/>
          <a:ln w="571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6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5921992"/>
            <a:ext cx="9144000" cy="380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-3810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Complejidad temporal de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FORD-FULKERSON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s-E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-381000"/>
                <a:ext cx="8229600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5 CuadroTexto"/>
          <p:cNvSpPr txBox="1"/>
          <p:nvPr/>
        </p:nvSpPr>
        <p:spPr>
          <a:xfrm>
            <a:off x="533400" y="15240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s-ES" dirty="0"/>
          </a:p>
          <a:p>
            <a:endParaRPr lang="es-E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147320" y="381000"/>
                <a:ext cx="89154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1" dirty="0" smtClean="0"/>
                  <a:t>En el </a:t>
                </a:r>
                <a:r>
                  <a:rPr lang="en-US" sz="2000" b="1" dirty="0" err="1" smtClean="0"/>
                  <a:t>costo</a:t>
                </a:r>
                <a:r>
                  <a:rPr lang="en-US" sz="2000" b="1" dirty="0" smtClean="0"/>
                  <a:t> del </a:t>
                </a:r>
                <a:r>
                  <a:rPr lang="en-US" sz="2000" b="1" dirty="0" err="1" smtClean="0"/>
                  <a:t>algoritmo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decisivo</a:t>
                </a:r>
                <a:r>
                  <a:rPr lang="en-US" sz="2000" b="1" dirty="0" smtClean="0"/>
                  <a:t> el </a:t>
                </a:r>
                <a:r>
                  <a:rPr lang="en-US" sz="2000" b="1" dirty="0" err="1" smtClean="0"/>
                  <a:t>costo</a:t>
                </a:r>
                <a:r>
                  <a:rPr lang="en-US" sz="2000" b="1" dirty="0" smtClean="0"/>
                  <a:t> del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2000" b="1" dirty="0"/>
                  <a:t> 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línea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3</a:t>
                </a:r>
                <a:r>
                  <a:rPr lang="en-US" sz="2000" b="1" dirty="0"/>
                  <a:t>) </a:t>
                </a:r>
                <a:r>
                  <a:rPr lang="en-US" sz="2000" b="1" dirty="0" smtClean="0"/>
                  <a:t>y en </a:t>
                </a:r>
                <a:r>
                  <a:rPr lang="en-US" sz="2000" b="1" dirty="0" err="1" smtClean="0"/>
                  <a:t>este</a:t>
                </a:r>
                <a:r>
                  <a:rPr lang="en-US" sz="2000" b="1" dirty="0" smtClean="0"/>
                  <a:t>, a </a:t>
                </a:r>
                <a:r>
                  <a:rPr lang="en-US" sz="2000" b="1" dirty="0" err="1" smtClean="0"/>
                  <a:t>su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vez</a:t>
                </a:r>
                <a:r>
                  <a:rPr lang="en-US" sz="2000" b="1" dirty="0" smtClean="0"/>
                  <a:t>, </a:t>
                </a:r>
                <a:r>
                  <a:rPr lang="en-US" sz="2000" b="1" dirty="0" err="1" smtClean="0"/>
                  <a:t>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decisivo</a:t>
                </a:r>
                <a:r>
                  <a:rPr lang="en-US" sz="2000" b="1" dirty="0" smtClean="0"/>
                  <a:t> el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costo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del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DFS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000" b="1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1" dirty="0" err="1" smtClean="0"/>
                  <a:t>Consideraciones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sobre</a:t>
                </a:r>
                <a:r>
                  <a:rPr lang="en-US" sz="2000" b="1" dirty="0" smtClean="0"/>
                  <a:t> el </a:t>
                </a:r>
                <a:r>
                  <a:rPr lang="en-US" sz="2000" b="1" dirty="0" err="1" smtClean="0"/>
                  <a:t>costo</a:t>
                </a:r>
                <a:r>
                  <a:rPr lang="en-US" sz="2000" b="1" dirty="0" smtClean="0"/>
                  <a:t> del 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DFS</a:t>
                </a:r>
                <a:r>
                  <a:rPr lang="en-US" sz="2000" b="1" dirty="0" smtClean="0"/>
                  <a:t> en </a:t>
                </a:r>
                <a:r>
                  <a:rPr lang="en-US" sz="2000" b="1" dirty="0" err="1" smtClean="0"/>
                  <a:t>una</a:t>
                </a:r>
                <a:r>
                  <a:rPr lang="en-US" sz="2000" b="1" dirty="0" smtClean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ed de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lujo</a:t>
                </a:r>
                <a:r>
                  <a:rPr lang="en-US" sz="2000" b="1" dirty="0" smtClean="0"/>
                  <a:t>: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b="1" dirty="0" err="1"/>
                  <a:t>U</a:t>
                </a:r>
                <a:r>
                  <a:rPr lang="en-US" sz="2000" b="1" dirty="0" err="1" smtClean="0"/>
                  <a:t>na</a:t>
                </a:r>
                <a:r>
                  <a:rPr lang="en-US" sz="2000" b="1" dirty="0" smtClean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ed de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2000" b="1" dirty="0" err="1" smtClean="0">
                    <a:solidFill>
                      <a:srgbClr val="FF0000"/>
                    </a:solidFill>
                  </a:rPr>
                  <a:t>lujo</a:t>
                </a:r>
                <a:r>
                  <a:rPr lang="en-US" sz="2000" b="1" dirty="0" smtClean="0"/>
                  <a:t>, </a:t>
                </a:r>
                <a:r>
                  <a:rPr lang="en-US" sz="2000" b="1" dirty="0" err="1" smtClean="0"/>
                  <a:t>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siempre</a:t>
                </a:r>
                <a:r>
                  <a:rPr lang="en-US" sz="2000" b="1" dirty="0" smtClean="0"/>
                  <a:t> un </a:t>
                </a:r>
                <a:r>
                  <a:rPr lang="en-US" sz="2000" b="1" i="1" dirty="0" err="1">
                    <a:solidFill>
                      <a:srgbClr val="0070C0"/>
                    </a:solidFill>
                  </a:rPr>
                  <a:t>g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rafo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conexo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(o al </a:t>
                </a:r>
                <a:r>
                  <a:rPr lang="en-US" sz="2000" b="1" dirty="0" err="1" smtClean="0"/>
                  <a:t>menos</a:t>
                </a:r>
                <a:r>
                  <a:rPr lang="en-US" sz="2000" b="1" dirty="0" smtClean="0"/>
                  <a:t> se </a:t>
                </a:r>
                <a:r>
                  <a:rPr lang="en-US" sz="2000" b="1" dirty="0" err="1" smtClean="0"/>
                  <a:t>pueden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descartar</a:t>
                </a:r>
                <a:r>
                  <a:rPr lang="en-US" sz="2000" b="1" dirty="0" smtClean="0"/>
                  <a:t> en el </a:t>
                </a:r>
                <a:r>
                  <a:rPr lang="en-US" sz="2000" b="1" dirty="0" err="1" smtClean="0"/>
                  <a:t>análisis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todos</a:t>
                </a:r>
                <a:r>
                  <a:rPr lang="en-US" sz="2000" b="1" dirty="0" smtClean="0"/>
                  <a:t> los </a:t>
                </a:r>
                <a:r>
                  <a:rPr lang="en-US" sz="2000" b="1" dirty="0" err="1" smtClean="0"/>
                  <a:t>vértices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que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estén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desconectados</a:t>
                </a:r>
                <a:r>
                  <a:rPr lang="en-US" sz="2000" b="1" dirty="0" smtClean="0"/>
                  <a:t>). </a:t>
                </a:r>
                <a:r>
                  <a:rPr lang="en-US" sz="2000" b="1" dirty="0" err="1" smtClean="0"/>
                  <a:t>Justificación</a:t>
                </a:r>
                <a:r>
                  <a:rPr lang="en-US" sz="2000" b="1" dirty="0" smtClean="0"/>
                  <a:t>: </a:t>
                </a:r>
                <a:r>
                  <a:rPr lang="en-US" sz="2000" b="1" i="1" dirty="0" smtClean="0"/>
                  <a:t>s</a:t>
                </a:r>
                <a:r>
                  <a:rPr lang="en-US" sz="2000" b="1" dirty="0" smtClean="0"/>
                  <a:t> y </a:t>
                </a:r>
                <a:r>
                  <a:rPr lang="en-US" sz="2000" b="1" i="1" dirty="0" smtClean="0"/>
                  <a:t>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tienen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que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estar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siempre</a:t>
                </a:r>
                <a:r>
                  <a:rPr lang="en-US" sz="2000" b="1" dirty="0" smtClean="0"/>
                  <a:t> en </a:t>
                </a:r>
                <a:r>
                  <a:rPr lang="en-US" sz="2000" b="1" dirty="0" err="1" smtClean="0"/>
                  <a:t>una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misma</a:t>
                </a:r>
                <a:r>
                  <a:rPr lang="en-US" sz="2000" b="1" dirty="0" smtClean="0"/>
                  <a:t>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componente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conexa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err="1" smtClean="0"/>
                  <a:t>donde</a:t>
                </a:r>
                <a:r>
                  <a:rPr lang="en-US" sz="2000" b="1" dirty="0" smtClean="0"/>
                  <a:t>, </a:t>
                </a:r>
                <a:r>
                  <a:rPr lang="en-US" sz="2000" b="1" dirty="0" err="1" smtClean="0"/>
                  <a:t>además</a:t>
                </a:r>
                <a:r>
                  <a:rPr lang="en-US" sz="2000" b="1" dirty="0" smtClean="0"/>
                  <a:t>, </a:t>
                </a:r>
                <a:r>
                  <a:rPr lang="en-US" sz="2000" b="1" dirty="0" err="1"/>
                  <a:t>todo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vértice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de la </a:t>
                </a:r>
                <a:r>
                  <a:rPr lang="en-US" sz="2000" b="1" dirty="0" err="1" smtClean="0"/>
                  <a:t>misma</a:t>
                </a:r>
                <a:r>
                  <a:rPr lang="en-US" sz="2000" b="1" dirty="0" smtClean="0"/>
                  <a:t> se </a:t>
                </a:r>
                <a:r>
                  <a:rPr lang="en-US" sz="2000" b="1" dirty="0" err="1"/>
                  <a:t>encuentra</a:t>
                </a:r>
                <a:r>
                  <a:rPr lang="en-US" sz="2000" b="1" dirty="0"/>
                  <a:t> en </a:t>
                </a:r>
                <a:r>
                  <a:rPr lang="en-US" sz="2000" b="1" dirty="0" err="1"/>
                  <a:t>medio</a:t>
                </a:r>
                <a:r>
                  <a:rPr lang="en-US" sz="2000" b="1" dirty="0"/>
                  <a:t> de un </a:t>
                </a:r>
                <a:r>
                  <a:rPr lang="en-US" sz="2000" b="1" dirty="0" err="1"/>
                  <a:t>camino</a:t>
                </a:r>
                <a:r>
                  <a:rPr lang="en-US" sz="2000" b="1" dirty="0"/>
                  <a:t> de </a:t>
                </a:r>
                <a:r>
                  <a:rPr lang="en-US" sz="2000" b="1" i="1" dirty="0"/>
                  <a:t>s</a:t>
                </a:r>
                <a:r>
                  <a:rPr lang="en-US" sz="2000" b="1" dirty="0"/>
                  <a:t> a </a:t>
                </a:r>
                <a:r>
                  <a:rPr lang="en-US" sz="2000" b="1" i="1" dirty="0" smtClean="0"/>
                  <a:t>t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b="1" dirty="0" smtClean="0"/>
                  <a:t>El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grafo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conexo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con la </a:t>
                </a:r>
                <a:r>
                  <a:rPr lang="en-US" sz="2000" b="1" dirty="0" err="1" smtClean="0"/>
                  <a:t>menor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cantidad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aristas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es</a:t>
                </a:r>
                <a:r>
                  <a:rPr lang="en-US" sz="2000" b="1" dirty="0" smtClean="0"/>
                  <a:t> el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árbol</a:t>
                </a:r>
                <a:r>
                  <a:rPr lang="en-US" sz="2000" b="1" dirty="0" smtClean="0"/>
                  <a:t> y en  un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árbol</a:t>
                </a:r>
                <a:r>
                  <a:rPr lang="en-US" sz="2000" b="1" dirty="0" smtClean="0"/>
                  <a:t>: |E|=|V|-1. </a:t>
                </a:r>
                <a:r>
                  <a:rPr lang="en-US" sz="2000" b="1" dirty="0" err="1" smtClean="0"/>
                  <a:t>Por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tanto</a:t>
                </a:r>
                <a:r>
                  <a:rPr lang="en-US" sz="2000" b="1" dirty="0" smtClean="0"/>
                  <a:t>, en </a:t>
                </a:r>
                <a:r>
                  <a:rPr lang="en-US" sz="2000" b="1" dirty="0" err="1" smtClean="0"/>
                  <a:t>cualquier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otro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grafo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conexo</a:t>
                </a:r>
                <a:r>
                  <a:rPr lang="en-US" sz="2000" b="1" dirty="0" smtClean="0"/>
                  <a:t> se </a:t>
                </a:r>
                <a:r>
                  <a:rPr lang="en-US" sz="2000" b="1" dirty="0" err="1" smtClean="0"/>
                  <a:t>cumple</a:t>
                </a:r>
                <a:r>
                  <a:rPr lang="en-US" sz="2000" b="1" dirty="0" smtClean="0"/>
                  <a:t>:|E|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|V|-1  |V|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es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O(|E|)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b="1" dirty="0" err="1" smtClean="0">
                    <a:sym typeface="Symbol" panose="05050102010706020507" pitchFamily="18" charset="2"/>
                  </a:rPr>
                  <a:t>Normalmente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, 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Symbol" panose="05050102010706020507" pitchFamily="18" charset="2"/>
                  </a:rPr>
                  <a:t>DFS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es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O(|V|+|E|),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pero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a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partir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de lo anterior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podemos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decir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que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en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una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Red de </a:t>
                </a:r>
                <a:r>
                  <a:rPr lang="en-US" sz="2000" b="1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n-US" sz="2000" b="1" dirty="0" err="1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lujo</a:t>
                </a:r>
                <a:r>
                  <a:rPr lang="en-US" sz="2000" b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Symbol" panose="05050102010706020507" pitchFamily="18" charset="2"/>
                  </a:rPr>
                  <a:t>DFS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</a:t>
                </a:r>
                <a:r>
                  <a:rPr lang="en-US" sz="2000" b="1" dirty="0" err="1" smtClean="0">
                    <a:sym typeface="Symbol" panose="05050102010706020507" pitchFamily="18" charset="2"/>
                  </a:rPr>
                  <a:t>es</a:t>
                </a:r>
                <a:r>
                  <a:rPr lang="en-US" sz="2000" b="1" dirty="0" smtClean="0">
                    <a:sym typeface="Symbol" panose="05050102010706020507" pitchFamily="18" charset="2"/>
                  </a:rPr>
                  <a:t> </a:t>
                </a:r>
                <a:r>
                  <a:rPr lang="en-US" sz="2000" b="1" i="1" dirty="0" smtClean="0">
                    <a:solidFill>
                      <a:srgbClr val="0070C0"/>
                    </a:solidFill>
                    <a:sym typeface="Symbol" panose="05050102010706020507" pitchFamily="18" charset="2"/>
                  </a:rPr>
                  <a:t>O(|E|)</a:t>
                </a:r>
                <a:endParaRPr lang="en-US" sz="2000" b="1" i="1" dirty="0" smtClean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000" b="1" dirty="0" err="1" smtClean="0"/>
                  <a:t>Por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cada</a:t>
                </a:r>
                <a:r>
                  <a:rPr lang="en-US" sz="2000" b="1" dirty="0" smtClean="0"/>
                  <a:t>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camino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aumentativo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que se </a:t>
                </a:r>
                <a:r>
                  <a:rPr lang="en-US" sz="2000" b="1" dirty="0" err="1" smtClean="0"/>
                  <a:t>escoja</a:t>
                </a:r>
                <a:r>
                  <a:rPr lang="en-US" sz="2000" b="1" dirty="0" smtClean="0"/>
                  <a:t>,  el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while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itera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una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vez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más</a:t>
                </a:r>
                <a:r>
                  <a:rPr lang="en-US" sz="2000" b="1" dirty="0" smtClean="0"/>
                  <a:t> y </a:t>
                </a:r>
                <a:r>
                  <a:rPr lang="en-US" sz="2000" b="1" dirty="0" err="1" smtClean="0"/>
                  <a:t>sabemos</a:t>
                </a:r>
                <a:r>
                  <a:rPr lang="en-US" sz="2000" b="1" dirty="0" smtClean="0"/>
                  <a:t> que la </a:t>
                </a:r>
                <a:r>
                  <a:rPr lang="en-US" sz="2000" b="1" dirty="0" err="1" smtClean="0"/>
                  <a:t>cantidad</a:t>
                </a:r>
                <a:r>
                  <a:rPr lang="en-US" sz="2000" b="1" dirty="0" smtClean="0"/>
                  <a:t> total de </a:t>
                </a:r>
                <a:r>
                  <a:rPr lang="en-US" sz="2000" b="1" dirty="0" err="1" smtClean="0"/>
                  <a:t>caminos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aumentativos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puede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llegar</a:t>
                </a:r>
                <a:r>
                  <a:rPr lang="en-US" sz="2000" b="1" dirty="0" smtClean="0"/>
                  <a:t> a </a:t>
                </a:r>
                <a:r>
                  <a:rPr lang="en-US" sz="2000" b="1" dirty="0" err="1" smtClean="0"/>
                  <a:t>ser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igua</a:t>
                </a:r>
                <a:r>
                  <a:rPr lang="en-US" sz="2000" b="1" dirty="0" err="1"/>
                  <a:t>l</a:t>
                </a:r>
                <a:r>
                  <a:rPr lang="en-US" sz="2000" b="1" dirty="0" smtClean="0"/>
                  <a:t> al valor del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flujo</a:t>
                </a:r>
                <a:r>
                  <a:rPr lang="en-US" sz="20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i="1" dirty="0" err="1" smtClean="0">
                    <a:solidFill>
                      <a:srgbClr val="0070C0"/>
                    </a:solidFill>
                  </a:rPr>
                  <a:t>máximo</a:t>
                </a:r>
                <a:r>
                  <a:rPr lang="en-US" sz="2000" b="1" dirty="0" smtClean="0"/>
                  <a:t>. </a:t>
                </a:r>
              </a:p>
              <a:p>
                <a:r>
                  <a:rPr lang="en-US" sz="2000" b="1" dirty="0" err="1" smtClean="0"/>
                  <a:t>Por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tanto</a:t>
                </a:r>
                <a:r>
                  <a:rPr lang="en-US" sz="2000" b="1" dirty="0" smtClean="0"/>
                  <a:t>, el </a:t>
                </a:r>
                <a:r>
                  <a:rPr lang="en-US" sz="2000" b="1" dirty="0" err="1" smtClean="0"/>
                  <a:t>orden</a:t>
                </a:r>
                <a:r>
                  <a:rPr lang="en-US" sz="2000" b="1" dirty="0" smtClean="0"/>
                  <a:t> del </a:t>
                </a:r>
                <a:r>
                  <a:rPr lang="en-US" sz="2000" b="1" dirty="0" err="1" smtClean="0"/>
                  <a:t>algoritmo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es</a:t>
                </a:r>
                <a:r>
                  <a:rPr lang="en-US" sz="2000" b="1" dirty="0" smtClean="0"/>
                  <a:t>:</a:t>
                </a:r>
              </a:p>
              <a:p>
                <a:pPr algn="ctr"/>
                <a:r>
                  <a:rPr lang="en-US" sz="2000" b="1" dirty="0" smtClean="0"/>
                  <a:t>O(|E|*</a:t>
                </a:r>
                <a:r>
                  <a:rPr lang="en-US" sz="2000" b="1" dirty="0" err="1" smtClean="0"/>
                  <a:t>cantidad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caminos</a:t>
                </a:r>
                <a:r>
                  <a:rPr lang="en-US" sz="2000" b="1" dirty="0" smtClean="0"/>
                  <a:t>) </a:t>
                </a:r>
                <a:r>
                  <a:rPr lang="en-US" sz="2000" b="1" dirty="0" smtClean="0">
                    <a:sym typeface="Symbol"/>
                  </a:rPr>
                  <a:t> </a:t>
                </a:r>
                <a:r>
                  <a:rPr lang="en-US" sz="2000" b="1" dirty="0" smtClean="0"/>
                  <a:t>O(|E|*valor del </a:t>
                </a:r>
                <a:r>
                  <a:rPr lang="en-US" sz="2000" b="1" dirty="0" err="1" smtClean="0"/>
                  <a:t>flujo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máximo</a:t>
                </a:r>
                <a:r>
                  <a:rPr lang="en-US" sz="2000" b="1" dirty="0" smtClean="0"/>
                  <a:t>)=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(|</m:t>
                    </m:r>
                    <m:r>
                      <a:rPr lang="en-US" sz="2000" b="1" i="1" dirty="0" err="1">
                        <a:latin typeface="Cambria Math"/>
                      </a:rPr>
                      <m:t>𝑬</m:t>
                    </m:r>
                    <m:r>
                      <a:rPr lang="en-US" sz="2000" b="1" i="1" dirty="0" err="1">
                        <a:latin typeface="Cambria Math"/>
                      </a:rPr>
                      <m:t>||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>
                        <a:latin typeface="Cambria Math"/>
                      </a:rPr>
                      <m:t>|)</m:t>
                    </m:r>
                  </m:oMath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" y="381000"/>
                <a:ext cx="8915400" cy="5940088"/>
              </a:xfrm>
              <a:prstGeom prst="rect">
                <a:avLst/>
              </a:prstGeom>
              <a:blipFill rotWithShape="0">
                <a:blip r:embed="rId3"/>
                <a:stretch>
                  <a:fillRect l="-752" t="-616" b="-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029200" y="6428601"/>
            <a:ext cx="403352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Flujo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máximo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calculado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por</a:t>
            </a:r>
            <a:r>
              <a:rPr lang="en-US" b="1" dirty="0" smtClean="0">
                <a:solidFill>
                  <a:srgbClr val="FF0000"/>
                </a:solidFill>
              </a:rPr>
              <a:t> el </a:t>
            </a:r>
            <a:r>
              <a:rPr lang="en-US" b="1" dirty="0" err="1" smtClean="0">
                <a:solidFill>
                  <a:srgbClr val="FF0000"/>
                </a:solidFill>
              </a:rPr>
              <a:t>algoritmo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s-E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153400" y="6162869"/>
            <a:ext cx="0" cy="22913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181600" y="5056496"/>
            <a:ext cx="887104" cy="533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470848" y="-48904"/>
                <a:ext cx="8229600" cy="5334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FORD-FULKERSON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𝑮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E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s-ES" sz="2800" dirty="0" smtClean="0"/>
                  <a:t>es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/>
                      </a:rPr>
                      <m:t>𝑶</m:t>
                    </m:r>
                    <m:r>
                      <a:rPr lang="en-US" sz="2800" b="1" i="1" dirty="0">
                        <a:latin typeface="Cambria Math"/>
                      </a:rPr>
                      <m:t>(|</m:t>
                    </m:r>
                    <m:r>
                      <a:rPr lang="en-US" sz="2800" b="1" i="1" dirty="0" err="1">
                        <a:latin typeface="Cambria Math"/>
                      </a:rPr>
                      <m:t>𝑬</m:t>
                    </m:r>
                    <m:r>
                      <a:rPr lang="en-US" sz="2800" b="1" i="1" dirty="0" err="1">
                        <a:latin typeface="Cambria Math"/>
                      </a:rPr>
                      <m:t>||</m:t>
                    </m:r>
                    <m:sSup>
                      <m:sSup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800" b="1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800" b="1" i="1" dirty="0">
                        <a:latin typeface="Cambria Math"/>
                      </a:rPr>
                      <m:t>|)</m:t>
                    </m:r>
                  </m:oMath>
                </a14:m>
                <a:endParaRPr lang="es-E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0848" y="-48904"/>
                <a:ext cx="8229600" cy="533400"/>
              </a:xfrm>
              <a:blipFill rotWithShape="0">
                <a:blip r:embed="rId2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6 CuadroTexto"/>
          <p:cNvSpPr txBox="1"/>
          <p:nvPr/>
        </p:nvSpPr>
        <p:spPr>
          <a:xfrm>
            <a:off x="318448" y="385466"/>
            <a:ext cx="85344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Esta</a:t>
            </a:r>
            <a:r>
              <a:rPr lang="en-US" b="1" dirty="0" smtClean="0"/>
              <a:t> </a:t>
            </a:r>
            <a:r>
              <a:rPr lang="en-US" b="1" dirty="0" err="1" smtClean="0"/>
              <a:t>cota</a:t>
            </a:r>
            <a:r>
              <a:rPr lang="en-US" b="1" dirty="0" smtClean="0"/>
              <a:t> no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polinomial</a:t>
            </a:r>
            <a:r>
              <a:rPr lang="en-US" b="1" dirty="0" smtClean="0"/>
              <a:t>: </a:t>
            </a:r>
            <a:r>
              <a:rPr lang="en-US" b="1" dirty="0" err="1" smtClean="0"/>
              <a:t>realmente</a:t>
            </a:r>
            <a:r>
              <a:rPr lang="en-US" b="1" dirty="0" smtClean="0"/>
              <a:t>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exponencial</a:t>
            </a:r>
            <a:r>
              <a:rPr lang="en-US" b="1" dirty="0" smtClean="0"/>
              <a:t> </a:t>
            </a:r>
            <a:r>
              <a:rPr lang="en-US" b="1" dirty="0" err="1" smtClean="0"/>
              <a:t>pues</a:t>
            </a:r>
            <a:r>
              <a:rPr lang="en-US" b="1" dirty="0" smtClean="0"/>
              <a:t> no </a:t>
            </a:r>
            <a:r>
              <a:rPr lang="en-US" b="1" dirty="0" err="1" smtClean="0"/>
              <a:t>depende</a:t>
            </a:r>
            <a:r>
              <a:rPr lang="en-US" b="1" dirty="0" smtClean="0"/>
              <a:t> del </a:t>
            </a:r>
            <a:r>
              <a:rPr lang="en-US" b="1" dirty="0" err="1" smtClean="0"/>
              <a:t>tamaño</a:t>
            </a:r>
            <a:r>
              <a:rPr lang="en-US" b="1" dirty="0" smtClean="0"/>
              <a:t> del </a:t>
            </a:r>
            <a:r>
              <a:rPr lang="en-US" b="1" dirty="0" err="1" smtClean="0"/>
              <a:t>grafo</a:t>
            </a:r>
            <a:r>
              <a:rPr lang="en-US" b="1" dirty="0" smtClean="0"/>
              <a:t> </a:t>
            </a:r>
            <a:r>
              <a:rPr lang="en-US" b="1" dirty="0" err="1" smtClean="0"/>
              <a:t>sino</a:t>
            </a:r>
            <a:r>
              <a:rPr lang="en-US" b="1" dirty="0" smtClean="0"/>
              <a:t> del VALOR del </a:t>
            </a:r>
            <a:r>
              <a:rPr lang="en-US" b="1" dirty="0" err="1" smtClean="0"/>
              <a:t>flujo</a:t>
            </a:r>
            <a:r>
              <a:rPr lang="en-US" b="1" dirty="0" smtClean="0"/>
              <a:t> </a:t>
            </a:r>
            <a:r>
              <a:rPr lang="en-US" b="1" i="1" dirty="0" smtClean="0"/>
              <a:t>f* </a:t>
            </a:r>
            <a:r>
              <a:rPr lang="en-US" b="1" dirty="0" smtClean="0"/>
              <a:t>y </a:t>
            </a:r>
            <a:r>
              <a:rPr lang="en-US" b="1" dirty="0" err="1" smtClean="0"/>
              <a:t>ese</a:t>
            </a:r>
            <a:r>
              <a:rPr lang="en-US" b="1" dirty="0" smtClean="0"/>
              <a:t> valor </a:t>
            </a:r>
            <a:r>
              <a:rPr lang="en-US" b="1" dirty="0" err="1" smtClean="0"/>
              <a:t>es</a:t>
            </a:r>
            <a:r>
              <a:rPr lang="en-US" b="1" dirty="0" smtClean="0"/>
              <a:t> </a:t>
            </a:r>
            <a:r>
              <a:rPr lang="en-US" b="1" dirty="0" err="1" smtClean="0"/>
              <a:t>exponencial</a:t>
            </a:r>
            <a:r>
              <a:rPr lang="en-US" b="1" dirty="0" smtClean="0"/>
              <a:t> con </a:t>
            </a:r>
            <a:r>
              <a:rPr lang="en-US" b="1" dirty="0" err="1" smtClean="0"/>
              <a:t>respecto</a:t>
            </a:r>
            <a:r>
              <a:rPr lang="en-US" b="1" dirty="0" smtClean="0"/>
              <a:t> al </a:t>
            </a:r>
            <a:r>
              <a:rPr lang="en-US" b="1" dirty="0" err="1" smtClean="0"/>
              <a:t>tamaño</a:t>
            </a:r>
            <a:r>
              <a:rPr lang="en-US" b="1" dirty="0" smtClean="0"/>
              <a:t> </a:t>
            </a:r>
            <a:r>
              <a:rPr lang="en-US" b="1" dirty="0" err="1" smtClean="0"/>
              <a:t>que</a:t>
            </a:r>
            <a:r>
              <a:rPr lang="en-US" b="1" dirty="0" smtClean="0"/>
              <a:t> </a:t>
            </a:r>
            <a:r>
              <a:rPr lang="en-US" b="1" dirty="0" err="1" smtClean="0"/>
              <a:t>ocupa</a:t>
            </a:r>
            <a:r>
              <a:rPr lang="en-US" b="1" dirty="0" smtClean="0"/>
              <a:t> en </a:t>
            </a:r>
            <a:r>
              <a:rPr lang="en-US" b="1" dirty="0" err="1" smtClean="0"/>
              <a:t>memoria</a:t>
            </a:r>
            <a:r>
              <a:rPr lang="en-US" b="1" dirty="0" smtClean="0"/>
              <a:t> </a:t>
            </a:r>
            <a:r>
              <a:rPr lang="en-US" b="1" dirty="0" err="1" smtClean="0"/>
              <a:t>su</a:t>
            </a:r>
            <a:r>
              <a:rPr lang="en-US" b="1" dirty="0" smtClean="0"/>
              <a:t> </a:t>
            </a:r>
            <a:r>
              <a:rPr lang="en-US" b="1" dirty="0" err="1" smtClean="0"/>
              <a:t>representación</a:t>
            </a:r>
            <a:r>
              <a:rPr lang="en-US" b="1" dirty="0" smtClean="0"/>
              <a:t> </a:t>
            </a:r>
            <a:endParaRPr lang="es-E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81000" y="1301889"/>
                <a:ext cx="85344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Justificación</a:t>
                </a:r>
                <a:r>
                  <a:rPr lang="en-US" b="1" dirty="0" smtClean="0"/>
                  <a:t>: </a:t>
                </a:r>
                <a:r>
                  <a:rPr lang="en-US" b="1" dirty="0"/>
                  <a:t>e</a:t>
                </a:r>
                <a:r>
                  <a:rPr lang="en-US" b="1" dirty="0" smtClean="0"/>
                  <a:t>n </a:t>
                </a:r>
                <a:r>
                  <a:rPr lang="en-US" b="1" dirty="0" err="1" smtClean="0"/>
                  <a:t>este</a:t>
                </a:r>
                <a:r>
                  <a:rPr lang="en-US" b="1" dirty="0" smtClean="0"/>
                  <a:t> problema, el </a:t>
                </a:r>
                <a:r>
                  <a:rPr lang="en-US" b="1" i="1" dirty="0" err="1" smtClean="0">
                    <a:solidFill>
                      <a:srgbClr val="0070C0"/>
                    </a:solidFill>
                  </a:rPr>
                  <a:t>tamaño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 de la </a:t>
                </a:r>
                <a:r>
                  <a:rPr lang="en-US" b="1" i="1" dirty="0" err="1" smtClean="0">
                    <a:solidFill>
                      <a:srgbClr val="0070C0"/>
                    </a:solidFill>
                  </a:rPr>
                  <a:t>entrada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 err="1" smtClean="0"/>
                  <a:t>viene</a:t>
                </a:r>
                <a:r>
                  <a:rPr lang="en-US" b="1" dirty="0" smtClean="0"/>
                  <a:t> dado </a:t>
                </a:r>
                <a:r>
                  <a:rPr lang="en-US" b="1" dirty="0" err="1" smtClean="0"/>
                  <a:t>por</a:t>
                </a:r>
                <a:r>
                  <a:rPr lang="en-US" b="1" dirty="0" smtClean="0"/>
                  <a:t>: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 smtClean="0"/>
                  <a:t>|V|,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dirty="0" smtClean="0"/>
                  <a:t>|E|,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b="1" i="1" dirty="0" err="1" smtClean="0">
                    <a:solidFill>
                      <a:srgbClr val="0070C0"/>
                    </a:solidFill>
                  </a:rPr>
                  <a:t>cantidad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 de bits </a:t>
                </a:r>
                <a:r>
                  <a:rPr lang="en-US" b="1" dirty="0" err="1" smtClean="0"/>
                  <a:t>necesarios</a:t>
                </a:r>
                <a:r>
                  <a:rPr lang="en-US" b="1" dirty="0" smtClean="0"/>
                  <a:t> para </a:t>
                </a:r>
                <a:r>
                  <a:rPr lang="en-US" b="1" dirty="0" err="1" smtClean="0"/>
                  <a:t>representar</a:t>
                </a:r>
                <a:r>
                  <a:rPr lang="en-US" b="1" dirty="0" smtClean="0"/>
                  <a:t> la </a:t>
                </a:r>
                <a:r>
                  <a:rPr lang="en-US" b="1" i="1" dirty="0" err="1" smtClean="0">
                    <a:solidFill>
                      <a:srgbClr val="0070C0"/>
                    </a:solidFill>
                  </a:rPr>
                  <a:t>capacidad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asociada</a:t>
                </a:r>
                <a:r>
                  <a:rPr lang="en-US" b="1" dirty="0" smtClean="0"/>
                  <a:t> a </a:t>
                </a:r>
                <a:r>
                  <a:rPr lang="en-US" b="1" dirty="0" err="1" smtClean="0"/>
                  <a:t>cada</a:t>
                </a:r>
                <a:r>
                  <a:rPr lang="en-US" b="1" dirty="0" smtClean="0"/>
                  <a:t> arista </a:t>
                </a:r>
              </a:p>
              <a:p>
                <a:endParaRPr lang="en-US" b="1" dirty="0" smtClean="0"/>
              </a:p>
              <a:p>
                <a:r>
                  <a:rPr lang="en-US" b="1" dirty="0"/>
                  <a:t>E</a:t>
                </a:r>
                <a:r>
                  <a:rPr lang="en-US" b="1" dirty="0" smtClean="0"/>
                  <a:t>n general, </a:t>
                </a:r>
                <a:r>
                  <a:rPr lang="en-US" b="1" dirty="0" err="1" smtClean="0"/>
                  <a:t>una</a:t>
                </a:r>
                <a:r>
                  <a:rPr lang="en-US" b="1" dirty="0" smtClean="0"/>
                  <a:t> </a:t>
                </a:r>
                <a:r>
                  <a:rPr lang="en-US" b="1" i="1" dirty="0" err="1" smtClean="0">
                    <a:solidFill>
                      <a:srgbClr val="0070C0"/>
                    </a:solidFill>
                  </a:rPr>
                  <a:t>capacidad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c </a:t>
                </a:r>
                <a:r>
                  <a:rPr lang="en-US" b="1" dirty="0" err="1" smtClean="0"/>
                  <a:t>requiere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log</a:t>
                </a:r>
                <a:r>
                  <a:rPr lang="en-US" b="1" i="1" baseline="-25000" dirty="0" smtClean="0"/>
                  <a:t>2</a:t>
                </a:r>
                <a:r>
                  <a:rPr lang="en-US" b="1" i="1" dirty="0" smtClean="0"/>
                  <a:t>c =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i="1" dirty="0" smtClean="0"/>
                  <a:t> bits, (o sea, c=</a:t>
                </a:r>
                <a:r>
                  <a:rPr lang="en-US" b="1" dirty="0" smtClean="0"/>
                  <a:t>2</a:t>
                </a:r>
                <a:r>
                  <a:rPr lang="en-US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) para </a:t>
                </a:r>
                <a:r>
                  <a:rPr lang="en-US" b="1" dirty="0" err="1" smtClean="0"/>
                  <a:t>representarse</a:t>
                </a:r>
                <a:r>
                  <a:rPr lang="en-US" b="1" dirty="0" smtClean="0"/>
                  <a:t> y </a:t>
                </a:r>
                <a:r>
                  <a:rPr lang="en-US" b="1" dirty="0" err="1" smtClean="0"/>
                  <a:t>eso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sería</a:t>
                </a:r>
                <a:r>
                  <a:rPr lang="en-US" b="1" dirty="0" smtClean="0"/>
                  <a:t> lo que </a:t>
                </a:r>
                <a:r>
                  <a:rPr lang="en-US" b="1" dirty="0" err="1" smtClean="0"/>
                  <a:t>aporta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esa</a:t>
                </a:r>
                <a:r>
                  <a:rPr lang="en-US" b="1" dirty="0" smtClean="0"/>
                  <a:t> </a:t>
                </a:r>
                <a:r>
                  <a:rPr lang="en-US" b="1" i="1" dirty="0" err="1" smtClean="0">
                    <a:solidFill>
                      <a:srgbClr val="0070C0"/>
                    </a:solidFill>
                  </a:rPr>
                  <a:t>capacidad</a:t>
                </a:r>
                <a:r>
                  <a:rPr lang="en-US" b="1" dirty="0" smtClean="0"/>
                  <a:t> al </a:t>
                </a:r>
                <a:r>
                  <a:rPr lang="en-US" b="1" dirty="0" err="1" smtClean="0"/>
                  <a:t>tamaño</a:t>
                </a:r>
                <a:r>
                  <a:rPr lang="en-US" b="1" dirty="0" smtClean="0"/>
                  <a:t> general de la </a:t>
                </a:r>
                <a:r>
                  <a:rPr lang="en-US" b="1" dirty="0" err="1" smtClean="0"/>
                  <a:t>entrada</a:t>
                </a:r>
                <a:endParaRPr lang="en-US" b="1" dirty="0" smtClean="0"/>
              </a:p>
              <a:p>
                <a:endParaRPr lang="en-US" b="1" dirty="0"/>
              </a:p>
              <a:p>
                <a:r>
                  <a:rPr lang="en-US" b="1" dirty="0" err="1"/>
                  <a:t>Por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ejemplo</a:t>
                </a:r>
                <a:r>
                  <a:rPr lang="en-US" b="1" dirty="0"/>
                  <a:t>:</a:t>
                </a:r>
                <a:r>
                  <a:rPr lang="en-US" b="1" dirty="0" smtClean="0"/>
                  <a:t> </a:t>
                </a:r>
                <a:r>
                  <a:rPr lang="en-US" b="1" dirty="0"/>
                  <a:t>para </a:t>
                </a:r>
                <a:r>
                  <a:rPr lang="en-US" b="1" dirty="0" err="1"/>
                  <a:t>pasar</a:t>
                </a:r>
                <a:r>
                  <a:rPr lang="en-US" b="1" dirty="0"/>
                  <a:t> en un </a:t>
                </a:r>
                <a:r>
                  <a:rPr lang="en-US" b="1" dirty="0" err="1"/>
                  <a:t>método</a:t>
                </a:r>
                <a:r>
                  <a:rPr lang="en-US" b="1" dirty="0"/>
                  <a:t> el valor </a:t>
                </a:r>
                <a:r>
                  <a:rPr lang="en-US" b="1" i="1" dirty="0" smtClean="0"/>
                  <a:t>c</a:t>
                </a:r>
                <a:r>
                  <a:rPr lang="en-US" b="1" dirty="0" smtClean="0"/>
                  <a:t> = </a:t>
                </a:r>
                <a:r>
                  <a:rPr lang="en-US" b="1" dirty="0"/>
                  <a:t>1millón, no se </a:t>
                </a:r>
                <a:r>
                  <a:rPr lang="en-US" b="1" dirty="0" err="1"/>
                  <a:t>requiere</a:t>
                </a:r>
                <a:r>
                  <a:rPr lang="en-US" b="1" dirty="0"/>
                  <a:t> 1 </a:t>
                </a:r>
                <a:r>
                  <a:rPr lang="en-US" b="1" dirty="0" err="1"/>
                  <a:t>millón</a:t>
                </a:r>
                <a:r>
                  <a:rPr lang="en-US" b="1" dirty="0"/>
                  <a:t> de </a:t>
                </a:r>
                <a:r>
                  <a:rPr lang="en-US" b="1" dirty="0" smtClean="0"/>
                  <a:t>bits, </a:t>
                </a:r>
                <a:r>
                  <a:rPr lang="en-US" b="1" dirty="0" err="1"/>
                  <a:t>b</a:t>
                </a:r>
                <a:r>
                  <a:rPr lang="en-US" b="1" dirty="0" err="1" smtClean="0"/>
                  <a:t>asta</a:t>
                </a:r>
                <a:r>
                  <a:rPr lang="en-US" b="1" dirty="0" smtClean="0"/>
                  <a:t> </a:t>
                </a:r>
                <a:r>
                  <a:rPr lang="en-US" b="1" dirty="0"/>
                  <a:t>con log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1 </a:t>
                </a:r>
                <a:r>
                  <a:rPr lang="en-US" b="1" dirty="0" err="1"/>
                  <a:t>millón</a:t>
                </a:r>
                <a:r>
                  <a:rPr lang="en-US" b="1" dirty="0"/>
                  <a:t> para </a:t>
                </a:r>
                <a:r>
                  <a:rPr lang="en-US" b="1" dirty="0" err="1"/>
                  <a:t>representar</a:t>
                </a:r>
                <a:r>
                  <a:rPr lang="en-US" b="1" dirty="0"/>
                  <a:t> en </a:t>
                </a:r>
                <a:r>
                  <a:rPr lang="en-US" b="1" dirty="0" err="1"/>
                  <a:t>memoria</a:t>
                </a:r>
                <a:r>
                  <a:rPr lang="en-US" b="1" dirty="0"/>
                  <a:t> </a:t>
                </a:r>
                <a:r>
                  <a:rPr lang="en-US" b="1" dirty="0" err="1"/>
                  <a:t>dicho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número</a:t>
                </a:r>
                <a:r>
                  <a:rPr lang="en-US" b="1" dirty="0" smtClean="0"/>
                  <a:t>, o sea, 20 bits</a:t>
                </a:r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 smtClean="0"/>
                  <a:t>La </a:t>
                </a:r>
                <a:r>
                  <a:rPr lang="en-US" b="1" dirty="0" err="1" smtClean="0"/>
                  <a:t>menor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capacidad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c </a:t>
                </a:r>
                <a:r>
                  <a:rPr lang="en-US" b="1" dirty="0" err="1" smtClean="0"/>
                  <a:t>asociada</a:t>
                </a:r>
                <a:r>
                  <a:rPr lang="en-US" b="1" dirty="0" smtClean="0"/>
                  <a:t> a </a:t>
                </a:r>
                <a:r>
                  <a:rPr lang="en-US" b="1" dirty="0" err="1" smtClean="0"/>
                  <a:t>una</a:t>
                </a:r>
                <a:r>
                  <a:rPr lang="en-US" b="1" dirty="0" smtClean="0"/>
                  <a:t> arista es </a:t>
                </a:r>
                <a:r>
                  <a:rPr lang="en-US" b="1" dirty="0" smtClean="0">
                    <a:sym typeface="Symbol"/>
                  </a:rPr>
                  <a:t></a:t>
                </a:r>
                <a:r>
                  <a:rPr lang="en-US" b="1" dirty="0" smtClean="0"/>
                  <a:t> que el valor del </a:t>
                </a:r>
                <a:r>
                  <a:rPr lang="en-US" b="1" dirty="0" err="1" smtClean="0"/>
                  <a:t>flujo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máximo</a:t>
                </a:r>
                <a:r>
                  <a:rPr lang="en-US" b="1" dirty="0" smtClean="0"/>
                  <a:t>, </a:t>
                </a:r>
                <a:r>
                  <a:rPr lang="en-US" b="1" dirty="0" err="1" smtClean="0"/>
                  <a:t>por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tanto</a:t>
                </a:r>
                <a:r>
                  <a:rPr lang="en-US" b="1" dirty="0" smtClean="0"/>
                  <a:t>, |</a:t>
                </a:r>
                <a:r>
                  <a:rPr lang="en-US" b="1" dirty="0" err="1" smtClean="0"/>
                  <a:t>E|</a:t>
                </a:r>
                <a:r>
                  <a:rPr lang="en-US" b="1" i="1" dirty="0" err="1" smtClean="0"/>
                  <a:t>c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ym typeface="Symbol"/>
                  </a:rPr>
                  <a:t> |E|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 smtClean="0">
                    <a:sym typeface="Symbol"/>
                  </a:rPr>
                  <a:t> </a:t>
                </a:r>
                <a:endParaRPr lang="en-US" b="1" dirty="0" smtClean="0"/>
              </a:p>
              <a:p>
                <a:endParaRPr lang="en-US" b="1" dirty="0"/>
              </a:p>
              <a:p>
                <a:r>
                  <a:rPr lang="en-US" b="1" dirty="0" smtClean="0"/>
                  <a:t>|</a:t>
                </a:r>
                <a:r>
                  <a:rPr lang="en-US" b="1" dirty="0" err="1" smtClean="0"/>
                  <a:t>E|</a:t>
                </a:r>
                <a:r>
                  <a:rPr lang="en-US" b="1" i="1" dirty="0" err="1" smtClean="0"/>
                  <a:t>c</a:t>
                </a:r>
                <a:r>
                  <a:rPr lang="en-US" b="1" dirty="0" smtClean="0"/>
                  <a:t> no es </a:t>
                </a:r>
                <a:r>
                  <a:rPr lang="en-US" b="1" dirty="0" err="1" smtClean="0"/>
                  <a:t>una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cota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polinomial</a:t>
                </a:r>
                <a:r>
                  <a:rPr lang="en-US" b="1" dirty="0" smtClean="0"/>
                  <a:t>, </a:t>
                </a:r>
                <a:r>
                  <a:rPr lang="en-US" b="1" dirty="0" err="1" smtClean="0"/>
                  <a:t>pues</a:t>
                </a:r>
                <a:r>
                  <a:rPr lang="en-US" b="1" dirty="0" smtClean="0"/>
                  <a:t> </a:t>
                </a:r>
                <a:r>
                  <a:rPr lang="en-US" b="1" dirty="0"/>
                  <a:t>|</a:t>
                </a:r>
                <a:r>
                  <a:rPr lang="en-US" b="1" dirty="0" err="1"/>
                  <a:t>E|</a:t>
                </a:r>
                <a:r>
                  <a:rPr lang="en-US" b="1" i="1" dirty="0" err="1"/>
                  <a:t>c</a:t>
                </a:r>
                <a:r>
                  <a:rPr lang="en-US" b="1" dirty="0"/>
                  <a:t> </a:t>
                </a:r>
                <a:r>
                  <a:rPr lang="en-US" b="1" dirty="0" smtClean="0"/>
                  <a:t>=|E|2</a:t>
                </a:r>
                <a:r>
                  <a:rPr lang="en-US" b="1" baseline="30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baseline="30000" dirty="0" smtClean="0"/>
                  <a:t> </a:t>
                </a:r>
                <a:r>
                  <a:rPr lang="en-US" b="1" dirty="0">
                    <a:sym typeface="Symbol"/>
                  </a:rPr>
                  <a:t></a:t>
                </a:r>
                <a:r>
                  <a:rPr lang="en-US" b="1" dirty="0" smtClean="0">
                    <a:sym typeface="Symbol" panose="05050102010706020507" pitchFamily="18" charset="2"/>
                  </a:rPr>
                  <a:t> </a:t>
                </a:r>
                <a:r>
                  <a:rPr lang="en-US" b="1" dirty="0" smtClean="0">
                    <a:sym typeface="Symbol"/>
                  </a:rPr>
                  <a:t>|</a:t>
                </a:r>
                <a:r>
                  <a:rPr lang="en-US" b="1" dirty="0">
                    <a:sym typeface="Symbol"/>
                  </a:rPr>
                  <a:t>E|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b="1" dirty="0">
                    <a:sym typeface="Symbol"/>
                  </a:rPr>
                  <a:t> </a:t>
                </a:r>
                <a:r>
                  <a:rPr lang="es-ES" b="1" dirty="0" smtClean="0">
                    <a:sym typeface="Symbol"/>
                  </a:rPr>
                  <a:t>tampoco es una cota </a:t>
                </a:r>
                <a:r>
                  <a:rPr lang="es-ES" b="1" dirty="0" err="1" smtClean="0">
                    <a:sym typeface="Symbol"/>
                  </a:rPr>
                  <a:t>polinomial</a:t>
                </a:r>
                <a:r>
                  <a:rPr lang="es-ES" b="1" dirty="0" smtClean="0">
                    <a:sym typeface="Symbol"/>
                  </a:rPr>
                  <a:t>,  porque es un valor mayor que algo que no es </a:t>
                </a:r>
                <a:r>
                  <a:rPr lang="es-ES" b="1" dirty="0" err="1" smtClean="0">
                    <a:sym typeface="Symbol"/>
                  </a:rPr>
                  <a:t>polinomial</a:t>
                </a:r>
                <a:endParaRPr lang="es-ES" b="1" dirty="0" smtClean="0">
                  <a:sym typeface="Symbol"/>
                </a:endParaRPr>
              </a:p>
              <a:p>
                <a:endParaRPr lang="en-US" b="1" dirty="0">
                  <a:sym typeface="Symbol"/>
                </a:endParaRPr>
              </a:p>
              <a:p>
                <a:r>
                  <a:rPr lang="en-US" b="1" dirty="0" smtClean="0">
                    <a:sym typeface="Symbol"/>
                  </a:rPr>
                  <a:t>En general, el </a:t>
                </a:r>
                <a:r>
                  <a:rPr lang="en-US" b="1" i="1" dirty="0" smtClean="0">
                    <a:solidFill>
                      <a:srgbClr val="0070C0"/>
                    </a:solidFill>
                    <a:sym typeface="Symbol"/>
                  </a:rPr>
                  <a:t>while – </a:t>
                </a:r>
                <a:r>
                  <a:rPr lang="en-US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Symbol"/>
                  </a:rPr>
                  <a:t>línea</a:t>
                </a:r>
                <a:r>
                  <a:rPr lang="en-US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sym typeface="Symbol"/>
                  </a:rPr>
                  <a:t> 3</a:t>
                </a:r>
                <a:r>
                  <a:rPr lang="en-US" b="1" dirty="0" smtClean="0">
                    <a:sym typeface="Symbol"/>
                  </a:rPr>
                  <a:t> </a:t>
                </a:r>
                <a:r>
                  <a:rPr lang="en-US" b="1" dirty="0" err="1" smtClean="0">
                    <a:sym typeface="Symbol"/>
                  </a:rPr>
                  <a:t>es</a:t>
                </a:r>
                <a:r>
                  <a:rPr lang="en-US" b="1" dirty="0" smtClean="0">
                    <a:sym typeface="Symbol"/>
                  </a:rPr>
                  <a:t> O</a:t>
                </a:r>
                <a:r>
                  <a:rPr lang="en-US" b="1" dirty="0">
                    <a:sym typeface="Symbol"/>
                  </a:rPr>
                  <a:t>(|E|</a:t>
                </a:r>
                <a:r>
                  <a:rPr lang="en-US" b="1" dirty="0" smtClean="0"/>
                  <a:t>2</a:t>
                </a:r>
                <a:r>
                  <a:rPr lang="en-US" b="1" baseline="30000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b="1" dirty="0" smtClean="0"/>
                  <a:t>)</a:t>
                </a:r>
                <a:r>
                  <a:rPr lang="en-US" b="1" dirty="0"/>
                  <a:t> </a:t>
                </a:r>
                <a:r>
                  <a:rPr lang="en-US" b="1" dirty="0" smtClean="0"/>
                  <a:t>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b="1" dirty="0" smtClean="0"/>
                  <a:t>: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/>
                  <a:t>cantidad</a:t>
                </a:r>
                <a:r>
                  <a:rPr lang="en-US" b="1" dirty="0" smtClean="0"/>
                  <a:t> de bits </a:t>
                </a:r>
                <a:r>
                  <a:rPr lang="en-US" b="1" dirty="0" err="1" smtClean="0"/>
                  <a:t>necesarios</a:t>
                </a:r>
                <a:r>
                  <a:rPr lang="en-US" b="1" dirty="0" smtClean="0"/>
                  <a:t> para </a:t>
                </a:r>
                <a:r>
                  <a:rPr lang="en-US" b="1" dirty="0" err="1" smtClean="0"/>
                  <a:t>representar</a:t>
                </a:r>
                <a:r>
                  <a:rPr lang="en-US" b="1" dirty="0" smtClean="0"/>
                  <a:t> el VALOR del </a:t>
                </a:r>
                <a:r>
                  <a:rPr lang="en-US" b="1" dirty="0" err="1" smtClean="0"/>
                  <a:t>flujo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máximo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porque el valor del </a:t>
                </a:r>
                <a:r>
                  <a:rPr lang="en-US" b="1" dirty="0" err="1" smtClean="0"/>
                  <a:t>flujo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exponencial</a:t>
                </a:r>
                <a:r>
                  <a:rPr lang="en-US" b="1" dirty="0" smtClean="0"/>
                  <a:t> con </a:t>
                </a:r>
                <a:r>
                  <a:rPr lang="en-US" b="1" dirty="0" err="1" smtClean="0"/>
                  <a:t>respecto</a:t>
                </a:r>
                <a:r>
                  <a:rPr lang="en-US" b="1" dirty="0" smtClean="0"/>
                  <a:t> al </a:t>
                </a:r>
                <a:r>
                  <a:rPr lang="en-US" b="1" dirty="0" err="1" smtClean="0"/>
                  <a:t>tamaño</a:t>
                </a:r>
                <a:r>
                  <a:rPr lang="en-US" b="1" dirty="0"/>
                  <a:t> </a:t>
                </a:r>
                <a:r>
                  <a:rPr lang="en-US" b="1" dirty="0" smtClean="0"/>
                  <a:t>de la </a:t>
                </a:r>
                <a:r>
                  <a:rPr lang="en-US" b="1" dirty="0" err="1" smtClean="0"/>
                  <a:t>memoria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cantidad</a:t>
                </a:r>
                <a:r>
                  <a:rPr lang="en-US" b="1" dirty="0" smtClean="0"/>
                  <a:t> de bits) </a:t>
                </a:r>
                <a:r>
                  <a:rPr lang="en-US" b="1" dirty="0" err="1" smtClean="0"/>
                  <a:t>que</a:t>
                </a:r>
                <a:r>
                  <a:rPr lang="en-US" b="1" dirty="0" smtClean="0"/>
                  <a:t> se </a:t>
                </a:r>
                <a:r>
                  <a:rPr lang="en-US" b="1" dirty="0" err="1" smtClean="0"/>
                  <a:t>necesita</a:t>
                </a:r>
                <a:r>
                  <a:rPr lang="en-US" b="1" dirty="0" smtClean="0"/>
                  <a:t> para </a:t>
                </a:r>
                <a:r>
                  <a:rPr lang="en-US" b="1" dirty="0" err="1" smtClean="0"/>
                  <a:t>representarlo</a:t>
                </a:r>
                <a:endParaRPr lang="en-US" b="1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01889"/>
                <a:ext cx="8534400" cy="5632311"/>
              </a:xfrm>
              <a:prstGeom prst="rect">
                <a:avLst/>
              </a:prstGeom>
              <a:blipFill rotWithShape="0">
                <a:blip r:embed="rId3"/>
                <a:stretch>
                  <a:fillRect l="-643" t="-649" r="-500" b="-7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838200" y="2133600"/>
            <a:ext cx="8014648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71800" y="5867400"/>
            <a:ext cx="990600" cy="457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/>
          <p:cNvSpPr/>
          <p:nvPr/>
        </p:nvSpPr>
        <p:spPr>
          <a:xfrm>
            <a:off x="1780593" y="3676262"/>
            <a:ext cx="990600" cy="4572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Cortes en </a:t>
            </a:r>
            <a:r>
              <a:rPr lang="en-US" sz="3600" dirty="0" err="1" smtClean="0">
                <a:solidFill>
                  <a:srgbClr val="FF0000"/>
                </a:solidFill>
              </a:rPr>
              <a:t>una</a:t>
            </a:r>
            <a:r>
              <a:rPr lang="en-US" sz="3600" dirty="0" smtClean="0">
                <a:solidFill>
                  <a:srgbClr val="FF0000"/>
                </a:solidFill>
              </a:rPr>
              <a:t> Red de </a:t>
            </a:r>
            <a:r>
              <a:rPr lang="en-US" sz="3600" dirty="0" err="1" smtClean="0">
                <a:solidFill>
                  <a:srgbClr val="FF0000"/>
                </a:solidFill>
              </a:rPr>
              <a:t>flujo</a:t>
            </a:r>
            <a:endParaRPr lang="es-E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noFill/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" sz="2400" dirty="0"/>
                  <a:t>Un </a:t>
                </a:r>
                <a:r>
                  <a:rPr lang="es-ES" sz="2400" b="1" i="1" dirty="0" smtClean="0">
                    <a:solidFill>
                      <a:srgbClr val="0070C0"/>
                    </a:solidFill>
                  </a:rPr>
                  <a:t>corte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s-ES" sz="24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s-ES" sz="24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s-ES" sz="2400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  <m:r>
                      <a:rPr lang="es-ES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ES" sz="2400" i="1" dirty="0">
                    <a:solidFill>
                      <a:srgbClr val="0070C0"/>
                    </a:solidFill>
                  </a:rPr>
                  <a:t> </a:t>
                </a:r>
                <a:r>
                  <a:rPr lang="es-ES" sz="2400" dirty="0"/>
                  <a:t>de una red de flujo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  <m:r>
                      <a:rPr lang="es-ES" sz="2400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𝑉</m:t>
                        </m:r>
                        <m:r>
                          <a:rPr lang="es-ES" sz="2400" i="1">
                            <a:latin typeface="Cambria Math"/>
                          </a:rPr>
                          <m:t>,</m:t>
                        </m:r>
                        <m:r>
                          <a:rPr lang="es-ES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400" dirty="0"/>
                  <a:t> es una partición de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𝑉</m:t>
                    </m:r>
                  </m:oMath>
                </a14:m>
                <a:r>
                  <a:rPr lang="es-ES" sz="2400" dirty="0"/>
                  <a:t> en dos conjuntos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𝑆</m:t>
                    </m:r>
                  </m:oMath>
                </a14:m>
                <a:r>
                  <a:rPr lang="es-ES" sz="2400" dirty="0"/>
                  <a:t> y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𝑇</m:t>
                    </m:r>
                    <m:r>
                      <a:rPr lang="es-ES" sz="2400" i="1">
                        <a:latin typeface="Cambria Math"/>
                      </a:rPr>
                      <m:t>=</m:t>
                    </m:r>
                    <m:r>
                      <a:rPr lang="es-ES" sz="2400" i="1">
                        <a:latin typeface="Cambria Math"/>
                      </a:rPr>
                      <m:t>𝑉</m:t>
                    </m:r>
                    <m:r>
                      <a:rPr lang="es-ES" sz="2400" i="1">
                        <a:latin typeface="Cambria Math"/>
                      </a:rPr>
                      <m:t>−</m:t>
                    </m:r>
                    <m:r>
                      <a:rPr lang="es-ES" sz="2400" i="1">
                        <a:latin typeface="Cambria Math"/>
                      </a:rPr>
                      <m:t>𝑆</m:t>
                    </m:r>
                  </m:oMath>
                </a14:m>
                <a:r>
                  <a:rPr lang="es-ES" sz="2400" dirty="0"/>
                  <a:t> de modo que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𝑠</m:t>
                    </m:r>
                    <m:r>
                      <a:rPr lang="es-ES" sz="2400" i="1">
                        <a:latin typeface="Cambria Math"/>
                      </a:rPr>
                      <m:t>∈</m:t>
                    </m:r>
                    <m:r>
                      <a:rPr lang="es-ES" sz="2400" i="1">
                        <a:latin typeface="Cambria Math"/>
                      </a:rPr>
                      <m:t>𝑆</m:t>
                    </m:r>
                  </m:oMath>
                </a14:m>
                <a:r>
                  <a:rPr lang="es-ES" sz="2400" dirty="0" smtClean="0"/>
                  <a:t> </a:t>
                </a:r>
                <a:r>
                  <a:rPr lang="es-ES" sz="2400" dirty="0"/>
                  <a:t>y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𝑡</m:t>
                    </m:r>
                    <m:r>
                      <a:rPr lang="es-ES" sz="2400" i="1">
                        <a:latin typeface="Cambria Math"/>
                      </a:rPr>
                      <m:t>∈</m:t>
                    </m:r>
                    <m:r>
                      <a:rPr lang="es-ES" sz="2400" i="1">
                        <a:latin typeface="Cambria Math"/>
                      </a:rPr>
                      <m:t>𝑇</m:t>
                    </m:r>
                  </m:oMath>
                </a14:m>
                <a:r>
                  <a:rPr lang="es-ES" sz="2400" dirty="0"/>
                  <a:t> </a:t>
                </a:r>
                <a:endParaRPr lang="es-ES" sz="2400" dirty="0" smtClean="0"/>
              </a:p>
              <a:p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s-ES" sz="2400" dirty="0"/>
                  <a:t>Si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/>
                  <a:t> es un flujo, entonces el </a:t>
                </a:r>
                <a:r>
                  <a:rPr lang="es-ES" sz="2400" b="1" i="1" dirty="0"/>
                  <a:t>flujo neto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  <m:r>
                      <a:rPr lang="es-ES" sz="2400" i="1">
                        <a:latin typeface="Cambria Math"/>
                      </a:rPr>
                      <m:t>(</m:t>
                    </m:r>
                    <m:r>
                      <a:rPr lang="es-ES" sz="2400" i="1">
                        <a:latin typeface="Cambria Math"/>
                      </a:rPr>
                      <m:t>𝑆</m:t>
                    </m:r>
                    <m:r>
                      <a:rPr lang="es-ES" sz="2400" i="1">
                        <a:latin typeface="Cambria Math"/>
                      </a:rPr>
                      <m:t>,</m:t>
                    </m:r>
                    <m:r>
                      <a:rPr lang="es-ES" sz="2400" i="1">
                        <a:latin typeface="Cambria Math"/>
                      </a:rPr>
                      <m:t>𝑇</m:t>
                    </m:r>
                    <m:r>
                      <a:rPr lang="es-E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400" dirty="0"/>
                  <a:t> a través del corte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(</m:t>
                    </m:r>
                    <m:r>
                      <a:rPr lang="es-ES" sz="2400" i="1">
                        <a:latin typeface="Cambria Math"/>
                      </a:rPr>
                      <m:t>𝑆</m:t>
                    </m:r>
                    <m:r>
                      <a:rPr lang="es-ES" sz="2400" i="1">
                        <a:latin typeface="Cambria Math"/>
                      </a:rPr>
                      <m:t>,</m:t>
                    </m:r>
                    <m:r>
                      <a:rPr lang="es-ES" sz="2400" i="1">
                        <a:latin typeface="Cambria Math"/>
                      </a:rPr>
                      <m:t>𝑇</m:t>
                    </m:r>
                    <m:r>
                      <a:rPr lang="es-E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400" dirty="0"/>
                  <a:t> se define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>
                              <a:latin typeface="Cambria Math"/>
                            </a:rPr>
                            <m:t>𝑺</m:t>
                          </m:r>
                          <m:r>
                            <a:rPr lang="es-ES" sz="2400" b="1" i="1">
                              <a:latin typeface="Cambria Math"/>
                            </a:rPr>
                            <m:t>,</m:t>
                          </m:r>
                          <m:r>
                            <a:rPr lang="es-ES" sz="2400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s-E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latin typeface="Cambria Math"/>
                            </a:rPr>
                            <m:t>𝑢</m:t>
                          </m:r>
                          <m:r>
                            <a:rPr lang="es-ES" sz="2400" i="1">
                              <a:latin typeface="Cambria Math"/>
                            </a:rPr>
                            <m:t>∈</m:t>
                          </m:r>
                          <m:r>
                            <a:rPr lang="es-ES" sz="2400" i="1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s-ES" sz="2400" i="1">
                          <a:latin typeface="Cambria Math"/>
                        </a:rPr>
                        <m:t>−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latin typeface="Cambria Math"/>
                            </a:rPr>
                            <m:t>𝑢</m:t>
                          </m:r>
                          <m:r>
                            <a:rPr lang="es-ES" sz="2400" i="1">
                              <a:latin typeface="Cambria Math"/>
                            </a:rPr>
                            <m:t>∈</m:t>
                          </m:r>
                          <m:r>
                            <a:rPr lang="es-ES" sz="2400" i="1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s-ES" sz="24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err="1" smtClean="0"/>
                  <a:t>Además</a:t>
                </a:r>
                <a:r>
                  <a:rPr lang="en-US" sz="2400" dirty="0" smtClean="0"/>
                  <a:t>,  </a:t>
                </a:r>
                <a:r>
                  <a:rPr lang="es-ES" sz="2400" dirty="0"/>
                  <a:t>la </a:t>
                </a:r>
                <a:r>
                  <a:rPr lang="es-ES" sz="2400" b="1" dirty="0"/>
                  <a:t>capacidad</a:t>
                </a:r>
                <a:r>
                  <a:rPr lang="es-ES" sz="2400" dirty="0"/>
                  <a:t> del </a:t>
                </a:r>
                <a:r>
                  <a:rPr lang="es-ES" sz="2400" b="1" i="1" dirty="0" smtClean="0">
                    <a:solidFill>
                      <a:srgbClr val="0070C0"/>
                    </a:solidFill>
                  </a:rPr>
                  <a:t>corte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s-E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s-ES" sz="24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s-ES" sz="2400" b="1" i="1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s-E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s-ES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es-ES" sz="2400" dirty="0"/>
                  <a:t>se define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>
                          <a:latin typeface="Cambria Math"/>
                        </a:rPr>
                        <m:t>𝒄</m:t>
                      </m:r>
                      <m:d>
                        <m:dPr>
                          <m:ctrlPr>
                            <a:rPr lang="es-E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1" i="1">
                              <a:latin typeface="Cambria Math"/>
                            </a:rPr>
                            <m:t>𝑺</m:t>
                          </m:r>
                          <m:r>
                            <a:rPr lang="es-ES" sz="2400" b="1" i="1">
                              <a:latin typeface="Cambria Math"/>
                            </a:rPr>
                            <m:t>,</m:t>
                          </m:r>
                          <m:r>
                            <a:rPr lang="es-ES" sz="2400" b="1" i="1">
                              <a:latin typeface="Cambria Math"/>
                            </a:rPr>
                            <m:t>𝑻</m:t>
                          </m:r>
                        </m:e>
                      </m:d>
                      <m:r>
                        <a:rPr lang="es-E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2400" i="1">
                              <a:latin typeface="Cambria Math"/>
                            </a:rPr>
                            <m:t>𝑢</m:t>
                          </m:r>
                          <m:r>
                            <a:rPr lang="es-ES" sz="2400" i="1">
                              <a:latin typeface="Cambria Math"/>
                            </a:rPr>
                            <m:t>∈</m:t>
                          </m:r>
                          <m:r>
                            <a:rPr lang="es-ES" sz="2400" i="1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s-ES" sz="2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𝑢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s-ES" sz="24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4525963"/>
              </a:xfrm>
              <a:blipFill rotWithShape="0">
                <a:blip r:embed="rId2"/>
                <a:stretch>
                  <a:fillRect l="-963" t="-135" b="-29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CuadroTexto"/>
          <p:cNvSpPr txBox="1"/>
          <p:nvPr/>
        </p:nvSpPr>
        <p:spPr>
          <a:xfrm>
            <a:off x="2514600" y="4449763"/>
            <a:ext cx="1981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lujo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aristas</a:t>
            </a:r>
            <a:r>
              <a:rPr lang="en-US" dirty="0" smtClean="0"/>
              <a:t> que </a:t>
            </a:r>
            <a:r>
              <a:rPr lang="en-US" dirty="0" err="1" smtClean="0"/>
              <a:t>cruzan</a:t>
            </a:r>
            <a:r>
              <a:rPr lang="en-US" dirty="0" smtClean="0"/>
              <a:t> el corte de </a:t>
            </a:r>
            <a:r>
              <a:rPr lang="en-US" b="1" i="1" dirty="0" smtClean="0"/>
              <a:t>S</a:t>
            </a:r>
            <a:r>
              <a:rPr lang="en-US" dirty="0" smtClean="0"/>
              <a:t> a </a:t>
            </a:r>
            <a:r>
              <a:rPr lang="en-US" b="1" i="1" dirty="0" smtClean="0"/>
              <a:t>T</a:t>
            </a:r>
            <a:endParaRPr lang="es-ES" b="1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181600" y="4449763"/>
            <a:ext cx="1981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dirty="0" err="1" smtClean="0"/>
              <a:t>lujo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aristas</a:t>
            </a:r>
            <a:r>
              <a:rPr lang="en-US" dirty="0" smtClean="0"/>
              <a:t> que </a:t>
            </a:r>
            <a:r>
              <a:rPr lang="en-US" dirty="0" err="1" smtClean="0"/>
              <a:t>cruzan</a:t>
            </a:r>
            <a:r>
              <a:rPr lang="en-US" dirty="0" smtClean="0"/>
              <a:t> el corte de </a:t>
            </a:r>
            <a:r>
              <a:rPr lang="en-US" b="1" i="1" dirty="0" smtClean="0"/>
              <a:t>T</a:t>
            </a:r>
            <a:r>
              <a:rPr lang="en-US" dirty="0" smtClean="0"/>
              <a:t> a </a:t>
            </a:r>
            <a:r>
              <a:rPr lang="en-US" b="1" i="1" dirty="0" smtClean="0"/>
              <a:t>S</a:t>
            </a:r>
            <a:endParaRPr lang="es-ES" b="1" i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324600" y="5782270"/>
            <a:ext cx="19812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c</a:t>
            </a:r>
            <a:r>
              <a:rPr lang="en-US" b="1" dirty="0" err="1" smtClean="0"/>
              <a:t>apacidad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aristas</a:t>
            </a:r>
            <a:r>
              <a:rPr lang="en-US" dirty="0" smtClean="0"/>
              <a:t> que </a:t>
            </a:r>
            <a:r>
              <a:rPr lang="en-US" dirty="0" err="1" smtClean="0"/>
              <a:t>cruzan</a:t>
            </a:r>
            <a:r>
              <a:rPr lang="en-US" dirty="0" smtClean="0"/>
              <a:t> el corte de </a:t>
            </a:r>
            <a:r>
              <a:rPr lang="en-US" b="1" i="1" dirty="0" smtClean="0"/>
              <a:t>S</a:t>
            </a:r>
            <a:r>
              <a:rPr lang="en-US" dirty="0" smtClean="0"/>
              <a:t> a </a:t>
            </a:r>
            <a:r>
              <a:rPr lang="en-US" b="1" i="1" dirty="0" smtClean="0"/>
              <a:t>T</a:t>
            </a:r>
            <a:endParaRPr lang="es-ES" b="1" i="1" dirty="0"/>
          </a:p>
        </p:txBody>
      </p:sp>
      <p:sp>
        <p:nvSpPr>
          <p:cNvPr id="7" name="Oval 6"/>
          <p:cNvSpPr/>
          <p:nvPr/>
        </p:nvSpPr>
        <p:spPr>
          <a:xfrm>
            <a:off x="7391400" y="6371255"/>
            <a:ext cx="609600" cy="304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/>
          <p:cNvSpPr txBox="1"/>
          <p:nvPr/>
        </p:nvSpPr>
        <p:spPr>
          <a:xfrm>
            <a:off x="7543800" y="4876800"/>
            <a:ext cx="160020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o</a:t>
            </a:r>
            <a:r>
              <a:rPr lang="en-US" sz="1000" b="1" dirty="0" smtClean="0"/>
              <a:t> sea, la </a:t>
            </a:r>
            <a:r>
              <a:rPr lang="en-US" sz="1000" b="1" dirty="0" err="1" smtClean="0"/>
              <a:t>capacidad</a:t>
            </a:r>
            <a:r>
              <a:rPr lang="en-US" sz="1000" b="1" dirty="0" smtClean="0"/>
              <a:t> de </a:t>
            </a:r>
            <a:r>
              <a:rPr lang="en-US" sz="1000" b="1" dirty="0" err="1" smtClean="0"/>
              <a:t>las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que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cruzan</a:t>
            </a:r>
            <a:r>
              <a:rPr lang="en-US" sz="1000" b="1" dirty="0" smtClean="0"/>
              <a:t> el </a:t>
            </a:r>
            <a:r>
              <a:rPr lang="en-US" sz="1000" b="1" dirty="0" err="1" smtClean="0"/>
              <a:t>corete</a:t>
            </a:r>
            <a:r>
              <a:rPr lang="en-US" sz="1000" b="1" dirty="0" smtClean="0"/>
              <a:t> de T a S no se </a:t>
            </a:r>
            <a:r>
              <a:rPr lang="en-US" sz="1000" b="1" dirty="0" err="1" smtClean="0"/>
              <a:t>tienen</a:t>
            </a:r>
            <a:r>
              <a:rPr lang="en-US" sz="1000" b="1" dirty="0" smtClean="0"/>
              <a:t> en </a:t>
            </a:r>
            <a:r>
              <a:rPr lang="en-US" sz="1000" b="1" dirty="0" err="1" smtClean="0"/>
              <a:t>cuenta</a:t>
            </a:r>
            <a:endParaRPr lang="es-ES" sz="1000" b="1" dirty="0"/>
          </a:p>
        </p:txBody>
      </p:sp>
      <p:cxnSp>
        <p:nvCxnSpPr>
          <p:cNvPr id="12" name="Straight Arrow Connector 11"/>
          <p:cNvCxnSpPr>
            <a:stCxn id="7" idx="6"/>
          </p:cNvCxnSpPr>
          <p:nvPr/>
        </p:nvCxnSpPr>
        <p:spPr>
          <a:xfrm flipV="1">
            <a:off x="8001000" y="5410200"/>
            <a:ext cx="609600" cy="1113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0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 CuadroTexto"/>
          <p:cNvSpPr txBox="1"/>
          <p:nvPr/>
        </p:nvSpPr>
        <p:spPr>
          <a:xfrm>
            <a:off x="3200400" y="3301425"/>
            <a:ext cx="1676400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s-E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Cortes en </a:t>
            </a:r>
            <a:r>
              <a:rPr lang="en-US" sz="3600" dirty="0" err="1">
                <a:solidFill>
                  <a:srgbClr val="FF0000"/>
                </a:solidFill>
              </a:rPr>
              <a:t>una</a:t>
            </a:r>
            <a:r>
              <a:rPr lang="en-US" sz="3600" dirty="0">
                <a:solidFill>
                  <a:srgbClr val="FF0000"/>
                </a:solidFill>
              </a:rPr>
              <a:t> Red de </a:t>
            </a:r>
            <a:r>
              <a:rPr lang="en-US" sz="3600" dirty="0" err="1" smtClean="0">
                <a:solidFill>
                  <a:srgbClr val="FF0000"/>
                </a:solidFill>
              </a:rPr>
              <a:t>flujo</a:t>
            </a:r>
            <a:r>
              <a:rPr lang="en-US" sz="3600" dirty="0" smtClean="0">
                <a:solidFill>
                  <a:srgbClr val="FF0000"/>
                </a:solidFill>
              </a:rPr>
              <a:t> (</a:t>
            </a:r>
            <a:r>
              <a:rPr lang="en-US" sz="3600" dirty="0" err="1" smtClean="0">
                <a:solidFill>
                  <a:srgbClr val="FF0000"/>
                </a:solidFill>
              </a:rPr>
              <a:t>continuación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es-E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625"/>
                <a:ext cx="8229600" cy="4525963"/>
              </a:xfrm>
            </p:spPr>
            <p:txBody>
              <a:bodyPr anchor="ctr">
                <a:normAutofit/>
              </a:bodyPr>
              <a:lstStyle/>
              <a:p>
                <a:r>
                  <a:rPr lang="es-ES" sz="2400" b="1" dirty="0" smtClean="0"/>
                  <a:t>Lema 26.4</a:t>
                </a:r>
              </a:p>
              <a:p>
                <a:pPr marL="274320" lvl="1" indent="0">
                  <a:buNone/>
                </a:pPr>
                <a:r>
                  <a:rPr lang="es-ES" sz="2400" dirty="0"/>
                  <a:t>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/>
                  <a:t> un flujo en una red de flujo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400" dirty="0"/>
                  <a:t> con origen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s-ES" sz="2400" dirty="0"/>
                  <a:t> y receptor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s-ES" sz="2400" dirty="0"/>
                  <a:t>. Sea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(</m:t>
                    </m:r>
                    <m:r>
                      <a:rPr lang="es-ES" sz="2400" i="1">
                        <a:latin typeface="Cambria Math"/>
                      </a:rPr>
                      <m:t>𝑆</m:t>
                    </m:r>
                    <m:r>
                      <a:rPr lang="es-ES" sz="2400" i="1">
                        <a:latin typeface="Cambria Math"/>
                      </a:rPr>
                      <m:t>,</m:t>
                    </m:r>
                    <m:r>
                      <a:rPr lang="es-ES" sz="2400" i="1">
                        <a:latin typeface="Cambria Math"/>
                      </a:rPr>
                      <m:t>𝑇</m:t>
                    </m:r>
                    <m:r>
                      <a:rPr lang="es-E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400" dirty="0"/>
                  <a:t> un corte cualquiera de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400" dirty="0"/>
                  <a:t>. </a:t>
                </a:r>
                <a:r>
                  <a:rPr lang="es-ES" sz="2400" dirty="0" smtClean="0"/>
                  <a:t>Entonces el </a:t>
                </a:r>
                <a:r>
                  <a:rPr lang="es-ES" sz="2400" b="1" dirty="0"/>
                  <a:t>flujo neto a través del corte </a:t>
                </a:r>
                <a14:m>
                  <m:oMath xmlns:m="http://schemas.openxmlformats.org/officeDocument/2006/math">
                    <m:r>
                      <a:rPr lang="es-ES" sz="24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>
                            <a:latin typeface="Cambria Math"/>
                          </a:rPr>
                          <m:t>𝑺</m:t>
                        </m:r>
                        <m:r>
                          <a:rPr lang="es-ES" sz="2400" b="1" i="1">
                            <a:latin typeface="Cambria Math"/>
                          </a:rPr>
                          <m:t>,</m:t>
                        </m:r>
                        <m:r>
                          <a:rPr lang="es-ES" sz="2400" b="1" i="1">
                            <a:latin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es-ES" sz="2400" dirty="0" smtClean="0"/>
                  <a:t> es igual al valor del flujo, </a:t>
                </a:r>
                <a:r>
                  <a:rPr lang="es-ES" sz="2400" dirty="0" err="1" smtClean="0"/>
                  <a:t>osea</a:t>
                </a:r>
                <a:r>
                  <a:rPr lang="es-ES" sz="24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>
                            <a:latin typeface="Cambria Math"/>
                          </a:rPr>
                          <m:t>𝒇</m:t>
                        </m:r>
                        <m:r>
                          <a:rPr lang="es-ES" sz="2400" b="1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s-ES" sz="2400" b="1" dirty="0" smtClean="0"/>
              </a:p>
              <a:p>
                <a:pPr marL="274320" lvl="1" indent="0">
                  <a:buNone/>
                </a:pPr>
                <a:r>
                  <a:rPr lang="es-ES" sz="2400" b="1" dirty="0" smtClean="0"/>
                  <a:t>			</a:t>
                </a:r>
                <a14:m>
                  <m:oMath xmlns:m="http://schemas.openxmlformats.org/officeDocument/2006/math">
                    <m:r>
                      <a:rPr lang="es-ES" sz="24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>
                            <a:latin typeface="Cambria Math"/>
                          </a:rPr>
                          <m:t>𝑺</m:t>
                        </m:r>
                        <m:r>
                          <a:rPr lang="es-ES" sz="2400" b="1" i="1">
                            <a:latin typeface="Cambria Math"/>
                          </a:rPr>
                          <m:t>,</m:t>
                        </m:r>
                        <m:r>
                          <a:rPr lang="es-ES" sz="2400" b="1" i="1">
                            <a:latin typeface="Cambria Math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>
                            <a:latin typeface="Cambria Math"/>
                          </a:rPr>
                          <m:t>𝒇</m:t>
                        </m:r>
                        <m:r>
                          <a:rPr lang="es-ES" sz="2400" b="1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s-ES" sz="2400" b="1" dirty="0"/>
                  <a:t>Corolario 26.5</a:t>
                </a:r>
              </a:p>
              <a:p>
                <a:pPr marL="274320" lvl="1" indent="0">
                  <a:buNone/>
                </a:pPr>
                <a:r>
                  <a:rPr lang="es-ES" sz="2400" dirty="0"/>
                  <a:t>El valor de </a:t>
                </a:r>
                <a:r>
                  <a:rPr lang="es-ES" sz="2400" b="1" dirty="0">
                    <a:solidFill>
                      <a:srgbClr val="FF0000"/>
                    </a:solidFill>
                  </a:rPr>
                  <a:t>cualquier flujo </a:t>
                </a:r>
                <a:r>
                  <a:rPr lang="es-ES" sz="2400" dirty="0"/>
                  <a:t>en una red de flujo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400" dirty="0"/>
                  <a:t> está acotado superiormente por la capacidad de </a:t>
                </a:r>
                <a:r>
                  <a:rPr lang="es-ES" sz="2400" b="1" u="sng" dirty="0">
                    <a:solidFill>
                      <a:srgbClr val="FF0000"/>
                    </a:solidFill>
                  </a:rPr>
                  <a:t>cualquier</a:t>
                </a:r>
                <a:r>
                  <a:rPr lang="es-ES" sz="2400" dirty="0"/>
                  <a:t> corte de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r>
                  <a:rPr lang="es-ES" sz="24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625"/>
                <a:ext cx="8229600" cy="4525963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1981200" y="5358825"/>
                <a:ext cx="4572000" cy="5847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32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32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/>
                            </a:rPr>
                            <m:t>𝑓</m:t>
                          </m:r>
                        </m:e>
                      </m:d>
                      <m:r>
                        <a:rPr lang="en-US" sz="3200" b="0" i="1" dirty="0" smtClean="0">
                          <a:latin typeface="Cambria Math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/>
                          <a:sym typeface="Symbol"/>
                        </a:rPr>
                        <m:t>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sym typeface="Symbol"/>
                        </a:rPr>
                        <m:t>𝑐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32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ES" sz="32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358825"/>
                <a:ext cx="45720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2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35 Rectángulo"/>
          <p:cNvSpPr/>
          <p:nvPr/>
        </p:nvSpPr>
        <p:spPr>
          <a:xfrm>
            <a:off x="5410200" y="5862935"/>
            <a:ext cx="57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6968790" y="4186535"/>
            <a:ext cx="57501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Ejemplo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</a:t>
            </a:r>
            <a:r>
              <a:rPr lang="en-US" sz="2800" dirty="0" err="1" smtClean="0"/>
              <a:t>ilustra</a:t>
            </a:r>
            <a:r>
              <a:rPr lang="en-US" sz="2800" dirty="0" smtClean="0"/>
              <a:t> lo </a:t>
            </a:r>
            <a:r>
              <a:rPr lang="en-US" sz="2800" dirty="0" err="1" smtClean="0"/>
              <a:t>expresado</a:t>
            </a:r>
            <a:r>
              <a:rPr lang="en-US" sz="2800" dirty="0" smtClean="0"/>
              <a:t> en el </a:t>
            </a:r>
            <a:r>
              <a:rPr lang="en-US" sz="2800" b="1" dirty="0" err="1" smtClean="0">
                <a:solidFill>
                  <a:srgbClr val="FF0000"/>
                </a:solidFill>
              </a:rPr>
              <a:t>Lema</a:t>
            </a:r>
            <a:r>
              <a:rPr lang="en-US" sz="2800" b="1" dirty="0" smtClean="0">
                <a:solidFill>
                  <a:srgbClr val="FF0000"/>
                </a:solidFill>
              </a:rPr>
              <a:t> 26.4</a:t>
            </a:r>
            <a:endParaRPr lang="es-ES" sz="2800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90800" y="1371600"/>
            <a:ext cx="4038600" cy="2319754"/>
            <a:chOff x="374725" y="2444995"/>
            <a:chExt cx="4371179" cy="2510787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204129" y="2444995"/>
              <a:ext cx="744667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12/12</a:t>
              </a:r>
              <a:endParaRPr lang="en-US" altLang="zh-CN" sz="1600" b="1" i="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374725" y="3411792"/>
              <a:ext cx="550718" cy="527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sz="1600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7800" y="4341921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b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103183" y="4341921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d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195186" y="3411792"/>
              <a:ext cx="550718" cy="5270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600" b="1" i="0" dirty="0" smtClean="0"/>
                <a:t>t</a:t>
              </a:r>
              <a:endParaRPr lang="en-US" altLang="zh-CN" sz="1600" b="1" i="0" dirty="0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122109" y="2495270"/>
              <a:ext cx="550718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c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447800" y="2495270"/>
              <a:ext cx="552191" cy="5270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a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 rot="19252009">
              <a:off x="705074" y="2911797"/>
              <a:ext cx="746402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rgbClr val="0070C0"/>
                  </a:solidFill>
                </a:rPr>
                <a:t>11</a:t>
              </a:r>
              <a:r>
                <a:rPr lang="en-US" altLang="zh-CN" sz="1600" b="1" i="0" dirty="0" smtClean="0"/>
                <a:t>/16</a:t>
              </a:r>
              <a:endParaRPr lang="en-US" altLang="zh-CN" sz="1600" b="1" i="0" dirty="0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 rot="2610950">
              <a:off x="3717085" y="2903848"/>
              <a:ext cx="746402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15/20</a:t>
              </a:r>
              <a:endParaRPr lang="en-US" altLang="zh-CN" sz="1600" b="1" i="0" dirty="0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 rot="16200000">
              <a:off x="1271642" y="3554265"/>
              <a:ext cx="52085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1/4</a:t>
              </a:r>
              <a:endParaRPr lang="en-US" altLang="zh-CN" sz="1600" b="1" i="0" dirty="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229610">
              <a:off x="3749843" y="4090369"/>
              <a:ext cx="52085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4/4</a:t>
              </a:r>
              <a:endParaRPr lang="en-US" altLang="zh-CN" sz="1600" b="1" i="0" dirty="0"/>
            </a:p>
          </p:txBody>
        </p:sp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 rot="2308835">
              <a:off x="776212" y="4052338"/>
              <a:ext cx="633627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>
                  <a:solidFill>
                    <a:srgbClr val="0070C0"/>
                  </a:solidFill>
                </a:rPr>
                <a:t>8</a:t>
              </a:r>
              <a:r>
                <a:rPr lang="en-US" altLang="zh-CN" sz="1600" b="1" i="0" dirty="0" smtClean="0"/>
                <a:t>/13</a:t>
              </a:r>
              <a:endParaRPr lang="en-US" altLang="zh-CN" sz="1600" b="1" i="0" dirty="0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2118191" y="4589348"/>
              <a:ext cx="746402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11/14</a:t>
              </a:r>
              <a:endParaRPr lang="en-US" altLang="zh-CN" sz="1600" b="1" i="0" dirty="0"/>
            </a:p>
          </p:txBody>
        </p:sp>
        <p:cxnSp>
          <p:nvCxnSpPr>
            <p:cNvPr id="21" name="Straight Arrow Connector 20"/>
            <p:cNvCxnSpPr>
              <a:stCxn id="8" idx="7"/>
              <a:endCxn id="13" idx="3"/>
            </p:cNvCxnSpPr>
            <p:nvPr/>
          </p:nvCxnSpPr>
          <p:spPr>
            <a:xfrm flipV="1">
              <a:off x="844792" y="2945135"/>
              <a:ext cx="683875" cy="54384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9" idx="1"/>
            </p:cNvCxnSpPr>
            <p:nvPr/>
          </p:nvCxnSpPr>
          <p:spPr>
            <a:xfrm>
              <a:off x="844792" y="3861657"/>
              <a:ext cx="683875" cy="55744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6"/>
              <a:endCxn id="10" idx="2"/>
            </p:cNvCxnSpPr>
            <p:nvPr/>
          </p:nvCxnSpPr>
          <p:spPr>
            <a:xfrm>
              <a:off x="1999992" y="4605446"/>
              <a:ext cx="1103192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5"/>
              <a:endCxn id="11" idx="1"/>
            </p:cNvCxnSpPr>
            <p:nvPr/>
          </p:nvCxnSpPr>
          <p:spPr>
            <a:xfrm>
              <a:off x="3592176" y="2945135"/>
              <a:ext cx="683661" cy="54384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7"/>
              <a:endCxn id="11" idx="3"/>
            </p:cNvCxnSpPr>
            <p:nvPr/>
          </p:nvCxnSpPr>
          <p:spPr>
            <a:xfrm flipV="1">
              <a:off x="3573250" y="3861657"/>
              <a:ext cx="702587" cy="55744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6"/>
              <a:endCxn id="12" idx="2"/>
            </p:cNvCxnSpPr>
            <p:nvPr/>
          </p:nvCxnSpPr>
          <p:spPr>
            <a:xfrm>
              <a:off x="1999992" y="2758795"/>
              <a:ext cx="112211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9" idx="0"/>
              <a:endCxn id="13" idx="4"/>
            </p:cNvCxnSpPr>
            <p:nvPr/>
          </p:nvCxnSpPr>
          <p:spPr>
            <a:xfrm flipV="1">
              <a:off x="1723896" y="3022320"/>
              <a:ext cx="0" cy="131960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3"/>
              <a:endCxn id="9" idx="7"/>
            </p:cNvCxnSpPr>
            <p:nvPr/>
          </p:nvCxnSpPr>
          <p:spPr>
            <a:xfrm flipH="1">
              <a:off x="1919125" y="2945135"/>
              <a:ext cx="1283636" cy="147397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 rot="18641234">
              <a:off x="2110372" y="3403526"/>
              <a:ext cx="52085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4/9</a:t>
              </a:r>
              <a:endParaRPr lang="en-US" altLang="zh-CN" sz="1600" b="1" i="0" dirty="0"/>
            </a:p>
          </p:txBody>
        </p:sp>
        <p:cxnSp>
          <p:nvCxnSpPr>
            <p:cNvPr id="51" name="Straight Arrow Connector 50"/>
            <p:cNvCxnSpPr>
              <a:stCxn id="10" idx="0"/>
              <a:endCxn id="12" idx="4"/>
            </p:cNvCxnSpPr>
            <p:nvPr/>
          </p:nvCxnSpPr>
          <p:spPr>
            <a:xfrm flipV="1">
              <a:off x="3378543" y="3022320"/>
              <a:ext cx="18926" cy="131960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 rot="16200000">
              <a:off x="2953828" y="3554267"/>
              <a:ext cx="520851" cy="366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i="0" dirty="0" smtClean="0"/>
                <a:t>7/7</a:t>
              </a:r>
              <a:endParaRPr lang="en-US" altLang="zh-CN" sz="1600" b="1" i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1000" y="2298759"/>
                <a:ext cx="18759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/>
                        </a:rPr>
                        <m:t>={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298759"/>
                <a:ext cx="187592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68790" y="2298759"/>
                <a:ext cx="1946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/>
                        </a:rPr>
                        <m:t>={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𝑑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90" y="2298759"/>
                <a:ext cx="194660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42724" y="5502131"/>
                <a:ext cx="5210676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𝑆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𝑎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+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𝑏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𝑐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b="0" i="1" dirty="0" smtClean="0">
                          <a:latin typeface="Cambria Math"/>
                        </a:rPr>
                        <m:t>2+11−4</m:t>
                      </m:r>
                      <m:r>
                        <a:rPr lang="en-US" sz="2400" dirty="0">
                          <a:latin typeface="Cambria Math"/>
                        </a:rPr>
                        <m:t>=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b="0" i="1" dirty="0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724" y="5502131"/>
                <a:ext cx="5210676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 58"/>
          <p:cNvSpPr/>
          <p:nvPr/>
        </p:nvSpPr>
        <p:spPr>
          <a:xfrm>
            <a:off x="4035930" y="1327355"/>
            <a:ext cx="747462" cy="2595716"/>
          </a:xfrm>
          <a:custGeom>
            <a:avLst/>
            <a:gdLst>
              <a:gd name="connsiteX0" fmla="*/ 719006 w 978344"/>
              <a:gd name="connsiteY0" fmla="*/ 2595716 h 2595716"/>
              <a:gd name="connsiteX1" fmla="*/ 940231 w 978344"/>
              <a:gd name="connsiteY1" fmla="*/ 1696064 h 2595716"/>
              <a:gd name="connsiteX2" fmla="*/ 25831 w 978344"/>
              <a:gd name="connsiteY2" fmla="*/ 1327355 h 2595716"/>
              <a:gd name="connsiteX3" fmla="*/ 232309 w 978344"/>
              <a:gd name="connsiteY3" fmla="*/ 0 h 259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44" h="2595716">
                <a:moveTo>
                  <a:pt x="719006" y="2595716"/>
                </a:moveTo>
                <a:cubicBezTo>
                  <a:pt x="887383" y="2251586"/>
                  <a:pt x="1055760" y="1907457"/>
                  <a:pt x="940231" y="1696064"/>
                </a:cubicBezTo>
                <a:cubicBezTo>
                  <a:pt x="824702" y="1484671"/>
                  <a:pt x="143818" y="1610032"/>
                  <a:pt x="25831" y="1327355"/>
                </a:cubicBezTo>
                <a:cubicBezTo>
                  <a:pt x="-92156" y="1044678"/>
                  <a:pt x="232309" y="0"/>
                  <a:pt x="232309" y="0"/>
                </a:cubicBezTo>
              </a:path>
            </a:pathLst>
          </a:cu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1547562" y="4186535"/>
                <a:ext cx="63010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valor del </a:t>
                </a:r>
                <a:r>
                  <a:rPr lang="en-US" sz="2400" dirty="0" err="1" smtClean="0"/>
                  <a:t>flujo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 smtClean="0"/>
                  <a:t> = </a:t>
                </a:r>
                <a:r>
                  <a:rPr lang="en-US" sz="2400" dirty="0" err="1" smtClean="0"/>
                  <a:t>todo</a:t>
                </a:r>
                <a:r>
                  <a:rPr lang="en-US" sz="2400" dirty="0" smtClean="0"/>
                  <a:t> lo que sale de </a:t>
                </a:r>
                <a:r>
                  <a:rPr lang="en-US" sz="2400" b="1" i="1" dirty="0" smtClean="0"/>
                  <a:t>s</a:t>
                </a:r>
                <a:r>
                  <a:rPr lang="en-US" sz="2400" dirty="0" smtClean="0"/>
                  <a:t> = 19</a:t>
                </a:r>
                <a:endParaRPr lang="es-ES" sz="2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2" y="4186535"/>
                <a:ext cx="630103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547" t="-10526" b="-289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27 Forma libre"/>
          <p:cNvSpPr/>
          <p:nvPr/>
        </p:nvSpPr>
        <p:spPr>
          <a:xfrm rot="21200249">
            <a:off x="5995554" y="4423410"/>
            <a:ext cx="2320432" cy="1783430"/>
          </a:xfrm>
          <a:custGeom>
            <a:avLst/>
            <a:gdLst>
              <a:gd name="connsiteX0" fmla="*/ 1544320 w 1932358"/>
              <a:gd name="connsiteY0" fmla="*/ 0 h 1747520"/>
              <a:gd name="connsiteX1" fmla="*/ 1828800 w 1932358"/>
              <a:gd name="connsiteY1" fmla="*/ 1361440 h 1747520"/>
              <a:gd name="connsiteX2" fmla="*/ 0 w 1932358"/>
              <a:gd name="connsiteY2" fmla="*/ 1747520 h 1747520"/>
              <a:gd name="connsiteX3" fmla="*/ 0 w 1932358"/>
              <a:gd name="connsiteY3" fmla="*/ 1747520 h 174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358" h="1747520">
                <a:moveTo>
                  <a:pt x="1544320" y="0"/>
                </a:moveTo>
                <a:cubicBezTo>
                  <a:pt x="1815253" y="535093"/>
                  <a:pt x="2086187" y="1070187"/>
                  <a:pt x="1828800" y="1361440"/>
                </a:cubicBezTo>
                <a:cubicBezTo>
                  <a:pt x="1571413" y="1652693"/>
                  <a:pt x="0" y="1747520"/>
                  <a:pt x="0" y="1747520"/>
                </a:cubicBezTo>
                <a:lnTo>
                  <a:pt x="0" y="1747520"/>
                </a:lnTo>
              </a:path>
            </a:pathLst>
          </a:cu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5560708" y="4924028"/>
            <a:ext cx="350709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 </a:t>
            </a:r>
            <a:r>
              <a:rPr lang="en-US" sz="2000" b="1" dirty="0" err="1">
                <a:solidFill>
                  <a:srgbClr val="0070C0"/>
                </a:solidFill>
              </a:rPr>
              <a:t>L</a:t>
            </a:r>
            <a:r>
              <a:rPr lang="en-US" sz="2000" b="1" dirty="0" err="1" smtClean="0">
                <a:solidFill>
                  <a:srgbClr val="0070C0"/>
                </a:solidFill>
              </a:rPr>
              <a:t>ema</a:t>
            </a:r>
            <a:r>
              <a:rPr lang="en-US" sz="2000" dirty="0" smtClean="0"/>
              <a:t> </a:t>
            </a:r>
            <a:r>
              <a:rPr lang="en-US" sz="2000" dirty="0" err="1" smtClean="0"/>
              <a:t>establece</a:t>
            </a:r>
            <a:r>
              <a:rPr lang="en-US" sz="2000" dirty="0" smtClean="0"/>
              <a:t> </a:t>
            </a:r>
            <a:r>
              <a:rPr lang="en-US" sz="2000" dirty="0" err="1" smtClean="0"/>
              <a:t>esta</a:t>
            </a:r>
            <a:r>
              <a:rPr lang="en-US" sz="2000" dirty="0" smtClean="0"/>
              <a:t> </a:t>
            </a:r>
            <a:r>
              <a:rPr lang="en-US" sz="2000" dirty="0" err="1" smtClean="0"/>
              <a:t>igualdad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101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8586" y="304800"/>
            <a:ext cx="5562600" cy="533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Teorema</a:t>
            </a:r>
            <a:r>
              <a:rPr lang="en-US" sz="3600" dirty="0" smtClean="0"/>
              <a:t>:</a:t>
            </a:r>
            <a:r>
              <a:rPr lang="en-US" sz="3600" dirty="0" smtClean="0">
                <a:solidFill>
                  <a:srgbClr val="FF0000"/>
                </a:solidFill>
              </a:rPr>
              <a:t> Max-Flow/Min-Cut</a:t>
            </a:r>
            <a:endParaRPr lang="es-E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 anchor="ctr">
                <a:noAutofit/>
              </a:bodyPr>
              <a:lstStyle/>
              <a:p>
                <a:pPr marL="0" indent="0" algn="just">
                  <a:buNone/>
                </a:pPr>
                <a:r>
                  <a:rPr lang="es-ES" sz="2400" dirty="0" smtClean="0"/>
                  <a:t>Si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400" dirty="0"/>
                  <a:t> es un flujo en una red de flujo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  <m:r>
                      <a:rPr lang="es-ES" sz="2400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𝑉</m:t>
                        </m:r>
                        <m:r>
                          <a:rPr lang="es-ES" sz="2400" i="1">
                            <a:latin typeface="Cambria Math"/>
                          </a:rPr>
                          <m:t>,</m:t>
                        </m:r>
                        <m:r>
                          <a:rPr lang="es-ES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400" dirty="0"/>
                  <a:t> con un origen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s-ES" sz="2400" dirty="0"/>
                  <a:t> y un receptor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s-ES" sz="2400" dirty="0"/>
                  <a:t>, entonces las siguientes condiciones son </a:t>
                </a:r>
                <a:r>
                  <a:rPr lang="es-ES" sz="2400" b="1" dirty="0" smtClean="0">
                    <a:solidFill>
                      <a:srgbClr val="FF0000"/>
                    </a:solidFill>
                  </a:rPr>
                  <a:t>EQUIVALENTES </a:t>
                </a:r>
                <a:r>
                  <a:rPr lang="es-ES" sz="2400" b="1" dirty="0" smtClean="0"/>
                  <a:t>:</a:t>
                </a:r>
              </a:p>
              <a:p>
                <a:pPr algn="just"/>
                <a:endParaRPr lang="es-ES" sz="2400" dirty="0"/>
              </a:p>
              <a:p>
                <a:pPr marL="731520" lvl="1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400" b="1" i="1">
                        <a:latin typeface="Cambria Math"/>
                      </a:rPr>
                      <m:t>𝒇</m:t>
                    </m:r>
                    <m:r>
                      <a:rPr lang="es-E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s-ES" sz="2400" b="1" dirty="0" smtClean="0"/>
                  <a:t> es </a:t>
                </a:r>
                <a:r>
                  <a:rPr lang="es-ES" sz="2400" b="1" dirty="0"/>
                  <a:t>un flujo máximo en </a:t>
                </a:r>
                <a14:m>
                  <m:oMath xmlns:m="http://schemas.openxmlformats.org/officeDocument/2006/math">
                    <m:r>
                      <a:rPr lang="es-E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s-ES" sz="2400" b="1" dirty="0" smtClean="0"/>
                  <a:t> !!        	</a:t>
                </a:r>
              </a:p>
              <a:p>
                <a:pPr marL="731520" lvl="1" indent="-457200" algn="just">
                  <a:buFont typeface="+mj-lt"/>
                  <a:buAutoNum type="arabicPeriod"/>
                </a:pPr>
                <a:r>
                  <a:rPr lang="es-ES" sz="2400" b="1" dirty="0" smtClean="0"/>
                  <a:t>En </a:t>
                </a:r>
                <a:r>
                  <a:rPr lang="es-ES" sz="2400" b="1" dirty="0"/>
                  <a:t>l</a:t>
                </a:r>
                <a:r>
                  <a:rPr lang="es-ES" sz="2400" b="1" dirty="0" smtClean="0"/>
                  <a:t>a </a:t>
                </a:r>
                <a:r>
                  <a:rPr lang="es-ES" sz="2400" b="1" dirty="0"/>
                  <a:t>red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s-ES" sz="2400" b="1" i="1">
                            <a:latin typeface="Cambria Math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s-ES" sz="2400" b="1" dirty="0"/>
                  <a:t> no </a:t>
                </a:r>
                <a:r>
                  <a:rPr lang="es-ES" sz="2400" b="1" dirty="0" smtClean="0"/>
                  <a:t>se pueden encontrar más </a:t>
                </a:r>
                <a:r>
                  <a:rPr lang="es-ES" sz="2400" b="1" dirty="0"/>
                  <a:t>caminos </a:t>
                </a:r>
                <a:r>
                  <a:rPr lang="es-ES" sz="2400" b="1" dirty="0" smtClean="0"/>
                  <a:t>aumentativos </a:t>
                </a:r>
                <a:r>
                  <a:rPr lang="es-ES" sz="2400" b="1" dirty="0"/>
                  <a:t>!! </a:t>
                </a:r>
                <a:r>
                  <a:rPr lang="es-ES" sz="2400" b="1" dirty="0" smtClean="0"/>
                  <a:t>	</a:t>
                </a:r>
                <a:r>
                  <a:rPr lang="es-ES" sz="2400" b="1" smtClean="0"/>
                  <a:t>	</a:t>
                </a:r>
                <a:endParaRPr lang="en-US" sz="2400" i="1" smtClean="0">
                  <a:latin typeface="Cambria Math" panose="02040503050406030204" pitchFamily="18" charset="0"/>
                </a:endParaRPr>
              </a:p>
              <a:p>
                <a:pPr marL="731520" lvl="1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s-E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400" i="1">
                        <a:latin typeface="Cambria Math"/>
                      </a:rPr>
                      <m:t>(</m:t>
                    </m:r>
                    <m:r>
                      <a:rPr lang="es-ES" sz="2400" i="1">
                        <a:latin typeface="Cambria Math"/>
                      </a:rPr>
                      <m:t>𝑆</m:t>
                    </m:r>
                    <m:r>
                      <a:rPr lang="es-ES" sz="2400" i="1">
                        <a:latin typeface="Cambria Math"/>
                      </a:rPr>
                      <m:t>,</m:t>
                    </m:r>
                    <m:r>
                      <a:rPr lang="es-ES" sz="2400" i="1">
                        <a:latin typeface="Cambria Math"/>
                      </a:rPr>
                      <m:t>𝑇</m:t>
                    </m:r>
                    <m:r>
                      <a:rPr lang="es-E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400" dirty="0" smtClean="0"/>
                  <a:t> para </a:t>
                </a:r>
                <a:r>
                  <a:rPr lang="es-ES" sz="2400" dirty="0"/>
                  <a:t>algún corte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(</m:t>
                    </m:r>
                    <m:r>
                      <a:rPr lang="es-ES" sz="2400" i="1">
                        <a:latin typeface="Cambria Math"/>
                      </a:rPr>
                      <m:t>𝑆</m:t>
                    </m:r>
                    <m:r>
                      <a:rPr lang="es-ES" sz="2400" i="1">
                        <a:latin typeface="Cambria Math"/>
                      </a:rPr>
                      <m:t>,</m:t>
                    </m:r>
                    <m:r>
                      <a:rPr lang="es-ES" sz="2400" i="1">
                        <a:latin typeface="Cambria Math"/>
                      </a:rPr>
                      <m:t>𝑇</m:t>
                    </m:r>
                    <m:r>
                      <a:rPr lang="es-E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400" dirty="0"/>
                  <a:t> de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</m:oMath>
                </a14:m>
                <a:endParaRPr lang="es-ES" sz="2400" dirty="0" smtClean="0"/>
              </a:p>
              <a:p>
                <a:pPr marL="731520" lvl="1" indent="-457200" algn="just">
                  <a:buFont typeface="+mj-lt"/>
                  <a:buAutoNum type="arabicPeriod"/>
                </a:pPr>
                <a:endParaRPr lang="en-US" sz="2400" dirty="0"/>
              </a:p>
              <a:p>
                <a:pPr marL="274320" lvl="1" indent="0" algn="just">
                  <a:buNone/>
                </a:pPr>
                <a:r>
                  <a:rPr lang="en-US" sz="2400" dirty="0" smtClean="0"/>
                  <a:t>A </a:t>
                </a:r>
                <a:r>
                  <a:rPr lang="en-US" sz="2400" dirty="0" err="1" smtClean="0"/>
                  <a:t>partir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este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Teorema</a:t>
                </a:r>
                <a:r>
                  <a:rPr lang="en-US" sz="2400" dirty="0" smtClean="0"/>
                  <a:t> se </a:t>
                </a:r>
                <a:r>
                  <a:rPr lang="en-US" sz="2400" dirty="0" err="1" smtClean="0"/>
                  <a:t>establece</a:t>
                </a:r>
                <a:r>
                  <a:rPr lang="en-US" sz="2400" dirty="0" smtClean="0"/>
                  <a:t> la correctitud del </a:t>
                </a:r>
                <a:r>
                  <a:rPr lang="en-US" sz="2400" b="1" dirty="0" err="1" smtClean="0">
                    <a:solidFill>
                      <a:srgbClr val="0070C0"/>
                    </a:solidFill>
                  </a:rPr>
                  <a:t>Algoritmo</a:t>
                </a:r>
                <a:r>
                  <a:rPr lang="en-US" sz="2400" b="1" dirty="0" smtClean="0">
                    <a:solidFill>
                      <a:srgbClr val="0070C0"/>
                    </a:solidFill>
                  </a:rPr>
                  <a:t> de Ford-Fulkerson </a:t>
                </a:r>
                <a:r>
                  <a:rPr lang="en-US" sz="2400" dirty="0" smtClean="0"/>
                  <a:t>(</a:t>
                </a:r>
                <a:r>
                  <a:rPr lang="en-US" sz="2400" b="1" dirty="0" err="1" smtClean="0">
                    <a:solidFill>
                      <a:srgbClr val="FF0000"/>
                    </a:solidFill>
                  </a:rPr>
                  <a:t>ver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</a:rPr>
                  <a:t>demostración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 del </a:t>
                </a:r>
                <a:r>
                  <a:rPr lang="en-US" sz="2400" b="1" dirty="0" err="1" smtClean="0">
                    <a:solidFill>
                      <a:srgbClr val="FF0000"/>
                    </a:solidFill>
                  </a:rPr>
                  <a:t>Teorema</a:t>
                </a:r>
                <a:r>
                  <a:rPr lang="en-US" sz="2400" dirty="0" smtClean="0"/>
                  <a:t>)</a:t>
                </a:r>
                <a:endParaRPr lang="es-ES" sz="2400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 rotWithShape="0">
                <a:blip r:embed="rId2"/>
                <a:stretch>
                  <a:fillRect l="-1111" t="-1887" r="-1111" b="-39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457200" y="2272352"/>
            <a:ext cx="20574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16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70724" y="3466324"/>
            <a:ext cx="7885924" cy="724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572276" y="570724"/>
            <a:ext cx="7885924" cy="724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Demostración: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2276" y="570724"/>
                <a:ext cx="34663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s-ES" sz="2000" b="0" dirty="0" smtClean="0"/>
                  <a:t>1.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/>
                      </a:rPr>
                      <m:t>𝑓</m:t>
                    </m:r>
                    <m:r>
                      <a:rPr lang="es-ES" sz="2000" b="0" i="1">
                        <a:latin typeface="Cambria Math"/>
                      </a:rPr>
                      <m:t> </m:t>
                    </m:r>
                  </m:oMath>
                </a14:m>
                <a:r>
                  <a:rPr lang="es-ES" sz="2000" dirty="0"/>
                  <a:t> es un flujo máximo en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/>
                      </a:rPr>
                      <m:t>𝐺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6" y="570724"/>
                <a:ext cx="3466324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933" t="-9231" b="-2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562892"/>
                <a:ext cx="4419600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s-ES" sz="2000" dirty="0" smtClean="0"/>
                  <a:t>2. En </a:t>
                </a:r>
                <a:r>
                  <a:rPr lang="es-ES" sz="2000" dirty="0"/>
                  <a:t>la red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2000" dirty="0"/>
                  <a:t> no se pueden encontrar más caminos </a:t>
                </a:r>
                <a:r>
                  <a:rPr lang="es-ES" sz="2000" dirty="0" smtClean="0"/>
                  <a:t>aumentativos</a:t>
                </a:r>
                <a:endParaRPr lang="es-E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2892"/>
                <a:ext cx="4419600" cy="732508"/>
              </a:xfrm>
              <a:prstGeom prst="rect">
                <a:avLst/>
              </a:prstGeom>
              <a:blipFill rotWithShape="0">
                <a:blip r:embed="rId3"/>
                <a:stretch>
                  <a:fillRect l="-1517" t="-3306" b="-132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10000" y="46181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ym typeface="Symbol" panose="05050102010706020507" pitchFamily="18" charset="2"/>
              </a:rPr>
              <a:t>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1569020"/>
                <a:ext cx="4572000" cy="1540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Para </a:t>
                </a:r>
                <a:r>
                  <a:rPr lang="en-US" dirty="0" err="1" smtClean="0"/>
                  <a:t>encontrar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contradicción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supongamos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es</a:t>
                </a:r>
                <a:r>
                  <a:rPr lang="en-US" b="1" dirty="0" smtClean="0"/>
                  <a:t> un </a:t>
                </a:r>
                <a:r>
                  <a:rPr lang="en-US" b="1" dirty="0" err="1" smtClean="0"/>
                  <a:t>flujo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máximo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y </a:t>
                </a:r>
                <a:r>
                  <a:rPr lang="en-US" dirty="0" err="1" smtClean="0"/>
                  <a:t>que</a:t>
                </a:r>
                <a:r>
                  <a:rPr lang="en-US" dirty="0" smtClean="0"/>
                  <a:t> 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dirty="0" smtClean="0"/>
                  <a:t> aun hay un camino aumentativo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 smtClean="0"/>
                  <a:t>. Por el </a:t>
                </a:r>
                <a:r>
                  <a:rPr lang="es-ES" b="1" i="1" dirty="0" smtClean="0">
                    <a:solidFill>
                      <a:srgbClr val="0070C0"/>
                    </a:solidFill>
                  </a:rPr>
                  <a:t>Corolario 26.3</a:t>
                </a:r>
                <a:r>
                  <a:rPr lang="es-ES" b="1" dirty="0" smtClean="0"/>
                  <a:t> </a:t>
                </a:r>
                <a:r>
                  <a:rPr lang="es-ES" dirty="0" smtClean="0"/>
                  <a:t>se cumple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s-ES" i="1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s-ES" dirty="0" smtClean="0"/>
                  <a:t> y esto contradice que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/>
                      </a:rPr>
                      <m:t>𝒇</m:t>
                    </m:r>
                  </m:oMath>
                </a14:m>
                <a:r>
                  <a:rPr lang="es-ES" b="1" dirty="0" smtClean="0"/>
                  <a:t> es máximo</a:t>
                </a:r>
                <a:endParaRPr lang="es-E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69020"/>
                <a:ext cx="4572000" cy="1540743"/>
              </a:xfrm>
              <a:prstGeom prst="rect">
                <a:avLst/>
              </a:prstGeom>
              <a:blipFill rotWithShape="0">
                <a:blip r:embed="rId4"/>
                <a:stretch>
                  <a:fillRect l="-1200" t="-1976" r="-1733" b="-55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643063"/>
            <a:ext cx="3505200" cy="1709738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2276" y="3429000"/>
                <a:ext cx="4419600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s-ES" sz="2000" dirty="0" smtClean="0"/>
                  <a:t>2. En </a:t>
                </a:r>
                <a:r>
                  <a:rPr lang="es-ES" sz="2000" dirty="0"/>
                  <a:t>la red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2000" dirty="0"/>
                  <a:t> no se pueden encontrar más caminos </a:t>
                </a:r>
                <a:r>
                  <a:rPr lang="es-ES" sz="2000" dirty="0" smtClean="0"/>
                  <a:t>aumentativos</a:t>
                </a:r>
                <a:endParaRPr lang="es-E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6" y="3429000"/>
                <a:ext cx="4419600" cy="732508"/>
              </a:xfrm>
              <a:prstGeom prst="rect">
                <a:avLst/>
              </a:prstGeom>
              <a:blipFill rotWithShape="0">
                <a:blip r:embed="rId6"/>
                <a:stretch>
                  <a:fillRect l="-1517" t="-4167" b="-1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648200" y="3334138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ym typeface="Symbol" panose="05050102010706020507" pitchFamily="18" charset="2"/>
              </a:rPr>
              <a:t>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81600" y="3505200"/>
                <a:ext cx="3505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i="1">
                        <a:latin typeface="Cambria Math"/>
                      </a:rPr>
                      <m:t>(</m:t>
                    </m:r>
                    <m:r>
                      <a:rPr lang="es-ES" i="1">
                        <a:latin typeface="Cambria Math"/>
                      </a:rPr>
                      <m:t>𝑆</m:t>
                    </m:r>
                    <m:r>
                      <a:rPr lang="es-ES" i="1">
                        <a:latin typeface="Cambria Math"/>
                      </a:rPr>
                      <m:t>,</m:t>
                    </m:r>
                    <m:r>
                      <a:rPr lang="es-ES" i="1">
                        <a:latin typeface="Cambria Math"/>
                      </a:rPr>
                      <m:t>𝑇</m:t>
                    </m:r>
                    <m:r>
                      <a:rPr lang="es-ES" i="1">
                        <a:latin typeface="Cambria Math"/>
                      </a:rPr>
                      <m:t>)</m:t>
                    </m:r>
                  </m:oMath>
                </a14:m>
                <a:r>
                  <a:rPr lang="es-ES" dirty="0"/>
                  <a:t> para algún corte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(</m:t>
                    </m:r>
                    <m:r>
                      <a:rPr lang="es-ES" i="1">
                        <a:latin typeface="Cambria Math"/>
                      </a:rPr>
                      <m:t>𝑆</m:t>
                    </m:r>
                    <m:r>
                      <a:rPr lang="es-ES" i="1">
                        <a:latin typeface="Cambria Math"/>
                      </a:rPr>
                      <m:t>,</m:t>
                    </m:r>
                    <m:r>
                      <a:rPr lang="es-ES" i="1">
                        <a:latin typeface="Cambria Math"/>
                      </a:rPr>
                      <m:t>𝑇</m:t>
                    </m:r>
                    <m:r>
                      <a:rPr lang="es-ES" i="1">
                        <a:latin typeface="Cambria Math"/>
                      </a:rPr>
                      <m:t>)</m:t>
                    </m:r>
                  </m:oMath>
                </a14:m>
                <a:r>
                  <a:rPr lang="es-ES" dirty="0"/>
                  <a:t>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𝐺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505200"/>
                <a:ext cx="3505200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391" t="-4717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4343400"/>
                <a:ext cx="9143999" cy="1888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sz="1400" dirty="0" smtClean="0"/>
                  <a:t>S</a:t>
                </a:r>
                <a:r>
                  <a:rPr lang="en-US" sz="1400" dirty="0" err="1" smtClean="0"/>
                  <a:t>upongamos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que</a:t>
                </a:r>
                <a:r>
                  <a:rPr lang="en-US" sz="1400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 err="1" smtClean="0"/>
                  <a:t>ya</a:t>
                </a:r>
                <a:r>
                  <a:rPr lang="en-US" sz="1400" dirty="0" smtClean="0"/>
                  <a:t> no hay </a:t>
                </a:r>
                <a:r>
                  <a:rPr lang="en-US" sz="1400" dirty="0" err="1" smtClean="0"/>
                  <a:t>más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caminos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aumentativos</a:t>
                </a:r>
                <a:r>
                  <a:rPr lang="en-US" sz="1400" dirty="0" smtClean="0"/>
                  <a:t>, o sea, </a:t>
                </a:r>
                <a:r>
                  <a:rPr lang="en-US" sz="1400" dirty="0" err="1" smtClean="0"/>
                  <a:t>ya</a:t>
                </a:r>
                <a:r>
                  <a:rPr lang="en-US" sz="1400" dirty="0" smtClean="0"/>
                  <a:t> no hay </a:t>
                </a:r>
                <a:r>
                  <a:rPr lang="en-US" sz="1400" dirty="0" err="1" smtClean="0"/>
                  <a:t>caminos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que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permitan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ir</a:t>
                </a:r>
                <a:r>
                  <a:rPr lang="en-US" sz="1400" dirty="0" smtClean="0"/>
                  <a:t> de </a:t>
                </a:r>
                <a:r>
                  <a:rPr lang="en-US" sz="1400" b="1" i="1" dirty="0" smtClean="0"/>
                  <a:t>s</a:t>
                </a:r>
                <a:r>
                  <a:rPr lang="en-US" sz="1400" dirty="0" smtClean="0"/>
                  <a:t> a </a:t>
                </a:r>
                <a:r>
                  <a:rPr lang="en-US" sz="1400" b="1" i="1" dirty="0" smtClean="0"/>
                  <a:t>t. </a:t>
                </a:r>
                <a:r>
                  <a:rPr lang="en-US" sz="1400" dirty="0" err="1" smtClean="0"/>
                  <a:t>Definamos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S={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𝑒𝑥𝑖𝑠𝑡𝑒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𝑐𝑎𝑚𝑖𝑛𝑜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dirty="0" smtClean="0"/>
                  <a:t>} 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s-ES" sz="1400" dirty="0" smtClean="0"/>
                  <a:t>Es obvio que la partición (S, T) es un corte: </a:t>
                </a:r>
                <a:r>
                  <a:rPr lang="es-ES" sz="1400" i="1" dirty="0" smtClean="0"/>
                  <a:t>s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ES" sz="1400" i="1" dirty="0" smtClean="0"/>
                  <a:t>S y </a:t>
                </a:r>
                <a:r>
                  <a:rPr lang="es-ES" sz="1400" i="1" dirty="0" err="1" smtClean="0"/>
                  <a:t>t</a:t>
                </a:r>
                <a:r>
                  <a:rPr lang="es-ES" sz="1400" i="1" dirty="0" err="1" smtClean="0">
                    <a:sym typeface="Symbol" panose="05050102010706020507" pitchFamily="18" charset="2"/>
                  </a:rPr>
                  <a:t>S</a:t>
                </a:r>
                <a:r>
                  <a:rPr lang="es-ES" sz="1400" i="1" dirty="0" smtClean="0">
                    <a:sym typeface="Symbol" panose="05050102010706020507" pitchFamily="18" charset="2"/>
                  </a:rPr>
                  <a:t> </a:t>
                </a:r>
                <a:r>
                  <a:rPr lang="es-ES" sz="1400" dirty="0" smtClean="0">
                    <a:sym typeface="Symbol" panose="05050102010706020507" pitchFamily="18" charset="2"/>
                  </a:rPr>
                  <a:t>(por Hip. no existe un camino de</a:t>
                </a:r>
                <a:r>
                  <a:rPr lang="es-ES" sz="1400" i="1" dirty="0" smtClean="0">
                    <a:sym typeface="Symbol" panose="05050102010706020507" pitchFamily="18" charset="2"/>
                  </a:rPr>
                  <a:t> s </a:t>
                </a:r>
                <a:r>
                  <a:rPr lang="es-ES" sz="1400" dirty="0" smtClean="0">
                    <a:sym typeface="Symbol" panose="05050102010706020507" pitchFamily="18" charset="2"/>
                  </a:rPr>
                  <a:t>a</a:t>
                </a:r>
                <a:r>
                  <a:rPr lang="es-ES" sz="1400" i="1" dirty="0" smtClean="0">
                    <a:sym typeface="Symbol" panose="05050102010706020507" pitchFamily="18" charset="2"/>
                  </a:rPr>
                  <a:t> t </a:t>
                </a:r>
                <a:r>
                  <a:rPr lang="es-ES" sz="1400" dirty="0" smtClean="0">
                    <a:sym typeface="Symbol" panose="05050102010706020507" pitchFamily="18" charset="2"/>
                  </a:rPr>
                  <a:t>en</a:t>
                </a:r>
                <a:r>
                  <a:rPr lang="es-ES" sz="1400" i="1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1400" dirty="0" smtClean="0"/>
                  <a:t>)</a:t>
                </a:r>
                <a:r>
                  <a:rPr lang="es-ES" sz="1400" i="1" dirty="0" smtClean="0"/>
                  <a:t>. </a:t>
                </a:r>
                <a:r>
                  <a:rPr lang="es-ES" sz="1400" b="1" dirty="0" smtClean="0"/>
                  <a:t>Para cada par de vértices (u, v) tal que u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ES" sz="1400" b="1" i="1" dirty="0" smtClean="0"/>
                  <a:t>S y v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ES" sz="1400" b="1" dirty="0" smtClean="0"/>
                  <a:t>T (o sea, esto define aristas que cruzan el corte), entonces, </a:t>
                </a:r>
                <a14:m>
                  <m:oMath xmlns:m="http://schemas.openxmlformats.org/officeDocument/2006/math">
                    <m:r>
                      <a:rPr lang="es-ES" sz="1400" b="1" i="1">
                        <a:latin typeface="Cambria Math"/>
                      </a:rPr>
                      <m:t>𝒇</m:t>
                    </m:r>
                  </m:oMath>
                </a14:m>
                <a:r>
                  <a:rPr lang="es-ES" sz="1400" b="1" dirty="0" smtClean="0"/>
                  <a:t>(u, v) = c(u, v), o sea, </a:t>
                </a:r>
                <a:r>
                  <a:rPr lang="es-ES" sz="1400" b="1" dirty="0" smtClean="0">
                    <a:solidFill>
                      <a:srgbClr val="FF0000"/>
                    </a:solidFill>
                  </a:rPr>
                  <a:t>está agotada </a:t>
                </a:r>
                <a:r>
                  <a:rPr lang="es-ES" sz="1400" b="1" dirty="0" smtClean="0"/>
                  <a:t>la capacidad de esta arista, ya que de otra forma (u, v)</a:t>
                </a:r>
                <a:r>
                  <a:rPr lang="en-US" sz="1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s-ES" sz="1400" dirty="0" smtClean="0"/>
                  <a:t> (</a:t>
                </a:r>
                <a:r>
                  <a:rPr lang="es-ES" sz="1400" dirty="0" err="1" smtClean="0"/>
                  <a:t>conj</a:t>
                </a:r>
                <a:r>
                  <a:rPr lang="es-ES" sz="1400" dirty="0" smtClean="0"/>
                  <a:t>. de aristas de la red residual) lo </a:t>
                </a:r>
                <a:r>
                  <a:rPr lang="es-ES" sz="1400" dirty="0"/>
                  <a:t>cual colocaría a </a:t>
                </a:r>
                <a:r>
                  <a:rPr lang="es-ES" sz="1400" i="1" dirty="0"/>
                  <a:t>v</a:t>
                </a:r>
                <a:r>
                  <a:rPr lang="es-ES" sz="1400" dirty="0"/>
                  <a:t> en el conjunto </a:t>
                </a:r>
                <a:r>
                  <a:rPr lang="es-ES" sz="1400" i="1" dirty="0" smtClean="0"/>
                  <a:t>S. </a:t>
                </a:r>
                <a:r>
                  <a:rPr lang="es-ES" sz="1400" dirty="0" smtClean="0"/>
                  <a:t>Por tanto, por el </a:t>
                </a:r>
                <a:r>
                  <a:rPr lang="es-ES" sz="1400" b="1" i="1" dirty="0" smtClean="0"/>
                  <a:t>Lema 26.4</a:t>
                </a:r>
                <a:r>
                  <a:rPr lang="es-ES" sz="1400" b="1" dirty="0"/>
                  <a:t> </a:t>
                </a:r>
                <a:r>
                  <a:rPr lang="en-US" sz="1400" dirty="0" err="1" smtClean="0"/>
                  <a:t>tenemos</a:t>
                </a:r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1400" dirty="0" smtClean="0"/>
                  <a:t>y </a:t>
                </a:r>
                <a:r>
                  <a:rPr lang="en-US" sz="1400" b="1" u="sng" dirty="0" err="1" smtClean="0"/>
                  <a:t>como</a:t>
                </a:r>
                <a:r>
                  <a:rPr lang="en-US" sz="1400" b="1" u="sng" dirty="0" smtClean="0"/>
                  <a:t> se </a:t>
                </a:r>
                <a:r>
                  <a:rPr lang="en-US" sz="1400" b="1" u="sng" dirty="0" err="1" smtClean="0"/>
                  <a:t>cumple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que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todas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las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aristas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que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cruzan</a:t>
                </a:r>
                <a:r>
                  <a:rPr lang="en-US" sz="1400" b="1" u="sng" dirty="0" smtClean="0"/>
                  <a:t> el </a:t>
                </a:r>
                <a:r>
                  <a:rPr lang="en-US" sz="1400" b="1" u="sng" dirty="0" err="1" smtClean="0"/>
                  <a:t>corte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>
                    <a:solidFill>
                      <a:srgbClr val="FF0000"/>
                    </a:solidFill>
                  </a:rPr>
                  <a:t>están</a:t>
                </a:r>
                <a:r>
                  <a:rPr lang="en-US" sz="1400" b="1" u="sng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u="sng" dirty="0" err="1" smtClean="0">
                    <a:solidFill>
                      <a:srgbClr val="FF0000"/>
                    </a:solidFill>
                  </a:rPr>
                  <a:t>agotadas</a:t>
                </a:r>
                <a:r>
                  <a:rPr lang="en-US" sz="1400" b="1" u="sng" dirty="0" smtClean="0"/>
                  <a:t>, </a:t>
                </a:r>
                <a:r>
                  <a:rPr lang="en-US" sz="1400" b="1" u="sng" dirty="0" err="1" smtClean="0"/>
                  <a:t>entonces</a:t>
                </a:r>
                <a:r>
                  <a:rPr lang="en-US" sz="1400" b="1" u="sng" dirty="0" smtClean="0"/>
                  <a:t>, la </a:t>
                </a:r>
                <a:r>
                  <a:rPr lang="en-US" sz="1400" b="1" u="sng" dirty="0" smtClean="0">
                    <a:sym typeface="Symbol" panose="05050102010706020507" pitchFamily="18" charset="2"/>
                  </a:rPr>
                  <a:t></a:t>
                </a:r>
                <a:r>
                  <a:rPr lang="en-US" sz="1400" b="1" u="sng" dirty="0">
                    <a:sym typeface="Symbol" panose="05050102010706020507" pitchFamily="18" charset="2"/>
                  </a:rPr>
                  <a:t> </a:t>
                </a:r>
                <a:r>
                  <a:rPr lang="en-US" sz="1400" b="1" u="sng" dirty="0" smtClean="0"/>
                  <a:t>de </a:t>
                </a:r>
                <a:r>
                  <a:rPr lang="en-US" sz="1400" b="1" u="sng" dirty="0" err="1" smtClean="0"/>
                  <a:t>todo</a:t>
                </a:r>
                <a:r>
                  <a:rPr lang="en-US" sz="1400" b="1" u="sng" dirty="0" smtClean="0"/>
                  <a:t> el </a:t>
                </a:r>
                <a:r>
                  <a:rPr lang="en-US" sz="1400" b="1" u="sng" dirty="0" err="1" smtClean="0"/>
                  <a:t>flujo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que</a:t>
                </a:r>
                <a:r>
                  <a:rPr lang="en-US" sz="1400" b="1" u="sng" dirty="0" smtClean="0"/>
                  <a:t> sale de </a:t>
                </a:r>
                <a:r>
                  <a:rPr lang="en-US" sz="1400" b="1" u="sng" dirty="0" err="1" smtClean="0"/>
                  <a:t>ellas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es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igual</a:t>
                </a:r>
                <a:r>
                  <a:rPr lang="en-US" sz="1400" b="1" u="sng" dirty="0" smtClean="0"/>
                  <a:t> a la </a:t>
                </a:r>
                <a:r>
                  <a:rPr lang="en-US" sz="1400" b="1" u="sng" dirty="0">
                    <a:sym typeface="Symbol" panose="05050102010706020507" pitchFamily="18" charset="2"/>
                  </a:rPr>
                  <a:t></a:t>
                </a:r>
                <a:r>
                  <a:rPr lang="en-US" sz="1400" b="1" u="sng" dirty="0" smtClean="0"/>
                  <a:t> de </a:t>
                </a:r>
                <a:r>
                  <a:rPr lang="en-US" sz="1400" b="1" u="sng" dirty="0" err="1" smtClean="0"/>
                  <a:t>todas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sus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capacidades</a:t>
                </a:r>
                <a:r>
                  <a:rPr lang="en-US" sz="1400" b="1" u="sng" dirty="0" smtClean="0"/>
                  <a:t>, </a:t>
                </a:r>
                <a:r>
                  <a:rPr lang="en-US" sz="1400" b="1" u="sng" dirty="0" err="1" smtClean="0"/>
                  <a:t>por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tanto</a:t>
                </a:r>
                <a:r>
                  <a:rPr lang="en-US" sz="1400" b="1" u="sng" dirty="0" smtClean="0"/>
                  <a:t>, </a:t>
                </a:r>
                <a:r>
                  <a:rPr lang="en-US" sz="1400" b="1" u="sng" dirty="0" err="1" smtClean="0"/>
                  <a:t>podemos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concluir</a:t>
                </a:r>
                <a:r>
                  <a:rPr lang="en-US" sz="1400" b="1" u="sng" dirty="0" smtClean="0"/>
                  <a:t> el </a:t>
                </a:r>
                <a:r>
                  <a:rPr lang="en-US" sz="1400" b="1" u="sng" dirty="0" err="1" smtClean="0"/>
                  <a:t>flujo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neto</a:t>
                </a:r>
                <a:r>
                  <a:rPr lang="en-US" sz="1400" b="1" u="sng" dirty="0" smtClean="0"/>
                  <a:t> </a:t>
                </a:r>
                <a:r>
                  <a:rPr lang="en-US" sz="1400" b="1" u="sng" dirty="0" err="1" smtClean="0"/>
                  <a:t>sobre</a:t>
                </a:r>
                <a:r>
                  <a:rPr lang="en-US" sz="1400" b="1" u="sng" dirty="0" smtClean="0"/>
                  <a:t> el </a:t>
                </a:r>
                <a:r>
                  <a:rPr lang="en-US" sz="1400" b="1" u="sng" dirty="0" err="1" smtClean="0"/>
                  <a:t>corte</a:t>
                </a:r>
                <a:r>
                  <a:rPr lang="en-US" sz="1400" b="1" u="sng" dirty="0"/>
                  <a:t> </a:t>
                </a:r>
                <a:r>
                  <a:rPr lang="en-US" sz="1400" b="1" u="sng" dirty="0" smtClean="0"/>
                  <a:t>= a la </a:t>
                </a:r>
                <a:r>
                  <a:rPr lang="en-US" sz="1400" b="1" u="sng" dirty="0" err="1" smtClean="0"/>
                  <a:t>capacidad</a:t>
                </a:r>
                <a:r>
                  <a:rPr lang="en-US" sz="1400" b="1" u="sng" dirty="0" smtClean="0"/>
                  <a:t> del </a:t>
                </a:r>
                <a:r>
                  <a:rPr lang="en-US" sz="1400" b="1" u="sng" dirty="0" err="1" smtClean="0"/>
                  <a:t>corte</a:t>
                </a:r>
                <a:r>
                  <a:rPr lang="en-US" sz="1400" dirty="0" smtClean="0"/>
                  <a:t>, o sea,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>
                            <a:latin typeface="Cambria Math"/>
                          </a:rPr>
                          <m:t>𝑆</m:t>
                        </m:r>
                        <m:r>
                          <a:rPr lang="en-US" sz="1400" b="0" i="1" dirty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1400" b="0" i="1" dirty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1400" b="0" i="1" dirty="0">
                        <a:latin typeface="Cambria Math" panose="02040503050406030204" pitchFamily="18" charset="0"/>
                        <a:sym typeface="Symbol"/>
                      </a:rPr>
                      <m:t>𝑐</m:t>
                    </m:r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dirty="0">
                            <a:latin typeface="Cambria Math"/>
                          </a:rPr>
                          <m:t>𝑆</m:t>
                        </m:r>
                        <m:r>
                          <a:rPr lang="en-US" sz="1400" b="0" i="1" dirty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s-ES" sz="1400" b="1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9143999" cy="1888017"/>
              </a:xfrm>
              <a:prstGeom prst="rect">
                <a:avLst/>
              </a:prstGeom>
              <a:blipFill rotWithShape="0">
                <a:blip r:embed="rId8"/>
                <a:stretch>
                  <a:fillRect l="-200" t="-324" r="-400" b="-25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81000" y="5943600"/>
            <a:ext cx="1905000" cy="28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1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58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276" y="105692"/>
                <a:ext cx="4419600" cy="732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s-ES" sz="2000" dirty="0" smtClean="0"/>
                  <a:t>En </a:t>
                </a:r>
                <a:r>
                  <a:rPr lang="es-ES" sz="2000" dirty="0"/>
                  <a:t>la red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b="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2000" dirty="0"/>
                  <a:t> no se pueden encontrar más caminos </a:t>
                </a:r>
                <a:r>
                  <a:rPr lang="es-ES" sz="2000" dirty="0" smtClean="0"/>
                  <a:t>aumentativos</a:t>
                </a:r>
                <a:endParaRPr lang="es-E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6" y="105692"/>
                <a:ext cx="4419600" cy="732508"/>
              </a:xfrm>
              <a:prstGeom prst="rect">
                <a:avLst/>
              </a:prstGeom>
              <a:blipFill rotWithShape="0">
                <a:blip r:embed="rId2"/>
                <a:stretch>
                  <a:fillRect l="-1517" t="-3306" b="-132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0" y="101025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ym typeface="Symbol" panose="05050102010706020507" pitchFamily="18" charset="2"/>
              </a:rPr>
              <a:t>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81600" y="152400"/>
                <a:ext cx="3505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i="1">
                        <a:latin typeface="Cambria Math"/>
                      </a:rPr>
                      <m:t>(</m:t>
                    </m:r>
                    <m:r>
                      <a:rPr lang="es-ES" i="1">
                        <a:latin typeface="Cambria Math"/>
                      </a:rPr>
                      <m:t>𝑆</m:t>
                    </m:r>
                    <m:r>
                      <a:rPr lang="es-ES" i="1">
                        <a:latin typeface="Cambria Math"/>
                      </a:rPr>
                      <m:t>,</m:t>
                    </m:r>
                    <m:r>
                      <a:rPr lang="es-ES" i="1">
                        <a:latin typeface="Cambria Math"/>
                      </a:rPr>
                      <m:t>𝑇</m:t>
                    </m:r>
                    <m:r>
                      <a:rPr lang="es-ES" i="1">
                        <a:latin typeface="Cambria Math"/>
                      </a:rPr>
                      <m:t>)</m:t>
                    </m:r>
                  </m:oMath>
                </a14:m>
                <a:r>
                  <a:rPr lang="es-ES" dirty="0"/>
                  <a:t> para algún corte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(</m:t>
                    </m:r>
                    <m:r>
                      <a:rPr lang="es-ES" i="1">
                        <a:latin typeface="Cambria Math"/>
                      </a:rPr>
                      <m:t>𝑆</m:t>
                    </m:r>
                    <m:r>
                      <a:rPr lang="es-ES" i="1">
                        <a:latin typeface="Cambria Math"/>
                      </a:rPr>
                      <m:t>,</m:t>
                    </m:r>
                    <m:r>
                      <a:rPr lang="es-ES" i="1">
                        <a:latin typeface="Cambria Math"/>
                      </a:rPr>
                      <m:t>𝑇</m:t>
                    </m:r>
                    <m:r>
                      <a:rPr lang="es-ES" i="1">
                        <a:latin typeface="Cambria Math"/>
                      </a:rPr>
                      <m:t>)</m:t>
                    </m:r>
                  </m:oMath>
                </a14:m>
                <a:r>
                  <a:rPr lang="es-ES" dirty="0"/>
                  <a:t> 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/>
                      </a:rPr>
                      <m:t>𝐺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52400"/>
                <a:ext cx="35052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522" t="-4717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" y="105692"/>
            <a:ext cx="7848600" cy="73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-76200" y="838200"/>
                <a:ext cx="9296400" cy="5119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b="1" dirty="0" smtClean="0"/>
                  <a:t>Hipótesis</a:t>
                </a:r>
                <a:r>
                  <a:rPr lang="en-US" sz="2000" dirty="0" smtClean="0"/>
                  <a:t>: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(red residual) NO </a:t>
                </a:r>
                <a:r>
                  <a:rPr lang="en-US" sz="2000" dirty="0"/>
                  <a:t>hay </a:t>
                </a:r>
                <a:r>
                  <a:rPr lang="en-US" sz="2000" dirty="0" err="1"/>
                  <a:t>más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caminos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aumentativos</a:t>
                </a:r>
                <a:r>
                  <a:rPr lang="en-US" sz="2000" dirty="0" smtClean="0"/>
                  <a:t> </a:t>
                </a:r>
                <a:r>
                  <a:rPr lang="es-ES" sz="2000" dirty="0" smtClean="0">
                    <a:sym typeface="Symbol" panose="05050102010706020507" pitchFamily="18" charset="2"/>
                  </a:rPr>
                  <a:t> </a:t>
                </a:r>
                <a:r>
                  <a:rPr lang="en-US" sz="2000" dirty="0" err="1" smtClean="0"/>
                  <a:t>caminos</a:t>
                </a:r>
                <a:r>
                  <a:rPr lang="en-US" sz="2000" dirty="0" smtClean="0"/>
                  <a:t> de </a:t>
                </a:r>
                <a:r>
                  <a:rPr lang="en-US" sz="2000" b="1" i="1" dirty="0"/>
                  <a:t>s</a:t>
                </a:r>
                <a:r>
                  <a:rPr lang="en-US" sz="2000" dirty="0"/>
                  <a:t> a </a:t>
                </a:r>
                <a:r>
                  <a:rPr lang="en-US" sz="2000" b="1" i="1" dirty="0" smtClean="0"/>
                  <a:t>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 err="1" smtClean="0"/>
                  <a:t>Definamos</a:t>
                </a:r>
                <a:r>
                  <a:rPr lang="en-US" sz="2000" dirty="0" smtClean="0"/>
                  <a:t> la </a:t>
                </a:r>
                <a:r>
                  <a:rPr lang="en-US" sz="2000" dirty="0" err="1" smtClean="0"/>
                  <a:t>siguiente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partición</a:t>
                </a:r>
                <a:r>
                  <a:rPr lang="en-US" sz="2000" dirty="0" smtClean="0"/>
                  <a:t>: S</a:t>
                </a:r>
                <a:r>
                  <a:rPr lang="en-US" sz="2000" dirty="0"/>
                  <a:t>={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𝑒𝑥𝑖𝑠𝑡𝑒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𝑐𝑎𝑚𝑖𝑛𝑜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/>
                  <a:t>}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s-ES" sz="2000" dirty="0" smtClean="0"/>
                  <a:t>(S</a:t>
                </a:r>
                <a:r>
                  <a:rPr lang="es-ES" sz="2000" dirty="0"/>
                  <a:t>, T) es un corte: </a:t>
                </a:r>
                <a:r>
                  <a:rPr lang="es-ES" sz="2000" i="1" dirty="0" smtClean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ES" sz="2000" i="1" dirty="0">
                    <a:solidFill>
                      <a:schemeClr val="tx1"/>
                    </a:solidFill>
                  </a:rPr>
                  <a:t>S</a:t>
                </a:r>
                <a:r>
                  <a:rPr lang="es-ES" sz="2000" i="1" dirty="0"/>
                  <a:t> y </a:t>
                </a:r>
                <a:r>
                  <a:rPr lang="es-ES" sz="2000" i="1" dirty="0" err="1"/>
                  <a:t>t</a:t>
                </a:r>
                <a:r>
                  <a:rPr lang="es-ES" sz="2000" i="1" dirty="0" err="1">
                    <a:sym typeface="Symbol" panose="05050102010706020507" pitchFamily="18" charset="2"/>
                  </a:rPr>
                  <a:t>S</a:t>
                </a:r>
                <a:r>
                  <a:rPr lang="es-ES" sz="2000" i="1" dirty="0">
                    <a:sym typeface="Symbol" panose="05050102010706020507" pitchFamily="18" charset="2"/>
                  </a:rPr>
                  <a:t> </a:t>
                </a:r>
                <a:r>
                  <a:rPr lang="es-ES" sz="2000" dirty="0">
                    <a:sym typeface="Symbol" panose="05050102010706020507" pitchFamily="18" charset="2"/>
                  </a:rPr>
                  <a:t>(por Hip. no existe un camino de</a:t>
                </a:r>
                <a:r>
                  <a:rPr lang="es-ES" sz="2000" i="1" dirty="0">
                    <a:sym typeface="Symbol" panose="05050102010706020507" pitchFamily="18" charset="2"/>
                  </a:rPr>
                  <a:t> s </a:t>
                </a:r>
                <a:r>
                  <a:rPr lang="es-ES" sz="2000" dirty="0">
                    <a:sym typeface="Symbol" panose="05050102010706020507" pitchFamily="18" charset="2"/>
                  </a:rPr>
                  <a:t>a</a:t>
                </a:r>
                <a:r>
                  <a:rPr lang="es-ES" sz="2000" i="1" dirty="0">
                    <a:sym typeface="Symbol" panose="05050102010706020507" pitchFamily="18" charset="2"/>
                  </a:rPr>
                  <a:t> t </a:t>
                </a:r>
                <a:r>
                  <a:rPr lang="es-ES" sz="2000" dirty="0">
                    <a:sym typeface="Symbol" panose="05050102010706020507" pitchFamily="18" charset="2"/>
                  </a:rPr>
                  <a:t>en</a:t>
                </a:r>
                <a:r>
                  <a:rPr lang="es-ES" sz="2000" i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ES" sz="2000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s-ES" sz="2000" dirty="0"/>
                  <a:t>C</a:t>
                </a:r>
                <a:r>
                  <a:rPr lang="es-ES" sz="2000" dirty="0" smtClean="0"/>
                  <a:t>ada </a:t>
                </a:r>
                <a:r>
                  <a:rPr lang="es-ES" sz="2000" dirty="0"/>
                  <a:t>par de vértices (u, v) tal que </a:t>
                </a:r>
                <a:r>
                  <a:rPr lang="es-ES" sz="2000" b="1" dirty="0" smtClean="0">
                    <a:solidFill>
                      <a:srgbClr val="FF0000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ES" sz="2000" b="1" i="1" dirty="0">
                    <a:solidFill>
                      <a:srgbClr val="FF0000"/>
                    </a:solidFill>
                  </a:rPr>
                  <a:t>S </a:t>
                </a:r>
                <a:r>
                  <a:rPr lang="es-ES" sz="2000" i="1" dirty="0"/>
                  <a:t>y v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s-ES" sz="2000" dirty="0"/>
                  <a:t>T </a:t>
                </a:r>
                <a:r>
                  <a:rPr lang="es-ES" sz="2000" dirty="0" smtClean="0"/>
                  <a:t>define una arista </a:t>
                </a:r>
                <a:r>
                  <a:rPr lang="es-ES" sz="2000" dirty="0"/>
                  <a:t>que </a:t>
                </a:r>
                <a:r>
                  <a:rPr lang="es-ES" sz="2000" dirty="0" smtClean="0"/>
                  <a:t>cruza </a:t>
                </a:r>
                <a:r>
                  <a:rPr lang="es-ES" sz="2000" dirty="0"/>
                  <a:t>el </a:t>
                </a:r>
                <a:r>
                  <a:rPr lang="es-ES" sz="2000" dirty="0" smtClean="0"/>
                  <a:t>corte:</a:t>
                </a:r>
              </a:p>
              <a:p>
                <a:pPr marL="742950" lvl="1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s-ES" sz="2000" b="0" i="1">
                        <a:latin typeface="Cambria Math"/>
                      </a:rPr>
                      <m:t>𝑓</m:t>
                    </m:r>
                  </m:oMath>
                </a14:m>
                <a:r>
                  <a:rPr lang="es-ES" sz="2000" dirty="0"/>
                  <a:t>(u, v) = c(u, v</a:t>
                </a:r>
                <a:r>
                  <a:rPr lang="es-ES" sz="2000" dirty="0" smtClean="0"/>
                  <a:t>) </a:t>
                </a:r>
                <a:r>
                  <a:rPr lang="es-ES" sz="2000" dirty="0">
                    <a:sym typeface="Symbol" panose="05050102010706020507" pitchFamily="18" charset="2"/>
                  </a:rPr>
                  <a:t> </a:t>
                </a:r>
                <a:r>
                  <a:rPr lang="es-ES" sz="2000" dirty="0" smtClean="0">
                    <a:solidFill>
                      <a:srgbClr val="FF0000"/>
                    </a:solidFill>
                  </a:rPr>
                  <a:t>está </a:t>
                </a:r>
                <a:r>
                  <a:rPr lang="es-ES" sz="2000" dirty="0">
                    <a:solidFill>
                      <a:srgbClr val="FF0000"/>
                    </a:solidFill>
                  </a:rPr>
                  <a:t>agotada </a:t>
                </a:r>
                <a:r>
                  <a:rPr lang="es-ES" sz="2000" dirty="0"/>
                  <a:t>la capacidad de </a:t>
                </a:r>
                <a:r>
                  <a:rPr lang="es-ES" sz="2000" dirty="0" smtClean="0"/>
                  <a:t>estas arista</a:t>
                </a:r>
              </a:p>
              <a:p>
                <a:pPr lvl="2"/>
                <a:r>
                  <a:rPr lang="en-US" sz="2000" dirty="0" err="1" smtClean="0"/>
                  <a:t>Justificación</a:t>
                </a:r>
                <a:r>
                  <a:rPr lang="en-US" sz="2000" dirty="0" smtClean="0"/>
                  <a:t>: </a:t>
                </a:r>
                <a:r>
                  <a:rPr lang="es-ES" sz="2000" dirty="0" smtClean="0"/>
                  <a:t>Si no fuera así, (u</a:t>
                </a:r>
                <a:r>
                  <a:rPr lang="es-ES" sz="2000" dirty="0"/>
                  <a:t>, v)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s-ES" sz="2000" dirty="0"/>
                  <a:t> (</a:t>
                </a:r>
                <a:r>
                  <a:rPr lang="es-ES" sz="2000" dirty="0" err="1"/>
                  <a:t>conj</a:t>
                </a:r>
                <a:r>
                  <a:rPr lang="es-ES" sz="2000" dirty="0"/>
                  <a:t>. de aristas de la red residual) lo cual colocaría a </a:t>
                </a:r>
                <a:r>
                  <a:rPr lang="es-ES" sz="2000" i="1" dirty="0"/>
                  <a:t>v</a:t>
                </a:r>
                <a:r>
                  <a:rPr lang="es-ES" sz="2000" dirty="0"/>
                  <a:t> en el conjunto </a:t>
                </a:r>
                <a:r>
                  <a:rPr lang="es-ES" sz="2000" i="1" dirty="0" smtClean="0"/>
                  <a:t>S (contradicción</a:t>
                </a:r>
                <a:r>
                  <a:rPr lang="es-ES" sz="2000" i="1" dirty="0" smtClean="0"/>
                  <a:t>)</a:t>
                </a:r>
              </a:p>
              <a:p>
                <a:r>
                  <a:rPr lang="en-US" sz="2000" i="1" dirty="0" smtClean="0"/>
                  <a:t>- (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sz="2000" i="1" dirty="0" smtClean="0"/>
                  <a:t>)</a:t>
                </a:r>
                <a:endParaRPr lang="es-E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dirty="0" err="1" smtClean="0"/>
                  <a:t>Por</a:t>
                </a:r>
                <a:r>
                  <a:rPr lang="en-US" sz="2000" dirty="0" smtClean="0"/>
                  <a:t> el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Lema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 26.4 </a:t>
                </a:r>
                <a:r>
                  <a:rPr lang="en-US" sz="2000" dirty="0" smtClean="0"/>
                  <a:t>se </a:t>
                </a:r>
                <a:r>
                  <a:rPr lang="en-US" sz="2000" dirty="0" err="1" smtClean="0"/>
                  <a:t>cumple</a:t>
                </a:r>
                <a:r>
                  <a:rPr lang="en-US" sz="2000" dirty="0" smtClean="0"/>
                  <a:t>: </a:t>
                </a:r>
                <a:r>
                  <a:rPr lang="es-ES" sz="2000" dirty="0" smtClean="0"/>
                  <a:t>el </a:t>
                </a:r>
                <a:r>
                  <a:rPr lang="es-ES" sz="2000" dirty="0"/>
                  <a:t>flujo neto a través del corte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>
                            <a:latin typeface="Cambria Math"/>
                          </a:rPr>
                          <m:t>𝑆</m:t>
                        </m:r>
                        <m:r>
                          <a:rPr lang="es-ES" sz="2000" b="0" i="1">
                            <a:latin typeface="Cambria Math"/>
                          </a:rPr>
                          <m:t>,</m:t>
                        </m:r>
                        <m:r>
                          <a:rPr lang="es-ES" sz="2000" b="0" i="1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s-ES" sz="2000" dirty="0"/>
                  <a:t> es igual al valor del flujo, </a:t>
                </a:r>
                <a:r>
                  <a:rPr lang="es-ES" sz="2000" dirty="0" err="1"/>
                  <a:t>osea</a:t>
                </a:r>
                <a:r>
                  <a:rPr lang="es-E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>
                            <a:latin typeface="Cambria Math"/>
                          </a:rPr>
                          <m:t>𝑓</m:t>
                        </m:r>
                        <m:r>
                          <a:rPr lang="es-ES" sz="2000" b="0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s-ES" sz="2000" dirty="0" smtClean="0"/>
                  <a:t> </a:t>
                </a:r>
                <a:r>
                  <a:rPr lang="es-ES" sz="2000" dirty="0" smtClean="0">
                    <a:sym typeface="Symbol" panose="05050102010706020507" pitchFamily="18" charset="2"/>
                  </a:rPr>
                  <a:t>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endParaRPr lang="es-E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dirty="0"/>
                  <a:t>C</a:t>
                </a:r>
                <a:r>
                  <a:rPr lang="en-US" sz="2000" dirty="0" smtClean="0"/>
                  <a:t>omo </a:t>
                </a:r>
                <a:r>
                  <a:rPr lang="en-US" sz="2000" b="1" u="sng" dirty="0" smtClean="0"/>
                  <a:t>se </a:t>
                </a:r>
                <a:r>
                  <a:rPr lang="en-US" sz="2000" b="1" u="sng" dirty="0" err="1"/>
                  <a:t>cumple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que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todas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las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aristas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que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cruzan</a:t>
                </a:r>
                <a:r>
                  <a:rPr lang="en-US" sz="2000" b="1" u="sng" dirty="0"/>
                  <a:t> el </a:t>
                </a:r>
                <a:r>
                  <a:rPr lang="en-US" sz="2000" b="1" u="sng" dirty="0" err="1"/>
                  <a:t>corte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>
                    <a:solidFill>
                      <a:srgbClr val="FF0000"/>
                    </a:solidFill>
                  </a:rPr>
                  <a:t>están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b="1" u="sng" dirty="0" err="1">
                    <a:solidFill>
                      <a:srgbClr val="FF0000"/>
                    </a:solidFill>
                  </a:rPr>
                  <a:t>agotadas</a:t>
                </a:r>
                <a:r>
                  <a:rPr lang="en-US" sz="2000" b="1" u="sng" dirty="0"/>
                  <a:t>, </a:t>
                </a:r>
                <a:r>
                  <a:rPr lang="en-US" sz="2000" b="1" u="sng" dirty="0" err="1"/>
                  <a:t>entonces</a:t>
                </a:r>
                <a:r>
                  <a:rPr lang="en-US" sz="2000" b="1" u="sng" dirty="0"/>
                  <a:t>, la </a:t>
                </a:r>
                <a:r>
                  <a:rPr lang="en-US" sz="2000" b="1" u="sng" dirty="0">
                    <a:sym typeface="Symbol" panose="05050102010706020507" pitchFamily="18" charset="2"/>
                  </a:rPr>
                  <a:t> </a:t>
                </a:r>
                <a:r>
                  <a:rPr lang="en-US" sz="2000" b="1" u="sng" dirty="0"/>
                  <a:t>de </a:t>
                </a:r>
                <a:r>
                  <a:rPr lang="en-US" sz="2000" b="1" u="sng" dirty="0" err="1"/>
                  <a:t>todo</a:t>
                </a:r>
                <a:r>
                  <a:rPr lang="en-US" sz="2000" b="1" u="sng" dirty="0"/>
                  <a:t> el </a:t>
                </a:r>
                <a:r>
                  <a:rPr lang="en-US" sz="2000" b="1" u="sng" dirty="0" err="1"/>
                  <a:t>flujo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que</a:t>
                </a:r>
                <a:r>
                  <a:rPr lang="en-US" sz="2000" b="1" u="sng" dirty="0"/>
                  <a:t> sale de </a:t>
                </a:r>
                <a:r>
                  <a:rPr lang="en-US" sz="2000" b="1" u="sng" dirty="0" err="1"/>
                  <a:t>ellas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es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igual</a:t>
                </a:r>
                <a:r>
                  <a:rPr lang="en-US" sz="2000" b="1" u="sng" dirty="0"/>
                  <a:t> a la </a:t>
                </a:r>
                <a:r>
                  <a:rPr lang="en-US" sz="2000" b="1" u="sng" dirty="0">
                    <a:sym typeface="Symbol" panose="05050102010706020507" pitchFamily="18" charset="2"/>
                  </a:rPr>
                  <a:t></a:t>
                </a:r>
                <a:r>
                  <a:rPr lang="en-US" sz="2000" b="1" u="sng" dirty="0"/>
                  <a:t> de </a:t>
                </a:r>
                <a:r>
                  <a:rPr lang="en-US" sz="2000" b="1" u="sng" dirty="0" err="1"/>
                  <a:t>todas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sus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capacidades</a:t>
                </a:r>
                <a:r>
                  <a:rPr lang="en-US" sz="2000" b="1" u="sng" dirty="0"/>
                  <a:t>, </a:t>
                </a:r>
                <a:r>
                  <a:rPr lang="en-US" sz="2000" b="1" u="sng" dirty="0" err="1"/>
                  <a:t>por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tanto</a:t>
                </a:r>
                <a:r>
                  <a:rPr lang="en-US" sz="2000" b="1" u="sng" dirty="0"/>
                  <a:t>, </a:t>
                </a:r>
                <a:r>
                  <a:rPr lang="en-US" sz="2000" b="1" u="sng" dirty="0" err="1"/>
                  <a:t>podemos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concluir</a:t>
                </a:r>
                <a:r>
                  <a:rPr lang="en-US" sz="2000" b="1" u="sng" dirty="0"/>
                  <a:t> el </a:t>
                </a:r>
                <a:r>
                  <a:rPr lang="en-US" sz="2000" b="1" u="sng" dirty="0" err="1"/>
                  <a:t>flujo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neto</a:t>
                </a:r>
                <a:r>
                  <a:rPr lang="en-US" sz="2000" b="1" u="sng" dirty="0"/>
                  <a:t> </a:t>
                </a:r>
                <a:r>
                  <a:rPr lang="en-US" sz="2000" b="1" u="sng" dirty="0" err="1"/>
                  <a:t>sobre</a:t>
                </a:r>
                <a:r>
                  <a:rPr lang="en-US" sz="2000" b="1" u="sng" dirty="0"/>
                  <a:t> el </a:t>
                </a:r>
                <a:r>
                  <a:rPr lang="en-US" sz="2000" b="1" u="sng" dirty="0" err="1"/>
                  <a:t>corte</a:t>
                </a:r>
                <a:r>
                  <a:rPr lang="en-US" sz="2000" b="1" u="sng" dirty="0"/>
                  <a:t> = a la </a:t>
                </a:r>
                <a:r>
                  <a:rPr lang="en-US" sz="2000" b="1" u="sng" dirty="0" err="1"/>
                  <a:t>capacidad</a:t>
                </a:r>
                <a:r>
                  <a:rPr lang="en-US" sz="2000" b="1" u="sng" dirty="0"/>
                  <a:t> del </a:t>
                </a:r>
                <a:r>
                  <a:rPr lang="en-US" sz="2000" b="1" u="sng" dirty="0" err="1"/>
                  <a:t>corte</a:t>
                </a:r>
                <a:r>
                  <a:rPr lang="en-US" sz="2000" dirty="0"/>
                  <a:t>, o sea,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𝑆</m:t>
                        </m:r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𝑐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𝑆</m:t>
                        </m:r>
                        <m:r>
                          <a:rPr lang="en-US" sz="2000" i="1" dirty="0">
                            <a:latin typeface="Cambria Math"/>
                          </a:rPr>
                          <m:t>,</m:t>
                        </m:r>
                        <m:r>
                          <a:rPr lang="en-US" sz="2000" i="1" dirty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endParaRPr lang="es-ES" sz="2000" dirty="0" smtClean="0"/>
              </a:p>
              <a:p>
                <a:r>
                  <a:rPr lang="en-US" sz="2000" dirty="0" smtClean="0"/>
                  <a:t> VER ESTO QUE FALTA EN LA DEMOST en (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 smtClean="0"/>
                  <a:t>): </a:t>
                </a:r>
                <a:r>
                  <a:rPr lang="en-US" sz="2000" dirty="0"/>
                  <a:t>If </a:t>
                </a:r>
                <a:r>
                  <a:rPr lang="en-US" sz="2000" dirty="0" smtClean="0"/>
                  <a:t>(v, u) …. hasta … in S</a:t>
                </a:r>
                <a:endParaRPr lang="es-E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38200"/>
                <a:ext cx="9296400" cy="5119735"/>
              </a:xfrm>
              <a:prstGeom prst="rect">
                <a:avLst/>
              </a:prstGeom>
              <a:blipFill rotWithShape="0">
                <a:blip r:embed="rId4"/>
                <a:stretch>
                  <a:fillRect l="-655" t="-834" r="-1245" b="-11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4" y="5957935"/>
            <a:ext cx="6639852" cy="7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47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72276" y="570724"/>
            <a:ext cx="7885924" cy="724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59</a:t>
            </a:fld>
            <a:endParaRPr lang="es-E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Demostración: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2276" y="570724"/>
                <a:ext cx="34663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s-ES" sz="2000" dirty="0"/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s-E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000" i="1">
                        <a:latin typeface="Cambria Math"/>
                      </a:rPr>
                      <m:t>(</m:t>
                    </m:r>
                    <m:r>
                      <a:rPr lang="es-ES" sz="2000" i="1">
                        <a:latin typeface="Cambria Math"/>
                      </a:rPr>
                      <m:t>𝑆</m:t>
                    </m:r>
                    <m:r>
                      <a:rPr lang="es-ES" sz="2000" i="1">
                        <a:latin typeface="Cambria Math"/>
                      </a:rPr>
                      <m:t>,</m:t>
                    </m:r>
                    <m:r>
                      <a:rPr lang="es-ES" sz="2000" i="1">
                        <a:latin typeface="Cambria Math"/>
                      </a:rPr>
                      <m:t>𝑇</m:t>
                    </m:r>
                    <m:r>
                      <a:rPr lang="es-E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000" dirty="0"/>
                  <a:t> para algún corte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(</m:t>
                    </m:r>
                    <m:r>
                      <a:rPr lang="es-ES" sz="2000" i="1">
                        <a:latin typeface="Cambria Math"/>
                      </a:rPr>
                      <m:t>𝑆</m:t>
                    </m:r>
                    <m:r>
                      <a:rPr lang="es-ES" sz="2000" i="1">
                        <a:latin typeface="Cambria Math"/>
                      </a:rPr>
                      <m:t>,</m:t>
                    </m:r>
                    <m:r>
                      <a:rPr lang="es-ES" sz="2000" i="1">
                        <a:latin typeface="Cambria Math"/>
                      </a:rPr>
                      <m:t>𝑇</m:t>
                    </m:r>
                    <m:r>
                      <a:rPr lang="es-E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s-ES" sz="2000" dirty="0"/>
                  <a:t> de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𝐺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6" y="570724"/>
                <a:ext cx="3466324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933" t="-5172" b="-146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562892"/>
                <a:ext cx="441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s-ES" sz="2000" dirty="0"/>
                  <a:t>1.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𝑓</m:t>
                    </m:r>
                    <m:r>
                      <a:rPr lang="es-E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s-ES" sz="2000" dirty="0"/>
                  <a:t> es un flujo máximo en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/>
                      </a:rPr>
                      <m:t>𝐺</m:t>
                    </m:r>
                  </m:oMath>
                </a14:m>
                <a:endParaRPr lang="es-E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62892"/>
                <a:ext cx="441960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517" t="-7576" b="-257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810000" y="461811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ym typeface="Symbol" panose="05050102010706020507" pitchFamily="18" charset="2"/>
              </a:rPr>
              <a:t></a:t>
            </a:r>
            <a:endParaRPr lang="es-E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3400" y="1524000"/>
                <a:ext cx="762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en-US" dirty="0" smtClean="0"/>
                  <a:t>Según lo </a:t>
                </a:r>
                <a:r>
                  <a:rPr lang="en-US" dirty="0" err="1" smtClean="0"/>
                  <a:t>establecido</a:t>
                </a:r>
                <a:r>
                  <a:rPr lang="en-US" dirty="0" smtClean="0"/>
                  <a:t> en el </a:t>
                </a:r>
                <a:r>
                  <a:rPr lang="en-US" b="1" i="1" dirty="0" err="1" smtClean="0"/>
                  <a:t>Corolario</a:t>
                </a:r>
                <a:r>
                  <a:rPr lang="en-US" b="1" i="1" dirty="0" smtClean="0"/>
                  <a:t> 26.5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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s-ES" dirty="0" smtClean="0"/>
                  <a:t> para cualquier corte (S, T). Las condiciones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US" i="1" dirty="0">
                        <a:latin typeface="Cambria Math"/>
                        <a:sym typeface="Symbol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s-ES" dirty="0" smtClean="0"/>
                  <a:t> implican que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s-ES" dirty="0" smtClean="0"/>
                  <a:t> es un flujo máximo.</a:t>
                </a:r>
                <a:endParaRPr lang="es-E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7620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720" t="-4717" r="-1200" b="-1415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33400" y="29718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</a:t>
            </a:r>
            <a:r>
              <a:rPr lang="en-US" b="1" dirty="0" err="1" smtClean="0"/>
              <a:t>Teorema</a:t>
            </a:r>
            <a:r>
              <a:rPr lang="en-US" dirty="0" smtClean="0"/>
              <a:t>, </a:t>
            </a:r>
            <a:r>
              <a:rPr lang="en-US" dirty="0" err="1" smtClean="0"/>
              <a:t>además</a:t>
            </a:r>
            <a:r>
              <a:rPr lang="en-US" dirty="0" smtClean="0"/>
              <a:t>, se </a:t>
            </a:r>
            <a:r>
              <a:rPr lang="en-US" dirty="0" err="1" smtClean="0"/>
              <a:t>infiere</a:t>
            </a:r>
            <a:r>
              <a:rPr lang="en-US" dirty="0" smtClean="0"/>
              <a:t> el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(</a:t>
            </a:r>
            <a:r>
              <a:rPr lang="en-US" dirty="0" err="1" smtClean="0"/>
              <a:t>nemotécnicamente</a:t>
            </a:r>
            <a:r>
              <a:rPr lang="en-US" dirty="0"/>
              <a:t> </a:t>
            </a:r>
            <a:r>
              <a:rPr lang="en-US" dirty="0" err="1" smtClean="0"/>
              <a:t>sugiere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la da al </a:t>
            </a:r>
            <a:r>
              <a:rPr lang="en-US" b="1" dirty="0" err="1" smtClean="0"/>
              <a:t>Teorema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algn="ctr"/>
            <a:r>
              <a:rPr lang="en-US" dirty="0" smtClean="0"/>
              <a:t>El valor del </a:t>
            </a:r>
            <a:r>
              <a:rPr lang="en-US" b="1" dirty="0" err="1" smtClean="0"/>
              <a:t>flujo</a:t>
            </a:r>
            <a:r>
              <a:rPr lang="en-US" b="1" dirty="0" smtClean="0"/>
              <a:t> </a:t>
            </a:r>
            <a:r>
              <a:rPr lang="en-US" b="1" dirty="0" err="1" smtClean="0"/>
              <a:t>máximo</a:t>
            </a:r>
            <a:r>
              <a:rPr lang="en-US" b="1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a la </a:t>
            </a:r>
            <a:r>
              <a:rPr lang="en-US" b="1" dirty="0" err="1" smtClean="0"/>
              <a:t>capacidad</a:t>
            </a:r>
            <a:r>
              <a:rPr lang="en-US" b="1" dirty="0" smtClean="0"/>
              <a:t> del </a:t>
            </a:r>
            <a:r>
              <a:rPr lang="en-US" b="1" dirty="0" err="1" smtClean="0"/>
              <a:t>corte</a:t>
            </a:r>
            <a:r>
              <a:rPr lang="en-US" b="1" dirty="0" smtClean="0"/>
              <a:t> </a:t>
            </a:r>
            <a:r>
              <a:rPr lang="en-US" b="1" dirty="0" err="1" smtClean="0"/>
              <a:t>mínimo</a:t>
            </a:r>
            <a:r>
              <a:rPr lang="en-US" b="1" dirty="0" smtClean="0"/>
              <a:t> </a:t>
            </a:r>
            <a:r>
              <a:rPr lang="en-US" dirty="0" smtClean="0"/>
              <a:t>de la red de </a:t>
            </a:r>
            <a:r>
              <a:rPr lang="en-US" dirty="0" err="1" smtClean="0"/>
              <a:t>flujo</a:t>
            </a:r>
            <a:r>
              <a:rPr lang="en-US" b="1" dirty="0" smtClean="0"/>
              <a:t>. </a:t>
            </a:r>
            <a:r>
              <a:rPr lang="en-US" dirty="0" smtClean="0"/>
              <a:t>Se </a:t>
            </a:r>
            <a:r>
              <a:rPr lang="en-US" dirty="0" err="1" smtClean="0"/>
              <a:t>entiende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b="1" dirty="0" err="1" smtClean="0"/>
              <a:t>corte</a:t>
            </a:r>
            <a:r>
              <a:rPr lang="en-US" b="1" dirty="0" smtClean="0"/>
              <a:t> </a:t>
            </a:r>
            <a:r>
              <a:rPr lang="en-US" b="1" dirty="0" err="1" smtClean="0"/>
              <a:t>mínimo</a:t>
            </a:r>
            <a:r>
              <a:rPr lang="en-US" b="1" dirty="0"/>
              <a:t> </a:t>
            </a:r>
            <a:r>
              <a:rPr lang="en-US" dirty="0" smtClean="0"/>
              <a:t>al </a:t>
            </a:r>
            <a:r>
              <a:rPr lang="en-US" b="1" dirty="0" err="1" smtClean="0">
                <a:solidFill>
                  <a:srgbClr val="FF0000"/>
                </a:solidFill>
              </a:rPr>
              <a:t>corte</a:t>
            </a:r>
            <a:r>
              <a:rPr lang="en-US" b="1" dirty="0" smtClean="0">
                <a:solidFill>
                  <a:srgbClr val="FF0000"/>
                </a:solidFill>
              </a:rPr>
              <a:t> de MENOR </a:t>
            </a:r>
            <a:r>
              <a:rPr lang="en-US" b="1" dirty="0" err="1" smtClean="0">
                <a:solidFill>
                  <a:srgbClr val="FF0000"/>
                </a:solidFill>
              </a:rPr>
              <a:t>capacidad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 err="1" smtClean="0"/>
              <a:t>Explicación</a:t>
            </a:r>
            <a:r>
              <a:rPr lang="en-US" dirty="0" smtClean="0"/>
              <a:t> </a:t>
            </a:r>
            <a:r>
              <a:rPr lang="en-US" dirty="0" err="1" smtClean="0"/>
              <a:t>intuitiva</a:t>
            </a:r>
            <a:r>
              <a:rPr lang="en-US" dirty="0" smtClean="0"/>
              <a:t>: Si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igualar</a:t>
            </a:r>
            <a:r>
              <a:rPr lang="en-US" dirty="0" smtClean="0"/>
              <a:t> el valor del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 a la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b="1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corte</a:t>
            </a:r>
            <a:r>
              <a:rPr lang="en-US" dirty="0" smtClean="0"/>
              <a:t> y </a:t>
            </a:r>
            <a:r>
              <a:rPr lang="en-US" dirty="0" err="1" smtClean="0"/>
              <a:t>además</a:t>
            </a:r>
            <a:r>
              <a:rPr lang="en-US" dirty="0" smtClean="0"/>
              <a:t> se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valor del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acotado</a:t>
            </a:r>
            <a:r>
              <a:rPr lang="en-US" dirty="0" smtClean="0"/>
              <a:t> </a:t>
            </a:r>
            <a:r>
              <a:rPr lang="en-US" dirty="0" err="1" smtClean="0"/>
              <a:t>superiormente</a:t>
            </a:r>
            <a:r>
              <a:rPr lang="en-US" dirty="0" smtClean="0"/>
              <a:t> (</a:t>
            </a:r>
            <a:r>
              <a:rPr lang="en-US" dirty="0"/>
              <a:t>≤</a:t>
            </a:r>
            <a:r>
              <a:rPr lang="en-US" dirty="0" smtClean="0"/>
              <a:t>)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b="1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corte</a:t>
            </a:r>
            <a:r>
              <a:rPr lang="en-US" dirty="0" smtClean="0"/>
              <a:t>, </a:t>
            </a:r>
            <a:r>
              <a:rPr lang="en-US" dirty="0" err="1" smtClean="0"/>
              <a:t>entonces</a:t>
            </a:r>
            <a:r>
              <a:rPr lang="en-US" dirty="0" smtClean="0"/>
              <a:t>, el valor del </a:t>
            </a:r>
            <a:r>
              <a:rPr lang="en-US" dirty="0" err="1" smtClean="0"/>
              <a:t>flujo</a:t>
            </a:r>
            <a:r>
              <a:rPr lang="en-US" dirty="0" smtClean="0"/>
              <a:t> </a:t>
            </a:r>
            <a:r>
              <a:rPr lang="en-US" dirty="0" err="1" smtClean="0"/>
              <a:t>máximo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mayor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capacidad</a:t>
            </a:r>
            <a:r>
              <a:rPr lang="en-US" dirty="0" smtClean="0"/>
              <a:t> del </a:t>
            </a:r>
            <a:r>
              <a:rPr lang="en-US" dirty="0" err="1" smtClean="0"/>
              <a:t>corte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pasara</a:t>
            </a:r>
            <a:r>
              <a:rPr lang="en-US" dirty="0" smtClean="0"/>
              <a:t>, </a:t>
            </a:r>
            <a:r>
              <a:rPr lang="en-US" dirty="0" err="1" smtClean="0"/>
              <a:t>entonces</a:t>
            </a:r>
            <a:r>
              <a:rPr lang="en-US" dirty="0" smtClean="0"/>
              <a:t> para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flujo</a:t>
            </a:r>
            <a:r>
              <a:rPr lang="en-US" dirty="0" smtClean="0"/>
              <a:t>, la </a:t>
            </a:r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corte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no </a:t>
            </a:r>
            <a:r>
              <a:rPr lang="en-US" dirty="0" err="1" smtClean="0"/>
              <a:t>sería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cota</a:t>
            </a:r>
            <a:r>
              <a:rPr lang="en-US" dirty="0" smtClean="0"/>
              <a:t> superior para </a:t>
            </a:r>
            <a:r>
              <a:rPr lang="en-US" dirty="0" err="1" smtClean="0"/>
              <a:t>él</a:t>
            </a:r>
            <a:r>
              <a:rPr lang="en-US" dirty="0" smtClean="0"/>
              <a:t> (NO </a:t>
            </a:r>
            <a:r>
              <a:rPr lang="en-US" dirty="0" err="1" smtClean="0"/>
              <a:t>cumpliría</a:t>
            </a:r>
            <a:r>
              <a:rPr lang="en-US" dirty="0" smtClean="0"/>
              <a:t> la </a:t>
            </a:r>
            <a:r>
              <a:rPr lang="en-US" dirty="0" err="1" smtClean="0"/>
              <a:t>desigualdad</a:t>
            </a:r>
            <a:r>
              <a:rPr lang="en-US" dirty="0" smtClean="0"/>
              <a:t> ≤)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533400" y="3761793"/>
            <a:ext cx="7620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32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5144624" y="1981200"/>
                <a:ext cx="3770776" cy="3475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/>
                        </a:rPr>
                        <m:t>𝒄</m:t>
                      </m:r>
                      <m:r>
                        <a:rPr lang="es-ES" b="1" i="1" smtClean="0">
                          <a:latin typeface="Cambria Math"/>
                        </a:rPr>
                        <m:t>(</m:t>
                      </m:r>
                      <m:r>
                        <a:rPr lang="es-ES" b="1" i="1" smtClean="0">
                          <a:latin typeface="Cambria Math"/>
                        </a:rPr>
                        <m:t>𝒖</m:t>
                      </m:r>
                      <m:r>
                        <a:rPr lang="es-ES" b="1" i="1" smtClean="0">
                          <a:latin typeface="Cambria Math"/>
                        </a:rPr>
                        <m:t>,</m:t>
                      </m:r>
                      <m:r>
                        <a:rPr lang="es-ES" b="1" i="1" smtClean="0">
                          <a:latin typeface="Cambria Math"/>
                        </a:rPr>
                        <m:t>𝒗</m:t>
                      </m:r>
                      <m:r>
                        <a:rPr lang="es-ES" b="1" i="1" smtClean="0">
                          <a:latin typeface="Cambria Math"/>
                        </a:rPr>
                        <m:t>)</m:t>
                      </m:r>
                      <m:r>
                        <a:rPr lang="es-ES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=(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𝒂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=(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=(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𝒂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=(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  <m:e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e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𝒆𝒏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𝒐𝒕𝒓𝒐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𝒄𝒂𝒔𝒐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b="1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624" y="1981200"/>
                <a:ext cx="3770776" cy="34756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Red de </a:t>
            </a:r>
            <a:r>
              <a:rPr lang="en-US" b="1" dirty="0" err="1" smtClean="0">
                <a:solidFill>
                  <a:srgbClr val="FF0000"/>
                </a:solidFill>
              </a:rPr>
              <a:t>Flujo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6</a:t>
            </a:fld>
            <a:endParaRPr lang="es-ES"/>
          </a:p>
        </p:txBody>
      </p:sp>
      <p:grpSp>
        <p:nvGrpSpPr>
          <p:cNvPr id="68" name="Group 67"/>
          <p:cNvGrpSpPr/>
          <p:nvPr/>
        </p:nvGrpSpPr>
        <p:grpSpPr>
          <a:xfrm>
            <a:off x="457200" y="2334939"/>
            <a:ext cx="4419600" cy="2694261"/>
            <a:chOff x="457200" y="2334939"/>
            <a:chExt cx="4419600" cy="2694261"/>
          </a:xfrm>
          <a:noFill/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531935" y="2334939"/>
              <a:ext cx="425117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839427" y="2925096"/>
              <a:ext cx="41870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40</a:t>
              </a:r>
              <a:endParaRPr lang="en-US" altLang="zh-CN" b="1" i="0" dirty="0"/>
            </a:p>
          </p:txBody>
        </p:sp>
        <p:sp>
          <p:nvSpPr>
            <p:cNvPr id="8" name="Text Box 26"/>
            <p:cNvSpPr txBox="1">
              <a:spLocks noChangeArrowheads="1"/>
            </p:cNvSpPr>
            <p:nvPr/>
          </p:nvSpPr>
          <p:spPr bwMode="auto">
            <a:xfrm>
              <a:off x="3980033" y="2757948"/>
              <a:ext cx="41870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30</a:t>
              </a:r>
              <a:endParaRPr lang="en-US" altLang="zh-CN" b="1" i="0" dirty="0"/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723104" y="2925096"/>
              <a:ext cx="425117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3353340" y="3607816"/>
              <a:ext cx="425117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3980033" y="4141216"/>
              <a:ext cx="41870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780435" y="3977148"/>
              <a:ext cx="41870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40</a:t>
              </a:r>
              <a:endParaRPr lang="en-US" altLang="zh-CN" b="1" i="0" dirty="0"/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2481874" y="4659868"/>
              <a:ext cx="41870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cxnSp>
          <p:nvCxnSpPr>
            <p:cNvPr id="33" name="Straight Arrow Connector 32"/>
            <p:cNvCxnSpPr>
              <a:stCxn id="16" idx="7"/>
              <a:endCxn id="21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5"/>
              <a:endCxn id="17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6"/>
              <a:endCxn id="18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0" idx="5"/>
              <a:endCxn id="19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8" idx="7"/>
              <a:endCxn id="19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6"/>
              <a:endCxn id="20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4" idx="6"/>
              <a:endCxn id="19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21" idx="5"/>
              <a:endCxn id="34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4" idx="5"/>
              <a:endCxn id="18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7" idx="7"/>
              <a:endCxn id="34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4" idx="7"/>
              <a:endCxn id="20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1726309" y="4005104"/>
              <a:ext cx="418705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15</a:t>
              </a:r>
              <a:endParaRPr lang="en-US" altLang="zh-CN" b="1" i="0" dirty="0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684633" y="2925096"/>
              <a:ext cx="418704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20</a:t>
              </a:r>
              <a:endParaRPr lang="en-US" altLang="zh-CN" b="1" i="0" dirty="0"/>
            </a:p>
          </p:txBody>
        </p:sp>
        <p:sp>
          <p:nvSpPr>
            <p:cNvPr id="55" name="Text Box 28"/>
            <p:cNvSpPr txBox="1">
              <a:spLocks noChangeArrowheads="1"/>
            </p:cNvSpPr>
            <p:nvPr/>
          </p:nvSpPr>
          <p:spPr bwMode="auto">
            <a:xfrm>
              <a:off x="2667000" y="4005104"/>
              <a:ext cx="425117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/>
                <a:t>10</a:t>
              </a:r>
              <a:endParaRPr lang="en-US" altLang="zh-CN" b="1" i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6172200" y="5525869"/>
                <a:ext cx="3200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f</a:t>
                </a:r>
                <a:r>
                  <a:rPr lang="en-US" b="1" dirty="0" err="1" smtClean="0"/>
                  <a:t>unción</a:t>
                </a:r>
                <a:r>
                  <a:rPr lang="en-US" b="1" dirty="0" smtClean="0"/>
                  <a:t> de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capacidad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en-US" sz="2400" b="1" i="1" dirty="0"/>
                  <a:t>c</a:t>
                </a:r>
                <a:r>
                  <a:rPr lang="en-US" sz="2400" b="1" i="1" dirty="0" smtClean="0"/>
                  <a:t>(</a:t>
                </a:r>
                <a:r>
                  <a:rPr lang="en-US" sz="2400" b="1" i="1" dirty="0" err="1" smtClean="0"/>
                  <a:t>u,v</a:t>
                </a:r>
                <a:r>
                  <a:rPr lang="en-US" sz="2400" b="1" i="1" dirty="0" smtClean="0"/>
                  <a:t>)</a:t>
                </a:r>
                <a:r>
                  <a:rPr lang="en-US" sz="2400" b="1" dirty="0" smtClean="0"/>
                  <a:t>: VXV </a:t>
                </a:r>
                <a:r>
                  <a:rPr lang="en-US" sz="2400" b="1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1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s-ES" sz="24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ES" sz="2400" dirty="0"/>
                  <a:t> </a:t>
                </a:r>
                <a:endParaRPr lang="es-ES" sz="2400" b="1" baseline="30000" dirty="0"/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525869"/>
                <a:ext cx="3200400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3048" t="-4098" b="-172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16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457200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Algoritmo</a:t>
            </a:r>
            <a:r>
              <a:rPr lang="en-US" sz="2000" b="1" dirty="0" smtClean="0">
                <a:solidFill>
                  <a:srgbClr val="FF0000"/>
                </a:solidFill>
              </a:rPr>
              <a:t> de Edmonds-Karp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28600"/>
            <a:ext cx="8458200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 err="1" smtClean="0"/>
              <a:t>Diferencia</a:t>
            </a:r>
            <a:r>
              <a:rPr lang="en-US" sz="1800" b="1" dirty="0" smtClean="0"/>
              <a:t> con el </a:t>
            </a:r>
            <a:r>
              <a:rPr lang="en-US" sz="1800" b="1" dirty="0" err="1" smtClean="0"/>
              <a:t>algoritmo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visto</a:t>
            </a:r>
            <a:r>
              <a:rPr lang="en-US" sz="1800" b="1" dirty="0" smtClean="0"/>
              <a:t> para el </a:t>
            </a:r>
            <a:r>
              <a:rPr lang="en-US" sz="1800" b="1" dirty="0" err="1" smtClean="0"/>
              <a:t>Método</a:t>
            </a:r>
            <a:r>
              <a:rPr lang="en-US" sz="1800" b="1" dirty="0" smtClean="0"/>
              <a:t> Ford-Fulkerson: </a:t>
            </a:r>
            <a:r>
              <a:rPr lang="en-US" sz="1800" dirty="0" err="1"/>
              <a:t>e</a:t>
            </a:r>
            <a:r>
              <a:rPr lang="en-US" sz="1800" dirty="0" err="1" smtClean="0"/>
              <a:t>scoger</a:t>
            </a:r>
            <a:r>
              <a:rPr lang="en-US" sz="1800" dirty="0" smtClean="0"/>
              <a:t> el </a:t>
            </a:r>
            <a:r>
              <a:rPr lang="en-US" sz="1800" dirty="0" err="1" smtClean="0"/>
              <a:t>camino</a:t>
            </a:r>
            <a:r>
              <a:rPr lang="en-US" sz="1800" dirty="0" smtClean="0"/>
              <a:t> </a:t>
            </a:r>
            <a:r>
              <a:rPr lang="en-US" sz="1800" dirty="0" err="1" smtClean="0"/>
              <a:t>aumentativo</a:t>
            </a:r>
            <a:r>
              <a:rPr lang="en-US" sz="1800" dirty="0" smtClean="0"/>
              <a:t> </a:t>
            </a:r>
            <a:r>
              <a:rPr lang="en-US" sz="1800" dirty="0" err="1" smtClean="0"/>
              <a:t>utilizando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BFS</a:t>
            </a:r>
            <a:r>
              <a:rPr lang="en-US" sz="1800" dirty="0" smtClean="0"/>
              <a:t> en la red residual, y </a:t>
            </a:r>
            <a:r>
              <a:rPr lang="en-US" sz="1800" dirty="0" err="1" smtClean="0"/>
              <a:t>como</a:t>
            </a:r>
            <a:r>
              <a:rPr lang="en-US" sz="1800" dirty="0" smtClean="0"/>
              <a:t> se </a:t>
            </a:r>
            <a:r>
              <a:rPr lang="en-US" sz="1800" dirty="0" err="1" smtClean="0"/>
              <a:t>sabe</a:t>
            </a:r>
            <a:r>
              <a:rPr lang="en-US" sz="1800" dirty="0" smtClean="0"/>
              <a:t>, BFS, </a:t>
            </a:r>
            <a:r>
              <a:rPr lang="en-US" sz="1800" dirty="0" err="1" smtClean="0"/>
              <a:t>implícitamente</a:t>
            </a:r>
            <a:r>
              <a:rPr lang="en-US" sz="1800" dirty="0" smtClean="0"/>
              <a:t>, </a:t>
            </a:r>
            <a:r>
              <a:rPr lang="en-US" sz="1800" dirty="0" err="1" smtClean="0"/>
              <a:t>halla</a:t>
            </a:r>
            <a:r>
              <a:rPr lang="en-US" sz="1800" dirty="0" smtClean="0"/>
              <a:t> </a:t>
            </a:r>
            <a:r>
              <a:rPr lang="en-US" sz="1800" dirty="0" err="1" smtClean="0"/>
              <a:t>caminos</a:t>
            </a:r>
            <a:r>
              <a:rPr lang="en-US" sz="1800" dirty="0" smtClean="0"/>
              <a:t> de </a:t>
            </a:r>
            <a:r>
              <a:rPr lang="en-US" sz="1800" dirty="0" err="1" smtClean="0"/>
              <a:t>longitud</a:t>
            </a:r>
            <a:r>
              <a:rPr lang="en-US" sz="1800" dirty="0" smtClean="0"/>
              <a:t> minima (en </a:t>
            </a:r>
            <a:r>
              <a:rPr lang="en-US" sz="1800" dirty="0" err="1" smtClean="0"/>
              <a:t>cuanto</a:t>
            </a:r>
            <a:r>
              <a:rPr lang="en-US" sz="1800" dirty="0" smtClean="0"/>
              <a:t> a </a:t>
            </a:r>
            <a:r>
              <a:rPr lang="en-US" sz="1800" dirty="0" err="1" smtClean="0"/>
              <a:t>núemero</a:t>
            </a:r>
            <a:r>
              <a:rPr lang="en-US" sz="1800" dirty="0" smtClean="0"/>
              <a:t> de </a:t>
            </a:r>
            <a:r>
              <a:rPr lang="en-US" sz="1800" dirty="0" err="1" smtClean="0"/>
              <a:t>aristas</a:t>
            </a:r>
            <a:r>
              <a:rPr lang="en-US" sz="1800" dirty="0" smtClean="0"/>
              <a:t>). </a:t>
            </a:r>
            <a:r>
              <a:rPr lang="en-US" sz="1800" dirty="0" err="1" smtClean="0"/>
              <a:t>Esta</a:t>
            </a:r>
            <a:r>
              <a:rPr lang="en-US" sz="1800" dirty="0" smtClean="0"/>
              <a:t> </a:t>
            </a:r>
            <a:r>
              <a:rPr lang="en-US" sz="1800" dirty="0" err="1" smtClean="0"/>
              <a:t>estrategia</a:t>
            </a:r>
            <a:r>
              <a:rPr lang="en-US" sz="1800" dirty="0" smtClean="0"/>
              <a:t> </a:t>
            </a:r>
            <a:r>
              <a:rPr lang="en-US" sz="1800" dirty="0" err="1" smtClean="0"/>
              <a:t>garantiza</a:t>
            </a:r>
            <a:r>
              <a:rPr lang="en-US" sz="1800" dirty="0" smtClean="0"/>
              <a:t> (</a:t>
            </a:r>
            <a:r>
              <a:rPr lang="en-US" sz="1800" dirty="0" err="1" smtClean="0"/>
              <a:t>ver</a:t>
            </a:r>
            <a:r>
              <a:rPr lang="en-US" sz="1800" dirty="0" smtClean="0"/>
              <a:t> </a:t>
            </a:r>
            <a:r>
              <a:rPr lang="en-US" sz="1800" dirty="0" err="1" smtClean="0"/>
              <a:t>demostración</a:t>
            </a:r>
            <a:r>
              <a:rPr lang="en-US" sz="1800" dirty="0" smtClean="0"/>
              <a:t>) </a:t>
            </a:r>
            <a:r>
              <a:rPr lang="en-US" sz="1800" dirty="0" err="1" smtClean="0"/>
              <a:t>que</a:t>
            </a:r>
            <a:r>
              <a:rPr lang="en-US" sz="1800" dirty="0" smtClean="0"/>
              <a:t> la </a:t>
            </a:r>
            <a:r>
              <a:rPr lang="en-US" sz="1800" dirty="0" err="1" smtClean="0"/>
              <a:t>cantidad</a:t>
            </a:r>
            <a:r>
              <a:rPr lang="en-US" sz="1800" dirty="0" smtClean="0"/>
              <a:t> de </a:t>
            </a:r>
            <a:r>
              <a:rPr lang="en-US" sz="1800" dirty="0" err="1" smtClean="0"/>
              <a:t>caminos</a:t>
            </a:r>
            <a:r>
              <a:rPr lang="en-US" sz="1800" dirty="0" smtClean="0"/>
              <a:t> </a:t>
            </a:r>
            <a:r>
              <a:rPr lang="en-US" sz="1800" dirty="0" err="1" smtClean="0"/>
              <a:t>aumentativos</a:t>
            </a:r>
            <a:r>
              <a:rPr lang="en-US" sz="1800" dirty="0" smtClean="0"/>
              <a:t> total </a:t>
            </a:r>
            <a:r>
              <a:rPr lang="en-US" sz="1800" dirty="0" err="1" smtClean="0"/>
              <a:t>está</a:t>
            </a:r>
            <a:r>
              <a:rPr lang="en-US" sz="1800" dirty="0" smtClean="0"/>
              <a:t> </a:t>
            </a:r>
            <a:r>
              <a:rPr lang="en-US" sz="1800" dirty="0" err="1" smtClean="0"/>
              <a:t>acotada</a:t>
            </a:r>
            <a:r>
              <a:rPr lang="en-US" sz="1800" dirty="0" smtClean="0"/>
              <a:t> </a:t>
            </a:r>
            <a:r>
              <a:rPr lang="en-US" sz="1800" dirty="0" err="1" smtClean="0"/>
              <a:t>superiormente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|E||V|</a:t>
            </a:r>
            <a:endParaRPr lang="es-E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3886200" y="4361051"/>
                <a:ext cx="2590800" cy="2315004"/>
              </a:xfrm>
              <a:prstGeom prst="rect">
                <a:avLst/>
              </a:prstGeom>
            </p:spPr>
            <p:txBody>
              <a:bodyPr vert="horz" anchor="ctr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/>
                  <a:buNone/>
                </a:pPr>
                <a:r>
                  <a:rPr lang="en-US" sz="1800" b="1" dirty="0" smtClean="0"/>
                  <a:t>P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𝐀𝐓𝐇</m:t>
                    </m:r>
                    <m:r>
                      <a:rPr lang="en-US" sz="1800" b="1" i="0" smtClean="0">
                        <a:latin typeface="Cambria Math"/>
                      </a:rPr>
                      <m:t>_</m:t>
                    </m:r>
                    <m:r>
                      <a:rPr lang="en-US" sz="1800" b="1" i="0" smtClean="0">
                        <a:latin typeface="Cambria Math"/>
                      </a:rPr>
                      <m:t>𝐄𝐊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𝒔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𝒕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 smtClean="0"/>
                  <a:t>1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s-ES" sz="1800" dirty="0" smtClean="0"/>
                  <a:t> = </a:t>
                </a:r>
                <a:r>
                  <a:rPr lang="es-ES" sz="1800" b="1" dirty="0" smtClean="0">
                    <a:solidFill>
                      <a:srgbClr val="FF0000"/>
                    </a:solidFill>
                  </a:rPr>
                  <a:t>BFS</a:t>
                </a:r>
                <a:r>
                  <a:rPr lang="es-ES" sz="1800" dirty="0" smtClean="0"/>
                  <a:t>(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latin typeface="Cambria Math"/>
                      </a:rPr>
                      <m:t>𝐺</m:t>
                    </m:r>
                    <m:r>
                      <a:rPr lang="es-ES" sz="1800" i="1" dirty="0" smtClean="0">
                        <a:latin typeface="Cambria Math"/>
                      </a:rPr>
                      <m:t>,</m:t>
                    </m:r>
                    <m:r>
                      <a:rPr lang="es-ES" sz="18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s-ES" sz="1800" dirty="0" smtClean="0"/>
                  <a:t>)</a:t>
                </a:r>
                <a:endParaRPr lang="es-E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2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if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s-ES" sz="1800" dirty="0" smtClean="0"/>
                  <a:t> == </a:t>
                </a:r>
                <a:r>
                  <a:rPr lang="es-ES" sz="1800" b="1" dirty="0" smtClean="0">
                    <a:solidFill>
                      <a:srgbClr val="0070C0"/>
                    </a:solidFill>
                  </a:rPr>
                  <a:t>NULL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3        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NULL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4 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,…,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endParaRPr lang="es-ES" sz="18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5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𝑝</m:t>
                    </m:r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361051"/>
                <a:ext cx="2590800" cy="2315004"/>
              </a:xfrm>
              <a:prstGeom prst="rect">
                <a:avLst/>
              </a:prstGeom>
              <a:blipFill rotWithShape="0">
                <a:blip r:embed="rId2"/>
                <a:stretch>
                  <a:fillRect l="-2118" b="-10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2400" y="2514600"/>
                <a:ext cx="4953000" cy="4204764"/>
              </a:xfrm>
              <a:prstGeom prst="rect">
                <a:avLst/>
              </a:prstGeom>
            </p:spPr>
            <p:txBody>
              <a:bodyPr vert="horz" anchor="ctr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/>
                  <a:buNone/>
                </a:pPr>
                <a:r>
                  <a:rPr lang="en-US" sz="1800" b="1" dirty="0" smtClean="0"/>
                  <a:t>EDMONDS_KARP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𝒔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𝒕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s-ES" sz="1800" b="1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/>
                  <a:t>1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each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edge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)∈</m:t>
                    </m:r>
                    <m:r>
                      <a:rPr lang="en-US" sz="1800" i="1">
                        <a:latin typeface="Cambria Math"/>
                      </a:rPr>
                      <m:t>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s-ES" sz="1800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/>
                  <a:t>2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]=0</m:t>
                    </m:r>
                  </m:oMath>
                </a14:m>
                <a:endParaRPr lang="es-ES" sz="1800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/>
                  <a:t>3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while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 smtClean="0"/>
                  <a:t> = </a:t>
                </a:r>
                <a:r>
                  <a:rPr lang="en-US" sz="1800" b="1" dirty="0" smtClean="0"/>
                  <a:t>PATH_EK</a:t>
                </a:r>
                <a:r>
                  <a:rPr lang="en-US" sz="1800" dirty="0" smtClean="0"/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𝒔</m:t>
                    </m:r>
                    <m:r>
                      <a:rPr lang="en-US" sz="1800" b="1" i="1" smtClean="0">
                        <a:latin typeface="Cambria Math"/>
                      </a:rPr>
                      <m:t>, </m:t>
                    </m:r>
                    <m:r>
                      <a:rPr lang="en-US" sz="1800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s-ES" sz="1800" dirty="0" smtClean="0"/>
                  <a:t>)) != </a:t>
                </a:r>
                <a:r>
                  <a:rPr lang="es-ES" sz="1800" b="1" dirty="0" smtClean="0">
                    <a:solidFill>
                      <a:srgbClr val="0070C0"/>
                    </a:solidFill>
                  </a:rPr>
                  <a:t>NULL</a:t>
                </a:r>
                <a:endParaRPr lang="es-E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Font typeface="Wingdings 3"/>
                  <a:buNone/>
                </a:pPr>
                <a:r>
                  <a:rPr lang="en-US" sz="1800" dirty="0"/>
                  <a:t>4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)=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min</m:t>
                    </m:r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|</m:t>
                    </m:r>
                    <m:d>
                      <m:d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 is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}</m:t>
                    </m:r>
                  </m:oMath>
                </a14:m>
                <a:endParaRPr lang="es-ES" sz="1800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/>
                  <a:t>5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each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edge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𝑝</m:t>
                    </m:r>
                  </m:oMath>
                </a14:m>
                <a:endParaRPr lang="es-ES" sz="1800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/>
                  <a:t>6           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if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𝑢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)∈</m:t>
                    </m:r>
                    <m:r>
                      <a:rPr lang="en-US" sz="1800" i="1">
                        <a:latin typeface="Cambria Math"/>
                      </a:rPr>
                      <m:t>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s-ES" sz="1800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/>
                  <a:t>7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s-ES" sz="1800" dirty="0"/>
              </a:p>
              <a:p>
                <a:pPr marL="0" indent="0">
                  <a:buFont typeface="Wingdings 3"/>
                  <a:buNone/>
                </a:pPr>
                <a:r>
                  <a:rPr lang="en-US" sz="1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8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          else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𝑣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Font typeface="Wingdings 3"/>
                  <a:buNone/>
                </a:pPr>
                <a:r>
                  <a:rPr lang="en-US" sz="1800" dirty="0" smtClean="0"/>
                  <a:t>9            update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 smtClean="0">
                        <a:latin typeface="Cambria Math"/>
                      </a:rPr>
                      <m:t>𝑢</m:t>
                    </m:r>
                    <m:r>
                      <a:rPr lang="en-US" sz="1800" i="1" dirty="0" err="1" smtClean="0">
                        <a:latin typeface="Cambria Math"/>
                      </a:rPr>
                      <m:t>,</m:t>
                    </m:r>
                    <m:r>
                      <a:rPr lang="en-US" sz="1800" i="1" dirty="0" err="1" smtClean="0">
                        <a:latin typeface="Cambria Math"/>
                      </a:rPr>
                      <m:t>𝑣</m:t>
                    </m:r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(</m:t>
                    </m:r>
                    <m:r>
                      <a:rPr lang="en-US" sz="1800" i="1" dirty="0" err="1" smtClean="0">
                        <a:latin typeface="Cambria Math"/>
                      </a:rPr>
                      <m:t>𝑣</m:t>
                    </m:r>
                    <m:r>
                      <a:rPr lang="en-US" sz="1800" i="1" dirty="0" err="1" smtClean="0">
                        <a:latin typeface="Cambria Math"/>
                      </a:rPr>
                      <m:t>,</m:t>
                    </m:r>
                    <m:r>
                      <a:rPr lang="en-US" sz="1800" i="1" dirty="0" err="1" smtClean="0">
                        <a:latin typeface="Cambria Math"/>
                      </a:rPr>
                      <m:t>𝑢</m:t>
                    </m:r>
                    <m:r>
                      <a:rPr lang="en-US" sz="1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Font typeface="Wingdings 3"/>
                  <a:buNone/>
                </a:pPr>
                <a:r>
                  <a:rPr lang="en-US" sz="1800" dirty="0" smtClean="0"/>
                  <a:t>10</a:t>
                </a:r>
                <a:r>
                  <a:rPr lang="en-US" sz="1800" b="1" dirty="0" smtClean="0"/>
                  <a:t>   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return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𝑓</m:t>
                    </m:r>
                  </m:oMath>
                </a14:m>
                <a:endParaRPr lang="es-ES" sz="18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14600"/>
                <a:ext cx="4953000" cy="4204764"/>
              </a:xfrm>
              <a:prstGeom prst="rect">
                <a:avLst/>
              </a:prstGeom>
              <a:blipFill rotWithShape="0">
                <a:blip r:embed="rId3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1538072"/>
            <a:ext cx="2971800" cy="280371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4380315"/>
            <a:ext cx="2571750" cy="2276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962400" y="480060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6497214" y="4772607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Oval 9"/>
          <p:cNvSpPr/>
          <p:nvPr/>
        </p:nvSpPr>
        <p:spPr>
          <a:xfrm>
            <a:off x="2514600" y="37338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Oval 10"/>
          <p:cNvSpPr/>
          <p:nvPr/>
        </p:nvSpPr>
        <p:spPr>
          <a:xfrm>
            <a:off x="7772400" y="2209800"/>
            <a:ext cx="228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2276669" y="3542524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50"/>
                </a:solidFill>
              </a:rPr>
              <a:t>//Red Residual</a:t>
            </a:r>
            <a:endParaRPr lang="es-ES" sz="9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6262" y="2027855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00B050"/>
                </a:solidFill>
              </a:rPr>
              <a:t>//Red Residual</a:t>
            </a:r>
            <a:endParaRPr lang="es-ES" sz="9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Algoritmo</a:t>
            </a:r>
            <a:r>
              <a:rPr lang="en-US" sz="3600" dirty="0">
                <a:solidFill>
                  <a:srgbClr val="FF0000"/>
                </a:solidFill>
              </a:rPr>
              <a:t> de Edmonds-Karp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 anchor="ctr">
            <a:normAutofit/>
          </a:bodyPr>
          <a:lstStyle/>
          <a:p>
            <a:r>
              <a:rPr lang="es-ES" sz="2400" dirty="0" smtClean="0"/>
              <a:t>Muchas de las primeras implementaciones del </a:t>
            </a:r>
            <a:r>
              <a:rPr lang="es-ES" sz="2400" b="1" dirty="0" smtClean="0"/>
              <a:t>método de Ford-Fulkerson</a:t>
            </a:r>
            <a:r>
              <a:rPr lang="es-ES" sz="2400" dirty="0" smtClean="0"/>
              <a:t> utilizaban esta estrategia (hallar camino aumentativo con BFS, lo que implica </a:t>
            </a:r>
            <a:r>
              <a:rPr lang="es-ES" sz="2400" b="1" u="sng" dirty="0" smtClean="0">
                <a:solidFill>
                  <a:srgbClr val="FF0000"/>
                </a:solidFill>
              </a:rPr>
              <a:t>hallar caminos de longitud mínima</a:t>
            </a:r>
            <a:r>
              <a:rPr lang="es-ES" sz="2400" dirty="0" smtClean="0"/>
              <a:t>)</a:t>
            </a:r>
            <a:endParaRPr lang="es-ES" sz="2400" dirty="0"/>
          </a:p>
          <a:p>
            <a:endParaRPr lang="es-ES" sz="2400" dirty="0" smtClean="0"/>
          </a:p>
          <a:p>
            <a:r>
              <a:rPr lang="es-ES" sz="2400" b="1" i="1" dirty="0" err="1" smtClean="0"/>
              <a:t>Edmonds</a:t>
            </a:r>
            <a:r>
              <a:rPr lang="es-ES" sz="2400" b="1" i="1" dirty="0" smtClean="0"/>
              <a:t> </a:t>
            </a:r>
            <a:r>
              <a:rPr lang="es-ES" sz="2400" dirty="0" smtClean="0"/>
              <a:t>y </a:t>
            </a:r>
            <a:r>
              <a:rPr lang="es-ES" sz="2400" b="1" i="1" dirty="0" err="1" smtClean="0"/>
              <a:t>Karp</a:t>
            </a:r>
            <a:r>
              <a:rPr lang="es-ES" sz="2400" b="1" i="1" dirty="0" smtClean="0"/>
              <a:t> </a:t>
            </a:r>
            <a:r>
              <a:rPr lang="es-ES" sz="2400" dirty="0" smtClean="0"/>
              <a:t>fueron los primeros en demostrar que, de esta manera, el tiempo de ejecución del algoritmo era </a:t>
            </a:r>
            <a:r>
              <a:rPr lang="es-ES" sz="2400" dirty="0" err="1" smtClean="0"/>
              <a:t>polinomial</a:t>
            </a:r>
            <a:endParaRPr lang="es-ES" sz="2400" b="1" dirty="0" smtClean="0">
              <a:solidFill>
                <a:srgbClr val="FF0000"/>
              </a:solidFill>
            </a:endParaRPr>
          </a:p>
          <a:p>
            <a:endParaRPr lang="es-ES" sz="2400" dirty="0"/>
          </a:p>
          <a:p>
            <a:r>
              <a:rPr lang="es-ES" sz="2400" dirty="0" smtClean="0"/>
              <a:t>A esta variante se le conoce como </a:t>
            </a:r>
            <a:r>
              <a:rPr lang="es-ES" sz="2400" b="1" dirty="0" smtClean="0"/>
              <a:t>Algoritmo de </a:t>
            </a:r>
            <a:r>
              <a:rPr lang="es-ES" sz="2400" b="1" dirty="0" err="1" smtClean="0"/>
              <a:t>Edmonds-Karp</a:t>
            </a:r>
            <a:endParaRPr lang="es-E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609600"/>
            <a:ext cx="85344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838200" y="5715000"/>
            <a:ext cx="6858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3"/>
            <a:ext cx="8229600" cy="50323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Algoritmo</a:t>
            </a:r>
            <a:r>
              <a:rPr lang="en-US" sz="2400" dirty="0" smtClean="0">
                <a:solidFill>
                  <a:srgbClr val="FF0000"/>
                </a:solidFill>
              </a:rPr>
              <a:t> de Edmonds-Karp</a:t>
            </a:r>
            <a:endParaRPr lang="es-E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533400"/>
                <a:ext cx="8534400" cy="213360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" sz="2400" b="1" dirty="0" smtClean="0"/>
                  <a:t>Teorema </a:t>
                </a:r>
                <a:r>
                  <a:rPr lang="es-ES" sz="2400" b="1" dirty="0"/>
                  <a:t>26.8</a:t>
                </a:r>
              </a:p>
              <a:p>
                <a:pPr marL="274320" lvl="1" indent="0">
                  <a:lnSpc>
                    <a:spcPct val="120000"/>
                  </a:lnSpc>
                  <a:buNone/>
                </a:pPr>
                <a:r>
                  <a:rPr lang="es-ES" sz="2400" dirty="0"/>
                  <a:t>Si se ejecuta el algoritmo de </a:t>
                </a:r>
                <a:r>
                  <a:rPr lang="es-ES" sz="2400" b="1" i="1" dirty="0" err="1"/>
                  <a:t>Edmonds-Karp</a:t>
                </a:r>
                <a:r>
                  <a:rPr lang="es-ES" sz="2400" dirty="0"/>
                  <a:t> en una red de flujo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𝐺</m:t>
                    </m:r>
                    <m:r>
                      <a:rPr lang="es-ES" sz="2400" i="1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/>
                          </a:rPr>
                          <m:t>𝑉</m:t>
                        </m:r>
                        <m:r>
                          <a:rPr lang="es-ES" sz="2400" i="1">
                            <a:latin typeface="Cambria Math"/>
                          </a:rPr>
                          <m:t>,</m:t>
                        </m:r>
                        <m:r>
                          <a:rPr lang="es-ES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400" dirty="0"/>
                  <a:t> con origen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𝑠</m:t>
                    </m:r>
                  </m:oMath>
                </a14:m>
                <a:r>
                  <a:rPr lang="es-ES" sz="2400" dirty="0"/>
                  <a:t> y receptor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s-ES" sz="2400" dirty="0"/>
                  <a:t>, </a:t>
                </a:r>
                <a:r>
                  <a:rPr lang="es-ES" sz="2400" dirty="0" smtClean="0"/>
                  <a:t>entonces, el </a:t>
                </a:r>
                <a:r>
                  <a:rPr lang="es-ES" sz="2400" dirty="0"/>
                  <a:t>número total de veces que el algoritmo aumenta el valor del flujo es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/>
                      </a:rPr>
                      <m:t>𝑂</m:t>
                    </m:r>
                    <m:r>
                      <a:rPr lang="es-ES" sz="2400" i="1">
                        <a:latin typeface="Cambria Math"/>
                      </a:rPr>
                      <m:t>(|</m:t>
                    </m:r>
                    <m:r>
                      <a:rPr lang="es-ES" sz="2400" i="1"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latin typeface="Cambria Math"/>
                      </a:rPr>
                      <m:t>||</m:t>
                    </m:r>
                    <m:r>
                      <a:rPr lang="es-ES" sz="2400" i="1">
                        <a:latin typeface="Cambria Math"/>
                      </a:rPr>
                      <m:t>𝐸</m:t>
                    </m:r>
                    <m:r>
                      <a:rPr lang="en-US" sz="2400" b="0" i="1" smtClean="0">
                        <a:latin typeface="Cambria Math"/>
                      </a:rPr>
                      <m:t>|</m:t>
                    </m:r>
                    <m:r>
                      <a:rPr lang="es-ES" sz="2400" i="1">
                        <a:latin typeface="Cambria Math"/>
                      </a:rPr>
                      <m:t>)</m:t>
                    </m:r>
                  </m:oMath>
                </a14:m>
                <a:endParaRPr lang="es-E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533400"/>
                <a:ext cx="8534400" cy="2133600"/>
              </a:xfrm>
              <a:blipFill rotWithShape="0">
                <a:blip r:embed="rId2"/>
                <a:stretch>
                  <a:fillRect l="-1071" t="-286" r="-3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533400" y="24384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El </a:t>
                </a:r>
                <a:r>
                  <a:rPr lang="es-ES" sz="2000" b="1" dirty="0" smtClean="0"/>
                  <a:t>Teorema </a:t>
                </a:r>
                <a:r>
                  <a:rPr lang="es-ES" sz="2000" dirty="0" smtClean="0"/>
                  <a:t>implica que el ciclo principal del algoritmo </a:t>
                </a:r>
                <a:r>
                  <a:rPr lang="es-ES" sz="2000" b="1" i="1" dirty="0" err="1" smtClean="0"/>
                  <a:t>Edmonds-Karp</a:t>
                </a:r>
                <a:r>
                  <a:rPr lang="es-ES" sz="2000" dirty="0" smtClean="0"/>
                  <a:t> se ejecuta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latin typeface="Cambria Math"/>
                      </a:rPr>
                      <m:t>𝑂</m:t>
                    </m:r>
                    <m:r>
                      <a:rPr lang="es-ES" sz="2000" i="1" dirty="0" smtClean="0">
                        <a:latin typeface="Cambria Math"/>
                      </a:rPr>
                      <m:t>(|</m:t>
                    </m:r>
                    <m:r>
                      <a:rPr lang="es-ES" sz="2000" i="1" dirty="0" smtClean="0">
                        <a:latin typeface="Cambria Math"/>
                      </a:rPr>
                      <m:t>𝑉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|∗|</m:t>
                    </m:r>
                    <m:r>
                      <a:rPr lang="es-ES" sz="2000" i="1" dirty="0" smtClean="0">
                        <a:latin typeface="Cambria Math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ES" sz="2000" dirty="0" smtClean="0"/>
                  <a:t> veces (</a:t>
                </a:r>
                <a:r>
                  <a:rPr lang="es-ES" sz="2000" b="1" i="1" dirty="0" smtClean="0"/>
                  <a:t>ver demostración en I. </a:t>
                </a:r>
                <a:r>
                  <a:rPr lang="es-ES" sz="2000" b="1" i="1" dirty="0" err="1" smtClean="0"/>
                  <a:t>to</a:t>
                </a:r>
                <a:r>
                  <a:rPr lang="es-ES" sz="2000" b="1" i="1" dirty="0" smtClean="0"/>
                  <a:t> A. 3ra. Edición Cap. 26</a:t>
                </a:r>
                <a:r>
                  <a:rPr lang="es-ES" sz="2000" dirty="0" smtClean="0"/>
                  <a:t>)</a:t>
                </a:r>
                <a:endParaRPr lang="en-US" sz="2000" b="1" dirty="0"/>
              </a:p>
              <a:p>
                <a:r>
                  <a:rPr lang="en-US" sz="2000" dirty="0" err="1" smtClean="0"/>
                  <a:t>Pero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sabemos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además</a:t>
                </a:r>
                <a:r>
                  <a:rPr lang="en-US" sz="2000" dirty="0" smtClean="0"/>
                  <a:t>, que </a:t>
                </a:r>
                <a:r>
                  <a:rPr lang="en-US" sz="2000" dirty="0" err="1"/>
                  <a:t>c</a:t>
                </a:r>
                <a:r>
                  <a:rPr lang="en-US" sz="2000" dirty="0" err="1" smtClean="0"/>
                  <a:t>ada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iteración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toma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tiempo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𝑂</m:t>
                    </m:r>
                    <m:r>
                      <a:rPr lang="en-US" sz="2000" i="1" dirty="0" smtClean="0">
                        <a:latin typeface="Cambria Math"/>
                      </a:rPr>
                      <m:t>(|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s-ES" sz="2000" dirty="0" smtClean="0"/>
                  <a:t> ya que el camino aumentativo se halla utilizando un BFS (</a:t>
                </a:r>
                <a:r>
                  <a:rPr lang="es-ES" sz="2000" i="1" dirty="0" smtClean="0">
                    <a:solidFill>
                      <a:srgbClr val="00B050"/>
                    </a:solidFill>
                  </a:rPr>
                  <a:t>BFS es O(|V|+|E|) pero en la red de flujo, |V| es O(|E|)</a:t>
                </a:r>
                <a:r>
                  <a:rPr lang="es-ES" sz="2000" dirty="0" smtClean="0"/>
                  <a:t>). </a:t>
                </a:r>
                <a:r>
                  <a:rPr lang="es-ES" sz="2000" dirty="0"/>
                  <a:t>E</a:t>
                </a:r>
                <a:r>
                  <a:rPr lang="es-ES" sz="2000" dirty="0" smtClean="0"/>
                  <a:t>l resto de las operaciones, o sea actualizar la </a:t>
                </a:r>
                <a:r>
                  <a:rPr lang="es-ES" sz="2000" b="1" dirty="0" smtClean="0"/>
                  <a:t>Red </a:t>
                </a:r>
                <a:r>
                  <a:rPr lang="es-ES" sz="2000" b="1" dirty="0"/>
                  <a:t>R</a:t>
                </a:r>
                <a:r>
                  <a:rPr lang="es-ES" sz="2000" b="1" dirty="0" smtClean="0"/>
                  <a:t>esidual </a:t>
                </a:r>
                <a:r>
                  <a:rPr lang="es-ES" sz="2000" dirty="0" smtClean="0"/>
                  <a:t>y el flujo que se va calculando, se pueden hacer también en ese mismo orden de tiempo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 err="1" smtClean="0"/>
                  <a:t>Por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tanto</a:t>
                </a:r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 smtClean="0"/>
                  <a:t>El </a:t>
                </a:r>
                <a:r>
                  <a:rPr lang="en-US" sz="2400" dirty="0" err="1" smtClean="0"/>
                  <a:t>tiempo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ejecución</a:t>
                </a:r>
                <a:r>
                  <a:rPr lang="en-US" sz="2400" dirty="0" smtClean="0"/>
                  <a:t> del </a:t>
                </a:r>
                <a:r>
                  <a:rPr lang="en-US" sz="2400" dirty="0" err="1" smtClean="0"/>
                  <a:t>algoritmo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/>
                      </a:rPr>
                      <m:t>𝑶</m:t>
                    </m:r>
                    <m:r>
                      <a:rPr lang="es-ES" sz="2400" b="1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smtClean="0">
                            <a:latin typeface="Cambria Math"/>
                          </a:rPr>
                          <m:t>𝑽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1" i="1">
                            <a:latin typeface="Cambria Math"/>
                          </a:rPr>
                          <m:t>𝑬</m:t>
                        </m:r>
                        <m:r>
                          <a:rPr lang="en-US" sz="2400" b="1" i="1" smtClean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s-E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s-ES" sz="2400" b="1" i="1">
                        <a:latin typeface="Cambria Math"/>
                      </a:rPr>
                      <m:t>)</m:t>
                    </m:r>
                  </m:oMath>
                </a14:m>
                <a:endParaRPr lang="es-ES" sz="2400" dirty="0"/>
              </a:p>
              <a:p>
                <a:endParaRPr lang="es-ES" sz="2400" dirty="0"/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38400"/>
                <a:ext cx="8229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1185" r="-5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76200" y="4185920"/>
            <a:ext cx="89916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0" y="609600"/>
            <a:ext cx="9296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Para </a:t>
            </a:r>
            <a:r>
              <a:rPr lang="en-US" sz="2400" b="1" i="1" dirty="0" err="1" smtClean="0"/>
              <a:t>enviar</a:t>
            </a:r>
            <a:r>
              <a:rPr lang="en-US" sz="2400" b="1" i="1" dirty="0" smtClean="0"/>
              <a:t>, </a:t>
            </a:r>
            <a:r>
              <a:rPr lang="en-US" sz="2400" i="1" dirty="0" err="1" smtClean="0"/>
              <a:t>por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ejemplo</a:t>
            </a:r>
            <a:r>
              <a:rPr lang="en-US" sz="2400" i="1" dirty="0" smtClean="0"/>
              <a:t>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agua</a:t>
            </a:r>
            <a:r>
              <a:rPr lang="en-US" sz="2400" i="1" dirty="0" smtClean="0"/>
              <a:t>,  </a:t>
            </a:r>
            <a:r>
              <a:rPr lang="en-US" sz="2400" dirty="0" smtClean="0"/>
              <a:t>de la </a:t>
            </a:r>
            <a:r>
              <a:rPr lang="en-US" sz="2400" b="1" i="1" dirty="0" err="1" smtClean="0"/>
              <a:t>fuente</a:t>
            </a:r>
            <a:r>
              <a:rPr lang="en-US" sz="2400" dirty="0" smtClean="0"/>
              <a:t> al </a:t>
            </a:r>
            <a:r>
              <a:rPr lang="en-US" sz="2400" b="1" i="1" dirty="0" smtClean="0"/>
              <a:t>receptor,</a:t>
            </a:r>
            <a:r>
              <a:rPr lang="en-US" sz="2400" dirty="0" smtClean="0"/>
              <a:t> se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enviar</a:t>
            </a:r>
            <a:r>
              <a:rPr lang="en-US" sz="2400" dirty="0" smtClean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 smtClean="0"/>
              <a:t>tubería</a:t>
            </a:r>
            <a:r>
              <a:rPr lang="en-US" sz="2400" dirty="0" smtClean="0"/>
              <a:t>,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 smtClean="0"/>
              <a:t>cierta</a:t>
            </a:r>
            <a:r>
              <a:rPr lang="en-US" sz="2400" dirty="0" smtClean="0"/>
              <a:t> </a:t>
            </a:r>
            <a:r>
              <a:rPr lang="en-US" sz="2400" dirty="0" err="1" smtClean="0"/>
              <a:t>cantidad</a:t>
            </a:r>
            <a:r>
              <a:rPr lang="en-US" sz="2400" dirty="0" smtClean="0"/>
              <a:t> </a:t>
            </a:r>
            <a:r>
              <a:rPr lang="en-US" sz="2400" dirty="0"/>
              <a:t>de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agua</a:t>
            </a:r>
            <a:r>
              <a:rPr lang="en-US" sz="2400" dirty="0" smtClean="0"/>
              <a:t> con </a:t>
            </a:r>
            <a:r>
              <a:rPr lang="en-US" sz="2400" dirty="0" err="1" smtClean="0"/>
              <a:t>destino</a:t>
            </a:r>
            <a:r>
              <a:rPr lang="en-US" sz="2400" dirty="0" smtClean="0"/>
              <a:t> al </a:t>
            </a:r>
            <a:r>
              <a:rPr lang="en-US" sz="2400" b="1" i="1" dirty="0" smtClean="0"/>
              <a:t>receptor</a:t>
            </a:r>
            <a:r>
              <a:rPr lang="en-US" sz="2400" dirty="0" smtClean="0"/>
              <a:t>.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cantidad</a:t>
            </a:r>
            <a:r>
              <a:rPr lang="en-US" sz="2400" dirty="0" smtClean="0"/>
              <a:t> </a:t>
            </a:r>
            <a:r>
              <a:rPr lang="en-US" sz="2400" dirty="0" err="1" smtClean="0"/>
              <a:t>debe</a:t>
            </a:r>
            <a:r>
              <a:rPr lang="en-US" sz="2400" dirty="0" smtClean="0"/>
              <a:t> </a:t>
            </a:r>
            <a:r>
              <a:rPr lang="en-US" sz="2400" dirty="0" err="1" smtClean="0"/>
              <a:t>cumplir</a:t>
            </a:r>
            <a:r>
              <a:rPr lang="en-US" sz="2400" dirty="0" smtClean="0"/>
              <a:t>:</a:t>
            </a:r>
            <a:endParaRPr lang="es-ES" sz="2400" dirty="0"/>
          </a:p>
          <a:p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Lo que </a:t>
            </a:r>
            <a:r>
              <a:rPr lang="en-US" sz="2400" b="1" dirty="0" err="1" smtClean="0">
                <a:solidFill>
                  <a:srgbClr val="0070C0"/>
                </a:solidFill>
              </a:rPr>
              <a:t>pasa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por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cada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tubería</a:t>
            </a:r>
            <a:r>
              <a:rPr lang="en-US" sz="2400" b="1" dirty="0" smtClean="0">
                <a:solidFill>
                  <a:srgbClr val="0070C0"/>
                </a:solidFill>
              </a:rPr>
              <a:t> tiene que </a:t>
            </a:r>
            <a:r>
              <a:rPr lang="en-US" sz="2400" b="1" dirty="0" err="1" smtClean="0">
                <a:solidFill>
                  <a:srgbClr val="0070C0"/>
                </a:solidFill>
              </a:rPr>
              <a:t>ser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sym typeface="Symbol"/>
              </a:rPr>
              <a:t> </a:t>
            </a:r>
            <a:r>
              <a:rPr lang="en-US" sz="2400" b="1" dirty="0" smtClean="0">
                <a:solidFill>
                  <a:srgbClr val="0070C0"/>
                </a:solidFill>
              </a:rPr>
              <a:t>que la </a:t>
            </a:r>
            <a:r>
              <a:rPr lang="en-US" sz="2400" b="1" dirty="0" err="1" smtClean="0">
                <a:solidFill>
                  <a:srgbClr val="0070C0"/>
                </a:solidFill>
              </a:rPr>
              <a:t>capacidad</a:t>
            </a:r>
            <a:r>
              <a:rPr lang="en-US" sz="2400" b="1" dirty="0" smtClean="0">
                <a:solidFill>
                  <a:srgbClr val="0070C0"/>
                </a:solidFill>
              </a:rPr>
              <a:t> de la </a:t>
            </a:r>
            <a:r>
              <a:rPr lang="en-US" sz="2400" b="1" dirty="0" err="1" smtClean="0">
                <a:solidFill>
                  <a:srgbClr val="0070C0"/>
                </a:solidFill>
              </a:rPr>
              <a:t>tubería</a:t>
            </a:r>
            <a:r>
              <a:rPr lang="en-US" sz="2400" dirty="0" smtClean="0"/>
              <a:t> (</a:t>
            </a:r>
            <a:r>
              <a:rPr lang="en-US" sz="2400" dirty="0" err="1" smtClean="0"/>
              <a:t>capacidad</a:t>
            </a:r>
            <a:r>
              <a:rPr lang="en-US" sz="2400" dirty="0" smtClean="0"/>
              <a:t> de la arista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</a:t>
            </a:r>
            <a:r>
              <a:rPr lang="en-US" sz="2400" dirty="0" smtClean="0"/>
              <a:t> a </a:t>
            </a:r>
            <a:r>
              <a:rPr lang="en-US" sz="2400" dirty="0" err="1" smtClean="0"/>
              <a:t>dicha</a:t>
            </a:r>
            <a:r>
              <a:rPr lang="en-US" sz="2400" dirty="0" smtClean="0"/>
              <a:t> </a:t>
            </a:r>
            <a:r>
              <a:rPr lang="en-US" sz="2400" dirty="0" err="1" smtClean="0"/>
              <a:t>tubería</a:t>
            </a:r>
            <a:r>
              <a:rPr lang="en-US" sz="24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La </a:t>
            </a:r>
            <a:r>
              <a:rPr lang="en-US" sz="2400" dirty="0" err="1" smtClean="0">
                <a:solidFill>
                  <a:srgbClr val="0070C0"/>
                </a:solidFill>
              </a:rPr>
              <a:t>suma</a:t>
            </a:r>
            <a:r>
              <a:rPr lang="en-US" sz="2400" dirty="0" smtClean="0">
                <a:solidFill>
                  <a:srgbClr val="0070C0"/>
                </a:solidFill>
              </a:rPr>
              <a:t> del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volumen</a:t>
            </a:r>
            <a:r>
              <a:rPr lang="en-US" sz="2400" b="1" i="1" dirty="0" smtClean="0">
                <a:solidFill>
                  <a:srgbClr val="0070C0"/>
                </a:solidFill>
              </a:rPr>
              <a:t> de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agua</a:t>
            </a:r>
            <a:r>
              <a:rPr lang="en-US" sz="2400" b="1" i="1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>
                <a:solidFill>
                  <a:srgbClr val="0070C0"/>
                </a:solidFill>
              </a:rPr>
              <a:t>que </a:t>
            </a:r>
            <a:r>
              <a:rPr lang="en-US" sz="2400" b="1" dirty="0" err="1" smtClean="0">
                <a:solidFill>
                  <a:srgbClr val="0070C0"/>
                </a:solidFill>
              </a:rPr>
              <a:t>llega</a:t>
            </a:r>
            <a:r>
              <a:rPr lang="en-US" sz="2400" dirty="0" smtClean="0">
                <a:solidFill>
                  <a:srgbClr val="0070C0"/>
                </a:solidFill>
              </a:rPr>
              <a:t> a un </a:t>
            </a:r>
            <a:r>
              <a:rPr lang="en-US" sz="2400" b="1" i="1" dirty="0" err="1" smtClean="0">
                <a:solidFill>
                  <a:srgbClr val="0070C0"/>
                </a:solidFill>
              </a:rPr>
              <a:t>distribuidor</a:t>
            </a:r>
            <a:r>
              <a:rPr lang="en-US" sz="2400" b="1" i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representada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un </a:t>
            </a:r>
            <a:r>
              <a:rPr lang="en-US" sz="2400" b="1" dirty="0" err="1" smtClean="0"/>
              <a:t>vértice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70C0"/>
                </a:solidFill>
              </a:rPr>
              <a:t>tiene </a:t>
            </a:r>
            <a:r>
              <a:rPr lang="en-US" sz="2400" b="1" dirty="0" smtClean="0">
                <a:solidFill>
                  <a:srgbClr val="0070C0"/>
                </a:solidFill>
              </a:rPr>
              <a:t>que </a:t>
            </a:r>
            <a:r>
              <a:rPr lang="en-US" sz="2400" b="1" dirty="0" err="1" smtClean="0">
                <a:solidFill>
                  <a:srgbClr val="0070C0"/>
                </a:solidFill>
              </a:rPr>
              <a:t>ser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igual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a la </a:t>
            </a:r>
            <a:r>
              <a:rPr lang="en-US" sz="2400" dirty="0" err="1" smtClean="0">
                <a:solidFill>
                  <a:srgbClr val="0070C0"/>
                </a:solidFill>
              </a:rPr>
              <a:t>suma</a:t>
            </a:r>
            <a:r>
              <a:rPr lang="en-US" sz="2400" dirty="0" smtClean="0">
                <a:solidFill>
                  <a:srgbClr val="0070C0"/>
                </a:solidFill>
              </a:rPr>
              <a:t> de lo  que </a:t>
            </a:r>
            <a:r>
              <a:rPr lang="en-US" sz="2400" b="1" dirty="0" smtClean="0">
                <a:solidFill>
                  <a:srgbClr val="0070C0"/>
                </a:solidFill>
              </a:rPr>
              <a:t>sale</a:t>
            </a:r>
            <a:r>
              <a:rPr lang="en-US" sz="2400" dirty="0" smtClean="0">
                <a:solidFill>
                  <a:srgbClr val="0070C0"/>
                </a:solidFill>
              </a:rPr>
              <a:t> de </a:t>
            </a:r>
            <a:r>
              <a:rPr lang="en-US" sz="2400" dirty="0" err="1" smtClean="0">
                <a:solidFill>
                  <a:srgbClr val="0070C0"/>
                </a:solidFill>
              </a:rPr>
              <a:t>él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endParaRPr lang="en-US" sz="2400" dirty="0" smtClean="0"/>
          </a:p>
          <a:p>
            <a:pPr algn="ctr"/>
            <a:r>
              <a:rPr lang="en-US" sz="2400" b="1" dirty="0" err="1" smtClean="0"/>
              <a:t>función</a:t>
            </a:r>
            <a:r>
              <a:rPr lang="en-US" sz="2400" b="1" dirty="0" smtClean="0"/>
              <a:t> de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flujo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aquella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que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asigna</a:t>
            </a:r>
            <a:r>
              <a:rPr lang="en-US" sz="2400" b="1" dirty="0" smtClean="0"/>
              <a:t> a </a:t>
            </a:r>
            <a:r>
              <a:rPr lang="en-US" sz="2400" b="1" dirty="0" err="1" smtClean="0"/>
              <a:t>cada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tubería</a:t>
            </a:r>
            <a:r>
              <a:rPr lang="en-US" sz="2400" b="1" dirty="0" smtClean="0"/>
              <a:t> (arista) </a:t>
            </a:r>
            <a:r>
              <a:rPr lang="en-US" sz="2400" b="1" dirty="0" err="1" smtClean="0"/>
              <a:t>cuánto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ella</a:t>
            </a:r>
            <a:r>
              <a:rPr lang="en-US" sz="2400" b="1" dirty="0" smtClean="0"/>
              <a:t>, en un </a:t>
            </a:r>
            <a:r>
              <a:rPr lang="en-US" sz="2400" b="1" dirty="0" err="1" smtClean="0"/>
              <a:t>momento</a:t>
            </a:r>
            <a:r>
              <a:rPr lang="en-US" sz="2400" b="1" dirty="0" smtClean="0"/>
              <a:t> dado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tanto</a:t>
            </a:r>
            <a:r>
              <a:rPr lang="en-US" sz="2400" dirty="0" smtClean="0"/>
              <a:t>, </a:t>
            </a:r>
            <a:r>
              <a:rPr lang="en-US" sz="2400" dirty="0" err="1" smtClean="0"/>
              <a:t>cada</a:t>
            </a:r>
            <a:r>
              <a:rPr lang="en-US" sz="2400" dirty="0" smtClean="0"/>
              <a:t> arista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asociados</a:t>
            </a:r>
            <a:r>
              <a:rPr lang="en-US" sz="2400" dirty="0" smtClean="0"/>
              <a:t> dos valores:</a:t>
            </a:r>
          </a:p>
          <a:p>
            <a:pPr lvl="2"/>
            <a:r>
              <a:rPr lang="en-US" sz="2400" dirty="0" smtClean="0"/>
              <a:t>- </a:t>
            </a:r>
            <a:r>
              <a:rPr lang="en-US" sz="2400" b="1" i="1" dirty="0" err="1">
                <a:solidFill>
                  <a:srgbClr val="FF0000"/>
                </a:solidFill>
              </a:rPr>
              <a:t>c</a:t>
            </a:r>
            <a:r>
              <a:rPr lang="en-US" sz="2400" b="1" i="1" dirty="0" err="1" smtClean="0">
                <a:solidFill>
                  <a:srgbClr val="FF0000"/>
                </a:solidFill>
              </a:rPr>
              <a:t>apacidad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err="1" smtClean="0"/>
              <a:t>cuánto</a:t>
            </a:r>
            <a:r>
              <a:rPr lang="en-US" sz="2400" b="1" dirty="0" smtClean="0"/>
              <a:t> se </a:t>
            </a:r>
            <a:r>
              <a:rPr lang="en-US" sz="2400" b="1" dirty="0" err="1" smtClean="0"/>
              <a:t>puede</a:t>
            </a:r>
            <a:r>
              <a:rPr lang="en-US" sz="2400" b="1" dirty="0" smtClean="0"/>
              <a:t> </a:t>
            </a:r>
            <a:r>
              <a:rPr lang="en-US" sz="2400" dirty="0" err="1" smtClean="0"/>
              <a:t>enviar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la arista </a:t>
            </a:r>
          </a:p>
          <a:p>
            <a:pPr lvl="2"/>
            <a:r>
              <a:rPr lang="en-US" sz="2400" dirty="0" smtClean="0"/>
              <a:t>- </a:t>
            </a:r>
            <a:r>
              <a:rPr lang="en-US" sz="2400" b="1" i="1" dirty="0" err="1">
                <a:solidFill>
                  <a:srgbClr val="FF0000"/>
                </a:solidFill>
              </a:rPr>
              <a:t>f</a:t>
            </a:r>
            <a:r>
              <a:rPr lang="en-US" sz="2400" b="1" i="1" dirty="0" err="1" smtClean="0">
                <a:solidFill>
                  <a:srgbClr val="FF0000"/>
                </a:solidFill>
              </a:rPr>
              <a:t>lujo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b="1" dirty="0" err="1" smtClean="0"/>
              <a:t>cuánto</a:t>
            </a:r>
            <a:r>
              <a:rPr lang="en-US" sz="2400" b="1" dirty="0" smtClean="0"/>
              <a:t> se </a:t>
            </a:r>
            <a:r>
              <a:rPr lang="en-US" sz="2400" b="1" dirty="0" err="1" smtClean="0"/>
              <a:t>está</a:t>
            </a:r>
            <a:r>
              <a:rPr lang="en-US" sz="2400" b="1" dirty="0" smtClean="0"/>
              <a:t> </a:t>
            </a:r>
            <a:r>
              <a:rPr lang="en-US" sz="2400" dirty="0" err="1" smtClean="0"/>
              <a:t>enviando</a:t>
            </a:r>
            <a:r>
              <a:rPr lang="en-US" sz="2400" dirty="0" smtClean="0"/>
              <a:t>, en un </a:t>
            </a:r>
            <a:r>
              <a:rPr lang="en-US" sz="2400" dirty="0" err="1" smtClean="0"/>
              <a:t>momento</a:t>
            </a:r>
            <a:r>
              <a:rPr lang="en-US" sz="2400" dirty="0" smtClean="0"/>
              <a:t> dado,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esa</a:t>
            </a:r>
            <a:r>
              <a:rPr lang="en-US" sz="2400" dirty="0" smtClean="0"/>
              <a:t> arista </a:t>
            </a:r>
          </a:p>
          <a:p>
            <a:endParaRPr lang="en-US" sz="24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FLUJO  (idea </a:t>
            </a:r>
            <a:r>
              <a:rPr lang="en-US" sz="2800" b="1" dirty="0" err="1" smtClean="0">
                <a:solidFill>
                  <a:srgbClr val="FF0000"/>
                </a:solidFill>
              </a:rPr>
              <a:t>intuitiva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endParaRPr lang="es-E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Flujo</a:t>
            </a:r>
            <a:endParaRPr lang="es-E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8991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" sz="2400" dirty="0" smtClean="0"/>
                  <a:t> </a:t>
                </a:r>
                <a:r>
                  <a:rPr lang="es-ES" sz="2800" dirty="0"/>
                  <a:t>Sea </a:t>
                </a:r>
                <a14:m>
                  <m:oMath xmlns:m="http://schemas.openxmlformats.org/officeDocument/2006/math">
                    <m:r>
                      <a:rPr lang="es-ES" sz="2800">
                        <a:latin typeface="Cambria Math"/>
                      </a:rPr>
                      <m:t>𝐺</m:t>
                    </m:r>
                    <m:r>
                      <a:rPr lang="es-ES" sz="2800">
                        <a:latin typeface="Cambria Math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>
                            <a:latin typeface="Cambria Math"/>
                          </a:rPr>
                          <m:t>𝑉</m:t>
                        </m:r>
                        <m:r>
                          <a:rPr lang="es-ES" sz="2800">
                            <a:latin typeface="Cambria Math"/>
                          </a:rPr>
                          <m:t>,</m:t>
                        </m:r>
                        <m:r>
                          <a:rPr lang="es-ES" sz="280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es-ES" sz="2800" dirty="0"/>
                  <a:t> una </a:t>
                </a:r>
                <a:r>
                  <a:rPr lang="es-ES" sz="2800" b="1" i="1" dirty="0">
                    <a:solidFill>
                      <a:srgbClr val="FF0000"/>
                    </a:solidFill>
                  </a:rPr>
                  <a:t>red de flujo </a:t>
                </a:r>
                <a:r>
                  <a:rPr lang="es-ES" sz="2800" dirty="0"/>
                  <a:t>con función de </a:t>
                </a:r>
                <a:r>
                  <a:rPr lang="es-ES" sz="2800" b="1" i="1" dirty="0" smtClean="0">
                    <a:solidFill>
                      <a:srgbClr val="FF0000"/>
                    </a:solidFill>
                  </a:rPr>
                  <a:t>capacidad</a:t>
                </a:r>
                <a:r>
                  <a:rPr lang="es-E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80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s-ES" sz="2800" dirty="0">
                    <a:solidFill>
                      <a:srgbClr val="FF0000"/>
                    </a:solidFill>
                  </a:rPr>
                  <a:t> </a:t>
                </a:r>
                <a:r>
                  <a:rPr lang="es-ES" sz="2800" dirty="0"/>
                  <a:t>y vértices </a:t>
                </a:r>
                <a:r>
                  <a:rPr lang="es-ES" sz="2800" b="1" i="1" dirty="0">
                    <a:solidFill>
                      <a:srgbClr val="FF0000"/>
                    </a:solidFill>
                  </a:rPr>
                  <a:t>fuente</a:t>
                </a:r>
                <a:r>
                  <a:rPr lang="es-ES" sz="2800" dirty="0"/>
                  <a:t> y </a:t>
                </a:r>
                <a:r>
                  <a:rPr lang="es-ES" sz="2800" b="1" i="1" dirty="0">
                    <a:solidFill>
                      <a:srgbClr val="FF0000"/>
                    </a:solidFill>
                  </a:rPr>
                  <a:t>receptor</a:t>
                </a:r>
                <a:r>
                  <a:rPr lang="es-ES" sz="2800" dirty="0"/>
                  <a:t> </a:t>
                </a:r>
                <a14:m>
                  <m:oMath xmlns:m="http://schemas.openxmlformats.org/officeDocument/2006/math">
                    <m:r>
                      <a:rPr lang="es-ES" sz="280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s-ES" sz="2800" dirty="0"/>
                  <a:t> y </a:t>
                </a:r>
                <a14:m>
                  <m:oMath xmlns:m="http://schemas.openxmlformats.org/officeDocument/2006/math">
                    <m:r>
                      <a:rPr lang="es-ES" sz="2800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s-ES" sz="2800" dirty="0"/>
                  <a:t> respectivamente. Un </a:t>
                </a:r>
                <a:r>
                  <a:rPr lang="es-ES" sz="2800" b="1" i="1" dirty="0">
                    <a:solidFill>
                      <a:srgbClr val="FF0000"/>
                    </a:solidFill>
                  </a:rPr>
                  <a:t>flujo </a:t>
                </a:r>
                <a:r>
                  <a:rPr lang="es-ES" sz="2800" dirty="0"/>
                  <a:t>en </a:t>
                </a:r>
                <a14:m>
                  <m:oMath xmlns:m="http://schemas.openxmlformats.org/officeDocument/2006/math">
                    <m:r>
                      <a:rPr lang="es-ES" sz="2800">
                        <a:latin typeface="Cambria Math"/>
                      </a:rPr>
                      <m:t>𝐺</m:t>
                    </m:r>
                  </m:oMath>
                </a14:m>
                <a:r>
                  <a:rPr lang="es-ES" sz="2800" dirty="0"/>
                  <a:t> es una función real </a:t>
                </a:r>
                <a14:m>
                  <m:oMath xmlns:m="http://schemas.openxmlformats.org/officeDocument/2006/math">
                    <m:r>
                      <a:rPr lang="es-ES" sz="2800">
                        <a:latin typeface="Cambria Math"/>
                      </a:rPr>
                      <m:t>𝑓</m:t>
                    </m:r>
                    <m:r>
                      <a:rPr lang="es-ES" sz="2800">
                        <a:latin typeface="Cambria Math"/>
                      </a:rPr>
                      <m:t>:</m:t>
                    </m:r>
                    <m:r>
                      <a:rPr lang="es-ES" sz="2800">
                        <a:latin typeface="Cambria Math"/>
                      </a:rPr>
                      <m:t>𝑉</m:t>
                    </m:r>
                    <m:r>
                      <a:rPr lang="es-ES" sz="2800">
                        <a:latin typeface="Cambria Math"/>
                      </a:rPr>
                      <m:t>×</m:t>
                    </m:r>
                    <m:r>
                      <a:rPr lang="es-ES" sz="2800">
                        <a:latin typeface="Cambria Math"/>
                      </a:rPr>
                      <m:t>𝑉</m:t>
                    </m:r>
                    <m:r>
                      <a:rPr lang="es-ES" sz="280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s-ES" sz="280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ES" sz="2800" dirty="0"/>
                  <a:t> que satisface las siguientes propiedades:</a:t>
                </a:r>
              </a:p>
              <a:p>
                <a:pPr>
                  <a:lnSpc>
                    <a:spcPct val="120000"/>
                  </a:lnSpc>
                </a:pPr>
                <a:endParaRPr lang="es-ES" sz="2800" dirty="0"/>
              </a:p>
              <a:p>
                <a:pPr marL="971550" lvl="1" indent="-514350">
                  <a:buAutoNum type="arabicPeriod"/>
                </a:pPr>
                <a:r>
                  <a:rPr lang="es-ES" sz="2600" b="1" dirty="0" smtClean="0">
                    <a:solidFill>
                      <a:srgbClr val="0070C0"/>
                    </a:solidFill>
                  </a:rPr>
                  <a:t>Restricción </a:t>
                </a:r>
                <a:r>
                  <a:rPr lang="es-ES" sz="2600" b="1" dirty="0">
                    <a:solidFill>
                      <a:srgbClr val="0070C0"/>
                    </a:solidFill>
                  </a:rPr>
                  <a:t>de </a:t>
                </a:r>
                <a:r>
                  <a:rPr lang="es-ES" sz="2600" b="1" dirty="0" smtClean="0">
                    <a:solidFill>
                      <a:srgbClr val="0070C0"/>
                    </a:solidFill>
                  </a:rPr>
                  <a:t>capacidad</a:t>
                </a:r>
                <a:r>
                  <a:rPr lang="es-ES" sz="2600" b="1" dirty="0" smtClean="0"/>
                  <a:t>: </a:t>
                </a:r>
                <a:r>
                  <a:rPr lang="es-ES" sz="2600" dirty="0"/>
                  <a:t>Para todo</a:t>
                </a:r>
                <a:r>
                  <a:rPr lang="es-ES" sz="2600" b="1" dirty="0"/>
                  <a:t> </a:t>
                </a:r>
                <a14:m>
                  <m:oMath xmlns:m="http://schemas.openxmlformats.org/officeDocument/2006/math">
                    <m:r>
                      <a:rPr lang="es-ES" sz="2600" i="1">
                        <a:latin typeface="Cambria Math"/>
                      </a:rPr>
                      <m:t>𝑢</m:t>
                    </m:r>
                    <m:r>
                      <a:rPr lang="es-ES" sz="2600" b="1" i="1">
                        <a:latin typeface="Cambria Math"/>
                      </a:rPr>
                      <m:t>,</m:t>
                    </m:r>
                    <m:r>
                      <a:rPr lang="es-ES" sz="2600" i="1">
                        <a:latin typeface="Cambria Math"/>
                      </a:rPr>
                      <m:t>𝑣</m:t>
                    </m:r>
                    <m:r>
                      <a:rPr lang="es-ES" sz="2600" i="1">
                        <a:latin typeface="Cambria Math"/>
                      </a:rPr>
                      <m:t>∈</m:t>
                    </m:r>
                    <m:r>
                      <a:rPr lang="es-ES" sz="2600" i="1">
                        <a:latin typeface="Cambria Math"/>
                      </a:rPr>
                      <m:t>𝑉</m:t>
                    </m:r>
                  </m:oMath>
                </a14:m>
                <a:r>
                  <a:rPr lang="es-ES" sz="2600" dirty="0"/>
                  <a:t> se cumple </a:t>
                </a:r>
                <a:r>
                  <a:rPr lang="es-ES" sz="2600" dirty="0" smtClean="0"/>
                  <a:t>que</a:t>
                </a:r>
              </a:p>
              <a:p>
                <a:pPr marL="457200" lvl="1" indent="0">
                  <a:buNone/>
                </a:pPr>
                <a:r>
                  <a:rPr lang="es-ES" sz="2600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0" smtClean="0">
                          <a:latin typeface="Cambria Math"/>
                        </a:rPr>
                        <m:t>   </m:t>
                      </m:r>
                      <m:r>
                        <a:rPr lang="es-ES" sz="2600" i="1">
                          <a:latin typeface="Cambria Math"/>
                        </a:rPr>
                        <m:t>0≤</m:t>
                      </m:r>
                      <m:r>
                        <a:rPr lang="es-ES" sz="2600" i="1">
                          <a:latin typeface="Cambria Math"/>
                        </a:rPr>
                        <m:t>𝑓</m:t>
                      </m:r>
                      <m:r>
                        <a:rPr lang="es-ES" sz="2600" i="1">
                          <a:latin typeface="Cambria Math"/>
                        </a:rPr>
                        <m:t>(</m:t>
                      </m:r>
                      <m:r>
                        <a:rPr lang="es-ES" sz="2600" i="1">
                          <a:latin typeface="Cambria Math"/>
                        </a:rPr>
                        <m:t>𝑢</m:t>
                      </m:r>
                      <m:r>
                        <a:rPr lang="es-ES" sz="2600" i="1">
                          <a:latin typeface="Cambria Math"/>
                        </a:rPr>
                        <m:t>,</m:t>
                      </m:r>
                      <m:r>
                        <a:rPr lang="es-ES" sz="2600" i="1">
                          <a:latin typeface="Cambria Math"/>
                        </a:rPr>
                        <m:t>𝑣</m:t>
                      </m:r>
                      <m:r>
                        <a:rPr lang="es-ES" sz="2600" i="1">
                          <a:latin typeface="Cambria Math"/>
                        </a:rPr>
                        <m:t>)≤</m:t>
                      </m:r>
                      <m:r>
                        <a:rPr lang="es-ES" sz="2600" i="1">
                          <a:latin typeface="Cambria Math"/>
                        </a:rPr>
                        <m:t>𝑐</m:t>
                      </m:r>
                      <m:r>
                        <a:rPr lang="es-ES" sz="2600" i="1">
                          <a:latin typeface="Cambria Math"/>
                        </a:rPr>
                        <m:t>(</m:t>
                      </m:r>
                      <m:r>
                        <a:rPr lang="es-ES" sz="2600" i="1">
                          <a:latin typeface="Cambria Math"/>
                        </a:rPr>
                        <m:t>𝑢</m:t>
                      </m:r>
                      <m:r>
                        <a:rPr lang="es-ES" sz="2600" i="1">
                          <a:latin typeface="Cambria Math"/>
                        </a:rPr>
                        <m:t>,</m:t>
                      </m:r>
                      <m:r>
                        <a:rPr lang="es-ES" sz="2600" i="1">
                          <a:latin typeface="Cambria Math"/>
                        </a:rPr>
                        <m:t>𝑣</m:t>
                      </m:r>
                      <m:r>
                        <a:rPr lang="es-ES" sz="2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ES" sz="2600" dirty="0" smtClean="0"/>
              </a:p>
              <a:p>
                <a:pPr marL="274320" lvl="1" indent="0">
                  <a:buNone/>
                </a:pPr>
                <a:endParaRPr lang="es-ES" sz="2600" b="1" dirty="0"/>
              </a:p>
              <a:p>
                <a:pPr marL="457200" lvl="1" indent="0">
                  <a:buNone/>
                </a:pPr>
                <a:r>
                  <a:rPr lang="es-ES" sz="2600" b="1" dirty="0" smtClean="0"/>
                  <a:t>2. </a:t>
                </a:r>
                <a:r>
                  <a:rPr lang="es-ES" sz="2600" b="1" dirty="0" smtClean="0">
                    <a:solidFill>
                      <a:srgbClr val="0070C0"/>
                    </a:solidFill>
                  </a:rPr>
                  <a:t>Conservación </a:t>
                </a:r>
                <a:r>
                  <a:rPr lang="es-ES" sz="2600" b="1" dirty="0">
                    <a:solidFill>
                      <a:srgbClr val="0070C0"/>
                    </a:solidFill>
                  </a:rPr>
                  <a:t>de flujo</a:t>
                </a:r>
                <a:r>
                  <a:rPr lang="es-ES" sz="2600" dirty="0"/>
                  <a:t>: Para todo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ES" sz="2600" i="1">
                        <a:latin typeface="Cambria Math"/>
                      </a:rPr>
                      <m:t>∈</m:t>
                    </m:r>
                    <m:r>
                      <a:rPr lang="es-ES" sz="2600" i="1">
                        <a:latin typeface="Cambria Math"/>
                      </a:rPr>
                      <m:t>𝑉</m:t>
                    </m:r>
                    <m:r>
                      <a:rPr lang="es-ES" sz="2600" i="1">
                        <a:latin typeface="Cambria Math"/>
                      </a:rPr>
                      <m:t>−{</m:t>
                    </m:r>
                    <m:r>
                      <a:rPr lang="es-ES" sz="2600" i="1">
                        <a:latin typeface="Cambria Math"/>
                      </a:rPr>
                      <m:t>𝑠</m:t>
                    </m:r>
                    <m:r>
                      <a:rPr lang="es-ES" sz="2600" i="1">
                        <a:latin typeface="Cambria Math"/>
                      </a:rPr>
                      <m:t>,</m:t>
                    </m:r>
                    <m:r>
                      <a:rPr lang="es-ES" sz="2600" i="1">
                        <a:latin typeface="Cambria Math"/>
                      </a:rPr>
                      <m:t>𝑡</m:t>
                    </m:r>
                    <m:r>
                      <a:rPr lang="es-ES" sz="2600" i="1">
                        <a:latin typeface="Cambria Math"/>
                      </a:rPr>
                      <m:t>}</m:t>
                    </m:r>
                  </m:oMath>
                </a14:m>
                <a:r>
                  <a:rPr lang="es-ES" sz="2600" dirty="0"/>
                  <a:t>, se cumple que</a:t>
                </a:r>
              </a:p>
              <a:p>
                <a:pPr marL="274320" lvl="1" indent="0">
                  <a:buNone/>
                </a:pPr>
                <a:r>
                  <a:rPr lang="es-ES" sz="2600" dirty="0" smtClean="0"/>
                  <a:t>	                               </a:t>
                </a:r>
              </a:p>
              <a:p>
                <a:pPr marL="274320" lvl="1" indent="0">
                  <a:buNone/>
                </a:pPr>
                <a:r>
                  <a:rPr lang="es-ES" sz="2600" dirty="0"/>
                  <a:t>	</a:t>
                </a:r>
                <a:r>
                  <a:rPr lang="es-ES" sz="2600" dirty="0" smtClean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s-E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sz="2600" i="1">
                            <a:latin typeface="Cambria Math"/>
                          </a:rPr>
                          <m:t>𝑣</m:t>
                        </m:r>
                        <m:r>
                          <a:rPr lang="es-ES" sz="2600" i="1">
                            <a:latin typeface="Cambria Math"/>
                          </a:rPr>
                          <m:t>∈</m:t>
                        </m:r>
                        <m:r>
                          <a:rPr lang="es-ES" sz="2600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s-ES" sz="2600" i="1">
                            <a:latin typeface="Cambria Math"/>
                          </a:rPr>
                          <m:t>𝑓</m:t>
                        </m:r>
                        <m:r>
                          <a:rPr lang="es-ES" sz="2600" i="1">
                            <a:latin typeface="Cambria Math"/>
                          </a:rPr>
                          <m:t>(</m:t>
                        </m:r>
                        <m:r>
                          <a:rPr lang="es-ES" sz="2600" i="1">
                            <a:latin typeface="Cambria Math"/>
                          </a:rPr>
                          <m:t>𝑣</m:t>
                        </m:r>
                        <m:r>
                          <a:rPr lang="es-ES" sz="2600" i="1">
                            <a:latin typeface="Cambria Math"/>
                          </a:rPr>
                          <m:t>,</m:t>
                        </m:r>
                        <m:r>
                          <a:rPr lang="es-ES" sz="2600" i="1">
                            <a:latin typeface="Cambria Math"/>
                          </a:rPr>
                          <m:t>𝑢</m:t>
                        </m:r>
                        <m:r>
                          <a:rPr lang="es-ES" sz="26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s-ES" sz="26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s-E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sz="2600" i="1">
                            <a:latin typeface="Cambria Math"/>
                          </a:rPr>
                          <m:t>𝑣</m:t>
                        </m:r>
                        <m:r>
                          <a:rPr lang="es-ES" sz="2600" i="1">
                            <a:latin typeface="Cambria Math"/>
                          </a:rPr>
                          <m:t>∈</m:t>
                        </m:r>
                        <m:r>
                          <a:rPr lang="es-ES" sz="2600" i="1">
                            <a:latin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s-ES" sz="2600" i="1">
                            <a:latin typeface="Cambria Math"/>
                          </a:rPr>
                          <m:t>𝑓</m:t>
                        </m:r>
                        <m:r>
                          <a:rPr lang="es-ES" sz="2600" i="1">
                            <a:latin typeface="Cambria Math"/>
                          </a:rPr>
                          <m:t>(</m:t>
                        </m:r>
                        <m:r>
                          <a:rPr lang="es-ES" sz="2600" i="1">
                            <a:latin typeface="Cambria Math"/>
                          </a:rPr>
                          <m:t>𝑢</m:t>
                        </m:r>
                        <m:r>
                          <a:rPr lang="es-ES" sz="2600" i="1">
                            <a:latin typeface="Cambria Math"/>
                          </a:rPr>
                          <m:t>,</m:t>
                        </m:r>
                        <m:r>
                          <a:rPr lang="es-ES" sz="2600" i="1">
                            <a:latin typeface="Cambria Math"/>
                          </a:rPr>
                          <m:t>𝑣</m:t>
                        </m:r>
                        <m:r>
                          <a:rPr lang="es-ES" sz="26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s-ES" sz="2600" dirty="0" smtClean="0"/>
                  <a:t>     </a:t>
                </a:r>
              </a:p>
              <a:p>
                <a:pPr marL="274320" lvl="1" indent="0">
                  <a:buNone/>
                </a:pPr>
                <a:r>
                  <a:rPr lang="es-ES" sz="2600" b="1" i="1" dirty="0" smtClean="0">
                    <a:solidFill>
                      <a:srgbClr val="0070C0"/>
                    </a:solidFill>
                  </a:rPr>
                  <a:t>			(lo que entra = a lo que sale)</a:t>
                </a:r>
                <a:endParaRPr lang="es-ES" sz="2600" b="1" i="1" dirty="0">
                  <a:solidFill>
                    <a:srgbClr val="0070C0"/>
                  </a:solidFill>
                </a:endParaRPr>
              </a:p>
              <a:p>
                <a:pPr marL="568325" lvl="1" indent="0">
                  <a:buNone/>
                </a:pPr>
                <a:endParaRPr lang="es-ES" sz="2600" dirty="0" smtClean="0"/>
              </a:p>
              <a:p>
                <a:pPr marL="568325" lvl="1" indent="0">
                  <a:buNone/>
                </a:pPr>
                <a:r>
                  <a:rPr lang="es-ES" sz="2600" dirty="0" smtClean="0"/>
                  <a:t>Cuando </a:t>
                </a:r>
                <a14:m>
                  <m:oMath xmlns:m="http://schemas.openxmlformats.org/officeDocument/2006/math">
                    <m:r>
                      <a:rPr lang="es-ES" sz="2600" i="1">
                        <a:latin typeface="Cambria Math"/>
                      </a:rPr>
                      <m:t>(</m:t>
                    </m:r>
                    <m:r>
                      <a:rPr lang="es-ES" sz="2600" i="1">
                        <a:latin typeface="Cambria Math"/>
                      </a:rPr>
                      <m:t>𝑢</m:t>
                    </m:r>
                    <m:r>
                      <a:rPr lang="es-ES" sz="2600" i="1">
                        <a:latin typeface="Cambria Math"/>
                      </a:rPr>
                      <m:t>,</m:t>
                    </m:r>
                    <m:r>
                      <a:rPr lang="es-ES" sz="2600" i="1">
                        <a:latin typeface="Cambria Math"/>
                      </a:rPr>
                      <m:t>𝑣</m:t>
                    </m:r>
                    <m:r>
                      <a:rPr lang="es-ES" sz="2600" i="1">
                        <a:latin typeface="Cambria Math"/>
                      </a:rPr>
                      <m:t>)∉</m:t>
                    </m:r>
                    <m:r>
                      <a:rPr lang="es-ES" sz="2600" i="1">
                        <a:latin typeface="Cambria Math"/>
                      </a:rPr>
                      <m:t>𝐸</m:t>
                    </m:r>
                  </m:oMath>
                </a14:m>
                <a:r>
                  <a:rPr lang="es-ES" sz="2600" dirty="0"/>
                  <a:t> no puede haber flujo desde </a:t>
                </a:r>
                <a:r>
                  <a:rPr lang="es-ES" sz="2600" i="1" dirty="0"/>
                  <a:t>u</a:t>
                </a:r>
                <a:r>
                  <a:rPr lang="es-ES" sz="2600" dirty="0"/>
                  <a:t> a </a:t>
                </a:r>
                <a:r>
                  <a:rPr lang="es-ES" sz="2600" i="1" dirty="0"/>
                  <a:t>v</a:t>
                </a:r>
                <a:r>
                  <a:rPr lang="es-ES" sz="2600" dirty="0"/>
                  <a:t> y por tanto </a:t>
                </a:r>
                <a14:m>
                  <m:oMath xmlns:m="http://schemas.openxmlformats.org/officeDocument/2006/math">
                    <m:r>
                      <a:rPr lang="es-ES" sz="2600" i="1">
                        <a:latin typeface="Cambria Math"/>
                      </a:rPr>
                      <m:t>𝑓</m:t>
                    </m:r>
                    <m:r>
                      <a:rPr lang="es-ES" sz="2600" i="1">
                        <a:latin typeface="Cambria Math"/>
                      </a:rPr>
                      <m:t>(</m:t>
                    </m:r>
                    <m:r>
                      <a:rPr lang="es-ES" sz="2600" i="1">
                        <a:latin typeface="Cambria Math"/>
                      </a:rPr>
                      <m:t>𝑢</m:t>
                    </m:r>
                    <m:r>
                      <a:rPr lang="es-ES" sz="2600" i="1">
                        <a:latin typeface="Cambria Math"/>
                      </a:rPr>
                      <m:t>,</m:t>
                    </m:r>
                    <m:r>
                      <a:rPr lang="es-ES" sz="2600" i="1">
                        <a:latin typeface="Cambria Math"/>
                      </a:rPr>
                      <m:t>𝑣</m:t>
                    </m:r>
                    <m:r>
                      <a:rPr lang="es-ES" sz="2600" i="1">
                        <a:latin typeface="Cambria Math"/>
                      </a:rPr>
                      <m:t>)=0</m:t>
                    </m:r>
                  </m:oMath>
                </a14:m>
                <a:endParaRPr lang="es-E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8991600" cy="5105400"/>
              </a:xfrm>
              <a:blipFill rotWithShape="0">
                <a:blip r:embed="rId2"/>
                <a:stretch>
                  <a:fillRect l="-475" t="-835" r="-33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8</a:t>
            </a:fld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71800" y="3124200"/>
            <a:ext cx="2743200" cy="6096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2667000" y="4419600"/>
            <a:ext cx="3276600" cy="7620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Oval 3"/>
          <p:cNvSpPr/>
          <p:nvPr/>
        </p:nvSpPr>
        <p:spPr>
          <a:xfrm>
            <a:off x="71628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7133255" y="487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endParaRPr lang="es-ES" dirty="0"/>
          </a:p>
        </p:txBody>
      </p:sp>
      <p:cxnSp>
        <p:nvCxnSpPr>
          <p:cNvPr id="10" name="Straight Connector 9"/>
          <p:cNvCxnSpPr>
            <a:endCxn id="4" idx="1"/>
          </p:cNvCxnSpPr>
          <p:nvPr/>
        </p:nvCxnSpPr>
        <p:spPr>
          <a:xfrm>
            <a:off x="6934200" y="4572000"/>
            <a:ext cx="262078" cy="18587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4" idx="2"/>
          </p:cNvCxnSpPr>
          <p:nvPr/>
        </p:nvCxnSpPr>
        <p:spPr>
          <a:xfrm flipV="1">
            <a:off x="6934200" y="4838700"/>
            <a:ext cx="228600" cy="63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58021" y="4920996"/>
            <a:ext cx="242386" cy="19171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</p:cNvCxnSpPr>
          <p:nvPr/>
        </p:nvCxnSpPr>
        <p:spPr>
          <a:xfrm>
            <a:off x="7391400" y="4838700"/>
            <a:ext cx="228600" cy="63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</p:cNvCxnSpPr>
          <p:nvPr/>
        </p:nvCxnSpPr>
        <p:spPr>
          <a:xfrm flipV="1">
            <a:off x="7357922" y="4572000"/>
            <a:ext cx="262078" cy="18587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</p:cNvCxnSpPr>
          <p:nvPr/>
        </p:nvCxnSpPr>
        <p:spPr>
          <a:xfrm>
            <a:off x="7357922" y="4919522"/>
            <a:ext cx="232533" cy="18587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1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 </a:t>
            </a:r>
            <a:r>
              <a:rPr lang="en-US" dirty="0" err="1" smtClean="0">
                <a:solidFill>
                  <a:srgbClr val="FF0000"/>
                </a:solidFill>
              </a:rPr>
              <a:t>flujo</a:t>
            </a:r>
            <a:r>
              <a:rPr lang="en-US" dirty="0" smtClean="0">
                <a:solidFill>
                  <a:srgbClr val="FF0000"/>
                </a:solidFill>
              </a:rPr>
              <a:t> en  la red del </a:t>
            </a:r>
            <a:r>
              <a:rPr lang="en-US" dirty="0" err="1" smtClean="0">
                <a:solidFill>
                  <a:srgbClr val="FF0000"/>
                </a:solidFill>
              </a:rPr>
              <a:t>ejemplo</a:t>
            </a:r>
            <a:r>
              <a:rPr lang="en-US" dirty="0" smtClean="0">
                <a:solidFill>
                  <a:srgbClr val="FF0000"/>
                </a:solidFill>
              </a:rPr>
              <a:t> anterior…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5C09-4273-4B51-A058-94C7C266F6DF}" type="slidenum">
              <a:rPr lang="es-ES" smtClean="0"/>
              <a:t>9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05400" y="1718307"/>
                <a:ext cx="3818033" cy="3158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𝒇</m:t>
                      </m:r>
                      <m:r>
                        <a:rPr lang="es-ES" b="1" i="1" smtClean="0">
                          <a:latin typeface="Cambria Math"/>
                        </a:rPr>
                        <m:t>(</m:t>
                      </m:r>
                      <m:r>
                        <a:rPr lang="es-ES" b="1" i="1" smtClean="0">
                          <a:latin typeface="Cambria Math"/>
                        </a:rPr>
                        <m:t>𝒖</m:t>
                      </m:r>
                      <m:r>
                        <a:rPr lang="es-ES" b="1" i="1" smtClean="0">
                          <a:latin typeface="Cambria Math"/>
                        </a:rPr>
                        <m:t>,</m:t>
                      </m:r>
                      <m:r>
                        <a:rPr lang="es-ES" b="1" i="1" smtClean="0">
                          <a:latin typeface="Cambria Math"/>
                        </a:rPr>
                        <m:t>𝒗</m:t>
                      </m:r>
                      <m:r>
                        <a:rPr lang="es-ES" b="1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s-E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𝟑𝟎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𝒔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𝒅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𝟓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𝒄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𝟑𝟎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𝒅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𝒔𝒊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1">
                                      <a:latin typeface="Cambria Math"/>
                                    </a:rPr>
                                    <m:t>𝒖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s-ES" b="1" i="1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𝒆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s-ES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e>
                              <m:r>
                                <a:rPr lang="es-ES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              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𝒆𝒏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𝒐𝒕𝒓𝒐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s-ES" b="1" i="1">
                                  <a:latin typeface="Cambria Math"/>
                                </a:rPr>
                                <m:t>𝒄𝒂𝒔𝒐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718307"/>
                <a:ext cx="3818033" cy="31584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448472" y="2030139"/>
            <a:ext cx="4419600" cy="2694261"/>
            <a:chOff x="457200" y="2334939"/>
            <a:chExt cx="4419600" cy="2694261"/>
          </a:xfrm>
          <a:noFill/>
        </p:grpSpPr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2282157" y="2334939"/>
              <a:ext cx="774571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10</a:t>
              </a:r>
              <a:r>
                <a:rPr lang="en-US" altLang="zh-CN" b="1" i="0" dirty="0" smtClean="0"/>
                <a:t>/10</a:t>
              </a:r>
              <a:endParaRPr lang="en-US" altLang="zh-CN" b="1" i="0" dirty="0"/>
            </a:p>
          </p:txBody>
        </p:sp>
        <p:sp>
          <p:nvSpPr>
            <p:cNvPr id="35" name="Oval 8"/>
            <p:cNvSpPr>
              <a:spLocks noChangeArrowheads="1"/>
            </p:cNvSpPr>
            <p:nvPr/>
          </p:nvSpPr>
          <p:spPr bwMode="auto">
            <a:xfrm>
              <a:off x="457200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6" name="Oval 9"/>
            <p:cNvSpPr>
              <a:spLocks noChangeArrowheads="1"/>
            </p:cNvSpPr>
            <p:nvPr/>
          </p:nvSpPr>
          <p:spPr bwMode="auto">
            <a:xfrm>
              <a:off x="1447800" y="4440698"/>
              <a:ext cx="552191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auto">
            <a:xfrm>
              <a:off x="3316554" y="4440698"/>
              <a:ext cx="550718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326082" y="3411792"/>
              <a:ext cx="550718" cy="5270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0" dirty="0" smtClean="0"/>
                <a:t>t</a:t>
              </a:r>
              <a:endParaRPr lang="en-US" altLang="zh-CN" b="1" i="0" dirty="0"/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335482" y="2411873"/>
              <a:ext cx="550718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1447800" y="2411873"/>
              <a:ext cx="552191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24"/>
            <p:cNvSpPr txBox="1">
              <a:spLocks noChangeArrowheads="1"/>
            </p:cNvSpPr>
            <p:nvPr/>
          </p:nvSpPr>
          <p:spPr bwMode="auto">
            <a:xfrm rot="18795157">
              <a:off x="702211" y="2910348"/>
              <a:ext cx="752129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20</a:t>
              </a:r>
              <a:r>
                <a:rPr lang="en-US" altLang="zh-CN" b="1" i="0" dirty="0" smtClean="0"/>
                <a:t>/40</a:t>
              </a:r>
              <a:endParaRPr lang="en-US" altLang="zh-CN" b="1" i="0" dirty="0"/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 rot="2843318">
              <a:off x="3813321" y="2833597"/>
              <a:ext cx="752129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30</a:t>
              </a:r>
              <a:r>
                <a:rPr lang="en-US" altLang="zh-CN" b="1" i="0" dirty="0" smtClean="0"/>
                <a:t>/30</a:t>
              </a:r>
              <a:endParaRPr lang="en-US" altLang="zh-CN" b="1" i="0" dirty="0"/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 rot="2946473">
              <a:off x="1661475" y="3035804"/>
              <a:ext cx="774571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10</a:t>
              </a:r>
              <a:r>
                <a:rPr lang="en-US" altLang="zh-CN" b="1" i="0" dirty="0" smtClean="0"/>
                <a:t>/10</a:t>
              </a:r>
              <a:endParaRPr lang="en-US" altLang="zh-CN" b="1" i="0" dirty="0"/>
            </a:p>
          </p:txBody>
        </p:sp>
        <p:sp>
          <p:nvSpPr>
            <p:cNvPr id="44" name="Text Box 30"/>
            <p:cNvSpPr txBox="1">
              <a:spLocks noChangeArrowheads="1"/>
            </p:cNvSpPr>
            <p:nvPr/>
          </p:nvSpPr>
          <p:spPr bwMode="auto">
            <a:xfrm>
              <a:off x="3248344" y="3607816"/>
              <a:ext cx="63511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FF0000"/>
                  </a:solidFill>
                </a:rPr>
                <a:t>0</a:t>
              </a:r>
              <a:r>
                <a:rPr lang="en-US" altLang="zh-CN" b="1" i="0" dirty="0" smtClean="0"/>
                <a:t>/10</a:t>
              </a:r>
              <a:endParaRPr lang="en-US" altLang="zh-CN" b="1" i="0" dirty="0"/>
            </a:p>
          </p:txBody>
        </p:sp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 rot="18782907">
              <a:off x="3813322" y="4096972"/>
              <a:ext cx="752129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20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sp>
          <p:nvSpPr>
            <p:cNvPr id="46" name="Text Box 32"/>
            <p:cNvSpPr txBox="1">
              <a:spLocks noChangeArrowheads="1"/>
            </p:cNvSpPr>
            <p:nvPr/>
          </p:nvSpPr>
          <p:spPr bwMode="auto">
            <a:xfrm rot="2836521">
              <a:off x="716959" y="4050888"/>
              <a:ext cx="752129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30</a:t>
              </a:r>
              <a:r>
                <a:rPr lang="en-US" altLang="zh-CN" b="1" i="0" dirty="0" smtClean="0"/>
                <a:t>/40</a:t>
              </a:r>
              <a:endParaRPr lang="en-US" altLang="zh-CN" b="1" i="0" dirty="0"/>
            </a:p>
          </p:txBody>
        </p: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2315162" y="4659868"/>
              <a:ext cx="752129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15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cxnSp>
          <p:nvCxnSpPr>
            <p:cNvPr id="48" name="Straight Arrow Connector 47"/>
            <p:cNvCxnSpPr>
              <a:stCxn id="35" idx="7"/>
              <a:endCxn id="40" idx="3"/>
            </p:cNvCxnSpPr>
            <p:nvPr/>
          </p:nvCxnSpPr>
          <p:spPr>
            <a:xfrm flipV="1">
              <a:off x="927267" y="2861738"/>
              <a:ext cx="601399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5" idx="5"/>
              <a:endCxn id="36" idx="1"/>
            </p:cNvCxnSpPr>
            <p:nvPr/>
          </p:nvCxnSpPr>
          <p:spPr>
            <a:xfrm>
              <a:off x="927267" y="3861657"/>
              <a:ext cx="601399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37" idx="2"/>
            </p:cNvCxnSpPr>
            <p:nvPr/>
          </p:nvCxnSpPr>
          <p:spPr>
            <a:xfrm>
              <a:off x="1999991" y="4704223"/>
              <a:ext cx="1316563" cy="0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9" idx="5"/>
              <a:endCxn id="38" idx="1"/>
            </p:cNvCxnSpPr>
            <p:nvPr/>
          </p:nvCxnSpPr>
          <p:spPr>
            <a:xfrm>
              <a:off x="3805549" y="2861738"/>
              <a:ext cx="601184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7" idx="7"/>
              <a:endCxn id="38" idx="3"/>
            </p:cNvCxnSpPr>
            <p:nvPr/>
          </p:nvCxnSpPr>
          <p:spPr>
            <a:xfrm flipV="1">
              <a:off x="3786621" y="3861657"/>
              <a:ext cx="620112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6"/>
              <a:endCxn id="39" idx="2"/>
            </p:cNvCxnSpPr>
            <p:nvPr/>
          </p:nvCxnSpPr>
          <p:spPr>
            <a:xfrm>
              <a:off x="1999991" y="2675398"/>
              <a:ext cx="1335491" cy="0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5" idx="6"/>
              <a:endCxn id="38" idx="2"/>
            </p:cNvCxnSpPr>
            <p:nvPr/>
          </p:nvCxnSpPr>
          <p:spPr>
            <a:xfrm>
              <a:off x="2946347" y="3675317"/>
              <a:ext cx="1379735" cy="0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2394156" y="3411792"/>
              <a:ext cx="552191" cy="52705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</a:t>
              </a:r>
              <a:endParaRPr lang="es-E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0" idx="5"/>
              <a:endCxn id="55" idx="1"/>
            </p:cNvCxnSpPr>
            <p:nvPr/>
          </p:nvCxnSpPr>
          <p:spPr>
            <a:xfrm>
              <a:off x="1919125" y="2861738"/>
              <a:ext cx="555897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5" idx="5"/>
              <a:endCxn id="37" idx="1"/>
            </p:cNvCxnSpPr>
            <p:nvPr/>
          </p:nvCxnSpPr>
          <p:spPr>
            <a:xfrm>
              <a:off x="2865481" y="3861657"/>
              <a:ext cx="531724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6" idx="7"/>
              <a:endCxn id="55" idx="3"/>
            </p:cNvCxnSpPr>
            <p:nvPr/>
          </p:nvCxnSpPr>
          <p:spPr>
            <a:xfrm flipV="1">
              <a:off x="1919125" y="3861657"/>
              <a:ext cx="555897" cy="656226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5" idx="7"/>
              <a:endCxn id="39" idx="3"/>
            </p:cNvCxnSpPr>
            <p:nvPr/>
          </p:nvCxnSpPr>
          <p:spPr>
            <a:xfrm flipV="1">
              <a:off x="2865481" y="2861738"/>
              <a:ext cx="550652" cy="627239"/>
            </a:xfrm>
            <a:prstGeom prst="straightConnector1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 rot="18641234">
              <a:off x="1657079" y="3931030"/>
              <a:ext cx="75213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15</a:t>
              </a:r>
              <a:r>
                <a:rPr lang="en-US" altLang="zh-CN" b="1" i="0" dirty="0" smtClean="0"/>
                <a:t>/15</a:t>
              </a:r>
              <a:endParaRPr lang="en-US" altLang="zh-CN" b="1" i="0" dirty="0"/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 rot="18687324">
              <a:off x="2589409" y="2893687"/>
              <a:ext cx="752129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20</a:t>
              </a:r>
              <a:r>
                <a:rPr lang="en-US" altLang="zh-CN" b="1" i="0" dirty="0" smtClean="0"/>
                <a:t>/20</a:t>
              </a:r>
              <a:endParaRPr lang="en-US" altLang="zh-CN" b="1" i="0" dirty="0"/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 rot="3079875">
              <a:off x="2699065" y="4078844"/>
              <a:ext cx="655949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0" dirty="0" smtClean="0">
                  <a:solidFill>
                    <a:srgbClr val="0070C0"/>
                  </a:solidFill>
                </a:rPr>
                <a:t>5</a:t>
              </a:r>
              <a:r>
                <a:rPr lang="en-US" altLang="zh-CN" b="1" i="0" dirty="0" smtClean="0"/>
                <a:t>/10</a:t>
              </a:r>
              <a:endParaRPr lang="en-US" altLang="zh-CN" b="1" i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62 CuadroTexto"/>
              <p:cNvSpPr txBox="1"/>
              <p:nvPr/>
            </p:nvSpPr>
            <p:spPr>
              <a:xfrm>
                <a:off x="6096000" y="5029200"/>
                <a:ext cx="3200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 smtClean="0">
                    <a:solidFill>
                      <a:srgbClr val="FF0000"/>
                    </a:solidFill>
                  </a:rPr>
                  <a:t>Flujo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en-US" sz="2400" b="1" i="1" dirty="0" smtClean="0">
                    <a:solidFill>
                      <a:srgbClr val="0070C0"/>
                    </a:solidFill>
                  </a:rPr>
                  <a:t>f(</a:t>
                </a:r>
                <a:r>
                  <a:rPr lang="en-US" sz="2400" b="1" i="1" dirty="0" err="1" smtClean="0">
                    <a:solidFill>
                      <a:srgbClr val="0070C0"/>
                    </a:solidFill>
                  </a:rPr>
                  <a:t>u,v</a:t>
                </a:r>
                <a:r>
                  <a:rPr lang="en-US" sz="2400" b="1" i="1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sz="2400" b="1" i="1" dirty="0" smtClean="0"/>
                  <a:t>: </a:t>
                </a:r>
                <a:r>
                  <a:rPr lang="en-US" sz="2400" b="1" dirty="0" smtClean="0"/>
                  <a:t>VXV </a:t>
                </a:r>
                <a:r>
                  <a:rPr lang="en-US" sz="2400" b="1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i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s-ES" sz="2400" i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s-ES" sz="2400" dirty="0"/>
                  <a:t> </a:t>
                </a:r>
                <a:endParaRPr lang="es-ES" sz="2400" b="1" baseline="30000" dirty="0"/>
              </a:p>
            </p:txBody>
          </p:sp>
        </mc:Choice>
        <mc:Fallback xmlns="">
          <p:sp>
            <p:nvSpPr>
              <p:cNvPr id="63" name="6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29200"/>
                <a:ext cx="32004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857" t="-5882" b="-161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Rectángulo"/>
          <p:cNvSpPr/>
          <p:nvPr/>
        </p:nvSpPr>
        <p:spPr>
          <a:xfrm>
            <a:off x="5867400" y="5029200"/>
            <a:ext cx="2667000" cy="9906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extBox 2"/>
          <p:cNvSpPr txBox="1"/>
          <p:nvPr/>
        </p:nvSpPr>
        <p:spPr>
          <a:xfrm>
            <a:off x="185442" y="2221468"/>
            <a:ext cx="728958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/>
              <a:t>flujo</a:t>
            </a:r>
            <a:endParaRPr lang="es-ES" b="1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01966" y="1696362"/>
            <a:ext cx="128552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capacidad</a:t>
            </a:r>
            <a:endParaRPr lang="es-ES" b="1" i="1" dirty="0"/>
          </a:p>
        </p:txBody>
      </p:sp>
      <p:cxnSp>
        <p:nvCxnSpPr>
          <p:cNvPr id="6" name="Straight Arrow Connector 5"/>
          <p:cNvCxnSpPr>
            <a:stCxn id="64" idx="2"/>
          </p:cNvCxnSpPr>
          <p:nvPr/>
        </p:nvCxnSpPr>
        <p:spPr>
          <a:xfrm flipH="1">
            <a:off x="1219239" y="2065694"/>
            <a:ext cx="25490" cy="4622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</p:cNvCxnSpPr>
          <p:nvPr/>
        </p:nvCxnSpPr>
        <p:spPr>
          <a:xfrm>
            <a:off x="549921" y="2590800"/>
            <a:ext cx="329443" cy="247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6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9541</TotalTime>
  <Words>6240</Words>
  <Application>Microsoft Office PowerPoint</Application>
  <PresentationFormat>On-screen Show (4:3)</PresentationFormat>
  <Paragraphs>2301</Paragraphs>
  <Slides>62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MS Mincho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Wingdings 3</vt:lpstr>
      <vt:lpstr>Tema de Office</vt:lpstr>
      <vt:lpstr>PowerPoint Presentation</vt:lpstr>
      <vt:lpstr>Bibliografía</vt:lpstr>
      <vt:lpstr>PowerPoint Presentation</vt:lpstr>
      <vt:lpstr>PowerPoint Presentation</vt:lpstr>
      <vt:lpstr>Red de Flujo</vt:lpstr>
      <vt:lpstr>Red de Flujo</vt:lpstr>
      <vt:lpstr>FLUJO  (idea intuitiva)</vt:lpstr>
      <vt:lpstr>Flujo</vt:lpstr>
      <vt:lpstr>Un flujo en  la red del ejemplo anterior…</vt:lpstr>
      <vt:lpstr>Flujo Neto y Valor de un Flujo</vt:lpstr>
      <vt:lpstr>Un flujo en  la red del ejemplo anterior…</vt:lpstr>
      <vt:lpstr>Problema del Flujo Máximo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Capacidad residual y Red residual</vt:lpstr>
      <vt:lpstr>Capacidad residual y Red residual</vt:lpstr>
      <vt:lpstr>PowerPoint Presentation</vt:lpstr>
      <vt:lpstr>Aumento de flujo</vt:lpstr>
      <vt:lpstr>PowerPoint Presentation</vt:lpstr>
      <vt:lpstr>Camino aumentativo</vt:lpstr>
      <vt:lpstr>PowerPoint Presentation</vt:lpstr>
      <vt:lpstr>Capacidad residual de un camino aumentativo</vt:lpstr>
      <vt:lpstr>Capacidad residual de un camino aumentativo</vt:lpstr>
      <vt:lpstr>PowerPoint Presentation</vt:lpstr>
      <vt:lpstr>Método de Ford-Fulkerson para hallar Flujo Máximo</vt:lpstr>
      <vt:lpstr>Una implementación básica de este método podría ser: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Cuántos caminos aumentativos se pueden seleccionar en esta red de flujo hasta alcanzar el flujo máximo ?</vt:lpstr>
      <vt:lpstr>Complejidad temporal de FORD-FULKERSON(G,s,t)</vt:lpstr>
      <vt:lpstr>Complejidad temporal de FORD-FULKERSON(G,s,t)</vt:lpstr>
      <vt:lpstr>Complejidad temporal de FORD-FULKERSON(G,s,t)</vt:lpstr>
      <vt:lpstr>FORD-FULKERSON(G,s,t) es O(|E||f^∗ |)</vt:lpstr>
      <vt:lpstr>Cortes en una Red de flujo</vt:lpstr>
      <vt:lpstr>Cortes en una Red de flujo (continuación)</vt:lpstr>
      <vt:lpstr>Ejemplo que ilustra lo expresado en el Lema 26.4</vt:lpstr>
      <vt:lpstr>Teorema: Max-Flow/Min-Cut</vt:lpstr>
      <vt:lpstr>PowerPoint Presentation</vt:lpstr>
      <vt:lpstr>PowerPoint Presentation</vt:lpstr>
      <vt:lpstr>PowerPoint Presentation</vt:lpstr>
      <vt:lpstr>Algoritmo de Edmonds-Karp</vt:lpstr>
      <vt:lpstr>Algoritmo de Edmonds-Karp</vt:lpstr>
      <vt:lpstr>Algoritmo de Edmonds-Karp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10</dc:title>
  <dc:creator>Javiel</dc:creator>
  <cp:lastModifiedBy>Alberto</cp:lastModifiedBy>
  <cp:revision>458</cp:revision>
  <dcterms:created xsi:type="dcterms:W3CDTF">2013-05-07T15:21:28Z</dcterms:created>
  <dcterms:modified xsi:type="dcterms:W3CDTF">2017-07-12T14:05:54Z</dcterms:modified>
</cp:coreProperties>
</file>