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7"/>
  </p:notesMasterIdLst>
  <p:sldIdLst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36" r:id="rId13"/>
    <p:sldId id="310" r:id="rId14"/>
    <p:sldId id="311" r:id="rId15"/>
    <p:sldId id="312" r:id="rId16"/>
    <p:sldId id="313" r:id="rId17"/>
    <p:sldId id="332" r:id="rId18"/>
    <p:sldId id="263" r:id="rId19"/>
    <p:sldId id="265" r:id="rId20"/>
    <p:sldId id="327" r:id="rId21"/>
    <p:sldId id="326" r:id="rId22"/>
    <p:sldId id="328" r:id="rId23"/>
    <p:sldId id="337" r:id="rId24"/>
    <p:sldId id="268" r:id="rId25"/>
    <p:sldId id="295" r:id="rId26"/>
    <p:sldId id="296" r:id="rId27"/>
    <p:sldId id="269" r:id="rId28"/>
    <p:sldId id="270" r:id="rId29"/>
    <p:sldId id="271" r:id="rId30"/>
    <p:sldId id="331" r:id="rId31"/>
    <p:sldId id="314" r:id="rId32"/>
    <p:sldId id="315" r:id="rId33"/>
    <p:sldId id="316" r:id="rId34"/>
    <p:sldId id="317" r:id="rId35"/>
    <p:sldId id="334" r:id="rId36"/>
    <p:sldId id="329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35" r:id="rId46"/>
    <p:sldId id="279" r:id="rId47"/>
    <p:sldId id="280" r:id="rId48"/>
    <p:sldId id="299" r:id="rId49"/>
    <p:sldId id="282" r:id="rId50"/>
    <p:sldId id="338" r:id="rId51"/>
    <p:sldId id="339" r:id="rId52"/>
    <p:sldId id="340" r:id="rId53"/>
    <p:sldId id="341" r:id="rId54"/>
    <p:sldId id="342" r:id="rId55"/>
    <p:sldId id="286" r:id="rId5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E4DA77-5E3F-4C47-B56E-0EADC35642C9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36"/>
            <p14:sldId id="310"/>
            <p14:sldId id="311"/>
            <p14:sldId id="312"/>
            <p14:sldId id="313"/>
            <p14:sldId id="332"/>
            <p14:sldId id="263"/>
            <p14:sldId id="265"/>
            <p14:sldId id="327"/>
            <p14:sldId id="326"/>
            <p14:sldId id="328"/>
            <p14:sldId id="337"/>
            <p14:sldId id="268"/>
            <p14:sldId id="295"/>
            <p14:sldId id="296"/>
            <p14:sldId id="269"/>
            <p14:sldId id="270"/>
            <p14:sldId id="271"/>
            <p14:sldId id="331"/>
            <p14:sldId id="314"/>
            <p14:sldId id="315"/>
            <p14:sldId id="316"/>
            <p14:sldId id="317"/>
            <p14:sldId id="334"/>
            <p14:sldId id="329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35"/>
            <p14:sldId id="279"/>
            <p14:sldId id="280"/>
            <p14:sldId id="299"/>
            <p14:sldId id="282"/>
            <p14:sldId id="338"/>
            <p14:sldId id="339"/>
            <p14:sldId id="340"/>
            <p14:sldId id="341"/>
            <p14:sldId id="342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00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711" autoAdjust="0"/>
  </p:normalViewPr>
  <p:slideViewPr>
    <p:cSldViewPr>
      <p:cViewPr varScale="1">
        <p:scale>
          <a:sx n="70" d="100"/>
          <a:sy n="70" d="100"/>
        </p:scale>
        <p:origin x="7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9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6C208-6BCA-4D3E-A6DD-7411D347D29E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EC4E6-EB9B-4DBD-A59E-FBE59A19C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7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8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FIFO</a:t>
            </a:r>
            <a:r>
              <a:rPr lang="en-US" baseline="0" dirty="0" smtClean="0"/>
              <a:t> – First In First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2EC4E6-EB9B-4DBD-A59E-FBE59A19C1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43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131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4433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1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26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113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07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69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7"/>
            <a:ext cx="8991600" cy="639763"/>
          </a:xfrm>
        </p:spPr>
        <p:txBody>
          <a:bodyPr/>
          <a:lstStyle>
            <a:lvl1pPr>
              <a:defRPr b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7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4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40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796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1"/>
            <a:ext cx="8839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66800"/>
            <a:ext cx="8839200" cy="511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F56BF-1539-4566-8815-1806AC653862}" type="datetimeFigureOut">
              <a:rPr lang="es-ES_tradnl" smtClean="0"/>
              <a:pPr/>
              <a:t>05/02/2020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44D6-4801-4F59-A3AE-7CA61F48033E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9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7467600" cy="2387600"/>
          </a:xfrm>
        </p:spPr>
        <p:txBody>
          <a:bodyPr>
            <a:normAutofit/>
          </a:bodyPr>
          <a:lstStyle/>
          <a:p>
            <a:r>
              <a:rPr lang="es-ES" b="1" dirty="0">
                <a:latin typeface="Times New Roman" pitchFamily="18" charset="0"/>
                <a:cs typeface="Times New Roman" pitchFamily="18" charset="0"/>
              </a:rPr>
              <a:t>Búsqueda “</a:t>
            </a:r>
            <a:r>
              <a:rPr lang="es-ES" b="1" i="1" dirty="0">
                <a:latin typeface="Times New Roman" pitchFamily="18" charset="0"/>
                <a:cs typeface="Times New Roman" pitchFamily="18" charset="0"/>
              </a:rPr>
              <a:t>Primero a lo Ancho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” </a:t>
            </a:r>
            <a:br>
              <a:rPr lang="es-ES" b="1" dirty="0">
                <a:latin typeface="Times New Roman" pitchFamily="18" charset="0"/>
                <a:cs typeface="Times New Roman" pitchFamily="18" charset="0"/>
              </a:rPr>
            </a:br>
            <a:r>
              <a:rPr lang="es-E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b="1" i="1" dirty="0" err="1">
                <a:latin typeface="Times New Roman" pitchFamily="18" charset="0"/>
                <a:cs typeface="Times New Roman" pitchFamily="18" charset="0"/>
              </a:rPr>
              <a:t>Breadth-First</a:t>
            </a:r>
            <a:r>
              <a:rPr lang="es-E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b="1" i="1" dirty="0" err="1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s-ES" b="1" dirty="0">
                <a:latin typeface="Times New Roman" pitchFamily="18" charset="0"/>
                <a:cs typeface="Times New Roman" pitchFamily="18" charset="0"/>
              </a:rPr>
              <a:t>: BFS)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Bibliografía</a:t>
            </a:r>
            <a:r>
              <a:rPr lang="en-US" dirty="0"/>
              <a:t>:  “Introduction to Algorithms”. Second Edition.  </a:t>
            </a:r>
          </a:p>
          <a:p>
            <a:r>
              <a:rPr lang="en-US" dirty="0"/>
              <a:t>The MIT Press. Massachusetts Institute of Technology. Cambridge, Massachusetts 02142.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://mitpress.mit.edu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</a:t>
            </a:r>
          </a:p>
          <a:p>
            <a:endParaRPr lang="en-US" dirty="0"/>
          </a:p>
        </p:txBody>
      </p:sp>
      <p:sp>
        <p:nvSpPr>
          <p:cNvPr id="6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91200" y="914400"/>
                <a:ext cx="2971800" cy="3458627"/>
              </a:xfrm>
              <a:prstGeom prst="roundRect">
                <a:avLst>
                  <a:gd name="adj" fmla="val 721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rgbClr val="0000FF"/>
                  </a:solidFill>
                </a:endParaRPr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         </a:t>
                </a:r>
                <a:r>
                  <a:rPr lang="en-US" b="1" dirty="0">
                    <a:solidFill>
                      <a:srgbClr val="0000FF"/>
                    </a:solidFill>
                  </a:rPr>
                  <a:t>S,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B</a:t>
                </a:r>
                <a:r>
                  <a:rPr lang="en-US" b="1" dirty="0">
                    <a:solidFill>
                      <a:srgbClr val="0000FF"/>
                    </a:solidFill>
                  </a:rPr>
                  <a:t>,   C,   D,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E,  </a:t>
                </a:r>
                <a:r>
                  <a:rPr lang="en-US" b="1" dirty="0">
                    <a:solidFill>
                      <a:srgbClr val="0000FF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0  1  1  2  2 3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s-MX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1" dirty="0">
                    <a:solidFill>
                      <a:schemeClr val="tx1"/>
                    </a:solidFill>
                  </a:rPr>
                  <a:t>ESTADO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FINAL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s-MX" sz="20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s-MX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sym typeface="Symbol"/>
                  </a:rPr>
                  <a:t>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    S</a:t>
                </a:r>
                <a:r>
                  <a:rPr lang="en-US" b="1" dirty="0">
                    <a:solidFill>
                      <a:srgbClr val="0000FF"/>
                    </a:solidFill>
                  </a:rPr>
                  <a:t>,    B,   C,   D,    E,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V</a:t>
                </a:r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0  1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1  2  2  3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914400"/>
                <a:ext cx="2971800" cy="3458627"/>
              </a:xfrm>
              <a:prstGeom prst="roundRect">
                <a:avLst>
                  <a:gd name="adj" fmla="val 7215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8577" y="4572000"/>
            <a:ext cx="2974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 smtClean="0">
                <a:solidFill>
                  <a:srgbClr val="FF0000"/>
                </a:solidFill>
              </a:rPr>
              <a:t>¿Cómo hallar el camino de </a:t>
            </a:r>
            <a:r>
              <a:rPr lang="es-MX" sz="3200" i="1" dirty="0" smtClean="0">
                <a:solidFill>
                  <a:srgbClr val="FF0000"/>
                </a:solidFill>
              </a:rPr>
              <a:t>s</a:t>
            </a:r>
            <a:r>
              <a:rPr lang="es-MX" sz="3200" dirty="0" smtClean="0">
                <a:solidFill>
                  <a:srgbClr val="FF0000"/>
                </a:solidFill>
              </a:rPr>
              <a:t> a </a:t>
            </a:r>
            <a:r>
              <a:rPr lang="es-MX" sz="3200" i="1" dirty="0" smtClean="0">
                <a:solidFill>
                  <a:srgbClr val="FF0000"/>
                </a:solidFill>
              </a:rPr>
              <a:t>v</a:t>
            </a:r>
            <a:r>
              <a:rPr lang="es-MX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408906" y="3492034"/>
            <a:ext cx="4777312" cy="2402681"/>
            <a:chOff x="408906" y="3492034"/>
            <a:chExt cx="4777312" cy="2402681"/>
          </a:xfrm>
        </p:grpSpPr>
        <p:cxnSp>
          <p:nvCxnSpPr>
            <p:cNvPr id="8" name="Straight Connector 7"/>
            <p:cNvCxnSpPr>
              <a:stCxn id="17" idx="3"/>
              <a:endCxn id="16" idx="7"/>
            </p:cNvCxnSpPr>
            <p:nvPr/>
          </p:nvCxnSpPr>
          <p:spPr>
            <a:xfrm flipH="1">
              <a:off x="917103" y="3947319"/>
              <a:ext cx="765830" cy="57771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8" idx="1"/>
              <a:endCxn id="16" idx="5"/>
            </p:cNvCxnSpPr>
            <p:nvPr/>
          </p:nvCxnSpPr>
          <p:spPr>
            <a:xfrm flipH="1" flipV="1">
              <a:off x="917103" y="4902200"/>
              <a:ext cx="777375" cy="53723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17" idx="6"/>
              <a:endCxn id="19" idx="2"/>
            </p:cNvCxnSpPr>
            <p:nvPr/>
          </p:nvCxnSpPr>
          <p:spPr>
            <a:xfrm>
              <a:off x="2138218" y="3758734"/>
              <a:ext cx="1143000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0" idx="2"/>
              <a:endCxn id="18" idx="6"/>
            </p:cNvCxnSpPr>
            <p:nvPr/>
          </p:nvCxnSpPr>
          <p:spPr>
            <a:xfrm flipH="1">
              <a:off x="2149763" y="5628015"/>
              <a:ext cx="1131455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9" idx="3"/>
              <a:endCxn id="18" idx="7"/>
            </p:cNvCxnSpPr>
            <p:nvPr/>
          </p:nvCxnSpPr>
          <p:spPr>
            <a:xfrm flipH="1">
              <a:off x="2071648" y="3947319"/>
              <a:ext cx="1287685" cy="149211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9" idx="4"/>
              <a:endCxn id="20" idx="0"/>
            </p:cNvCxnSpPr>
            <p:nvPr/>
          </p:nvCxnSpPr>
          <p:spPr>
            <a:xfrm>
              <a:off x="3547918" y="4025434"/>
              <a:ext cx="0" cy="133588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9" idx="6"/>
              <a:endCxn id="21" idx="1"/>
            </p:cNvCxnSpPr>
            <p:nvPr/>
          </p:nvCxnSpPr>
          <p:spPr>
            <a:xfrm>
              <a:off x="3814618" y="3758734"/>
              <a:ext cx="916315" cy="740896"/>
            </a:xfrm>
            <a:prstGeom prst="line">
              <a:avLst/>
            </a:prstGeom>
            <a:ln w="762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1" idx="3"/>
              <a:endCxn id="20" idx="6"/>
            </p:cNvCxnSpPr>
            <p:nvPr/>
          </p:nvCxnSpPr>
          <p:spPr>
            <a:xfrm flipH="1">
              <a:off x="3814618" y="4876800"/>
              <a:ext cx="916315" cy="751215"/>
            </a:xfrm>
            <a:prstGeom prst="line">
              <a:avLst/>
            </a:prstGeom>
            <a:ln w="762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461818" y="44469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604818" y="3492034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616363" y="53613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281218" y="3492034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81218" y="53613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652818" y="44215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408906" y="4399383"/>
              <a:ext cx="639223" cy="6284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Straight Connector 31"/>
            <p:cNvCxnSpPr>
              <a:stCxn id="17" idx="4"/>
              <a:endCxn id="18" idx="0"/>
            </p:cNvCxnSpPr>
            <p:nvPr/>
          </p:nvCxnSpPr>
          <p:spPr>
            <a:xfrm>
              <a:off x="1871518" y="4025434"/>
              <a:ext cx="11545" cy="133588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588471"/>
              </p:ext>
            </p:extLst>
          </p:nvPr>
        </p:nvGraphicFramePr>
        <p:xfrm>
          <a:off x="6295055" y="2018524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80259"/>
              </p:ext>
            </p:extLst>
          </p:nvPr>
        </p:nvGraphicFramePr>
        <p:xfrm>
          <a:off x="6296607" y="3501778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348018" y="39256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4218" y="5133393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Llamada rectangular redondeada"/>
          <p:cNvSpPr/>
          <p:nvPr/>
        </p:nvSpPr>
        <p:spPr>
          <a:xfrm>
            <a:off x="5486400" y="4421065"/>
            <a:ext cx="2286000" cy="646331"/>
          </a:xfrm>
          <a:prstGeom prst="wedgeRoundRectCallout">
            <a:avLst>
              <a:gd name="adj1" fmla="val -20833"/>
              <a:gd name="adj2" fmla="val 6551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/>
          </a:p>
        </p:txBody>
      </p:sp>
      <p:sp>
        <p:nvSpPr>
          <p:cNvPr id="3" name="Rectangle 2"/>
          <p:cNvSpPr/>
          <p:nvPr/>
        </p:nvSpPr>
        <p:spPr>
          <a:xfrm>
            <a:off x="1676400" y="2463701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86800" cy="685800"/>
          </a:xfrm>
        </p:spPr>
        <p:txBody>
          <a:bodyPr/>
          <a:lstStyle/>
          <a:p>
            <a:r>
              <a:rPr lang="es-MX" dirty="0" smtClean="0"/>
              <a:t>Algoritmo BFS Simple – Hallar camino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7182" y="533400"/>
                <a:ext cx="3916218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Q 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≠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∅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do 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 D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EQUEUE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Q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∞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then </a:t>
                </a:r>
              </a:p>
              <a:p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d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+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s-MX" sz="2000" b="0" i="1" dirty="0" smtClean="0"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                    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E</a:t>
                </a:r>
                <a:r>
                  <a:rPr lang="en-US" sz="16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NQUEUE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Q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82" y="533400"/>
                <a:ext cx="3916218" cy="2616101"/>
              </a:xfrm>
              <a:prstGeom prst="rect">
                <a:avLst/>
              </a:prstGeom>
              <a:blipFill rotWithShape="1">
                <a:blip r:embed="rId3"/>
                <a:stretch>
                  <a:fillRect l="-1555" t="-1865" b="-30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638800" y="1141085"/>
                <a:ext cx="2971800" cy="3049915"/>
              </a:xfrm>
              <a:prstGeom prst="roundRect">
                <a:avLst>
                  <a:gd name="adj" fmla="val 721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S,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B</a:t>
                </a:r>
                <a:r>
                  <a:rPr lang="en-US" dirty="0">
                    <a:solidFill>
                      <a:schemeClr val="tx1"/>
                    </a:solidFill>
                  </a:rPr>
                  <a:t>,   C,   D,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E,   V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0, 1, 1, 2, 2, 3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= [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-, S, S, B, C, D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]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a:rPr lang="es-MX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MX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MX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s-MX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 algn="just"/>
                <a:r>
                  <a:rPr lang="en-US" sz="2000" dirty="0" smtClean="0">
                    <a:solidFill>
                      <a:schemeClr val="tx1"/>
                    </a:solidFill>
                  </a:rPr>
                  <a:t>1) </a:t>
                </a:r>
                <a:r>
                  <a:rPr lang="en-US" sz="20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s-ES" b="1" dirty="0" smtClean="0">
                  <a:solidFill>
                    <a:schemeClr val="tx1"/>
                  </a:solidFill>
                </a:endParaRPr>
              </a:p>
              <a:p>
                <a:pPr lvl="1" algn="just"/>
                <a:r>
                  <a:rPr lang="en-US" dirty="0" smtClean="0">
                    <a:solidFill>
                      <a:schemeClr val="tx1"/>
                    </a:solidFill>
                  </a:rPr>
                  <a:t>2)  </a:t>
                </a:r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s-ES" b="1" dirty="0">
                  <a:solidFill>
                    <a:schemeClr val="tx1"/>
                  </a:solidFill>
                </a:endParaRPr>
              </a:p>
              <a:p>
                <a:pPr lvl="1"/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141085"/>
                <a:ext cx="2971800" cy="3049915"/>
              </a:xfrm>
              <a:prstGeom prst="roundRect">
                <a:avLst>
                  <a:gd name="adj" fmla="val 7215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105400"/>
                <a:ext cx="8382000" cy="1752600"/>
              </a:xfrm>
            </p:spPr>
            <p:txBody>
              <a:bodyPr>
                <a:normAutofit/>
              </a:bodyPr>
              <a:lstStyle/>
              <a:p>
                <a:r>
                  <a:rPr lang="es-MX" sz="2000" dirty="0" smtClean="0">
                    <a:cs typeface="Arial" pitchFamily="34" charset="0"/>
                  </a:rPr>
                  <a:t>Se añade un </a:t>
                </a:r>
                <a:r>
                  <a:rPr lang="es-MX" sz="2000" b="1" i="1" dirty="0" err="1" smtClean="0">
                    <a:cs typeface="Arial" pitchFamily="34" charset="0"/>
                  </a:rPr>
                  <a:t>array</a:t>
                </a:r>
                <a:r>
                  <a:rPr lang="es-MX" sz="2000" b="1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</m:oMath>
                </a14:m>
                <a:r>
                  <a:rPr lang="es-MX" sz="2000" dirty="0" smtClean="0">
                    <a:cs typeface="Arial" pitchFamily="34" charset="0"/>
                  </a:rPr>
                  <a:t> que representará un </a:t>
                </a:r>
                <a:r>
                  <a:rPr lang="es-MX" sz="2000" b="1" i="1" dirty="0" smtClean="0">
                    <a:solidFill>
                      <a:srgbClr val="0000FF"/>
                    </a:solidFill>
                    <a:cs typeface="Arial" pitchFamily="34" charset="0"/>
                  </a:rPr>
                  <a:t>árbol de cubrimiento o abarcador </a:t>
                </a:r>
                <a:r>
                  <a:rPr lang="es-MX" sz="2000" b="1" dirty="0" smtClean="0">
                    <a:solidFill>
                      <a:srgbClr val="0000FF"/>
                    </a:solidFill>
                    <a:cs typeface="Arial" pitchFamily="34" charset="0"/>
                  </a:rPr>
                  <a:t>(generado por el BFS) </a:t>
                </a:r>
                <a:r>
                  <a:rPr lang="es-MX" sz="2000" dirty="0" smtClean="0">
                    <a:cs typeface="Arial" pitchFamily="34" charset="0"/>
                  </a:rPr>
                  <a:t>con raíz </a:t>
                </a:r>
                <a:r>
                  <a:rPr lang="es-MX" sz="2000" b="1" i="1" dirty="0" smtClean="0">
                    <a:solidFill>
                      <a:srgbClr val="FF0000"/>
                    </a:solidFill>
                    <a:cs typeface="Arial" pitchFamily="34" charset="0"/>
                  </a:rPr>
                  <a:t>s</a:t>
                </a:r>
                <a:r>
                  <a:rPr lang="es-MX" sz="2000" b="1" dirty="0" smtClean="0">
                    <a:cs typeface="Arial" pitchFamily="34" charset="0"/>
                  </a:rPr>
                  <a:t> </a:t>
                </a:r>
                <a:r>
                  <a:rPr lang="es-MX" sz="2000" dirty="0" smtClean="0">
                    <a:cs typeface="Arial" pitchFamily="34" charset="0"/>
                  </a:rPr>
                  <a:t>utilizando la técnica de </a:t>
                </a:r>
                <a:r>
                  <a:rPr lang="es-MX" sz="2000" b="1" i="1" dirty="0" smtClean="0">
                    <a:cs typeface="Arial" pitchFamily="34" charset="0"/>
                  </a:rPr>
                  <a:t>referencia al padre</a:t>
                </a:r>
                <a:r>
                  <a:rPr lang="es-MX" sz="2000" dirty="0" smtClean="0">
                    <a:cs typeface="Arial" pitchFamily="34" charset="0"/>
                  </a:rPr>
                  <a:t>. En él, estarán todos los vértices alcanzables desde </a:t>
                </a:r>
                <a:r>
                  <a:rPr lang="es-MX" sz="2000" b="1" i="1" dirty="0" smtClean="0">
                    <a:solidFill>
                      <a:srgbClr val="FF0000"/>
                    </a:solidFill>
                    <a:cs typeface="Arial" pitchFamily="34" charset="0"/>
                  </a:rPr>
                  <a:t>s</a:t>
                </a:r>
              </a:p>
              <a:p>
                <a:r>
                  <a:rPr lang="es-MX" sz="2000" dirty="0" smtClean="0">
                    <a:cs typeface="Arial" pitchFamily="34" charset="0"/>
                  </a:rPr>
                  <a:t>El </a:t>
                </a:r>
                <a:r>
                  <a:rPr lang="es-MX" sz="2000" b="1" dirty="0" smtClean="0">
                    <a:cs typeface="Arial" pitchFamily="34" charset="0"/>
                  </a:rPr>
                  <a:t>array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</m:oMath>
                </a14:m>
                <a:r>
                  <a:rPr lang="es-MX" sz="2000" dirty="0" smtClean="0">
                    <a:cs typeface="Arial" pitchFamily="34" charset="0"/>
                  </a:rPr>
                  <a:t> se inicializa con todos sus valores = </a:t>
                </a:r>
                <a:r>
                  <a:rPr lang="es-MX" sz="2000" b="1" dirty="0" err="1" smtClean="0">
                    <a:cs typeface="Arial" pitchFamily="34" charset="0"/>
                  </a:rPr>
                  <a:t>null</a:t>
                </a:r>
                <a:endParaRPr lang="es-MX" sz="2000" b="1" dirty="0" smtClean="0">
                  <a:cs typeface="Arial" pitchFamily="34" charset="0"/>
                </a:endParaRPr>
              </a:p>
              <a:p>
                <a:r>
                  <a:rPr lang="es-MX" sz="2000" dirty="0" smtClean="0">
                    <a:cs typeface="Arial" pitchFamily="34" charset="0"/>
                  </a:rPr>
                  <a:t>Note que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𝒔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null</m:t>
                    </m:r>
                  </m:oMath>
                </a14:m>
                <a:r>
                  <a:rPr lang="es-MX" sz="2000" dirty="0" smtClean="0">
                    <a:cs typeface="Arial" pitchFamily="34" charset="0"/>
                  </a:rPr>
                  <a:t> siempre, ya que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𝑑</m:t>
                    </m:r>
                    <m:r>
                      <a:rPr lang="es-MX" sz="2000" i="1" dirty="0" smtClean="0">
                        <a:latin typeface="Cambria Math"/>
                      </a:rPr>
                      <m:t>[</m:t>
                    </m:r>
                    <m:r>
                      <a:rPr lang="es-MX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s-MX" sz="2000" i="1" dirty="0" smtClean="0">
                        <a:latin typeface="Cambria Math"/>
                      </a:rPr>
                      <m:t>]=0</m:t>
                    </m:r>
                  </m:oMath>
                </a14:m>
                <a:endParaRPr lang="es-MX" sz="2000" dirty="0" smtClean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105400"/>
                <a:ext cx="8382000" cy="1752600"/>
              </a:xfrm>
              <a:blipFill rotWithShape="0">
                <a:blip r:embed="rId5"/>
                <a:stretch>
                  <a:fillRect l="-655" t="-3833" b="-10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7 Grupo"/>
          <p:cNvGrpSpPr/>
          <p:nvPr/>
        </p:nvGrpSpPr>
        <p:grpSpPr>
          <a:xfrm>
            <a:off x="1094706" y="3187467"/>
            <a:ext cx="3629694" cy="1765533"/>
            <a:chOff x="408906" y="3492034"/>
            <a:chExt cx="4836954" cy="2402681"/>
          </a:xfrm>
        </p:grpSpPr>
        <p:cxnSp>
          <p:nvCxnSpPr>
            <p:cNvPr id="9" name="Straight Connector 7"/>
            <p:cNvCxnSpPr>
              <a:stCxn id="18" idx="3"/>
              <a:endCxn id="17" idx="7"/>
            </p:cNvCxnSpPr>
            <p:nvPr/>
          </p:nvCxnSpPr>
          <p:spPr>
            <a:xfrm flipH="1">
              <a:off x="917103" y="3947319"/>
              <a:ext cx="765830" cy="577711"/>
            </a:xfrm>
            <a:prstGeom prst="line">
              <a:avLst/>
            </a:prstGeom>
            <a:ln w="76200">
              <a:solidFill>
                <a:srgbClr val="FFC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/>
            <p:cNvCxnSpPr>
              <a:stCxn id="19" idx="1"/>
              <a:endCxn id="17" idx="5"/>
            </p:cNvCxnSpPr>
            <p:nvPr/>
          </p:nvCxnSpPr>
          <p:spPr>
            <a:xfrm flipH="1" flipV="1">
              <a:off x="917103" y="4902200"/>
              <a:ext cx="777375" cy="537230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>
              <a:stCxn id="18" idx="6"/>
              <a:endCxn id="20" idx="2"/>
            </p:cNvCxnSpPr>
            <p:nvPr/>
          </p:nvCxnSpPr>
          <p:spPr>
            <a:xfrm>
              <a:off x="2138218" y="3758734"/>
              <a:ext cx="1143000" cy="0"/>
            </a:xfrm>
            <a:prstGeom prst="line">
              <a:avLst/>
            </a:prstGeom>
            <a:ln w="76200">
              <a:solidFill>
                <a:srgbClr val="FFC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/>
            <p:cNvCxnSpPr>
              <a:stCxn id="21" idx="2"/>
              <a:endCxn id="19" idx="6"/>
            </p:cNvCxnSpPr>
            <p:nvPr/>
          </p:nvCxnSpPr>
          <p:spPr>
            <a:xfrm flipH="1">
              <a:off x="2149763" y="5628015"/>
              <a:ext cx="1131455" cy="0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>
              <a:stCxn id="20" idx="3"/>
              <a:endCxn id="19" idx="7"/>
            </p:cNvCxnSpPr>
            <p:nvPr/>
          </p:nvCxnSpPr>
          <p:spPr>
            <a:xfrm flipH="1">
              <a:off x="2071648" y="3947319"/>
              <a:ext cx="1287685" cy="149211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>
              <a:stCxn id="20" idx="4"/>
              <a:endCxn id="21" idx="0"/>
            </p:cNvCxnSpPr>
            <p:nvPr/>
          </p:nvCxnSpPr>
          <p:spPr>
            <a:xfrm>
              <a:off x="3547918" y="4025434"/>
              <a:ext cx="0" cy="133588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3"/>
            <p:cNvCxnSpPr>
              <a:stCxn id="20" idx="6"/>
              <a:endCxn id="22" idx="1"/>
            </p:cNvCxnSpPr>
            <p:nvPr/>
          </p:nvCxnSpPr>
          <p:spPr>
            <a:xfrm>
              <a:off x="3814618" y="3758734"/>
              <a:ext cx="916315" cy="740896"/>
            </a:xfrm>
            <a:prstGeom prst="line">
              <a:avLst/>
            </a:prstGeom>
            <a:ln w="76200">
              <a:solidFill>
                <a:srgbClr val="FFCC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4"/>
            <p:cNvCxnSpPr>
              <a:stCxn id="22" idx="3"/>
              <a:endCxn id="21" idx="6"/>
            </p:cNvCxnSpPr>
            <p:nvPr/>
          </p:nvCxnSpPr>
          <p:spPr>
            <a:xfrm flipH="1">
              <a:off x="3814618" y="4876800"/>
              <a:ext cx="916315" cy="751215"/>
            </a:xfrm>
            <a:prstGeom prst="line">
              <a:avLst/>
            </a:prstGeom>
            <a:ln w="76200">
              <a:solidFill>
                <a:srgbClr val="0066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5"/>
            <p:cNvSpPr/>
            <p:nvPr/>
          </p:nvSpPr>
          <p:spPr>
            <a:xfrm>
              <a:off x="461818" y="4446915"/>
              <a:ext cx="533400" cy="5334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smtClean="0">
                  <a:solidFill>
                    <a:schemeClr val="bg1"/>
                  </a:solidFill>
                </a:rPr>
                <a:t>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Oval 16"/>
            <p:cNvSpPr/>
            <p:nvPr/>
          </p:nvSpPr>
          <p:spPr>
            <a:xfrm>
              <a:off x="1604818" y="3492034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7"/>
            <p:cNvSpPr/>
            <p:nvPr/>
          </p:nvSpPr>
          <p:spPr>
            <a:xfrm>
              <a:off x="1616363" y="53613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Oval 18"/>
            <p:cNvSpPr/>
            <p:nvPr/>
          </p:nvSpPr>
          <p:spPr>
            <a:xfrm>
              <a:off x="3281218" y="3492034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Oval 19"/>
            <p:cNvSpPr/>
            <p:nvPr/>
          </p:nvSpPr>
          <p:spPr>
            <a:xfrm>
              <a:off x="3281218" y="5361315"/>
              <a:ext cx="533400" cy="5334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Oval 20"/>
            <p:cNvSpPr/>
            <p:nvPr/>
          </p:nvSpPr>
          <p:spPr>
            <a:xfrm>
              <a:off x="4652818" y="4421515"/>
              <a:ext cx="533400" cy="533400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V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30"/>
            <p:cNvSpPr/>
            <p:nvPr/>
          </p:nvSpPr>
          <p:spPr>
            <a:xfrm>
              <a:off x="408906" y="4399383"/>
              <a:ext cx="639223" cy="6284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Straight Connector 31"/>
            <p:cNvCxnSpPr>
              <a:stCxn id="18" idx="4"/>
              <a:endCxn id="19" idx="0"/>
            </p:cNvCxnSpPr>
            <p:nvPr/>
          </p:nvCxnSpPr>
          <p:spPr>
            <a:xfrm>
              <a:off x="1871518" y="4025434"/>
              <a:ext cx="11545" cy="1335881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9"/>
            <p:cNvSpPr/>
            <p:nvPr/>
          </p:nvSpPr>
          <p:spPr>
            <a:xfrm>
              <a:off x="4606637" y="4373028"/>
              <a:ext cx="639223" cy="62846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</p:grpSp>
      <p:sp>
        <p:nvSpPr>
          <p:cNvPr id="28" name="Rectangle 2"/>
          <p:cNvSpPr/>
          <p:nvPr/>
        </p:nvSpPr>
        <p:spPr>
          <a:xfrm>
            <a:off x="5715000" y="2230014"/>
            <a:ext cx="2743200" cy="304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CuadroTexto"/>
          <p:cNvSpPr txBox="1"/>
          <p:nvPr/>
        </p:nvSpPr>
        <p:spPr>
          <a:xfrm>
            <a:off x="5334000" y="442106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Árbol</a:t>
            </a:r>
            <a:r>
              <a:rPr lang="en-US" b="1" dirty="0" smtClean="0"/>
              <a:t> que </a:t>
            </a:r>
            <a:r>
              <a:rPr lang="en-US" b="1" dirty="0" err="1" smtClean="0"/>
              <a:t>contiene</a:t>
            </a:r>
            <a:r>
              <a:rPr lang="en-US" b="1" dirty="0" smtClean="0"/>
              <a:t> a </a:t>
            </a:r>
            <a:r>
              <a:rPr lang="en-US" b="1" dirty="0" err="1" smtClean="0"/>
              <a:t>todos</a:t>
            </a:r>
            <a:r>
              <a:rPr lang="en-US" b="1" dirty="0" smtClean="0"/>
              <a:t> los </a:t>
            </a:r>
            <a:r>
              <a:rPr lang="en-US" b="1" dirty="0" err="1" smtClean="0"/>
              <a:t>vértices</a:t>
            </a:r>
            <a:r>
              <a:rPr lang="en-US" b="1" dirty="0" smtClean="0"/>
              <a:t> de G</a:t>
            </a:r>
            <a:endParaRPr lang="es-E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3606225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Dos </a:t>
            </a:r>
            <a:r>
              <a:rPr lang="en-US" sz="1600" dirty="0" err="1" smtClean="0">
                <a:solidFill>
                  <a:srgbClr val="FF0000"/>
                </a:solidFill>
              </a:rPr>
              <a:t>caminos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diferentes</a:t>
            </a:r>
            <a:r>
              <a:rPr lang="en-US" sz="1600" dirty="0" smtClean="0">
                <a:solidFill>
                  <a:srgbClr val="FF0000"/>
                </a:solidFill>
              </a:rPr>
              <a:t> y ambos de </a:t>
            </a:r>
            <a:r>
              <a:rPr lang="en-US" sz="1600" dirty="0" err="1" smtClean="0">
                <a:solidFill>
                  <a:srgbClr val="FF0000"/>
                </a:solidFill>
              </a:rPr>
              <a:t>longitud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mínima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76600" y="1976437"/>
            <a:ext cx="41148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191310" y="4567237"/>
            <a:ext cx="8610600" cy="1676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0038"/>
            <a:ext cx="8686800" cy="685800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- </a:t>
            </a:r>
            <a:r>
              <a:rPr lang="en-US" dirty="0" err="1" smtClean="0"/>
              <a:t>Propiedades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38237"/>
                <a:ext cx="8686800" cy="5110163"/>
              </a:xfrm>
            </p:spPr>
            <p:txBody>
              <a:bodyPr>
                <a:normAutofit/>
              </a:bodyPr>
              <a:lstStyle/>
              <a:p>
                <a:r>
                  <a:rPr lang="es-ES" sz="2800" dirty="0" smtClean="0"/>
                  <a:t>Para todo vértice 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2800" dirty="0" smtClean="0"/>
                  <a:t> alcanzable desde 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ES" sz="2800" dirty="0" smtClean="0"/>
                  <a:t>, el camino en el </a:t>
                </a:r>
                <a:r>
                  <a:rPr lang="es-ES" sz="2800" b="1" dirty="0" smtClean="0"/>
                  <a:t>árbol abarcador </a:t>
                </a:r>
                <a:r>
                  <a:rPr lang="es-ES" sz="2800" dirty="0" smtClean="0"/>
                  <a:t>producido por el </a:t>
                </a:r>
                <a:r>
                  <a:rPr lang="es-ES" sz="2800" b="1" dirty="0" smtClean="0"/>
                  <a:t>BFS</a:t>
                </a:r>
                <a:r>
                  <a:rPr lang="es-ES" sz="2800" dirty="0" smtClean="0"/>
                  <a:t>, desde 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ES" sz="2800" dirty="0" smtClean="0"/>
                  <a:t> hasta dicho vértice, es el  </a:t>
                </a:r>
                <a:r>
                  <a:rPr lang="es-ES" sz="2800" b="1" dirty="0" smtClean="0"/>
                  <a:t>camino de longitud mínima </a:t>
                </a:r>
                <a:r>
                  <a:rPr lang="es-ES" sz="2800" dirty="0" smtClean="0"/>
                  <a:t>desde 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ES" sz="2800" dirty="0" smtClean="0"/>
                  <a:t> hasta 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2800" dirty="0" smtClean="0"/>
                  <a:t> en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MX" sz="2800" dirty="0" smtClean="0"/>
              </a:p>
              <a:p>
                <a:endParaRPr lang="es-ES" sz="2800" dirty="0" smtClean="0"/>
              </a:p>
              <a:p>
                <a:r>
                  <a:rPr lang="en-US" sz="2800" dirty="0" smtClean="0"/>
                  <a:t>El </a:t>
                </a:r>
                <a:r>
                  <a:rPr lang="es-MX" sz="2800" b="1" dirty="0" smtClean="0"/>
                  <a:t>árbol abarcador </a:t>
                </a:r>
                <a:r>
                  <a:rPr lang="es-MX" sz="2800" dirty="0" smtClean="0"/>
                  <a:t>que produce un recorrido </a:t>
                </a:r>
                <a:r>
                  <a:rPr lang="es-MX" sz="2800" b="1" dirty="0" smtClean="0"/>
                  <a:t>BFS</a:t>
                </a:r>
                <a:r>
                  <a:rPr lang="es-MX" sz="2800" dirty="0" smtClean="0"/>
                  <a:t> </a:t>
                </a:r>
                <a:r>
                  <a:rPr lang="es-MX" sz="2800" b="1" dirty="0" smtClean="0"/>
                  <a:t>no es único</a:t>
                </a:r>
                <a:endParaRPr lang="es-MX" sz="2800" dirty="0" smtClean="0"/>
              </a:p>
              <a:p>
                <a:endParaRPr lang="es-MX" sz="2800" dirty="0" smtClean="0"/>
              </a:p>
              <a:p>
                <a:r>
                  <a:rPr lang="es-ES" sz="2800" dirty="0" smtClean="0"/>
                  <a:t>El algoritmo </a:t>
                </a:r>
                <a:r>
                  <a:rPr lang="es-ES" sz="2800" b="1" dirty="0" smtClean="0"/>
                  <a:t>descubre todos los vértices </a:t>
                </a:r>
                <a:r>
                  <a:rPr lang="es-ES" sz="2800" dirty="0" smtClean="0"/>
                  <a:t>que se encuentran a una </a:t>
                </a:r>
                <a:r>
                  <a:rPr lang="es-ES" sz="2800" b="1" dirty="0" smtClean="0"/>
                  <a:t>longitud </a:t>
                </a:r>
                <a:r>
                  <a:rPr lang="es-ES" sz="2800" b="1" i="1" dirty="0" smtClean="0">
                    <a:solidFill>
                      <a:srgbClr val="0000FF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800" dirty="0" smtClean="0"/>
                  <a:t>de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ES" sz="2800" b="1" dirty="0" smtClean="0"/>
                  <a:t> antes</a:t>
                </a:r>
                <a:r>
                  <a:rPr lang="es-ES" sz="2800" dirty="0" smtClean="0"/>
                  <a:t> de descubrir algún vértice que está a una </a:t>
                </a:r>
                <a:r>
                  <a:rPr lang="es-ES" sz="2800" b="1" dirty="0" smtClean="0"/>
                  <a:t>longitud </a:t>
                </a:r>
                <a:r>
                  <a:rPr lang="es-ES" sz="2800" b="1" i="1" dirty="0" smtClean="0">
                    <a:solidFill>
                      <a:srgbClr val="0000FF"/>
                    </a:solidFill>
                  </a:rPr>
                  <a:t>k+1</a:t>
                </a:r>
                <a:r>
                  <a:rPr lang="es-ES" sz="2800" b="1" dirty="0" smtClean="0"/>
                  <a:t> </a:t>
                </a:r>
                <a:r>
                  <a:rPr lang="es-ES" sz="2800" dirty="0" smtClean="0"/>
                  <a:t>de dicho vértice</a:t>
                </a:r>
              </a:p>
              <a:p>
                <a:endParaRPr lang="es-MX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38237"/>
                <a:ext cx="8686800" cy="5110163"/>
              </a:xfrm>
              <a:blipFill>
                <a:blip r:embed="rId2"/>
                <a:stretch>
                  <a:fillRect l="-1263" t="-2029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4953000" y="5843527"/>
            <a:ext cx="4267200" cy="40011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</a:rPr>
              <a:t>… </a:t>
            </a:r>
            <a:r>
              <a:rPr lang="en-US" sz="2000" b="1" i="1" dirty="0" err="1">
                <a:solidFill>
                  <a:srgbClr val="0070C0"/>
                </a:solidFill>
              </a:rPr>
              <a:t>B</a:t>
            </a:r>
            <a:r>
              <a:rPr lang="en-US" sz="2000" b="1" i="1" dirty="0" err="1" smtClean="0">
                <a:solidFill>
                  <a:srgbClr val="0070C0"/>
                </a:solidFill>
              </a:rPr>
              <a:t>úsqueda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primero</a:t>
            </a:r>
            <a:r>
              <a:rPr lang="en-US" sz="2000" b="1" i="1" dirty="0" smtClean="0">
                <a:solidFill>
                  <a:srgbClr val="0070C0"/>
                </a:solidFill>
              </a:rPr>
              <a:t> a lo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ancho</a:t>
            </a:r>
            <a:r>
              <a:rPr lang="en-US" sz="2000" b="1" i="1" dirty="0" smtClean="0">
                <a:solidFill>
                  <a:srgbClr val="0070C0"/>
                </a:solidFill>
              </a:rPr>
              <a:t> …</a:t>
            </a:r>
            <a:endParaRPr lang="es-ES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con </a:t>
            </a:r>
            <a:r>
              <a:rPr lang="en-US" dirty="0" err="1" smtClean="0"/>
              <a:t>Colores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02518"/>
                <a:ext cx="8686800" cy="511016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" sz="8000" dirty="0"/>
                  <a:t>En el </a:t>
                </a:r>
                <a:r>
                  <a:rPr lang="es-ES" sz="8000" b="1" i="1" dirty="0"/>
                  <a:t>BFS Simple </a:t>
                </a:r>
                <a:r>
                  <a:rPr lang="es-ES" sz="8000" dirty="0"/>
                  <a:t>para saber si un vértice ha sido visitado </a:t>
                </a:r>
                <a:r>
                  <a:rPr lang="es-ES" sz="8000" dirty="0" smtClean="0"/>
                  <a:t>o no basta </a:t>
                </a:r>
                <a:r>
                  <a:rPr lang="es-ES" sz="8000" dirty="0"/>
                  <a:t>con comprobar que </a:t>
                </a:r>
                <a14:m>
                  <m:oMath xmlns:m="http://schemas.openxmlformats.org/officeDocument/2006/math">
                    <m:r>
                      <a:rPr lang="en-US" sz="80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begChr m:val="["/>
                        <m:endChr m:val="]"/>
                        <m:ctrlPr>
                          <a:rPr lang="en-US" sz="80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0" b="1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8000" b="1" i="1" dirty="0">
                        <a:solidFill>
                          <a:srgbClr val="0000FF"/>
                        </a:solidFill>
                        <a:latin typeface="Cambria Math"/>
                      </a:rPr>
                      <m:t>≠∞</m:t>
                    </m:r>
                  </m:oMath>
                </a14:m>
                <a:endParaRPr lang="es-MX" sz="8000" b="1" i="1" dirty="0"/>
              </a:p>
              <a:p>
                <a:pPr>
                  <a:lnSpc>
                    <a:spcPct val="120000"/>
                  </a:lnSpc>
                </a:pPr>
                <a:endParaRPr lang="es-ES" sz="8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sz="8000" dirty="0"/>
                  <a:t>Para mantener una traza de por dónde ha </a:t>
                </a:r>
                <a:r>
                  <a:rPr lang="es-ES_tradnl" sz="8000" dirty="0" smtClean="0"/>
                  <a:t>transitado </a:t>
                </a:r>
                <a:r>
                  <a:rPr lang="es-ES_tradnl" sz="8000" dirty="0"/>
                  <a:t>el </a:t>
                </a:r>
                <a:r>
                  <a:rPr lang="es-ES_tradnl" sz="8000" dirty="0" smtClean="0"/>
                  <a:t>algoritmo, </a:t>
                </a:r>
                <a:r>
                  <a:rPr lang="en-US" sz="8000" dirty="0" smtClean="0"/>
                  <a:t>existe </a:t>
                </a:r>
                <a:r>
                  <a:rPr lang="en-US" sz="8000" dirty="0" err="1" smtClean="0"/>
                  <a:t>una</a:t>
                </a:r>
                <a:r>
                  <a:rPr lang="en-US" sz="8000" dirty="0" smtClean="0"/>
                  <a:t> </a:t>
                </a:r>
                <a:r>
                  <a:rPr lang="en-US" sz="8000" dirty="0" err="1" smtClean="0"/>
                  <a:t>variante</a:t>
                </a:r>
                <a:r>
                  <a:rPr lang="en-US" sz="8000" dirty="0" smtClean="0"/>
                  <a:t> del </a:t>
                </a:r>
                <a:r>
                  <a:rPr lang="en-US" sz="8000" dirty="0" err="1" smtClean="0"/>
                  <a:t>mismo</a:t>
                </a:r>
                <a:r>
                  <a:rPr lang="en-US" sz="8000" dirty="0" smtClean="0"/>
                  <a:t> </a:t>
                </a:r>
                <a:r>
                  <a:rPr lang="en-US" sz="8000" dirty="0" err="1" smtClean="0"/>
                  <a:t>donde</a:t>
                </a:r>
                <a:r>
                  <a:rPr lang="en-US" sz="8000" dirty="0" smtClean="0"/>
                  <a:t> se “</a:t>
                </a:r>
                <a:r>
                  <a:rPr lang="es-ES_tradnl" sz="8000" b="1" dirty="0" smtClean="0"/>
                  <a:t>colorean</a:t>
                </a:r>
                <a:r>
                  <a:rPr lang="es-ES_tradnl" sz="8000" dirty="0" smtClean="0"/>
                  <a:t>” los vértices utilizando tres </a:t>
                </a:r>
                <a:r>
                  <a:rPr lang="es-ES_tradnl" sz="8000" dirty="0"/>
                  <a:t>colores:</a:t>
                </a:r>
              </a:p>
              <a:p>
                <a:endParaRPr lang="es-ES_tradnl" sz="8000" dirty="0" smtClean="0"/>
              </a:p>
              <a:p>
                <a:pPr lvl="1"/>
                <a:r>
                  <a:rPr lang="es-ES_tradnl" sz="8000" b="1" dirty="0" smtClean="0"/>
                  <a:t>blanco: </a:t>
                </a:r>
                <a:r>
                  <a:rPr lang="es-ES_tradnl" sz="8000" dirty="0" smtClean="0"/>
                  <a:t>color de todos los vértices </a:t>
                </a:r>
                <a:r>
                  <a:rPr lang="es-ES_tradnl" sz="8000" b="1" dirty="0" smtClean="0">
                    <a:solidFill>
                      <a:srgbClr val="FF0000"/>
                    </a:solidFill>
                  </a:rPr>
                  <a:t>al inicio</a:t>
                </a:r>
                <a:r>
                  <a:rPr lang="es-ES_tradnl" sz="8000" dirty="0" smtClean="0"/>
                  <a:t>, excepto </a:t>
                </a:r>
                <a:r>
                  <a:rPr lang="es-ES_tradnl" sz="8000" b="1" i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s-ES_tradnl" sz="8000" i="1" dirty="0"/>
                  <a:t>:</a:t>
                </a:r>
                <a:r>
                  <a:rPr lang="es-ES_tradnl" sz="8000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_tradnl" sz="8000" b="1" i="1" dirty="0" err="1" smtClean="0">
                    <a:solidFill>
                      <a:srgbClr val="FF0000"/>
                    </a:solidFill>
                  </a:rPr>
                  <a:t>s.color</a:t>
                </a:r>
                <a:r>
                  <a:rPr lang="es-ES_tradnl" sz="8000" i="1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s-ES_tradnl" sz="8000" b="1" i="1" dirty="0" smtClean="0">
                    <a:solidFill>
                      <a:srgbClr val="FF0000"/>
                    </a:solidFill>
                  </a:rPr>
                  <a:t>gris</a:t>
                </a:r>
              </a:p>
              <a:p>
                <a:pPr lvl="1"/>
                <a:endParaRPr lang="es-ES_tradnl" sz="8000" b="1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s-ES_tradnl" sz="8000" b="1" dirty="0" smtClean="0"/>
                  <a:t>gris</a:t>
                </a:r>
                <a:r>
                  <a:rPr lang="es-ES_tradnl" sz="8000" dirty="0" smtClean="0"/>
                  <a:t> : color al que pasan los vértices cuando son </a:t>
                </a:r>
                <a:r>
                  <a:rPr lang="es-ES_tradnl" sz="8000" i="1" dirty="0" smtClean="0"/>
                  <a:t>descubiertos</a:t>
                </a:r>
                <a:r>
                  <a:rPr lang="es-ES_tradnl" sz="8000" dirty="0" smtClean="0"/>
                  <a:t> (o sea, </a:t>
                </a:r>
                <a:r>
                  <a:rPr lang="es-ES_tradnl" sz="8000" b="1" dirty="0" smtClean="0">
                    <a:solidFill>
                      <a:srgbClr val="0070C0"/>
                    </a:solidFill>
                  </a:rPr>
                  <a:t>la primera vez que son alcanzados por el algoritmo y se añaden a la Cola Q</a:t>
                </a:r>
                <a:r>
                  <a:rPr lang="es-ES_tradnl" sz="8000" dirty="0" smtClean="0"/>
                  <a:t>)</a:t>
                </a:r>
              </a:p>
              <a:p>
                <a:pPr lvl="1"/>
                <a:endParaRPr lang="es-ES_tradnl" sz="8000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s-ES_tradnl" sz="8000" b="1" dirty="0" smtClean="0"/>
                  <a:t>negro</a:t>
                </a:r>
                <a:r>
                  <a:rPr lang="es-ES_tradnl" sz="8000" dirty="0" smtClean="0"/>
                  <a:t>: un vértice pasa de </a:t>
                </a:r>
                <a:r>
                  <a:rPr lang="es-ES_tradnl" sz="8000" b="1" i="1" dirty="0" smtClean="0"/>
                  <a:t>gris</a:t>
                </a:r>
                <a:r>
                  <a:rPr lang="es-ES_tradnl" sz="8000" dirty="0" smtClean="0"/>
                  <a:t> a </a:t>
                </a:r>
                <a:r>
                  <a:rPr lang="es-ES_tradnl" sz="8000" b="1" i="1" dirty="0" smtClean="0"/>
                  <a:t>negro </a:t>
                </a:r>
                <a:r>
                  <a:rPr lang="es-ES_tradnl" sz="8000" b="1" dirty="0">
                    <a:solidFill>
                      <a:srgbClr val="0070C0"/>
                    </a:solidFill>
                  </a:rPr>
                  <a:t>cuando el algoritmo ya descubrió a todos sus adyacentes (el vértice sale de la Cola Q)</a:t>
                </a:r>
              </a:p>
              <a:p>
                <a:pPr marL="342900" lvl="1" indent="0">
                  <a:buNone/>
                </a:pPr>
                <a:endParaRPr lang="es-ES_tradnl" sz="8000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s-ES_tradnl" sz="8000" dirty="0" smtClean="0"/>
              </a:p>
              <a:p>
                <a:pPr marL="0" indent="0" algn="ctr">
                  <a:buNone/>
                </a:pPr>
                <a:r>
                  <a:rPr lang="es-ES_tradnl" sz="8000" dirty="0" smtClean="0"/>
                  <a:t>Si </a:t>
                </a:r>
                <a:r>
                  <a:rPr lang="es-ES_tradnl" sz="8000" b="1" i="1" dirty="0" smtClean="0"/>
                  <a:t>(u, v)∈ E</a:t>
                </a:r>
                <a:r>
                  <a:rPr lang="es-ES_tradnl" sz="8000" dirty="0" smtClean="0"/>
                  <a:t>  y el vértice </a:t>
                </a:r>
                <a:r>
                  <a:rPr lang="es-ES_tradnl" sz="8000" b="1" i="1" u="sng" dirty="0" smtClean="0"/>
                  <a:t>u </a:t>
                </a:r>
                <a:r>
                  <a:rPr lang="es-ES_tradnl" sz="8000" u="sng" dirty="0" smtClean="0"/>
                  <a:t>es </a:t>
                </a:r>
                <a:r>
                  <a:rPr lang="es-ES_tradnl" sz="8000" b="1" u="sng" dirty="0" smtClean="0"/>
                  <a:t>negro </a:t>
                </a:r>
                <a:r>
                  <a:rPr lang="es-ES_tradnl" sz="8000" dirty="0" smtClean="0">
                    <a:sym typeface="Symbol"/>
                  </a:rPr>
                  <a:t> </a:t>
                </a:r>
                <a:r>
                  <a:rPr lang="es-ES_tradnl" sz="8000" dirty="0" smtClean="0"/>
                  <a:t>el </a:t>
                </a:r>
                <a:r>
                  <a:rPr lang="es-ES_tradnl" sz="8000" dirty="0" smtClean="0"/>
                  <a:t>vértice </a:t>
                </a:r>
                <a:r>
                  <a:rPr lang="es-ES_tradnl" sz="8000" b="1" i="1" dirty="0" smtClean="0"/>
                  <a:t>v </a:t>
                </a:r>
                <a:r>
                  <a:rPr lang="es-ES_tradnl" sz="8000" dirty="0" smtClean="0"/>
                  <a:t>es </a:t>
                </a:r>
                <a:r>
                  <a:rPr lang="es-ES_tradnl" sz="8000" b="1" dirty="0" smtClean="0"/>
                  <a:t>negro</a:t>
                </a:r>
                <a:r>
                  <a:rPr lang="es-ES_tradnl" sz="8000" dirty="0" smtClean="0"/>
                  <a:t> o </a:t>
                </a:r>
                <a:r>
                  <a:rPr lang="es-ES_tradnl" sz="8000" b="1" dirty="0" smtClean="0"/>
                  <a:t>gris</a:t>
                </a:r>
                <a:endParaRPr lang="es-ES_tradnl" sz="8000" dirty="0" smtClean="0"/>
              </a:p>
              <a:p>
                <a:pPr marL="342900" lvl="1" indent="0">
                  <a:buNone/>
                </a:pPr>
                <a:endParaRPr lang="es-ES_tradnl" sz="2400" b="1" dirty="0" smtClean="0">
                  <a:solidFill>
                    <a:srgbClr val="FF000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02518"/>
                <a:ext cx="8686800" cy="5110163"/>
              </a:xfrm>
              <a:blipFill>
                <a:blip r:embed="rId2"/>
                <a:stretch>
                  <a:fillRect l="-772" t="-716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Rectángulo"/>
          <p:cNvSpPr/>
          <p:nvPr/>
        </p:nvSpPr>
        <p:spPr>
          <a:xfrm>
            <a:off x="228600" y="5715000"/>
            <a:ext cx="8458200" cy="609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Oval 4"/>
          <p:cNvSpPr/>
          <p:nvPr/>
        </p:nvSpPr>
        <p:spPr>
          <a:xfrm>
            <a:off x="277531" y="3133531"/>
            <a:ext cx="304800" cy="301659"/>
          </a:xfrm>
          <a:prstGeom prst="ellipse">
            <a:avLst/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586" y="3761793"/>
            <a:ext cx="304800" cy="3016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6138" y="4696407"/>
            <a:ext cx="304800" cy="301659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con </a:t>
            </a:r>
            <a:r>
              <a:rPr lang="en-US" dirty="0" err="1" smtClean="0"/>
              <a:t>Colores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6837"/>
            <a:ext cx="8686800" cy="5110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Analogía entre </a:t>
            </a:r>
            <a:r>
              <a:rPr lang="en-US" sz="3200" b="1" i="1" dirty="0" smtClean="0"/>
              <a:t>array d</a:t>
            </a:r>
            <a:r>
              <a:rPr lang="en-US" sz="3200" dirty="0" smtClean="0"/>
              <a:t> y </a:t>
            </a:r>
            <a:r>
              <a:rPr lang="en-US" sz="3200" b="1" i="1" dirty="0" err="1" smtClean="0"/>
              <a:t>colores</a:t>
            </a:r>
            <a:endParaRPr lang="en-US" sz="3200" b="1" i="1" dirty="0"/>
          </a:p>
        </p:txBody>
      </p:sp>
      <p:grpSp>
        <p:nvGrpSpPr>
          <p:cNvPr id="8" name="7 Grupo"/>
          <p:cNvGrpSpPr/>
          <p:nvPr/>
        </p:nvGrpSpPr>
        <p:grpSpPr>
          <a:xfrm>
            <a:off x="1981200" y="2362200"/>
            <a:ext cx="5334000" cy="523220"/>
            <a:chOff x="2209800" y="2362200"/>
            <a:chExt cx="5334000" cy="523220"/>
          </a:xfrm>
        </p:grpSpPr>
        <p:sp>
          <p:nvSpPr>
            <p:cNvPr id="4" name="4 Elipse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 </a:t>
              </a:r>
              <a:endParaRPr lang="es-ES_tradnl" dirty="0"/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2514600" y="2362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ym typeface="Symbol"/>
                </a:rPr>
                <a:t> </a:t>
              </a:r>
              <a:r>
                <a:rPr lang="en-US" sz="2800" b="1" i="1" dirty="0" smtClean="0"/>
                <a:t>v</a:t>
              </a:r>
              <a:r>
                <a:rPr lang="en-US" sz="2800" dirty="0" smtClean="0"/>
                <a:t> no </a:t>
              </a:r>
              <a:r>
                <a:rPr lang="en-US" sz="2800" dirty="0" err="1" smtClean="0"/>
                <a:t>está</a:t>
              </a:r>
              <a:r>
                <a:rPr lang="en-US" sz="2800" dirty="0" smtClean="0"/>
                <a:t> en la </a:t>
              </a:r>
              <a:r>
                <a:rPr lang="en-US" sz="2800" b="1" dirty="0" smtClean="0"/>
                <a:t>Cola</a:t>
              </a:r>
              <a:r>
                <a:rPr lang="en-US" sz="2800" dirty="0" smtClean="0"/>
                <a:t> y </a:t>
              </a:r>
              <a:r>
                <a:rPr lang="en-US" sz="2800" b="1" i="1" dirty="0" smtClean="0"/>
                <a:t>d[v] = ∞</a:t>
              </a:r>
              <a:endParaRPr lang="es-ES" sz="2800" b="1" i="1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981200" y="3210580"/>
            <a:ext cx="5334000" cy="523220"/>
            <a:chOff x="2209800" y="2362200"/>
            <a:chExt cx="5334000" cy="523220"/>
          </a:xfrm>
        </p:grpSpPr>
        <p:sp>
          <p:nvSpPr>
            <p:cNvPr id="10" name="4 Elipse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 </a:t>
              </a:r>
              <a:endParaRPr lang="es-ES_tradnl" dirty="0"/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2514600" y="2362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ym typeface="Symbol"/>
                </a:rPr>
                <a:t> </a:t>
              </a:r>
              <a:r>
                <a:rPr lang="en-US" sz="2800" b="1" i="1" dirty="0" smtClean="0"/>
                <a:t>v</a:t>
              </a:r>
              <a:r>
                <a:rPr lang="en-US" sz="2800" dirty="0" smtClean="0"/>
                <a:t>  </a:t>
              </a:r>
              <a:r>
                <a:rPr lang="en-US" sz="2800" dirty="0" err="1" smtClean="0"/>
                <a:t>está</a:t>
              </a:r>
              <a:r>
                <a:rPr lang="en-US" sz="2800" dirty="0" smtClean="0"/>
                <a:t> en la </a:t>
              </a:r>
              <a:r>
                <a:rPr lang="en-US" sz="2800" b="1" dirty="0" smtClean="0"/>
                <a:t>Cola</a:t>
              </a:r>
              <a:r>
                <a:rPr lang="en-US" sz="2800" dirty="0" smtClean="0"/>
                <a:t> y </a:t>
              </a:r>
              <a:r>
                <a:rPr lang="en-US" sz="2800" b="1" i="1" dirty="0" smtClean="0"/>
                <a:t>d[v] ≠∞</a:t>
              </a:r>
              <a:endParaRPr lang="es-ES" sz="2800" b="1" i="1" dirty="0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1981200" y="4124980"/>
            <a:ext cx="5334000" cy="523220"/>
            <a:chOff x="2209800" y="2362200"/>
            <a:chExt cx="5334000" cy="523220"/>
          </a:xfrm>
        </p:grpSpPr>
        <p:sp>
          <p:nvSpPr>
            <p:cNvPr id="13" name="4 Elipse"/>
            <p:cNvSpPr/>
            <p:nvPr/>
          </p:nvSpPr>
          <p:spPr>
            <a:xfrm>
              <a:off x="2209800" y="2514600"/>
              <a:ext cx="304800" cy="30480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  <a:effectLst>
              <a:glow rad="228600">
                <a:schemeClr val="accent5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 smtClean="0"/>
                <a:t> </a:t>
              </a:r>
              <a:endParaRPr lang="es-ES_tradnl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2514600" y="2362200"/>
              <a:ext cx="502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sym typeface="Symbol"/>
                </a:rPr>
                <a:t> </a:t>
              </a:r>
              <a:r>
                <a:rPr lang="en-US" sz="2800" b="1" i="1" dirty="0" smtClean="0"/>
                <a:t>v</a:t>
              </a:r>
              <a:r>
                <a:rPr lang="en-US" sz="2800" dirty="0" smtClean="0"/>
                <a:t> no </a:t>
              </a:r>
              <a:r>
                <a:rPr lang="en-US" sz="2800" dirty="0" err="1" smtClean="0"/>
                <a:t>está</a:t>
              </a:r>
              <a:r>
                <a:rPr lang="en-US" sz="2800" dirty="0" smtClean="0"/>
                <a:t> en la </a:t>
              </a:r>
              <a:r>
                <a:rPr lang="en-US" sz="2800" b="1" dirty="0" smtClean="0"/>
                <a:t>Cola</a:t>
              </a:r>
              <a:r>
                <a:rPr lang="en-US" sz="2800" dirty="0" smtClean="0"/>
                <a:t> y </a:t>
              </a:r>
              <a:r>
                <a:rPr lang="en-US" sz="2800" b="1" i="1" dirty="0" smtClean="0"/>
                <a:t>d[v] </a:t>
              </a:r>
              <a:r>
                <a:rPr lang="en-US" sz="2800" b="1" i="1" dirty="0"/>
                <a:t>≠</a:t>
              </a:r>
              <a:r>
                <a:rPr lang="en-US" sz="2800" b="1" i="1" dirty="0" smtClean="0"/>
                <a:t> ∞</a:t>
              </a:r>
              <a:endParaRPr lang="es-ES" sz="2800" b="1" i="1" dirty="0"/>
            </a:p>
          </p:txBody>
        </p:sp>
      </p:grpSp>
      <p:cxnSp>
        <p:nvCxnSpPr>
          <p:cNvPr id="16" name="15 Conector recto"/>
          <p:cNvCxnSpPr/>
          <p:nvPr/>
        </p:nvCxnSpPr>
        <p:spPr>
          <a:xfrm>
            <a:off x="1676400" y="1905000"/>
            <a:ext cx="60198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09600" y="5257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d</a:t>
            </a:r>
            <a:r>
              <a:rPr lang="en-US" sz="2400" b="1" i="1" dirty="0" smtClean="0"/>
              <a:t>[] </a:t>
            </a:r>
            <a:r>
              <a:rPr lang="en-US" sz="2400" dirty="0" err="1" smtClean="0"/>
              <a:t>adquiere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relevancia</a:t>
            </a:r>
            <a:r>
              <a:rPr lang="en-US" sz="2400" dirty="0" smtClean="0"/>
              <a:t> para saber con </a:t>
            </a:r>
            <a:r>
              <a:rPr lang="en-US" sz="2400" dirty="0" err="1" smtClean="0"/>
              <a:t>exactitud</a:t>
            </a:r>
            <a:r>
              <a:rPr lang="en-US" sz="2400" dirty="0" smtClean="0"/>
              <a:t> el </a:t>
            </a:r>
            <a:r>
              <a:rPr lang="en-US" sz="2400" b="1" i="1" dirty="0" err="1" smtClean="0"/>
              <a:t>tamaño</a:t>
            </a:r>
            <a:r>
              <a:rPr lang="en-US" sz="2400" dirty="0" smtClean="0"/>
              <a:t> (</a:t>
            </a:r>
            <a:r>
              <a:rPr lang="en-US" sz="2400" b="1" dirty="0" err="1" smtClean="0"/>
              <a:t>cantidad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aristas</a:t>
            </a:r>
            <a:r>
              <a:rPr lang="en-US" sz="2400" dirty="0" smtClean="0"/>
              <a:t>) del </a:t>
            </a:r>
            <a:r>
              <a:rPr lang="en-US" sz="2400" b="1" i="1" dirty="0" smtClean="0"/>
              <a:t>camino de </a:t>
            </a:r>
            <a:r>
              <a:rPr lang="en-US" sz="2400" b="1" i="1" dirty="0" err="1" smtClean="0"/>
              <a:t>longitud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mínima</a:t>
            </a:r>
            <a:r>
              <a:rPr lang="en-US" sz="2400" b="1" dirty="0" smtClean="0"/>
              <a:t> </a:t>
            </a:r>
            <a:r>
              <a:rPr lang="en-US" sz="2400" dirty="0" smtClean="0"/>
              <a:t>entre el origen y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</a:t>
            </a:r>
            <a:r>
              <a:rPr lang="en-US" sz="2400" dirty="0" smtClean="0"/>
              <a:t>,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r>
              <a:rPr lang="en-US" sz="2400" dirty="0" smtClean="0"/>
              <a:t> que </a:t>
            </a:r>
            <a:r>
              <a:rPr lang="en-US" sz="2400" dirty="0" err="1" smtClean="0"/>
              <a:t>concluye</a:t>
            </a:r>
            <a:r>
              <a:rPr lang="en-US" sz="2400" dirty="0" smtClean="0"/>
              <a:t> el </a:t>
            </a:r>
            <a:r>
              <a:rPr lang="en-US" sz="2400" b="1" i="1" dirty="0" smtClean="0"/>
              <a:t>BFS</a:t>
            </a:r>
            <a:endParaRPr lang="es-ES" sz="2400" b="1" i="1" dirty="0"/>
          </a:p>
        </p:txBody>
      </p:sp>
      <p:sp>
        <p:nvSpPr>
          <p:cNvPr id="5" name="4 Rectángulo"/>
          <p:cNvSpPr/>
          <p:nvPr/>
        </p:nvSpPr>
        <p:spPr>
          <a:xfrm>
            <a:off x="342090" y="5199435"/>
            <a:ext cx="8229600" cy="13716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5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240" y="992981"/>
            <a:ext cx="350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con </a:t>
            </a:r>
            <a:r>
              <a:rPr lang="en-US" dirty="0" err="1" smtClean="0"/>
              <a:t>Colores</a:t>
            </a:r>
            <a:endParaRPr lang="en-US" dirty="0"/>
          </a:p>
        </p:txBody>
      </p:sp>
      <p:cxnSp>
        <p:nvCxnSpPr>
          <p:cNvPr id="5" name="4 Conector recto"/>
          <p:cNvCxnSpPr/>
          <p:nvPr/>
        </p:nvCxnSpPr>
        <p:spPr>
          <a:xfrm>
            <a:off x="76200" y="3505200"/>
            <a:ext cx="3886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3505200" y="166747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ym typeface="Symbol" panose="05050102010706020507" pitchFamily="18" charset="2"/>
              </a:rPr>
              <a:t> v V; v </a:t>
            </a:r>
            <a:r>
              <a:rPr lang="en-US" b="1" i="1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origen</a:t>
            </a:r>
            <a:r>
              <a:rPr lang="en-US" b="1" i="1" dirty="0" smtClean="0">
                <a:sym typeface="Symbol" panose="05050102010706020507" pitchFamily="18" charset="2"/>
              </a:rPr>
              <a:t>, </a:t>
            </a:r>
            <a:r>
              <a:rPr lang="en-US" b="1" i="1" dirty="0" err="1" smtClean="0">
                <a:sym typeface="Symbol" panose="05050102010706020507" pitchFamily="18" charset="2"/>
              </a:rPr>
              <a:t>hacer</a:t>
            </a:r>
            <a:r>
              <a:rPr lang="en-US" b="1" i="1" dirty="0" smtClean="0">
                <a:sym typeface="Symbol" panose="05050102010706020507" pitchFamily="18" charset="2"/>
              </a:rPr>
              <a:t>: color[v]=</a:t>
            </a:r>
            <a:r>
              <a:rPr lang="en-US" b="1" i="1" dirty="0" err="1" smtClean="0">
                <a:sym typeface="Symbol" panose="05050102010706020507" pitchFamily="18" charset="2"/>
              </a:rPr>
              <a:t>blanco</a:t>
            </a:r>
            <a:r>
              <a:rPr lang="en-US" b="1" i="1" dirty="0" smtClean="0">
                <a:sym typeface="Symbol" panose="05050102010706020507" pitchFamily="18" charset="2"/>
              </a:rPr>
              <a:t>, d[v]=</a:t>
            </a:r>
            <a:r>
              <a:rPr lang="en-US" b="1" i="1" dirty="0" smtClean="0">
                <a:sym typeface="Symbol"/>
              </a:rPr>
              <a:t> ; [v]=nil</a:t>
            </a:r>
            <a:endParaRPr lang="es-ES" b="1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3508440" y="2554069"/>
            <a:ext cx="479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color[</a:t>
            </a:r>
            <a:r>
              <a:rPr lang="en-US" b="1" i="1" dirty="0" err="1" smtClean="0">
                <a:solidFill>
                  <a:srgbClr val="0000FF"/>
                </a:solidFill>
              </a:rPr>
              <a:t>origen</a:t>
            </a:r>
            <a:r>
              <a:rPr lang="en-US" b="1" i="1" dirty="0" smtClean="0"/>
              <a:t>]=</a:t>
            </a:r>
            <a:r>
              <a:rPr lang="en-US" b="1" i="1" dirty="0" err="1" smtClean="0"/>
              <a:t>gris</a:t>
            </a:r>
            <a:r>
              <a:rPr lang="en-US" b="1" i="1" dirty="0"/>
              <a:t>;</a:t>
            </a:r>
            <a:r>
              <a:rPr lang="en-US" b="1" i="1" dirty="0" smtClean="0"/>
              <a:t> d[</a:t>
            </a:r>
            <a:r>
              <a:rPr lang="en-US" b="1" i="1" dirty="0" err="1" smtClean="0">
                <a:solidFill>
                  <a:srgbClr val="0000FF"/>
                </a:solidFill>
              </a:rPr>
              <a:t>origen</a:t>
            </a:r>
            <a:r>
              <a:rPr lang="en-US" b="1" i="1" dirty="0" smtClean="0"/>
              <a:t>]=</a:t>
            </a:r>
            <a:r>
              <a:rPr lang="en-US" b="1" i="1" dirty="0" smtClean="0">
                <a:sym typeface="Symbol"/>
              </a:rPr>
              <a:t>0;  [</a:t>
            </a:r>
            <a:r>
              <a:rPr lang="en-US" b="1" i="1" dirty="0" err="1" smtClean="0">
                <a:solidFill>
                  <a:srgbClr val="0000FF"/>
                </a:solidFill>
                <a:sym typeface="Symbol"/>
              </a:rPr>
              <a:t>origen</a:t>
            </a:r>
            <a:r>
              <a:rPr lang="en-US" b="1" i="1" dirty="0" smtClean="0">
                <a:sym typeface="Symbol"/>
              </a:rPr>
              <a:t>]=nil</a:t>
            </a:r>
            <a:endParaRPr lang="es-ES" b="1" i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505200" y="3124200"/>
            <a:ext cx="31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nicialmente</a:t>
            </a:r>
            <a:r>
              <a:rPr lang="en-US" b="1" dirty="0" smtClean="0"/>
              <a:t>, </a:t>
            </a:r>
            <a:r>
              <a:rPr lang="en-US" b="1" i="1" dirty="0" smtClean="0">
                <a:solidFill>
                  <a:srgbClr val="0000FF"/>
                </a:solidFill>
              </a:rPr>
              <a:t>Queue</a:t>
            </a:r>
            <a:r>
              <a:rPr lang="en-US" b="1" dirty="0" smtClean="0"/>
              <a:t> </a:t>
            </a:r>
            <a:r>
              <a:rPr lang="en-US" b="1" dirty="0" err="1" smtClean="0"/>
              <a:t>vacía</a:t>
            </a:r>
            <a:endParaRPr lang="es-ES" b="1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5200" y="3429000"/>
            <a:ext cx="312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nsertar</a:t>
            </a:r>
            <a:r>
              <a:rPr lang="en-US" b="1" dirty="0" smtClean="0"/>
              <a:t> el </a:t>
            </a:r>
            <a:r>
              <a:rPr lang="en-US" b="1" i="1" dirty="0" err="1" smtClean="0">
                <a:solidFill>
                  <a:srgbClr val="0000FF"/>
                </a:solidFill>
              </a:rPr>
              <a:t>origen</a:t>
            </a:r>
            <a:r>
              <a:rPr lang="en-US" b="1" dirty="0" smtClean="0"/>
              <a:t> en </a:t>
            </a:r>
            <a:r>
              <a:rPr lang="en-US" b="1" i="1" dirty="0">
                <a:solidFill>
                  <a:srgbClr val="0000FF"/>
                </a:solidFill>
              </a:rPr>
              <a:t>Queue</a:t>
            </a:r>
            <a:endParaRPr lang="es-ES" b="1" i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4171545" y="3733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mientras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0000FF"/>
                </a:solidFill>
              </a:rPr>
              <a:t>Queue </a:t>
            </a:r>
            <a:r>
              <a:rPr lang="en-US" b="1" i="1" dirty="0">
                <a:sym typeface="Symbol" panose="05050102010706020507" pitchFamily="18" charset="2"/>
              </a:rPr>
              <a:t></a:t>
            </a:r>
            <a:r>
              <a:rPr lang="es-ES" b="1" i="1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</a:t>
            </a:r>
            <a:r>
              <a:rPr lang="en-US" dirty="0" smtClean="0"/>
              <a:t>:</a:t>
            </a:r>
            <a:endParaRPr lang="es-ES" i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66744" y="3962400"/>
            <a:ext cx="5277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-    </a:t>
            </a:r>
            <a:r>
              <a:rPr lang="en-US" b="1" dirty="0" err="1" smtClean="0"/>
              <a:t>eliminar</a:t>
            </a:r>
            <a:r>
              <a:rPr lang="en-US" b="1" dirty="0" smtClean="0"/>
              <a:t> un elemento de </a:t>
            </a:r>
            <a:r>
              <a:rPr lang="en-US" b="1" i="1" dirty="0">
                <a:solidFill>
                  <a:srgbClr val="0000FF"/>
                </a:solidFill>
              </a:rPr>
              <a:t>Queue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b="1" dirty="0" err="1"/>
              <a:t>i</a:t>
            </a:r>
            <a:r>
              <a:rPr lang="en-US" b="1" dirty="0" err="1" smtClean="0"/>
              <a:t>nspeccionar</a:t>
            </a:r>
            <a:r>
              <a:rPr lang="en-US" b="1" dirty="0" smtClean="0"/>
              <a:t> la </a:t>
            </a:r>
            <a:r>
              <a:rPr lang="en-US" b="1" i="1" dirty="0" err="1" smtClean="0">
                <a:solidFill>
                  <a:srgbClr val="00B050"/>
                </a:solidFill>
              </a:rPr>
              <a:t>lista</a:t>
            </a:r>
            <a:r>
              <a:rPr lang="en-US" b="1" i="1" dirty="0" smtClean="0">
                <a:solidFill>
                  <a:srgbClr val="00B050"/>
                </a:solidFill>
              </a:rPr>
              <a:t> de </a:t>
            </a:r>
            <a:r>
              <a:rPr lang="en-US" b="1" i="1" dirty="0" err="1" smtClean="0">
                <a:solidFill>
                  <a:srgbClr val="00B050"/>
                </a:solidFill>
              </a:rPr>
              <a:t>adyacencia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del </a:t>
            </a:r>
            <a:r>
              <a:rPr lang="en-US" b="1" dirty="0" err="1" smtClean="0"/>
              <a:t>elemento</a:t>
            </a:r>
            <a:r>
              <a:rPr lang="en-US" b="1" dirty="0" smtClean="0"/>
              <a:t> </a:t>
            </a:r>
            <a:r>
              <a:rPr lang="en-US" b="1" dirty="0" err="1" smtClean="0"/>
              <a:t>eliminado</a:t>
            </a:r>
            <a:r>
              <a:rPr lang="en-US" b="1" dirty="0" smtClean="0"/>
              <a:t>:</a:t>
            </a:r>
          </a:p>
          <a:p>
            <a:pPr marL="1200150" lvl="2" indent="-285750">
              <a:buFontTx/>
              <a:buChar char="-"/>
            </a:pPr>
            <a:r>
              <a:rPr lang="en-US" b="1" dirty="0" smtClean="0"/>
              <a:t>para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vértice</a:t>
            </a:r>
            <a:r>
              <a:rPr lang="en-US" b="1" dirty="0" smtClean="0"/>
              <a:t> </a:t>
            </a:r>
            <a:r>
              <a:rPr lang="en-US" b="1" dirty="0" err="1" smtClean="0"/>
              <a:t>adyacente</a:t>
            </a:r>
            <a:r>
              <a:rPr lang="en-US" b="1" dirty="0" smtClean="0"/>
              <a:t> al </a:t>
            </a:r>
            <a:r>
              <a:rPr lang="en-US" b="1" dirty="0" err="1" smtClean="0"/>
              <a:t>mismo</a:t>
            </a:r>
            <a:r>
              <a:rPr lang="en-US" b="1" dirty="0" smtClean="0"/>
              <a:t>, no </a:t>
            </a:r>
            <a:r>
              <a:rPr lang="en-US" b="1" dirty="0" err="1" smtClean="0"/>
              <a:t>descubierto</a:t>
            </a:r>
            <a:r>
              <a:rPr lang="en-US" b="1" dirty="0" smtClean="0"/>
              <a:t> (color </a:t>
            </a:r>
            <a:r>
              <a:rPr lang="en-US" b="1" dirty="0" err="1" smtClean="0"/>
              <a:t>blanco</a:t>
            </a:r>
            <a:r>
              <a:rPr lang="en-US" b="1" dirty="0" smtClean="0"/>
              <a:t>): </a:t>
            </a:r>
            <a:r>
              <a:rPr lang="en-US" b="1" dirty="0" err="1" smtClean="0"/>
              <a:t>colorearlo</a:t>
            </a:r>
            <a:r>
              <a:rPr lang="en-US" b="1" dirty="0" smtClean="0"/>
              <a:t> de </a:t>
            </a:r>
            <a:r>
              <a:rPr lang="en-US" b="1" dirty="0" err="1" smtClean="0"/>
              <a:t>gris</a:t>
            </a:r>
            <a:r>
              <a:rPr lang="en-US" b="1" dirty="0" smtClean="0"/>
              <a:t>, </a:t>
            </a:r>
            <a:r>
              <a:rPr lang="en-US" b="1" dirty="0" err="1" smtClean="0"/>
              <a:t>incrementar</a:t>
            </a:r>
            <a:r>
              <a:rPr lang="en-US" b="1" dirty="0" smtClean="0"/>
              <a:t> en 1 </a:t>
            </a:r>
            <a:r>
              <a:rPr lang="en-US" b="1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distancia</a:t>
            </a:r>
            <a:r>
              <a:rPr lang="en-US" b="1" dirty="0" smtClean="0"/>
              <a:t> al </a:t>
            </a:r>
            <a:r>
              <a:rPr lang="en-US" b="1" dirty="0" err="1" smtClean="0"/>
              <a:t>origen</a:t>
            </a:r>
            <a:r>
              <a:rPr lang="en-US" b="1" dirty="0" smtClean="0"/>
              <a:t>, </a:t>
            </a:r>
            <a:r>
              <a:rPr lang="en-US" b="1" dirty="0" err="1" smtClean="0"/>
              <a:t>indicar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se </a:t>
            </a:r>
            <a:r>
              <a:rPr lang="en-US" b="1" dirty="0" err="1" smtClean="0"/>
              <a:t>llegó</a:t>
            </a:r>
            <a:r>
              <a:rPr lang="en-US" b="1" dirty="0" smtClean="0"/>
              <a:t> a </a:t>
            </a:r>
            <a:r>
              <a:rPr lang="en-US" b="1" i="1" dirty="0" smtClean="0">
                <a:solidFill>
                  <a:srgbClr val="0000FF"/>
                </a:solidFill>
              </a:rPr>
              <a:t>v</a:t>
            </a:r>
            <a:r>
              <a:rPr lang="en-US" b="1" dirty="0" smtClean="0"/>
              <a:t> </a:t>
            </a:r>
            <a:r>
              <a:rPr lang="en-US" b="1" dirty="0" err="1" smtClean="0"/>
              <a:t>desde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en-US" b="1" dirty="0" smtClean="0"/>
              <a:t>, e </a:t>
            </a:r>
            <a:r>
              <a:rPr lang="en-US" b="1" dirty="0" err="1" smtClean="0"/>
              <a:t>insertarlo</a:t>
            </a:r>
            <a:r>
              <a:rPr lang="en-US" b="1" dirty="0" smtClean="0"/>
              <a:t> en Q</a:t>
            </a:r>
            <a:endParaRPr lang="es-ES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325565" y="6135469"/>
            <a:ext cx="481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 err="1" smtClean="0"/>
              <a:t>Después</a:t>
            </a:r>
            <a:r>
              <a:rPr lang="en-US" b="1" dirty="0" smtClean="0"/>
              <a:t> de </a:t>
            </a:r>
            <a:r>
              <a:rPr lang="en-US" b="1" dirty="0" err="1" smtClean="0"/>
              <a:t>inspeccionar</a:t>
            </a:r>
            <a:r>
              <a:rPr lang="en-US" b="1" dirty="0" smtClean="0"/>
              <a:t> </a:t>
            </a:r>
            <a:r>
              <a:rPr lang="en-US" b="1" dirty="0" err="1" smtClean="0"/>
              <a:t>toda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</a:t>
            </a:r>
            <a:r>
              <a:rPr lang="en-US" b="1" i="1" dirty="0" err="1">
                <a:solidFill>
                  <a:srgbClr val="00B050"/>
                </a:solidFill>
              </a:rPr>
              <a:t>lista</a:t>
            </a:r>
            <a:r>
              <a:rPr lang="en-US" b="1" i="1" dirty="0">
                <a:solidFill>
                  <a:srgbClr val="00B050"/>
                </a:solidFill>
              </a:rPr>
              <a:t> de </a:t>
            </a:r>
            <a:r>
              <a:rPr lang="en-US" b="1" i="1" dirty="0" err="1">
                <a:solidFill>
                  <a:srgbClr val="00B050"/>
                </a:solidFill>
              </a:rPr>
              <a:t>adyacencia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, </a:t>
            </a:r>
            <a:r>
              <a:rPr lang="en-US" b="1" dirty="0" err="1" smtClean="0"/>
              <a:t>colorearlo</a:t>
            </a:r>
            <a:r>
              <a:rPr lang="en-US" b="1" dirty="0" smtClean="0"/>
              <a:t> de negro</a:t>
            </a:r>
            <a:endParaRPr lang="es-ES" b="1" i="1" dirty="0"/>
          </a:p>
        </p:txBody>
      </p:sp>
      <p:sp>
        <p:nvSpPr>
          <p:cNvPr id="12" name="11 Cerrar llave"/>
          <p:cNvSpPr/>
          <p:nvPr/>
        </p:nvSpPr>
        <p:spPr>
          <a:xfrm>
            <a:off x="3124200" y="1667470"/>
            <a:ext cx="304800" cy="7709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errar llave"/>
          <p:cNvSpPr/>
          <p:nvPr/>
        </p:nvSpPr>
        <p:spPr>
          <a:xfrm>
            <a:off x="3124200" y="2542960"/>
            <a:ext cx="304800" cy="581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errar llave"/>
          <p:cNvSpPr/>
          <p:nvPr/>
        </p:nvSpPr>
        <p:spPr>
          <a:xfrm>
            <a:off x="3124200" y="3209305"/>
            <a:ext cx="304800" cy="219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errar llave"/>
          <p:cNvSpPr/>
          <p:nvPr/>
        </p:nvSpPr>
        <p:spPr>
          <a:xfrm>
            <a:off x="3124200" y="3533560"/>
            <a:ext cx="304800" cy="219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errar llave"/>
          <p:cNvSpPr/>
          <p:nvPr/>
        </p:nvSpPr>
        <p:spPr>
          <a:xfrm>
            <a:off x="3962400" y="3877270"/>
            <a:ext cx="304800" cy="25997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27184" y="5029200"/>
            <a:ext cx="7848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09600" y="3962400"/>
            <a:ext cx="7848600" cy="990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609600" y="1219200"/>
            <a:ext cx="7848600" cy="2590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609600" y="685800"/>
            <a:ext cx="7848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Tras las inicializaciones, ningún vértice volverá a colorearse de </a:t>
            </a:r>
            <a:r>
              <a:rPr lang="es-ES_tradnl" b="1" dirty="0" smtClean="0"/>
              <a:t>blanco</a:t>
            </a:r>
            <a:r>
              <a:rPr lang="es-ES_tradnl" dirty="0" smtClean="0"/>
              <a:t> </a:t>
            </a:r>
            <a:r>
              <a:rPr lang="es-ES_tradnl" dirty="0" smtClean="0">
                <a:sym typeface="Symbol" panose="05050102010706020507" pitchFamily="18" charset="2"/>
              </a:rPr>
              <a:t></a:t>
            </a:r>
          </a:p>
          <a:p>
            <a:r>
              <a:rPr lang="es-ES_tradnl" dirty="0" smtClean="0"/>
              <a:t>la condición de la </a:t>
            </a:r>
            <a:r>
              <a:rPr lang="es-ES_tradnl" b="1" dirty="0" smtClean="0"/>
              <a:t>línea 13</a:t>
            </a:r>
            <a:r>
              <a:rPr lang="es-ES_tradnl" dirty="0" smtClean="0"/>
              <a:t> garantiza que:</a:t>
            </a:r>
          </a:p>
          <a:p>
            <a:endParaRPr lang="es-ES_tradnl" dirty="0"/>
          </a:p>
          <a:p>
            <a:pPr lvl="1"/>
            <a:r>
              <a:rPr lang="es-ES_tradnl" b="1" dirty="0" smtClean="0"/>
              <a:t>cada vértice será almacenado en </a:t>
            </a:r>
            <a:r>
              <a:rPr lang="es-ES_tradnl" b="1" i="1" dirty="0" smtClean="0"/>
              <a:t>Q</a:t>
            </a:r>
            <a:r>
              <a:rPr lang="es-ES_tradnl" b="1" dirty="0" smtClean="0"/>
              <a:t>, a lo sumo, </a:t>
            </a:r>
            <a:r>
              <a:rPr lang="es-ES_tradnl" b="1" dirty="0" smtClean="0">
                <a:solidFill>
                  <a:srgbClr val="0070C0"/>
                </a:solidFill>
              </a:rPr>
              <a:t>una sola vez </a:t>
            </a:r>
            <a:r>
              <a:rPr lang="es-ES_tradnl" b="1" dirty="0" smtClean="0"/>
              <a:t>y por tanto se extraerá de la misma </a:t>
            </a:r>
            <a:r>
              <a:rPr lang="es-ES_tradnl" b="1" dirty="0" smtClean="0">
                <a:solidFill>
                  <a:srgbClr val="0070C0"/>
                </a:solidFill>
              </a:rPr>
              <a:t>una sola vez </a:t>
            </a:r>
            <a:r>
              <a:rPr lang="es-ES_tradnl" b="1" dirty="0" smtClean="0"/>
              <a:t>también </a:t>
            </a:r>
          </a:p>
          <a:p>
            <a:r>
              <a:rPr lang="es-ES_tradnl" dirty="0" smtClean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</a:t>
            </a:r>
            <a:r>
              <a:rPr lang="es-ES_tradnl" dirty="0" smtClean="0"/>
              <a:t>as operaciones “</a:t>
            </a:r>
            <a:r>
              <a:rPr lang="es-ES_tradnl" b="1" i="1" dirty="0" err="1" smtClean="0"/>
              <a:t>enqueue</a:t>
            </a:r>
            <a:r>
              <a:rPr lang="es-ES_tradnl" b="1" i="1" dirty="0" smtClean="0"/>
              <a:t>” </a:t>
            </a:r>
            <a:r>
              <a:rPr lang="es-ES_tradnl" b="1" dirty="0" smtClean="0"/>
              <a:t>y “</a:t>
            </a:r>
            <a:r>
              <a:rPr lang="es-ES_tradnl" b="1" i="1" dirty="0" err="1" smtClean="0"/>
              <a:t>dequeue</a:t>
            </a:r>
            <a:r>
              <a:rPr lang="es-ES_tradnl" b="1" i="1" dirty="0" smtClean="0"/>
              <a:t>”</a:t>
            </a:r>
            <a:r>
              <a:rPr lang="es-ES_tradnl" i="1" dirty="0" smtClean="0"/>
              <a:t> </a:t>
            </a:r>
            <a:r>
              <a:rPr lang="es-ES_tradnl" dirty="0" smtClean="0"/>
              <a:t>son </a:t>
            </a:r>
            <a:r>
              <a:rPr lang="es-ES_tradnl" i="1" dirty="0" smtClean="0"/>
              <a:t>O(1)</a:t>
            </a:r>
            <a:r>
              <a:rPr lang="es-ES_tradnl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s-ES_tradnl" dirty="0" smtClean="0"/>
              <a:t>la complejidad temporal de las operaciones sobre la </a:t>
            </a:r>
            <a:r>
              <a:rPr lang="es-ES_tradnl" b="1" i="1" dirty="0" err="1" smtClean="0"/>
              <a:t>Queue</a:t>
            </a:r>
            <a:r>
              <a:rPr lang="es-ES_tradnl" dirty="0" smtClean="0"/>
              <a:t> son </a:t>
            </a:r>
            <a:r>
              <a:rPr lang="es-ES_tradnl" i="1" dirty="0" smtClean="0"/>
              <a:t>O(V)</a:t>
            </a:r>
            <a:r>
              <a:rPr lang="es-ES_tradnl" dirty="0" smtClean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</a:t>
            </a:r>
            <a:r>
              <a:rPr lang="es-ES_tradnl" dirty="0" smtClean="0"/>
              <a:t>a </a:t>
            </a:r>
            <a:r>
              <a:rPr lang="es-ES_tradnl" b="1" dirty="0" smtClean="0"/>
              <a:t>lista de adyacencia</a:t>
            </a:r>
            <a:r>
              <a:rPr lang="es-ES_tradnl" dirty="0" smtClean="0"/>
              <a:t> de cada vértice es analizada en el momento en que éste es sacado de </a:t>
            </a:r>
            <a:r>
              <a:rPr lang="es-ES_tradnl" b="1" i="1" dirty="0" smtClean="0"/>
              <a:t>Q</a:t>
            </a:r>
            <a:r>
              <a:rPr lang="es-ES_tradnl" dirty="0" smtClean="0"/>
              <a:t> y dicho análisis se hace </a:t>
            </a:r>
            <a:r>
              <a:rPr lang="es-ES_tradnl" b="1" dirty="0" smtClean="0">
                <a:solidFill>
                  <a:srgbClr val="0070C0"/>
                </a:solidFill>
              </a:rPr>
              <a:t>una sola vez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</a:t>
            </a:r>
            <a:r>
              <a:rPr lang="es-ES_tradnl" dirty="0" smtClean="0"/>
              <a:t>a suma del tamaño de todas las </a:t>
            </a:r>
            <a:r>
              <a:rPr lang="es-ES_tradnl" b="1" dirty="0" smtClean="0"/>
              <a:t>listas de adyacencia</a:t>
            </a:r>
            <a:r>
              <a:rPr lang="es-ES_tradnl" dirty="0" smtClean="0"/>
              <a:t> es O(</a:t>
            </a:r>
            <a:r>
              <a:rPr lang="es-ES_tradnl" i="1" dirty="0" smtClean="0"/>
              <a:t>E</a:t>
            </a:r>
            <a:r>
              <a:rPr lang="es-ES_trad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La sobrecarga de tiempo por las inicializaciones es O(</a:t>
            </a:r>
            <a:r>
              <a:rPr lang="es-ES_tradnl" i="1" dirty="0" smtClean="0"/>
              <a:t>V</a:t>
            </a:r>
            <a:r>
              <a:rPr lang="es-ES_tradnl" dirty="0" smtClean="0"/>
              <a:t>)</a:t>
            </a:r>
          </a:p>
          <a:p>
            <a:endParaRPr lang="es-ES_tradnl" dirty="0" smtClean="0"/>
          </a:p>
          <a:p>
            <a:endParaRPr lang="es-ES_tradnl" dirty="0"/>
          </a:p>
          <a:p>
            <a:pPr algn="ctr"/>
            <a:r>
              <a:rPr lang="es-ES_tradnl" dirty="0" smtClean="0"/>
              <a:t>Por tanto, el tiempo de ejecución del algoritmo </a:t>
            </a:r>
            <a:r>
              <a:rPr lang="es-ES_tradnl" b="1" i="1" dirty="0" smtClean="0">
                <a:solidFill>
                  <a:srgbClr val="FF0000"/>
                </a:solidFill>
              </a:rPr>
              <a:t>BFS</a:t>
            </a:r>
            <a:r>
              <a:rPr lang="es-ES_tradnl" dirty="0" smtClean="0"/>
              <a:t> es </a:t>
            </a:r>
            <a:r>
              <a:rPr lang="es-ES_tradnl" b="1" dirty="0" smtClean="0">
                <a:solidFill>
                  <a:srgbClr val="FF0000"/>
                </a:solidFill>
              </a:rPr>
              <a:t>O(</a:t>
            </a:r>
            <a:r>
              <a:rPr lang="es-ES_tradnl" b="1" i="1" dirty="0" smtClean="0">
                <a:solidFill>
                  <a:srgbClr val="FF0000"/>
                </a:solidFill>
              </a:rPr>
              <a:t>V+E</a:t>
            </a:r>
            <a:r>
              <a:rPr lang="es-ES_tradnl" b="1" dirty="0" smtClean="0">
                <a:solidFill>
                  <a:srgbClr val="FF0000"/>
                </a:solidFill>
              </a:rPr>
              <a:t>)</a:t>
            </a:r>
            <a:r>
              <a:rPr lang="es-ES_tradnl" dirty="0" smtClean="0"/>
              <a:t> para una representación del grafo </a:t>
            </a:r>
            <a:r>
              <a:rPr lang="es-ES_tradnl" i="1" dirty="0" smtClean="0"/>
              <a:t>G=(V, E)</a:t>
            </a:r>
            <a:r>
              <a:rPr lang="es-ES_tradnl" dirty="0" smtClean="0"/>
              <a:t> por </a:t>
            </a:r>
            <a:r>
              <a:rPr lang="es-ES_tradnl" b="1" dirty="0" smtClean="0"/>
              <a:t>Lista de Adyacencia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7848600" y="3429000"/>
            <a:ext cx="60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O(</a:t>
            </a:r>
            <a:r>
              <a:rPr lang="es-ES_tradnl" i="1" dirty="0">
                <a:solidFill>
                  <a:srgbClr val="FF0000"/>
                </a:solidFill>
              </a:rPr>
              <a:t>V</a:t>
            </a:r>
            <a:r>
              <a:rPr lang="es-ES_tradnl" dirty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48600" y="4566084"/>
            <a:ext cx="60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O(</a:t>
            </a:r>
            <a:r>
              <a:rPr lang="es-ES_tradnl" i="1" dirty="0" smtClean="0">
                <a:solidFill>
                  <a:srgbClr val="FF0000"/>
                </a:solidFill>
              </a:rPr>
              <a:t>E</a:t>
            </a:r>
            <a:r>
              <a:rPr lang="es-ES_tradnl" dirty="0" smtClean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857392" y="5190392"/>
            <a:ext cx="609600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O(</a:t>
            </a:r>
            <a:r>
              <a:rPr lang="es-ES_tradnl" i="1" dirty="0">
                <a:solidFill>
                  <a:srgbClr val="FF0000"/>
                </a:solidFill>
              </a:rPr>
              <a:t>V</a:t>
            </a:r>
            <a:r>
              <a:rPr lang="es-ES_tradnl" dirty="0">
                <a:solidFill>
                  <a:srgbClr val="FF0000"/>
                </a:solidFill>
              </a:rPr>
              <a:t>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" name="Flecha abajo 9"/>
          <p:cNvSpPr/>
          <p:nvPr/>
        </p:nvSpPr>
        <p:spPr>
          <a:xfrm>
            <a:off x="4343400" y="5600756"/>
            <a:ext cx="457200" cy="383876"/>
          </a:xfrm>
          <a:prstGeom prst="downArrow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855" y="152401"/>
            <a:ext cx="8686800" cy="685800"/>
          </a:xfrm>
        </p:spPr>
        <p:txBody>
          <a:bodyPr/>
          <a:lstStyle/>
          <a:p>
            <a:pPr algn="ctr"/>
            <a:r>
              <a:rPr lang="en-US" dirty="0" err="1" smtClean="0"/>
              <a:t>Algoritmo</a:t>
            </a:r>
            <a:r>
              <a:rPr lang="en-US" dirty="0" smtClean="0"/>
              <a:t> BFS – </a:t>
            </a:r>
            <a:r>
              <a:rPr lang="en-US" i="1" dirty="0" err="1" smtClean="0"/>
              <a:t>Complejidad</a:t>
            </a:r>
            <a:r>
              <a:rPr lang="en-US" i="1" dirty="0" smtClean="0"/>
              <a:t> temporal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79380" y="689017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Sea </a:t>
            </a:r>
            <a:r>
              <a:rPr lang="es-ES_tradnl" sz="2400" b="1" i="1" dirty="0"/>
              <a:t>G = (V, E)</a:t>
            </a:r>
            <a:r>
              <a:rPr lang="es-ES_tradnl" sz="2400" i="1" dirty="0"/>
              <a:t> </a:t>
            </a:r>
            <a:r>
              <a:rPr lang="es-ES_tradnl" sz="2400" dirty="0" smtClean="0"/>
              <a:t>un </a:t>
            </a:r>
            <a:r>
              <a:rPr lang="es-ES_tradnl" sz="2400" dirty="0"/>
              <a:t>grafo </a:t>
            </a:r>
            <a:r>
              <a:rPr lang="es-ES_tradnl" sz="2400" b="1" dirty="0" smtClean="0">
                <a:solidFill>
                  <a:srgbClr val="00B050"/>
                </a:solidFill>
              </a:rPr>
              <a:t>no</a:t>
            </a:r>
            <a:r>
              <a:rPr lang="es-ES_tradnl" sz="2400" dirty="0" smtClean="0">
                <a:solidFill>
                  <a:srgbClr val="00B050"/>
                </a:solidFill>
              </a:rPr>
              <a:t> </a:t>
            </a:r>
            <a:r>
              <a:rPr lang="es-ES_tradnl" sz="2400" b="1" dirty="0" smtClean="0">
                <a:solidFill>
                  <a:srgbClr val="00B050"/>
                </a:solidFill>
              </a:rPr>
              <a:t>dirigido</a:t>
            </a:r>
            <a:r>
              <a:rPr lang="es-ES_tradnl" sz="2400" dirty="0" smtClean="0">
                <a:solidFill>
                  <a:srgbClr val="00B050"/>
                </a:solidFill>
              </a:rPr>
              <a:t> </a:t>
            </a:r>
            <a:r>
              <a:rPr lang="es-ES_tradnl" sz="2400" dirty="0" smtClean="0"/>
              <a:t>y </a:t>
            </a:r>
            <a:r>
              <a:rPr lang="es-ES_tradnl" sz="2400" dirty="0"/>
              <a:t>sea </a:t>
            </a:r>
            <a:r>
              <a:rPr lang="es-ES_tradnl" sz="2400" b="1" i="1" dirty="0" err="1">
                <a:solidFill>
                  <a:srgbClr val="00B050"/>
                </a:solidFill>
              </a:rPr>
              <a:t>s</a:t>
            </a:r>
            <a:r>
              <a:rPr lang="es-ES_tradnl" sz="2400" b="1" i="1" dirty="0" err="1"/>
              <a:t>∈V</a:t>
            </a:r>
            <a:r>
              <a:rPr lang="es-ES_tradnl" sz="2400" i="1" dirty="0"/>
              <a:t> </a:t>
            </a:r>
            <a:r>
              <a:rPr lang="es-ES_tradnl" sz="2400" dirty="0"/>
              <a:t>un vértice </a:t>
            </a:r>
            <a:r>
              <a:rPr lang="es-ES_tradnl" sz="2400" dirty="0" smtClean="0"/>
              <a:t>arbitrario, entonces, para toda arista </a:t>
            </a:r>
            <a:r>
              <a:rPr lang="es-ES_tradnl" sz="2400" b="1" i="1" dirty="0"/>
              <a:t>(</a:t>
            </a:r>
            <a:r>
              <a:rPr lang="es-ES_tradnl" sz="2400" b="1" i="1" dirty="0">
                <a:solidFill>
                  <a:srgbClr val="00B050"/>
                </a:solidFill>
              </a:rPr>
              <a:t>u</a:t>
            </a:r>
            <a:r>
              <a:rPr lang="es-ES_tradnl" sz="2400" b="1" i="1" dirty="0"/>
              <a:t>, </a:t>
            </a:r>
            <a:r>
              <a:rPr lang="es-ES_tradnl" sz="2400" b="1" i="1" dirty="0">
                <a:solidFill>
                  <a:srgbClr val="00B050"/>
                </a:solidFill>
              </a:rPr>
              <a:t>v</a:t>
            </a:r>
            <a:r>
              <a:rPr lang="es-ES_tradnl" sz="2400" b="1" i="1" dirty="0"/>
              <a:t>)</a:t>
            </a:r>
            <a:r>
              <a:rPr lang="es-ES_tradnl" sz="2400" b="1" dirty="0"/>
              <a:t>∈</a:t>
            </a:r>
            <a:r>
              <a:rPr lang="es-ES_tradnl" sz="2400" b="1" i="1" dirty="0"/>
              <a:t>E</a:t>
            </a:r>
            <a:r>
              <a:rPr lang="es-ES_tradnl" sz="2400" i="1" dirty="0" smtClean="0"/>
              <a:t>:        </a:t>
            </a:r>
            <a:endParaRPr lang="es-ES" sz="2400" dirty="0"/>
          </a:p>
          <a:p>
            <a:endParaRPr lang="es-ES_tradnl" sz="2400" b="1" dirty="0" smtClean="0"/>
          </a:p>
          <a:p>
            <a:endParaRPr lang="es-ES_tradnl" sz="2400" b="1" dirty="0"/>
          </a:p>
          <a:p>
            <a:r>
              <a:rPr lang="es-ES_tradnl" sz="2400" b="1" dirty="0" smtClean="0">
                <a:solidFill>
                  <a:srgbClr val="0070C0"/>
                </a:solidFill>
              </a:rPr>
              <a:t>Lema 1 </a:t>
            </a:r>
            <a:r>
              <a:rPr lang="es-ES_tradnl" sz="2400" b="1" dirty="0" smtClean="0">
                <a:sym typeface="Wingdings" panose="05000000000000000000" pitchFamily="2" charset="2"/>
              </a:rPr>
              <a:t></a:t>
            </a:r>
            <a:r>
              <a:rPr lang="es-ES_tradnl" sz="2400" dirty="0">
                <a:solidFill>
                  <a:srgbClr val="0070C0"/>
                </a:solidFill>
              </a:rPr>
              <a:t> </a:t>
            </a:r>
            <a:r>
              <a:rPr lang="es-ES_tradnl" sz="2400" b="1" dirty="0" smtClean="0"/>
              <a:t>El valor del </a:t>
            </a:r>
            <a:r>
              <a:rPr lang="es-ES_tradnl" sz="2400" b="1" i="1" dirty="0"/>
              <a:t>camino de longitud </a:t>
            </a:r>
            <a:r>
              <a:rPr lang="es-ES_tradnl" sz="2400" b="1" i="1" dirty="0" smtClean="0"/>
              <a:t>mínima </a:t>
            </a:r>
            <a:r>
              <a:rPr lang="es-ES_tradnl" sz="2400" b="1" dirty="0" smtClean="0"/>
              <a:t>entre </a:t>
            </a:r>
            <a:r>
              <a:rPr lang="es-ES_tradnl" sz="2400" b="1" i="1" dirty="0">
                <a:solidFill>
                  <a:srgbClr val="00B050"/>
                </a:solidFill>
              </a:rPr>
              <a:t>s</a:t>
            </a:r>
            <a:r>
              <a:rPr lang="es-ES_tradnl" sz="2400" b="1" dirty="0"/>
              <a:t> y </a:t>
            </a:r>
            <a:r>
              <a:rPr lang="es-ES_tradnl" sz="2400" b="1" i="1" dirty="0">
                <a:solidFill>
                  <a:srgbClr val="00B050"/>
                </a:solidFill>
              </a:rPr>
              <a:t>v</a:t>
            </a:r>
            <a:r>
              <a:rPr lang="es-ES_tradnl" sz="2400" b="1" dirty="0"/>
              <a:t> </a:t>
            </a:r>
            <a:r>
              <a:rPr lang="es-ES_tradnl" sz="2400" b="1" dirty="0" smtClean="0"/>
              <a:t>es, a lo sumo, 1 más que </a:t>
            </a:r>
            <a:r>
              <a:rPr lang="es-ES_tradnl" sz="2400" b="1" dirty="0"/>
              <a:t>el </a:t>
            </a:r>
            <a:r>
              <a:rPr lang="es-ES_tradnl" sz="2400" b="1" dirty="0" smtClean="0"/>
              <a:t>valor del </a:t>
            </a:r>
            <a:r>
              <a:rPr lang="es-ES_tradnl" sz="2400" b="1" i="1" u="sng" dirty="0" smtClean="0"/>
              <a:t>camino </a:t>
            </a:r>
            <a:r>
              <a:rPr lang="es-ES_tradnl" sz="2400" b="1" i="1" u="sng" dirty="0"/>
              <a:t>de longitud </a:t>
            </a:r>
            <a:r>
              <a:rPr lang="es-ES_tradnl" sz="2400" b="1" i="1" u="sng" dirty="0" smtClean="0"/>
              <a:t>mínima </a:t>
            </a:r>
            <a:r>
              <a:rPr lang="es-ES_tradnl" sz="2400" b="1" dirty="0" smtClean="0"/>
              <a:t>entre </a:t>
            </a:r>
            <a:r>
              <a:rPr lang="es-ES_tradnl" sz="2400" b="1" i="1" dirty="0"/>
              <a:t>s</a:t>
            </a:r>
            <a:r>
              <a:rPr lang="es-ES_tradnl" sz="2400" b="1" dirty="0"/>
              <a:t> y </a:t>
            </a:r>
            <a:r>
              <a:rPr lang="es-ES_tradnl" sz="2400" b="1" i="1" dirty="0" smtClean="0"/>
              <a:t>u</a:t>
            </a:r>
            <a:endParaRPr lang="es-ES" sz="2400" b="1" dirty="0"/>
          </a:p>
          <a:p>
            <a:endParaRPr lang="es-ES_tradnl" sz="2400" dirty="0" smtClean="0"/>
          </a:p>
          <a:p>
            <a:r>
              <a:rPr lang="es-ES_tradnl" sz="2400" dirty="0"/>
              <a:t>L</a:t>
            </a:r>
            <a:r>
              <a:rPr lang="es-ES_tradnl" sz="2400" dirty="0" smtClean="0"/>
              <a:t>(</a:t>
            </a:r>
            <a:r>
              <a:rPr lang="es-ES_tradnl" sz="2400" i="1" dirty="0" smtClean="0"/>
              <a:t>s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 ≤ </a:t>
            </a:r>
            <a:r>
              <a:rPr lang="es-ES_tradnl" sz="2400" dirty="0" smtClean="0"/>
              <a:t>L(</a:t>
            </a:r>
            <a:r>
              <a:rPr lang="es-ES_tradnl" sz="2400" i="1" dirty="0" smtClean="0"/>
              <a:t>s</a:t>
            </a:r>
            <a:r>
              <a:rPr lang="es-ES_tradnl" sz="2400" dirty="0"/>
              <a:t>, </a:t>
            </a:r>
            <a:r>
              <a:rPr lang="es-ES_tradnl" sz="2400" i="1" dirty="0"/>
              <a:t>u</a:t>
            </a:r>
            <a:r>
              <a:rPr lang="es-ES_tradnl" sz="2400" dirty="0"/>
              <a:t>) + </a:t>
            </a:r>
            <a:r>
              <a:rPr lang="es-ES_tradnl" sz="2400" dirty="0" smtClean="0"/>
              <a:t>1		</a:t>
            </a:r>
            <a:endParaRPr lang="es-ES_tradnl" sz="2400" dirty="0" smtClean="0">
              <a:solidFill>
                <a:srgbClr val="FF0000"/>
              </a:solidFill>
            </a:endParaRPr>
          </a:p>
          <a:p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b="1" dirty="0">
                <a:solidFill>
                  <a:srgbClr val="0070C0"/>
                </a:solidFill>
              </a:rPr>
              <a:t>Lema </a:t>
            </a:r>
            <a:r>
              <a:rPr lang="es-ES_tradnl" sz="2400" b="1" dirty="0" smtClean="0">
                <a:solidFill>
                  <a:srgbClr val="0070C0"/>
                </a:solidFill>
              </a:rPr>
              <a:t>2</a:t>
            </a:r>
            <a:r>
              <a:rPr lang="es-ES_tradnl" sz="2400" i="1" dirty="0"/>
              <a:t> </a:t>
            </a:r>
            <a:r>
              <a:rPr lang="es-ES_tradnl" sz="2400" i="1" dirty="0" smtClean="0">
                <a:sym typeface="Wingdings" panose="05000000000000000000" pitchFamily="2" charset="2"/>
              </a:rPr>
              <a:t> </a:t>
            </a:r>
            <a:r>
              <a:rPr lang="es-ES_tradnl" sz="2400" b="1" i="1" dirty="0" smtClean="0">
                <a:sym typeface="Wingdings" panose="05000000000000000000" pitchFamily="2" charset="2"/>
              </a:rPr>
              <a:t>“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</a:t>
            </a:r>
            <a:r>
              <a:rPr lang="es-ES_tradnl" sz="2400" b="1" dirty="0"/>
              <a:t> acota superiormente a </a:t>
            </a:r>
            <a:r>
              <a:rPr lang="es-ES_tradnl" sz="2400" b="1" i="1" dirty="0"/>
              <a:t>L</a:t>
            </a:r>
            <a:r>
              <a:rPr lang="es-ES_tradnl" sz="2400" b="1" i="1" dirty="0" smtClean="0"/>
              <a:t>(s</a:t>
            </a:r>
            <a:r>
              <a:rPr lang="es-ES_tradnl" sz="2400" b="1" i="1" dirty="0"/>
              <a:t>, v</a:t>
            </a:r>
            <a:r>
              <a:rPr lang="es-ES_tradnl" sz="2400" b="1" i="1" dirty="0" smtClean="0"/>
              <a:t>)”</a:t>
            </a:r>
            <a:endParaRPr lang="es-ES" sz="2400" b="1" dirty="0"/>
          </a:p>
          <a:p>
            <a:endParaRPr lang="es-ES_tradnl" sz="2400" i="1" dirty="0" smtClean="0"/>
          </a:p>
          <a:p>
            <a:r>
              <a:rPr lang="es-ES_tradnl" sz="2400" i="1" dirty="0" smtClean="0"/>
              <a:t>d</a:t>
            </a:r>
            <a:r>
              <a:rPr lang="es-ES_tradnl" sz="2400" dirty="0" smtClean="0"/>
              <a:t>[</a:t>
            </a:r>
            <a:r>
              <a:rPr lang="es-ES_tradnl" sz="2400" i="1" dirty="0" smtClean="0"/>
              <a:t>v</a:t>
            </a:r>
            <a:r>
              <a:rPr lang="es-ES_tradnl" sz="2400" dirty="0"/>
              <a:t>] ≥ </a:t>
            </a:r>
            <a:r>
              <a:rPr lang="es-ES_tradnl" sz="2400" dirty="0" smtClean="0"/>
              <a:t>L(</a:t>
            </a:r>
            <a:r>
              <a:rPr lang="es-ES_tradnl" sz="2400" i="1" dirty="0" smtClean="0"/>
              <a:t>s</a:t>
            </a:r>
            <a:r>
              <a:rPr lang="es-ES_tradnl" sz="2400" dirty="0"/>
              <a:t>, </a:t>
            </a:r>
            <a:r>
              <a:rPr lang="es-ES_tradnl" sz="2400" i="1" dirty="0"/>
              <a:t>v</a:t>
            </a:r>
            <a:r>
              <a:rPr lang="es-ES_tradnl" sz="2400" dirty="0"/>
              <a:t>)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2" name="Oval 1"/>
          <p:cNvSpPr/>
          <p:nvPr/>
        </p:nvSpPr>
        <p:spPr>
          <a:xfrm>
            <a:off x="4572000" y="3429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s-ES" dirty="0"/>
          </a:p>
        </p:txBody>
      </p:sp>
      <p:sp>
        <p:nvSpPr>
          <p:cNvPr id="5" name="Oval 4"/>
          <p:cNvSpPr/>
          <p:nvPr/>
        </p:nvSpPr>
        <p:spPr>
          <a:xfrm>
            <a:off x="5181600" y="3810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s-ES" dirty="0"/>
          </a:p>
        </p:txBody>
      </p:sp>
      <p:sp>
        <p:nvSpPr>
          <p:cNvPr id="6" name="Oval 5"/>
          <p:cNvSpPr/>
          <p:nvPr/>
        </p:nvSpPr>
        <p:spPr>
          <a:xfrm>
            <a:off x="3886200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s</a:t>
            </a:r>
            <a:endParaRPr lang="es-ES" i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5"/>
            <a:endCxn id="5" idx="1"/>
          </p:cNvCxnSpPr>
          <p:nvPr/>
        </p:nvCxnSpPr>
        <p:spPr>
          <a:xfrm>
            <a:off x="4832163" y="3689163"/>
            <a:ext cx="394074" cy="165474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030824" y="3592286"/>
            <a:ext cx="541176" cy="597159"/>
          </a:xfrm>
          <a:custGeom>
            <a:avLst/>
            <a:gdLst>
              <a:gd name="connsiteX0" fmla="*/ 0 w 541176"/>
              <a:gd name="connsiteY0" fmla="*/ 597159 h 597159"/>
              <a:gd name="connsiteX1" fmla="*/ 9331 w 541176"/>
              <a:gd name="connsiteY1" fmla="*/ 503853 h 597159"/>
              <a:gd name="connsiteX2" fmla="*/ 27992 w 541176"/>
              <a:gd name="connsiteY2" fmla="*/ 447869 h 597159"/>
              <a:gd name="connsiteX3" fmla="*/ 46654 w 541176"/>
              <a:gd name="connsiteY3" fmla="*/ 429208 h 597159"/>
              <a:gd name="connsiteX4" fmla="*/ 74645 w 541176"/>
              <a:gd name="connsiteY4" fmla="*/ 410547 h 597159"/>
              <a:gd name="connsiteX5" fmla="*/ 261258 w 541176"/>
              <a:gd name="connsiteY5" fmla="*/ 391885 h 597159"/>
              <a:gd name="connsiteX6" fmla="*/ 279919 w 541176"/>
              <a:gd name="connsiteY6" fmla="*/ 363894 h 597159"/>
              <a:gd name="connsiteX7" fmla="*/ 298580 w 541176"/>
              <a:gd name="connsiteY7" fmla="*/ 298579 h 597159"/>
              <a:gd name="connsiteX8" fmla="*/ 289249 w 541176"/>
              <a:gd name="connsiteY8" fmla="*/ 223934 h 597159"/>
              <a:gd name="connsiteX9" fmla="*/ 261258 w 541176"/>
              <a:gd name="connsiteY9" fmla="*/ 205273 h 597159"/>
              <a:gd name="connsiteX10" fmla="*/ 242596 w 541176"/>
              <a:gd name="connsiteY10" fmla="*/ 186612 h 597159"/>
              <a:gd name="connsiteX11" fmla="*/ 214605 w 541176"/>
              <a:gd name="connsiteY11" fmla="*/ 167951 h 597159"/>
              <a:gd name="connsiteX12" fmla="*/ 177282 w 541176"/>
              <a:gd name="connsiteY12" fmla="*/ 130628 h 597159"/>
              <a:gd name="connsiteX13" fmla="*/ 186613 w 541176"/>
              <a:gd name="connsiteY13" fmla="*/ 37322 h 597159"/>
              <a:gd name="connsiteX14" fmla="*/ 214605 w 541176"/>
              <a:gd name="connsiteY14" fmla="*/ 18661 h 597159"/>
              <a:gd name="connsiteX15" fmla="*/ 279919 w 541176"/>
              <a:gd name="connsiteY15" fmla="*/ 0 h 597159"/>
              <a:gd name="connsiteX16" fmla="*/ 363894 w 541176"/>
              <a:gd name="connsiteY16" fmla="*/ 9330 h 597159"/>
              <a:gd name="connsiteX17" fmla="*/ 419878 w 541176"/>
              <a:gd name="connsiteY17" fmla="*/ 27992 h 597159"/>
              <a:gd name="connsiteX18" fmla="*/ 447870 w 541176"/>
              <a:gd name="connsiteY18" fmla="*/ 37322 h 597159"/>
              <a:gd name="connsiteX19" fmla="*/ 475862 w 541176"/>
              <a:gd name="connsiteY19" fmla="*/ 46653 h 597159"/>
              <a:gd name="connsiteX20" fmla="*/ 541176 w 541176"/>
              <a:gd name="connsiteY20" fmla="*/ 46653 h 5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1176" h="597159">
                <a:moveTo>
                  <a:pt x="0" y="597159"/>
                </a:moveTo>
                <a:cubicBezTo>
                  <a:pt x="3110" y="566057"/>
                  <a:pt x="3571" y="534575"/>
                  <a:pt x="9331" y="503853"/>
                </a:cubicBezTo>
                <a:cubicBezTo>
                  <a:pt x="12956" y="484519"/>
                  <a:pt x="14082" y="461778"/>
                  <a:pt x="27992" y="447869"/>
                </a:cubicBezTo>
                <a:cubicBezTo>
                  <a:pt x="34213" y="441649"/>
                  <a:pt x="39785" y="434703"/>
                  <a:pt x="46654" y="429208"/>
                </a:cubicBezTo>
                <a:cubicBezTo>
                  <a:pt x="55410" y="422203"/>
                  <a:pt x="64615" y="415562"/>
                  <a:pt x="74645" y="410547"/>
                </a:cubicBezTo>
                <a:cubicBezTo>
                  <a:pt x="123328" y="386205"/>
                  <a:pt x="251981" y="392431"/>
                  <a:pt x="261258" y="391885"/>
                </a:cubicBezTo>
                <a:cubicBezTo>
                  <a:pt x="267478" y="382555"/>
                  <a:pt x="274904" y="373924"/>
                  <a:pt x="279919" y="363894"/>
                </a:cubicBezTo>
                <a:cubicBezTo>
                  <a:pt x="286610" y="350512"/>
                  <a:pt x="295592" y="310531"/>
                  <a:pt x="298580" y="298579"/>
                </a:cubicBezTo>
                <a:cubicBezTo>
                  <a:pt x="295470" y="273697"/>
                  <a:pt x="298562" y="247216"/>
                  <a:pt x="289249" y="223934"/>
                </a:cubicBezTo>
                <a:cubicBezTo>
                  <a:pt x="285084" y="213522"/>
                  <a:pt x="270014" y="212278"/>
                  <a:pt x="261258" y="205273"/>
                </a:cubicBezTo>
                <a:cubicBezTo>
                  <a:pt x="254389" y="199778"/>
                  <a:pt x="249465" y="192107"/>
                  <a:pt x="242596" y="186612"/>
                </a:cubicBezTo>
                <a:cubicBezTo>
                  <a:pt x="233840" y="179607"/>
                  <a:pt x="223119" y="175249"/>
                  <a:pt x="214605" y="167951"/>
                </a:cubicBezTo>
                <a:cubicBezTo>
                  <a:pt x="201247" y="156501"/>
                  <a:pt x="177282" y="130628"/>
                  <a:pt x="177282" y="130628"/>
                </a:cubicBezTo>
                <a:cubicBezTo>
                  <a:pt x="180392" y="99526"/>
                  <a:pt x="176728" y="66975"/>
                  <a:pt x="186613" y="37322"/>
                </a:cubicBezTo>
                <a:cubicBezTo>
                  <a:pt x="190159" y="26683"/>
                  <a:pt x="204575" y="23676"/>
                  <a:pt x="214605" y="18661"/>
                </a:cubicBezTo>
                <a:cubicBezTo>
                  <a:pt x="227996" y="11965"/>
                  <a:pt x="267954" y="2991"/>
                  <a:pt x="279919" y="0"/>
                </a:cubicBezTo>
                <a:cubicBezTo>
                  <a:pt x="307911" y="3110"/>
                  <a:pt x="336277" y="3807"/>
                  <a:pt x="363894" y="9330"/>
                </a:cubicBezTo>
                <a:cubicBezTo>
                  <a:pt x="383183" y="13188"/>
                  <a:pt x="401217" y="21772"/>
                  <a:pt x="419878" y="27992"/>
                </a:cubicBezTo>
                <a:lnTo>
                  <a:pt x="447870" y="37322"/>
                </a:lnTo>
                <a:cubicBezTo>
                  <a:pt x="457201" y="40432"/>
                  <a:pt x="466027" y="46653"/>
                  <a:pt x="475862" y="46653"/>
                </a:cubicBezTo>
                <a:lnTo>
                  <a:pt x="541176" y="4665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reeform 8"/>
          <p:cNvSpPr/>
          <p:nvPr/>
        </p:nvSpPr>
        <p:spPr>
          <a:xfrm>
            <a:off x="4208106" y="3993963"/>
            <a:ext cx="973494" cy="410086"/>
          </a:xfrm>
          <a:custGeom>
            <a:avLst/>
            <a:gdLst>
              <a:gd name="connsiteX0" fmla="*/ 0 w 1819470"/>
              <a:gd name="connsiteY0" fmla="*/ 615820 h 671804"/>
              <a:gd name="connsiteX1" fmla="*/ 102637 w 1819470"/>
              <a:gd name="connsiteY1" fmla="*/ 653143 h 671804"/>
              <a:gd name="connsiteX2" fmla="*/ 195943 w 1819470"/>
              <a:gd name="connsiteY2" fmla="*/ 671804 h 671804"/>
              <a:gd name="connsiteX3" fmla="*/ 391886 w 1819470"/>
              <a:gd name="connsiteY3" fmla="*/ 653143 h 671804"/>
              <a:gd name="connsiteX4" fmla="*/ 419878 w 1819470"/>
              <a:gd name="connsiteY4" fmla="*/ 643812 h 671804"/>
              <a:gd name="connsiteX5" fmla="*/ 447870 w 1819470"/>
              <a:gd name="connsiteY5" fmla="*/ 625151 h 671804"/>
              <a:gd name="connsiteX6" fmla="*/ 485192 w 1819470"/>
              <a:gd name="connsiteY6" fmla="*/ 578498 h 671804"/>
              <a:gd name="connsiteX7" fmla="*/ 541176 w 1819470"/>
              <a:gd name="connsiteY7" fmla="*/ 503853 h 671804"/>
              <a:gd name="connsiteX8" fmla="*/ 597159 w 1819470"/>
              <a:gd name="connsiteY8" fmla="*/ 466531 h 671804"/>
              <a:gd name="connsiteX9" fmla="*/ 802433 w 1819470"/>
              <a:gd name="connsiteY9" fmla="*/ 475861 h 671804"/>
              <a:gd name="connsiteX10" fmla="*/ 839755 w 1819470"/>
              <a:gd name="connsiteY10" fmla="*/ 531845 h 671804"/>
              <a:gd name="connsiteX11" fmla="*/ 886408 w 1819470"/>
              <a:gd name="connsiteY11" fmla="*/ 578498 h 671804"/>
              <a:gd name="connsiteX12" fmla="*/ 914400 w 1819470"/>
              <a:gd name="connsiteY12" fmla="*/ 587828 h 671804"/>
              <a:gd name="connsiteX13" fmla="*/ 933061 w 1819470"/>
              <a:gd name="connsiteY13" fmla="*/ 606490 h 671804"/>
              <a:gd name="connsiteX14" fmla="*/ 1007706 w 1819470"/>
              <a:gd name="connsiteY14" fmla="*/ 606490 h 671804"/>
              <a:gd name="connsiteX15" fmla="*/ 1045029 w 1819470"/>
              <a:gd name="connsiteY15" fmla="*/ 569167 h 671804"/>
              <a:gd name="connsiteX16" fmla="*/ 1063690 w 1819470"/>
              <a:gd name="connsiteY16" fmla="*/ 531845 h 671804"/>
              <a:gd name="connsiteX17" fmla="*/ 1073021 w 1819470"/>
              <a:gd name="connsiteY17" fmla="*/ 503853 h 671804"/>
              <a:gd name="connsiteX18" fmla="*/ 1091682 w 1819470"/>
              <a:gd name="connsiteY18" fmla="*/ 475861 h 671804"/>
              <a:gd name="connsiteX19" fmla="*/ 1101012 w 1819470"/>
              <a:gd name="connsiteY19" fmla="*/ 447869 h 671804"/>
              <a:gd name="connsiteX20" fmla="*/ 1119674 w 1819470"/>
              <a:gd name="connsiteY20" fmla="*/ 354563 h 671804"/>
              <a:gd name="connsiteX21" fmla="*/ 1129004 w 1819470"/>
              <a:gd name="connsiteY21" fmla="*/ 326571 h 671804"/>
              <a:gd name="connsiteX22" fmla="*/ 1147665 w 1819470"/>
              <a:gd name="connsiteY22" fmla="*/ 298579 h 671804"/>
              <a:gd name="connsiteX23" fmla="*/ 1175657 w 1819470"/>
              <a:gd name="connsiteY23" fmla="*/ 242596 h 671804"/>
              <a:gd name="connsiteX24" fmla="*/ 1203649 w 1819470"/>
              <a:gd name="connsiteY24" fmla="*/ 223935 h 671804"/>
              <a:gd name="connsiteX25" fmla="*/ 1278294 w 1819470"/>
              <a:gd name="connsiteY25" fmla="*/ 242596 h 671804"/>
              <a:gd name="connsiteX26" fmla="*/ 1362270 w 1819470"/>
              <a:gd name="connsiteY26" fmla="*/ 270588 h 671804"/>
              <a:gd name="connsiteX27" fmla="*/ 1418253 w 1819470"/>
              <a:gd name="connsiteY27" fmla="*/ 289249 h 671804"/>
              <a:gd name="connsiteX28" fmla="*/ 1446245 w 1819470"/>
              <a:gd name="connsiteY28" fmla="*/ 298579 h 671804"/>
              <a:gd name="connsiteX29" fmla="*/ 1530221 w 1819470"/>
              <a:gd name="connsiteY29" fmla="*/ 317241 h 671804"/>
              <a:gd name="connsiteX30" fmla="*/ 1614196 w 1819470"/>
              <a:gd name="connsiteY30" fmla="*/ 307910 h 671804"/>
              <a:gd name="connsiteX31" fmla="*/ 1660849 w 1819470"/>
              <a:gd name="connsiteY31" fmla="*/ 261257 h 671804"/>
              <a:gd name="connsiteX32" fmla="*/ 1670180 w 1819470"/>
              <a:gd name="connsiteY32" fmla="*/ 233265 h 671804"/>
              <a:gd name="connsiteX33" fmla="*/ 1688841 w 1819470"/>
              <a:gd name="connsiteY33" fmla="*/ 205273 h 671804"/>
              <a:gd name="connsiteX34" fmla="*/ 1698172 w 1819470"/>
              <a:gd name="connsiteY34" fmla="*/ 121298 h 671804"/>
              <a:gd name="connsiteX35" fmla="*/ 1716833 w 1819470"/>
              <a:gd name="connsiteY35" fmla="*/ 93306 h 671804"/>
              <a:gd name="connsiteX36" fmla="*/ 1772816 w 1819470"/>
              <a:gd name="connsiteY36" fmla="*/ 55984 h 671804"/>
              <a:gd name="connsiteX37" fmla="*/ 1791478 w 1819470"/>
              <a:gd name="connsiteY37" fmla="*/ 37322 h 671804"/>
              <a:gd name="connsiteX38" fmla="*/ 1819470 w 1819470"/>
              <a:gd name="connsiteY38" fmla="*/ 0 h 67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19470" h="671804">
                <a:moveTo>
                  <a:pt x="0" y="615820"/>
                </a:moveTo>
                <a:cubicBezTo>
                  <a:pt x="30922" y="628189"/>
                  <a:pt x="70689" y="645156"/>
                  <a:pt x="102637" y="653143"/>
                </a:cubicBezTo>
                <a:cubicBezTo>
                  <a:pt x="158313" y="667061"/>
                  <a:pt x="127310" y="660365"/>
                  <a:pt x="195943" y="671804"/>
                </a:cubicBezTo>
                <a:cubicBezTo>
                  <a:pt x="261257" y="665584"/>
                  <a:pt x="326783" y="661281"/>
                  <a:pt x="391886" y="653143"/>
                </a:cubicBezTo>
                <a:cubicBezTo>
                  <a:pt x="401645" y="651923"/>
                  <a:pt x="411081" y="648211"/>
                  <a:pt x="419878" y="643812"/>
                </a:cubicBezTo>
                <a:cubicBezTo>
                  <a:pt x="429908" y="638797"/>
                  <a:pt x="438539" y="631371"/>
                  <a:pt x="447870" y="625151"/>
                </a:cubicBezTo>
                <a:cubicBezTo>
                  <a:pt x="468881" y="562114"/>
                  <a:pt x="439741" y="630442"/>
                  <a:pt x="485192" y="578498"/>
                </a:cubicBezTo>
                <a:cubicBezTo>
                  <a:pt x="509764" y="550415"/>
                  <a:pt x="513570" y="524558"/>
                  <a:pt x="541176" y="503853"/>
                </a:cubicBezTo>
                <a:cubicBezTo>
                  <a:pt x="559118" y="490396"/>
                  <a:pt x="597159" y="466531"/>
                  <a:pt x="597159" y="466531"/>
                </a:cubicBezTo>
                <a:cubicBezTo>
                  <a:pt x="665584" y="469641"/>
                  <a:pt x="736293" y="458054"/>
                  <a:pt x="802433" y="475861"/>
                </a:cubicBezTo>
                <a:cubicBezTo>
                  <a:pt x="824090" y="481692"/>
                  <a:pt x="827314" y="513184"/>
                  <a:pt x="839755" y="531845"/>
                </a:cubicBezTo>
                <a:cubicBezTo>
                  <a:pt x="858416" y="559837"/>
                  <a:pt x="855306" y="562947"/>
                  <a:pt x="886408" y="578498"/>
                </a:cubicBezTo>
                <a:cubicBezTo>
                  <a:pt x="895205" y="582896"/>
                  <a:pt x="905069" y="584718"/>
                  <a:pt x="914400" y="587828"/>
                </a:cubicBezTo>
                <a:cubicBezTo>
                  <a:pt x="920620" y="594049"/>
                  <a:pt x="925518" y="601964"/>
                  <a:pt x="933061" y="606490"/>
                </a:cubicBezTo>
                <a:cubicBezTo>
                  <a:pt x="961751" y="623704"/>
                  <a:pt x="974543" y="613122"/>
                  <a:pt x="1007706" y="606490"/>
                </a:cubicBezTo>
                <a:cubicBezTo>
                  <a:pt x="1020147" y="594049"/>
                  <a:pt x="1037161" y="584904"/>
                  <a:pt x="1045029" y="569167"/>
                </a:cubicBezTo>
                <a:cubicBezTo>
                  <a:pt x="1051249" y="556726"/>
                  <a:pt x="1058211" y="544629"/>
                  <a:pt x="1063690" y="531845"/>
                </a:cubicBezTo>
                <a:cubicBezTo>
                  <a:pt x="1067564" y="522805"/>
                  <a:pt x="1068622" y="512650"/>
                  <a:pt x="1073021" y="503853"/>
                </a:cubicBezTo>
                <a:cubicBezTo>
                  <a:pt x="1078036" y="493823"/>
                  <a:pt x="1085462" y="485192"/>
                  <a:pt x="1091682" y="475861"/>
                </a:cubicBezTo>
                <a:cubicBezTo>
                  <a:pt x="1094792" y="466530"/>
                  <a:pt x="1098800" y="457452"/>
                  <a:pt x="1101012" y="447869"/>
                </a:cubicBezTo>
                <a:cubicBezTo>
                  <a:pt x="1108144" y="416963"/>
                  <a:pt x="1109645" y="384654"/>
                  <a:pt x="1119674" y="354563"/>
                </a:cubicBezTo>
                <a:cubicBezTo>
                  <a:pt x="1122784" y="345232"/>
                  <a:pt x="1124606" y="335368"/>
                  <a:pt x="1129004" y="326571"/>
                </a:cubicBezTo>
                <a:cubicBezTo>
                  <a:pt x="1134019" y="316541"/>
                  <a:pt x="1142650" y="308609"/>
                  <a:pt x="1147665" y="298579"/>
                </a:cubicBezTo>
                <a:cubicBezTo>
                  <a:pt x="1162842" y="268227"/>
                  <a:pt x="1148919" y="269334"/>
                  <a:pt x="1175657" y="242596"/>
                </a:cubicBezTo>
                <a:cubicBezTo>
                  <a:pt x="1183586" y="234667"/>
                  <a:pt x="1194318" y="230155"/>
                  <a:pt x="1203649" y="223935"/>
                </a:cubicBezTo>
                <a:cubicBezTo>
                  <a:pt x="1228531" y="230155"/>
                  <a:pt x="1253633" y="235550"/>
                  <a:pt x="1278294" y="242596"/>
                </a:cubicBezTo>
                <a:cubicBezTo>
                  <a:pt x="1278325" y="242605"/>
                  <a:pt x="1348259" y="265918"/>
                  <a:pt x="1362270" y="270588"/>
                </a:cubicBezTo>
                <a:lnTo>
                  <a:pt x="1418253" y="289249"/>
                </a:lnTo>
                <a:cubicBezTo>
                  <a:pt x="1427584" y="292359"/>
                  <a:pt x="1436544" y="296962"/>
                  <a:pt x="1446245" y="298579"/>
                </a:cubicBezTo>
                <a:cubicBezTo>
                  <a:pt x="1511931" y="309527"/>
                  <a:pt x="1484281" y="301927"/>
                  <a:pt x="1530221" y="317241"/>
                </a:cubicBezTo>
                <a:cubicBezTo>
                  <a:pt x="1558213" y="314131"/>
                  <a:pt x="1586873" y="314741"/>
                  <a:pt x="1614196" y="307910"/>
                </a:cubicBezTo>
                <a:cubicBezTo>
                  <a:pt x="1635524" y="302578"/>
                  <a:pt x="1651962" y="279030"/>
                  <a:pt x="1660849" y="261257"/>
                </a:cubicBezTo>
                <a:cubicBezTo>
                  <a:pt x="1665248" y="252460"/>
                  <a:pt x="1665781" y="242062"/>
                  <a:pt x="1670180" y="233265"/>
                </a:cubicBezTo>
                <a:cubicBezTo>
                  <a:pt x="1675195" y="223235"/>
                  <a:pt x="1682621" y="214604"/>
                  <a:pt x="1688841" y="205273"/>
                </a:cubicBezTo>
                <a:cubicBezTo>
                  <a:pt x="1691951" y="177281"/>
                  <a:pt x="1691341" y="148621"/>
                  <a:pt x="1698172" y="121298"/>
                </a:cubicBezTo>
                <a:cubicBezTo>
                  <a:pt x="1700892" y="110419"/>
                  <a:pt x="1708394" y="100691"/>
                  <a:pt x="1716833" y="93306"/>
                </a:cubicBezTo>
                <a:cubicBezTo>
                  <a:pt x="1733712" y="78537"/>
                  <a:pt x="1756957" y="71843"/>
                  <a:pt x="1772816" y="55984"/>
                </a:cubicBezTo>
                <a:cubicBezTo>
                  <a:pt x="1779037" y="49763"/>
                  <a:pt x="1785982" y="44192"/>
                  <a:pt x="1791478" y="37322"/>
                </a:cubicBezTo>
                <a:cubicBezTo>
                  <a:pt x="1833681" y="-15431"/>
                  <a:pt x="1793932" y="25538"/>
                  <a:pt x="181947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3810000" y="5334000"/>
            <a:ext cx="50275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 </a:t>
            </a:r>
            <a:r>
              <a:rPr lang="en-US" sz="1200" dirty="0" err="1" smtClean="0"/>
              <a:t>esencia</a:t>
            </a:r>
            <a:r>
              <a:rPr lang="en-US" sz="1200" dirty="0" smtClean="0"/>
              <a:t>, </a:t>
            </a:r>
            <a:r>
              <a:rPr lang="en-US" sz="1200" dirty="0" err="1" smtClean="0"/>
              <a:t>este</a:t>
            </a:r>
            <a:r>
              <a:rPr lang="en-US" sz="1200" dirty="0" smtClean="0"/>
              <a:t> </a:t>
            </a:r>
            <a:r>
              <a:rPr lang="en-US" sz="1200" dirty="0" err="1" smtClean="0"/>
              <a:t>Lema</a:t>
            </a:r>
            <a:r>
              <a:rPr lang="en-US" sz="1200" dirty="0" smtClean="0"/>
              <a:t> </a:t>
            </a:r>
            <a:r>
              <a:rPr lang="en-US" sz="1200" dirty="0" err="1" smtClean="0"/>
              <a:t>demuestra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b="1" i="1" dirty="0" smtClean="0"/>
              <a:t>d[v]</a:t>
            </a:r>
            <a:r>
              <a:rPr lang="en-US" sz="1200" dirty="0" smtClean="0"/>
              <a:t> </a:t>
            </a:r>
            <a:r>
              <a:rPr lang="en-US" sz="1200" dirty="0" err="1" smtClean="0"/>
              <a:t>nunca</a:t>
            </a:r>
            <a:r>
              <a:rPr lang="en-US" sz="1200" dirty="0" smtClean="0"/>
              <a:t> </a:t>
            </a:r>
            <a:r>
              <a:rPr lang="en-US" sz="1200" dirty="0" err="1" smtClean="0"/>
              <a:t>será</a:t>
            </a:r>
            <a:r>
              <a:rPr lang="en-US" sz="1200" dirty="0" smtClean="0"/>
              <a:t> </a:t>
            </a:r>
            <a:r>
              <a:rPr lang="en-US" sz="1200" b="1" dirty="0" err="1" smtClean="0"/>
              <a:t>menor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b="1" i="1" dirty="0" smtClean="0"/>
              <a:t>L(s, v) </a:t>
            </a:r>
            <a:r>
              <a:rPr lang="en-US" sz="1200" dirty="0" smtClean="0"/>
              <a:t>y al final del </a:t>
            </a:r>
            <a:r>
              <a:rPr lang="en-US" sz="1200" dirty="0" err="1" smtClean="0"/>
              <a:t>algoritmo</a:t>
            </a:r>
            <a:r>
              <a:rPr lang="en-US" sz="1200" dirty="0" smtClean="0"/>
              <a:t>, </a:t>
            </a:r>
            <a:r>
              <a:rPr lang="en-US" sz="1200" dirty="0" err="1" smtClean="0"/>
              <a:t>si</a:t>
            </a:r>
            <a:r>
              <a:rPr lang="en-US" sz="1200" dirty="0" smtClean="0"/>
              <a:t> </a:t>
            </a:r>
            <a:r>
              <a:rPr lang="en-US" sz="1200" b="1" i="1" dirty="0" smtClean="0"/>
              <a:t>v</a:t>
            </a:r>
            <a:r>
              <a:rPr lang="en-US" sz="1200" dirty="0" smtClean="0"/>
              <a:t> se </a:t>
            </a:r>
            <a:r>
              <a:rPr lang="en-US" sz="1200" dirty="0" err="1" smtClean="0"/>
              <a:t>alcanza</a:t>
            </a:r>
            <a:r>
              <a:rPr lang="en-US" sz="1200" dirty="0" smtClean="0"/>
              <a:t> </a:t>
            </a:r>
            <a:r>
              <a:rPr lang="en-US" sz="1200" dirty="0" err="1" smtClean="0"/>
              <a:t>desde</a:t>
            </a:r>
            <a:r>
              <a:rPr lang="en-US" sz="1200" dirty="0" smtClean="0"/>
              <a:t> </a:t>
            </a:r>
            <a:r>
              <a:rPr lang="en-US" sz="1200" b="1" i="1" dirty="0" smtClean="0"/>
              <a:t>s</a:t>
            </a:r>
            <a:r>
              <a:rPr lang="en-US" sz="1200" dirty="0" smtClean="0"/>
              <a:t>, </a:t>
            </a:r>
            <a:r>
              <a:rPr lang="en-US" sz="1200" dirty="0" err="1" smtClean="0"/>
              <a:t>entonces</a:t>
            </a:r>
            <a:r>
              <a:rPr lang="en-US" sz="1200" dirty="0" smtClean="0"/>
              <a:t> se </a:t>
            </a:r>
            <a:r>
              <a:rPr lang="en-US" sz="1200" dirty="0" err="1" smtClean="0"/>
              <a:t>cumple</a:t>
            </a:r>
            <a:r>
              <a:rPr lang="en-US" sz="1200" dirty="0" smtClean="0"/>
              <a:t> </a:t>
            </a:r>
            <a:r>
              <a:rPr lang="en-US" sz="1200" dirty="0" err="1" smtClean="0"/>
              <a:t>exactamente</a:t>
            </a:r>
            <a:r>
              <a:rPr lang="en-US" sz="1200" dirty="0" smtClean="0"/>
              <a:t> la </a:t>
            </a:r>
            <a:r>
              <a:rPr lang="en-US" sz="1200" dirty="0" err="1" smtClean="0"/>
              <a:t>igualdad</a:t>
            </a:r>
            <a:r>
              <a:rPr lang="en-US" sz="1200" dirty="0" smtClean="0"/>
              <a:t>. O sea, </a:t>
            </a:r>
            <a:r>
              <a:rPr lang="en-US" sz="1200" dirty="0" err="1" smtClean="0"/>
              <a:t>durante</a:t>
            </a:r>
            <a:r>
              <a:rPr lang="en-US" sz="1200" dirty="0" smtClean="0"/>
              <a:t> la </a:t>
            </a:r>
            <a:r>
              <a:rPr lang="en-US" sz="1200" dirty="0" err="1" smtClean="0"/>
              <a:t>ejecución</a:t>
            </a:r>
            <a:r>
              <a:rPr lang="en-US" sz="1200" dirty="0" smtClean="0"/>
              <a:t> del </a:t>
            </a:r>
            <a:r>
              <a:rPr lang="en-US" sz="1200" dirty="0" err="1" smtClean="0"/>
              <a:t>algoritmo</a:t>
            </a:r>
            <a:r>
              <a:rPr lang="en-US" sz="1200" dirty="0" smtClean="0"/>
              <a:t>, </a:t>
            </a:r>
            <a:r>
              <a:rPr lang="en-US" sz="1200" b="1" i="1" dirty="0" smtClean="0"/>
              <a:t>d[v]</a:t>
            </a:r>
            <a:r>
              <a:rPr lang="en-US" sz="1200" dirty="0" smtClean="0"/>
              <a:t> </a:t>
            </a:r>
            <a:r>
              <a:rPr lang="en-US" sz="1200" dirty="0" err="1" smtClean="0"/>
              <a:t>toma</a:t>
            </a:r>
            <a:r>
              <a:rPr lang="en-US" sz="1200" dirty="0" smtClean="0"/>
              <a:t> solo dos </a:t>
            </a:r>
            <a:r>
              <a:rPr lang="en-US" sz="1200" dirty="0" err="1" smtClean="0"/>
              <a:t>valores</a:t>
            </a:r>
            <a:r>
              <a:rPr lang="en-US" sz="1200" dirty="0" smtClean="0"/>
              <a:t>, </a:t>
            </a:r>
            <a:r>
              <a:rPr lang="en-US" sz="1200" b="1" i="1" dirty="0" smtClean="0">
                <a:sym typeface="Symbol"/>
              </a:rPr>
              <a:t></a:t>
            </a:r>
            <a:r>
              <a:rPr lang="en-US" sz="1200" i="1" dirty="0" smtClean="0">
                <a:sym typeface="Symbol"/>
              </a:rPr>
              <a:t>, al </a:t>
            </a:r>
            <a:r>
              <a:rPr lang="en-US" sz="1200" i="1" dirty="0" err="1" smtClean="0">
                <a:sym typeface="Symbol"/>
              </a:rPr>
              <a:t>inicio</a:t>
            </a:r>
            <a:r>
              <a:rPr lang="en-US" sz="1200" i="1" dirty="0" smtClean="0">
                <a:sym typeface="Symbol"/>
              </a:rPr>
              <a:t>, y </a:t>
            </a:r>
            <a:r>
              <a:rPr lang="en-US" sz="1200" i="1" dirty="0" err="1" smtClean="0">
                <a:sym typeface="Symbol"/>
              </a:rPr>
              <a:t>si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existe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camino</a:t>
            </a:r>
            <a:r>
              <a:rPr lang="en-US" sz="1200" i="1" dirty="0" smtClean="0">
                <a:sym typeface="Symbol"/>
              </a:rPr>
              <a:t> de </a:t>
            </a:r>
            <a:r>
              <a:rPr lang="en-US" sz="1200" b="1" i="1" dirty="0" smtClean="0">
                <a:sym typeface="Symbol"/>
              </a:rPr>
              <a:t>s</a:t>
            </a:r>
            <a:r>
              <a:rPr lang="en-US" sz="1200" i="1" dirty="0" smtClean="0">
                <a:sym typeface="Symbol"/>
              </a:rPr>
              <a:t> a </a:t>
            </a:r>
            <a:r>
              <a:rPr lang="en-US" sz="1200" b="1" i="1" dirty="0" smtClean="0">
                <a:sym typeface="Symbol"/>
              </a:rPr>
              <a:t>v</a:t>
            </a:r>
            <a:r>
              <a:rPr lang="en-US" sz="1200" i="1" dirty="0" smtClean="0">
                <a:sym typeface="Symbol"/>
              </a:rPr>
              <a:t>, </a:t>
            </a:r>
            <a:r>
              <a:rPr lang="en-US" sz="1200" i="1" dirty="0" err="1" smtClean="0">
                <a:sym typeface="Symbol"/>
              </a:rPr>
              <a:t>entonces</a:t>
            </a:r>
            <a:r>
              <a:rPr lang="en-US" sz="1200" i="1" dirty="0" smtClean="0">
                <a:sym typeface="Symbol"/>
              </a:rPr>
              <a:t>, al </a:t>
            </a:r>
            <a:r>
              <a:rPr lang="en-US" sz="1200" i="1" dirty="0" err="1" smtClean="0">
                <a:sym typeface="Symbol"/>
              </a:rPr>
              <a:t>ser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descubierto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toma</a:t>
            </a:r>
            <a:r>
              <a:rPr lang="en-US" sz="1200" i="1" dirty="0" smtClean="0">
                <a:sym typeface="Symbol"/>
              </a:rPr>
              <a:t> de </a:t>
            </a:r>
            <a:r>
              <a:rPr lang="en-US" sz="1200" i="1" dirty="0" err="1" smtClean="0">
                <a:sym typeface="Symbol"/>
              </a:rPr>
              <a:t>inmediato</a:t>
            </a:r>
            <a:r>
              <a:rPr lang="en-US" sz="1200" i="1" dirty="0" smtClean="0">
                <a:sym typeface="Symbol"/>
              </a:rPr>
              <a:t> el valor </a:t>
            </a:r>
            <a:r>
              <a:rPr lang="en-US" sz="1200" b="1" i="1" dirty="0" smtClean="0">
                <a:sym typeface="Symbol"/>
              </a:rPr>
              <a:t>L(s, v) </a:t>
            </a:r>
            <a:r>
              <a:rPr lang="en-US" sz="1200" i="1" dirty="0" smtClean="0">
                <a:sym typeface="Symbol"/>
              </a:rPr>
              <a:t>y </a:t>
            </a:r>
            <a:r>
              <a:rPr lang="en-US" sz="1200" i="1" dirty="0" err="1" smtClean="0">
                <a:sym typeface="Symbol"/>
              </a:rPr>
              <a:t>ese</a:t>
            </a:r>
            <a:r>
              <a:rPr lang="en-US" sz="1200" i="1" dirty="0" smtClean="0">
                <a:sym typeface="Symbol"/>
              </a:rPr>
              <a:t> valor se </a:t>
            </a:r>
            <a:r>
              <a:rPr lang="en-US" sz="1200" i="1" dirty="0" err="1" smtClean="0">
                <a:sym typeface="Symbol"/>
              </a:rPr>
              <a:t>mantiene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invariante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mientras</a:t>
            </a:r>
            <a:r>
              <a:rPr lang="en-US" sz="1200" i="1" dirty="0" smtClean="0">
                <a:sym typeface="Symbol"/>
              </a:rPr>
              <a:t> </a:t>
            </a:r>
            <a:r>
              <a:rPr lang="en-US" sz="1200" i="1" dirty="0" err="1" smtClean="0">
                <a:sym typeface="Symbol"/>
              </a:rPr>
              <a:t>dure</a:t>
            </a:r>
            <a:r>
              <a:rPr lang="en-US" sz="1200" i="1" dirty="0" smtClean="0">
                <a:sym typeface="Symbol"/>
              </a:rPr>
              <a:t> la </a:t>
            </a:r>
            <a:r>
              <a:rPr lang="en-US" sz="1200" i="1" dirty="0" err="1" smtClean="0">
                <a:sym typeface="Symbol"/>
              </a:rPr>
              <a:t>ejecución</a:t>
            </a:r>
            <a:r>
              <a:rPr lang="en-US" sz="1200" i="1" dirty="0" smtClean="0">
                <a:sym typeface="Symbol"/>
              </a:rPr>
              <a:t> del </a:t>
            </a:r>
            <a:r>
              <a:rPr lang="en-US" sz="1200" i="1" dirty="0" err="1" smtClean="0">
                <a:sym typeface="Symbol"/>
              </a:rPr>
              <a:t>algoritmo</a:t>
            </a:r>
            <a:r>
              <a:rPr lang="en-US" sz="1200" i="1" dirty="0" smtClean="0">
                <a:sym typeface="Symbol"/>
              </a:rPr>
              <a:t> BFS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288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9106" y="228600"/>
            <a:ext cx="860249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smtClean="0">
                <a:solidFill>
                  <a:srgbClr val="0070C0"/>
                </a:solidFill>
              </a:rPr>
              <a:t>Lema 3 </a:t>
            </a:r>
            <a:r>
              <a:rPr lang="es-ES_tradnl" sz="2400" b="1" dirty="0" smtClean="0">
                <a:sym typeface="Wingdings" panose="05000000000000000000" pitchFamily="2" charset="2"/>
              </a:rPr>
              <a:t></a:t>
            </a:r>
            <a:r>
              <a:rPr lang="es-ES_tradnl" sz="24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_tradnl" sz="2400" b="1" dirty="0" smtClean="0">
                <a:sym typeface="Wingdings" panose="05000000000000000000" pitchFamily="2" charset="2"/>
              </a:rPr>
              <a:t>E</a:t>
            </a:r>
            <a:r>
              <a:rPr lang="es-ES_tradnl" sz="2400" b="1" dirty="0" smtClean="0"/>
              <a:t>n </a:t>
            </a:r>
            <a:r>
              <a:rPr lang="es-ES_tradnl" sz="2400" b="1" i="1" dirty="0" smtClean="0"/>
              <a:t>Q</a:t>
            </a:r>
            <a:r>
              <a:rPr lang="es-ES_tradnl" sz="2400" b="1" dirty="0" smtClean="0"/>
              <a:t> hay, </a:t>
            </a:r>
            <a:r>
              <a:rPr lang="es-ES_tradnl" sz="2400" b="1" dirty="0"/>
              <a:t>en cada </a:t>
            </a:r>
            <a:r>
              <a:rPr lang="es-ES_tradnl" sz="2400" b="1" dirty="0" smtClean="0"/>
              <a:t>momento, vértices con, a lo sumo, dos </a:t>
            </a:r>
            <a:r>
              <a:rPr lang="es-ES_tradnl" sz="2400" b="1" dirty="0"/>
              <a:t>valores de </a:t>
            </a:r>
            <a:r>
              <a:rPr lang="es-ES_tradnl" sz="2400" b="1" i="1" dirty="0"/>
              <a:t>d</a:t>
            </a:r>
            <a:r>
              <a:rPr lang="es-ES_tradnl" sz="2400" b="1" dirty="0"/>
              <a:t> </a:t>
            </a:r>
            <a:r>
              <a:rPr lang="es-ES_tradnl" sz="2400" b="1" dirty="0" smtClean="0"/>
              <a:t>diferentes</a:t>
            </a:r>
            <a:endParaRPr lang="es-ES" sz="2400" b="1" dirty="0"/>
          </a:p>
          <a:p>
            <a:endParaRPr lang="es-ES" sz="2400" dirty="0">
              <a:solidFill>
                <a:srgbClr val="0070C0"/>
              </a:solidFill>
            </a:endParaRPr>
          </a:p>
          <a:p>
            <a:r>
              <a:rPr lang="es-ES_tradnl" sz="2400" dirty="0"/>
              <a:t> </a:t>
            </a:r>
            <a:r>
              <a:rPr lang="es-ES_tradnl" sz="2400" dirty="0" smtClean="0"/>
              <a:t>Supongamos </a:t>
            </a:r>
            <a:r>
              <a:rPr lang="es-ES_tradnl" sz="2400" dirty="0"/>
              <a:t>que durante la ejecución del </a:t>
            </a:r>
            <a:r>
              <a:rPr lang="es-ES_tradnl" sz="2400" b="1" dirty="0"/>
              <a:t>BFS</a:t>
            </a:r>
            <a:r>
              <a:rPr lang="es-ES_tradnl" sz="2400" dirty="0"/>
              <a:t> </a:t>
            </a:r>
            <a:r>
              <a:rPr lang="es-ES_tradnl" sz="2400" dirty="0" smtClean="0"/>
              <a:t>, </a:t>
            </a:r>
            <a:r>
              <a:rPr lang="es-ES_tradnl" sz="2400" b="1" dirty="0" smtClean="0"/>
              <a:t>Q</a:t>
            </a:r>
            <a:r>
              <a:rPr lang="es-ES_tradnl" sz="2400" dirty="0" smtClean="0"/>
              <a:t> </a:t>
            </a:r>
            <a:r>
              <a:rPr lang="es-ES_tradnl" sz="2400" dirty="0"/>
              <a:t>contiene los </a:t>
            </a:r>
            <a:r>
              <a:rPr lang="es-ES_tradnl" sz="2400" dirty="0" smtClean="0"/>
              <a:t>vértices:</a:t>
            </a:r>
          </a:p>
          <a:p>
            <a:endParaRPr lang="es-ES_tradnl" sz="2400" dirty="0"/>
          </a:p>
          <a:p>
            <a:r>
              <a:rPr lang="es-ES_tradnl" sz="2400" dirty="0" smtClean="0"/>
              <a:t>&lt;</a:t>
            </a:r>
            <a:r>
              <a:rPr lang="es-ES_tradnl" sz="2400" i="1" dirty="0" smtClean="0"/>
              <a:t>v</a:t>
            </a:r>
            <a:r>
              <a:rPr lang="es-ES_tradnl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s-ES_tradnl" sz="2400" i="1" dirty="0"/>
              <a:t>, v</a:t>
            </a:r>
            <a:r>
              <a:rPr lang="es-ES_tradnl" sz="2400" i="1" baseline="-25000" dirty="0"/>
              <a:t>2</a:t>
            </a:r>
            <a:r>
              <a:rPr lang="es-ES_tradnl" sz="2400" i="1" dirty="0"/>
              <a:t>, v</a:t>
            </a:r>
            <a:r>
              <a:rPr lang="es-ES_tradnl" sz="2400" i="1" baseline="-25000" dirty="0"/>
              <a:t>3</a:t>
            </a:r>
            <a:r>
              <a:rPr lang="es-ES_tradnl" sz="2400" i="1" dirty="0"/>
              <a:t>, …, </a:t>
            </a:r>
            <a:r>
              <a:rPr lang="es-ES_tradnl" sz="2400" i="1" dirty="0" err="1" smtClean="0"/>
              <a:t>v</a:t>
            </a:r>
            <a:r>
              <a:rPr lang="es-ES_tradnl" sz="2400" b="1" i="1" baseline="-25000" dirty="0" err="1" smtClean="0">
                <a:solidFill>
                  <a:srgbClr val="00B050"/>
                </a:solidFill>
              </a:rPr>
              <a:t>r</a:t>
            </a:r>
            <a:r>
              <a:rPr lang="es-ES_tradnl" sz="2400" i="1" baseline="-25000" dirty="0" smtClean="0"/>
              <a:t> </a:t>
            </a:r>
            <a:r>
              <a:rPr lang="es-ES_tradnl" sz="2400" dirty="0" smtClean="0"/>
              <a:t>&gt;</a:t>
            </a:r>
            <a:endParaRPr lang="es-ES_tradnl" sz="2400" dirty="0"/>
          </a:p>
          <a:p>
            <a:pPr lvl="5"/>
            <a:r>
              <a:rPr lang="es-ES_tradnl" b="1" i="1" dirty="0">
                <a:solidFill>
                  <a:srgbClr val="00B050"/>
                </a:solidFill>
              </a:rPr>
              <a:t>v</a:t>
            </a:r>
            <a:r>
              <a:rPr lang="es-ES_tradnl" b="1" i="1" baseline="-25000" dirty="0" smtClean="0">
                <a:solidFill>
                  <a:srgbClr val="00B050"/>
                </a:solidFill>
              </a:rPr>
              <a:t>1</a:t>
            </a:r>
            <a:r>
              <a:rPr lang="es-ES_tradnl" sz="1600" i="1" dirty="0" smtClean="0"/>
              <a:t>: </a:t>
            </a:r>
            <a:r>
              <a:rPr lang="es-ES_tradnl" sz="1600" b="1" i="1" dirty="0" smtClean="0"/>
              <a:t>frente</a:t>
            </a:r>
            <a:r>
              <a:rPr lang="es-ES_tradnl" sz="1600" i="1" dirty="0" smtClean="0"/>
              <a:t> </a:t>
            </a:r>
            <a:r>
              <a:rPr lang="es-ES_tradnl" sz="1600" i="1" dirty="0"/>
              <a:t>de </a:t>
            </a:r>
            <a:r>
              <a:rPr lang="es-ES_tradnl" sz="1600" b="1" i="1" dirty="0" smtClean="0"/>
              <a:t>Q</a:t>
            </a:r>
            <a:r>
              <a:rPr lang="es-ES_tradnl" sz="1600" i="1" dirty="0" smtClean="0"/>
              <a:t> </a:t>
            </a:r>
          </a:p>
          <a:p>
            <a:pPr lvl="5"/>
            <a:r>
              <a:rPr lang="es-ES_tradnl" b="1" i="1" dirty="0" err="1" smtClean="0">
                <a:solidFill>
                  <a:srgbClr val="00B050"/>
                </a:solidFill>
              </a:rPr>
              <a:t>v</a:t>
            </a:r>
            <a:r>
              <a:rPr lang="es-ES_tradnl" b="1" i="1" baseline="-25000" dirty="0" err="1" smtClean="0">
                <a:solidFill>
                  <a:srgbClr val="00B050"/>
                </a:solidFill>
              </a:rPr>
              <a:t>r</a:t>
            </a:r>
            <a:r>
              <a:rPr lang="es-ES_tradnl" sz="1600" b="1" i="1" baseline="-25000" dirty="0" smtClean="0"/>
              <a:t> </a:t>
            </a:r>
            <a:r>
              <a:rPr lang="es-ES_tradnl" sz="1600" i="1" dirty="0" smtClean="0"/>
              <a:t>: </a:t>
            </a:r>
            <a:r>
              <a:rPr lang="es-ES_tradnl" sz="1600" b="1" i="1" dirty="0" smtClean="0"/>
              <a:t>fondo </a:t>
            </a:r>
            <a:r>
              <a:rPr lang="es-ES_tradnl" sz="1600" i="1" dirty="0"/>
              <a:t>de </a:t>
            </a:r>
            <a:r>
              <a:rPr lang="es-ES_tradnl" sz="1600" b="1" i="1" dirty="0"/>
              <a:t>Q</a:t>
            </a:r>
            <a:r>
              <a:rPr lang="es-ES_tradnl" sz="1600" i="1" dirty="0" smtClean="0"/>
              <a:t> </a:t>
            </a:r>
          </a:p>
          <a:p>
            <a:endParaRPr lang="es-ES_tradnl" sz="2000" dirty="0"/>
          </a:p>
          <a:p>
            <a:r>
              <a:rPr lang="es-ES_tradnl" sz="2400" dirty="0" smtClean="0"/>
              <a:t>entonces</a:t>
            </a:r>
            <a:r>
              <a:rPr lang="es-ES_tradnl" sz="2400" dirty="0"/>
              <a:t>, </a:t>
            </a:r>
            <a:r>
              <a:rPr lang="es-ES_tradnl" sz="2400" b="1" i="1" dirty="0" smtClean="0"/>
              <a:t>d[</a:t>
            </a:r>
            <a:r>
              <a:rPr lang="es-ES_tradnl" sz="2400" i="1" dirty="0" err="1" smtClean="0"/>
              <a:t>v</a:t>
            </a:r>
            <a:r>
              <a:rPr lang="es-ES_tradnl" sz="2400" i="1" baseline="-25000" dirty="0" err="1" smtClean="0"/>
              <a:t>r</a:t>
            </a:r>
            <a:r>
              <a:rPr lang="es-ES_tradnl" sz="2400" i="1" baseline="-25000" dirty="0" smtClean="0"/>
              <a:t> </a:t>
            </a:r>
            <a:r>
              <a:rPr lang="es-ES_tradnl" sz="2400" b="1" i="1" dirty="0" smtClean="0"/>
              <a:t>] </a:t>
            </a:r>
            <a:r>
              <a:rPr lang="es-ES_tradnl" sz="2400" b="1" i="1" dirty="0"/>
              <a:t>≤ </a:t>
            </a:r>
            <a:r>
              <a:rPr lang="es-ES_tradnl" sz="2400" b="1" i="1" dirty="0" smtClean="0"/>
              <a:t>d[</a:t>
            </a:r>
            <a:r>
              <a:rPr lang="es-ES_tradnl" sz="2400" i="1" dirty="0"/>
              <a:t>v</a:t>
            </a:r>
            <a:r>
              <a:rPr lang="es-ES_tradnl" sz="2400" i="1" baseline="-25000" dirty="0"/>
              <a:t>1</a:t>
            </a:r>
            <a:r>
              <a:rPr lang="es-ES_tradnl" sz="2400" b="1" i="1" dirty="0" smtClean="0"/>
              <a:t>] </a:t>
            </a:r>
            <a:r>
              <a:rPr lang="es-ES_tradnl" sz="2400" b="1" i="1" dirty="0"/>
              <a:t>+ 1 </a:t>
            </a:r>
            <a:r>
              <a:rPr lang="es-ES_tradnl" sz="2400" b="1" i="1" dirty="0" smtClean="0">
                <a:solidFill>
                  <a:schemeClr val="bg1">
                    <a:lumMod val="65000"/>
                  </a:schemeClr>
                </a:solidFill>
                <a:sym typeface="Symbol" panose="05050102010706020507" pitchFamily="18" charset="2"/>
              </a:rPr>
              <a:t> </a:t>
            </a:r>
            <a:r>
              <a:rPr lang="es-ES_tradnl" sz="2400" b="1" i="1" dirty="0">
                <a:solidFill>
                  <a:schemeClr val="bg1">
                    <a:lumMod val="65000"/>
                  </a:schemeClr>
                </a:solidFill>
              </a:rPr>
              <a:t>d[</a:t>
            </a:r>
            <a:r>
              <a:rPr lang="es-ES_tradnl" sz="2400" i="1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s-ES_tradnl" sz="2400" i="1" baseline="-250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s-ES_tradnl" sz="2400" b="1" i="1" dirty="0">
                <a:solidFill>
                  <a:schemeClr val="bg1">
                    <a:lumMod val="65000"/>
                  </a:schemeClr>
                </a:solidFill>
              </a:rPr>
              <a:t>] </a:t>
            </a:r>
            <a:r>
              <a:rPr lang="es-ES_tradnl" sz="2400" b="1" i="1" dirty="0" smtClean="0">
                <a:solidFill>
                  <a:schemeClr val="bg1">
                    <a:lumMod val="65000"/>
                  </a:schemeClr>
                </a:solidFill>
              </a:rPr>
              <a:t>- d[</a:t>
            </a:r>
            <a:r>
              <a:rPr lang="es-ES_tradnl" sz="2400" i="1" dirty="0" smtClean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s-ES_tradnl" sz="2400" i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s-ES_tradnl" sz="2400" b="1" i="1" dirty="0">
                <a:solidFill>
                  <a:schemeClr val="bg1">
                    <a:lumMod val="65000"/>
                  </a:schemeClr>
                </a:solidFill>
              </a:rPr>
              <a:t>] ≤</a:t>
            </a:r>
            <a:r>
              <a:rPr lang="es-ES_tradnl" sz="2400" b="1" i="1" dirty="0" smtClean="0">
                <a:solidFill>
                  <a:schemeClr val="bg1">
                    <a:lumMod val="65000"/>
                  </a:schemeClr>
                </a:solidFill>
              </a:rPr>
              <a:t> 1 </a:t>
            </a:r>
            <a:r>
              <a:rPr lang="es-ES_tradnl" sz="2400" i="1" dirty="0" smtClean="0"/>
              <a:t>y </a:t>
            </a:r>
            <a:r>
              <a:rPr lang="es-ES_tradnl" sz="2400" dirty="0" smtClean="0"/>
              <a:t>además</a:t>
            </a:r>
            <a:r>
              <a:rPr lang="es-ES_tradnl" sz="2400" dirty="0"/>
              <a:t>, se cumple </a:t>
            </a:r>
            <a:r>
              <a:rPr lang="es-ES_tradnl" sz="2400" b="1" i="1" dirty="0"/>
              <a:t>d[v</a:t>
            </a:r>
            <a:r>
              <a:rPr lang="es-ES_tradnl" sz="2400" b="1" i="1" baseline="-25000" dirty="0"/>
              <a:t>i</a:t>
            </a:r>
            <a:r>
              <a:rPr lang="es-ES_tradnl" sz="2400" b="1" i="1" dirty="0"/>
              <a:t>] ≤ d[v</a:t>
            </a:r>
            <a:r>
              <a:rPr lang="es-ES_tradnl" sz="2400" b="1" i="1" baseline="-25000" dirty="0"/>
              <a:t>i+1</a:t>
            </a:r>
            <a:r>
              <a:rPr lang="es-ES_tradnl" sz="2400" b="1" i="1" dirty="0"/>
              <a:t>]</a:t>
            </a:r>
            <a:r>
              <a:rPr lang="es-ES_tradnl" sz="2400" dirty="0"/>
              <a:t>   </a:t>
            </a:r>
            <a:r>
              <a:rPr lang="es-ES_tradnl" sz="2400" b="1" i="1" dirty="0"/>
              <a:t>i=1, 2, …, r-1</a:t>
            </a:r>
            <a:r>
              <a:rPr lang="es-ES_tradnl" sz="2400" dirty="0"/>
              <a:t>,</a:t>
            </a:r>
            <a:r>
              <a:rPr lang="es-ES_tradnl" sz="2400" b="1" i="1" dirty="0" smtClean="0"/>
              <a:t> </a:t>
            </a:r>
            <a:endParaRPr lang="es-ES" sz="2400" dirty="0"/>
          </a:p>
          <a:p>
            <a:r>
              <a:rPr lang="es-ES_tradnl" sz="2400" dirty="0"/>
              <a:t> </a:t>
            </a:r>
            <a:endParaRPr lang="es-ES" sz="2400" dirty="0"/>
          </a:p>
          <a:p>
            <a:r>
              <a:rPr lang="es-ES_tradnl" sz="2400" b="1" u="sng" dirty="0" smtClean="0"/>
              <a:t>Justificación</a:t>
            </a:r>
            <a:r>
              <a:rPr lang="es-ES_tradnl" sz="2400" b="1" dirty="0" smtClean="0"/>
              <a:t>:</a:t>
            </a:r>
            <a:endParaRPr lang="es-ES_tradnl" sz="2400" b="1" dirty="0"/>
          </a:p>
          <a:p>
            <a:endParaRPr lang="es-ES_tradnl" sz="2400" dirty="0" smtClean="0"/>
          </a:p>
          <a:p>
            <a:r>
              <a:rPr lang="es-ES_tradnl" sz="2400" dirty="0"/>
              <a:t>U</a:t>
            </a:r>
            <a:r>
              <a:rPr lang="es-ES_tradnl" sz="2400" dirty="0" smtClean="0"/>
              <a:t>n </a:t>
            </a:r>
            <a:r>
              <a:rPr lang="es-ES_tradnl" sz="2400" b="1" i="1" dirty="0"/>
              <a:t>padre</a:t>
            </a:r>
            <a:r>
              <a:rPr lang="es-ES_tradnl" sz="2400" dirty="0"/>
              <a:t>, manda a sus </a:t>
            </a:r>
            <a:r>
              <a:rPr lang="es-ES_tradnl" sz="2400" b="1" i="1" dirty="0"/>
              <a:t>hijos</a:t>
            </a:r>
            <a:r>
              <a:rPr lang="es-ES_tradnl" sz="2400" dirty="0"/>
              <a:t> </a:t>
            </a:r>
            <a:r>
              <a:rPr lang="es-ES_tradnl" sz="2400" dirty="0" smtClean="0"/>
              <a:t>a </a:t>
            </a:r>
            <a:r>
              <a:rPr lang="es-ES_tradnl" sz="2400" b="1" i="1" dirty="0" smtClean="0"/>
              <a:t>Q</a:t>
            </a:r>
            <a:r>
              <a:rPr lang="es-ES_tradnl" sz="2400" dirty="0" smtClean="0"/>
              <a:t>, </a:t>
            </a:r>
            <a:r>
              <a:rPr lang="es-ES_tradnl" sz="2400" dirty="0"/>
              <a:t>por tanto,  </a:t>
            </a:r>
            <a:r>
              <a:rPr lang="es-ES_tradnl" sz="2400" b="1" i="1" dirty="0" smtClean="0"/>
              <a:t>d[hijos</a:t>
            </a:r>
            <a:r>
              <a:rPr lang="es-ES_tradnl" sz="2400" b="1" i="1" dirty="0"/>
              <a:t>] = d[padre] + 1</a:t>
            </a:r>
            <a:r>
              <a:rPr lang="es-ES_tradnl" sz="2400" i="1" dirty="0"/>
              <a:t> </a:t>
            </a:r>
            <a:r>
              <a:rPr lang="es-ES_tradnl" sz="2400" dirty="0"/>
              <a:t>y las </a:t>
            </a:r>
            <a:r>
              <a:rPr lang="es-ES_tradnl" sz="2400" b="1" i="1" dirty="0"/>
              <a:t>d[hermanos]</a:t>
            </a:r>
            <a:r>
              <a:rPr lang="es-ES_tradnl" sz="2400" dirty="0"/>
              <a:t> son iguales entre </a:t>
            </a:r>
            <a:r>
              <a:rPr lang="es-ES_tradnl" sz="2400" dirty="0" smtClean="0"/>
              <a:t>si</a:t>
            </a:r>
          </a:p>
          <a:p>
            <a:endParaRPr lang="es-ES_tradnl" dirty="0"/>
          </a:p>
        </p:txBody>
      </p:sp>
      <p:sp>
        <p:nvSpPr>
          <p:cNvPr id="5" name="Rectangle 4"/>
          <p:cNvSpPr/>
          <p:nvPr/>
        </p:nvSpPr>
        <p:spPr>
          <a:xfrm>
            <a:off x="1676400" y="3657600"/>
            <a:ext cx="1981200" cy="45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228600" y="5410200"/>
            <a:ext cx="8618706" cy="10668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4" name="Group 33"/>
          <p:cNvGrpSpPr/>
          <p:nvPr/>
        </p:nvGrpSpPr>
        <p:grpSpPr>
          <a:xfrm>
            <a:off x="4572000" y="1981200"/>
            <a:ext cx="5562600" cy="1524000"/>
            <a:chOff x="4572000" y="1981200"/>
            <a:chExt cx="5562600" cy="1524000"/>
          </a:xfrm>
        </p:grpSpPr>
        <p:sp>
          <p:nvSpPr>
            <p:cNvPr id="3" name="Oval 2"/>
            <p:cNvSpPr/>
            <p:nvPr/>
          </p:nvSpPr>
          <p:spPr>
            <a:xfrm>
              <a:off x="6172200" y="2514600"/>
              <a:ext cx="228600" cy="228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Oval 5"/>
            <p:cNvSpPr/>
            <p:nvPr/>
          </p:nvSpPr>
          <p:spPr>
            <a:xfrm>
              <a:off x="5562600" y="3124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Oval 6"/>
            <p:cNvSpPr/>
            <p:nvPr/>
          </p:nvSpPr>
          <p:spPr>
            <a:xfrm>
              <a:off x="5943600" y="3124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Oval 7"/>
            <p:cNvSpPr/>
            <p:nvPr/>
          </p:nvSpPr>
          <p:spPr>
            <a:xfrm>
              <a:off x="6858000" y="3124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05600" y="2057400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…</a:t>
              </a:r>
              <a:endParaRPr lang="es-ES" sz="4800" dirty="0"/>
            </a:p>
          </p:txBody>
        </p:sp>
        <p:cxnSp>
          <p:nvCxnSpPr>
            <p:cNvPr id="11" name="Straight Connector 10"/>
            <p:cNvCxnSpPr>
              <a:endCxn id="6" idx="7"/>
            </p:cNvCxnSpPr>
            <p:nvPr/>
          </p:nvCxnSpPr>
          <p:spPr>
            <a:xfrm flipH="1">
              <a:off x="5757722" y="2667000"/>
              <a:ext cx="428126" cy="490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7" idx="7"/>
            </p:cNvCxnSpPr>
            <p:nvPr/>
          </p:nvCxnSpPr>
          <p:spPr>
            <a:xfrm flipH="1">
              <a:off x="6138722" y="2743200"/>
              <a:ext cx="109678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00800" y="2743200"/>
              <a:ext cx="457200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553200" y="2514600"/>
              <a:ext cx="228600" cy="228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Oval 22"/>
            <p:cNvSpPr/>
            <p:nvPr/>
          </p:nvSpPr>
          <p:spPr>
            <a:xfrm>
              <a:off x="7315200" y="2514600"/>
              <a:ext cx="228600" cy="228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3600" y="1981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C00000"/>
                  </a:solidFill>
                </a:rPr>
                <a:t>padre</a:t>
              </a:r>
              <a:endParaRPr lang="es-ES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257800" y="2631744"/>
              <a:ext cx="2743200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72000" y="2310825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>
                  <a:solidFill>
                    <a:srgbClr val="C00000"/>
                  </a:solidFill>
                </a:rPr>
                <a:t>hermanos</a:t>
              </a:r>
              <a:r>
                <a:rPr lang="en-US" sz="1600" b="1" i="1" dirty="0" smtClean="0">
                  <a:solidFill>
                    <a:srgbClr val="C00000"/>
                  </a:solidFill>
                </a:rPr>
                <a:t> </a:t>
              </a:r>
            </a:p>
            <a:p>
              <a:r>
                <a:rPr lang="en-US" sz="1600" b="1" i="1" dirty="0">
                  <a:solidFill>
                    <a:srgbClr val="C00000"/>
                  </a:solidFill>
                </a:rPr>
                <a:t>d</a:t>
              </a:r>
              <a:r>
                <a:rPr lang="en-US" sz="1600" b="1" i="1" dirty="0" smtClean="0">
                  <a:solidFill>
                    <a:srgbClr val="C00000"/>
                  </a:solidFill>
                </a:rPr>
                <a:t>el padre</a:t>
              </a:r>
              <a:endParaRPr lang="es-ES" sz="16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2920425"/>
              <a:ext cx="2133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>
                  <a:solidFill>
                    <a:srgbClr val="0070C0"/>
                  </a:solidFill>
                </a:rPr>
                <a:t>hijos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sz="1600" b="1" i="1" dirty="0">
                  <a:solidFill>
                    <a:srgbClr val="0070C0"/>
                  </a:solidFill>
                </a:rPr>
                <a:t>d</a:t>
              </a:r>
              <a:r>
                <a:rPr lang="en-US" sz="1600" b="1" i="1" dirty="0" smtClean="0">
                  <a:solidFill>
                    <a:srgbClr val="0070C0"/>
                  </a:solidFill>
                </a:rPr>
                <a:t>el padre</a:t>
              </a:r>
              <a:endParaRPr lang="es-ES" sz="1600" b="1" i="1" dirty="0">
                <a:solidFill>
                  <a:srgbClr val="0070C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113360" y="3235656"/>
              <a:ext cx="2743200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8001000" y="2404646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/>
                <a:t>nivel</a:t>
              </a:r>
              <a:r>
                <a:rPr lang="en-US" sz="1600" b="1" i="1" dirty="0" smtClean="0"/>
                <a:t> k</a:t>
              </a:r>
              <a:endParaRPr lang="es-ES" sz="1600" b="1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1000" y="3014246"/>
              <a:ext cx="2133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 err="1" smtClean="0"/>
                <a:t>nivel</a:t>
              </a:r>
              <a:r>
                <a:rPr lang="en-US" sz="1600" b="1" i="1" dirty="0" smtClean="0"/>
                <a:t> k + 1</a:t>
              </a:r>
              <a:endParaRPr lang="es-ES" sz="1600" b="1" i="1" dirty="0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6207456" y="2255343"/>
              <a:ext cx="152400" cy="24187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1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1486710" y="3513738"/>
            <a:ext cx="304800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38200" y="121920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0070C0"/>
                </a:solidFill>
              </a:rPr>
              <a:t>Corolario 4 </a:t>
            </a:r>
            <a:r>
              <a:rPr lang="es-ES_tradnl" sz="2400" b="1" dirty="0">
                <a:sym typeface="Wingdings" panose="05000000000000000000" pitchFamily="2" charset="2"/>
              </a:rPr>
              <a:t></a:t>
            </a:r>
            <a:r>
              <a:rPr lang="es-ES_tradnl" sz="2400" b="1" dirty="0"/>
              <a:t> </a:t>
            </a:r>
            <a:r>
              <a:rPr lang="es-ES_tradnl" sz="2400" b="1" dirty="0" smtClean="0"/>
              <a:t>Los </a:t>
            </a:r>
            <a:r>
              <a:rPr lang="es-ES_tradnl" sz="2400" b="1" dirty="0"/>
              <a:t>valores de </a:t>
            </a:r>
            <a:r>
              <a:rPr lang="es-ES_tradnl" sz="2400" b="1" i="1" dirty="0"/>
              <a:t>d</a:t>
            </a:r>
            <a:r>
              <a:rPr lang="es-ES_tradnl" sz="2400" b="1" dirty="0"/>
              <a:t>, a medida que los vértices se van insertando en </a:t>
            </a:r>
            <a:r>
              <a:rPr lang="es-ES_tradnl" sz="2400" b="1" i="1" dirty="0"/>
              <a:t>Q</a:t>
            </a:r>
            <a:r>
              <a:rPr lang="es-ES_tradnl" sz="2400" b="1" dirty="0"/>
              <a:t>, crecen monótonamente en el decursar del </a:t>
            </a:r>
            <a:r>
              <a:rPr lang="es-ES_tradnl" sz="2400" b="1" dirty="0" smtClean="0"/>
              <a:t>tiempo</a:t>
            </a:r>
            <a:endParaRPr lang="es-ES" sz="2400" b="1" dirty="0"/>
          </a:p>
          <a:p>
            <a:endParaRPr lang="es-ES_tradnl" sz="2400" dirty="0"/>
          </a:p>
          <a:p>
            <a:r>
              <a:rPr lang="es-ES_tradnl" sz="2400" dirty="0"/>
              <a:t>Supongamos que los vértices </a:t>
            </a:r>
            <a:r>
              <a:rPr lang="es-ES_tradnl" sz="2400" b="1" i="1" dirty="0"/>
              <a:t>v</a:t>
            </a:r>
            <a:r>
              <a:rPr lang="es-ES_tradnl" sz="2400" b="1" i="1" baseline="-25000" dirty="0"/>
              <a:t>i</a:t>
            </a:r>
            <a:r>
              <a:rPr lang="es-ES_tradnl" sz="2400" i="1" dirty="0"/>
              <a:t> </a:t>
            </a:r>
            <a:r>
              <a:rPr lang="es-ES_tradnl" sz="2400" dirty="0"/>
              <a:t>y </a:t>
            </a:r>
            <a:r>
              <a:rPr lang="es-ES_tradnl" sz="2400" b="1" i="1" dirty="0" err="1"/>
              <a:t>v</a:t>
            </a:r>
            <a:r>
              <a:rPr lang="es-ES_tradnl" sz="2400" b="1" i="1" baseline="-25000" dirty="0" err="1"/>
              <a:t>j</a:t>
            </a:r>
            <a:r>
              <a:rPr lang="es-ES_tradnl" sz="2400" i="1" dirty="0"/>
              <a:t> </a:t>
            </a:r>
            <a:r>
              <a:rPr lang="es-ES_tradnl" sz="2400" dirty="0"/>
              <a:t>se insertan en </a:t>
            </a:r>
            <a:r>
              <a:rPr lang="es-ES_tradnl" sz="2400" b="1" dirty="0"/>
              <a:t>Q</a:t>
            </a:r>
            <a:r>
              <a:rPr lang="es-ES_tradnl" sz="2400" dirty="0"/>
              <a:t> durante la ejecución del </a:t>
            </a:r>
            <a:r>
              <a:rPr lang="es-ES_tradnl" sz="2400" b="1" dirty="0"/>
              <a:t>BFS</a:t>
            </a:r>
            <a:r>
              <a:rPr lang="es-ES_tradnl" sz="2400" dirty="0"/>
              <a:t> y que </a:t>
            </a:r>
            <a:r>
              <a:rPr lang="es-ES_tradnl" sz="2400" b="1" i="1" dirty="0"/>
              <a:t>v</a:t>
            </a:r>
            <a:r>
              <a:rPr lang="es-ES_tradnl" sz="2400" b="1" i="1" baseline="-25000" dirty="0"/>
              <a:t>i</a:t>
            </a:r>
            <a:r>
              <a:rPr lang="es-ES_tradnl" sz="2400" i="1" dirty="0"/>
              <a:t> </a:t>
            </a:r>
            <a:r>
              <a:rPr lang="es-ES_tradnl" sz="2400" dirty="0"/>
              <a:t>se inserta antes que </a:t>
            </a:r>
            <a:r>
              <a:rPr lang="es-ES_tradnl" sz="2400" b="1" i="1" dirty="0" err="1"/>
              <a:t>v</a:t>
            </a:r>
            <a:r>
              <a:rPr lang="es-ES_tradnl" sz="2400" b="1" i="1" baseline="-25000" dirty="0" err="1"/>
              <a:t>j</a:t>
            </a:r>
            <a:r>
              <a:rPr lang="es-ES_tradnl" sz="2400" dirty="0"/>
              <a:t>. Entonces </a:t>
            </a:r>
            <a:r>
              <a:rPr lang="es-ES_tradnl" sz="2400" b="1" i="1" dirty="0"/>
              <a:t>d</a:t>
            </a:r>
            <a:r>
              <a:rPr lang="es-ES_tradnl" sz="2400" b="1" dirty="0"/>
              <a:t>[</a:t>
            </a:r>
            <a:r>
              <a:rPr lang="es-ES_tradnl" sz="2400" b="1" i="1" dirty="0"/>
              <a:t>v</a:t>
            </a:r>
            <a:r>
              <a:rPr lang="es-ES_tradnl" sz="2400" b="1" i="1" baseline="-25000" dirty="0"/>
              <a:t>i</a:t>
            </a:r>
            <a:r>
              <a:rPr lang="es-ES_tradnl" sz="2400" b="1" dirty="0"/>
              <a:t>] ≤ </a:t>
            </a:r>
            <a:r>
              <a:rPr lang="es-ES_tradnl" sz="2400" b="1" i="1" dirty="0"/>
              <a:t>d</a:t>
            </a:r>
            <a:r>
              <a:rPr lang="es-ES_tradnl" sz="2400" b="1" dirty="0"/>
              <a:t>[</a:t>
            </a:r>
            <a:r>
              <a:rPr lang="es-ES_tradnl" sz="2400" b="1" i="1" dirty="0" err="1"/>
              <a:t>v</a:t>
            </a:r>
            <a:r>
              <a:rPr lang="es-ES_tradnl" sz="2400" b="1" i="1" baseline="-25000" dirty="0" err="1"/>
              <a:t>j</a:t>
            </a:r>
            <a:r>
              <a:rPr lang="es-ES_tradnl" sz="2400" b="1" dirty="0"/>
              <a:t>]</a:t>
            </a:r>
            <a:r>
              <a:rPr lang="es-ES_tradnl" sz="2400" dirty="0"/>
              <a:t> en el momento en que </a:t>
            </a:r>
            <a:r>
              <a:rPr lang="es-ES_tradnl" sz="2400" b="1" i="1" dirty="0" err="1"/>
              <a:t>v</a:t>
            </a:r>
            <a:r>
              <a:rPr lang="es-ES_tradnl" sz="2400" b="1" i="1" baseline="-25000" dirty="0" err="1"/>
              <a:t>j</a:t>
            </a:r>
            <a:r>
              <a:rPr lang="es-ES_tradnl" sz="2400" b="1" i="1" dirty="0"/>
              <a:t> </a:t>
            </a:r>
            <a:r>
              <a:rPr lang="es-ES_tradnl" sz="2400" dirty="0"/>
              <a:t>es insertado</a:t>
            </a:r>
            <a:endParaRPr lang="es-ES" sz="2400" dirty="0"/>
          </a:p>
          <a:p>
            <a:endParaRPr lang="es-ES" sz="2400" dirty="0"/>
          </a:p>
        </p:txBody>
      </p:sp>
      <p:cxnSp>
        <p:nvCxnSpPr>
          <p:cNvPr id="3" name="2 Conector recto"/>
          <p:cNvCxnSpPr/>
          <p:nvPr/>
        </p:nvCxnSpPr>
        <p:spPr>
          <a:xfrm>
            <a:off x="2362200" y="3810000"/>
            <a:ext cx="472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Longitud mínima entre dos vértices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2800" dirty="0" smtClean="0"/>
                  <a:t>Se define </a:t>
                </a:r>
                <a:r>
                  <a:rPr lang="es-MX" sz="2800" b="1" dirty="0" smtClean="0">
                    <a:solidFill>
                      <a:srgbClr val="0070C0"/>
                    </a:solidFill>
                  </a:rPr>
                  <a:t>longitud mínima </a:t>
                </a:r>
                <a:r>
                  <a:rPr lang="es-MX" sz="2800" dirty="0" smtClean="0"/>
                  <a:t>entre dos vértices </a:t>
                </a:r>
                <a14:m>
                  <m:oMath xmlns:m="http://schemas.openxmlformats.org/officeDocument/2006/math"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2800" b="1" dirty="0" smtClean="0"/>
                  <a:t> </a:t>
                </a:r>
                <a:r>
                  <a:rPr lang="es-MX" sz="2800" dirty="0" smtClean="0"/>
                  <a:t>como el </a:t>
                </a:r>
                <a:r>
                  <a:rPr lang="es-MX" sz="2800" b="1" dirty="0" smtClean="0"/>
                  <a:t>número mínimo </a:t>
                </a:r>
                <a:r>
                  <a:rPr lang="es-MX" sz="2800" dirty="0" smtClean="0"/>
                  <a:t>de aristas existentes en cualquier camino de 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800" dirty="0" smtClean="0"/>
                  <a:t> a 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800" dirty="0" smtClean="0"/>
                  <a:t>. Si no existe camino entre 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800" dirty="0" smtClean="0"/>
                  <a:t> y 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MX" sz="2800" dirty="0" smtClean="0"/>
                  <a:t>, entonces </a:t>
                </a:r>
                <a14:m>
                  <m:oMath xmlns:m="http://schemas.openxmlformats.org/officeDocument/2006/math"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s-MX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1" i="1" dirty="0" err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MX" sz="2800" b="1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s-MX" sz="2800" b="0" dirty="0" smtClean="0">
                  <a:ea typeface="Cambria Math" panose="02040503050406030204" pitchFamily="18" charset="0"/>
                </a:endParaRPr>
              </a:p>
              <a:p>
                <a:endParaRPr lang="es-MX" sz="2800" dirty="0" smtClean="0"/>
              </a:p>
              <a:p>
                <a:r>
                  <a:rPr lang="es-MX" sz="2800" dirty="0" smtClean="0"/>
                  <a:t>Se le llama </a:t>
                </a:r>
                <a:r>
                  <a:rPr lang="es-MX" sz="2800" b="1" dirty="0">
                    <a:solidFill>
                      <a:srgbClr val="0070C0"/>
                    </a:solidFill>
                  </a:rPr>
                  <a:t>camino de longitud mínima </a:t>
                </a:r>
                <a:r>
                  <a:rPr lang="es-MX" sz="2800" dirty="0" smtClean="0"/>
                  <a:t>al camino de longitud </a:t>
                </a:r>
                <a14:m>
                  <m:oMath xmlns:m="http://schemas.openxmlformats.org/officeDocument/2006/math"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800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800" b="1" dirty="0" smtClean="0"/>
              </a:p>
              <a:p>
                <a:endParaRPr lang="es-MX" sz="2800" dirty="0"/>
              </a:p>
              <a:p>
                <a:endParaRPr lang="es-MX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3" t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5 Rectángulo redondeado"/>
              <p:cNvSpPr/>
              <p:nvPr/>
            </p:nvSpPr>
            <p:spPr>
              <a:xfrm>
                <a:off x="304800" y="4414837"/>
                <a:ext cx="8458200" cy="1985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800" b="1" dirty="0" smtClean="0">
                    <a:solidFill>
                      <a:schemeClr val="tx1"/>
                    </a:solidFill>
                  </a:rPr>
                  <a:t>PROBLEMA</a:t>
                </a:r>
              </a:p>
              <a:p>
                <a:pPr algn="ctr"/>
                <a:endParaRPr lang="es-ES_tradnl" sz="2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ES_tradnl" sz="2800" dirty="0" smtClean="0">
                    <a:solidFill>
                      <a:schemeClr val="tx1"/>
                    </a:solidFill>
                  </a:rPr>
                  <a:t>Dado dos vértices </a:t>
                </a:r>
                <a14:m>
                  <m:oMath xmlns:m="http://schemas.openxmlformats.org/officeDocument/2006/math">
                    <m:r>
                      <a:rPr lang="es-MX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MX" sz="28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es-MX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ES_tradnl" sz="2800" dirty="0" smtClean="0">
                    <a:solidFill>
                      <a:schemeClr val="tx1"/>
                    </a:solidFill>
                  </a:rPr>
                  <a:t> calcule </a:t>
                </a:r>
                <a14:m>
                  <m:oMath xmlns:m="http://schemas.openxmlformats.org/officeDocument/2006/math">
                    <m:r>
                      <a:rPr lang="es-MX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s-MX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28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MX" sz="28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8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_tradnl" sz="2800" dirty="0" smtClean="0">
                    <a:solidFill>
                      <a:schemeClr val="tx1"/>
                    </a:solidFill>
                  </a:rPr>
                  <a:t>y devuelva el </a:t>
                </a:r>
                <a:r>
                  <a:rPr lang="es-ES_tradnl" sz="2800" b="1" dirty="0" smtClean="0">
                    <a:solidFill>
                      <a:schemeClr val="tx1"/>
                    </a:solidFill>
                  </a:rPr>
                  <a:t>camino de longitud mínima </a:t>
                </a:r>
                <a:r>
                  <a:rPr lang="es-ES_tradnl" sz="2800" dirty="0" smtClean="0">
                    <a:solidFill>
                      <a:schemeClr val="tx1"/>
                    </a:solidFill>
                  </a:rPr>
                  <a:t>entre ellos</a:t>
                </a:r>
                <a:endParaRPr lang="es-ES_tradn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5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14837"/>
                <a:ext cx="8458200" cy="1985963"/>
              </a:xfrm>
              <a:prstGeom prst="rect">
                <a:avLst/>
              </a:prstGeom>
              <a:blipFill rotWithShape="0">
                <a:blip r:embed="rId3"/>
                <a:stretch>
                  <a:fillRect b="-2687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217230"/>
            <a:ext cx="83058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RESUMIENDO:</a:t>
            </a:r>
          </a:p>
          <a:p>
            <a:endParaRPr lang="en-US" sz="2400" dirty="0"/>
          </a:p>
          <a:p>
            <a:r>
              <a:rPr lang="es-ES_tradnl" sz="2400" dirty="0"/>
              <a:t>Sea </a:t>
            </a:r>
            <a:r>
              <a:rPr lang="es-ES_tradnl" sz="2400" b="1" i="1" dirty="0"/>
              <a:t>G = (V, E)</a:t>
            </a:r>
            <a:r>
              <a:rPr lang="es-ES_tradnl" sz="2400" i="1" dirty="0"/>
              <a:t> </a:t>
            </a:r>
            <a:r>
              <a:rPr lang="es-ES_tradnl" sz="2400" dirty="0" smtClean="0"/>
              <a:t>un </a:t>
            </a:r>
            <a:r>
              <a:rPr lang="es-ES_tradnl" sz="2400" dirty="0"/>
              <a:t>grafo </a:t>
            </a:r>
            <a:r>
              <a:rPr lang="es-ES_tradnl" sz="2400" b="1" dirty="0"/>
              <a:t>no</a:t>
            </a:r>
            <a:r>
              <a:rPr lang="es-ES_tradnl" sz="2400" dirty="0"/>
              <a:t> </a:t>
            </a:r>
            <a:r>
              <a:rPr lang="es-ES_tradnl" sz="2400" b="1" dirty="0"/>
              <a:t>dirigido</a:t>
            </a:r>
            <a:r>
              <a:rPr lang="es-ES_tradnl" sz="2400" dirty="0"/>
              <a:t> y sea </a:t>
            </a:r>
            <a:r>
              <a:rPr lang="es-ES_tradnl" sz="2400" b="1" i="1" dirty="0" err="1"/>
              <a:t>s∈V</a:t>
            </a:r>
            <a:r>
              <a:rPr lang="es-ES_tradnl" sz="2400" i="1" dirty="0"/>
              <a:t> </a:t>
            </a:r>
            <a:r>
              <a:rPr lang="es-ES_tradnl" sz="2400" dirty="0"/>
              <a:t>un vértice arbitrario, entonces, para </a:t>
            </a:r>
            <a:r>
              <a:rPr lang="es-ES_tradnl" sz="2400" dirty="0" smtClean="0"/>
              <a:t>toda arista </a:t>
            </a:r>
            <a:r>
              <a:rPr lang="es-ES_tradnl" sz="2400" b="1" i="1" dirty="0"/>
              <a:t>(u, v)</a:t>
            </a:r>
            <a:r>
              <a:rPr lang="es-ES_tradnl" sz="2400" b="1" dirty="0"/>
              <a:t>∈</a:t>
            </a:r>
            <a:r>
              <a:rPr lang="es-ES_tradnl" sz="2400" b="1" i="1" dirty="0"/>
              <a:t>E</a:t>
            </a:r>
            <a:r>
              <a:rPr lang="es-ES_tradnl" sz="2400" i="1" dirty="0"/>
              <a:t>:    </a:t>
            </a:r>
            <a:endParaRPr lang="es-ES_tradnl" sz="2400" i="1" dirty="0" smtClean="0"/>
          </a:p>
          <a:p>
            <a:endParaRPr lang="es-ES_tradnl" sz="2400" i="1" dirty="0"/>
          </a:p>
          <a:p>
            <a:r>
              <a:rPr lang="es-ES_tradnl" sz="2400" b="1" dirty="0">
                <a:solidFill>
                  <a:srgbClr val="0070C0"/>
                </a:solidFill>
              </a:rPr>
              <a:t>Lema 1 </a:t>
            </a:r>
            <a:r>
              <a:rPr lang="es-ES_tradnl" sz="2400" b="1" dirty="0">
                <a:sym typeface="Wingdings" panose="05000000000000000000" pitchFamily="2" charset="2"/>
              </a:rPr>
              <a:t></a:t>
            </a:r>
            <a:r>
              <a:rPr lang="es-ES_tradnl" sz="2400" dirty="0">
                <a:solidFill>
                  <a:srgbClr val="0070C0"/>
                </a:solidFill>
              </a:rPr>
              <a:t> </a:t>
            </a:r>
            <a:r>
              <a:rPr lang="es-ES_tradnl" sz="2400" b="1" dirty="0" smtClean="0"/>
              <a:t>El </a:t>
            </a:r>
            <a:r>
              <a:rPr lang="es-ES_tradnl" sz="2400" b="1" dirty="0"/>
              <a:t>valor del </a:t>
            </a:r>
            <a:r>
              <a:rPr lang="es-ES_tradnl" sz="2400" b="1" i="1" dirty="0"/>
              <a:t>camino de longitud mínima </a:t>
            </a:r>
            <a:r>
              <a:rPr lang="es-ES_tradnl" sz="2400" b="1" dirty="0"/>
              <a:t>entre </a:t>
            </a:r>
            <a:r>
              <a:rPr lang="es-ES_tradnl" sz="2400" b="1" i="1" dirty="0"/>
              <a:t>s</a:t>
            </a:r>
            <a:r>
              <a:rPr lang="es-ES_tradnl" sz="2400" b="1" dirty="0"/>
              <a:t> y </a:t>
            </a:r>
            <a:r>
              <a:rPr lang="es-ES_tradnl" sz="2400" b="1" i="1" dirty="0"/>
              <a:t>v</a:t>
            </a:r>
            <a:r>
              <a:rPr lang="es-ES_tradnl" sz="2400" b="1" dirty="0"/>
              <a:t> es, a lo sumo, 1 más que el valor del </a:t>
            </a:r>
            <a:r>
              <a:rPr lang="es-ES_tradnl" sz="2400" b="1" i="1" dirty="0"/>
              <a:t>camino de longitud mínima </a:t>
            </a:r>
            <a:r>
              <a:rPr lang="es-ES_tradnl" sz="2400" b="1" dirty="0"/>
              <a:t>entre </a:t>
            </a:r>
            <a:r>
              <a:rPr lang="es-ES_tradnl" sz="2400" b="1" i="1" dirty="0"/>
              <a:t>s</a:t>
            </a:r>
            <a:r>
              <a:rPr lang="es-ES_tradnl" sz="2400" b="1" dirty="0"/>
              <a:t> y </a:t>
            </a:r>
            <a:r>
              <a:rPr lang="es-ES_tradnl" sz="2400" b="1" i="1" dirty="0" smtClean="0"/>
              <a:t>u</a:t>
            </a:r>
          </a:p>
          <a:p>
            <a:endParaRPr lang="es-ES_tradnl" sz="2400" b="1" i="1" dirty="0"/>
          </a:p>
          <a:p>
            <a:r>
              <a:rPr lang="es-ES_tradnl" sz="2400" b="1" dirty="0">
                <a:solidFill>
                  <a:srgbClr val="0070C0"/>
                </a:solidFill>
              </a:rPr>
              <a:t>Lema 2</a:t>
            </a:r>
            <a:r>
              <a:rPr lang="es-ES_tradnl" sz="2400" i="1" dirty="0"/>
              <a:t> </a:t>
            </a:r>
            <a:r>
              <a:rPr lang="es-ES_tradnl" sz="2400" i="1" dirty="0">
                <a:sym typeface="Wingdings" panose="05000000000000000000" pitchFamily="2" charset="2"/>
              </a:rPr>
              <a:t> 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</a:t>
            </a:r>
            <a:r>
              <a:rPr lang="es-ES_tradnl" sz="2400" b="1" dirty="0"/>
              <a:t> acota superiormente a </a:t>
            </a:r>
            <a:r>
              <a:rPr lang="es-ES_tradnl" sz="2400" b="1" i="1" dirty="0"/>
              <a:t>L(s, v</a:t>
            </a:r>
            <a:r>
              <a:rPr lang="es-ES_tradnl" sz="2400" b="1" i="1" dirty="0" smtClean="0"/>
              <a:t>)</a:t>
            </a:r>
          </a:p>
          <a:p>
            <a:endParaRPr lang="es-ES_tradnl" sz="2400" b="1" i="1" dirty="0"/>
          </a:p>
          <a:p>
            <a:r>
              <a:rPr lang="es-ES_tradnl" sz="2400" b="1" dirty="0">
                <a:solidFill>
                  <a:srgbClr val="0070C0"/>
                </a:solidFill>
              </a:rPr>
              <a:t>Lema 3 </a:t>
            </a:r>
            <a:r>
              <a:rPr lang="es-ES_tradnl" sz="2400" b="1" dirty="0">
                <a:sym typeface="Wingdings" panose="05000000000000000000" pitchFamily="2" charset="2"/>
              </a:rPr>
              <a:t></a:t>
            </a:r>
            <a:r>
              <a:rPr lang="es-ES_tradnl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s-ES_tradnl" sz="2400" b="1" dirty="0" smtClean="0">
                <a:sym typeface="Wingdings" panose="05000000000000000000" pitchFamily="2" charset="2"/>
              </a:rPr>
              <a:t>E</a:t>
            </a:r>
            <a:r>
              <a:rPr lang="es-ES_tradnl" sz="2400" b="1" dirty="0" smtClean="0"/>
              <a:t>n </a:t>
            </a:r>
            <a:r>
              <a:rPr lang="es-ES_tradnl" sz="2400" b="1" i="1" dirty="0"/>
              <a:t>Q</a:t>
            </a:r>
            <a:r>
              <a:rPr lang="es-ES_tradnl" sz="2400" b="1" dirty="0"/>
              <a:t> hay, en cada momento, vértices con, a lo sumo, dos valores de </a:t>
            </a:r>
            <a:r>
              <a:rPr lang="es-ES_tradnl" sz="2400" b="1" i="1" dirty="0"/>
              <a:t>d</a:t>
            </a:r>
            <a:r>
              <a:rPr lang="es-ES_tradnl" sz="2400" b="1" dirty="0"/>
              <a:t> </a:t>
            </a:r>
            <a:r>
              <a:rPr lang="es-ES_tradnl" sz="2400" b="1" dirty="0" smtClean="0"/>
              <a:t>diferentes</a:t>
            </a:r>
          </a:p>
          <a:p>
            <a:endParaRPr lang="es-ES_tradnl" sz="2400" b="1" dirty="0"/>
          </a:p>
          <a:p>
            <a:pPr lvl="1"/>
            <a:r>
              <a:rPr lang="es-ES_tradnl" sz="2400" b="1" dirty="0">
                <a:solidFill>
                  <a:srgbClr val="0070C0"/>
                </a:solidFill>
              </a:rPr>
              <a:t>Corolario 4 </a:t>
            </a:r>
            <a:r>
              <a:rPr lang="es-ES_tradnl" sz="2400" b="1" dirty="0">
                <a:sym typeface="Wingdings" panose="05000000000000000000" pitchFamily="2" charset="2"/>
              </a:rPr>
              <a:t></a:t>
            </a:r>
            <a:r>
              <a:rPr lang="es-ES_tradnl" sz="2400" b="1" dirty="0"/>
              <a:t> </a:t>
            </a:r>
            <a:r>
              <a:rPr lang="es-ES_tradnl" sz="2400" b="1" dirty="0" smtClean="0"/>
              <a:t>Los </a:t>
            </a:r>
            <a:r>
              <a:rPr lang="es-ES_tradnl" sz="2400" b="1" dirty="0"/>
              <a:t>valores de </a:t>
            </a:r>
            <a:r>
              <a:rPr lang="es-ES_tradnl" sz="2400" b="1" i="1" dirty="0"/>
              <a:t>d</a:t>
            </a:r>
            <a:r>
              <a:rPr lang="es-ES_tradnl" sz="2400" b="1" dirty="0"/>
              <a:t>, a medida que los vértices se van insertando en </a:t>
            </a:r>
            <a:r>
              <a:rPr lang="es-ES_tradnl" sz="2400" b="1" i="1" dirty="0"/>
              <a:t>Q</a:t>
            </a:r>
            <a:r>
              <a:rPr lang="es-ES_tradnl" sz="2400" b="1" dirty="0"/>
              <a:t>, crecen monótonamente en el </a:t>
            </a:r>
            <a:r>
              <a:rPr lang="es-ES_tradnl" sz="2400" b="1" dirty="0" err="1"/>
              <a:t>decursar</a:t>
            </a:r>
            <a:r>
              <a:rPr lang="es-ES_tradnl" sz="2400" b="1" dirty="0"/>
              <a:t> del </a:t>
            </a:r>
            <a:r>
              <a:rPr lang="es-ES_tradnl" sz="2400" b="1" dirty="0" smtClean="0"/>
              <a:t>tiempo</a:t>
            </a:r>
            <a:endParaRPr lang="es-ES" sz="2400" b="1" dirty="0"/>
          </a:p>
          <a:p>
            <a:endParaRPr lang="es-ES_tradnl" sz="2400" b="1" dirty="0" smtClean="0"/>
          </a:p>
          <a:p>
            <a:endParaRPr lang="es-ES_tradnl" sz="2400" b="1" dirty="0"/>
          </a:p>
          <a:p>
            <a:endParaRPr lang="es-ES_tradnl" sz="2400" b="1" dirty="0" smtClean="0"/>
          </a:p>
          <a:p>
            <a:endParaRPr lang="es-ES_tradnl" sz="2400" b="1" dirty="0"/>
          </a:p>
          <a:p>
            <a:endParaRPr lang="es-ES" b="1" dirty="0"/>
          </a:p>
          <a:p>
            <a:endParaRPr lang="es-ES_tradnl" b="1" i="1" dirty="0" smtClean="0"/>
          </a:p>
          <a:p>
            <a:endParaRPr lang="es-ES_tradnl" b="1" i="1" dirty="0"/>
          </a:p>
          <a:p>
            <a:endParaRPr lang="es-ES" b="1" dirty="0"/>
          </a:p>
          <a:p>
            <a:endParaRPr lang="es-ES" b="1" dirty="0"/>
          </a:p>
          <a:p>
            <a:endParaRPr lang="es-ES_tradnl" i="1" dirty="0" smtClean="0"/>
          </a:p>
          <a:p>
            <a:r>
              <a:rPr lang="es-ES_tradnl" i="1" dirty="0" smtClean="0"/>
              <a:t>    </a:t>
            </a:r>
            <a:endParaRPr lang="es-ES" dirty="0"/>
          </a:p>
          <a:p>
            <a:endParaRPr lang="es-E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2895600"/>
            <a:ext cx="4953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Demostración</a:t>
            </a:r>
            <a:r>
              <a:rPr lang="en-US" sz="1400" b="1" dirty="0" smtClean="0">
                <a:solidFill>
                  <a:srgbClr val="0070C0"/>
                </a:solidFill>
              </a:rPr>
              <a:t> en I.A (3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1400" b="1" dirty="0" smtClean="0">
                <a:solidFill>
                  <a:srgbClr val="0070C0"/>
                </a:solidFill>
              </a:rPr>
              <a:t>. Edition) Lemma 22.1 pp 598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200" y="3883223"/>
            <a:ext cx="4953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Demostración</a:t>
            </a:r>
            <a:r>
              <a:rPr lang="en-US" sz="1400" b="1" dirty="0" smtClean="0">
                <a:solidFill>
                  <a:srgbClr val="0070C0"/>
                </a:solidFill>
              </a:rPr>
              <a:t> en I.A (3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1400" b="1" dirty="0" smtClean="0">
                <a:solidFill>
                  <a:srgbClr val="0070C0"/>
                </a:solidFill>
              </a:rPr>
              <a:t>. Edition) Lemma 22.2 pp 598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4953000"/>
            <a:ext cx="4953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Demostración</a:t>
            </a:r>
            <a:r>
              <a:rPr lang="en-US" sz="1400" b="1" dirty="0" smtClean="0">
                <a:solidFill>
                  <a:srgbClr val="0070C0"/>
                </a:solidFill>
              </a:rPr>
              <a:t> en I.A (3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1400" b="1" dirty="0" smtClean="0">
                <a:solidFill>
                  <a:srgbClr val="0070C0"/>
                </a:solidFill>
              </a:rPr>
              <a:t>. Edition) Lemma 22.3 pp 599</a:t>
            </a:r>
            <a:endParaRPr lang="es-E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6172200"/>
            <a:ext cx="4953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70C0"/>
                </a:solidFill>
              </a:rPr>
              <a:t>Demostración</a:t>
            </a:r>
            <a:r>
              <a:rPr lang="en-US" sz="1400" b="1" dirty="0" smtClean="0">
                <a:solidFill>
                  <a:srgbClr val="0070C0"/>
                </a:solidFill>
              </a:rPr>
              <a:t> en I.A (3</a:t>
            </a:r>
            <a:r>
              <a:rPr lang="en-US" sz="1400" b="1" baseline="30000" dirty="0" smtClean="0">
                <a:solidFill>
                  <a:srgbClr val="0070C0"/>
                </a:solidFill>
              </a:rPr>
              <a:t>rd</a:t>
            </a:r>
            <a:r>
              <a:rPr lang="en-US" sz="1400" b="1" dirty="0" smtClean="0">
                <a:solidFill>
                  <a:srgbClr val="0070C0"/>
                </a:solidFill>
              </a:rPr>
              <a:t>. Edition) Corollary 22.4 pp 599</a:t>
            </a:r>
            <a:endParaRPr lang="es-E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36718" y="816888"/>
            <a:ext cx="8876490" cy="12226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152400" y="816888"/>
            <a:ext cx="91440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El </a:t>
            </a:r>
            <a:r>
              <a:rPr lang="es-ES_tradnl" sz="2400" b="1" i="1" dirty="0"/>
              <a:t>BFS</a:t>
            </a:r>
            <a:r>
              <a:rPr lang="es-ES_tradnl" sz="2400" dirty="0"/>
              <a:t> calcula los </a:t>
            </a:r>
            <a:r>
              <a:rPr lang="es-ES_tradnl" sz="2400" b="1" i="1" dirty="0"/>
              <a:t>caminos de longitud mínima </a:t>
            </a:r>
            <a:r>
              <a:rPr lang="es-ES_tradnl" sz="2400" dirty="0"/>
              <a:t>entre el </a:t>
            </a:r>
            <a:r>
              <a:rPr lang="es-ES_tradnl" sz="2400" b="1" i="1" dirty="0"/>
              <a:t>origen </a:t>
            </a:r>
            <a:r>
              <a:rPr lang="es-ES_tradnl" sz="2400" dirty="0"/>
              <a:t>y los restantes vértices del grafo que </a:t>
            </a:r>
            <a:r>
              <a:rPr lang="es-ES_tradnl" sz="2400" dirty="0" smtClean="0"/>
              <a:t>son alcanzables desde él, o sea: </a:t>
            </a:r>
            <a:r>
              <a:rPr lang="es-ES_tradnl" sz="2400" i="1" dirty="0" smtClean="0">
                <a:sym typeface="Symbol" panose="05050102010706020507" pitchFamily="18" charset="2"/>
              </a:rPr>
              <a:t></a:t>
            </a:r>
            <a:r>
              <a:rPr lang="es-ES_tradnl" sz="2400" i="1" dirty="0" err="1" smtClean="0">
                <a:sym typeface="Symbol" panose="05050102010706020507" pitchFamily="18" charset="2"/>
              </a:rPr>
              <a:t>vV</a:t>
            </a:r>
            <a:r>
              <a:rPr lang="es-ES_tradnl" sz="2400" dirty="0" smtClean="0">
                <a:sym typeface="Symbol" panose="05050102010706020507" pitchFamily="18" charset="2"/>
              </a:rPr>
              <a:t>, </a:t>
            </a:r>
            <a:r>
              <a:rPr lang="es-ES_tradnl" sz="2400" i="1" dirty="0" err="1" smtClean="0">
                <a:sym typeface="Symbol" panose="05050102010706020507" pitchFamily="18" charset="2"/>
              </a:rPr>
              <a:t>vs</a:t>
            </a:r>
            <a:r>
              <a:rPr lang="es-ES_tradnl" sz="2400" dirty="0" smtClean="0">
                <a:sym typeface="Symbol" panose="05050102010706020507" pitchFamily="18" charset="2"/>
              </a:rPr>
              <a:t>, entonces, si existe camino de </a:t>
            </a:r>
            <a:r>
              <a:rPr lang="es-ES_tradnl" sz="2400" i="1" dirty="0" smtClean="0">
                <a:sym typeface="Symbol" panose="05050102010706020507" pitchFamily="18" charset="2"/>
              </a:rPr>
              <a:t>s</a:t>
            </a:r>
            <a:r>
              <a:rPr lang="es-ES_tradnl" sz="2400" dirty="0" smtClean="0">
                <a:sym typeface="Symbol" panose="05050102010706020507" pitchFamily="18" charset="2"/>
              </a:rPr>
              <a:t> a </a:t>
            </a:r>
            <a:r>
              <a:rPr lang="es-ES_tradnl" sz="2400" i="1" dirty="0" smtClean="0">
                <a:sym typeface="Symbol" panose="05050102010706020507" pitchFamily="18" charset="2"/>
              </a:rPr>
              <a:t>v</a:t>
            </a:r>
            <a:r>
              <a:rPr lang="es-ES_tradnl" sz="2400" dirty="0" smtClean="0">
                <a:sym typeface="Symbol" panose="05050102010706020507" pitchFamily="18" charset="2"/>
              </a:rPr>
              <a:t>, </a:t>
            </a:r>
            <a:r>
              <a:rPr lang="es-ES_tradnl" sz="2400" b="1" i="1" dirty="0" smtClean="0">
                <a:sym typeface="Symbol" panose="05050102010706020507" pitchFamily="18" charset="2"/>
              </a:rPr>
              <a:t>BFS </a:t>
            </a:r>
            <a:r>
              <a:rPr lang="es-ES_tradnl" sz="2400" dirty="0" smtClean="0">
                <a:sym typeface="Symbol" panose="05050102010706020507" pitchFamily="18" charset="2"/>
              </a:rPr>
              <a:t>calcula </a:t>
            </a:r>
            <a:r>
              <a:rPr lang="es-ES_tradnl" sz="2400" i="1" dirty="0" smtClean="0">
                <a:sym typeface="Symbol" panose="05050102010706020507" pitchFamily="18" charset="2"/>
              </a:rPr>
              <a:t>d[v</a:t>
            </a:r>
            <a:r>
              <a:rPr lang="es-ES_tradnl" sz="2400" i="1" dirty="0">
                <a:sym typeface="Symbol" panose="05050102010706020507" pitchFamily="18" charset="2"/>
              </a:rPr>
              <a:t>]: d[v]=</a:t>
            </a:r>
            <a:r>
              <a:rPr lang="es-ES_tradnl" sz="2400" i="1" dirty="0" smtClean="0">
                <a:sym typeface="Symbol" panose="05050102010706020507" pitchFamily="18" charset="2"/>
              </a:rPr>
              <a:t>L(s, v)</a:t>
            </a:r>
            <a:endParaRPr lang="es-ES_tradnl" sz="2400" i="1" dirty="0"/>
          </a:p>
          <a:p>
            <a:endParaRPr lang="es-ES_tradnl" b="1" dirty="0" smtClean="0"/>
          </a:p>
          <a:p>
            <a:r>
              <a:rPr lang="es-ES_tradnl" sz="2400" b="1" dirty="0" smtClean="0"/>
              <a:t>Demostración</a:t>
            </a:r>
          </a:p>
          <a:p>
            <a:endParaRPr lang="es-ES_tradnl" dirty="0" smtClean="0"/>
          </a:p>
          <a:p>
            <a:r>
              <a:rPr lang="es-ES_tradnl" sz="2400" dirty="0" smtClean="0"/>
              <a:t>Supongamos lo contrario: </a:t>
            </a:r>
          </a:p>
          <a:p>
            <a:endParaRPr lang="es-ES_tradnl" sz="2400" dirty="0"/>
          </a:p>
          <a:p>
            <a:r>
              <a:rPr lang="es-ES_tradnl" sz="2400" dirty="0" smtClean="0"/>
              <a:t>Para, al menos, un </a:t>
            </a:r>
            <a:r>
              <a:rPr lang="es-ES_tradnl" sz="2400" b="1" i="1" dirty="0" smtClean="0"/>
              <a:t>vértice</a:t>
            </a:r>
            <a:r>
              <a:rPr lang="es-ES_tradnl" sz="2400" dirty="0" smtClean="0"/>
              <a:t> se cumple: </a:t>
            </a:r>
            <a:r>
              <a:rPr lang="es-ES_tradnl" sz="2400" b="1" i="1" dirty="0" smtClean="0"/>
              <a:t>d[vértice]</a:t>
            </a:r>
            <a:r>
              <a:rPr lang="es-ES_tradnl" sz="2400" b="1" i="1" dirty="0" smtClean="0">
                <a:sym typeface="Symbol"/>
              </a:rPr>
              <a:t></a:t>
            </a:r>
            <a:r>
              <a:rPr lang="es-ES_tradnl" sz="2400" b="1" i="1" dirty="0" smtClean="0"/>
              <a:t> L(s, vértice)</a:t>
            </a:r>
            <a:r>
              <a:rPr lang="es-ES_tradnl" sz="2400" dirty="0" smtClean="0"/>
              <a:t> </a:t>
            </a:r>
          </a:p>
          <a:p>
            <a:endParaRPr lang="es-ES_tradnl" dirty="0" smtClean="0"/>
          </a:p>
          <a:p>
            <a:r>
              <a:rPr lang="es-ES_tradnl" sz="2400" dirty="0" smtClean="0"/>
              <a:t>De todos los que pueden cumplir lo anterior, </a:t>
            </a:r>
            <a:r>
              <a:rPr lang="es-ES_tradnl" sz="2400" b="1" dirty="0" smtClean="0"/>
              <a:t>sea </a:t>
            </a:r>
            <a:r>
              <a:rPr lang="es-ES_tradnl" sz="2400" b="1" i="1" dirty="0" smtClean="0"/>
              <a:t>v</a:t>
            </a:r>
            <a:r>
              <a:rPr lang="es-ES_tradnl" sz="2400" b="1" dirty="0" smtClean="0"/>
              <a:t> el que tiene el mínimo valor de </a:t>
            </a:r>
            <a:r>
              <a:rPr lang="es-ES_tradnl" sz="2400" b="1" i="1" dirty="0" smtClean="0"/>
              <a:t>L(s, v)</a:t>
            </a:r>
            <a:r>
              <a:rPr lang="es-ES_tradnl" sz="2400" dirty="0" smtClean="0"/>
              <a:t> (con </a:t>
            </a:r>
            <a:r>
              <a:rPr lang="es-ES_tradnl" sz="2400" b="1" i="1" dirty="0" smtClean="0"/>
              <a:t>v </a:t>
            </a:r>
            <a:r>
              <a:rPr lang="es-ES_tradnl" sz="2400" b="1" dirty="0" smtClean="0"/>
              <a:t>≠ </a:t>
            </a:r>
            <a:r>
              <a:rPr lang="es-ES_tradnl" sz="2400" b="1" i="1" dirty="0" smtClean="0"/>
              <a:t>s</a:t>
            </a:r>
            <a:r>
              <a:rPr lang="es-ES_tradnl" sz="2400" dirty="0" smtClean="0"/>
              <a:t>)</a:t>
            </a:r>
            <a:endParaRPr lang="es-ES_tradnl" sz="2400" i="1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Tenemos entonces, </a:t>
            </a:r>
            <a:r>
              <a:rPr lang="es-ES_tradnl" sz="2400" b="1" i="1" dirty="0" smtClean="0"/>
              <a:t>d[v]</a:t>
            </a:r>
            <a:r>
              <a:rPr lang="es-ES_tradnl" sz="2400" b="1" i="1" dirty="0" smtClean="0">
                <a:sym typeface="Symbol"/>
              </a:rPr>
              <a:t></a:t>
            </a:r>
            <a:r>
              <a:rPr lang="es-ES_tradnl" sz="2400" b="1" i="1" dirty="0" smtClean="0"/>
              <a:t> L(s, v)  </a:t>
            </a:r>
            <a:r>
              <a:rPr lang="es-ES_tradnl" sz="2400" dirty="0" smtClean="0"/>
              <a:t>y  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 </a:t>
            </a:r>
            <a:r>
              <a:rPr lang="es-ES_tradnl" sz="2400" i="1" dirty="0">
                <a:solidFill>
                  <a:srgbClr val="FF0000"/>
                </a:solidFill>
              </a:rPr>
              <a:t>≥</a:t>
            </a:r>
            <a:r>
              <a:rPr lang="es-ES_tradnl" sz="2400" b="1" i="1" dirty="0"/>
              <a:t>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v) </a:t>
            </a:r>
            <a:r>
              <a:rPr lang="es-ES_tradnl" sz="2400" dirty="0" smtClean="0"/>
              <a:t>(</a:t>
            </a:r>
            <a:r>
              <a:rPr lang="es-ES_tradnl" sz="2400" dirty="0" smtClean="0">
                <a:solidFill>
                  <a:srgbClr val="0070C0"/>
                </a:solidFill>
              </a:rPr>
              <a:t>por</a:t>
            </a:r>
            <a:r>
              <a:rPr lang="es-ES_tradnl" sz="2400" dirty="0" smtClean="0"/>
              <a:t> </a:t>
            </a:r>
            <a:r>
              <a:rPr lang="es-ES_tradnl" sz="2400" b="1" dirty="0" smtClean="0">
                <a:solidFill>
                  <a:srgbClr val="0070C0"/>
                </a:solidFill>
              </a:rPr>
              <a:t>Lema 2)</a:t>
            </a:r>
            <a:endParaRPr lang="es-ES_tradnl" sz="2400" i="1" dirty="0" smtClean="0"/>
          </a:p>
          <a:p>
            <a:endParaRPr lang="es-ES_tradnl" sz="2400" dirty="0" smtClean="0"/>
          </a:p>
          <a:p>
            <a:r>
              <a:rPr lang="es-ES_tradnl" sz="2400" b="1" dirty="0" smtClean="0">
                <a:sym typeface="Symbol"/>
              </a:rPr>
              <a:t></a:t>
            </a:r>
            <a:r>
              <a:rPr lang="es-ES_tradnl" sz="2400" dirty="0" smtClean="0">
                <a:sym typeface="Symbol"/>
              </a:rPr>
              <a:t> 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 </a:t>
            </a:r>
            <a:r>
              <a:rPr lang="es-ES_tradnl" sz="2400" b="1" i="1" dirty="0" smtClean="0">
                <a:solidFill>
                  <a:srgbClr val="FF0000"/>
                </a:solidFill>
              </a:rPr>
              <a:t>&gt;</a:t>
            </a:r>
            <a:r>
              <a:rPr lang="es-ES_tradnl" sz="2400" b="1" i="1" dirty="0" smtClean="0"/>
              <a:t> L(s</a:t>
            </a:r>
            <a:r>
              <a:rPr lang="es-ES_tradnl" sz="2400" b="1" i="1" dirty="0"/>
              <a:t>, v</a:t>
            </a:r>
            <a:r>
              <a:rPr lang="es-ES_tradnl" sz="2400" b="1" i="1" dirty="0" smtClean="0"/>
              <a:t>) </a:t>
            </a:r>
            <a:r>
              <a:rPr lang="es-ES_tradnl" b="1" dirty="0" smtClean="0">
                <a:solidFill>
                  <a:srgbClr val="FF0000"/>
                </a:solidFill>
              </a:rPr>
              <a:t>(1)    </a:t>
            </a:r>
            <a:r>
              <a:rPr lang="es-ES_tradnl" sz="2400" b="1" dirty="0" smtClean="0">
                <a:sym typeface="Symbol"/>
              </a:rPr>
              <a:t> </a:t>
            </a:r>
            <a:r>
              <a:rPr lang="es-ES_tradnl" sz="2400" b="1" i="1" dirty="0" smtClean="0">
                <a:sym typeface="Symbol"/>
              </a:rPr>
              <a:t>v</a:t>
            </a:r>
            <a:r>
              <a:rPr lang="es-ES_tradnl" sz="2400" b="1" dirty="0" smtClean="0">
                <a:sym typeface="Symbol"/>
              </a:rPr>
              <a:t> </a:t>
            </a:r>
            <a:r>
              <a:rPr lang="es-ES_tradnl" sz="2400" dirty="0" smtClean="0">
                <a:sym typeface="Symbol"/>
              </a:rPr>
              <a:t>es alcanzable desde </a:t>
            </a:r>
            <a:r>
              <a:rPr lang="es-ES_tradnl" sz="2400" b="1" i="1" dirty="0" smtClean="0">
                <a:sym typeface="Symbol"/>
              </a:rPr>
              <a:t>s</a:t>
            </a:r>
            <a:endParaRPr lang="es-ES_tradnl" sz="2400" b="1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err="1" smtClean="0"/>
              <a:t>Correctitud</a:t>
            </a:r>
            <a:r>
              <a:rPr lang="es-MX" dirty="0" smtClean="0"/>
              <a:t> del BFS (Teorema 5)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6228945" y="5819560"/>
            <a:ext cx="1828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dirty="0" smtClean="0"/>
              <a:t>si no fuera así, </a:t>
            </a:r>
            <a:r>
              <a:rPr lang="es-ES" dirty="0" smtClean="0"/>
              <a:t> </a:t>
            </a:r>
          </a:p>
          <a:p>
            <a:r>
              <a:rPr lang="es-ES_tradnl" b="1" i="1" dirty="0" smtClean="0"/>
              <a:t>L(s</a:t>
            </a:r>
            <a:r>
              <a:rPr lang="es-ES_tradnl" b="1" i="1" dirty="0"/>
              <a:t>, v) = ∞ ≥ d[v] </a:t>
            </a:r>
            <a:endParaRPr lang="es-ES_tradnl" b="1" i="1" dirty="0" smtClean="0"/>
          </a:p>
          <a:p>
            <a:r>
              <a:rPr lang="es-ES_tradnl" dirty="0" smtClean="0"/>
              <a:t>contradice </a:t>
            </a:r>
            <a:r>
              <a:rPr lang="es-ES_tradnl" b="1" dirty="0" smtClean="0">
                <a:solidFill>
                  <a:srgbClr val="FF0000"/>
                </a:solidFill>
              </a:rPr>
              <a:t>(</a:t>
            </a:r>
            <a:r>
              <a:rPr lang="es-ES_tradnl" b="1" dirty="0">
                <a:solidFill>
                  <a:srgbClr val="FF0000"/>
                </a:solidFill>
              </a:rPr>
              <a:t>1)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114800"/>
            <a:ext cx="8382000" cy="990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4495800" y="5257800"/>
            <a:ext cx="3561945" cy="56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3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 redondeado"/>
          <p:cNvSpPr/>
          <p:nvPr/>
        </p:nvSpPr>
        <p:spPr>
          <a:xfrm>
            <a:off x="2590800" y="5368635"/>
            <a:ext cx="2095500" cy="4798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228600" y="703957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endParaRPr lang="es-ES_tradnl" b="1" i="1" dirty="0" smtClean="0"/>
          </a:p>
          <a:p>
            <a:r>
              <a:rPr lang="es-ES_tradnl" sz="2400" dirty="0" smtClean="0"/>
              <a:t>Sea </a:t>
            </a:r>
            <a:r>
              <a:rPr lang="es-ES_tradnl" sz="2400" b="1" i="1" dirty="0"/>
              <a:t>u</a:t>
            </a:r>
            <a:r>
              <a:rPr lang="es-ES_tradnl" sz="2400" i="1" dirty="0"/>
              <a:t> </a:t>
            </a:r>
            <a:r>
              <a:rPr lang="es-ES_tradnl" sz="2400" dirty="0"/>
              <a:t>el vértice que inmediatamente precede a </a:t>
            </a:r>
            <a:r>
              <a:rPr lang="es-ES_tradnl" sz="2400" b="1" i="1" dirty="0"/>
              <a:t>v</a:t>
            </a:r>
            <a:r>
              <a:rPr lang="es-ES_tradnl" sz="2400" i="1" dirty="0"/>
              <a:t> </a:t>
            </a:r>
            <a:r>
              <a:rPr lang="es-ES_tradnl" sz="2400" dirty="0"/>
              <a:t>en el </a:t>
            </a:r>
            <a:r>
              <a:rPr lang="es-ES_tradnl" sz="2400" b="1" i="1" dirty="0"/>
              <a:t>camino de longitud mínima</a:t>
            </a:r>
            <a:r>
              <a:rPr lang="es-ES_tradnl" sz="2400" dirty="0"/>
              <a:t> de </a:t>
            </a:r>
            <a:r>
              <a:rPr lang="es-ES_tradnl" sz="2400" b="1" i="1" dirty="0"/>
              <a:t>s</a:t>
            </a:r>
            <a:r>
              <a:rPr lang="es-ES_tradnl" sz="2400" i="1" dirty="0"/>
              <a:t> </a:t>
            </a:r>
            <a:r>
              <a:rPr lang="es-ES_tradnl" sz="2400" dirty="0"/>
              <a:t>a </a:t>
            </a:r>
            <a:r>
              <a:rPr lang="es-ES_tradnl" sz="2400" b="1" i="1" dirty="0"/>
              <a:t>v</a:t>
            </a:r>
            <a:r>
              <a:rPr lang="es-ES_tradnl" sz="2400" dirty="0"/>
              <a:t>, por </a:t>
            </a:r>
            <a:r>
              <a:rPr lang="es-ES_tradnl" sz="2400" dirty="0" smtClean="0"/>
              <a:t>tanto, </a:t>
            </a:r>
            <a:r>
              <a:rPr lang="es-ES" sz="2400" dirty="0" smtClean="0"/>
              <a:t> </a:t>
            </a:r>
          </a:p>
          <a:p>
            <a:endParaRPr lang="es-ES_tradnl" sz="2400" b="1" i="1" dirty="0" smtClean="0"/>
          </a:p>
          <a:p>
            <a:r>
              <a:rPr lang="es-ES_tradnl" sz="2400" b="1" i="1" dirty="0" smtClean="0"/>
              <a:t>L(s</a:t>
            </a:r>
            <a:r>
              <a:rPr lang="es-ES_tradnl" sz="2400" b="1" i="1" dirty="0"/>
              <a:t>, v) =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u) + 1</a:t>
            </a:r>
            <a:r>
              <a:rPr lang="es-ES_tradnl" sz="2400" dirty="0"/>
              <a:t> </a:t>
            </a:r>
            <a:r>
              <a:rPr lang="es-ES_tradnl" sz="2400" dirty="0" smtClean="0"/>
              <a:t>   </a:t>
            </a:r>
            <a:r>
              <a:rPr lang="es-ES_tradnl" sz="2400" dirty="0" smtClean="0">
                <a:sym typeface="Symbol"/>
              </a:rPr>
              <a:t>    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u) &lt;</a:t>
            </a:r>
            <a:r>
              <a:rPr lang="es-ES_tradnl" sz="2400" b="1" i="1" dirty="0" smtClean="0"/>
              <a:t> L(s</a:t>
            </a:r>
            <a:r>
              <a:rPr lang="es-ES_tradnl" sz="2400" b="1" i="1" dirty="0"/>
              <a:t>, v)</a:t>
            </a:r>
            <a:r>
              <a:rPr lang="es-ES_tradnl" sz="2400" dirty="0"/>
              <a:t> </a:t>
            </a:r>
            <a:r>
              <a:rPr lang="es-ES_tradnl" sz="2400" dirty="0" smtClean="0"/>
              <a:t>       </a:t>
            </a:r>
            <a:r>
              <a:rPr lang="es-ES_tradnl" sz="2400" dirty="0" smtClean="0">
                <a:sym typeface="Symbol"/>
              </a:rPr>
              <a:t>      </a:t>
            </a:r>
            <a:r>
              <a:rPr lang="es-ES_tradnl" sz="2400" b="1" i="1" dirty="0" smtClean="0"/>
              <a:t>d[u</a:t>
            </a:r>
            <a:r>
              <a:rPr lang="es-ES_tradnl" sz="2400" b="1" i="1" dirty="0"/>
              <a:t>] = L(s, u</a:t>
            </a:r>
            <a:r>
              <a:rPr lang="es-ES_tradnl" sz="2400" b="1" i="1" dirty="0" smtClean="0"/>
              <a:t>)</a:t>
            </a:r>
            <a:r>
              <a:rPr lang="es-ES_tradnl" sz="2400" dirty="0" smtClean="0"/>
              <a:t> </a:t>
            </a:r>
            <a:endParaRPr lang="es-ES_tradnl" sz="2400" dirty="0"/>
          </a:p>
          <a:p>
            <a:endParaRPr lang="es-ES_tradnl" sz="2400" dirty="0" smtClean="0"/>
          </a:p>
          <a:p>
            <a:endParaRPr lang="es-ES_tradnl" dirty="0" smtClean="0"/>
          </a:p>
          <a:p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Poniendo todas estas propiedades juntas, tenemos: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_tradnl" dirty="0" smtClean="0"/>
              <a:t> 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133600" y="46482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/>
              <a:t>d[v] &gt;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v)</a:t>
            </a:r>
            <a:r>
              <a:rPr lang="es-ES_tradnl" sz="2400" dirty="0"/>
              <a:t>=</a:t>
            </a:r>
            <a:r>
              <a:rPr lang="es-ES_tradnl" sz="2400" b="1" i="1" dirty="0"/>
              <a:t>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u) + 1</a:t>
            </a:r>
            <a:r>
              <a:rPr lang="es-ES_tradnl" sz="2400" dirty="0"/>
              <a:t> = </a:t>
            </a:r>
            <a:r>
              <a:rPr lang="es-ES_tradnl" sz="2400" b="1" i="1" dirty="0"/>
              <a:t>d[u] + </a:t>
            </a:r>
            <a:r>
              <a:rPr lang="es-ES_tradnl" sz="2400" b="1" i="1" dirty="0" smtClean="0"/>
              <a:t>1</a:t>
            </a:r>
          </a:p>
          <a:p>
            <a:endParaRPr lang="es-ES_tradnl" sz="2400" b="1" i="1" dirty="0" smtClean="0">
              <a:sym typeface="Symbol"/>
            </a:endParaRPr>
          </a:p>
          <a:p>
            <a:r>
              <a:rPr lang="es-ES_tradnl" sz="2400" b="1" i="1" dirty="0" smtClean="0">
                <a:sym typeface="Symbol"/>
              </a:rPr>
              <a:t> </a:t>
            </a:r>
            <a:r>
              <a:rPr lang="es-ES_tradnl" sz="2400" b="1" i="1" dirty="0" smtClean="0"/>
              <a:t>d[v]</a:t>
            </a:r>
            <a:r>
              <a:rPr lang="es-ES_tradnl" b="1" i="1" dirty="0" smtClean="0"/>
              <a:t>	 </a:t>
            </a:r>
            <a:r>
              <a:rPr lang="es-ES_tradnl" sz="2400" b="1" i="1" dirty="0"/>
              <a:t>&gt;  d[u] + </a:t>
            </a:r>
            <a:r>
              <a:rPr lang="es-ES_tradnl" sz="2400" b="1" i="1" dirty="0" smtClean="0"/>
              <a:t>1    </a:t>
            </a:r>
            <a:r>
              <a:rPr lang="es-ES_tradnl" b="1" dirty="0" smtClean="0">
                <a:solidFill>
                  <a:srgbClr val="FF0000"/>
                </a:solidFill>
              </a:rPr>
              <a:t>(2)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err="1" smtClean="0"/>
              <a:t>Correctitud</a:t>
            </a:r>
            <a:r>
              <a:rPr lang="es-MX" dirty="0" smtClean="0"/>
              <a:t> del BFS (Teorema 5)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214995" y="2649165"/>
            <a:ext cx="5105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Si se cumple esta desigualdad,  no puede cumplirse </a:t>
            </a:r>
            <a:r>
              <a:rPr lang="es-ES_tradnl" b="1" i="1" dirty="0" smtClean="0"/>
              <a:t>d[u]</a:t>
            </a:r>
            <a:r>
              <a:rPr lang="es-ES_tradnl" b="1" i="1" dirty="0">
                <a:sym typeface="Symbol"/>
              </a:rPr>
              <a:t></a:t>
            </a:r>
            <a:r>
              <a:rPr lang="es-ES_tradnl" b="1" i="1" dirty="0"/>
              <a:t> L(s, </a:t>
            </a:r>
            <a:r>
              <a:rPr lang="es-ES_tradnl" b="1" i="1" dirty="0" smtClean="0"/>
              <a:t>u) </a:t>
            </a:r>
            <a:r>
              <a:rPr lang="es-ES_tradnl" b="1" dirty="0" smtClean="0"/>
              <a:t> </a:t>
            </a:r>
            <a:r>
              <a:rPr lang="es-ES_tradnl" dirty="0" smtClean="0"/>
              <a:t>ya que de todos los vértices que cumplen esto, </a:t>
            </a:r>
            <a:r>
              <a:rPr lang="es-ES_tradnl" b="1" i="1" dirty="0" smtClean="0"/>
              <a:t>L(s, v) </a:t>
            </a:r>
            <a:r>
              <a:rPr lang="es-ES_tradnl" dirty="0" smtClean="0"/>
              <a:t>es mínimo </a:t>
            </a:r>
            <a:r>
              <a:rPr lang="es-ES_tradnl" dirty="0" smtClean="0">
                <a:sym typeface="Symbol"/>
              </a:rPr>
              <a:t> </a:t>
            </a:r>
            <a:r>
              <a:rPr lang="es-ES_tradnl" b="1" i="1" dirty="0"/>
              <a:t>d[u] = L(s, u</a:t>
            </a:r>
            <a:r>
              <a:rPr lang="es-ES_tradnl" b="1" i="1" dirty="0" smtClean="0"/>
              <a:t>)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214995" y="2057400"/>
            <a:ext cx="5105400" cy="59176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val 1"/>
          <p:cNvSpPr/>
          <p:nvPr/>
        </p:nvSpPr>
        <p:spPr>
          <a:xfrm>
            <a:off x="14478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s-ES" dirty="0"/>
          </a:p>
        </p:txBody>
      </p:sp>
      <p:sp>
        <p:nvSpPr>
          <p:cNvPr id="12" name="Oval 11"/>
          <p:cNvSpPr/>
          <p:nvPr/>
        </p:nvSpPr>
        <p:spPr>
          <a:xfrm>
            <a:off x="24384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s-ES" dirty="0"/>
          </a:p>
        </p:txBody>
      </p:sp>
      <p:cxnSp>
        <p:nvCxnSpPr>
          <p:cNvPr id="7" name="Straight Connector 6"/>
          <p:cNvCxnSpPr>
            <a:stCxn id="2" idx="6"/>
            <a:endCxn id="12" idx="2"/>
          </p:cNvCxnSpPr>
          <p:nvPr/>
        </p:nvCxnSpPr>
        <p:spPr>
          <a:xfrm>
            <a:off x="1752600" y="30480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895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s-ES" dirty="0"/>
          </a:p>
        </p:txBody>
      </p:sp>
      <p:sp>
        <p:nvSpPr>
          <p:cNvPr id="15" name="Freeform 14"/>
          <p:cNvSpPr/>
          <p:nvPr/>
        </p:nvSpPr>
        <p:spPr>
          <a:xfrm>
            <a:off x="765110" y="2985796"/>
            <a:ext cx="671804" cy="167951"/>
          </a:xfrm>
          <a:custGeom>
            <a:avLst/>
            <a:gdLst>
              <a:gd name="connsiteX0" fmla="*/ 0 w 671804"/>
              <a:gd name="connsiteY0" fmla="*/ 65314 h 167951"/>
              <a:gd name="connsiteX1" fmla="*/ 46653 w 671804"/>
              <a:gd name="connsiteY1" fmla="*/ 37322 h 167951"/>
              <a:gd name="connsiteX2" fmla="*/ 74645 w 671804"/>
              <a:gd name="connsiteY2" fmla="*/ 18661 h 167951"/>
              <a:gd name="connsiteX3" fmla="*/ 139959 w 671804"/>
              <a:gd name="connsiteY3" fmla="*/ 27992 h 167951"/>
              <a:gd name="connsiteX4" fmla="*/ 167951 w 671804"/>
              <a:gd name="connsiteY4" fmla="*/ 83975 h 167951"/>
              <a:gd name="connsiteX5" fmla="*/ 205274 w 671804"/>
              <a:gd name="connsiteY5" fmla="*/ 121298 h 167951"/>
              <a:gd name="connsiteX6" fmla="*/ 233266 w 671804"/>
              <a:gd name="connsiteY6" fmla="*/ 130628 h 167951"/>
              <a:gd name="connsiteX7" fmla="*/ 261257 w 671804"/>
              <a:gd name="connsiteY7" fmla="*/ 121298 h 167951"/>
              <a:gd name="connsiteX8" fmla="*/ 298580 w 671804"/>
              <a:gd name="connsiteY8" fmla="*/ 83975 h 167951"/>
              <a:gd name="connsiteX9" fmla="*/ 307910 w 671804"/>
              <a:gd name="connsiteY9" fmla="*/ 55984 h 167951"/>
              <a:gd name="connsiteX10" fmla="*/ 354563 w 671804"/>
              <a:gd name="connsiteY10" fmla="*/ 18661 h 167951"/>
              <a:gd name="connsiteX11" fmla="*/ 373225 w 671804"/>
              <a:gd name="connsiteY11" fmla="*/ 0 h 167951"/>
              <a:gd name="connsiteX12" fmla="*/ 410547 w 671804"/>
              <a:gd name="connsiteY12" fmla="*/ 9331 h 167951"/>
              <a:gd name="connsiteX13" fmla="*/ 429208 w 671804"/>
              <a:gd name="connsiteY13" fmla="*/ 37322 h 167951"/>
              <a:gd name="connsiteX14" fmla="*/ 466531 w 671804"/>
              <a:gd name="connsiteY14" fmla="*/ 121298 h 167951"/>
              <a:gd name="connsiteX15" fmla="*/ 550506 w 671804"/>
              <a:gd name="connsiteY15" fmla="*/ 167951 h 167951"/>
              <a:gd name="connsiteX16" fmla="*/ 606490 w 671804"/>
              <a:gd name="connsiteY16" fmla="*/ 130628 h 167951"/>
              <a:gd name="connsiteX17" fmla="*/ 634482 w 671804"/>
              <a:gd name="connsiteY17" fmla="*/ 121298 h 167951"/>
              <a:gd name="connsiteX18" fmla="*/ 671804 w 671804"/>
              <a:gd name="connsiteY18" fmla="*/ 93306 h 16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1804" h="167951">
                <a:moveTo>
                  <a:pt x="0" y="65314"/>
                </a:moveTo>
                <a:cubicBezTo>
                  <a:pt x="15551" y="55983"/>
                  <a:pt x="31274" y="46934"/>
                  <a:pt x="46653" y="37322"/>
                </a:cubicBezTo>
                <a:cubicBezTo>
                  <a:pt x="56162" y="31379"/>
                  <a:pt x="63487" y="19777"/>
                  <a:pt x="74645" y="18661"/>
                </a:cubicBezTo>
                <a:cubicBezTo>
                  <a:pt x="96528" y="16473"/>
                  <a:pt x="118188" y="24882"/>
                  <a:pt x="139959" y="27992"/>
                </a:cubicBezTo>
                <a:cubicBezTo>
                  <a:pt x="148990" y="55085"/>
                  <a:pt x="148219" y="60955"/>
                  <a:pt x="167951" y="83975"/>
                </a:cubicBezTo>
                <a:cubicBezTo>
                  <a:pt x="179401" y="97333"/>
                  <a:pt x="188583" y="115735"/>
                  <a:pt x="205274" y="121298"/>
                </a:cubicBezTo>
                <a:lnTo>
                  <a:pt x="233266" y="130628"/>
                </a:lnTo>
                <a:cubicBezTo>
                  <a:pt x="242596" y="127518"/>
                  <a:pt x="253254" y="127014"/>
                  <a:pt x="261257" y="121298"/>
                </a:cubicBezTo>
                <a:cubicBezTo>
                  <a:pt x="275574" y="111072"/>
                  <a:pt x="298580" y="83975"/>
                  <a:pt x="298580" y="83975"/>
                </a:cubicBezTo>
                <a:cubicBezTo>
                  <a:pt x="301690" y="74645"/>
                  <a:pt x="302850" y="64417"/>
                  <a:pt x="307910" y="55984"/>
                </a:cubicBezTo>
                <a:cubicBezTo>
                  <a:pt x="318308" y="38654"/>
                  <a:pt x="339893" y="30397"/>
                  <a:pt x="354563" y="18661"/>
                </a:cubicBezTo>
                <a:cubicBezTo>
                  <a:pt x="361432" y="13166"/>
                  <a:pt x="367004" y="6220"/>
                  <a:pt x="373225" y="0"/>
                </a:cubicBezTo>
                <a:cubicBezTo>
                  <a:pt x="385666" y="3110"/>
                  <a:pt x="399877" y="2218"/>
                  <a:pt x="410547" y="9331"/>
                </a:cubicBezTo>
                <a:cubicBezTo>
                  <a:pt x="419877" y="15551"/>
                  <a:pt x="424654" y="27075"/>
                  <a:pt x="429208" y="37322"/>
                </a:cubicBezTo>
                <a:cubicBezTo>
                  <a:pt x="439949" y="61488"/>
                  <a:pt x="443496" y="101142"/>
                  <a:pt x="466531" y="121298"/>
                </a:cubicBezTo>
                <a:cubicBezTo>
                  <a:pt x="506017" y="155849"/>
                  <a:pt x="512061" y="155135"/>
                  <a:pt x="550506" y="167951"/>
                </a:cubicBezTo>
                <a:cubicBezTo>
                  <a:pt x="617067" y="145763"/>
                  <a:pt x="536593" y="177225"/>
                  <a:pt x="606490" y="130628"/>
                </a:cubicBezTo>
                <a:cubicBezTo>
                  <a:pt x="614674" y="125172"/>
                  <a:pt x="625151" y="124408"/>
                  <a:pt x="634482" y="121298"/>
                </a:cubicBezTo>
                <a:cubicBezTo>
                  <a:pt x="664673" y="91107"/>
                  <a:pt x="649278" y="93306"/>
                  <a:pt x="671804" y="9330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12192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L(s, v)</a:t>
            </a:r>
            <a:endParaRPr lang="es-ES" i="1" dirty="0"/>
          </a:p>
        </p:txBody>
      </p:sp>
      <p:sp>
        <p:nvSpPr>
          <p:cNvPr id="17" name="Right Brace 16"/>
          <p:cNvSpPr/>
          <p:nvPr/>
        </p:nvSpPr>
        <p:spPr>
          <a:xfrm rot="5400000">
            <a:off x="1485900" y="2324100"/>
            <a:ext cx="228600" cy="1981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2771193" y="504786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(1)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2917751" y="4310367"/>
            <a:ext cx="153204" cy="1534884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/>
          <p:cNvSpPr/>
          <p:nvPr/>
        </p:nvSpPr>
        <p:spPr>
          <a:xfrm>
            <a:off x="3855106" y="4648200"/>
            <a:ext cx="945494" cy="50621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Oval 17"/>
          <p:cNvSpPr/>
          <p:nvPr/>
        </p:nvSpPr>
        <p:spPr>
          <a:xfrm>
            <a:off x="5407099" y="4656727"/>
            <a:ext cx="640694" cy="50621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Arc 18"/>
          <p:cNvSpPr/>
          <p:nvPr/>
        </p:nvSpPr>
        <p:spPr>
          <a:xfrm rot="18366505">
            <a:off x="4589321" y="4347356"/>
            <a:ext cx="1129247" cy="1385847"/>
          </a:xfrm>
          <a:prstGeom prst="arc">
            <a:avLst>
              <a:gd name="adj1" fmla="val 15883915"/>
              <a:gd name="adj2" fmla="val 829166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953000" y="4191000"/>
            <a:ext cx="304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9973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09600" y="796290"/>
            <a:ext cx="8001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u="sng" dirty="0" smtClean="0"/>
              <a:t>En el </a:t>
            </a:r>
            <a:r>
              <a:rPr lang="es-ES_tradnl" sz="2400" b="1" u="sng" dirty="0"/>
              <a:t>momento en que el BFS decide extraer a </a:t>
            </a:r>
            <a:r>
              <a:rPr lang="es-ES_tradnl" sz="2400" b="1" i="1" u="sng" dirty="0"/>
              <a:t>u </a:t>
            </a:r>
            <a:r>
              <a:rPr lang="es-ES_tradnl" sz="2400" b="1" u="sng" dirty="0"/>
              <a:t>de </a:t>
            </a:r>
            <a:r>
              <a:rPr lang="es-ES_tradnl" sz="2400" b="1" u="sng" dirty="0" smtClean="0"/>
              <a:t>Q </a:t>
            </a:r>
            <a:r>
              <a:rPr lang="es-ES_tradnl" sz="2400" b="1" dirty="0" smtClean="0"/>
              <a:t>(</a:t>
            </a:r>
            <a:r>
              <a:rPr lang="es-ES_tradnl" sz="2400" b="1" dirty="0" smtClean="0">
                <a:solidFill>
                  <a:srgbClr val="0070C0"/>
                </a:solidFill>
              </a:rPr>
              <a:t>l-11</a:t>
            </a:r>
            <a:r>
              <a:rPr lang="es-ES_tradnl" sz="2400" b="1" dirty="0" smtClean="0"/>
              <a:t>)</a:t>
            </a:r>
            <a:r>
              <a:rPr lang="es-ES_tradnl" sz="2400" dirty="0" smtClean="0"/>
              <a:t>,  </a:t>
            </a:r>
            <a:r>
              <a:rPr lang="es-ES_tradnl" sz="2400" b="1" i="1" dirty="0"/>
              <a:t>v</a:t>
            </a:r>
            <a:r>
              <a:rPr lang="es-ES_tradnl" sz="2400" i="1" dirty="0"/>
              <a:t> </a:t>
            </a:r>
            <a:r>
              <a:rPr lang="es-ES_tradnl" sz="2400" dirty="0"/>
              <a:t>puede ser de cualquiera de estos colores: </a:t>
            </a:r>
            <a:r>
              <a:rPr lang="es-ES_tradnl" sz="2400" b="1" i="1" dirty="0"/>
              <a:t>blanco</a:t>
            </a:r>
            <a:r>
              <a:rPr lang="es-ES_tradnl" sz="2400" dirty="0"/>
              <a:t>, </a:t>
            </a:r>
            <a:r>
              <a:rPr lang="es-ES_tradnl" sz="2400" b="1" i="1" dirty="0"/>
              <a:t>gris</a:t>
            </a:r>
            <a:r>
              <a:rPr lang="es-ES_tradnl" sz="2400" dirty="0"/>
              <a:t> o </a:t>
            </a:r>
            <a:r>
              <a:rPr lang="es-ES_tradnl" sz="2400" b="1" i="1" dirty="0" smtClean="0"/>
              <a:t>negro</a:t>
            </a:r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Veamos que, en </a:t>
            </a:r>
            <a:r>
              <a:rPr lang="es-ES_tradnl" sz="2400" dirty="0"/>
              <a:t>cada </a:t>
            </a:r>
            <a:r>
              <a:rPr lang="es-ES_tradnl" sz="2400" dirty="0" smtClean="0"/>
              <a:t>caso </a:t>
            </a:r>
            <a:r>
              <a:rPr lang="es-ES_tradnl" sz="2400" dirty="0"/>
              <a:t>se llega a una contradicción con la desigualdad </a:t>
            </a:r>
            <a:r>
              <a:rPr lang="es-ES_tradnl" sz="2400" dirty="0" smtClean="0">
                <a:solidFill>
                  <a:srgbClr val="FF0000"/>
                </a:solidFill>
              </a:rPr>
              <a:t>(2)</a:t>
            </a:r>
            <a:endParaRPr lang="es-ES" sz="2400" dirty="0">
              <a:solidFill>
                <a:srgbClr val="FF0000"/>
              </a:solidFill>
            </a:endParaRPr>
          </a:p>
          <a:p>
            <a:r>
              <a:rPr lang="es-ES_tradnl" sz="2400" dirty="0"/>
              <a:t> </a:t>
            </a:r>
            <a:endParaRPr lang="es-ES_tradnl" sz="2400" dirty="0" smtClean="0"/>
          </a:p>
          <a:p>
            <a:endParaRPr lang="es-ES" sz="2400" dirty="0"/>
          </a:p>
          <a:p>
            <a:r>
              <a:rPr lang="es-ES_tradnl" sz="2400" dirty="0"/>
              <a:t>• Si </a:t>
            </a:r>
            <a:r>
              <a:rPr lang="es-ES_tradnl" sz="2400" b="1" i="1" dirty="0"/>
              <a:t>v</a:t>
            </a:r>
            <a:r>
              <a:rPr lang="es-ES_tradnl" sz="2400" i="1" dirty="0"/>
              <a:t> </a:t>
            </a:r>
            <a:r>
              <a:rPr lang="es-ES_tradnl" sz="2400" dirty="0"/>
              <a:t>es </a:t>
            </a:r>
            <a:r>
              <a:rPr lang="es-ES_tradnl" sz="2400" b="1" dirty="0"/>
              <a:t>blanco</a:t>
            </a:r>
            <a:r>
              <a:rPr lang="es-ES_tradnl" sz="2400" dirty="0"/>
              <a:t>: </a:t>
            </a:r>
            <a:endParaRPr lang="es-ES" sz="2400" dirty="0"/>
          </a:p>
          <a:p>
            <a:pPr lvl="1"/>
            <a:r>
              <a:rPr lang="es-ES_tradnl" sz="2400" dirty="0"/>
              <a:t>En la </a:t>
            </a:r>
            <a:r>
              <a:rPr lang="es-ES_tradnl" sz="2400" dirty="0" smtClean="0"/>
              <a:t>(</a:t>
            </a:r>
            <a:r>
              <a:rPr lang="es-ES_tradnl" sz="2400" b="1" dirty="0" smtClean="0">
                <a:solidFill>
                  <a:srgbClr val="0070C0"/>
                </a:solidFill>
              </a:rPr>
              <a:t>l-15</a:t>
            </a:r>
            <a:r>
              <a:rPr lang="es-ES_tradnl" sz="2400" b="1" dirty="0" smtClean="0"/>
              <a:t>)</a:t>
            </a:r>
            <a:r>
              <a:rPr lang="es-ES_tradnl" sz="2400" dirty="0" smtClean="0"/>
              <a:t> </a:t>
            </a:r>
            <a:r>
              <a:rPr lang="es-ES_tradnl" sz="2400" dirty="0"/>
              <a:t>se hace </a:t>
            </a:r>
            <a:r>
              <a:rPr lang="es-ES_tradnl" sz="2400" b="1" i="1" dirty="0"/>
              <a:t>d[v] = d[u] + 1</a:t>
            </a:r>
            <a:r>
              <a:rPr lang="es-ES_tradnl" sz="2400" dirty="0"/>
              <a:t> </a:t>
            </a:r>
            <a:r>
              <a:rPr lang="es-ES_tradnl" sz="2400" dirty="0" smtClean="0"/>
              <a:t>⇒ contradicción </a:t>
            </a:r>
            <a:r>
              <a:rPr lang="es-ES_tradnl" sz="2400" dirty="0"/>
              <a:t>con </a:t>
            </a:r>
            <a:r>
              <a:rPr lang="es-ES_tradnl" sz="2400" dirty="0" smtClean="0">
                <a:solidFill>
                  <a:srgbClr val="FF0000"/>
                </a:solidFill>
              </a:rPr>
              <a:t>(2)</a:t>
            </a:r>
            <a:endParaRPr lang="es-ES" sz="2400" dirty="0" smtClean="0">
              <a:solidFill>
                <a:srgbClr val="FF0000"/>
              </a:solidFill>
            </a:endParaRPr>
          </a:p>
          <a:p>
            <a:pPr lvl="1"/>
            <a:endParaRPr lang="es-ES" sz="2400" dirty="0">
              <a:solidFill>
                <a:srgbClr val="FF0000"/>
              </a:solidFill>
            </a:endParaRPr>
          </a:p>
          <a:p>
            <a:r>
              <a:rPr lang="es-ES_tradnl" sz="2400" dirty="0"/>
              <a:t>• Si </a:t>
            </a:r>
            <a:r>
              <a:rPr lang="es-ES_tradnl" sz="2400" b="1" i="1" dirty="0"/>
              <a:t>v</a:t>
            </a:r>
            <a:r>
              <a:rPr lang="es-ES_tradnl" sz="2400" i="1" dirty="0"/>
              <a:t> </a:t>
            </a:r>
            <a:r>
              <a:rPr lang="es-ES_tradnl" sz="2400" dirty="0"/>
              <a:t>es </a:t>
            </a:r>
            <a:r>
              <a:rPr lang="es-ES_tradnl" sz="2400" b="1" dirty="0"/>
              <a:t>negro</a:t>
            </a:r>
            <a:r>
              <a:rPr lang="es-ES_tradnl" sz="2400" dirty="0"/>
              <a:t>: </a:t>
            </a:r>
            <a:endParaRPr lang="es-ES" sz="2400" dirty="0"/>
          </a:p>
          <a:p>
            <a:pPr lvl="1"/>
            <a:r>
              <a:rPr lang="es-ES_tradnl" sz="2400" dirty="0"/>
              <a:t>Entonces </a:t>
            </a:r>
            <a:r>
              <a:rPr lang="es-ES_tradnl" sz="2400" b="1" i="1" dirty="0"/>
              <a:t>v</a:t>
            </a:r>
            <a:r>
              <a:rPr lang="es-ES_tradnl" sz="2400" dirty="0"/>
              <a:t> había sido extraído de </a:t>
            </a:r>
            <a:r>
              <a:rPr lang="es-ES_tradnl" sz="2400" b="1" dirty="0"/>
              <a:t>Q</a:t>
            </a:r>
            <a:r>
              <a:rPr lang="es-ES_tradnl" sz="2400" dirty="0"/>
              <a:t> con anterioridad y por el </a:t>
            </a:r>
            <a:r>
              <a:rPr lang="es-ES_tradnl" sz="2400" b="1" dirty="0">
                <a:solidFill>
                  <a:srgbClr val="0070C0"/>
                </a:solidFill>
              </a:rPr>
              <a:t>Corolario </a:t>
            </a:r>
            <a:r>
              <a:rPr lang="es-ES_tradnl" sz="2400" b="1" dirty="0" smtClean="0">
                <a:solidFill>
                  <a:srgbClr val="0070C0"/>
                </a:solidFill>
              </a:rPr>
              <a:t>4</a:t>
            </a:r>
            <a:r>
              <a:rPr lang="es-ES_tradnl" sz="2400" dirty="0"/>
              <a:t>, se tiene </a:t>
            </a:r>
            <a:r>
              <a:rPr lang="es-ES_tradnl" sz="2400" b="1" i="1" dirty="0"/>
              <a:t>d[v] ≤ d[u]</a:t>
            </a:r>
            <a:r>
              <a:rPr lang="es-ES_tradnl" sz="2400" dirty="0"/>
              <a:t> ⇒ contradicción con </a:t>
            </a:r>
            <a:r>
              <a:rPr lang="es-ES_tradnl" sz="2400" dirty="0" smtClean="0">
                <a:solidFill>
                  <a:srgbClr val="FF0000"/>
                </a:solidFill>
              </a:rPr>
              <a:t>(2)</a:t>
            </a:r>
            <a:endParaRPr lang="es-ES" sz="2400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7000" y="2590800"/>
            <a:ext cx="13716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/>
              <a:t>d[v] &gt; </a:t>
            </a:r>
            <a:r>
              <a:rPr lang="es-ES_tradnl" sz="1400" b="1" i="1" dirty="0" smtClean="0"/>
              <a:t>d[u</a:t>
            </a:r>
            <a:r>
              <a:rPr lang="es-ES_tradnl" sz="1400" b="1" i="1" dirty="0"/>
              <a:t>] + </a:t>
            </a:r>
            <a:r>
              <a:rPr lang="es-ES_tradnl" sz="1400" b="1" i="1" dirty="0" smtClean="0"/>
              <a:t>1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err="1" smtClean="0"/>
              <a:t>Correctitud</a:t>
            </a:r>
            <a:r>
              <a:rPr lang="es-MX" dirty="0" smtClean="0"/>
              <a:t> del BFS (Teorema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685800" y="5548746"/>
            <a:ext cx="4461164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381000" y="745153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• </a:t>
            </a:r>
            <a:r>
              <a:rPr lang="es-ES_tradnl" sz="2400" dirty="0"/>
              <a:t>Si </a:t>
            </a:r>
            <a:r>
              <a:rPr lang="es-ES_tradnl" sz="2400" b="1" i="1" dirty="0"/>
              <a:t>v</a:t>
            </a:r>
            <a:r>
              <a:rPr lang="es-ES_tradnl" sz="2400" i="1" dirty="0"/>
              <a:t> </a:t>
            </a:r>
            <a:r>
              <a:rPr lang="es-ES_tradnl" sz="2400" dirty="0"/>
              <a:t>es </a:t>
            </a:r>
            <a:r>
              <a:rPr lang="es-ES_tradnl" sz="2400" b="1" dirty="0"/>
              <a:t>gris</a:t>
            </a:r>
            <a:r>
              <a:rPr lang="es-ES_tradnl" sz="2400" dirty="0"/>
              <a:t>: </a:t>
            </a:r>
            <a:endParaRPr lang="es-ES" sz="2400" dirty="0"/>
          </a:p>
          <a:p>
            <a:pPr lvl="1"/>
            <a:r>
              <a:rPr lang="es-ES_tradnl" sz="2400" dirty="0" smtClean="0"/>
              <a:t>Entonces, un vértice </a:t>
            </a:r>
            <a:r>
              <a:rPr lang="es-ES_tradnl" sz="2400" b="1" i="1" dirty="0" smtClean="0"/>
              <a:t>w </a:t>
            </a:r>
            <a:r>
              <a:rPr lang="es-ES_tradnl" sz="2400" dirty="0" smtClean="0"/>
              <a:t>≠ </a:t>
            </a:r>
            <a:r>
              <a:rPr lang="es-ES_tradnl" sz="2400" b="1" i="1" dirty="0" smtClean="0"/>
              <a:t>u</a:t>
            </a:r>
            <a:r>
              <a:rPr lang="es-ES_tradnl" sz="2400" dirty="0" smtClean="0"/>
              <a:t>, </a:t>
            </a:r>
            <a:r>
              <a:rPr lang="es-ES_tradnl" sz="2400" dirty="0"/>
              <a:t>adyacente también a </a:t>
            </a:r>
            <a:r>
              <a:rPr lang="es-ES_tradnl" sz="2400" b="1" i="1" dirty="0" smtClean="0"/>
              <a:t>v</a:t>
            </a:r>
            <a:r>
              <a:rPr lang="es-ES_tradnl" sz="2400" dirty="0" smtClean="0"/>
              <a:t>, que se extrajo de la cola antes que </a:t>
            </a:r>
            <a:r>
              <a:rPr lang="es-ES_tradnl" sz="2400" b="1" i="1" dirty="0" smtClean="0"/>
              <a:t>u</a:t>
            </a:r>
            <a:r>
              <a:rPr lang="es-ES_tradnl" sz="2400" dirty="0" smtClean="0"/>
              <a:t>, fue quien provoco que </a:t>
            </a:r>
            <a:r>
              <a:rPr lang="es-ES_tradnl" sz="2400" b="1" i="1" dirty="0" smtClean="0"/>
              <a:t>v</a:t>
            </a:r>
            <a:r>
              <a:rPr lang="es-ES_tradnl" sz="2400" dirty="0" smtClean="0"/>
              <a:t> se pintara de </a:t>
            </a:r>
            <a:r>
              <a:rPr lang="es-ES_tradnl" sz="2400" b="1" i="1" dirty="0" smtClean="0"/>
              <a:t>gris</a:t>
            </a:r>
            <a:r>
              <a:rPr lang="es-ES_tradnl" sz="2400" dirty="0" smtClean="0"/>
              <a:t> y que se insertara en la </a:t>
            </a:r>
            <a:r>
              <a:rPr lang="es-ES_tradnl" sz="2400" b="1" dirty="0" smtClean="0"/>
              <a:t>Cola</a:t>
            </a:r>
            <a:r>
              <a:rPr lang="es-ES_tradnl" sz="2400" dirty="0" smtClean="0">
                <a:sym typeface="Symbol"/>
              </a:rPr>
              <a:t></a:t>
            </a:r>
            <a:r>
              <a:rPr lang="es-ES_tradnl" sz="2400" dirty="0" smtClean="0"/>
              <a:t> 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 = d[w] + 1 </a:t>
            </a:r>
            <a:endParaRPr lang="es-ES_tradnl" sz="2400" b="1" i="1" dirty="0" smtClean="0"/>
          </a:p>
          <a:p>
            <a:pPr lvl="1"/>
            <a:endParaRPr lang="es-ES_tradnl" sz="2400" b="1" i="1" dirty="0" smtClean="0"/>
          </a:p>
          <a:p>
            <a:pPr lvl="1"/>
            <a:r>
              <a:rPr lang="es-ES_tradnl" sz="2400" i="1" dirty="0" smtClean="0"/>
              <a:t>Además, </a:t>
            </a:r>
            <a:r>
              <a:rPr lang="es-ES_tradnl" sz="2400" b="1" i="1" dirty="0" smtClean="0"/>
              <a:t>w</a:t>
            </a:r>
            <a:r>
              <a:rPr lang="es-ES_tradnl" sz="2400" dirty="0" smtClean="0"/>
              <a:t> </a:t>
            </a:r>
            <a:r>
              <a:rPr lang="es-ES_tradnl" sz="2400" dirty="0"/>
              <a:t>se extrajo de la misma antes que </a:t>
            </a:r>
            <a:r>
              <a:rPr lang="es-ES_tradnl" sz="2400" b="1" i="1" dirty="0"/>
              <a:t>u</a:t>
            </a:r>
            <a:r>
              <a:rPr lang="es-ES_tradnl" sz="2400" dirty="0"/>
              <a:t>  </a:t>
            </a:r>
            <a:endParaRPr lang="es-ES" sz="2400" dirty="0"/>
          </a:p>
          <a:p>
            <a:pPr lvl="1"/>
            <a:endParaRPr lang="es-ES" sz="2400" dirty="0"/>
          </a:p>
          <a:p>
            <a:pPr lvl="1"/>
            <a:r>
              <a:rPr lang="es-ES_tradnl" sz="2400" dirty="0"/>
              <a:t>Por el </a:t>
            </a:r>
            <a:r>
              <a:rPr lang="es-ES_tradnl" sz="2400" b="1" dirty="0" smtClean="0"/>
              <a:t>Corolario 4</a:t>
            </a:r>
            <a:r>
              <a:rPr lang="es-ES_tradnl" sz="2400" dirty="0"/>
              <a:t>, sin embargo, </a:t>
            </a:r>
            <a:r>
              <a:rPr lang="es-ES_tradnl" sz="2400" b="1" i="1" dirty="0"/>
              <a:t>d[w] ≤ d[u]</a:t>
            </a:r>
            <a:r>
              <a:rPr lang="es-ES_tradnl" sz="2400" i="1" dirty="0"/>
              <a:t> </a:t>
            </a:r>
            <a:r>
              <a:rPr lang="es-ES_tradnl" sz="2400" dirty="0"/>
              <a:t>y tendremos </a:t>
            </a:r>
            <a:endParaRPr lang="es-ES" sz="2400" dirty="0"/>
          </a:p>
          <a:p>
            <a:pPr lvl="1"/>
            <a:r>
              <a:rPr lang="es-ES_tradnl" sz="2400" dirty="0"/>
              <a:t> </a:t>
            </a:r>
            <a:endParaRPr lang="es-ES" sz="2400" dirty="0"/>
          </a:p>
          <a:p>
            <a:pPr lvl="1"/>
            <a:r>
              <a:rPr lang="es-ES_tradnl" sz="2400" b="1" i="1" dirty="0"/>
              <a:t>d[v] = d[w] + 1 ≤ d[u] + 1</a:t>
            </a:r>
            <a:r>
              <a:rPr lang="es-ES_tradnl" sz="2400" dirty="0"/>
              <a:t>, </a:t>
            </a:r>
            <a:endParaRPr lang="es-ES" sz="2400" dirty="0"/>
          </a:p>
          <a:p>
            <a:pPr lvl="1"/>
            <a:r>
              <a:rPr lang="es-ES_tradnl" sz="2400" dirty="0"/>
              <a:t> </a:t>
            </a:r>
            <a:endParaRPr lang="es-ES" sz="2400" dirty="0"/>
          </a:p>
          <a:p>
            <a:pPr lvl="1"/>
            <a:r>
              <a:rPr lang="es-ES_tradnl" sz="2400" dirty="0" smtClean="0">
                <a:sym typeface="Symbol"/>
              </a:rPr>
              <a:t> </a:t>
            </a:r>
            <a:r>
              <a:rPr lang="es-ES_tradnl" sz="2400" b="1" i="1" dirty="0" smtClean="0"/>
              <a:t>d[v</a:t>
            </a:r>
            <a:r>
              <a:rPr lang="es-ES_tradnl" sz="2400" b="1" i="1" dirty="0"/>
              <a:t>] ≤ d[u] + 1</a:t>
            </a:r>
            <a:r>
              <a:rPr lang="es-ES_tradnl" sz="2400" dirty="0"/>
              <a:t> </a:t>
            </a:r>
            <a:r>
              <a:rPr lang="es-ES_tradnl" sz="2400" dirty="0">
                <a:sym typeface="Symbol"/>
              </a:rPr>
              <a:t> </a:t>
            </a:r>
            <a:r>
              <a:rPr lang="es-ES_tradnl" sz="2400" dirty="0" smtClean="0"/>
              <a:t>contradicción </a:t>
            </a:r>
            <a:r>
              <a:rPr lang="es-ES_tradnl" sz="2400" dirty="0"/>
              <a:t>con </a:t>
            </a:r>
            <a:r>
              <a:rPr lang="es-ES_tradnl" sz="2400" dirty="0" smtClean="0">
                <a:solidFill>
                  <a:srgbClr val="FF0000"/>
                </a:solidFill>
              </a:rPr>
              <a:t>(2)</a:t>
            </a:r>
            <a:endParaRPr lang="es-ES" sz="2400" dirty="0">
              <a:solidFill>
                <a:srgbClr val="FF0000"/>
              </a:solidFill>
            </a:endParaRPr>
          </a:p>
          <a:p>
            <a:endParaRPr lang="es-ES" sz="2400" dirty="0"/>
          </a:p>
        </p:txBody>
      </p:sp>
      <p:sp>
        <p:nvSpPr>
          <p:cNvPr id="5" name="CuadroTexto 4"/>
          <p:cNvSpPr txBox="1"/>
          <p:nvPr/>
        </p:nvSpPr>
        <p:spPr>
          <a:xfrm>
            <a:off x="768928" y="5507182"/>
            <a:ext cx="4378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i="1" dirty="0"/>
              <a:t>F</a:t>
            </a:r>
            <a:r>
              <a:rPr lang="es-ES_tradnl" sz="2400" b="1" i="1" dirty="0" smtClean="0"/>
              <a:t>inalmente, podemos concluir que tras acabar BFS: d[v</a:t>
            </a:r>
            <a:r>
              <a:rPr lang="es-ES_tradnl" sz="2400" b="1" i="1" dirty="0"/>
              <a:t>] = </a:t>
            </a:r>
            <a:r>
              <a:rPr lang="es-ES_tradnl" sz="2400" b="1" i="1" dirty="0" smtClean="0"/>
              <a:t>L(s</a:t>
            </a:r>
            <a:r>
              <a:rPr lang="es-ES_tradnl" sz="2400" b="1" i="1" dirty="0"/>
              <a:t>, v)</a:t>
            </a:r>
            <a:r>
              <a:rPr lang="es-ES_tradnl" sz="2400" dirty="0"/>
              <a:t> para todo </a:t>
            </a:r>
            <a:r>
              <a:rPr lang="es-ES_tradnl" sz="2400" b="1" i="1" dirty="0" err="1"/>
              <a:t>v∈</a:t>
            </a:r>
            <a:r>
              <a:rPr lang="es-ES_tradnl" sz="2400" b="1" i="1" dirty="0" err="1" smtClean="0"/>
              <a:t>V</a:t>
            </a:r>
            <a:r>
              <a:rPr lang="es-ES_tradnl" sz="2400" b="1" i="1" dirty="0" smtClean="0"/>
              <a:t> 					</a:t>
            </a:r>
            <a:endParaRPr lang="es-E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400800" y="4648200"/>
            <a:ext cx="137160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i="1" dirty="0"/>
              <a:t>d[v] &gt; </a:t>
            </a:r>
            <a:r>
              <a:rPr lang="es-ES_tradnl" sz="1400" b="1" i="1" dirty="0" smtClean="0"/>
              <a:t>d[u</a:t>
            </a:r>
            <a:r>
              <a:rPr lang="es-ES_tradnl" sz="1400" b="1" i="1" dirty="0"/>
              <a:t>] + </a:t>
            </a:r>
            <a:r>
              <a:rPr lang="es-ES_tradnl" sz="1400" b="1" i="1" dirty="0" smtClean="0"/>
              <a:t>1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82408" y="5527964"/>
            <a:ext cx="320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FF0000"/>
                </a:solidFill>
              </a:rPr>
              <a:t>el valor </a:t>
            </a:r>
            <a:r>
              <a:rPr lang="es-ES_tradnl" sz="2400" b="1" i="1" dirty="0" smtClean="0">
                <a:solidFill>
                  <a:srgbClr val="FF0000"/>
                </a:solidFill>
              </a:rPr>
              <a:t>d[v] </a:t>
            </a:r>
            <a:r>
              <a:rPr lang="es-ES_tradnl" sz="2400" b="1" dirty="0" smtClean="0">
                <a:solidFill>
                  <a:srgbClr val="FF0000"/>
                </a:solidFill>
              </a:rPr>
              <a:t>es </a:t>
            </a:r>
            <a:r>
              <a:rPr lang="es-ES_tradnl" sz="2400" b="1" dirty="0">
                <a:solidFill>
                  <a:srgbClr val="FF0000"/>
                </a:solidFill>
              </a:rPr>
              <a:t>igual a la </a:t>
            </a:r>
            <a:r>
              <a:rPr lang="es-ES_tradnl" sz="2400" b="1" i="1" dirty="0">
                <a:solidFill>
                  <a:srgbClr val="FF0000"/>
                </a:solidFill>
              </a:rPr>
              <a:t>distancia mínima del </a:t>
            </a:r>
            <a:r>
              <a:rPr lang="es-ES_tradnl" sz="2400" b="1" i="1" dirty="0" smtClean="0">
                <a:solidFill>
                  <a:srgbClr val="FF0000"/>
                </a:solidFill>
              </a:rPr>
              <a:t>origen </a:t>
            </a:r>
            <a:r>
              <a:rPr lang="es-ES_tradnl" sz="2400" b="1" dirty="0" smtClean="0">
                <a:solidFill>
                  <a:srgbClr val="FF0000"/>
                </a:solidFill>
              </a:rPr>
              <a:t>al vértice </a:t>
            </a:r>
            <a:r>
              <a:rPr lang="es-ES_tradnl" sz="2400" b="1" i="1" dirty="0" smtClean="0">
                <a:solidFill>
                  <a:srgbClr val="FF0000"/>
                </a:solidFill>
              </a:rPr>
              <a:t>v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181600" y="580217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dirty="0" smtClean="0">
                <a:sym typeface="Symbol"/>
              </a:rPr>
              <a:t></a:t>
            </a:r>
            <a:endParaRPr lang="es-ES_tradnl" sz="3200" b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685800"/>
          </a:xfrm>
        </p:spPr>
        <p:txBody>
          <a:bodyPr/>
          <a:lstStyle/>
          <a:p>
            <a:r>
              <a:rPr lang="es-MX" dirty="0" err="1" smtClean="0"/>
              <a:t>Correctitud</a:t>
            </a:r>
            <a:r>
              <a:rPr lang="es-MX" dirty="0" smtClean="0"/>
              <a:t> del BFS (Teorema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85800" y="4419600"/>
            <a:ext cx="80772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762000" y="838200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Para finalizar la prueba del </a:t>
            </a:r>
            <a:r>
              <a:rPr lang="es-ES_tradnl" sz="2400" b="1" dirty="0"/>
              <a:t>Teorema</a:t>
            </a:r>
            <a:r>
              <a:rPr lang="es-ES_tradnl" sz="2400" dirty="0"/>
              <a:t>, </a:t>
            </a:r>
            <a:r>
              <a:rPr lang="es-ES_tradnl" sz="2400" dirty="0" smtClean="0"/>
              <a:t>veamos cómo podemos obtener el </a:t>
            </a:r>
            <a:r>
              <a:rPr lang="es-ES_tradnl" sz="2400" b="1" i="1" dirty="0" smtClean="0"/>
              <a:t>camino de longitud mínima </a:t>
            </a:r>
            <a:r>
              <a:rPr lang="es-ES_tradnl" sz="2400" dirty="0" smtClean="0"/>
              <a:t>entre </a:t>
            </a:r>
            <a:r>
              <a:rPr lang="es-ES_tradnl" sz="2400" b="1" i="1" dirty="0" smtClean="0"/>
              <a:t>s</a:t>
            </a:r>
            <a:r>
              <a:rPr lang="es-ES_tradnl" sz="2400" dirty="0" smtClean="0"/>
              <a:t> y </a:t>
            </a:r>
            <a:r>
              <a:rPr lang="es-ES_tradnl" sz="2400" b="1" i="1" dirty="0" smtClean="0"/>
              <a:t>v</a:t>
            </a:r>
            <a:r>
              <a:rPr lang="es-ES_tradnl" sz="2400" dirty="0" smtClean="0"/>
              <a:t>:</a:t>
            </a:r>
          </a:p>
          <a:p>
            <a:endParaRPr lang="es-ES_tradnl" sz="2400" dirty="0"/>
          </a:p>
          <a:p>
            <a:r>
              <a:rPr lang="es-ES_tradnl" sz="2400" dirty="0"/>
              <a:t>O</a:t>
            </a:r>
            <a:r>
              <a:rPr lang="es-ES_tradnl" sz="2400" dirty="0" smtClean="0"/>
              <a:t>bservemos que:</a:t>
            </a:r>
          </a:p>
          <a:p>
            <a:endParaRPr lang="es-ES_tradnl" sz="2400" dirty="0"/>
          </a:p>
          <a:p>
            <a:r>
              <a:rPr lang="es-ES_tradnl" sz="2400" dirty="0"/>
              <a:t>S</a:t>
            </a:r>
            <a:r>
              <a:rPr lang="es-ES_tradnl" sz="2400" dirty="0" smtClean="0"/>
              <a:t>i </a:t>
            </a:r>
            <a:r>
              <a:rPr lang="es-ES_tradnl" sz="2400" b="1" i="1" dirty="0"/>
              <a:t>π[v] = u</a:t>
            </a:r>
            <a:r>
              <a:rPr lang="es-ES_tradnl" sz="2400" dirty="0"/>
              <a:t>, entonces </a:t>
            </a:r>
            <a:r>
              <a:rPr lang="es-ES_tradnl" sz="2400" b="1" i="1" dirty="0"/>
              <a:t>d[v] = d[u] + </a:t>
            </a:r>
            <a:r>
              <a:rPr lang="es-ES_tradnl" sz="2400" b="1" i="1" dirty="0" smtClean="0"/>
              <a:t>1</a:t>
            </a:r>
            <a:r>
              <a:rPr lang="es-ES_tradnl" sz="2400" dirty="0" smtClean="0"/>
              <a:t> </a:t>
            </a:r>
          </a:p>
          <a:p>
            <a:endParaRPr lang="es-ES_tradnl" sz="2400" dirty="0"/>
          </a:p>
          <a:p>
            <a:r>
              <a:rPr lang="es-ES_tradnl" sz="2400" dirty="0" smtClean="0"/>
              <a:t>Por </a:t>
            </a:r>
            <a:r>
              <a:rPr lang="es-ES_tradnl" sz="2400" dirty="0"/>
              <a:t>tanto, podremos obtener el </a:t>
            </a:r>
            <a:r>
              <a:rPr lang="es-ES_tradnl" sz="2400" b="1" i="1" dirty="0"/>
              <a:t>camino de longitud mínima</a:t>
            </a:r>
            <a:r>
              <a:rPr lang="es-ES_tradnl" sz="2400" dirty="0"/>
              <a:t> para ir de </a:t>
            </a:r>
            <a:r>
              <a:rPr lang="es-ES_tradnl" sz="2400" b="1" i="1" dirty="0"/>
              <a:t>s</a:t>
            </a:r>
            <a:r>
              <a:rPr lang="es-ES_tradnl" sz="2400" i="1" dirty="0"/>
              <a:t> </a:t>
            </a:r>
            <a:r>
              <a:rPr lang="es-ES_tradnl" sz="2400" dirty="0"/>
              <a:t>a </a:t>
            </a:r>
            <a:r>
              <a:rPr lang="es-ES_tradnl" sz="2400" b="1" i="1" dirty="0" smtClean="0"/>
              <a:t>v</a:t>
            </a:r>
            <a:r>
              <a:rPr lang="es-ES_tradnl" sz="2400" dirty="0" smtClean="0"/>
              <a:t>:</a:t>
            </a:r>
          </a:p>
          <a:p>
            <a:endParaRPr lang="es-ES_tradnl" sz="2400" i="1" dirty="0" smtClean="0"/>
          </a:p>
          <a:p>
            <a:r>
              <a:rPr lang="es-ES_tradnl" sz="2400" i="1" dirty="0" smtClean="0"/>
              <a:t>transitando </a:t>
            </a:r>
            <a:r>
              <a:rPr lang="es-ES_tradnl" sz="2400" i="1" dirty="0"/>
              <a:t>por un </a:t>
            </a:r>
            <a:r>
              <a:rPr lang="es-ES_tradnl" sz="2400" b="1" i="1" dirty="0"/>
              <a:t>camino de longitud mínima, </a:t>
            </a:r>
            <a:r>
              <a:rPr lang="es-ES_tradnl" sz="2400" i="1" dirty="0"/>
              <a:t>de </a:t>
            </a:r>
            <a:r>
              <a:rPr lang="es-ES_tradnl" sz="2400" b="1" i="1" dirty="0"/>
              <a:t>s a π [v] </a:t>
            </a:r>
            <a:r>
              <a:rPr lang="es-ES_tradnl" sz="2400" i="1" dirty="0"/>
              <a:t>y posteriormente atravesar el arco</a:t>
            </a:r>
            <a:r>
              <a:rPr lang="es-ES_tradnl" sz="2400" b="1" i="1" dirty="0"/>
              <a:t> (π [v], v</a:t>
            </a:r>
            <a:r>
              <a:rPr lang="es-ES_tradnl" sz="2400" b="1" i="1" dirty="0" smtClean="0"/>
              <a:t>)</a:t>
            </a:r>
            <a:endParaRPr lang="es-ES" sz="2400" dirty="0"/>
          </a:p>
          <a:p>
            <a:endParaRPr lang="es-E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err="1" smtClean="0"/>
              <a:t>Correctitud</a:t>
            </a:r>
            <a:r>
              <a:rPr lang="es-MX" dirty="0" smtClean="0"/>
              <a:t> del BFS (Teorema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6172200" y="5181600"/>
            <a:ext cx="12954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172200" y="5534607"/>
            <a:ext cx="12954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6248400"/>
            <a:ext cx="12954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72200" y="5886062"/>
            <a:ext cx="12954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762000" y="228600"/>
            <a:ext cx="777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 smtClean="0"/>
          </a:p>
          <a:p>
            <a:endParaRPr lang="es-ES_tradnl" sz="2400" dirty="0"/>
          </a:p>
          <a:p>
            <a:r>
              <a:rPr lang="es-ES_tradnl" sz="2400" dirty="0" smtClean="0"/>
              <a:t>El </a:t>
            </a:r>
            <a:r>
              <a:rPr lang="es-ES_tradnl" sz="2400" b="1" i="1" dirty="0" smtClean="0"/>
              <a:t>BFS</a:t>
            </a:r>
            <a:r>
              <a:rPr lang="es-ES_tradnl" sz="2400" i="1" dirty="0" smtClean="0"/>
              <a:t>,</a:t>
            </a:r>
            <a:r>
              <a:rPr lang="es-ES_tradnl" sz="2400" dirty="0" smtClean="0"/>
              <a:t> </a:t>
            </a:r>
            <a:r>
              <a:rPr lang="es-ES_tradnl" sz="2400" dirty="0"/>
              <a:t>a través de su </a:t>
            </a:r>
            <a:r>
              <a:rPr lang="es-ES_tradnl" sz="2400" dirty="0" smtClean="0"/>
              <a:t>recorrido </a:t>
            </a:r>
            <a:r>
              <a:rPr lang="es-ES_tradnl" sz="2400" dirty="0"/>
              <a:t>por el </a:t>
            </a:r>
            <a:r>
              <a:rPr lang="es-ES_tradnl" sz="2400" dirty="0" smtClean="0"/>
              <a:t>grafo, </a:t>
            </a:r>
            <a:r>
              <a:rPr lang="es-ES_tradnl" sz="2400" dirty="0"/>
              <a:t>forma un </a:t>
            </a:r>
            <a:r>
              <a:rPr lang="es-ES_tradnl" sz="2400" b="1" i="1" dirty="0"/>
              <a:t>árbol </a:t>
            </a:r>
            <a:r>
              <a:rPr lang="es-ES_tradnl" sz="2400" b="1" i="1" dirty="0" smtClean="0"/>
              <a:t>de cubrimiento primero </a:t>
            </a:r>
            <a:r>
              <a:rPr lang="es-ES_tradnl" sz="2400" b="1" i="1" dirty="0"/>
              <a:t>a lo ancho</a:t>
            </a:r>
            <a:r>
              <a:rPr lang="es-ES_tradnl" sz="2400" i="1" dirty="0"/>
              <a:t> </a:t>
            </a:r>
            <a:r>
              <a:rPr lang="es-ES_tradnl" sz="2400" dirty="0" smtClean="0"/>
              <a:t>como se observa en la siguiente figura</a:t>
            </a:r>
          </a:p>
          <a:p>
            <a:endParaRPr lang="es-ES_tradnl" i="1" dirty="0" smtClean="0"/>
          </a:p>
          <a:p>
            <a:endParaRPr lang="es-ES_tradnl" i="1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3886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uadroTexto 1"/>
          <p:cNvSpPr txBox="1"/>
          <p:nvPr/>
        </p:nvSpPr>
        <p:spPr>
          <a:xfrm>
            <a:off x="5562600" y="19050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á</a:t>
            </a:r>
            <a:r>
              <a:rPr lang="en-US" b="1" i="1" dirty="0" err="1" smtClean="0">
                <a:solidFill>
                  <a:srgbClr val="FF0000"/>
                </a:solidFill>
              </a:rPr>
              <a:t>rbol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/>
              <a:t>libre</a:t>
            </a:r>
            <a:r>
              <a:rPr lang="en-US" i="1" dirty="0" smtClean="0"/>
              <a:t>: </a:t>
            </a:r>
            <a:r>
              <a:rPr lang="en-US" i="1" dirty="0" err="1" smtClean="0"/>
              <a:t>conexo</a:t>
            </a:r>
            <a:r>
              <a:rPr lang="en-US" i="1" dirty="0" smtClean="0"/>
              <a:t> y </a:t>
            </a:r>
            <a:r>
              <a:rPr lang="en-US" i="1" dirty="0" err="1" smtClean="0"/>
              <a:t>acíclico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5562600" y="281047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</a:t>
            </a:r>
            <a:r>
              <a:rPr lang="en-US" b="1" i="1" dirty="0" smtClean="0"/>
              <a:t>e </a:t>
            </a:r>
            <a:r>
              <a:rPr lang="en-US" b="1" i="1" dirty="0" err="1" smtClean="0">
                <a:solidFill>
                  <a:srgbClr val="FF0000"/>
                </a:solidFill>
              </a:rPr>
              <a:t>recubrimiento</a:t>
            </a:r>
            <a:r>
              <a:rPr lang="en-US" i="1" dirty="0" smtClean="0"/>
              <a:t>: en </a:t>
            </a:r>
            <a:r>
              <a:rPr lang="en-US" i="1" dirty="0" err="1" smtClean="0"/>
              <a:t>él</a:t>
            </a:r>
            <a:r>
              <a:rPr lang="en-US" i="1" dirty="0"/>
              <a:t> </a:t>
            </a:r>
            <a:r>
              <a:rPr lang="en-US" i="1" dirty="0" err="1" smtClean="0"/>
              <a:t>están</a:t>
            </a:r>
            <a:r>
              <a:rPr lang="en-US" i="1" dirty="0" smtClean="0"/>
              <a:t> s y </a:t>
            </a:r>
            <a:r>
              <a:rPr lang="en-US" i="1" dirty="0" err="1" smtClean="0"/>
              <a:t>todos</a:t>
            </a:r>
            <a:r>
              <a:rPr lang="en-US" i="1" dirty="0" smtClean="0"/>
              <a:t> los vertices </a:t>
            </a:r>
            <a:r>
              <a:rPr lang="en-US" i="1" dirty="0" err="1" smtClean="0"/>
              <a:t>alcanzables</a:t>
            </a:r>
            <a:r>
              <a:rPr lang="en-US" i="1" dirty="0" smtClean="0"/>
              <a:t> </a:t>
            </a:r>
            <a:r>
              <a:rPr lang="en-US" i="1" dirty="0" err="1" smtClean="0"/>
              <a:t>desde</a:t>
            </a:r>
            <a:r>
              <a:rPr lang="en-US" i="1" dirty="0" smtClean="0"/>
              <a:t> s</a:t>
            </a:r>
            <a:endParaRPr lang="es-ES" i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562600" y="38100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p</a:t>
            </a:r>
            <a:r>
              <a:rPr lang="en-US" b="1" i="1" dirty="0" err="1" smtClean="0">
                <a:solidFill>
                  <a:srgbClr val="FF0000"/>
                </a:solidFill>
              </a:rPr>
              <a:t>rimero</a:t>
            </a:r>
            <a:r>
              <a:rPr lang="en-US" b="1" i="1" dirty="0" smtClean="0">
                <a:solidFill>
                  <a:srgbClr val="FF0000"/>
                </a:solidFill>
              </a:rPr>
              <a:t> a lo </a:t>
            </a:r>
            <a:r>
              <a:rPr lang="en-US" b="1" i="1" dirty="0" err="1" smtClean="0">
                <a:solidFill>
                  <a:srgbClr val="FF0000"/>
                </a:solidFill>
              </a:rPr>
              <a:t>ancho</a:t>
            </a:r>
            <a:r>
              <a:rPr lang="en-US" i="1" dirty="0" smtClean="0"/>
              <a:t>: en el </a:t>
            </a:r>
            <a:r>
              <a:rPr lang="en-US" i="1" dirty="0" err="1" smtClean="0"/>
              <a:t>nivel</a:t>
            </a:r>
            <a:r>
              <a:rPr lang="en-US" i="1" dirty="0" smtClean="0"/>
              <a:t> k+1 solo hay </a:t>
            </a:r>
            <a:r>
              <a:rPr lang="en-US" i="1" dirty="0" err="1" smtClean="0"/>
              <a:t>vértices</a:t>
            </a:r>
            <a:r>
              <a:rPr lang="en-US" i="1" dirty="0" smtClean="0"/>
              <a:t> </a:t>
            </a:r>
            <a:r>
              <a:rPr lang="en-US" i="1" dirty="0" err="1" smtClean="0"/>
              <a:t>adyacentes</a:t>
            </a:r>
            <a:r>
              <a:rPr lang="en-US" i="1" dirty="0" smtClean="0"/>
              <a:t> a los </a:t>
            </a:r>
            <a:r>
              <a:rPr lang="en-US" i="1" dirty="0" err="1" smtClean="0"/>
              <a:t>vértices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</a:t>
            </a:r>
            <a:r>
              <a:rPr lang="en-US" i="1" dirty="0" err="1" smtClean="0"/>
              <a:t>están</a:t>
            </a:r>
            <a:r>
              <a:rPr lang="en-US" i="1" dirty="0" smtClean="0"/>
              <a:t> en el </a:t>
            </a:r>
            <a:r>
              <a:rPr lang="en-US" i="1" dirty="0" err="1" smtClean="0"/>
              <a:t>nivel</a:t>
            </a:r>
            <a:r>
              <a:rPr lang="en-US" i="1" dirty="0" smtClean="0"/>
              <a:t> k      </a:t>
            </a:r>
            <a:r>
              <a:rPr lang="en-US" sz="1200" i="1" dirty="0" smtClean="0"/>
              <a:t>k=0…Alt.-1</a:t>
            </a:r>
            <a:endParaRPr lang="es-ES" sz="1200" i="1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Árbol de cubrimiento primero a lo ancho- BFS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48400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El </a:t>
            </a:r>
            <a:r>
              <a:rPr lang="es-ES_tradnl" b="1" i="1" dirty="0"/>
              <a:t>árbol</a:t>
            </a:r>
            <a:r>
              <a:rPr lang="es-ES_tradnl" dirty="0"/>
              <a:t> se forma a partir del campo </a:t>
            </a:r>
            <a:r>
              <a:rPr lang="es-ES_tradnl" b="1" i="1" dirty="0"/>
              <a:t>π</a:t>
            </a:r>
            <a:r>
              <a:rPr lang="es-ES_tradnl" dirty="0"/>
              <a:t> asociado a cada vértice de </a:t>
            </a:r>
            <a:r>
              <a:rPr lang="es-ES_tradnl" b="1" i="1" dirty="0" smtClean="0"/>
              <a:t>G</a:t>
            </a:r>
            <a:endParaRPr lang="es-ES_tradnl" b="1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6324600" y="5057193"/>
            <a:ext cx="1076131" cy="1267407"/>
            <a:chOff x="4285862" y="789993"/>
            <a:chExt cx="1076131" cy="1267407"/>
          </a:xfrm>
          <a:solidFill>
            <a:schemeClr val="bg1"/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4453766" y="998379"/>
              <a:ext cx="242641" cy="528002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634936" y="1334276"/>
              <a:ext cx="242641" cy="528002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763276" y="904293"/>
              <a:ext cx="470377" cy="957985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629538" y="789993"/>
              <a:ext cx="228600" cy="2286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s</a:t>
              </a:r>
              <a:endParaRPr lang="es-E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458476" y="11430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r</a:t>
              </a:r>
              <a:endParaRPr lang="es-E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819262" y="1143000"/>
              <a:ext cx="228600" cy="228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</a:t>
              </a:r>
              <a:endParaRPr lang="es-E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285862" y="1496007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v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638869" y="1494455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x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990324" y="1477345"/>
              <a:ext cx="2286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467807" y="1828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y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133393" y="1828800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6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254976" y="102489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_tradnl" sz="2400" dirty="0" smtClean="0"/>
              <a:t> Inicialmente, el árbol solo contiene a su </a:t>
            </a:r>
            <a:r>
              <a:rPr lang="es-ES_tradnl" sz="2400" b="1" dirty="0" smtClean="0"/>
              <a:t>raíz </a:t>
            </a:r>
            <a:r>
              <a:rPr lang="es-ES_tradnl" sz="2400" b="1" i="1" dirty="0" smtClean="0"/>
              <a:t>(s: vértice origen)</a:t>
            </a:r>
          </a:p>
          <a:p>
            <a:endParaRPr lang="es-ES_tradnl" sz="2400" dirty="0" smtClean="0"/>
          </a:p>
          <a:p>
            <a:pPr>
              <a:buFontTx/>
              <a:buChar char="-"/>
            </a:pPr>
            <a:r>
              <a:rPr lang="es-ES_tradnl" sz="2400" dirty="0" smtClean="0"/>
              <a:t> Cada vez que se </a:t>
            </a:r>
            <a:r>
              <a:rPr lang="es-ES_tradnl" sz="2400" b="1" dirty="0" smtClean="0"/>
              <a:t>descubre</a:t>
            </a:r>
            <a:r>
              <a:rPr lang="es-ES_tradnl" sz="2400" dirty="0" smtClean="0"/>
              <a:t> un vértice </a:t>
            </a:r>
            <a:r>
              <a:rPr lang="es-ES_tradnl" sz="2400" b="1" i="1" dirty="0" smtClean="0"/>
              <a:t>v</a:t>
            </a:r>
            <a:r>
              <a:rPr lang="es-ES_tradnl" sz="2400" i="1" dirty="0" smtClean="0"/>
              <a:t> </a:t>
            </a:r>
            <a:r>
              <a:rPr lang="es-ES_tradnl" sz="2400" b="1" i="1" dirty="0" smtClean="0"/>
              <a:t>blanco,</a:t>
            </a:r>
            <a:r>
              <a:rPr lang="es-ES_tradnl" sz="2400" dirty="0" smtClean="0"/>
              <a:t> </a:t>
            </a:r>
            <a:r>
              <a:rPr lang="es-ES_tradnl" sz="2400" b="1" i="1" dirty="0" smtClean="0"/>
              <a:t>adyacente </a:t>
            </a:r>
            <a:r>
              <a:rPr lang="es-ES_tradnl" sz="2400" dirty="0" smtClean="0"/>
              <a:t>a algún vértice </a:t>
            </a:r>
            <a:r>
              <a:rPr lang="es-ES_tradnl" sz="2400" b="1" i="1" dirty="0" smtClean="0"/>
              <a:t>u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que ya ha sido descubierto, entonces, </a:t>
            </a:r>
            <a:r>
              <a:rPr lang="es-ES_tradnl" sz="2400" b="1" i="1" dirty="0" smtClean="0"/>
              <a:t>v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y el </a:t>
            </a:r>
            <a:r>
              <a:rPr lang="es-ES_tradnl" sz="2400" b="1" dirty="0" smtClean="0"/>
              <a:t>arco (</a:t>
            </a:r>
            <a:r>
              <a:rPr lang="es-ES_tradnl" sz="2400" b="1" i="1" dirty="0" smtClean="0"/>
              <a:t>u</a:t>
            </a:r>
            <a:r>
              <a:rPr lang="es-ES_tradnl" sz="2400" b="1" dirty="0" smtClean="0"/>
              <a:t>, </a:t>
            </a:r>
            <a:r>
              <a:rPr lang="es-ES_tradnl" sz="2400" b="1" i="1" dirty="0" smtClean="0"/>
              <a:t>v</a:t>
            </a:r>
            <a:r>
              <a:rPr lang="es-ES_tradnl" sz="2400" b="1" dirty="0" smtClean="0"/>
              <a:t>)</a:t>
            </a:r>
            <a:r>
              <a:rPr lang="es-ES_tradnl" sz="2400" dirty="0" smtClean="0"/>
              <a:t> se añaden al </a:t>
            </a:r>
            <a:r>
              <a:rPr lang="es-ES_tradnl" sz="2400" b="1" i="1" dirty="0" smtClean="0"/>
              <a:t>árbol</a:t>
            </a:r>
            <a:r>
              <a:rPr lang="es-ES_tradnl" sz="2400" dirty="0" smtClean="0"/>
              <a:t>:</a:t>
            </a:r>
          </a:p>
          <a:p>
            <a:endParaRPr lang="es-ES_tradnl" sz="2400" dirty="0" smtClean="0"/>
          </a:p>
          <a:p>
            <a:pPr lvl="1">
              <a:buFontTx/>
              <a:buChar char="-"/>
            </a:pPr>
            <a:r>
              <a:rPr lang="es-ES_tradnl" sz="2400" b="1" i="1" dirty="0" smtClean="0"/>
              <a:t> u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es el </a:t>
            </a:r>
            <a:r>
              <a:rPr lang="es-ES_tradnl" sz="2400" b="1" i="1" dirty="0" smtClean="0">
                <a:solidFill>
                  <a:srgbClr val="0070C0"/>
                </a:solidFill>
              </a:rPr>
              <a:t>predecesor</a:t>
            </a:r>
            <a:r>
              <a:rPr lang="es-ES_tradnl" sz="2400" i="1" dirty="0" smtClean="0"/>
              <a:t>,</a:t>
            </a:r>
            <a:r>
              <a:rPr lang="es-ES_tradnl" sz="2400" b="1" i="1" dirty="0" smtClean="0"/>
              <a:t> </a:t>
            </a:r>
            <a:r>
              <a:rPr lang="es-ES_tradnl" sz="2400" dirty="0" smtClean="0"/>
              <a:t>o el </a:t>
            </a:r>
            <a:r>
              <a:rPr lang="es-ES_tradnl" sz="2400" b="1" i="1" dirty="0" smtClean="0">
                <a:solidFill>
                  <a:srgbClr val="0070C0"/>
                </a:solidFill>
              </a:rPr>
              <a:t>padre</a:t>
            </a:r>
            <a:r>
              <a:rPr lang="es-ES_tradnl" sz="2400" i="1" dirty="0" smtClean="0"/>
              <a:t>,</a:t>
            </a:r>
            <a:r>
              <a:rPr lang="es-ES_tradnl" sz="2400" b="1" i="1" dirty="0" smtClean="0"/>
              <a:t> </a:t>
            </a:r>
            <a:r>
              <a:rPr lang="es-ES_tradnl" sz="2400" dirty="0" smtClean="0"/>
              <a:t>de </a:t>
            </a:r>
            <a:r>
              <a:rPr lang="es-ES_tradnl" sz="2400" b="1" i="1" dirty="0" smtClean="0"/>
              <a:t>v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en el </a:t>
            </a:r>
            <a:r>
              <a:rPr lang="es-ES_tradnl" sz="2400" b="1" i="1" dirty="0" smtClean="0"/>
              <a:t>árbol</a:t>
            </a:r>
          </a:p>
          <a:p>
            <a:endParaRPr lang="es-ES_tradnl" sz="2400" b="1" i="1" dirty="0"/>
          </a:p>
          <a:p>
            <a:r>
              <a:rPr lang="es-ES_tradnl" sz="2400" b="1" dirty="0" smtClean="0"/>
              <a:t>Cada vértice se descubre una sola vez, por tanto, tendrá,</a:t>
            </a:r>
            <a:r>
              <a:rPr lang="es-ES_tradnl" sz="2400" b="1" dirty="0" smtClean="0">
                <a:solidFill>
                  <a:srgbClr val="FF0000"/>
                </a:solidFill>
              </a:rPr>
              <a:t> </a:t>
            </a:r>
            <a:r>
              <a:rPr lang="es-ES_tradnl" sz="2400" dirty="0" smtClean="0"/>
              <a:t>a lo sumo, </a:t>
            </a:r>
            <a:r>
              <a:rPr lang="es-ES_tradnl" sz="2400" b="1" dirty="0" smtClean="0"/>
              <a:t>un solo</a:t>
            </a:r>
            <a:r>
              <a:rPr lang="es-ES_tradnl" sz="2400" dirty="0" smtClean="0"/>
              <a:t> </a:t>
            </a:r>
            <a:r>
              <a:rPr lang="es-ES_tradnl" sz="2400" b="1" i="1" dirty="0" smtClean="0">
                <a:solidFill>
                  <a:srgbClr val="0070C0"/>
                </a:solidFill>
              </a:rPr>
              <a:t>padre</a:t>
            </a:r>
          </a:p>
          <a:p>
            <a:endParaRPr lang="es-ES_tradnl" sz="2400" b="1" i="1" dirty="0">
              <a:solidFill>
                <a:srgbClr val="0070C0"/>
              </a:solidFill>
            </a:endParaRPr>
          </a:p>
          <a:p>
            <a:r>
              <a:rPr lang="es-ES_tradnl" sz="2400" dirty="0"/>
              <a:t>La relación </a:t>
            </a:r>
            <a:r>
              <a:rPr lang="es-ES_tradnl" sz="2400" b="1" i="1" dirty="0">
                <a:solidFill>
                  <a:srgbClr val="0070C0"/>
                </a:solidFill>
              </a:rPr>
              <a:t>ancestro–descendiente</a:t>
            </a:r>
            <a:r>
              <a:rPr lang="es-ES_tradnl" sz="2400" dirty="0"/>
              <a:t> en el </a:t>
            </a:r>
            <a:r>
              <a:rPr lang="es-ES_tradnl" sz="2400" b="1" i="1" dirty="0"/>
              <a:t>árbol </a:t>
            </a:r>
            <a:r>
              <a:rPr lang="es-ES_tradnl" sz="2400" dirty="0"/>
              <a:t>se define tomando como referencia para ello a la raíz del árbol, o sea, </a:t>
            </a:r>
            <a:r>
              <a:rPr lang="es-ES_tradnl" sz="2400" b="1" i="1" dirty="0"/>
              <a:t>s</a:t>
            </a:r>
            <a:r>
              <a:rPr lang="es-ES_tradnl" sz="2400" b="1" i="1" dirty="0" smtClean="0"/>
              <a:t>:</a:t>
            </a:r>
            <a:endParaRPr lang="es-ES_tradnl" sz="2400" b="1" i="1" dirty="0"/>
          </a:p>
        </p:txBody>
      </p:sp>
      <p:grpSp>
        <p:nvGrpSpPr>
          <p:cNvPr id="15" name="14 Grupo"/>
          <p:cNvGrpSpPr/>
          <p:nvPr/>
        </p:nvGrpSpPr>
        <p:grpSpPr>
          <a:xfrm>
            <a:off x="990600" y="6096000"/>
            <a:ext cx="2995248" cy="556848"/>
            <a:chOff x="2312376" y="6224952"/>
            <a:chExt cx="2995248" cy="556848"/>
          </a:xfrm>
        </p:grpSpPr>
        <p:sp>
          <p:nvSpPr>
            <p:cNvPr id="17" name="4 Elipse"/>
            <p:cNvSpPr/>
            <p:nvPr/>
          </p:nvSpPr>
          <p:spPr>
            <a:xfrm>
              <a:off x="2312376" y="6248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i="1" dirty="0" smtClean="0">
                  <a:solidFill>
                    <a:schemeClr val="tx1"/>
                  </a:solidFill>
                </a:rPr>
                <a:t>s</a:t>
              </a:r>
              <a:endParaRPr lang="es-ES_tradnl" i="1" dirty="0">
                <a:solidFill>
                  <a:schemeClr val="tx1"/>
                </a:solidFill>
              </a:endParaRPr>
            </a:p>
          </p:txBody>
        </p:sp>
        <p:sp>
          <p:nvSpPr>
            <p:cNvPr id="18" name="4 Elipse"/>
            <p:cNvSpPr/>
            <p:nvPr/>
          </p:nvSpPr>
          <p:spPr>
            <a:xfrm>
              <a:off x="3223848" y="6248400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i="1" dirty="0" smtClean="0">
                  <a:solidFill>
                    <a:schemeClr val="tx1"/>
                  </a:solidFill>
                </a:rPr>
                <a:t>u</a:t>
              </a:r>
              <a:endParaRPr lang="es-ES_tradnl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4 Elipse"/>
            <p:cNvSpPr/>
            <p:nvPr/>
          </p:nvSpPr>
          <p:spPr>
            <a:xfrm>
              <a:off x="4141176" y="6257192"/>
              <a:ext cx="304800" cy="304800"/>
            </a:xfrm>
            <a:prstGeom prst="ellipse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i="1" dirty="0" smtClean="0">
                  <a:solidFill>
                    <a:schemeClr val="tx1"/>
                  </a:solidFill>
                </a:rPr>
                <a:t>v</a:t>
              </a:r>
              <a:endParaRPr lang="es-ES_tradnl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CuadroTexto 1"/>
            <p:cNvSpPr txBox="1"/>
            <p:nvPr/>
          </p:nvSpPr>
          <p:spPr>
            <a:xfrm>
              <a:off x="2514600" y="6224952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…</a:t>
              </a:r>
              <a:endParaRPr lang="es-ES" dirty="0"/>
            </a:p>
          </p:txBody>
        </p:sp>
        <p:sp>
          <p:nvSpPr>
            <p:cNvPr id="21" name="CuadroTexto 8"/>
            <p:cNvSpPr txBox="1"/>
            <p:nvPr/>
          </p:nvSpPr>
          <p:spPr>
            <a:xfrm>
              <a:off x="3426072" y="6230816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…</a:t>
              </a:r>
              <a:endParaRPr lang="es-ES" dirty="0"/>
            </a:p>
          </p:txBody>
        </p:sp>
        <p:sp>
          <p:nvSpPr>
            <p:cNvPr id="22" name="CuadroTexto 9"/>
            <p:cNvSpPr txBox="1"/>
            <p:nvPr/>
          </p:nvSpPr>
          <p:spPr>
            <a:xfrm>
              <a:off x="2927840" y="6230816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dirty="0"/>
            </a:p>
          </p:txBody>
        </p:sp>
        <p:sp>
          <p:nvSpPr>
            <p:cNvPr id="23" name="CuadroTexto 10"/>
            <p:cNvSpPr txBox="1"/>
            <p:nvPr/>
          </p:nvSpPr>
          <p:spPr>
            <a:xfrm>
              <a:off x="3853960" y="6230816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" panose="05000000000000000000" pitchFamily="2" charset="2"/>
                </a:rPr>
                <a:t></a:t>
              </a:r>
              <a:endParaRPr lang="es-ES" dirty="0"/>
            </a:p>
          </p:txBody>
        </p:sp>
        <p:sp>
          <p:nvSpPr>
            <p:cNvPr id="24" name="CuadroTexto 12"/>
            <p:cNvSpPr txBox="1"/>
            <p:nvPr/>
          </p:nvSpPr>
          <p:spPr>
            <a:xfrm>
              <a:off x="2646480" y="6474023"/>
              <a:ext cx="12045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err="1">
                  <a:solidFill>
                    <a:srgbClr val="0070C0"/>
                  </a:solidFill>
                  <a:sym typeface="Wingdings" panose="05000000000000000000" pitchFamily="2" charset="2"/>
                </a:rPr>
                <a:t>a</a:t>
              </a:r>
              <a:r>
                <a:rPr lang="en-US" sz="1400" b="1" i="1" dirty="0" err="1" smtClean="0">
                  <a:solidFill>
                    <a:srgbClr val="0070C0"/>
                  </a:solidFill>
                  <a:sym typeface="Wingdings" panose="05000000000000000000" pitchFamily="2" charset="2"/>
                </a:rPr>
                <a:t>ncestro</a:t>
              </a:r>
              <a:r>
                <a:rPr lang="en-US" sz="1400" b="1" dirty="0" smtClean="0">
                  <a:sym typeface="Wingdings" panose="05000000000000000000" pitchFamily="2" charset="2"/>
                </a:rPr>
                <a:t> </a:t>
              </a:r>
              <a:r>
                <a:rPr lang="en-US" sz="1400" dirty="0" smtClean="0">
                  <a:sym typeface="Wingdings" panose="05000000000000000000" pitchFamily="2" charset="2"/>
                </a:rPr>
                <a:t>de </a:t>
              </a:r>
              <a:r>
                <a:rPr lang="en-US" sz="1400" b="1" i="1" dirty="0" smtClean="0">
                  <a:sym typeface="Wingdings" panose="05000000000000000000" pitchFamily="2" charset="2"/>
                </a:rPr>
                <a:t>v</a:t>
              </a:r>
              <a:endParaRPr lang="es-ES" sz="1400" b="1" i="1" dirty="0"/>
            </a:p>
          </p:txBody>
        </p:sp>
        <p:sp>
          <p:nvSpPr>
            <p:cNvPr id="25" name="CuadroTexto 13"/>
            <p:cNvSpPr txBox="1"/>
            <p:nvPr/>
          </p:nvSpPr>
          <p:spPr>
            <a:xfrm>
              <a:off x="3760176" y="6462344"/>
              <a:ext cx="1547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err="1" smtClean="0">
                  <a:solidFill>
                    <a:srgbClr val="0070C0"/>
                  </a:solidFill>
                  <a:sym typeface="Wingdings" panose="05000000000000000000" pitchFamily="2" charset="2"/>
                </a:rPr>
                <a:t>descendiente</a:t>
              </a:r>
              <a:r>
                <a:rPr lang="en-US" sz="1400" dirty="0" smtClean="0">
                  <a:sym typeface="Wingdings" panose="05000000000000000000" pitchFamily="2" charset="2"/>
                </a:rPr>
                <a:t> de </a:t>
              </a:r>
              <a:r>
                <a:rPr lang="en-US" sz="1400" b="1" i="1" dirty="0" smtClean="0">
                  <a:sym typeface="Wingdings" panose="05000000000000000000" pitchFamily="2" charset="2"/>
                </a:rPr>
                <a:t>u</a:t>
              </a:r>
              <a:endParaRPr lang="es-ES" sz="1400" b="1" i="1" dirty="0"/>
            </a:p>
          </p:txBody>
        </p:sp>
      </p:grpSp>
      <p:sp>
        <p:nvSpPr>
          <p:cNvPr id="5" name="4 CuadroTexto"/>
          <p:cNvSpPr txBox="1"/>
          <p:nvPr/>
        </p:nvSpPr>
        <p:spPr>
          <a:xfrm>
            <a:off x="4267200" y="601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i="1" dirty="0" smtClean="0"/>
              <a:t>u</a:t>
            </a:r>
            <a:r>
              <a:rPr lang="es-ES_tradnl" i="1" dirty="0" smtClean="0"/>
              <a:t> </a:t>
            </a:r>
            <a:r>
              <a:rPr lang="es-ES_tradnl" dirty="0"/>
              <a:t>está, </a:t>
            </a:r>
            <a:r>
              <a:rPr lang="es-ES_tradnl" b="1" dirty="0"/>
              <a:t>en el </a:t>
            </a:r>
            <a:r>
              <a:rPr lang="es-ES_tradnl" b="1" dirty="0" smtClean="0"/>
              <a:t>árbol</a:t>
            </a:r>
            <a:r>
              <a:rPr lang="es-ES_tradnl" dirty="0" smtClean="0"/>
              <a:t>, </a:t>
            </a:r>
            <a:r>
              <a:rPr lang="es-ES_tradnl" dirty="0"/>
              <a:t>en el </a:t>
            </a:r>
            <a:r>
              <a:rPr lang="es-ES_tradnl" dirty="0" smtClean="0"/>
              <a:t>camino entre </a:t>
            </a:r>
            <a:r>
              <a:rPr lang="es-ES_tradnl" dirty="0"/>
              <a:t>el vértice </a:t>
            </a:r>
            <a:r>
              <a:rPr lang="es-ES_tradnl" b="1" i="1" dirty="0"/>
              <a:t>s</a:t>
            </a:r>
            <a:r>
              <a:rPr lang="es-ES_tradnl" dirty="0"/>
              <a:t> y el vértice </a:t>
            </a:r>
            <a:r>
              <a:rPr lang="es-ES_tradnl" b="1" i="1" dirty="0"/>
              <a:t>v</a:t>
            </a:r>
            <a:endParaRPr lang="es-E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Árbol de cubrimiento primero a lo ancho- 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6858000" cy="2387600"/>
          </a:xfrm>
        </p:spPr>
        <p:txBody>
          <a:bodyPr>
            <a:normAutofit/>
          </a:bodyPr>
          <a:lstStyle/>
          <a:p>
            <a:r>
              <a:rPr lang="es-ES" dirty="0"/>
              <a:t>Búsqueda “</a:t>
            </a:r>
            <a:r>
              <a:rPr lang="es-ES" i="1" dirty="0"/>
              <a:t>Primero </a:t>
            </a:r>
            <a:r>
              <a:rPr lang="es-ES" i="1" dirty="0" smtClean="0"/>
              <a:t>en profundidad</a:t>
            </a:r>
            <a:r>
              <a:rPr lang="es-ES" dirty="0" smtClean="0"/>
              <a:t>” 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(</a:t>
            </a:r>
            <a:r>
              <a:rPr lang="es-ES" i="1" dirty="0" err="1" smtClean="0"/>
              <a:t>Depth-First</a:t>
            </a:r>
            <a:r>
              <a:rPr lang="es-ES" i="1" dirty="0" smtClean="0"/>
              <a:t> </a:t>
            </a:r>
            <a:r>
              <a:rPr lang="es-ES" i="1" dirty="0" err="1"/>
              <a:t>Search</a:t>
            </a:r>
            <a:r>
              <a:rPr lang="es-ES" dirty="0"/>
              <a:t>: </a:t>
            </a:r>
            <a:r>
              <a:rPr lang="es-ES" dirty="0" smtClean="0"/>
              <a:t>DFS</a:t>
            </a:r>
            <a:r>
              <a:rPr lang="es-ES" dirty="0"/>
              <a:t>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Bibliografía</a:t>
            </a:r>
            <a:r>
              <a:rPr lang="en-US" dirty="0"/>
              <a:t>:  “Introduction to Algorithms”. Second Edition.  </a:t>
            </a:r>
          </a:p>
          <a:p>
            <a:r>
              <a:rPr lang="en-US" dirty="0"/>
              <a:t>The MIT Press. Massachusetts Institute of Technology. Cambridge, Massachusetts 02142.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://mitpress.mit.edu</a:t>
            </a:r>
          </a:p>
          <a:p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0" y="5924550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_tradnl" sz="1600" b="1" dirty="0" smtClean="0">
                <a:solidFill>
                  <a:schemeClr val="bg1">
                    <a:lumMod val="50000"/>
                  </a:schemeClr>
                </a:solidFill>
              </a:rPr>
              <a:t>© Departamento de Programación</a:t>
            </a:r>
            <a:endParaRPr lang="es-ES_tradnl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Facultad de Matemática y Computación </a:t>
            </a:r>
          </a:p>
          <a:p>
            <a:pPr lvl="1"/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Universidad de La Habana</a:t>
            </a:r>
            <a:endParaRPr lang="es-ES_tradnl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81000" y="4724400"/>
            <a:ext cx="624921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ounded Rectangle 26"/>
          <p:cNvSpPr/>
          <p:nvPr/>
        </p:nvSpPr>
        <p:spPr>
          <a:xfrm>
            <a:off x="3352800" y="5029200"/>
            <a:ext cx="2590800" cy="1524000"/>
          </a:xfrm>
          <a:prstGeom prst="roundRect">
            <a:avLst>
              <a:gd name="adj" fmla="val 106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286000" y="5029200"/>
            <a:ext cx="914400" cy="1524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33400" y="5029200"/>
            <a:ext cx="1600200" cy="1524000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 conexa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sz="2800" dirty="0" smtClean="0"/>
                  <a:t>Se le llama </a:t>
                </a:r>
                <a:r>
                  <a:rPr lang="es-MX" sz="2800" b="1" dirty="0" smtClean="0"/>
                  <a:t>componente conexa</a:t>
                </a:r>
                <a:r>
                  <a:rPr lang="es-MX" sz="2800" dirty="0" smtClean="0"/>
                  <a:t> en el grafo no dirigido 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MX" sz="2800" dirty="0" smtClean="0"/>
                  <a:t> a un </a:t>
                </a:r>
                <a:r>
                  <a:rPr lang="es-MX" sz="2800" b="1" dirty="0" smtClean="0"/>
                  <a:t>conjunto </a:t>
                </a:r>
                <a:r>
                  <a:rPr lang="es-MX" sz="2800" b="1" dirty="0" err="1" smtClean="0"/>
                  <a:t>maximal</a:t>
                </a:r>
                <a:r>
                  <a:rPr lang="es-MX" sz="2800" dirty="0" smtClean="0"/>
                  <a:t> de vértices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MX" sz="2800" dirty="0" smtClean="0"/>
                  <a:t> tal que </a:t>
                </a:r>
                <a14:m>
                  <m:oMath xmlns:m="http://schemas.openxmlformats.org/officeDocument/2006/math">
                    <m:r>
                      <a:rPr lang="es-MX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MX" sz="2800" b="0" dirty="0" smtClean="0">
                    <a:ea typeface="Cambria Math" panose="02040503050406030204" pitchFamily="18" charset="0"/>
                  </a:rPr>
                  <a:t> existe un camino entre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2800" b="0" dirty="0" smtClean="0">
                    <a:ea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s-MX" sz="2800" dirty="0"/>
              </a:p>
              <a:p>
                <a:endParaRPr lang="es-MX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74" t="-1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5 Rectángulo redondeado"/>
              <p:cNvSpPr/>
              <p:nvPr/>
            </p:nvSpPr>
            <p:spPr>
              <a:xfrm>
                <a:off x="361545" y="2514600"/>
                <a:ext cx="8458200" cy="19859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_tradnl" sz="2800" b="1" dirty="0" smtClean="0">
                    <a:solidFill>
                      <a:schemeClr val="tx1"/>
                    </a:solidFill>
                  </a:rPr>
                  <a:t>PROBLEMA</a:t>
                </a:r>
              </a:p>
              <a:p>
                <a:pPr algn="ctr"/>
                <a:endParaRPr lang="es-ES_tradnl" sz="2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ES_tradnl" sz="2800" dirty="0" smtClean="0">
                    <a:solidFill>
                      <a:schemeClr val="tx1"/>
                    </a:solidFill>
                  </a:rPr>
                  <a:t>Dado un grafo </a:t>
                </a:r>
                <a14:m>
                  <m:oMath xmlns:m="http://schemas.openxmlformats.org/officeDocument/2006/math">
                    <m:r>
                      <a:rPr lang="es-MX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_tradnl" sz="2800" dirty="0" smtClean="0">
                    <a:solidFill>
                      <a:schemeClr val="tx1"/>
                    </a:solidFill>
                  </a:rPr>
                  <a:t>no dirigido, determinar todas sus componentes conexas</a:t>
                </a:r>
                <a:endParaRPr lang="es-ES_tradn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5 Rectángulo redondead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45" y="2514600"/>
                <a:ext cx="8458200" cy="1985963"/>
              </a:xfrm>
              <a:prstGeom prst="rect">
                <a:avLst/>
              </a:prstGeom>
              <a:blipFill rotWithShape="1">
                <a:blip r:embed="rId3"/>
                <a:stretch>
                  <a:fillRect b="-2695"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8" idx="4"/>
            <a:endCxn id="9" idx="0"/>
          </p:cNvCxnSpPr>
          <p:nvPr/>
        </p:nvCxnSpPr>
        <p:spPr>
          <a:xfrm>
            <a:off x="952500" y="5638800"/>
            <a:ext cx="0" cy="3048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0" idx="3"/>
            <a:endCxn id="9" idx="6"/>
          </p:cNvCxnSpPr>
          <p:nvPr/>
        </p:nvCxnSpPr>
        <p:spPr>
          <a:xfrm flipH="1">
            <a:off x="1219200" y="6017885"/>
            <a:ext cx="306715" cy="1924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85800" y="51054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5800" y="5943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47800" y="5562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514600" y="557429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498273" y="5562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374573" y="5562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16" idx="2"/>
            <a:endCxn id="15" idx="6"/>
          </p:cNvCxnSpPr>
          <p:nvPr/>
        </p:nvCxnSpPr>
        <p:spPr>
          <a:xfrm flipH="1">
            <a:off x="4031673" y="5829300"/>
            <a:ext cx="3429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57800" y="55626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H</a:t>
            </a:r>
            <a:endParaRPr lang="en-US" dirty="0"/>
          </a:p>
        </p:txBody>
      </p:sp>
      <p:cxnSp>
        <p:nvCxnSpPr>
          <p:cNvPr id="21" name="Straight Connector 20"/>
          <p:cNvCxnSpPr>
            <a:stCxn id="16" idx="6"/>
            <a:endCxn id="20" idx="2"/>
          </p:cNvCxnSpPr>
          <p:nvPr/>
        </p:nvCxnSpPr>
        <p:spPr>
          <a:xfrm>
            <a:off x="4907973" y="5829300"/>
            <a:ext cx="34982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7271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39483" y="50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40357" y="4999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096000" y="62439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</a:t>
            </a:r>
            <a:endParaRPr lang="es-ES" sz="2400" b="1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781801" y="499917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V</a:t>
            </a:r>
            <a:r>
              <a:rPr lang="en-US" dirty="0" smtClean="0"/>
              <a:t>={A, B, C, D, E, F, H }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781800" y="5345668"/>
            <a:ext cx="266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</a:t>
            </a:r>
            <a:r>
              <a:rPr lang="en-US" dirty="0" smtClean="0"/>
              <a:t>={ (A, C), </a:t>
            </a:r>
          </a:p>
          <a:p>
            <a:r>
              <a:rPr lang="en-US" dirty="0"/>
              <a:t> </a:t>
            </a:r>
            <a:r>
              <a:rPr lang="en-US" dirty="0" smtClean="0"/>
              <a:t>      (C, B), </a:t>
            </a:r>
          </a:p>
          <a:p>
            <a:r>
              <a:rPr lang="en-US" dirty="0"/>
              <a:t> </a:t>
            </a:r>
            <a:r>
              <a:rPr lang="en-US" dirty="0" smtClean="0"/>
              <a:t>      (E, F), </a:t>
            </a:r>
          </a:p>
          <a:p>
            <a:r>
              <a:rPr lang="en-US" dirty="0"/>
              <a:t> </a:t>
            </a:r>
            <a:r>
              <a:rPr lang="en-US" dirty="0" smtClean="0"/>
              <a:t>      (F, H) }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590645" y="143470"/>
            <a:ext cx="42291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Componente conexa de G: </a:t>
            </a:r>
            <a:endParaRPr lang="es-ES" b="1" dirty="0" smtClean="0"/>
          </a:p>
          <a:p>
            <a:pPr algn="ctr"/>
            <a:r>
              <a:rPr lang="es-ES" dirty="0" smtClean="0"/>
              <a:t>Es </a:t>
            </a:r>
            <a:r>
              <a:rPr lang="es-ES" dirty="0"/>
              <a:t>un </a:t>
            </a:r>
            <a:r>
              <a:rPr lang="es-ES" b="1" dirty="0" err="1"/>
              <a:t>subgrafo</a:t>
            </a:r>
            <a:r>
              <a:rPr lang="es-ES" b="1" dirty="0"/>
              <a:t> conexo MAXIMAL</a:t>
            </a:r>
            <a:r>
              <a:rPr lang="es-ES" dirty="0"/>
              <a:t> de </a:t>
            </a:r>
            <a:r>
              <a:rPr lang="es-ES" dirty="0" smtClean="0"/>
              <a:t>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61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Longitud mínima entre dos vértices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35914" y="2743201"/>
                <a:ext cx="3579485" cy="2819400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MX" sz="2000" b="1" dirty="0" smtClean="0"/>
                  <a:t>NOTAS</a:t>
                </a:r>
                <a:br>
                  <a:rPr lang="es-MX" sz="2000" b="1" dirty="0" smtClean="0"/>
                </a:br>
                <a:endParaRPr lang="es-MX" sz="2000" b="1" dirty="0" smtClean="0"/>
              </a:p>
              <a:p>
                <a:pPr marL="0" indent="0">
                  <a:buNone/>
                </a:pPr>
                <a:r>
                  <a:rPr lang="es-MX" sz="2000" dirty="0" smtClean="0"/>
                  <a:t>El camino de longitud mínima no necesariamente es único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s-MX" sz="200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:pPr lvl="1"/>
                <a:endParaRPr lang="es-MX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MX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000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sz="2000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sz="2000" i="1" dirty="0" err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MX" sz="20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MX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5914" y="2743201"/>
                <a:ext cx="3579485" cy="2819400"/>
              </a:xfrm>
              <a:prstGeom prst="roundRect">
                <a:avLst>
                  <a:gd name="adj" fmla="val 6177"/>
                </a:avLst>
              </a:prstGeom>
              <a:blipFill rotWithShape="1">
                <a:blip r:embed="rId2"/>
                <a:stretch>
                  <a:fillRect l="-341" t="-4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7" idx="4"/>
            <a:endCxn id="8" idx="0"/>
          </p:cNvCxnSpPr>
          <p:nvPr/>
        </p:nvCxnSpPr>
        <p:spPr>
          <a:xfrm>
            <a:off x="1714500" y="3236119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6" idx="7"/>
          </p:cNvCxnSpPr>
          <p:nvPr/>
        </p:nvCxnSpPr>
        <p:spPr>
          <a:xfrm flipH="1">
            <a:off x="760085" y="3158004"/>
            <a:ext cx="765830" cy="57771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6" idx="5"/>
          </p:cNvCxnSpPr>
          <p:nvPr/>
        </p:nvCxnSpPr>
        <p:spPr>
          <a:xfrm flipH="1" flipV="1">
            <a:off x="760085" y="4112885"/>
            <a:ext cx="777375" cy="53723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1981200" y="2969419"/>
            <a:ext cx="1143000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8" idx="6"/>
          </p:cNvCxnSpPr>
          <p:nvPr/>
        </p:nvCxnSpPr>
        <p:spPr>
          <a:xfrm flipH="1">
            <a:off x="1992745" y="4838700"/>
            <a:ext cx="1131455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8" idx="7"/>
          </p:cNvCxnSpPr>
          <p:nvPr/>
        </p:nvCxnSpPr>
        <p:spPr>
          <a:xfrm flipH="1">
            <a:off x="1914630" y="3158004"/>
            <a:ext cx="1287685" cy="14921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4"/>
            <a:endCxn id="10" idx="0"/>
          </p:cNvCxnSpPr>
          <p:nvPr/>
        </p:nvCxnSpPr>
        <p:spPr>
          <a:xfrm>
            <a:off x="3390900" y="3236119"/>
            <a:ext cx="0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6"/>
            <a:endCxn id="32" idx="1"/>
          </p:cNvCxnSpPr>
          <p:nvPr/>
        </p:nvCxnSpPr>
        <p:spPr>
          <a:xfrm>
            <a:off x="3657600" y="2969419"/>
            <a:ext cx="916315" cy="740896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  <a:endCxn id="10" idx="6"/>
          </p:cNvCxnSpPr>
          <p:nvPr/>
        </p:nvCxnSpPr>
        <p:spPr>
          <a:xfrm flipH="1">
            <a:off x="3657600" y="4087485"/>
            <a:ext cx="916315" cy="75121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4800" y="36576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47800" y="2702719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459345" y="45720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24200" y="2702719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124200" y="4572000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495800" y="3632200"/>
            <a:ext cx="533400" cy="533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81000" y="1014631"/>
                <a:ext cx="83058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_tradnl" sz="2800" dirty="0" smtClean="0"/>
                  <a:t>Sea </a:t>
                </a:r>
                <a14:m>
                  <m:oMath xmlns:m="http://schemas.openxmlformats.org/officeDocument/2006/math"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_tradnl" sz="2800" dirty="0" smtClean="0"/>
                  <a:t> grafo no dirigido. Dado </a:t>
                </a:r>
                <a:r>
                  <a:rPr lang="es-ES_tradnl" sz="2800" dirty="0"/>
                  <a:t>dos vértices </a:t>
                </a:r>
                <a14:m>
                  <m:oMath xmlns:m="http://schemas.openxmlformats.org/officeDocument/2006/math">
                    <m:r>
                      <a:rPr lang="es-MX" sz="2800" dirty="0">
                        <a:latin typeface="Cambria Math"/>
                      </a:rPr>
                      <m:t>𝑠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MX" sz="2800" dirty="0">
                        <a:latin typeface="Cambria Math"/>
                      </a:rPr>
                      <m:t>𝑣</m:t>
                    </m:r>
                    <m:r>
                      <a:rPr lang="es-MX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dirty="0" smtClean="0">
                        <a:latin typeface="Cambria Math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_tradnl" sz="2800" dirty="0"/>
                  <a:t> calcule </a:t>
                </a:r>
                <a14:m>
                  <m:oMath xmlns:m="http://schemas.openxmlformats.org/officeDocument/2006/math">
                    <m:r>
                      <a:rPr lang="es-MX" sz="2800" dirty="0">
                        <a:latin typeface="Cambria Math"/>
                      </a:rPr>
                      <m:t>𝐿</m:t>
                    </m:r>
                    <m:r>
                      <a:rPr lang="es-MX" sz="2800" dirty="0">
                        <a:latin typeface="Cambria Math"/>
                      </a:rPr>
                      <m:t>(</m:t>
                    </m:r>
                    <m:r>
                      <a:rPr lang="es-MX" sz="2800" dirty="0" err="1">
                        <a:latin typeface="Cambria Math"/>
                      </a:rPr>
                      <m:t>𝑠</m:t>
                    </m:r>
                    <m:r>
                      <a:rPr lang="es-MX" sz="2800" dirty="0" err="1">
                        <a:latin typeface="Cambria Math"/>
                      </a:rPr>
                      <m:t>,</m:t>
                    </m:r>
                    <m:r>
                      <a:rPr lang="es-MX" sz="2800" dirty="0" err="1">
                        <a:latin typeface="Cambria Math"/>
                      </a:rPr>
                      <m:t>𝑣</m:t>
                    </m:r>
                    <m:r>
                      <a:rPr lang="es-MX" sz="2800" dirty="0">
                        <a:latin typeface="Cambria Math"/>
                      </a:rPr>
                      <m:t>) </m:t>
                    </m:r>
                  </m:oMath>
                </a14:m>
                <a:r>
                  <a:rPr lang="es-ES_tradnl" sz="2800" dirty="0"/>
                  <a:t>y devuelva el </a:t>
                </a:r>
                <a:r>
                  <a:rPr lang="es-ES_tradnl" sz="2800" b="1" dirty="0"/>
                  <a:t>camino de longitud </a:t>
                </a:r>
                <a:r>
                  <a:rPr lang="es-ES_tradnl" sz="2800" b="1" dirty="0" smtClean="0"/>
                  <a:t>mínima</a:t>
                </a:r>
                <a:endParaRPr lang="es-ES_tradnl" sz="2800" b="1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4631"/>
                <a:ext cx="830580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542" t="-3947" b="-1140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0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lipse 45"/>
          <p:cNvSpPr/>
          <p:nvPr/>
        </p:nvSpPr>
        <p:spPr>
          <a:xfrm>
            <a:off x="4100143" y="2895600"/>
            <a:ext cx="840121" cy="213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/>
          <p:cNvSpPr/>
          <p:nvPr/>
        </p:nvSpPr>
        <p:spPr>
          <a:xfrm>
            <a:off x="228600" y="2514600"/>
            <a:ext cx="3852948" cy="2743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Componente conexa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76947" y="2743201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MX" sz="2000" b="1" dirty="0" smtClean="0"/>
                  <a:t>NOTAS</a:t>
                </a:r>
                <a:br>
                  <a:rPr lang="es-MX" sz="2000" b="1" dirty="0" smtClean="0"/>
                </a:br>
                <a:endParaRPr lang="es-MX" sz="2000" b="1" dirty="0" smtClean="0"/>
              </a:p>
              <a:p>
                <a:pPr marL="0" indent="0">
                  <a:buNone/>
                </a:pPr>
                <a:r>
                  <a:rPr lang="es-MX" sz="2000" dirty="0" smtClean="0"/>
                  <a:t>En el grafo </a:t>
                </a:r>
                <a:r>
                  <a:rPr lang="es-MX" sz="2000" i="1" dirty="0" smtClean="0"/>
                  <a:t>G</a:t>
                </a:r>
                <a:r>
                  <a:rPr lang="es-MX" sz="2000" dirty="0" smtClean="0"/>
                  <a:t> existen dos (2) componentes conexas:</a:t>
                </a:r>
              </a:p>
              <a:p>
                <a:pPr lvl="1"/>
                <a:r>
                  <a:rPr lang="en-US" sz="2000" i="1" dirty="0"/>
                  <a:t>C</a:t>
                </a:r>
                <a:r>
                  <a:rPr lang="en-US" sz="2000" i="1" dirty="0" smtClean="0"/>
                  <a:t>1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s-MX" sz="2000" dirty="0" smtClean="0"/>
              </a:p>
              <a:p>
                <a:pPr lvl="1"/>
                <a:r>
                  <a:rPr lang="en-US" sz="2000" b="0" i="1" dirty="0" smtClean="0"/>
                  <a:t>C2</a:t>
                </a:r>
                <a:r>
                  <a:rPr lang="en-US" sz="2000" b="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6947" y="2743201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2"/>
                <a:stretch>
                  <a:fillRect l="-681" t="-114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stCxn id="7" idx="4"/>
            <a:endCxn id="8" idx="0"/>
          </p:cNvCxnSpPr>
          <p:nvPr/>
        </p:nvCxnSpPr>
        <p:spPr>
          <a:xfrm>
            <a:off x="1755533" y="3236119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6" idx="7"/>
          </p:cNvCxnSpPr>
          <p:nvPr/>
        </p:nvCxnSpPr>
        <p:spPr>
          <a:xfrm flipH="1">
            <a:off x="801118" y="3158004"/>
            <a:ext cx="765830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1"/>
            <a:endCxn id="6" idx="5"/>
          </p:cNvCxnSpPr>
          <p:nvPr/>
        </p:nvCxnSpPr>
        <p:spPr>
          <a:xfrm flipH="1" flipV="1">
            <a:off x="801118" y="4112885"/>
            <a:ext cx="777375" cy="5372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  <a:endCxn id="8" idx="7"/>
          </p:cNvCxnSpPr>
          <p:nvPr/>
        </p:nvCxnSpPr>
        <p:spPr>
          <a:xfrm flipH="1">
            <a:off x="1955663" y="3427085"/>
            <a:ext cx="1170452" cy="12230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4"/>
            <a:endCxn id="10" idx="0"/>
          </p:cNvCxnSpPr>
          <p:nvPr/>
        </p:nvCxnSpPr>
        <p:spPr>
          <a:xfrm flipH="1">
            <a:off x="4501660" y="3710368"/>
            <a:ext cx="2928" cy="4064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5833" y="36576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488833" y="2702719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00378" y="45720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48000" y="29718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234960" y="4116768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37888" y="3176968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81000" y="1014631"/>
                <a:ext cx="83058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MX" sz="2800" dirty="0" smtClean="0"/>
                  <a:t>Los vértices </a:t>
                </a:r>
                <a:r>
                  <a:rPr lang="es-MX" sz="2800" i="1" dirty="0">
                    <a:latin typeface="Cambria Math"/>
                  </a:rPr>
                  <a:t>E</a:t>
                </a:r>
                <a14:m>
                  <m:oMath xmlns:m="http://schemas.openxmlformats.org/officeDocument/2006/math">
                    <m:r>
                      <a:rPr lang="es-MX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s-MX" sz="2800" dirty="0" smtClean="0"/>
                  <a:t>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s-MX" sz="2800" dirty="0" smtClean="0"/>
                  <a:t> </a:t>
                </a:r>
                <a:r>
                  <a:rPr lang="es-MX" sz="2800" b="1" dirty="0" smtClean="0"/>
                  <a:t>no son alcanzables </a:t>
                </a:r>
                <a:r>
                  <a:rPr lang="es-MX" sz="2800" dirty="0" smtClean="0"/>
                  <a:t>desde los vértices S</a:t>
                </a:r>
                <a14:m>
                  <m:oMath xmlns:m="http://schemas.openxmlformats.org/officeDocument/2006/math"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</a:rPr>
                      <m:t>𝐵</m:t>
                    </m:r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</a:rPr>
                      <m:t>𝐶</m:t>
                    </m:r>
                    <m:r>
                      <a:rPr lang="es-MX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</m:oMath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14631"/>
                <a:ext cx="830580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734" t="-7643" r="-1762" b="-1719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/>
          <p:cNvSpPr/>
          <p:nvPr/>
        </p:nvSpPr>
        <p:spPr>
          <a:xfrm>
            <a:off x="204978" y="2438400"/>
            <a:ext cx="4789055" cy="2971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4718536" y="51082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844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457200"/>
                <a:ext cx="3276600" cy="6019800"/>
              </a:xfrm>
              <a:prstGeom prst="roundRect">
                <a:avLst>
                  <a:gd name="adj" fmla="val 3982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s-ES" sz="2400" b="1" dirty="0" smtClean="0"/>
                  <a:t>NOTAS</a:t>
                </a:r>
                <a:endParaRPr lang="es-E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DFS(G)</a:t>
                </a:r>
                <a:r>
                  <a:rPr lang="es-ES" dirty="0" smtClean="0"/>
                  <a:t> visita todos los vértices del grafo</a:t>
                </a:r>
              </a:p>
              <a:p>
                <a:endParaRPr lang="es-ES" dirty="0"/>
              </a:p>
              <a:p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DFS-VISIT(G,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dirty="0" smtClean="0"/>
                  <a:t>, recursivamente, visita todos los vértices que son alcanzables desde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 smtClean="0"/>
                  <a:t>.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r>
                  <a:rPr lang="es-ES" dirty="0" smtClean="0"/>
                  <a:t>Se lleva un </a:t>
                </a:r>
                <a:r>
                  <a:rPr lang="es-ES" i="1" dirty="0" err="1" smtClean="0"/>
                  <a:t>array</a:t>
                </a:r>
                <a:r>
                  <a:rPr lang="es-ES" i="1" dirty="0" smtClean="0"/>
                  <a:t> booleano </a:t>
                </a:r>
                <a:r>
                  <a:rPr lang="es-ES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visited</a:t>
                </a:r>
                <a:r>
                  <a:rPr lang="es-ES" dirty="0" smtClean="0"/>
                  <a:t> para ir marcando los vértices visitados. </a:t>
                </a:r>
                <a:r>
                  <a:rPr lang="es-ES" b="1" dirty="0" smtClean="0"/>
                  <a:t>Inicialmente, se asumen todos como NO visitados</a:t>
                </a:r>
              </a:p>
              <a:p>
                <a:endParaRPr lang="es-ES" dirty="0" smtClean="0"/>
              </a:p>
              <a:p>
                <a:pPr marL="0" indent="0" algn="ctr">
                  <a:buNone/>
                </a:pPr>
                <a:r>
                  <a:rPr lang="es-ES" b="1" dirty="0" smtClean="0"/>
                  <a:t>ALGUNAS MODIFICACIONES</a:t>
                </a:r>
              </a:p>
              <a:p>
                <a:r>
                  <a:rPr lang="es-ES" dirty="0" smtClean="0">
                    <a:solidFill>
                      <a:schemeClr val="tx1"/>
                    </a:solidFill>
                    <a:ea typeface="Cambria Math" panose="02040503050406030204" pitchFamily="18" charset="0"/>
                    <a:cs typeface="Consolas" panose="020B0609020204030204" pitchFamily="49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[árbol de </a:t>
                </a:r>
                <a:r>
                  <a:rPr lang="es-ES" dirty="0" err="1">
                    <a:solidFill>
                      <a:schemeClr val="tx1"/>
                    </a:solidFill>
                  </a:rPr>
                  <a:t>cubrim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.]</a:t>
                </a:r>
              </a:p>
              <a:p>
                <a:r>
                  <a:rPr lang="es-ES" dirty="0" smtClean="0">
                    <a:solidFill>
                      <a:schemeClr val="tx1"/>
                    </a:solidFill>
                  </a:rPr>
                  <a:t>Cambiar </a:t>
                </a:r>
                <a:r>
                  <a:rPr lang="es-ES" b="1" i="1" dirty="0" smtClean="0">
                    <a:solidFill>
                      <a:schemeClr val="tx1"/>
                    </a:solidFill>
                  </a:rPr>
                  <a:t>visita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por </a:t>
                </a:r>
                <a:r>
                  <a:rPr lang="es-ES" b="1" i="1" dirty="0" smtClean="0">
                    <a:solidFill>
                      <a:schemeClr val="tx1"/>
                    </a:solidFill>
                  </a:rPr>
                  <a:t>colores</a:t>
                </a:r>
              </a:p>
              <a:p>
                <a:r>
                  <a:rPr lang="es-ES" dirty="0" smtClean="0">
                    <a:solidFill>
                      <a:schemeClr val="tx1"/>
                    </a:solidFill>
                  </a:rPr>
                  <a:t>Introducir </a:t>
                </a:r>
                <a:r>
                  <a:rPr lang="es-ES" b="1" i="1" dirty="0">
                    <a:solidFill>
                      <a:schemeClr val="tx1"/>
                    </a:solidFill>
                  </a:rPr>
                  <a:t>t</a:t>
                </a:r>
                <a:r>
                  <a:rPr lang="es-ES" b="1" i="1" dirty="0" smtClean="0">
                    <a:solidFill>
                      <a:schemeClr val="tx1"/>
                    </a:solidFill>
                  </a:rPr>
                  <a:t>iempos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s-ES" b="1" i="1" dirty="0" smtClean="0">
                    <a:solidFill>
                      <a:schemeClr val="tx1"/>
                    </a:solidFill>
                  </a:rPr>
                  <a:t>descubrimiento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 y </a:t>
                </a:r>
                <a:r>
                  <a:rPr lang="es-ES" b="1" i="1" dirty="0" smtClean="0">
                    <a:solidFill>
                      <a:schemeClr val="tx1"/>
                    </a:solidFill>
                  </a:rPr>
                  <a:t>finalización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457200"/>
                <a:ext cx="3276600" cy="6019800"/>
              </a:xfrm>
              <a:prstGeom prst="roundRect">
                <a:avLst>
                  <a:gd name="adj" fmla="val 3982"/>
                </a:avLst>
              </a:prstGeom>
              <a:blipFill rotWithShape="0">
                <a:blip r:embed="rId2"/>
                <a:stretch>
                  <a:fillRect l="-186" t="-14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4782" y="1043709"/>
            <a:ext cx="5135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DFS(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7055" y="2818877"/>
            <a:ext cx="5135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 u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s-MX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</a:t>
            </a:r>
            <a:endParaRPr lang="es-MX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MX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MX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361264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4850424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096000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81400" y="2895600"/>
                <a:ext cx="208741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//se marca el vértice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600" dirty="0" smtClean="0">
                    <a:solidFill>
                      <a:srgbClr val="00B050"/>
                    </a:solidFill>
                  </a:rPr>
                  <a:t> como descubierto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95600"/>
                <a:ext cx="2087418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754" t="-312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81400" y="3676351"/>
                <a:ext cx="208741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//se analizan los adyacentes a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600" dirty="0" smtClean="0">
                    <a:solidFill>
                      <a:srgbClr val="00B050"/>
                    </a:solidFill>
                  </a:rPr>
                  <a:t>, que aun no han sido descubiertos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76351"/>
                <a:ext cx="2087417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1754" t="-1695" b="-6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81399" y="4800600"/>
                <a:ext cx="20874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//se finaliza el análisis del vértice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 smtClean="0">
                    <a:solidFill>
                      <a:srgbClr val="00B050"/>
                    </a:solidFill>
                  </a:rPr>
                  <a:t> (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todos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los vertices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alcanzables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desde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err="1" smtClean="0">
                    <a:solidFill>
                      <a:srgbClr val="00B050"/>
                    </a:solidFill>
                  </a:rPr>
                  <a:t>fueron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descubiertos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)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800600"/>
                <a:ext cx="2087417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458" t="-1382" r="-2915" b="-46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>
            <a:off x="3657600" y="1143000"/>
            <a:ext cx="228600" cy="12241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49254" y="1289930"/>
            <a:ext cx="1332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Garantiza visitar todos los vértices del grafo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2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1 CuadroTexto"/>
          <p:cNvSpPr txBox="1"/>
          <p:nvPr/>
        </p:nvSpPr>
        <p:spPr>
          <a:xfrm>
            <a:off x="4361158" y="3124200"/>
            <a:ext cx="417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RESULTADO DEL DFS</a:t>
            </a:r>
            <a:endParaRPr lang="es-ES" sz="2400" b="1" dirty="0"/>
          </a:p>
        </p:txBody>
      </p:sp>
      <p:sp>
        <p:nvSpPr>
          <p:cNvPr id="53" name="Rectangle 3"/>
          <p:cNvSpPr/>
          <p:nvPr/>
        </p:nvSpPr>
        <p:spPr>
          <a:xfrm>
            <a:off x="274782" y="1043709"/>
            <a:ext cx="51354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DFS(</a:t>
            </a:r>
            <a:r>
              <a:rPr lang="en-US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4"/>
          <p:cNvSpPr/>
          <p:nvPr/>
        </p:nvSpPr>
        <p:spPr>
          <a:xfrm>
            <a:off x="217055" y="2818877"/>
            <a:ext cx="5135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G, u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u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s-MX" b="1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visited</a:t>
            </a:r>
            <a:endParaRPr lang="es-MX" b="1" dirty="0" smtClean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visited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DFS-VISIT(</a:t>
            </a:r>
            <a:r>
              <a:rPr lang="en-US" b="1" i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MX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MX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Straight Connector 11"/>
          <p:cNvCxnSpPr/>
          <p:nvPr/>
        </p:nvCxnSpPr>
        <p:spPr>
          <a:xfrm>
            <a:off x="533400" y="361264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14"/>
          <p:cNvCxnSpPr/>
          <p:nvPr/>
        </p:nvCxnSpPr>
        <p:spPr>
          <a:xfrm>
            <a:off x="533400" y="4850424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15"/>
          <p:cNvCxnSpPr/>
          <p:nvPr/>
        </p:nvCxnSpPr>
        <p:spPr>
          <a:xfrm>
            <a:off x="533400" y="5638800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ipse 45"/>
          <p:cNvSpPr/>
          <p:nvPr/>
        </p:nvSpPr>
        <p:spPr>
          <a:xfrm>
            <a:off x="7857565" y="685800"/>
            <a:ext cx="840121" cy="213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38"/>
          <p:cNvSpPr/>
          <p:nvPr/>
        </p:nvSpPr>
        <p:spPr>
          <a:xfrm>
            <a:off x="3986022" y="304800"/>
            <a:ext cx="3852948" cy="2743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Straight Connector 11"/>
          <p:cNvCxnSpPr>
            <a:stCxn id="68" idx="4"/>
            <a:endCxn id="69" idx="0"/>
          </p:cNvCxnSpPr>
          <p:nvPr/>
        </p:nvCxnSpPr>
        <p:spPr>
          <a:xfrm>
            <a:off x="5512955" y="1026319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12"/>
          <p:cNvCxnSpPr>
            <a:stCxn id="68" idx="3"/>
            <a:endCxn id="67" idx="7"/>
          </p:cNvCxnSpPr>
          <p:nvPr/>
        </p:nvCxnSpPr>
        <p:spPr>
          <a:xfrm flipH="1">
            <a:off x="4558540" y="948204"/>
            <a:ext cx="765830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16"/>
          <p:cNvCxnSpPr>
            <a:stCxn id="69" idx="1"/>
            <a:endCxn id="67" idx="5"/>
          </p:cNvCxnSpPr>
          <p:nvPr/>
        </p:nvCxnSpPr>
        <p:spPr>
          <a:xfrm flipH="1" flipV="1">
            <a:off x="4558540" y="1903085"/>
            <a:ext cx="777375" cy="5372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5"/>
          <p:cNvCxnSpPr>
            <a:stCxn id="70" idx="3"/>
            <a:endCxn id="69" idx="7"/>
          </p:cNvCxnSpPr>
          <p:nvPr/>
        </p:nvCxnSpPr>
        <p:spPr>
          <a:xfrm flipH="1">
            <a:off x="5713085" y="1217285"/>
            <a:ext cx="1170452" cy="12230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35"/>
          <p:cNvCxnSpPr>
            <a:stCxn id="72" idx="4"/>
            <a:endCxn id="71" idx="0"/>
          </p:cNvCxnSpPr>
          <p:nvPr/>
        </p:nvCxnSpPr>
        <p:spPr>
          <a:xfrm flipH="1">
            <a:off x="8259082" y="1500568"/>
            <a:ext cx="2928" cy="4064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5"/>
          <p:cNvSpPr/>
          <p:nvPr/>
        </p:nvSpPr>
        <p:spPr>
          <a:xfrm>
            <a:off x="4103255" y="1447800"/>
            <a:ext cx="533400" cy="533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8" name="Oval 6"/>
          <p:cNvSpPr/>
          <p:nvPr/>
        </p:nvSpPr>
        <p:spPr>
          <a:xfrm>
            <a:off x="5246255" y="492919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69" name="Oval 7"/>
          <p:cNvSpPr/>
          <p:nvPr/>
        </p:nvSpPr>
        <p:spPr>
          <a:xfrm>
            <a:off x="5257800" y="23622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70" name="Oval 8"/>
          <p:cNvSpPr/>
          <p:nvPr/>
        </p:nvSpPr>
        <p:spPr>
          <a:xfrm>
            <a:off x="6805422" y="7620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71" name="Oval 9"/>
          <p:cNvSpPr/>
          <p:nvPr/>
        </p:nvSpPr>
        <p:spPr>
          <a:xfrm>
            <a:off x="7992382" y="1906968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72" name="Oval 31"/>
          <p:cNvSpPr/>
          <p:nvPr/>
        </p:nvSpPr>
        <p:spPr>
          <a:xfrm>
            <a:off x="7995310" y="967168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3" name="Rectángulo 20"/>
          <p:cNvSpPr/>
          <p:nvPr/>
        </p:nvSpPr>
        <p:spPr>
          <a:xfrm>
            <a:off x="3962400" y="228600"/>
            <a:ext cx="4789055" cy="297180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21"/>
          <p:cNvSpPr txBox="1"/>
          <p:nvPr/>
        </p:nvSpPr>
        <p:spPr>
          <a:xfrm>
            <a:off x="8475958" y="289847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</a:t>
            </a:r>
            <a:endParaRPr lang="es-ES" i="1" dirty="0"/>
          </a:p>
        </p:txBody>
      </p:sp>
      <p:cxnSp>
        <p:nvCxnSpPr>
          <p:cNvPr id="75" name="Straight Connector 11"/>
          <p:cNvCxnSpPr>
            <a:stCxn id="80" idx="4"/>
            <a:endCxn id="81" idx="0"/>
          </p:cNvCxnSpPr>
          <p:nvPr/>
        </p:nvCxnSpPr>
        <p:spPr>
          <a:xfrm>
            <a:off x="5524500" y="4495800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6"/>
          <p:cNvCxnSpPr>
            <a:stCxn id="81" idx="1"/>
            <a:endCxn id="79" idx="5"/>
          </p:cNvCxnSpPr>
          <p:nvPr/>
        </p:nvCxnSpPr>
        <p:spPr>
          <a:xfrm flipH="1" flipV="1">
            <a:off x="4570085" y="5372566"/>
            <a:ext cx="777375" cy="5372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5"/>
          <p:cNvCxnSpPr>
            <a:stCxn id="82" idx="3"/>
            <a:endCxn id="81" idx="7"/>
          </p:cNvCxnSpPr>
          <p:nvPr/>
        </p:nvCxnSpPr>
        <p:spPr>
          <a:xfrm flipH="1">
            <a:off x="5724630" y="4686766"/>
            <a:ext cx="1170452" cy="12230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5"/>
          <p:cNvSpPr/>
          <p:nvPr/>
        </p:nvSpPr>
        <p:spPr>
          <a:xfrm>
            <a:off x="4114800" y="4917281"/>
            <a:ext cx="533400" cy="5334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0" name="Oval 6"/>
          <p:cNvSpPr/>
          <p:nvPr/>
        </p:nvSpPr>
        <p:spPr>
          <a:xfrm>
            <a:off x="5257800" y="39624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81" name="Oval 7"/>
          <p:cNvSpPr/>
          <p:nvPr/>
        </p:nvSpPr>
        <p:spPr>
          <a:xfrm>
            <a:off x="5269345" y="5831681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82" name="Oval 8"/>
          <p:cNvSpPr/>
          <p:nvPr/>
        </p:nvSpPr>
        <p:spPr>
          <a:xfrm>
            <a:off x="6816967" y="4231481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cxnSp>
        <p:nvCxnSpPr>
          <p:cNvPr id="83" name="Straight Connector 35"/>
          <p:cNvCxnSpPr>
            <a:stCxn id="85" idx="4"/>
            <a:endCxn id="84" idx="0"/>
          </p:cNvCxnSpPr>
          <p:nvPr/>
        </p:nvCxnSpPr>
        <p:spPr>
          <a:xfrm flipH="1">
            <a:off x="8267700" y="5029200"/>
            <a:ext cx="2928" cy="4064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9"/>
          <p:cNvSpPr/>
          <p:nvPr/>
        </p:nvSpPr>
        <p:spPr>
          <a:xfrm>
            <a:off x="8001000" y="54356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85" name="Oval 31"/>
          <p:cNvSpPr/>
          <p:nvPr/>
        </p:nvSpPr>
        <p:spPr>
          <a:xfrm>
            <a:off x="8003928" y="4495800"/>
            <a:ext cx="533400" cy="533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066800" y="1905000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4236137"/>
            <a:ext cx="19050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1200" y="457200"/>
                <a:ext cx="3276600" cy="6019800"/>
              </a:xfrm>
              <a:prstGeom prst="roundRect">
                <a:avLst>
                  <a:gd name="adj" fmla="val 3982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s-ES" sz="2400" b="1" dirty="0" smtClean="0"/>
                  <a:t>NOTAS</a:t>
                </a:r>
                <a:endParaRPr lang="es-E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DFS(G)</a:t>
                </a:r>
                <a:r>
                  <a:rPr lang="es-ES" dirty="0" smtClean="0"/>
                  <a:t> visita todos los vértices del grafo</a:t>
                </a:r>
              </a:p>
              <a:p>
                <a:endParaRPr lang="es-ES" dirty="0"/>
              </a:p>
              <a:p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DFS-VISIT(G,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r>
                  <a:rPr lang="es-E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dirty="0" smtClean="0"/>
                  <a:t> recursivamente, visita todos los vértices que son alcanzables desde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" dirty="0" smtClean="0"/>
                  <a:t>.</a:t>
                </a:r>
              </a:p>
              <a:p>
                <a:endParaRPr lang="es-ES" dirty="0" smtClean="0"/>
              </a:p>
              <a:p>
                <a:r>
                  <a:rPr lang="es-ES" dirty="0" smtClean="0"/>
                  <a:t>Se lleva un </a:t>
                </a:r>
                <a:r>
                  <a:rPr lang="es-ES" i="1" dirty="0" err="1" smtClean="0"/>
                  <a:t>array</a:t>
                </a:r>
                <a:r>
                  <a:rPr lang="es-ES" i="1" dirty="0" smtClean="0"/>
                  <a:t> booleano </a:t>
                </a:r>
                <a:r>
                  <a:rPr lang="es-ES" b="1" dirty="0" err="1" smtClean="0">
                    <a:solidFill>
                      <a:schemeClr val="accent2">
                        <a:lumMod val="75000"/>
                      </a:schemeClr>
                    </a:solidFill>
                  </a:rPr>
                  <a:t>visited</a:t>
                </a:r>
                <a:r>
                  <a:rPr lang="es-ES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s-ES" dirty="0" smtClean="0"/>
                  <a:t>para ir marcando los vértices </a:t>
                </a:r>
                <a:r>
                  <a:rPr lang="es-ES" dirty="0"/>
                  <a:t>visitados. </a:t>
                </a:r>
                <a:r>
                  <a:rPr lang="es-ES" b="1" dirty="0"/>
                  <a:t>Inicialmente, </a:t>
                </a:r>
                <a:r>
                  <a:rPr lang="es-ES" b="1" dirty="0" smtClean="0"/>
                  <a:t>se asumen todos como </a:t>
                </a:r>
                <a:r>
                  <a:rPr lang="es-ES" b="1" dirty="0"/>
                  <a:t>NO </a:t>
                </a:r>
                <a:r>
                  <a:rPr lang="es-ES" b="1" dirty="0" smtClean="0"/>
                  <a:t>visitados</a:t>
                </a:r>
              </a:p>
              <a:p>
                <a:endParaRPr lang="es-ES" dirty="0" smtClean="0"/>
              </a:p>
              <a:p>
                <a:pPr marL="0" indent="0" algn="ctr">
                  <a:buNone/>
                </a:pPr>
                <a:r>
                  <a:rPr lang="es-ES" b="1" dirty="0" smtClean="0"/>
                  <a:t>ALGUNAS MODIFICACIONES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ES" dirty="0" smtClean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cs typeface="Consolas" panose="020B0609020204030204" pitchFamily="49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s-ES" dirty="0">
                    <a:solidFill>
                      <a:schemeClr val="bg1">
                        <a:lumMod val="50000"/>
                      </a:schemeClr>
                    </a:solidFill>
                  </a:rPr>
                  <a:t> [árbol de </a:t>
                </a:r>
                <a:r>
                  <a:rPr lang="es-ES" dirty="0" err="1">
                    <a:solidFill>
                      <a:schemeClr val="bg1">
                        <a:lumMod val="50000"/>
                      </a:schemeClr>
                    </a:solidFill>
                  </a:rPr>
                  <a:t>cubrim</a:t>
                </a:r>
                <a:r>
                  <a:rPr lang="es-ES" dirty="0" smtClean="0">
                    <a:solidFill>
                      <a:schemeClr val="bg1">
                        <a:lumMod val="50000"/>
                      </a:schemeClr>
                    </a:solidFill>
                  </a:rPr>
                  <a:t>.]</a:t>
                </a:r>
              </a:p>
              <a:p>
                <a:r>
                  <a:rPr lang="es-ES" dirty="0" smtClean="0"/>
                  <a:t>Cambiar </a:t>
                </a:r>
                <a:r>
                  <a:rPr lang="es-ES" b="1" i="1" dirty="0" smtClean="0"/>
                  <a:t>visita</a:t>
                </a:r>
                <a:r>
                  <a:rPr lang="es-ES" dirty="0" smtClean="0"/>
                  <a:t> por </a:t>
                </a:r>
                <a:r>
                  <a:rPr lang="es-ES" b="1" i="1" dirty="0" smtClean="0"/>
                  <a:t>colores</a:t>
                </a:r>
              </a:p>
              <a:p>
                <a:r>
                  <a:rPr lang="es-ES" dirty="0" smtClean="0"/>
                  <a:t>Introducir </a:t>
                </a:r>
                <a:r>
                  <a:rPr lang="es-ES" b="1" i="1" dirty="0"/>
                  <a:t>t</a:t>
                </a:r>
                <a:r>
                  <a:rPr lang="es-ES" b="1" i="1" dirty="0" smtClean="0"/>
                  <a:t>iempos</a:t>
                </a:r>
                <a:r>
                  <a:rPr lang="es-ES" dirty="0" smtClean="0"/>
                  <a:t> de </a:t>
                </a:r>
                <a:r>
                  <a:rPr lang="es-ES" b="1" i="1" dirty="0" smtClean="0"/>
                  <a:t>descubrimiento</a:t>
                </a:r>
                <a:r>
                  <a:rPr lang="es-ES" dirty="0" smtClean="0"/>
                  <a:t> y </a:t>
                </a:r>
                <a:r>
                  <a:rPr lang="es-ES" b="1" i="1" dirty="0" smtClean="0"/>
                  <a:t>finalización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1200" y="457200"/>
                <a:ext cx="3276600" cy="6019800"/>
              </a:xfrm>
              <a:prstGeom prst="roundRect">
                <a:avLst>
                  <a:gd name="adj" fmla="val 3982"/>
                </a:avLst>
              </a:prstGeom>
              <a:blipFill rotWithShape="0">
                <a:blip r:embed="rId2"/>
                <a:stretch>
                  <a:fillRect l="-186" t="-14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782" y="1043709"/>
                <a:ext cx="51354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          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2" y="1043709"/>
                <a:ext cx="513541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49" t="-2058" b="-535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2818877"/>
                <a:ext cx="513541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2818877"/>
                <a:ext cx="5135418" cy="3139321"/>
              </a:xfrm>
              <a:prstGeom prst="rect">
                <a:avLst/>
              </a:prstGeom>
              <a:blipFill rotWithShape="0">
                <a:blip r:embed="rId4"/>
                <a:stretch>
                  <a:fillRect l="-1069" t="-9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124200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3678363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4990197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361264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4925292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571647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657600" y="1143000"/>
            <a:ext cx="228600" cy="14841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49254" y="1289930"/>
            <a:ext cx="13323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Garantiza visitar todos los vértices del grafo.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429000" y="1676400"/>
            <a:ext cx="228600" cy="8446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03782" y="3096161"/>
                <a:ext cx="208741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 se marca el vértice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600" dirty="0" smtClean="0">
                    <a:solidFill>
                      <a:srgbClr val="00B050"/>
                    </a:solidFill>
                  </a:rPr>
                  <a:t> como descubierto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82" y="3096161"/>
                <a:ext cx="2087418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1754" t="-3125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703782" y="3876912"/>
                <a:ext cx="208741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 se analizan los adyacentes a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600" dirty="0" smtClean="0">
                    <a:solidFill>
                      <a:srgbClr val="00B050"/>
                    </a:solidFill>
                  </a:rPr>
                  <a:t>, que aun no han sido descubiertos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82" y="3876912"/>
                <a:ext cx="2087417" cy="1077218"/>
              </a:xfrm>
              <a:prstGeom prst="rect">
                <a:avLst/>
              </a:prstGeom>
              <a:blipFill rotWithShape="0">
                <a:blip r:embed="rId6"/>
                <a:stretch>
                  <a:fillRect l="-1754" t="-1695" b="-62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03781" y="5001161"/>
                <a:ext cx="20874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 smtClean="0">
                    <a:solidFill>
                      <a:srgbClr val="00B050"/>
                    </a:solidFill>
                  </a:rPr>
                  <a:t>// se finaliza el análisis del vértice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dirty="0" smtClean="0">
                    <a:solidFill>
                      <a:srgbClr val="00B050"/>
                    </a:solidFill>
                  </a:rPr>
                  <a:t> (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todos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los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vértices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alcanzables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desde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MX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 err="1" smtClean="0">
                    <a:solidFill>
                      <a:srgbClr val="00B050"/>
                    </a:solidFill>
                  </a:rPr>
                  <a:t>fueron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00B050"/>
                    </a:solidFill>
                  </a:rPr>
                  <a:t>descubiertos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)</a:t>
                </a:r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81" y="5001161"/>
                <a:ext cx="2087417" cy="1323439"/>
              </a:xfrm>
              <a:prstGeom prst="rect">
                <a:avLst/>
              </a:prstGeom>
              <a:blipFill rotWithShape="0">
                <a:blip r:embed="rId7"/>
                <a:stretch>
                  <a:fillRect l="-1754" t="-1376" r="-2924" b="-458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55" y="189690"/>
            <a:ext cx="8686800" cy="685800"/>
          </a:xfrm>
        </p:spPr>
        <p:txBody>
          <a:bodyPr/>
          <a:lstStyle/>
          <a:p>
            <a:r>
              <a:rPr lang="es-MX" dirty="0" smtClean="0"/>
              <a:t>Algoritmo DFS simple para Detección de CC</a:t>
            </a:r>
            <a:endParaRPr lang="en-US" dirty="0"/>
          </a:p>
        </p:txBody>
      </p:sp>
      <p:grpSp>
        <p:nvGrpSpPr>
          <p:cNvPr id="3" name="2 Grupo"/>
          <p:cNvGrpSpPr/>
          <p:nvPr/>
        </p:nvGrpSpPr>
        <p:grpSpPr>
          <a:xfrm>
            <a:off x="198582" y="1043709"/>
            <a:ext cx="5135418" cy="2246769"/>
            <a:chOff x="198582" y="1043709"/>
            <a:chExt cx="5135418" cy="2246769"/>
          </a:xfrm>
        </p:grpSpPr>
        <p:sp>
          <p:nvSpPr>
            <p:cNvPr id="38" name="Rectangle 21"/>
            <p:cNvSpPr/>
            <p:nvPr/>
          </p:nvSpPr>
          <p:spPr>
            <a:xfrm>
              <a:off x="1180290" y="2895600"/>
              <a:ext cx="6096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" y="1405240"/>
              <a:ext cx="609600" cy="304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98582" y="1043709"/>
                  <a:ext cx="5135418" cy="22467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DFS(</a:t>
                  </a:r>
                  <a:r>
                    <a:rPr lang="en-US" sz="2000" b="1" i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G</a:t>
                  </a:r>
                  <a:r>
                    <a:rPr lang="en-US" sz="2000" b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</a:p>
                <a:p>
                  <a:r>
                    <a:rPr lang="es-MX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s-MX" sz="2000" b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s-MX" sz="2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</a:t>
                  </a:r>
                  <a:r>
                    <a:rPr lang="en-US" sz="2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=1</a:t>
                  </a:r>
                </a:p>
                <a:p>
                  <a:r>
                    <a:rPr lang="en-US" sz="2000" b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for </a:t>
                  </a:r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each </a:t>
                  </a:r>
                  <a:r>
                    <a:rPr lang="en-US" sz="2000" i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 </a:t>
                  </a:r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∈ </a:t>
                  </a:r>
                  <a:r>
                    <a:rPr lang="en-US" sz="2000" i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V</a:t>
                  </a:r>
                  <a:endParaRPr lang="en-US" sz="2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r>
                    <a:rPr lang="en-US" sz="2000" b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do </a:t>
                  </a:r>
                  <a:r>
                    <a:rPr lang="en-US" sz="2000" b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if </a:t>
                  </a:r>
                  <a:r>
                    <a:rPr lang="en-US" sz="2000" i="1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 </a:t>
                  </a:r>
                  <a:r>
                    <a:rPr lang="en-US" sz="2000" b="1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not visited</a:t>
                  </a:r>
                </a:p>
                <a:p>
                  <a:pPr lvl="2"/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nsolas" panose="020B0609020204030204" pitchFamily="49" charset="0"/>
                        </a:rPr>
                        <m:t>𝜋</m:t>
                      </m:r>
                    </m:oMath>
                  </a14:m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</a:t>
                  </a:r>
                  <a:r>
                    <a:rPr lang="en-US" sz="2000" i="1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u</a:t>
                  </a:r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] ← null</a:t>
                  </a:r>
                </a:p>
                <a:p>
                  <a:r>
                    <a:rPr lang="en-US" sz="2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    </a:t>
                  </a:r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b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DFS-VISIT(</a:t>
                  </a:r>
                  <a:r>
                    <a:rPr lang="en-US" sz="2000" b="1" i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G</a:t>
                  </a:r>
                  <a:r>
                    <a:rPr lang="en-US" sz="2000" b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, </a:t>
                  </a:r>
                  <a:r>
                    <a:rPr lang="en-US" sz="2000" b="1" i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u , i</a:t>
                  </a:r>
                  <a:r>
                    <a:rPr lang="en-US" sz="2000" b="1" dirty="0" smtClean="0">
                      <a:solidFill>
                        <a:srgbClr val="0070C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)</a:t>
                  </a:r>
                </a:p>
                <a:p>
                  <a:pPr lvl="1"/>
                  <a:r>
                    <a:rPr lang="en-US" sz="2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2000" dirty="0" smtClean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 i++</a:t>
                  </a:r>
                  <a:endParaRPr lang="en-US" sz="2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2" y="1043709"/>
                  <a:ext cx="5135418" cy="22467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06" t="-1355" b="-3794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             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3"/>
          <p:cNvSpPr txBox="1">
            <a:spLocks/>
          </p:cNvSpPr>
          <p:nvPr/>
        </p:nvSpPr>
        <p:spPr>
          <a:xfrm>
            <a:off x="4786547" y="1037937"/>
            <a:ext cx="3579485" cy="2133599"/>
          </a:xfrm>
          <a:prstGeom prst="roundRect">
            <a:avLst>
              <a:gd name="adj" fmla="val 6177"/>
            </a:avLst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2000" b="1" dirty="0" smtClean="0"/>
              <a:t>DETECCIÓN COMP. CONEXAS</a:t>
            </a:r>
            <a:br>
              <a:rPr lang="es-MX" sz="2000" b="1" dirty="0" smtClean="0"/>
            </a:br>
            <a:endParaRPr lang="es-MX" sz="20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2000" dirty="0" smtClean="0"/>
              <a:t>La presente modificación asigna el mismo valor entero a los vértices que pertenecen a una misma componente conexa</a:t>
            </a:r>
            <a:endParaRPr lang="en-US" sz="2000" dirty="0" smtClean="0"/>
          </a:p>
        </p:txBody>
      </p:sp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94871" y="4208698"/>
            <a:ext cx="756499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94871" y="5163579"/>
            <a:ext cx="768044" cy="5372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9586" y="4708294"/>
            <a:ext cx="533400" cy="533400"/>
          </a:xfrm>
          <a:prstGeom prst="ellips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352800"/>
                <a:ext cx="5135418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352800"/>
                <a:ext cx="5135418" cy="3139321"/>
              </a:xfrm>
              <a:prstGeom prst="rect">
                <a:avLst/>
              </a:prstGeom>
              <a:blipFill rotWithShape="0">
                <a:blip r:embed="rId2"/>
                <a:stretch>
                  <a:fillRect l="-1069" t="-9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2000" dirty="0" err="1" smtClean="0"/>
                  <a:t>Stack</a:t>
                </a:r>
                <a:r>
                  <a:rPr lang="en-US" sz="2000" dirty="0" smtClean="0"/>
                  <a:t>= [S]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S</a:t>
                </a:r>
                <a:r>
                  <a:rPr lang="en-US" sz="2000" dirty="0"/>
                  <a:t>,    </a:t>
                </a:r>
                <a:r>
                  <a:rPr lang="en-US" sz="2000" dirty="0" smtClean="0"/>
                  <a:t>B</a:t>
                </a:r>
                <a:r>
                  <a:rPr lang="en-US" sz="2000" dirty="0"/>
                  <a:t>,  C,    D,    E,  </a:t>
                </a:r>
                <a:r>
                  <a:rPr lang="en-US" sz="2000" dirty="0" smtClean="0"/>
                  <a:t> F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   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-, -, -, -, -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VISIT= 	[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-, -, 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-, -, 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1714" b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2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2000" dirty="0" err="1" smtClean="0"/>
                  <a:t>Stack</a:t>
                </a:r>
                <a:r>
                  <a:rPr lang="en-US" sz="2000" dirty="0" smtClean="0"/>
                  <a:t>= [S,C]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S</a:t>
                </a:r>
                <a:r>
                  <a:rPr lang="en-US" sz="2000" dirty="0"/>
                  <a:t>,    B,   </a:t>
                </a:r>
                <a:r>
                  <a:rPr lang="en-US" sz="2000" dirty="0" smtClean="0"/>
                  <a:t> C</a:t>
                </a:r>
                <a:r>
                  <a:rPr lang="en-US" sz="2000" dirty="0"/>
                  <a:t>,    D,    E,  </a:t>
                </a:r>
                <a:r>
                  <a:rPr lang="en-US" sz="2000" dirty="0" smtClean="0"/>
                  <a:t> F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   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-, S, -, -, -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VISIT= 	[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-,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-, -, 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1714" b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7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2000" dirty="0" err="1" smtClean="0"/>
                  <a:t>Stack</a:t>
                </a:r>
                <a:r>
                  <a:rPr lang="en-US" sz="2000" dirty="0" smtClean="0"/>
                  <a:t>= [S,C,D]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S</a:t>
                </a:r>
                <a:r>
                  <a:rPr lang="en-US" sz="2000" dirty="0"/>
                  <a:t>,    B,   </a:t>
                </a:r>
                <a:r>
                  <a:rPr lang="en-US" sz="2000" dirty="0" smtClean="0"/>
                  <a:t> C</a:t>
                </a:r>
                <a:r>
                  <a:rPr lang="en-US" sz="2000" dirty="0"/>
                  <a:t>,    D,    E,  </a:t>
                </a:r>
                <a:r>
                  <a:rPr lang="en-US" sz="2000" dirty="0" smtClean="0"/>
                  <a:t> F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   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-, S, C, -, -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VISIT= 	[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-,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1714" b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6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33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3300" dirty="0" err="1" smtClean="0"/>
                  <a:t>Stack</a:t>
                </a:r>
                <a:r>
                  <a:rPr lang="en-US" sz="3300" dirty="0" smtClean="0"/>
                  <a:t>= [S,C,B]</a:t>
                </a:r>
                <a:r>
                  <a:rPr lang="es-MX" sz="3300" dirty="0"/>
                  <a:t> </a:t>
                </a:r>
                <a:r>
                  <a:rPr lang="es-MX" sz="3300" dirty="0" err="1"/>
                  <a:t>Stack</a:t>
                </a:r>
                <a:r>
                  <a:rPr lang="en-US" sz="3300" dirty="0"/>
                  <a:t>= [</a:t>
                </a:r>
                <a:r>
                  <a:rPr lang="en-US" sz="3300" dirty="0" smtClean="0"/>
                  <a:t>S,C] </a:t>
                </a:r>
                <a:r>
                  <a:rPr lang="es-MX" sz="3300" dirty="0" err="1"/>
                  <a:t>Stack</a:t>
                </a:r>
                <a:r>
                  <a:rPr lang="en-US" sz="3300" dirty="0"/>
                  <a:t>= [</a:t>
                </a:r>
                <a:r>
                  <a:rPr lang="en-US" sz="3300" dirty="0" smtClean="0"/>
                  <a:t>S] </a:t>
                </a:r>
                <a:r>
                  <a:rPr lang="es-MX" sz="3300" dirty="0" err="1"/>
                  <a:t>Stack</a:t>
                </a:r>
                <a:r>
                  <a:rPr lang="en-US" sz="3300" dirty="0"/>
                  <a:t>= </a:t>
                </a:r>
                <a:r>
                  <a:rPr lang="en-US" sz="3300" dirty="0" smtClean="0"/>
                  <a:t>[]</a:t>
                </a:r>
                <a:endParaRPr lang="en-US" sz="3300" dirty="0"/>
              </a:p>
              <a:p>
                <a:pPr marL="0" indent="0">
                  <a:buNone/>
                </a:pPr>
                <a:endParaRPr lang="en-US" sz="3300" dirty="0" smtClean="0"/>
              </a:p>
              <a:p>
                <a:pPr marL="0" indent="0">
                  <a:buNone/>
                </a:pPr>
                <a:r>
                  <a:rPr lang="en-US" sz="4800" dirty="0" smtClean="0"/>
                  <a:t>               S</a:t>
                </a:r>
                <a:r>
                  <a:rPr lang="en-US" sz="4800" dirty="0"/>
                  <a:t>,    B,   </a:t>
                </a:r>
                <a:r>
                  <a:rPr lang="en-US" sz="4800" dirty="0" smtClean="0"/>
                  <a:t> C</a:t>
                </a:r>
                <a:r>
                  <a:rPr lang="en-US" sz="4800" dirty="0"/>
                  <a:t>,    D,    E,  </a:t>
                </a:r>
                <a:r>
                  <a:rPr lang="en-US" sz="4800" dirty="0" smtClean="0"/>
                  <a:t> F</a:t>
                </a:r>
                <a:endParaRPr lang="en-US" sz="4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4800" dirty="0"/>
                  <a:t> = </a:t>
                </a:r>
                <a:r>
                  <a:rPr lang="en-US" sz="4800" dirty="0" smtClean="0"/>
                  <a:t>   	[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-, C, S, C, -, -</a:t>
                </a:r>
                <a:r>
                  <a:rPr lang="en-US" sz="48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4800" dirty="0" smtClean="0"/>
                  <a:t>VISIT= 	[</a:t>
                </a:r>
                <a:r>
                  <a:rPr lang="en-US" sz="4800" b="1" dirty="0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X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, </a:t>
                </a:r>
                <a:r>
                  <a:rPr lang="en-US" sz="4800" b="1" dirty="0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X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, </a:t>
                </a:r>
                <a:r>
                  <a:rPr lang="en-US" sz="4800" b="1" dirty="0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X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, </a:t>
                </a:r>
                <a:r>
                  <a:rPr lang="en-US" sz="4800" b="1" dirty="0" smtClean="0">
                    <a:solidFill>
                      <a:srgbClr val="FF0000"/>
                    </a:solidFill>
                    <a:cs typeface="Consolas" panose="020B0609020204030204" pitchFamily="49" charset="0"/>
                  </a:rPr>
                  <a:t>X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, </a:t>
                </a:r>
                <a:r>
                  <a:rPr lang="en-US" sz="4800" dirty="0">
                    <a:cs typeface="Consolas" panose="020B0609020204030204" pitchFamily="49" charset="0"/>
                  </a:rPr>
                  <a:t>-, -</a:t>
                </a:r>
                <a:r>
                  <a:rPr lang="en-US" sz="4800" dirty="0"/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4800" dirty="0"/>
                  <a:t> = </a:t>
                </a:r>
                <a:r>
                  <a:rPr lang="en-US" sz="4800" dirty="0" smtClean="0"/>
                  <a:t>	[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-, </a:t>
                </a:r>
                <a:r>
                  <a:rPr lang="en-US" sz="4800" dirty="0">
                    <a:cs typeface="Consolas" panose="020B0609020204030204" pitchFamily="49" charset="0"/>
                  </a:rPr>
                  <a:t>-, -, </a:t>
                </a:r>
                <a:r>
                  <a:rPr lang="en-US" sz="4800" b="1" dirty="0" smtClean="0">
                    <a:solidFill>
                      <a:srgbClr val="00B050"/>
                    </a:solidFill>
                    <a:cs typeface="Consolas" panose="020B0609020204030204" pitchFamily="49" charset="0"/>
                  </a:rPr>
                  <a:t>1</a:t>
                </a:r>
                <a:r>
                  <a:rPr lang="en-US" sz="4800" dirty="0" smtClean="0">
                    <a:cs typeface="Consolas" panose="020B0609020204030204" pitchFamily="49" charset="0"/>
                  </a:rPr>
                  <a:t>, </a:t>
                </a:r>
                <a:r>
                  <a:rPr lang="en-US" sz="4800" dirty="0">
                    <a:cs typeface="Consolas" panose="020B0609020204030204" pitchFamily="49" charset="0"/>
                  </a:rPr>
                  <a:t>-, -</a:t>
                </a:r>
                <a:r>
                  <a:rPr lang="en-US" sz="4800" dirty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2000" dirty="0" err="1" smtClean="0"/>
                  <a:t>Stack</a:t>
                </a:r>
                <a:r>
                  <a:rPr lang="en-US" sz="2000" dirty="0" smtClean="0"/>
                  <a:t>= [F]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S</a:t>
                </a:r>
                <a:r>
                  <a:rPr lang="en-US" sz="2000" dirty="0"/>
                  <a:t>,    B,   </a:t>
                </a:r>
                <a:r>
                  <a:rPr lang="en-US" sz="2000" dirty="0" smtClean="0"/>
                  <a:t> C</a:t>
                </a:r>
                <a:r>
                  <a:rPr lang="en-US" sz="2000" dirty="0"/>
                  <a:t>,    D,    E,  </a:t>
                </a:r>
                <a:r>
                  <a:rPr lang="en-US" sz="2000" dirty="0" smtClean="0"/>
                  <a:t> F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   	[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-, C, S, C, -, -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VISIT= 	[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	[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-, -</a:t>
                </a:r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1714" b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F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4495800"/>
                <a:ext cx="8382000" cy="2362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s-MX" dirty="0" smtClean="0"/>
                  <a:t>Se utiliza una </a:t>
                </a:r>
                <a:r>
                  <a:rPr lang="es-MX" b="1" dirty="0" smtClean="0"/>
                  <a:t>COLA</a:t>
                </a:r>
                <a:r>
                  <a:rPr lang="es-MX" dirty="0" smtClean="0">
                    <a:solidFill>
                      <a:schemeClr val="bg1">
                        <a:lumMod val="65000"/>
                      </a:schemeClr>
                    </a:solidFill>
                  </a:rPr>
                  <a:t>-</a:t>
                </a:r>
                <a:r>
                  <a:rPr lang="en-US" b="1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QUEUE</a:t>
                </a:r>
                <a:r>
                  <a:rPr lang="es-MX" b="1" dirty="0" smtClean="0"/>
                  <a:t>(FIFO)</a:t>
                </a:r>
              </a:p>
              <a:p>
                <a:r>
                  <a:rPr lang="es-MX" dirty="0" smtClean="0"/>
                  <a:t>Inicialmente la </a:t>
                </a:r>
                <a:r>
                  <a:rPr lang="es-MX" b="1" dirty="0" smtClean="0"/>
                  <a:t>COLA</a:t>
                </a:r>
                <a:r>
                  <a:rPr lang="es-MX" dirty="0" smtClean="0"/>
                  <a:t> contiene, únicamente, al vértice de partida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s-MX" b="1" dirty="0" smtClean="0"/>
              </a:p>
              <a:p>
                <a:r>
                  <a:rPr lang="es-MX" dirty="0" smtClean="0"/>
                  <a:t>Por cada vértice que se extrae de la </a:t>
                </a:r>
                <a:r>
                  <a:rPr lang="es-MX" b="1" dirty="0" smtClean="0"/>
                  <a:t>Cola</a:t>
                </a:r>
                <a:r>
                  <a:rPr lang="es-MX" dirty="0" smtClean="0"/>
                  <a:t>, se </a:t>
                </a:r>
                <a:r>
                  <a:rPr lang="es-MX" b="1" i="1" dirty="0" smtClean="0"/>
                  <a:t>insertan</a:t>
                </a:r>
                <a:r>
                  <a:rPr lang="es-MX" dirty="0" smtClean="0"/>
                  <a:t> en ella sus </a:t>
                </a:r>
                <a:r>
                  <a:rPr lang="es-MX" b="1" dirty="0" smtClean="0"/>
                  <a:t>vértices adyacentes</a:t>
                </a:r>
              </a:p>
              <a:p>
                <a:r>
                  <a:rPr lang="es-MX" dirty="0" smtClean="0"/>
                  <a:t>Se lleva un </a:t>
                </a:r>
                <a:r>
                  <a:rPr lang="es-MX" i="1" dirty="0" err="1" smtClean="0"/>
                  <a:t>array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𝒅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MX" b="1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s-MX" dirty="0" smtClean="0"/>
                  <a:t>que representa la menor distancia de </a:t>
                </a:r>
                <a:r>
                  <a:rPr lang="es-MX" b="1" i="1" dirty="0" smtClean="0"/>
                  <a:t>s</a:t>
                </a:r>
                <a:r>
                  <a:rPr lang="es-MX" dirty="0" smtClean="0"/>
                  <a:t> a </a:t>
                </a:r>
                <a:r>
                  <a:rPr lang="es-MX" b="1" i="1" dirty="0" smtClean="0"/>
                  <a:t>v</a:t>
                </a:r>
                <a:r>
                  <a:rPr lang="es-MX" dirty="0" smtClean="0"/>
                  <a:t> </a:t>
                </a:r>
                <a:r>
                  <a:rPr lang="es-MX" dirty="0" smtClean="0">
                    <a:solidFill>
                      <a:srgbClr val="0070C0"/>
                    </a:solidFill>
                  </a:rPr>
                  <a:t>calculada hasta un momento dado de la ejecución del algoritmo</a:t>
                </a:r>
                <a:r>
                  <a:rPr lang="es-MX" dirty="0" smtClean="0"/>
                  <a:t>. Al acabar la misma,  </a:t>
                </a:r>
                <a:r>
                  <a:rPr lang="es-MX" b="1" i="1" dirty="0">
                    <a:latin typeface="Cambria Math"/>
                  </a:rPr>
                  <a:t>d[v]= </a:t>
                </a:r>
                <a14:m>
                  <m:oMath xmlns:m="http://schemas.openxmlformats.org/officeDocument/2006/math">
                    <m:r>
                      <a:rPr lang="es-MX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s-MX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MX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b="1" u="sng" dirty="0" smtClean="0">
                    <a:ea typeface="Cambria Math" panose="02040503050406030204" pitchFamily="18" charset="0"/>
                  </a:rPr>
                  <a:t>exista un camino de </a:t>
                </a:r>
                <a:r>
                  <a:rPr lang="en-US" b="1" i="1" u="sng" dirty="0" smtClean="0">
                    <a:ea typeface="Cambria Math" panose="02040503050406030204" pitchFamily="18" charset="0"/>
                  </a:rPr>
                  <a:t>s</a:t>
                </a:r>
                <a:r>
                  <a:rPr lang="en-US" b="1" u="sng" dirty="0" smtClean="0">
                    <a:ea typeface="Cambria Math" panose="02040503050406030204" pitchFamily="18" charset="0"/>
                  </a:rPr>
                  <a:t> a </a:t>
                </a:r>
                <a:r>
                  <a:rPr lang="en-US" b="1" i="1" u="sng" dirty="0" smtClean="0">
                    <a:ea typeface="Cambria Math" panose="02040503050406030204" pitchFamily="18" charset="0"/>
                  </a:rPr>
                  <a:t>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4495800"/>
                <a:ext cx="8382000" cy="2362200"/>
              </a:xfrm>
              <a:blipFill>
                <a:blip r:embed="rId3"/>
                <a:stretch>
                  <a:fillRect l="-582" t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7182" y="1135320"/>
            <a:ext cx="513541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b="1" i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redondeado 2"/>
              <p:cNvSpPr/>
              <p:nvPr/>
            </p:nvSpPr>
            <p:spPr>
              <a:xfrm>
                <a:off x="5791200" y="220920"/>
                <a:ext cx="2743200" cy="1455480"/>
              </a:xfrm>
              <a:prstGeom prst="roundRect">
                <a:avLst>
                  <a:gd name="adj" fmla="val 10956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1" dirty="0" smtClean="0">
                    <a:solidFill>
                      <a:schemeClr val="tx1"/>
                    </a:solidFill>
                  </a:rPr>
                  <a:t>INICIALIZACI</a:t>
                </a:r>
                <a:r>
                  <a:rPr lang="es-MX" b="1" dirty="0" smtClean="0">
                    <a:solidFill>
                      <a:schemeClr val="tx1"/>
                    </a:solidFill>
                  </a:rPr>
                  <a:t>ÓN</a:t>
                </a:r>
              </a:p>
              <a:p>
                <a:pPr algn="ctr"/>
                <a:endParaRPr lang="es-E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s-E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= [</m:t>
                      </m:r>
                      <m:r>
                        <a:rPr lang="es-E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s-E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b="1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[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v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chemeClr val="tx1"/>
                          </a:solidFill>
                        </a:rPr>
                        <m:t>]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MX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s-MX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s-MX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MX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ES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ES" b="1" dirty="0">
                    <a:solidFill>
                      <a:srgbClr val="FF0000"/>
                    </a:solidFill>
                  </a:rPr>
                  <a:t>d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[s] = 0</a:t>
                </a:r>
                <a:endParaRPr lang="es-ES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20920"/>
                <a:ext cx="2743200" cy="1455480"/>
              </a:xfrm>
              <a:prstGeom prst="roundRect">
                <a:avLst>
                  <a:gd name="adj" fmla="val 10956"/>
                </a:avLst>
              </a:prstGeom>
              <a:blipFill>
                <a:blip r:embed="rId4"/>
                <a:stretch>
                  <a:fillRect t="-2510" b="-7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905000" y="2362200"/>
            <a:ext cx="2209800" cy="381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91200" y="2133600"/>
                <a:ext cx="3124200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/>
                  <a:t>Si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𝒅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[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𝒗</m:t>
                    </m:r>
                    <m:r>
                      <a:rPr lang="en-US" sz="1600" b="1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]≠∞</m:t>
                    </m:r>
                    <m:r>
                      <a:rPr lang="es-MX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entonces el </a:t>
                </a:r>
                <a:r>
                  <a:rPr lang="es-MX" b="1" dirty="0"/>
                  <a:t>BFS</a:t>
                </a:r>
                <a:r>
                  <a:rPr lang="es-MX" dirty="0"/>
                  <a:t> ya visitó a </a:t>
                </a:r>
                <a14:m>
                  <m:oMath xmlns:m="http://schemas.openxmlformats.org/officeDocument/2006/math">
                    <m:r>
                      <a:rPr lang="es-MX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MX" dirty="0"/>
                  <a:t> por lo que no se adiciona a la </a:t>
                </a:r>
                <a:r>
                  <a:rPr lang="es-MX" b="1" dirty="0" smtClean="0"/>
                  <a:t>COLA</a:t>
                </a:r>
                <a:endParaRPr lang="es-MX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133600"/>
                <a:ext cx="3124200" cy="923330"/>
              </a:xfrm>
              <a:prstGeom prst="rect">
                <a:avLst/>
              </a:prstGeom>
              <a:blipFill>
                <a:blip r:embed="rId5"/>
                <a:stretch>
                  <a:fillRect l="-1559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6"/>
          </p:cNvCxnSpPr>
          <p:nvPr/>
        </p:nvCxnSpPr>
        <p:spPr>
          <a:xfrm flipV="1">
            <a:off x="4114800" y="2514600"/>
            <a:ext cx="1676400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2"/>
          <p:cNvSpPr/>
          <p:nvPr/>
        </p:nvSpPr>
        <p:spPr>
          <a:xfrm>
            <a:off x="1086255" y="2877765"/>
            <a:ext cx="6096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3400" y="5504872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3400" y="1405240"/>
            <a:ext cx="609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Algoritmo DFS simple – Detección CC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G, u, </a:t>
                </a:r>
                <a:r>
                  <a:rPr lang="en-US" b="1" i="1" dirty="0" err="1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u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s-MX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visited</a:t>
                </a:r>
                <a:endParaRPr lang="es-MX" b="1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i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Adj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  <a:p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 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  <a:cs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𝑢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b="1" i="1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r>
                  <a:rPr lang="en-US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s-MX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CC[u]=i</a:t>
                </a:r>
              </a:p>
              <a:p>
                <a:r>
                  <a:rPr lang="es-MX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s-MX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endPara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s-MX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5" y="3276600"/>
                <a:ext cx="5135418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69" t="-10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0" y="3581923"/>
            <a:ext cx="228600" cy="4976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29000" y="4136086"/>
            <a:ext cx="228600" cy="1236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29000" y="5447920"/>
            <a:ext cx="228600" cy="726281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4070368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400" y="5383015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" y="6174201"/>
            <a:ext cx="28956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3"/>
              <p:cNvSpPr txBox="1">
                <a:spLocks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s-MX" sz="2000" b="1" dirty="0" smtClean="0"/>
                  <a:t>ESTADO</a:t>
                </a:r>
              </a:p>
              <a:p>
                <a:pPr marL="0" indent="0">
                  <a:buNone/>
                </a:pPr>
                <a:r>
                  <a:rPr lang="es-MX" sz="2000" dirty="0" err="1" smtClean="0"/>
                  <a:t>Stack</a:t>
                </a:r>
                <a:r>
                  <a:rPr lang="en-US" sz="2000" dirty="0" smtClean="0"/>
                  <a:t>= [F, E] </a:t>
                </a:r>
                <a:r>
                  <a:rPr lang="es-MX" sz="2000" dirty="0" err="1"/>
                  <a:t>Stack</a:t>
                </a:r>
                <a:r>
                  <a:rPr lang="en-US" sz="2000" dirty="0"/>
                  <a:t>= [</a:t>
                </a:r>
                <a:r>
                  <a:rPr lang="en-US" sz="2000" dirty="0" smtClean="0"/>
                  <a:t>F] </a:t>
                </a:r>
                <a:r>
                  <a:rPr lang="es-MX" sz="2000" dirty="0" err="1"/>
                  <a:t>Stack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[]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,    B,   </a:t>
                </a:r>
                <a:r>
                  <a:rPr lang="en-US" sz="2000" dirty="0" smtClean="0"/>
                  <a:t> C</a:t>
                </a:r>
                <a:r>
                  <a:rPr lang="en-US" sz="2000" dirty="0"/>
                  <a:t>,    D,    E,  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F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   	[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C, S, C, F,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-</a:t>
                </a:r>
                <a:r>
                  <a:rPr lang="en-US" sz="2000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VISIT= 	[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X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X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X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X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X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𝐶𝐶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	[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en-US" sz="2000" dirty="0" smtClean="0"/>
                  <a:t>]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2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47" y="1037937"/>
                <a:ext cx="3579485" cy="2133599"/>
              </a:xfrm>
              <a:prstGeom prst="roundRect">
                <a:avLst>
                  <a:gd name="adj" fmla="val 6177"/>
                </a:avLst>
              </a:prstGeom>
              <a:blipFill rotWithShape="0">
                <a:blip r:embed="rId3"/>
                <a:stretch>
                  <a:fillRect l="-511" t="-1714" b="-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32" idx="4"/>
            <a:endCxn id="33" idx="0"/>
          </p:cNvCxnSpPr>
          <p:nvPr/>
        </p:nvCxnSpPr>
        <p:spPr>
          <a:xfrm>
            <a:off x="5639955" y="4286813"/>
            <a:ext cx="11545" cy="13358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2" idx="3"/>
            <a:endCxn id="31" idx="7"/>
          </p:cNvCxnSpPr>
          <p:nvPr/>
        </p:nvCxnSpPr>
        <p:spPr>
          <a:xfrm flipH="1">
            <a:off x="4685540" y="4208698"/>
            <a:ext cx="765830" cy="57771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3" idx="1"/>
            <a:endCxn id="31" idx="5"/>
          </p:cNvCxnSpPr>
          <p:nvPr/>
        </p:nvCxnSpPr>
        <p:spPr>
          <a:xfrm flipH="1" flipV="1">
            <a:off x="4685540" y="5163579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4" idx="3"/>
            <a:endCxn id="33" idx="7"/>
          </p:cNvCxnSpPr>
          <p:nvPr/>
        </p:nvCxnSpPr>
        <p:spPr>
          <a:xfrm flipH="1">
            <a:off x="5840085" y="4208698"/>
            <a:ext cx="1287685" cy="1492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6" idx="3"/>
            <a:endCxn id="35" idx="7"/>
          </p:cNvCxnSpPr>
          <p:nvPr/>
        </p:nvCxnSpPr>
        <p:spPr>
          <a:xfrm flipH="1">
            <a:off x="7504940" y="5138179"/>
            <a:ext cx="461030" cy="5626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230255" y="47082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732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84800" y="56226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049655" y="3753413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049655" y="56226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887855" y="468289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85425" y="4668592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/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DFS(</a:t>
                </a:r>
                <a:r>
                  <a:rPr lang="en-US" sz="2000" b="1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s-MX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s-MX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=1</a:t>
                </a: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∈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V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do </a:t>
                </a:r>
                <a:r>
                  <a:rPr 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i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u </a:t>
                </a:r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not visited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← null</a:t>
                </a:r>
              </a:p>
              <a:p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DFS-VISIT(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G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, 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i++</a:t>
                </a: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" y="1043709"/>
                <a:ext cx="5135418" cy="2246769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355" b="-379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9724" y="4724400"/>
            <a:ext cx="87630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4408"/>
            <a:ext cx="8686800" cy="685800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DFS - </a:t>
            </a:r>
            <a:r>
              <a:rPr lang="en-US" dirty="0" err="1" smtClean="0"/>
              <a:t>Propiedades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38807"/>
                <a:ext cx="8686800" cy="51101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MX" sz="2400" dirty="0" smtClean="0"/>
                  <a:t>El </a:t>
                </a:r>
                <a:r>
                  <a:rPr lang="es-MX" sz="2400" b="1" i="1" dirty="0" err="1" smtClean="0"/>
                  <a:t>array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s-MX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𝝅</m:t>
                    </m:r>
                  </m:oMath>
                </a14:m>
                <a:r>
                  <a:rPr lang="es-MX" sz="2400" dirty="0" smtClean="0"/>
                  <a:t>, en este caso, en vez de representar un solo </a:t>
                </a:r>
                <a:r>
                  <a:rPr lang="es-MX" sz="2400" b="1" i="1" dirty="0" smtClean="0"/>
                  <a:t>árbol</a:t>
                </a:r>
                <a:r>
                  <a:rPr lang="es-MX" sz="2400" dirty="0" smtClean="0"/>
                  <a:t> como en el BFS puede estar formado por </a:t>
                </a:r>
                <a:r>
                  <a:rPr lang="es-MX" sz="2400" b="1" i="1" dirty="0" smtClean="0"/>
                  <a:t>varios árboles (bosque</a:t>
                </a:r>
                <a:r>
                  <a:rPr lang="es-MX" sz="2400" dirty="0" smtClean="0"/>
                  <a:t>) donde las respectivas </a:t>
                </a:r>
                <a:r>
                  <a:rPr lang="es-MX" sz="2400" i="1" dirty="0" smtClean="0"/>
                  <a:t>raíces </a:t>
                </a:r>
                <a:r>
                  <a:rPr lang="es-MX" sz="2400" dirty="0" smtClean="0"/>
                  <a:t>serán los valores </a:t>
                </a:r>
                <a:r>
                  <a:rPr lang="es-MX" sz="2400" b="1" i="1" dirty="0" err="1" smtClean="0"/>
                  <a:t>null</a:t>
                </a:r>
                <a:r>
                  <a:rPr lang="es-MX" sz="2400" dirty="0" smtClean="0"/>
                  <a:t> del </a:t>
                </a:r>
                <a:r>
                  <a:rPr lang="es-MX" sz="2400" b="1" i="1" dirty="0" err="1" smtClean="0"/>
                  <a:t>array</a:t>
                </a:r>
                <a:endParaRPr lang="es-MX" sz="2400" b="1" i="1" dirty="0" smtClean="0"/>
              </a:p>
              <a:p>
                <a:pPr marL="0" indent="0">
                  <a:buNone/>
                </a:pPr>
                <a:endParaRPr lang="es-MX" sz="2400" dirty="0" smtClean="0"/>
              </a:p>
              <a:p>
                <a:pPr marL="0" indent="0">
                  <a:buNone/>
                </a:pPr>
                <a:r>
                  <a:rPr lang="es-MX" sz="2400" dirty="0" smtClean="0"/>
                  <a:t>Observación: aunque </a:t>
                </a:r>
                <a:r>
                  <a:rPr lang="es-MX" sz="2400" dirty="0"/>
                  <a:t>conceptualmente, el </a:t>
                </a:r>
                <a:r>
                  <a:rPr lang="es-MX" sz="2400" b="1" dirty="0"/>
                  <a:t>BFS </a:t>
                </a:r>
                <a:r>
                  <a:rPr lang="es-MX" sz="2400" dirty="0"/>
                  <a:t>podría trabajar también desde múltiples orígenes, se utiliza típicamente para determinar </a:t>
                </a:r>
                <a:r>
                  <a:rPr lang="es-MX" sz="2400" b="1" dirty="0"/>
                  <a:t>caminos de longitud mínima</a:t>
                </a:r>
                <a:r>
                  <a:rPr lang="es-MX" sz="2400" dirty="0"/>
                  <a:t> a partir de un </a:t>
                </a:r>
                <a:r>
                  <a:rPr lang="es-MX" sz="2400" b="1" dirty="0">
                    <a:solidFill>
                      <a:srgbClr val="FF0000"/>
                    </a:solidFill>
                  </a:rPr>
                  <a:t>vértice inicial</a:t>
                </a:r>
                <a:r>
                  <a:rPr lang="es-ES" sz="2400" dirty="0"/>
                  <a:t>, por tanto, </a:t>
                </a:r>
                <a:r>
                  <a:rPr lang="es-ES" sz="2400" b="1" dirty="0"/>
                  <a:t>recorre, puntualmente, los vértices de una </a:t>
                </a:r>
                <a:r>
                  <a:rPr lang="es-ES" sz="2400" b="1" i="1" dirty="0">
                    <a:solidFill>
                      <a:srgbClr val="00B050"/>
                    </a:solidFill>
                  </a:rPr>
                  <a:t>componente conexa del Grafo</a:t>
                </a:r>
                <a:r>
                  <a:rPr lang="es-E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s-ES" sz="2400" b="1" dirty="0"/>
                  <a:t>o de un </a:t>
                </a:r>
                <a:r>
                  <a:rPr lang="es-ES" sz="2400" b="1" i="1" dirty="0">
                    <a:solidFill>
                      <a:srgbClr val="00B050"/>
                    </a:solidFill>
                  </a:rPr>
                  <a:t>Grafo Conexo </a:t>
                </a:r>
                <a:r>
                  <a:rPr lang="es-ES" sz="2400" b="1" dirty="0"/>
                  <a:t>en </a:t>
                </a:r>
                <a:r>
                  <a:rPr lang="es-ES" sz="2400" b="1" dirty="0" smtClean="0"/>
                  <a:t>general</a:t>
                </a:r>
              </a:p>
              <a:p>
                <a:pPr marL="0" indent="0">
                  <a:buNone/>
                </a:pPr>
                <a:endParaRPr lang="es-MX" sz="2400" b="1" dirty="0"/>
              </a:p>
              <a:p>
                <a:pPr marL="0" indent="0">
                  <a:buNone/>
                </a:pPr>
                <a:r>
                  <a:rPr lang="es-MX" sz="2400" dirty="0" smtClean="0"/>
                  <a:t>Se definen 2 tipos de aristas en términos del </a:t>
                </a:r>
                <a:r>
                  <a:rPr lang="es-MX" sz="2400" b="1" i="1" dirty="0" smtClean="0"/>
                  <a:t>bosque abarcador en profundidad</a:t>
                </a:r>
                <a:r>
                  <a:rPr lang="es-MX" sz="2400" dirty="0" smtClean="0"/>
                  <a:t> para el grafo </a:t>
                </a:r>
                <a:r>
                  <a:rPr lang="es-MX" sz="2400" b="1" dirty="0" smtClean="0"/>
                  <a:t>G no dirigido</a:t>
                </a:r>
                <a:r>
                  <a:rPr lang="es-MX" sz="2400" dirty="0" smtClean="0"/>
                  <a:t>:</a:t>
                </a:r>
              </a:p>
              <a:p>
                <a:pPr lvl="1"/>
                <a:r>
                  <a:rPr lang="es-MX" sz="2000" b="1" i="1" dirty="0" smtClean="0">
                    <a:solidFill>
                      <a:srgbClr val="0070C0"/>
                    </a:solidFill>
                  </a:rPr>
                  <a:t> Aristas de árbol </a:t>
                </a:r>
                <a:r>
                  <a:rPr lang="es-MX" sz="2000" dirty="0" smtClean="0"/>
                  <a:t>(</a:t>
                </a:r>
                <a:r>
                  <a:rPr lang="es-MX" sz="2000" i="1" dirty="0" err="1" smtClean="0"/>
                  <a:t>Tree</a:t>
                </a:r>
                <a:r>
                  <a:rPr lang="es-MX" sz="2000" i="1" dirty="0" smtClean="0"/>
                  <a:t> </a:t>
                </a:r>
                <a:r>
                  <a:rPr lang="es-MX" sz="2000" i="1" dirty="0" err="1" smtClean="0"/>
                  <a:t>edges</a:t>
                </a:r>
                <a:r>
                  <a:rPr lang="es-MX" sz="2000" dirty="0" smtClean="0"/>
                  <a:t>): Son las aristas de </a:t>
                </a:r>
                <a:r>
                  <a:rPr lang="es-MX" sz="2000" b="1" dirty="0" smtClean="0"/>
                  <a:t>G </a:t>
                </a:r>
                <a:r>
                  <a:rPr lang="es-MX" sz="2000" dirty="0" smtClean="0"/>
                  <a:t>que forman parte del bosque </a:t>
                </a:r>
                <a:r>
                  <a:rPr lang="es-MX" sz="2000" b="1" i="1" dirty="0" smtClean="0"/>
                  <a:t>π </a:t>
                </a:r>
                <a:endParaRPr lang="es-MX" sz="2000" dirty="0" smtClean="0"/>
              </a:p>
              <a:p>
                <a:pPr lvl="1"/>
                <a:r>
                  <a:rPr lang="es-MX" sz="2000" b="1" i="1" dirty="0" smtClean="0"/>
                  <a:t> </a:t>
                </a:r>
                <a:r>
                  <a:rPr lang="es-MX" sz="2000" b="1" i="1" dirty="0" smtClean="0">
                    <a:solidFill>
                      <a:srgbClr val="0070C0"/>
                    </a:solidFill>
                  </a:rPr>
                  <a:t>Aristas de retroceso </a:t>
                </a:r>
                <a:r>
                  <a:rPr lang="es-MX" sz="2000" dirty="0" smtClean="0"/>
                  <a:t>(</a:t>
                </a:r>
                <a:r>
                  <a:rPr lang="es-MX" sz="2000" i="1" dirty="0" smtClean="0"/>
                  <a:t>Back </a:t>
                </a:r>
                <a:r>
                  <a:rPr lang="es-MX" sz="2000" i="1" dirty="0" err="1" smtClean="0"/>
                  <a:t>edges</a:t>
                </a:r>
                <a:r>
                  <a:rPr lang="es-MX" sz="2000" dirty="0" smtClean="0"/>
                  <a:t>): Son aquellas aristas </a:t>
                </a:r>
                <a:r>
                  <a:rPr lang="es-MX" sz="2000" b="1" i="1" dirty="0" smtClean="0"/>
                  <a:t>(u, v) </a:t>
                </a:r>
                <a:r>
                  <a:rPr lang="es-MX" sz="2000" dirty="0" smtClean="0"/>
                  <a:t>de </a:t>
                </a:r>
                <a:r>
                  <a:rPr lang="es-MX" sz="2000" b="1" dirty="0" smtClean="0"/>
                  <a:t>G </a:t>
                </a:r>
                <a:r>
                  <a:rPr lang="es-MX" sz="2000" dirty="0" smtClean="0"/>
                  <a:t>que conectan un vértice </a:t>
                </a:r>
                <a:r>
                  <a:rPr lang="es-MX" sz="2000" b="1" i="1" dirty="0" smtClean="0"/>
                  <a:t>u </a:t>
                </a:r>
                <a:r>
                  <a:rPr lang="es-MX" sz="2000" dirty="0" smtClean="0"/>
                  <a:t>con un </a:t>
                </a:r>
                <a:r>
                  <a:rPr lang="es-MX" sz="2000" b="1" dirty="0" smtClean="0"/>
                  <a:t>ancestro </a:t>
                </a:r>
                <a:r>
                  <a:rPr lang="es-MX" sz="2000" b="1" i="1" dirty="0" smtClean="0"/>
                  <a:t>v </a:t>
                </a:r>
                <a:r>
                  <a:rPr lang="es-MX" sz="2000" dirty="0" smtClean="0"/>
                  <a:t>en un </a:t>
                </a:r>
                <a:r>
                  <a:rPr lang="es-MX" sz="2000" b="1" dirty="0" smtClean="0"/>
                  <a:t>árbol abarcador</a:t>
                </a:r>
                <a:r>
                  <a:rPr lang="es-MX" sz="2000" dirty="0" smtClean="0"/>
                  <a:t> del bosque </a:t>
                </a:r>
                <a:r>
                  <a:rPr lang="es-MX" sz="2000" b="1" i="1" dirty="0" smtClean="0"/>
                  <a:t>π </a:t>
                </a:r>
                <a:endParaRPr lang="es-MX" sz="2000" dirty="0" smtClean="0"/>
              </a:p>
              <a:p>
                <a:endParaRPr lang="es-MX" sz="2400" dirty="0" smtClean="0"/>
              </a:p>
              <a:p>
                <a:pPr marL="0" indent="0">
                  <a:buNone/>
                </a:pPr>
                <a:endParaRPr lang="es-MX" sz="2400" dirty="0" smtClean="0"/>
              </a:p>
              <a:p>
                <a:endParaRPr lang="es-MX" sz="2400" dirty="0" smtClean="0"/>
              </a:p>
              <a:p>
                <a:endParaRPr lang="es-MX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38807"/>
                <a:ext cx="8686800" cy="5110163"/>
              </a:xfrm>
              <a:blipFill rotWithShape="0">
                <a:blip r:embed="rId2"/>
                <a:stretch>
                  <a:fillRect l="-1123" t="-1669" r="-211" b="-125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91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25"/>
          <p:cNvCxnSpPr>
            <a:stCxn id="10" idx="4"/>
            <a:endCxn id="11" idx="0"/>
          </p:cNvCxnSpPr>
          <p:nvPr/>
        </p:nvCxnSpPr>
        <p:spPr>
          <a:xfrm>
            <a:off x="3798895" y="2016870"/>
            <a:ext cx="11545" cy="133588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26"/>
          <p:cNvCxnSpPr>
            <a:stCxn id="10" idx="3"/>
            <a:endCxn id="9" idx="7"/>
          </p:cNvCxnSpPr>
          <p:nvPr/>
        </p:nvCxnSpPr>
        <p:spPr>
          <a:xfrm flipH="1">
            <a:off x="2844480" y="1938755"/>
            <a:ext cx="765830" cy="57771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27"/>
          <p:cNvCxnSpPr>
            <a:stCxn id="11" idx="1"/>
            <a:endCxn id="9" idx="5"/>
          </p:cNvCxnSpPr>
          <p:nvPr/>
        </p:nvCxnSpPr>
        <p:spPr>
          <a:xfrm flipH="1" flipV="1">
            <a:off x="2844480" y="2893636"/>
            <a:ext cx="777375" cy="5372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28"/>
          <p:cNvCxnSpPr>
            <a:stCxn id="12" idx="3"/>
            <a:endCxn id="11" idx="7"/>
          </p:cNvCxnSpPr>
          <p:nvPr/>
        </p:nvCxnSpPr>
        <p:spPr>
          <a:xfrm flipH="1">
            <a:off x="3999025" y="1938755"/>
            <a:ext cx="1287685" cy="149211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29"/>
          <p:cNvCxnSpPr>
            <a:stCxn id="14" idx="3"/>
            <a:endCxn id="13" idx="7"/>
          </p:cNvCxnSpPr>
          <p:nvPr/>
        </p:nvCxnSpPr>
        <p:spPr>
          <a:xfrm flipH="1">
            <a:off x="5663880" y="2868236"/>
            <a:ext cx="461030" cy="56263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30"/>
          <p:cNvSpPr/>
          <p:nvPr/>
        </p:nvSpPr>
        <p:spPr>
          <a:xfrm>
            <a:off x="2389195" y="2438351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31"/>
          <p:cNvSpPr/>
          <p:nvPr/>
        </p:nvSpPr>
        <p:spPr>
          <a:xfrm>
            <a:off x="3532195" y="148347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32"/>
          <p:cNvSpPr/>
          <p:nvPr/>
        </p:nvSpPr>
        <p:spPr>
          <a:xfrm>
            <a:off x="3543740" y="3352751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33"/>
          <p:cNvSpPr/>
          <p:nvPr/>
        </p:nvSpPr>
        <p:spPr>
          <a:xfrm>
            <a:off x="5208595" y="148347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34"/>
          <p:cNvSpPr/>
          <p:nvPr/>
        </p:nvSpPr>
        <p:spPr>
          <a:xfrm>
            <a:off x="5208595" y="3352751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35"/>
          <p:cNvSpPr/>
          <p:nvPr/>
        </p:nvSpPr>
        <p:spPr>
          <a:xfrm>
            <a:off x="6046795" y="2412951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36"/>
          <p:cNvSpPr/>
          <p:nvPr/>
        </p:nvSpPr>
        <p:spPr>
          <a:xfrm>
            <a:off x="2344365" y="2398649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16" name="Straight Connector 27"/>
          <p:cNvCxnSpPr/>
          <p:nvPr/>
        </p:nvCxnSpPr>
        <p:spPr>
          <a:xfrm flipH="1">
            <a:off x="2663976" y="5064870"/>
            <a:ext cx="111028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26"/>
          <p:cNvCxnSpPr/>
          <p:nvPr/>
        </p:nvCxnSpPr>
        <p:spPr>
          <a:xfrm flipH="1">
            <a:off x="2655895" y="5445870"/>
            <a:ext cx="1106815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4217995" y="476007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</a:t>
            </a:r>
            <a:r>
              <a:rPr lang="en-US" sz="2400" b="1" dirty="0" err="1" smtClean="0"/>
              <a:t>ristas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árbol</a:t>
            </a:r>
            <a:endParaRPr lang="es-ES" sz="2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217995" y="5228938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</a:t>
            </a:r>
            <a:r>
              <a:rPr lang="en-US" sz="2400" b="1" dirty="0" err="1" smtClean="0"/>
              <a:t>ristas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retroceso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9051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28600" y="152400"/>
            <a:ext cx="883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400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- Los vértices se van coloreando</a:t>
            </a:r>
            <a:r>
              <a:rPr lang="es-ES_tradnl" sz="2400" i="1" dirty="0" smtClean="0"/>
              <a:t> </a:t>
            </a:r>
            <a:r>
              <a:rPr lang="es-ES_tradnl" sz="2400" dirty="0" smtClean="0"/>
              <a:t>a medida que el proceso de búsqueda se va llevando a cabo. Esto permite identificar el estado en que se encuentra cada vértice en un momento dado del recorrido</a:t>
            </a:r>
          </a:p>
          <a:p>
            <a:endParaRPr lang="es-ES_tradnl" sz="2400" dirty="0" smtClean="0"/>
          </a:p>
          <a:p>
            <a:r>
              <a:rPr lang="es-ES_tradnl" sz="2400" dirty="0" smtClean="0"/>
              <a:t>- Al inicio del recorrido, todos los vértices son </a:t>
            </a:r>
            <a:r>
              <a:rPr lang="es-ES_tradnl" sz="2400" b="1" i="1" dirty="0" smtClean="0"/>
              <a:t>blancos</a:t>
            </a:r>
            <a:endParaRPr lang="es-ES_tradnl" sz="2400" i="1" dirty="0" smtClean="0"/>
          </a:p>
          <a:p>
            <a:endParaRPr lang="es-ES_tradnl" sz="2400" dirty="0" smtClean="0"/>
          </a:p>
          <a:p>
            <a:r>
              <a:rPr lang="es-ES_tradnl" sz="2400" dirty="0" smtClean="0"/>
              <a:t>- Cuando un vértice se alcanza en el recorrido, su color pasa de </a:t>
            </a:r>
            <a:r>
              <a:rPr lang="es-ES_tradnl" sz="2400" b="1" i="1" dirty="0" smtClean="0"/>
              <a:t>blanco </a:t>
            </a:r>
            <a:r>
              <a:rPr lang="es-ES_tradnl" sz="2400" dirty="0" smtClean="0"/>
              <a:t>a </a:t>
            </a:r>
            <a:r>
              <a:rPr lang="es-ES_tradnl" sz="2400" b="1" i="1" dirty="0" smtClean="0"/>
              <a:t>gris</a:t>
            </a:r>
          </a:p>
          <a:p>
            <a:endParaRPr lang="es-ES_tradnl" sz="2400" b="1" i="1" dirty="0" smtClean="0"/>
          </a:p>
          <a:p>
            <a:r>
              <a:rPr lang="es-ES_tradnl" sz="2400" dirty="0" smtClean="0"/>
              <a:t>- Cuando todos los </a:t>
            </a:r>
            <a:r>
              <a:rPr lang="es-ES_tradnl" sz="2400" b="1" dirty="0" smtClean="0"/>
              <a:t>vértices adyacentes,</a:t>
            </a:r>
            <a:r>
              <a:rPr lang="es-ES_tradnl" sz="2400" dirty="0" smtClean="0"/>
              <a:t> de un determinado vértice, se analizan completamente entonces éste vértice se colorea de </a:t>
            </a:r>
            <a:r>
              <a:rPr lang="es-ES_tradnl" sz="2400" b="1" i="1" dirty="0" smtClean="0"/>
              <a:t>negro </a:t>
            </a:r>
          </a:p>
          <a:p>
            <a:endParaRPr lang="es-ES_tradnl" sz="2400" b="1" i="1" dirty="0" smtClean="0"/>
          </a:p>
          <a:p>
            <a:pPr algn="ctr"/>
            <a:r>
              <a:rPr lang="es-ES_tradnl" sz="2400" dirty="0" smtClean="0"/>
              <a:t>Esta técnica garantiza que, al final, cada vértice queda, exactamente, en un solo </a:t>
            </a:r>
            <a:r>
              <a:rPr lang="es-ES_tradnl" sz="2400" b="1" i="1" dirty="0" smtClean="0"/>
              <a:t>árbol libre abarcador en profundidad </a:t>
            </a:r>
            <a:r>
              <a:rPr lang="es-ES_tradnl" sz="2400" dirty="0" smtClean="0"/>
              <a:t>del </a:t>
            </a:r>
            <a:r>
              <a:rPr lang="es-ES_tradnl" sz="2400" b="1" i="1" dirty="0" smtClean="0"/>
              <a:t>bosque</a:t>
            </a:r>
            <a:r>
              <a:rPr lang="es-ES_tradnl" sz="2400" dirty="0" smtClean="0"/>
              <a:t> y obviamente, se garantiza que estos </a:t>
            </a:r>
            <a:r>
              <a:rPr lang="es-ES_tradnl" sz="2400" b="1" i="1" dirty="0" smtClean="0"/>
              <a:t>árboles</a:t>
            </a:r>
            <a:r>
              <a:rPr lang="es-ES_tradnl" sz="2400" dirty="0" smtClean="0"/>
              <a:t> sean disjuntos</a:t>
            </a:r>
          </a:p>
          <a:p>
            <a:endParaRPr lang="es-ES_tradnl" sz="2400" dirty="0"/>
          </a:p>
        </p:txBody>
      </p:sp>
      <p:sp>
        <p:nvSpPr>
          <p:cNvPr id="3" name="2 Rectángulo redondeado"/>
          <p:cNvSpPr/>
          <p:nvPr/>
        </p:nvSpPr>
        <p:spPr>
          <a:xfrm>
            <a:off x="256025" y="5150919"/>
            <a:ext cx="8783782" cy="1447800"/>
          </a:xfrm>
          <a:prstGeom prst="round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DFS con colores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57200" y="5486400"/>
            <a:ext cx="83058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457200" y="7808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El </a:t>
            </a:r>
            <a:r>
              <a:rPr lang="es-ES_tradnl" sz="2400" b="1" dirty="0" smtClean="0"/>
              <a:t>DFS </a:t>
            </a:r>
            <a:r>
              <a:rPr lang="es-ES_tradnl" sz="2400" dirty="0"/>
              <a:t>puede</a:t>
            </a:r>
            <a:r>
              <a:rPr lang="es-ES_tradnl" sz="2400" b="1" i="1" dirty="0" smtClean="0"/>
              <a:t> </a:t>
            </a:r>
            <a:r>
              <a:rPr lang="es-ES_tradnl" sz="2400" dirty="0" smtClean="0"/>
              <a:t>registrar momentos importantes para cada vértice, lo cual se hace </a:t>
            </a:r>
            <a:r>
              <a:rPr lang="es-ES_tradnl" sz="2400" b="1" dirty="0" smtClean="0"/>
              <a:t>simulando una función de </a:t>
            </a:r>
            <a:r>
              <a:rPr lang="es-ES_tradnl" sz="2400" b="1" i="1" dirty="0" smtClean="0"/>
              <a:t>tiempo</a:t>
            </a:r>
            <a:r>
              <a:rPr lang="es-ES_tradnl" sz="2400" b="1" dirty="0" smtClean="0"/>
              <a:t> que se inicializa en 0 antes de comenzar el recorrido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62000" y="1968817"/>
            <a:ext cx="7620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300" dirty="0" smtClean="0"/>
              <a:t>Para cada vértice </a:t>
            </a:r>
            <a:r>
              <a:rPr lang="es-ES_tradnl" sz="2300" b="1" i="1" dirty="0" smtClean="0"/>
              <a:t>v, </a:t>
            </a:r>
            <a:r>
              <a:rPr lang="es-ES_tradnl" sz="2300" b="1" dirty="0" smtClean="0"/>
              <a:t>se registran dos “instantes de tiempo” relevantes</a:t>
            </a:r>
            <a:r>
              <a:rPr lang="es-ES_tradnl" sz="2300" dirty="0" smtClean="0"/>
              <a:t>:</a:t>
            </a:r>
          </a:p>
          <a:p>
            <a:r>
              <a:rPr lang="es-ES_tradnl" sz="2300" dirty="0" smtClean="0"/>
              <a:t> </a:t>
            </a:r>
          </a:p>
          <a:p>
            <a:pPr lvl="0"/>
            <a:r>
              <a:rPr lang="es-ES_tradnl" sz="2300" b="1" i="1" dirty="0" smtClean="0"/>
              <a:t>- d[v]</a:t>
            </a:r>
            <a:r>
              <a:rPr lang="es-ES_tradnl" sz="2300" b="1" dirty="0" smtClean="0"/>
              <a:t>: </a:t>
            </a:r>
            <a:r>
              <a:rPr lang="es-ES_tradnl" sz="2300" dirty="0" smtClean="0"/>
              <a:t>momento en que dicho vértice </a:t>
            </a:r>
            <a:r>
              <a:rPr lang="es-ES_tradnl" sz="2300" i="1" dirty="0" smtClean="0"/>
              <a:t>se alcanza </a:t>
            </a:r>
            <a:r>
              <a:rPr lang="es-ES_tradnl" sz="2300" dirty="0" smtClean="0"/>
              <a:t>o </a:t>
            </a:r>
            <a:r>
              <a:rPr lang="es-ES_tradnl" sz="2300" i="1" dirty="0" smtClean="0"/>
              <a:t>se descubre </a:t>
            </a:r>
            <a:r>
              <a:rPr lang="es-ES_tradnl" sz="2300" dirty="0" smtClean="0"/>
              <a:t>(momento en que el vértice se colorea a </a:t>
            </a:r>
            <a:r>
              <a:rPr lang="es-ES_tradnl" sz="2300" b="1" i="1" dirty="0" smtClean="0"/>
              <a:t>gris</a:t>
            </a:r>
            <a:r>
              <a:rPr lang="es-ES_tradnl" sz="2300" dirty="0" smtClean="0"/>
              <a:t>) por el </a:t>
            </a:r>
            <a:r>
              <a:rPr lang="es-ES_tradnl" sz="2300" b="1" dirty="0" smtClean="0"/>
              <a:t>DFS</a:t>
            </a:r>
          </a:p>
          <a:p>
            <a:pPr lvl="0"/>
            <a:endParaRPr lang="es-ES_tradnl" sz="2300" dirty="0" smtClean="0"/>
          </a:p>
          <a:p>
            <a:pPr lvl="0"/>
            <a:r>
              <a:rPr lang="es-ES_tradnl" sz="2300" b="1" i="1" dirty="0" smtClean="0"/>
              <a:t>- f[v]</a:t>
            </a:r>
            <a:r>
              <a:rPr lang="es-ES_tradnl" sz="2300" dirty="0" smtClean="0"/>
              <a:t>: momento en que los adyacentes </a:t>
            </a:r>
            <a:r>
              <a:rPr lang="es-ES_tradnl" sz="2300" dirty="0"/>
              <a:t>a</a:t>
            </a:r>
            <a:r>
              <a:rPr lang="es-ES_tradnl" sz="2300" dirty="0" smtClean="0"/>
              <a:t> dicho vértice se terminan de analizar (momento en que el vértice se colorea a </a:t>
            </a:r>
            <a:r>
              <a:rPr lang="es-ES_tradnl" sz="2300" b="1" i="1" dirty="0" smtClean="0"/>
              <a:t>negro</a:t>
            </a:r>
            <a:r>
              <a:rPr lang="es-ES_tradnl" sz="2300" dirty="0" smtClean="0"/>
              <a:t>)</a:t>
            </a:r>
            <a:endParaRPr lang="es-ES_tradnl" sz="23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57200" y="5486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/>
              <a:t>Estos valores se usan con frecuencia en varios algoritmos de grafos y son muy útiles a la hora de razonar en relación a </a:t>
            </a:r>
            <a:r>
              <a:rPr lang="es-MX" sz="2400" dirty="0" smtClean="0"/>
              <a:t>cómo </a:t>
            </a:r>
            <a:r>
              <a:rPr lang="es-ES_tradnl" sz="2400" dirty="0" smtClean="0"/>
              <a:t>se comporta la </a:t>
            </a:r>
            <a:r>
              <a:rPr lang="es-ES_tradnl" sz="2400" b="1" i="1" dirty="0" smtClean="0"/>
              <a:t>búsqueda en profundidad</a:t>
            </a:r>
            <a:r>
              <a:rPr lang="es-ES_tradnl" sz="2400" dirty="0" smtClean="0"/>
              <a:t> en los mismos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smtClean="0"/>
              <a:t>DFS con tiempos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4800" y="1218486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smtClean="0"/>
              <a:t> Para todo vértice </a:t>
            </a:r>
            <a:r>
              <a:rPr lang="es-ES_tradnl" sz="2400" b="1" i="1" dirty="0" smtClean="0"/>
              <a:t>u</a:t>
            </a:r>
            <a:r>
              <a:rPr lang="es-ES_tradnl" sz="2400" dirty="0" smtClean="0"/>
              <a:t> se cumplirá</a:t>
            </a:r>
          </a:p>
          <a:p>
            <a:r>
              <a:rPr lang="es-ES_tradnl" sz="2400" dirty="0" smtClean="0"/>
              <a:t> </a:t>
            </a:r>
          </a:p>
          <a:p>
            <a:pPr lvl="1"/>
            <a:r>
              <a:rPr lang="es-ES_tradnl" sz="2400" b="1" i="1" dirty="0" smtClean="0"/>
              <a:t>d[u]</a:t>
            </a:r>
            <a:r>
              <a:rPr lang="es-ES_tradnl" sz="2400" dirty="0" smtClean="0"/>
              <a:t>&lt;</a:t>
            </a:r>
            <a:r>
              <a:rPr lang="es-ES_tradnl" sz="2400" b="1" i="1" dirty="0" smtClean="0"/>
              <a:t>f[u]</a:t>
            </a:r>
            <a:r>
              <a:rPr lang="es-ES_tradnl" sz="2400" dirty="0" smtClean="0"/>
              <a:t>							</a:t>
            </a:r>
          </a:p>
          <a:p>
            <a:r>
              <a:rPr lang="es-ES_tradnl" sz="2400" dirty="0" smtClean="0"/>
              <a:t> </a:t>
            </a:r>
          </a:p>
          <a:p>
            <a:r>
              <a:rPr lang="es-ES_tradnl" sz="2400" dirty="0" smtClean="0"/>
              <a:t>El vértice </a:t>
            </a:r>
            <a:r>
              <a:rPr lang="es-ES_tradnl" sz="2400" b="1" i="1" dirty="0" smtClean="0"/>
              <a:t>u:</a:t>
            </a:r>
            <a:r>
              <a:rPr lang="es-ES_tradnl" sz="2400" dirty="0" smtClean="0"/>
              <a:t> </a:t>
            </a:r>
          </a:p>
          <a:p>
            <a:endParaRPr lang="es-ES_tradnl" sz="24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400" dirty="0" smtClean="0"/>
              <a:t> será </a:t>
            </a:r>
            <a:r>
              <a:rPr lang="es-ES_tradnl" sz="2400" b="1" dirty="0" smtClean="0"/>
              <a:t>blanco</a:t>
            </a:r>
            <a:r>
              <a:rPr lang="es-ES_tradnl" sz="2400" dirty="0" smtClean="0"/>
              <a:t> antes del </a:t>
            </a:r>
            <a:r>
              <a:rPr lang="es-ES_tradnl" sz="2400" i="1" dirty="0" smtClean="0"/>
              <a:t>instante de tiempo </a:t>
            </a:r>
            <a:r>
              <a:rPr lang="es-ES_tradnl" sz="2400" b="1" i="1" dirty="0" smtClean="0"/>
              <a:t>d[u]</a:t>
            </a:r>
          </a:p>
          <a:p>
            <a:pPr lvl="1"/>
            <a:endParaRPr lang="es-ES_tradnl" sz="24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400" dirty="0" smtClean="0"/>
              <a:t> será </a:t>
            </a:r>
            <a:r>
              <a:rPr lang="es-ES_tradnl" sz="2400" b="1" dirty="0" smtClean="0"/>
              <a:t>gris</a:t>
            </a:r>
            <a:r>
              <a:rPr lang="es-ES_tradnl" sz="2400" dirty="0" smtClean="0"/>
              <a:t> entre el </a:t>
            </a:r>
            <a:r>
              <a:rPr lang="es-ES_tradnl" sz="2400" i="1" dirty="0" smtClean="0"/>
              <a:t>instante de tiempo </a:t>
            </a:r>
            <a:r>
              <a:rPr lang="es-ES_tradnl" sz="2400" b="1" i="1" dirty="0" smtClean="0"/>
              <a:t>d[u]</a:t>
            </a:r>
            <a:r>
              <a:rPr lang="es-ES_tradnl" sz="2400" dirty="0" smtClean="0"/>
              <a:t> y </a:t>
            </a:r>
            <a:r>
              <a:rPr lang="es-ES_tradnl" sz="2400" b="1" i="1" dirty="0" smtClean="0"/>
              <a:t>f[u]</a:t>
            </a:r>
            <a:r>
              <a:rPr lang="es-ES_tradnl" sz="2400" dirty="0" smtClean="0"/>
              <a:t> </a:t>
            </a:r>
          </a:p>
          <a:p>
            <a:pPr lvl="1"/>
            <a:endParaRPr lang="es-ES_tradnl" sz="24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400" dirty="0" smtClean="0"/>
              <a:t> será </a:t>
            </a:r>
            <a:r>
              <a:rPr lang="es-ES_tradnl" sz="2400" b="1" dirty="0" smtClean="0"/>
              <a:t>negro</a:t>
            </a:r>
            <a:r>
              <a:rPr lang="es-ES_tradnl" sz="2400" dirty="0" smtClean="0"/>
              <a:t> en lo sucesivo, o sea, a partir del </a:t>
            </a:r>
            <a:r>
              <a:rPr lang="es-ES_tradnl" sz="2400" i="1" dirty="0" smtClean="0"/>
              <a:t>instante de tiempo </a:t>
            </a:r>
            <a:r>
              <a:rPr lang="es-ES_tradnl" sz="2400" b="1" i="1" dirty="0" smtClean="0"/>
              <a:t>f[u]</a:t>
            </a:r>
            <a:endParaRPr lang="es-ES_tradnl" sz="2400" dirty="0" smtClean="0"/>
          </a:p>
          <a:p>
            <a:endParaRPr lang="es-ES_tradnl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smtClean="0"/>
              <a:t>DFS con tiempos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0782" y="0"/>
            <a:ext cx="912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b="1" dirty="0" smtClean="0"/>
              <a:t>Para este algoritmo, en particular, el grafo de entrada </a:t>
            </a:r>
            <a:r>
              <a:rPr lang="es-ES_tradnl" sz="2000" b="1" i="1" dirty="0" smtClean="0"/>
              <a:t>G</a:t>
            </a:r>
            <a:r>
              <a:rPr lang="es-ES_tradnl" sz="2000" b="1" dirty="0" smtClean="0"/>
              <a:t> puede ser </a:t>
            </a:r>
            <a:r>
              <a:rPr lang="es-ES_tradnl" sz="2000" b="1" i="1" dirty="0" smtClean="0">
                <a:solidFill>
                  <a:srgbClr val="FF0000"/>
                </a:solidFill>
              </a:rPr>
              <a:t>dirigido</a:t>
            </a:r>
            <a:r>
              <a:rPr lang="es-ES_tradnl" sz="2000" b="1" dirty="0" smtClean="0"/>
              <a:t> o </a:t>
            </a:r>
            <a:r>
              <a:rPr lang="es-ES_tradnl" sz="2000" b="1" i="1" dirty="0" smtClean="0">
                <a:solidFill>
                  <a:srgbClr val="FF0000"/>
                </a:solidFill>
              </a:rPr>
              <a:t>no-dirigido</a:t>
            </a:r>
            <a:r>
              <a:rPr lang="es-ES_tradnl" sz="2000" b="1" i="1" dirty="0" smtClean="0"/>
              <a:t>. </a:t>
            </a:r>
            <a:r>
              <a:rPr lang="es-ES_tradnl" sz="2000" b="1" dirty="0" smtClean="0"/>
              <a:t>La variable </a:t>
            </a:r>
            <a:r>
              <a:rPr lang="es-ES_tradnl" sz="2000" b="1" i="1" dirty="0" smtClean="0">
                <a:solidFill>
                  <a:srgbClr val="FF0000"/>
                </a:solidFill>
              </a:rPr>
              <a:t>time</a:t>
            </a:r>
            <a:r>
              <a:rPr lang="es-ES_tradnl" sz="2000" b="1" i="1" dirty="0" smtClean="0"/>
              <a:t> </a:t>
            </a:r>
            <a:r>
              <a:rPr lang="es-ES_tradnl" sz="2000" b="1" dirty="0" smtClean="0"/>
              <a:t>es global y sobre ella se simula el transcurso del </a:t>
            </a:r>
            <a:r>
              <a:rPr lang="es-ES_tradnl" sz="2000" b="1" i="1" dirty="0" smtClean="0"/>
              <a:t>tiempo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2000"/>
            <a:ext cx="7762875" cy="5895975"/>
          </a:xfrm>
          <a:prstGeom prst="rect">
            <a:avLst/>
          </a:prstGeom>
        </p:spPr>
      </p:pic>
      <p:sp>
        <p:nvSpPr>
          <p:cNvPr id="3" name="2 Rectángulo redondeado"/>
          <p:cNvSpPr/>
          <p:nvPr/>
        </p:nvSpPr>
        <p:spPr>
          <a:xfrm>
            <a:off x="1066800" y="3790545"/>
            <a:ext cx="1981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1066800" y="6057090"/>
            <a:ext cx="19812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990600" y="2037945"/>
            <a:ext cx="1981200" cy="266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6"/>
          <p:cNvGrpSpPr/>
          <p:nvPr/>
        </p:nvGrpSpPr>
        <p:grpSpPr>
          <a:xfrm>
            <a:off x="2362200" y="304800"/>
            <a:ext cx="3746767" cy="2206924"/>
            <a:chOff x="381000" y="-67408"/>
            <a:chExt cx="2243540" cy="1470252"/>
          </a:xfrm>
        </p:grpSpPr>
        <p:grpSp>
          <p:nvGrpSpPr>
            <p:cNvPr id="6" name="Grupo 42"/>
            <p:cNvGrpSpPr/>
            <p:nvPr/>
          </p:nvGrpSpPr>
          <p:grpSpPr>
            <a:xfrm>
              <a:off x="381000" y="-67408"/>
              <a:ext cx="2243540" cy="1470252"/>
              <a:chOff x="381000" y="-67408"/>
              <a:chExt cx="2243540" cy="1470252"/>
            </a:xfrm>
          </p:grpSpPr>
          <p:grpSp>
            <p:nvGrpSpPr>
              <p:cNvPr id="8" name="Grupo 33"/>
              <p:cNvGrpSpPr/>
              <p:nvPr/>
            </p:nvGrpSpPr>
            <p:grpSpPr>
              <a:xfrm>
                <a:off x="381000" y="228600"/>
                <a:ext cx="2133600" cy="838200"/>
                <a:chOff x="1828800" y="609600"/>
                <a:chExt cx="2133600" cy="838200"/>
              </a:xfrm>
            </p:grpSpPr>
            <p:sp>
              <p:nvSpPr>
                <p:cNvPr id="17" name="Elipse 3"/>
                <p:cNvSpPr/>
                <p:nvPr/>
              </p:nvSpPr>
              <p:spPr>
                <a:xfrm>
                  <a:off x="1828800" y="609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Elipse 4"/>
                <p:cNvSpPr/>
                <p:nvPr/>
              </p:nvSpPr>
              <p:spPr>
                <a:xfrm>
                  <a:off x="2438400" y="609600"/>
                  <a:ext cx="304800" cy="3048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9" name="Elipse 5"/>
                <p:cNvSpPr/>
                <p:nvPr/>
              </p:nvSpPr>
              <p:spPr>
                <a:xfrm>
                  <a:off x="18288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Elipse 6"/>
                <p:cNvSpPr/>
                <p:nvPr/>
              </p:nvSpPr>
              <p:spPr>
                <a:xfrm>
                  <a:off x="24384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Elipse 8"/>
                <p:cNvSpPr/>
                <p:nvPr/>
              </p:nvSpPr>
              <p:spPr>
                <a:xfrm>
                  <a:off x="3048000" y="609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Elipse 9"/>
                <p:cNvSpPr/>
                <p:nvPr/>
              </p:nvSpPr>
              <p:spPr>
                <a:xfrm>
                  <a:off x="3657600" y="609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" name="Elipse 10"/>
                <p:cNvSpPr/>
                <p:nvPr/>
              </p:nvSpPr>
              <p:spPr>
                <a:xfrm>
                  <a:off x="30480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Elipse 11"/>
                <p:cNvSpPr/>
                <p:nvPr/>
              </p:nvSpPr>
              <p:spPr>
                <a:xfrm>
                  <a:off x="36576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5" name="Conector recto 13"/>
                <p:cNvCxnSpPr>
                  <a:stCxn id="17" idx="4"/>
                  <a:endCxn id="19" idx="0"/>
                </p:cNvCxnSpPr>
                <p:nvPr/>
              </p:nvCxnSpPr>
              <p:spPr>
                <a:xfrm>
                  <a:off x="19812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15"/>
                <p:cNvCxnSpPr>
                  <a:stCxn id="17" idx="6"/>
                  <a:endCxn id="18" idx="2"/>
                </p:cNvCxnSpPr>
                <p:nvPr/>
              </p:nvCxnSpPr>
              <p:spPr>
                <a:xfrm>
                  <a:off x="2133600" y="7620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17"/>
                <p:cNvCxnSpPr>
                  <a:stCxn id="18" idx="4"/>
                  <a:endCxn id="20" idx="0"/>
                </p:cNvCxnSpPr>
                <p:nvPr/>
              </p:nvCxnSpPr>
              <p:spPr>
                <a:xfrm>
                  <a:off x="25908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19"/>
                <p:cNvCxnSpPr>
                  <a:stCxn id="20" idx="7"/>
                  <a:endCxn id="21" idx="3"/>
                </p:cNvCxnSpPr>
                <p:nvPr/>
              </p:nvCxnSpPr>
              <p:spPr>
                <a:xfrm flipV="1">
                  <a:off x="2698563" y="869763"/>
                  <a:ext cx="394074" cy="3178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1"/>
                <p:cNvCxnSpPr>
                  <a:stCxn id="20" idx="6"/>
                  <a:endCxn id="23" idx="2"/>
                </p:cNvCxnSpPr>
                <p:nvPr/>
              </p:nvCxnSpPr>
              <p:spPr>
                <a:xfrm>
                  <a:off x="2743200" y="12954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cto 23"/>
                <p:cNvCxnSpPr>
                  <a:stCxn id="21" idx="4"/>
                  <a:endCxn id="23" idx="0"/>
                </p:cNvCxnSpPr>
                <p:nvPr/>
              </p:nvCxnSpPr>
              <p:spPr>
                <a:xfrm>
                  <a:off x="32004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25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3352800" y="7620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27"/>
                <p:cNvCxnSpPr>
                  <a:stCxn id="22" idx="3"/>
                  <a:endCxn id="23" idx="7"/>
                </p:cNvCxnSpPr>
                <p:nvPr/>
              </p:nvCxnSpPr>
              <p:spPr>
                <a:xfrm flipH="1">
                  <a:off x="3308163" y="869763"/>
                  <a:ext cx="394074" cy="3178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29"/>
                <p:cNvCxnSpPr>
                  <a:stCxn id="22" idx="4"/>
                  <a:endCxn id="24" idx="0"/>
                </p:cNvCxnSpPr>
                <p:nvPr/>
              </p:nvCxnSpPr>
              <p:spPr>
                <a:xfrm>
                  <a:off x="38100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cto 31"/>
                <p:cNvCxnSpPr>
                  <a:stCxn id="24" idx="2"/>
                </p:cNvCxnSpPr>
                <p:nvPr/>
              </p:nvCxnSpPr>
              <p:spPr>
                <a:xfrm flipH="1">
                  <a:off x="3349195" y="1295400"/>
                  <a:ext cx="30840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uadroTexto 34"/>
              <p:cNvSpPr txBox="1"/>
              <p:nvPr/>
            </p:nvSpPr>
            <p:spPr>
              <a:xfrm flipH="1">
                <a:off x="443389" y="-586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s-ES" dirty="0"/>
              </a:p>
            </p:txBody>
          </p:sp>
          <p:sp>
            <p:nvSpPr>
              <p:cNvPr id="10" name="CuadroTexto 35"/>
              <p:cNvSpPr txBox="1"/>
              <p:nvPr/>
            </p:nvSpPr>
            <p:spPr>
              <a:xfrm flipH="1">
                <a:off x="1023682" y="-6740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s-ES" dirty="0"/>
              </a:p>
            </p:txBody>
          </p:sp>
          <p:sp>
            <p:nvSpPr>
              <p:cNvPr id="11" name="CuadroTexto 36"/>
              <p:cNvSpPr txBox="1"/>
              <p:nvPr/>
            </p:nvSpPr>
            <p:spPr>
              <a:xfrm flipH="1">
                <a:off x="1633282" y="-5861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s-ES" dirty="0"/>
              </a:p>
            </p:txBody>
          </p:sp>
          <p:sp>
            <p:nvSpPr>
              <p:cNvPr id="12" name="CuadroTexto 37"/>
              <p:cNvSpPr txBox="1"/>
              <p:nvPr/>
            </p:nvSpPr>
            <p:spPr>
              <a:xfrm flipH="1">
                <a:off x="2242882" y="-5861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s-ES" dirty="0"/>
              </a:p>
            </p:txBody>
          </p:sp>
          <p:sp>
            <p:nvSpPr>
              <p:cNvPr id="13" name="CuadroTexto 38"/>
              <p:cNvSpPr txBox="1"/>
              <p:nvPr/>
            </p:nvSpPr>
            <p:spPr>
              <a:xfrm flipH="1">
                <a:off x="449907" y="10275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s-ES" dirty="0"/>
              </a:p>
            </p:txBody>
          </p:sp>
          <p:sp>
            <p:nvSpPr>
              <p:cNvPr id="14" name="CuadroTexto 39"/>
              <p:cNvSpPr txBox="1"/>
              <p:nvPr/>
            </p:nvSpPr>
            <p:spPr>
              <a:xfrm flipH="1">
                <a:off x="1056578" y="1027597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s-ES" dirty="0"/>
              </a:p>
            </p:txBody>
          </p:sp>
          <p:sp>
            <p:nvSpPr>
              <p:cNvPr id="15" name="CuadroTexto 40"/>
              <p:cNvSpPr txBox="1"/>
              <p:nvPr/>
            </p:nvSpPr>
            <p:spPr>
              <a:xfrm flipH="1">
                <a:off x="1669107" y="1033512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s-ES" dirty="0"/>
              </a:p>
            </p:txBody>
          </p:sp>
          <p:sp>
            <p:nvSpPr>
              <p:cNvPr id="16" name="CuadroTexto 41"/>
              <p:cNvSpPr txBox="1"/>
              <p:nvPr/>
            </p:nvSpPr>
            <p:spPr>
              <a:xfrm flipH="1">
                <a:off x="2296296" y="1027596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s-ES" dirty="0"/>
              </a:p>
            </p:txBody>
          </p:sp>
        </p:grpSp>
        <p:sp>
          <p:nvSpPr>
            <p:cNvPr id="7" name="CuadroTexto 45"/>
            <p:cNvSpPr txBox="1"/>
            <p:nvPr/>
          </p:nvSpPr>
          <p:spPr>
            <a:xfrm>
              <a:off x="892346" y="295527"/>
              <a:ext cx="533400" cy="16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1/</a:t>
              </a:r>
              <a:endParaRPr lang="es-ES" sz="1000" b="1" dirty="0"/>
            </a:p>
          </p:txBody>
        </p:sp>
      </p:grpSp>
      <p:grpSp>
        <p:nvGrpSpPr>
          <p:cNvPr id="67" name="Grupo 46"/>
          <p:cNvGrpSpPr/>
          <p:nvPr/>
        </p:nvGrpSpPr>
        <p:grpSpPr>
          <a:xfrm>
            <a:off x="2362200" y="2441276"/>
            <a:ext cx="3746767" cy="2206924"/>
            <a:chOff x="381000" y="-67408"/>
            <a:chExt cx="2243540" cy="1470252"/>
          </a:xfrm>
        </p:grpSpPr>
        <p:grpSp>
          <p:nvGrpSpPr>
            <p:cNvPr id="68" name="Grupo 42"/>
            <p:cNvGrpSpPr/>
            <p:nvPr/>
          </p:nvGrpSpPr>
          <p:grpSpPr>
            <a:xfrm>
              <a:off x="381000" y="-67408"/>
              <a:ext cx="2243540" cy="1470252"/>
              <a:chOff x="381000" y="-67408"/>
              <a:chExt cx="2243540" cy="1470252"/>
            </a:xfrm>
          </p:grpSpPr>
          <p:grpSp>
            <p:nvGrpSpPr>
              <p:cNvPr id="70" name="Grupo 33"/>
              <p:cNvGrpSpPr/>
              <p:nvPr/>
            </p:nvGrpSpPr>
            <p:grpSpPr>
              <a:xfrm>
                <a:off x="381000" y="228600"/>
                <a:ext cx="2133600" cy="838200"/>
                <a:chOff x="1828800" y="609600"/>
                <a:chExt cx="2133600" cy="838200"/>
              </a:xfrm>
            </p:grpSpPr>
            <p:sp>
              <p:nvSpPr>
                <p:cNvPr id="79" name="Elipse 3"/>
                <p:cNvSpPr/>
                <p:nvPr/>
              </p:nvSpPr>
              <p:spPr>
                <a:xfrm>
                  <a:off x="1828800" y="609600"/>
                  <a:ext cx="304800" cy="3048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0" name="Elipse 4"/>
                <p:cNvSpPr/>
                <p:nvPr/>
              </p:nvSpPr>
              <p:spPr>
                <a:xfrm>
                  <a:off x="2438400" y="609600"/>
                  <a:ext cx="304800" cy="3048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81" name="Elipse 5"/>
                <p:cNvSpPr/>
                <p:nvPr/>
              </p:nvSpPr>
              <p:spPr>
                <a:xfrm>
                  <a:off x="18288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2" name="Elipse 6"/>
                <p:cNvSpPr/>
                <p:nvPr/>
              </p:nvSpPr>
              <p:spPr>
                <a:xfrm>
                  <a:off x="24384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3" name="Elipse 8"/>
                <p:cNvSpPr/>
                <p:nvPr/>
              </p:nvSpPr>
              <p:spPr>
                <a:xfrm>
                  <a:off x="3048000" y="609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4" name="Elipse 9"/>
                <p:cNvSpPr/>
                <p:nvPr/>
              </p:nvSpPr>
              <p:spPr>
                <a:xfrm>
                  <a:off x="3657600" y="6096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Elipse 10"/>
                <p:cNvSpPr/>
                <p:nvPr/>
              </p:nvSpPr>
              <p:spPr>
                <a:xfrm>
                  <a:off x="30480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Elipse 11"/>
                <p:cNvSpPr/>
                <p:nvPr/>
              </p:nvSpPr>
              <p:spPr>
                <a:xfrm>
                  <a:off x="3657600" y="1143000"/>
                  <a:ext cx="304800" cy="3048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87" name="Conector recto 13"/>
                <p:cNvCxnSpPr>
                  <a:stCxn id="79" idx="4"/>
                  <a:endCxn id="81" idx="0"/>
                </p:cNvCxnSpPr>
                <p:nvPr/>
              </p:nvCxnSpPr>
              <p:spPr>
                <a:xfrm>
                  <a:off x="19812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15"/>
                <p:cNvCxnSpPr>
                  <a:stCxn id="79" idx="6"/>
                  <a:endCxn id="80" idx="2"/>
                </p:cNvCxnSpPr>
                <p:nvPr/>
              </p:nvCxnSpPr>
              <p:spPr>
                <a:xfrm>
                  <a:off x="2133600" y="762000"/>
                  <a:ext cx="304800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ector recto 17"/>
                <p:cNvCxnSpPr>
                  <a:stCxn id="80" idx="4"/>
                  <a:endCxn id="82" idx="0"/>
                </p:cNvCxnSpPr>
                <p:nvPr/>
              </p:nvCxnSpPr>
              <p:spPr>
                <a:xfrm>
                  <a:off x="25908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ector recto 19"/>
                <p:cNvCxnSpPr>
                  <a:stCxn id="82" idx="7"/>
                  <a:endCxn id="83" idx="3"/>
                </p:cNvCxnSpPr>
                <p:nvPr/>
              </p:nvCxnSpPr>
              <p:spPr>
                <a:xfrm flipV="1">
                  <a:off x="2698563" y="869763"/>
                  <a:ext cx="394074" cy="3178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ctor recto 21"/>
                <p:cNvCxnSpPr>
                  <a:stCxn id="82" idx="6"/>
                  <a:endCxn id="85" idx="2"/>
                </p:cNvCxnSpPr>
                <p:nvPr/>
              </p:nvCxnSpPr>
              <p:spPr>
                <a:xfrm>
                  <a:off x="2743200" y="12954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recto 23"/>
                <p:cNvCxnSpPr>
                  <a:stCxn id="83" idx="4"/>
                  <a:endCxn id="85" idx="0"/>
                </p:cNvCxnSpPr>
                <p:nvPr/>
              </p:nvCxnSpPr>
              <p:spPr>
                <a:xfrm>
                  <a:off x="32004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recto 25"/>
                <p:cNvCxnSpPr>
                  <a:stCxn id="83" idx="6"/>
                  <a:endCxn id="84" idx="2"/>
                </p:cNvCxnSpPr>
                <p:nvPr/>
              </p:nvCxnSpPr>
              <p:spPr>
                <a:xfrm>
                  <a:off x="3352800" y="762000"/>
                  <a:ext cx="3048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ector recto 27"/>
                <p:cNvCxnSpPr>
                  <a:stCxn id="84" idx="3"/>
                  <a:endCxn id="85" idx="7"/>
                </p:cNvCxnSpPr>
                <p:nvPr/>
              </p:nvCxnSpPr>
              <p:spPr>
                <a:xfrm flipH="1">
                  <a:off x="3308163" y="869763"/>
                  <a:ext cx="394074" cy="31787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ector recto 29"/>
                <p:cNvCxnSpPr>
                  <a:stCxn id="84" idx="4"/>
                  <a:endCxn id="86" idx="0"/>
                </p:cNvCxnSpPr>
                <p:nvPr/>
              </p:nvCxnSpPr>
              <p:spPr>
                <a:xfrm>
                  <a:off x="3810000" y="914400"/>
                  <a:ext cx="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ector recto 31"/>
                <p:cNvCxnSpPr>
                  <a:stCxn id="86" idx="2"/>
                </p:cNvCxnSpPr>
                <p:nvPr/>
              </p:nvCxnSpPr>
              <p:spPr>
                <a:xfrm flipH="1">
                  <a:off x="3349195" y="1295400"/>
                  <a:ext cx="30840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CuadroTexto 34"/>
              <p:cNvSpPr txBox="1"/>
              <p:nvPr/>
            </p:nvSpPr>
            <p:spPr>
              <a:xfrm flipH="1">
                <a:off x="443389" y="-586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</a:t>
                </a:r>
                <a:endParaRPr lang="es-ES" dirty="0"/>
              </a:p>
            </p:txBody>
          </p:sp>
          <p:sp>
            <p:nvSpPr>
              <p:cNvPr id="72" name="CuadroTexto 35"/>
              <p:cNvSpPr txBox="1"/>
              <p:nvPr/>
            </p:nvSpPr>
            <p:spPr>
              <a:xfrm flipH="1">
                <a:off x="1023682" y="-6740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</a:t>
                </a:r>
                <a:endParaRPr lang="es-ES" dirty="0"/>
              </a:p>
            </p:txBody>
          </p:sp>
          <p:sp>
            <p:nvSpPr>
              <p:cNvPr id="73" name="CuadroTexto 36"/>
              <p:cNvSpPr txBox="1"/>
              <p:nvPr/>
            </p:nvSpPr>
            <p:spPr>
              <a:xfrm flipH="1">
                <a:off x="1633282" y="-5861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s-ES" dirty="0"/>
              </a:p>
            </p:txBody>
          </p:sp>
          <p:sp>
            <p:nvSpPr>
              <p:cNvPr id="74" name="CuadroTexto 37"/>
              <p:cNvSpPr txBox="1"/>
              <p:nvPr/>
            </p:nvSpPr>
            <p:spPr>
              <a:xfrm flipH="1">
                <a:off x="2242882" y="-58616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s-ES" dirty="0"/>
              </a:p>
            </p:txBody>
          </p:sp>
          <p:sp>
            <p:nvSpPr>
              <p:cNvPr id="75" name="CuadroTexto 38"/>
              <p:cNvSpPr txBox="1"/>
              <p:nvPr/>
            </p:nvSpPr>
            <p:spPr>
              <a:xfrm flipH="1">
                <a:off x="449907" y="1027597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s-ES" dirty="0"/>
              </a:p>
            </p:txBody>
          </p:sp>
          <p:sp>
            <p:nvSpPr>
              <p:cNvPr id="76" name="CuadroTexto 39"/>
              <p:cNvSpPr txBox="1"/>
              <p:nvPr/>
            </p:nvSpPr>
            <p:spPr>
              <a:xfrm flipH="1">
                <a:off x="1056578" y="1027597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s-ES" dirty="0"/>
              </a:p>
            </p:txBody>
          </p:sp>
          <p:sp>
            <p:nvSpPr>
              <p:cNvPr id="77" name="CuadroTexto 40"/>
              <p:cNvSpPr txBox="1"/>
              <p:nvPr/>
            </p:nvSpPr>
            <p:spPr>
              <a:xfrm flipH="1">
                <a:off x="1669107" y="1033512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s-ES" dirty="0"/>
              </a:p>
            </p:txBody>
          </p:sp>
          <p:sp>
            <p:nvSpPr>
              <p:cNvPr id="78" name="CuadroTexto 41"/>
              <p:cNvSpPr txBox="1"/>
              <p:nvPr/>
            </p:nvSpPr>
            <p:spPr>
              <a:xfrm flipH="1">
                <a:off x="2296296" y="1027596"/>
                <a:ext cx="328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s-ES" dirty="0"/>
              </a:p>
            </p:txBody>
          </p:sp>
        </p:grpSp>
        <p:sp>
          <p:nvSpPr>
            <p:cNvPr id="69" name="CuadroTexto 45"/>
            <p:cNvSpPr txBox="1"/>
            <p:nvPr/>
          </p:nvSpPr>
          <p:spPr>
            <a:xfrm>
              <a:off x="892346" y="295527"/>
              <a:ext cx="533400" cy="164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1/</a:t>
              </a:r>
              <a:endParaRPr lang="es-ES" sz="1000" b="1" dirty="0"/>
            </a:p>
          </p:txBody>
        </p:sp>
      </p:grpSp>
      <p:sp>
        <p:nvSpPr>
          <p:cNvPr id="97" name="CuadroTexto 45"/>
          <p:cNvSpPr txBox="1"/>
          <p:nvPr/>
        </p:nvSpPr>
        <p:spPr>
          <a:xfrm>
            <a:off x="2214747" y="2990462"/>
            <a:ext cx="890791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2/</a:t>
            </a:r>
            <a:endParaRPr lang="es-ES" sz="1000" b="1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209800" y="4515786"/>
            <a:ext cx="3934407" cy="2206924"/>
            <a:chOff x="2209800" y="4515786"/>
            <a:chExt cx="3934407" cy="2206924"/>
          </a:xfrm>
        </p:grpSpPr>
        <p:grpSp>
          <p:nvGrpSpPr>
            <p:cNvPr id="132" name="Grupo 46"/>
            <p:cNvGrpSpPr/>
            <p:nvPr/>
          </p:nvGrpSpPr>
          <p:grpSpPr>
            <a:xfrm>
              <a:off x="2397440" y="4515786"/>
              <a:ext cx="3746767" cy="2206924"/>
              <a:chOff x="381000" y="-67408"/>
              <a:chExt cx="2243540" cy="1470252"/>
            </a:xfrm>
          </p:grpSpPr>
          <p:grpSp>
            <p:nvGrpSpPr>
              <p:cNvPr id="133" name="Grupo 42"/>
              <p:cNvGrpSpPr/>
              <p:nvPr/>
            </p:nvGrpSpPr>
            <p:grpSpPr>
              <a:xfrm>
                <a:off x="381000" y="-67408"/>
                <a:ext cx="2243540" cy="1470252"/>
                <a:chOff x="381000" y="-67408"/>
                <a:chExt cx="2243540" cy="1470252"/>
              </a:xfrm>
            </p:grpSpPr>
            <p:grpSp>
              <p:nvGrpSpPr>
                <p:cNvPr id="135" name="Grupo 33"/>
                <p:cNvGrpSpPr/>
                <p:nvPr/>
              </p:nvGrpSpPr>
              <p:grpSpPr>
                <a:xfrm>
                  <a:off x="381000" y="228600"/>
                  <a:ext cx="2133600" cy="838200"/>
                  <a:chOff x="1828800" y="609600"/>
                  <a:chExt cx="2133600" cy="838200"/>
                </a:xfrm>
              </p:grpSpPr>
              <p:sp>
                <p:nvSpPr>
                  <p:cNvPr id="144" name="Elipse 3"/>
                  <p:cNvSpPr/>
                  <p:nvPr/>
                </p:nvSpPr>
                <p:spPr>
                  <a:xfrm>
                    <a:off x="18288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5" name="Elipse 4"/>
                  <p:cNvSpPr/>
                  <p:nvPr/>
                </p:nvSpPr>
                <p:spPr>
                  <a:xfrm>
                    <a:off x="24384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46" name="Elipse 5"/>
                  <p:cNvSpPr/>
                  <p:nvPr/>
                </p:nvSpPr>
                <p:spPr>
                  <a:xfrm>
                    <a:off x="1828800" y="11430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7" name="Elipse 6"/>
                  <p:cNvSpPr/>
                  <p:nvPr/>
                </p:nvSpPr>
                <p:spPr>
                  <a:xfrm>
                    <a:off x="24384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8" name="Elipse 8"/>
                  <p:cNvSpPr/>
                  <p:nvPr/>
                </p:nvSpPr>
                <p:spPr>
                  <a:xfrm>
                    <a:off x="30480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9" name="Elipse 9"/>
                  <p:cNvSpPr/>
                  <p:nvPr/>
                </p:nvSpPr>
                <p:spPr>
                  <a:xfrm>
                    <a:off x="36576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0" name="Elipse 10"/>
                  <p:cNvSpPr/>
                  <p:nvPr/>
                </p:nvSpPr>
                <p:spPr>
                  <a:xfrm>
                    <a:off x="30480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1" name="Elipse 11"/>
                  <p:cNvSpPr/>
                  <p:nvPr/>
                </p:nvSpPr>
                <p:spPr>
                  <a:xfrm>
                    <a:off x="36576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152" name="Conector recto 13"/>
                  <p:cNvCxnSpPr>
                    <a:stCxn id="144" idx="4"/>
                    <a:endCxn id="146" idx="0"/>
                  </p:cNvCxnSpPr>
                  <p:nvPr/>
                </p:nvCxnSpPr>
                <p:spPr>
                  <a:xfrm>
                    <a:off x="1981200" y="914400"/>
                    <a:ext cx="0" cy="2286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Conector recto 15"/>
                  <p:cNvCxnSpPr>
                    <a:stCxn id="144" idx="6"/>
                    <a:endCxn id="145" idx="2"/>
                  </p:cNvCxnSpPr>
                  <p:nvPr/>
                </p:nvCxnSpPr>
                <p:spPr>
                  <a:xfrm>
                    <a:off x="2133600" y="762000"/>
                    <a:ext cx="3048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Conector recto 17"/>
                  <p:cNvCxnSpPr>
                    <a:stCxn id="145" idx="4"/>
                    <a:endCxn id="147" idx="0"/>
                  </p:cNvCxnSpPr>
                  <p:nvPr/>
                </p:nvCxnSpPr>
                <p:spPr>
                  <a:xfrm>
                    <a:off x="25908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Conector recto 19"/>
                  <p:cNvCxnSpPr>
                    <a:stCxn id="147" idx="7"/>
                    <a:endCxn id="148" idx="3"/>
                  </p:cNvCxnSpPr>
                  <p:nvPr/>
                </p:nvCxnSpPr>
                <p:spPr>
                  <a:xfrm flipV="1">
                    <a:off x="26985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Conector recto 21"/>
                  <p:cNvCxnSpPr>
                    <a:stCxn id="147" idx="6"/>
                    <a:endCxn id="150" idx="2"/>
                  </p:cNvCxnSpPr>
                  <p:nvPr/>
                </p:nvCxnSpPr>
                <p:spPr>
                  <a:xfrm>
                    <a:off x="2743200" y="12954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Conector recto 23"/>
                  <p:cNvCxnSpPr>
                    <a:stCxn id="148" idx="4"/>
                    <a:endCxn id="150" idx="0"/>
                  </p:cNvCxnSpPr>
                  <p:nvPr/>
                </p:nvCxnSpPr>
                <p:spPr>
                  <a:xfrm>
                    <a:off x="32004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ector recto 25"/>
                  <p:cNvCxnSpPr>
                    <a:stCxn id="148" idx="6"/>
                    <a:endCxn id="149" idx="2"/>
                  </p:cNvCxnSpPr>
                  <p:nvPr/>
                </p:nvCxnSpPr>
                <p:spPr>
                  <a:xfrm>
                    <a:off x="3352800" y="7620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Conector recto 27"/>
                  <p:cNvCxnSpPr>
                    <a:stCxn id="149" idx="3"/>
                    <a:endCxn id="150" idx="7"/>
                  </p:cNvCxnSpPr>
                  <p:nvPr/>
                </p:nvCxnSpPr>
                <p:spPr>
                  <a:xfrm flipH="1">
                    <a:off x="33081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Conector recto 29"/>
                  <p:cNvCxnSpPr>
                    <a:stCxn id="149" idx="4"/>
                    <a:endCxn id="151" idx="0"/>
                  </p:cNvCxnSpPr>
                  <p:nvPr/>
                </p:nvCxnSpPr>
                <p:spPr>
                  <a:xfrm>
                    <a:off x="38100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Conector recto 31"/>
                  <p:cNvCxnSpPr>
                    <a:stCxn id="151" idx="2"/>
                  </p:cNvCxnSpPr>
                  <p:nvPr/>
                </p:nvCxnSpPr>
                <p:spPr>
                  <a:xfrm flipH="1">
                    <a:off x="3349195" y="1295400"/>
                    <a:ext cx="30840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CuadroTexto 34"/>
                <p:cNvSpPr txBox="1"/>
                <p:nvPr/>
              </p:nvSpPr>
              <p:spPr>
                <a:xfrm flipH="1">
                  <a:off x="443389" y="-586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s-ES" dirty="0"/>
                </a:p>
              </p:txBody>
            </p:sp>
            <p:sp>
              <p:nvSpPr>
                <p:cNvPr id="137" name="CuadroTexto 35"/>
                <p:cNvSpPr txBox="1"/>
                <p:nvPr/>
              </p:nvSpPr>
              <p:spPr>
                <a:xfrm flipH="1">
                  <a:off x="1023682" y="-6740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endParaRPr lang="es-ES" dirty="0"/>
                </a:p>
              </p:txBody>
            </p:sp>
            <p:sp>
              <p:nvSpPr>
                <p:cNvPr id="138" name="CuadroTexto 36"/>
                <p:cNvSpPr txBox="1"/>
                <p:nvPr/>
              </p:nvSpPr>
              <p:spPr>
                <a:xfrm flipH="1">
                  <a:off x="16332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s-ES" dirty="0"/>
                </a:p>
              </p:txBody>
            </p:sp>
            <p:sp>
              <p:nvSpPr>
                <p:cNvPr id="139" name="CuadroTexto 37"/>
                <p:cNvSpPr txBox="1"/>
                <p:nvPr/>
              </p:nvSpPr>
              <p:spPr>
                <a:xfrm flipH="1">
                  <a:off x="22428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</a:t>
                  </a:r>
                  <a:endParaRPr lang="es-ES" dirty="0"/>
                </a:p>
              </p:txBody>
            </p:sp>
            <p:sp>
              <p:nvSpPr>
                <p:cNvPr id="140" name="CuadroTexto 38"/>
                <p:cNvSpPr txBox="1"/>
                <p:nvPr/>
              </p:nvSpPr>
              <p:spPr>
                <a:xfrm flipH="1">
                  <a:off x="449907" y="10275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endParaRPr lang="es-ES" dirty="0"/>
                </a:p>
              </p:txBody>
            </p:sp>
            <p:sp>
              <p:nvSpPr>
                <p:cNvPr id="141" name="CuadroTexto 39"/>
                <p:cNvSpPr txBox="1"/>
                <p:nvPr/>
              </p:nvSpPr>
              <p:spPr>
                <a:xfrm flipH="1">
                  <a:off x="1056578" y="1027597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s-ES" dirty="0"/>
                </a:p>
              </p:txBody>
            </p:sp>
            <p:sp>
              <p:nvSpPr>
                <p:cNvPr id="142" name="CuadroTexto 40"/>
                <p:cNvSpPr txBox="1"/>
                <p:nvPr/>
              </p:nvSpPr>
              <p:spPr>
                <a:xfrm flipH="1">
                  <a:off x="1669107" y="1033512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143" name="CuadroTexto 41"/>
                <p:cNvSpPr txBox="1"/>
                <p:nvPr/>
              </p:nvSpPr>
              <p:spPr>
                <a:xfrm flipH="1">
                  <a:off x="2296296" y="1027596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s-ES" dirty="0"/>
                </a:p>
              </p:txBody>
            </p:sp>
          </p:grpSp>
          <p:sp>
            <p:nvSpPr>
              <p:cNvPr id="134" name="CuadroTexto 45"/>
              <p:cNvSpPr txBox="1"/>
              <p:nvPr/>
            </p:nvSpPr>
            <p:spPr>
              <a:xfrm>
                <a:off x="892346" y="295527"/>
                <a:ext cx="533400" cy="16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1/</a:t>
                </a:r>
                <a:endParaRPr lang="es-ES" sz="1000" b="1" dirty="0"/>
              </a:p>
            </p:txBody>
          </p:sp>
        </p:grpSp>
        <p:sp>
          <p:nvSpPr>
            <p:cNvPr id="162" name="CuadroTexto 45"/>
            <p:cNvSpPr txBox="1"/>
            <p:nvPr/>
          </p:nvSpPr>
          <p:spPr>
            <a:xfrm>
              <a:off x="2209800" y="5087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2/</a:t>
              </a:r>
              <a:endParaRPr lang="es-ES" sz="1000" b="1" dirty="0"/>
            </a:p>
          </p:txBody>
        </p:sp>
        <p:sp>
          <p:nvSpPr>
            <p:cNvPr id="163" name="CuadroTexto 45"/>
            <p:cNvSpPr txBox="1"/>
            <p:nvPr/>
          </p:nvSpPr>
          <p:spPr>
            <a:xfrm>
              <a:off x="2209800" y="5851332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3/</a:t>
              </a:r>
              <a:endParaRPr lang="es-ES" sz="1000" b="1" dirty="0"/>
            </a:p>
          </p:txBody>
        </p:sp>
      </p:grpSp>
      <p:sp>
        <p:nvSpPr>
          <p:cNvPr id="177" name="CuadroTexto 491"/>
          <p:cNvSpPr txBox="1"/>
          <p:nvPr/>
        </p:nvSpPr>
        <p:spPr>
          <a:xfrm>
            <a:off x="199055" y="6181531"/>
            <a:ext cx="11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Tiempos</a:t>
            </a:r>
            <a:r>
              <a:rPr lang="en-US" sz="1400" b="1" dirty="0" smtClean="0"/>
              <a:t>:</a:t>
            </a:r>
            <a:endParaRPr lang="es-ES" sz="1400" b="1" dirty="0"/>
          </a:p>
        </p:txBody>
      </p:sp>
      <p:sp>
        <p:nvSpPr>
          <p:cNvPr id="176" name="Elipse 507"/>
          <p:cNvSpPr/>
          <p:nvPr/>
        </p:nvSpPr>
        <p:spPr>
          <a:xfrm>
            <a:off x="1011788" y="6112627"/>
            <a:ext cx="622118" cy="5929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d/f</a:t>
            </a:r>
            <a:endParaRPr lang="es-E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34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552"/>
            <a:ext cx="2514600" cy="163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76200" y="65317"/>
            <a:ext cx="2362200" cy="1504014"/>
            <a:chOff x="2209800" y="4515786"/>
            <a:chExt cx="3934407" cy="2206924"/>
          </a:xfrm>
        </p:grpSpPr>
        <p:grpSp>
          <p:nvGrpSpPr>
            <p:cNvPr id="132" name="Grupo 46"/>
            <p:cNvGrpSpPr/>
            <p:nvPr/>
          </p:nvGrpSpPr>
          <p:grpSpPr>
            <a:xfrm>
              <a:off x="2397440" y="4515786"/>
              <a:ext cx="3746767" cy="2206924"/>
              <a:chOff x="381000" y="-67408"/>
              <a:chExt cx="2243540" cy="1470252"/>
            </a:xfrm>
          </p:grpSpPr>
          <p:grpSp>
            <p:nvGrpSpPr>
              <p:cNvPr id="133" name="Grupo 42"/>
              <p:cNvGrpSpPr/>
              <p:nvPr/>
            </p:nvGrpSpPr>
            <p:grpSpPr>
              <a:xfrm>
                <a:off x="381000" y="-67408"/>
                <a:ext cx="2243540" cy="1470252"/>
                <a:chOff x="381000" y="-67408"/>
                <a:chExt cx="2243540" cy="1470252"/>
              </a:xfrm>
            </p:grpSpPr>
            <p:grpSp>
              <p:nvGrpSpPr>
                <p:cNvPr id="135" name="Grupo 33"/>
                <p:cNvGrpSpPr/>
                <p:nvPr/>
              </p:nvGrpSpPr>
              <p:grpSpPr>
                <a:xfrm>
                  <a:off x="381000" y="228600"/>
                  <a:ext cx="2133600" cy="838200"/>
                  <a:chOff x="1828800" y="609600"/>
                  <a:chExt cx="2133600" cy="838200"/>
                </a:xfrm>
              </p:grpSpPr>
              <p:sp>
                <p:nvSpPr>
                  <p:cNvPr id="144" name="Elipse 3"/>
                  <p:cNvSpPr/>
                  <p:nvPr/>
                </p:nvSpPr>
                <p:spPr>
                  <a:xfrm>
                    <a:off x="18288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5" name="Elipse 4"/>
                  <p:cNvSpPr/>
                  <p:nvPr/>
                </p:nvSpPr>
                <p:spPr>
                  <a:xfrm>
                    <a:off x="24384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46" name="Elipse 5"/>
                  <p:cNvSpPr/>
                  <p:nvPr/>
                </p:nvSpPr>
                <p:spPr>
                  <a:xfrm>
                    <a:off x="1828800" y="11430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7" name="Elipse 6"/>
                  <p:cNvSpPr/>
                  <p:nvPr/>
                </p:nvSpPr>
                <p:spPr>
                  <a:xfrm>
                    <a:off x="24384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8" name="Elipse 8"/>
                  <p:cNvSpPr/>
                  <p:nvPr/>
                </p:nvSpPr>
                <p:spPr>
                  <a:xfrm>
                    <a:off x="30480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9" name="Elipse 9"/>
                  <p:cNvSpPr/>
                  <p:nvPr/>
                </p:nvSpPr>
                <p:spPr>
                  <a:xfrm>
                    <a:off x="36576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0" name="Elipse 10"/>
                  <p:cNvSpPr/>
                  <p:nvPr/>
                </p:nvSpPr>
                <p:spPr>
                  <a:xfrm>
                    <a:off x="30480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1" name="Elipse 11"/>
                  <p:cNvSpPr/>
                  <p:nvPr/>
                </p:nvSpPr>
                <p:spPr>
                  <a:xfrm>
                    <a:off x="36576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152" name="Conector recto 13"/>
                  <p:cNvCxnSpPr>
                    <a:stCxn id="144" idx="4"/>
                    <a:endCxn id="146" idx="0"/>
                  </p:cNvCxnSpPr>
                  <p:nvPr/>
                </p:nvCxnSpPr>
                <p:spPr>
                  <a:xfrm>
                    <a:off x="1981200" y="914400"/>
                    <a:ext cx="0" cy="2286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Conector recto 15"/>
                  <p:cNvCxnSpPr>
                    <a:stCxn id="144" idx="6"/>
                    <a:endCxn id="145" idx="2"/>
                  </p:cNvCxnSpPr>
                  <p:nvPr/>
                </p:nvCxnSpPr>
                <p:spPr>
                  <a:xfrm>
                    <a:off x="2133600" y="762000"/>
                    <a:ext cx="3048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Conector recto 17"/>
                  <p:cNvCxnSpPr>
                    <a:stCxn id="145" idx="4"/>
                    <a:endCxn id="147" idx="0"/>
                  </p:cNvCxnSpPr>
                  <p:nvPr/>
                </p:nvCxnSpPr>
                <p:spPr>
                  <a:xfrm>
                    <a:off x="25908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Conector recto 19"/>
                  <p:cNvCxnSpPr>
                    <a:stCxn id="147" idx="7"/>
                    <a:endCxn id="148" idx="3"/>
                  </p:cNvCxnSpPr>
                  <p:nvPr/>
                </p:nvCxnSpPr>
                <p:spPr>
                  <a:xfrm flipV="1">
                    <a:off x="26985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Conector recto 21"/>
                  <p:cNvCxnSpPr>
                    <a:stCxn id="147" idx="6"/>
                    <a:endCxn id="150" idx="2"/>
                  </p:cNvCxnSpPr>
                  <p:nvPr/>
                </p:nvCxnSpPr>
                <p:spPr>
                  <a:xfrm>
                    <a:off x="2743200" y="12954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Conector recto 23"/>
                  <p:cNvCxnSpPr>
                    <a:stCxn id="148" idx="4"/>
                    <a:endCxn id="150" idx="0"/>
                  </p:cNvCxnSpPr>
                  <p:nvPr/>
                </p:nvCxnSpPr>
                <p:spPr>
                  <a:xfrm>
                    <a:off x="32004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Conector recto 25"/>
                  <p:cNvCxnSpPr>
                    <a:stCxn id="148" idx="6"/>
                    <a:endCxn id="149" idx="2"/>
                  </p:cNvCxnSpPr>
                  <p:nvPr/>
                </p:nvCxnSpPr>
                <p:spPr>
                  <a:xfrm>
                    <a:off x="3352800" y="7620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Conector recto 27"/>
                  <p:cNvCxnSpPr>
                    <a:stCxn id="149" idx="3"/>
                    <a:endCxn id="150" idx="7"/>
                  </p:cNvCxnSpPr>
                  <p:nvPr/>
                </p:nvCxnSpPr>
                <p:spPr>
                  <a:xfrm flipH="1">
                    <a:off x="33081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Conector recto 29"/>
                  <p:cNvCxnSpPr>
                    <a:stCxn id="149" idx="4"/>
                    <a:endCxn id="151" idx="0"/>
                  </p:cNvCxnSpPr>
                  <p:nvPr/>
                </p:nvCxnSpPr>
                <p:spPr>
                  <a:xfrm>
                    <a:off x="38100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Conector recto 31"/>
                  <p:cNvCxnSpPr>
                    <a:stCxn id="151" idx="2"/>
                  </p:cNvCxnSpPr>
                  <p:nvPr/>
                </p:nvCxnSpPr>
                <p:spPr>
                  <a:xfrm flipH="1">
                    <a:off x="3349195" y="1295400"/>
                    <a:ext cx="30840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CuadroTexto 34"/>
                <p:cNvSpPr txBox="1"/>
                <p:nvPr/>
              </p:nvSpPr>
              <p:spPr>
                <a:xfrm flipH="1">
                  <a:off x="443389" y="-586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s-ES" dirty="0"/>
                </a:p>
              </p:txBody>
            </p:sp>
            <p:sp>
              <p:nvSpPr>
                <p:cNvPr id="137" name="CuadroTexto 35"/>
                <p:cNvSpPr txBox="1"/>
                <p:nvPr/>
              </p:nvSpPr>
              <p:spPr>
                <a:xfrm flipH="1">
                  <a:off x="1023682" y="-6740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endParaRPr lang="es-ES" dirty="0"/>
                </a:p>
              </p:txBody>
            </p:sp>
            <p:sp>
              <p:nvSpPr>
                <p:cNvPr id="138" name="CuadroTexto 36"/>
                <p:cNvSpPr txBox="1"/>
                <p:nvPr/>
              </p:nvSpPr>
              <p:spPr>
                <a:xfrm flipH="1">
                  <a:off x="16332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s-ES" dirty="0"/>
                </a:p>
              </p:txBody>
            </p:sp>
            <p:sp>
              <p:nvSpPr>
                <p:cNvPr id="139" name="CuadroTexto 37"/>
                <p:cNvSpPr txBox="1"/>
                <p:nvPr/>
              </p:nvSpPr>
              <p:spPr>
                <a:xfrm flipH="1">
                  <a:off x="22428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</a:t>
                  </a:r>
                  <a:endParaRPr lang="es-ES" dirty="0"/>
                </a:p>
              </p:txBody>
            </p:sp>
            <p:sp>
              <p:nvSpPr>
                <p:cNvPr id="140" name="CuadroTexto 38"/>
                <p:cNvSpPr txBox="1"/>
                <p:nvPr/>
              </p:nvSpPr>
              <p:spPr>
                <a:xfrm flipH="1">
                  <a:off x="449907" y="10275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endParaRPr lang="es-ES" dirty="0"/>
                </a:p>
              </p:txBody>
            </p:sp>
            <p:sp>
              <p:nvSpPr>
                <p:cNvPr id="141" name="CuadroTexto 39"/>
                <p:cNvSpPr txBox="1"/>
                <p:nvPr/>
              </p:nvSpPr>
              <p:spPr>
                <a:xfrm flipH="1">
                  <a:off x="1056578" y="1027597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s-ES" dirty="0"/>
                </a:p>
              </p:txBody>
            </p:sp>
            <p:sp>
              <p:nvSpPr>
                <p:cNvPr id="142" name="CuadroTexto 40"/>
                <p:cNvSpPr txBox="1"/>
                <p:nvPr/>
              </p:nvSpPr>
              <p:spPr>
                <a:xfrm flipH="1">
                  <a:off x="1669107" y="1033512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143" name="CuadroTexto 41"/>
                <p:cNvSpPr txBox="1"/>
                <p:nvPr/>
              </p:nvSpPr>
              <p:spPr>
                <a:xfrm flipH="1">
                  <a:off x="2296296" y="1027596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s-ES" dirty="0"/>
                </a:p>
              </p:txBody>
            </p:sp>
          </p:grpSp>
          <p:sp>
            <p:nvSpPr>
              <p:cNvPr id="134" name="CuadroTexto 45"/>
              <p:cNvSpPr txBox="1"/>
              <p:nvPr/>
            </p:nvSpPr>
            <p:spPr>
              <a:xfrm>
                <a:off x="892346" y="295527"/>
                <a:ext cx="533400" cy="16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1/</a:t>
                </a:r>
                <a:endParaRPr lang="es-ES" sz="1000" b="1" dirty="0"/>
              </a:p>
            </p:txBody>
          </p:sp>
        </p:grpSp>
        <p:sp>
          <p:nvSpPr>
            <p:cNvPr id="162" name="CuadroTexto 45"/>
            <p:cNvSpPr txBox="1"/>
            <p:nvPr/>
          </p:nvSpPr>
          <p:spPr>
            <a:xfrm>
              <a:off x="2209800" y="5087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2/</a:t>
              </a:r>
              <a:endParaRPr lang="es-ES" sz="1000" b="1" dirty="0"/>
            </a:p>
          </p:txBody>
        </p:sp>
        <p:sp>
          <p:nvSpPr>
            <p:cNvPr id="163" name="CuadroTexto 45"/>
            <p:cNvSpPr txBox="1"/>
            <p:nvPr/>
          </p:nvSpPr>
          <p:spPr>
            <a:xfrm>
              <a:off x="2209800" y="5851332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3/</a:t>
              </a:r>
              <a:endParaRPr lang="es-ES" sz="1000" b="1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618793" y="0"/>
            <a:ext cx="3934407" cy="2206924"/>
            <a:chOff x="2209800" y="4515786"/>
            <a:chExt cx="3934407" cy="2206924"/>
          </a:xfrm>
        </p:grpSpPr>
        <p:grpSp>
          <p:nvGrpSpPr>
            <p:cNvPr id="129" name="Grupo 46"/>
            <p:cNvGrpSpPr/>
            <p:nvPr/>
          </p:nvGrpSpPr>
          <p:grpSpPr>
            <a:xfrm>
              <a:off x="2397440" y="4515786"/>
              <a:ext cx="3746767" cy="2206924"/>
              <a:chOff x="381000" y="-67408"/>
              <a:chExt cx="2243540" cy="1470252"/>
            </a:xfrm>
          </p:grpSpPr>
          <p:grpSp>
            <p:nvGrpSpPr>
              <p:cNvPr id="164" name="Grupo 42"/>
              <p:cNvGrpSpPr/>
              <p:nvPr/>
            </p:nvGrpSpPr>
            <p:grpSpPr>
              <a:xfrm>
                <a:off x="381000" y="-67408"/>
                <a:ext cx="2243540" cy="1470252"/>
                <a:chOff x="381000" y="-67408"/>
                <a:chExt cx="2243540" cy="1470252"/>
              </a:xfrm>
            </p:grpSpPr>
            <p:grpSp>
              <p:nvGrpSpPr>
                <p:cNvPr id="166" name="Grupo 33"/>
                <p:cNvGrpSpPr/>
                <p:nvPr/>
              </p:nvGrpSpPr>
              <p:grpSpPr>
                <a:xfrm>
                  <a:off x="381000" y="228600"/>
                  <a:ext cx="2133600" cy="838200"/>
                  <a:chOff x="1828800" y="609600"/>
                  <a:chExt cx="2133600" cy="838200"/>
                </a:xfrm>
              </p:grpSpPr>
              <p:cxnSp>
                <p:nvCxnSpPr>
                  <p:cNvPr id="183" name="Conector recto 13"/>
                  <p:cNvCxnSpPr>
                    <a:stCxn id="175" idx="4"/>
                    <a:endCxn id="177" idx="0"/>
                  </p:cNvCxnSpPr>
                  <p:nvPr/>
                </p:nvCxnSpPr>
                <p:spPr>
                  <a:xfrm>
                    <a:off x="1981200" y="914400"/>
                    <a:ext cx="0" cy="2286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Conector recto 15"/>
                  <p:cNvCxnSpPr>
                    <a:stCxn id="175" idx="6"/>
                    <a:endCxn id="176" idx="2"/>
                  </p:cNvCxnSpPr>
                  <p:nvPr/>
                </p:nvCxnSpPr>
                <p:spPr>
                  <a:xfrm>
                    <a:off x="2133600" y="762000"/>
                    <a:ext cx="3048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Elipse 3"/>
                  <p:cNvSpPr/>
                  <p:nvPr/>
                </p:nvSpPr>
                <p:spPr>
                  <a:xfrm>
                    <a:off x="18288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6" name="Elipse 4"/>
                  <p:cNvSpPr/>
                  <p:nvPr/>
                </p:nvSpPr>
                <p:spPr>
                  <a:xfrm>
                    <a:off x="24384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177" name="Elipse 5"/>
                  <p:cNvSpPr/>
                  <p:nvPr/>
                </p:nvSpPr>
                <p:spPr>
                  <a:xfrm>
                    <a:off x="1828800" y="1143000"/>
                    <a:ext cx="304800" cy="304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8" name="Elipse 6"/>
                  <p:cNvSpPr/>
                  <p:nvPr/>
                </p:nvSpPr>
                <p:spPr>
                  <a:xfrm>
                    <a:off x="24384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9" name="Elipse 8"/>
                  <p:cNvSpPr/>
                  <p:nvPr/>
                </p:nvSpPr>
                <p:spPr>
                  <a:xfrm>
                    <a:off x="30480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80" name="Elipse 9"/>
                  <p:cNvSpPr/>
                  <p:nvPr/>
                </p:nvSpPr>
                <p:spPr>
                  <a:xfrm>
                    <a:off x="36576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81" name="Elipse 10"/>
                  <p:cNvSpPr/>
                  <p:nvPr/>
                </p:nvSpPr>
                <p:spPr>
                  <a:xfrm>
                    <a:off x="30480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82" name="Elipse 11"/>
                  <p:cNvSpPr/>
                  <p:nvPr/>
                </p:nvSpPr>
                <p:spPr>
                  <a:xfrm>
                    <a:off x="36576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185" name="Conector recto 17"/>
                  <p:cNvCxnSpPr>
                    <a:stCxn id="176" idx="4"/>
                    <a:endCxn id="178" idx="0"/>
                  </p:cNvCxnSpPr>
                  <p:nvPr/>
                </p:nvCxnSpPr>
                <p:spPr>
                  <a:xfrm>
                    <a:off x="25908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Conector recto 19"/>
                  <p:cNvCxnSpPr>
                    <a:stCxn id="178" idx="7"/>
                    <a:endCxn id="179" idx="3"/>
                  </p:cNvCxnSpPr>
                  <p:nvPr/>
                </p:nvCxnSpPr>
                <p:spPr>
                  <a:xfrm flipV="1">
                    <a:off x="26985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Conector recto 21"/>
                  <p:cNvCxnSpPr>
                    <a:stCxn id="178" idx="6"/>
                    <a:endCxn id="181" idx="2"/>
                  </p:cNvCxnSpPr>
                  <p:nvPr/>
                </p:nvCxnSpPr>
                <p:spPr>
                  <a:xfrm>
                    <a:off x="2743200" y="12954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Conector recto 23"/>
                  <p:cNvCxnSpPr>
                    <a:stCxn id="179" idx="4"/>
                    <a:endCxn id="181" idx="0"/>
                  </p:cNvCxnSpPr>
                  <p:nvPr/>
                </p:nvCxnSpPr>
                <p:spPr>
                  <a:xfrm>
                    <a:off x="32004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Conector recto 25"/>
                  <p:cNvCxnSpPr>
                    <a:stCxn id="179" idx="6"/>
                    <a:endCxn id="180" idx="2"/>
                  </p:cNvCxnSpPr>
                  <p:nvPr/>
                </p:nvCxnSpPr>
                <p:spPr>
                  <a:xfrm>
                    <a:off x="3352800" y="7620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Conector recto 27"/>
                  <p:cNvCxnSpPr>
                    <a:stCxn id="180" idx="3"/>
                    <a:endCxn id="181" idx="7"/>
                  </p:cNvCxnSpPr>
                  <p:nvPr/>
                </p:nvCxnSpPr>
                <p:spPr>
                  <a:xfrm flipH="1">
                    <a:off x="33081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Conector recto 29"/>
                  <p:cNvCxnSpPr>
                    <a:stCxn id="180" idx="4"/>
                    <a:endCxn id="182" idx="0"/>
                  </p:cNvCxnSpPr>
                  <p:nvPr/>
                </p:nvCxnSpPr>
                <p:spPr>
                  <a:xfrm>
                    <a:off x="38100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Conector recto 31"/>
                  <p:cNvCxnSpPr>
                    <a:stCxn id="182" idx="2"/>
                  </p:cNvCxnSpPr>
                  <p:nvPr/>
                </p:nvCxnSpPr>
                <p:spPr>
                  <a:xfrm flipH="1">
                    <a:off x="3349195" y="1295400"/>
                    <a:ext cx="30840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7" name="CuadroTexto 34"/>
                <p:cNvSpPr txBox="1"/>
                <p:nvPr/>
              </p:nvSpPr>
              <p:spPr>
                <a:xfrm flipH="1">
                  <a:off x="443389" y="-586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s-ES" dirty="0"/>
                </a:p>
              </p:txBody>
            </p:sp>
            <p:sp>
              <p:nvSpPr>
                <p:cNvPr id="168" name="CuadroTexto 35"/>
                <p:cNvSpPr txBox="1"/>
                <p:nvPr/>
              </p:nvSpPr>
              <p:spPr>
                <a:xfrm flipH="1">
                  <a:off x="1023682" y="-6740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endParaRPr lang="es-ES" dirty="0"/>
                </a:p>
              </p:txBody>
            </p:sp>
            <p:sp>
              <p:nvSpPr>
                <p:cNvPr id="169" name="CuadroTexto 36"/>
                <p:cNvSpPr txBox="1"/>
                <p:nvPr/>
              </p:nvSpPr>
              <p:spPr>
                <a:xfrm flipH="1">
                  <a:off x="16332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s-ES" dirty="0"/>
                </a:p>
              </p:txBody>
            </p:sp>
            <p:sp>
              <p:nvSpPr>
                <p:cNvPr id="170" name="CuadroTexto 37"/>
                <p:cNvSpPr txBox="1"/>
                <p:nvPr/>
              </p:nvSpPr>
              <p:spPr>
                <a:xfrm flipH="1">
                  <a:off x="22428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</a:t>
                  </a:r>
                  <a:endParaRPr lang="es-ES" dirty="0"/>
                </a:p>
              </p:txBody>
            </p:sp>
            <p:sp>
              <p:nvSpPr>
                <p:cNvPr id="171" name="CuadroTexto 38"/>
                <p:cNvSpPr txBox="1"/>
                <p:nvPr/>
              </p:nvSpPr>
              <p:spPr>
                <a:xfrm flipH="1">
                  <a:off x="449907" y="10275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endParaRPr lang="es-ES" dirty="0"/>
                </a:p>
              </p:txBody>
            </p:sp>
            <p:sp>
              <p:nvSpPr>
                <p:cNvPr id="172" name="CuadroTexto 39"/>
                <p:cNvSpPr txBox="1"/>
                <p:nvPr/>
              </p:nvSpPr>
              <p:spPr>
                <a:xfrm flipH="1">
                  <a:off x="1056578" y="1027597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s-ES" dirty="0"/>
                </a:p>
              </p:txBody>
            </p:sp>
            <p:sp>
              <p:nvSpPr>
                <p:cNvPr id="173" name="CuadroTexto 40"/>
                <p:cNvSpPr txBox="1"/>
                <p:nvPr/>
              </p:nvSpPr>
              <p:spPr>
                <a:xfrm flipH="1">
                  <a:off x="1669107" y="1033512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174" name="CuadroTexto 41"/>
                <p:cNvSpPr txBox="1"/>
                <p:nvPr/>
              </p:nvSpPr>
              <p:spPr>
                <a:xfrm flipH="1">
                  <a:off x="2296296" y="1027596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s-ES" dirty="0"/>
                </a:p>
              </p:txBody>
            </p:sp>
          </p:grpSp>
          <p:sp>
            <p:nvSpPr>
              <p:cNvPr id="165" name="CuadroTexto 45"/>
              <p:cNvSpPr txBox="1"/>
              <p:nvPr/>
            </p:nvSpPr>
            <p:spPr>
              <a:xfrm>
                <a:off x="892346" y="295527"/>
                <a:ext cx="533400" cy="16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1/</a:t>
                </a:r>
                <a:endParaRPr lang="es-ES" sz="1000" b="1" dirty="0"/>
              </a:p>
            </p:txBody>
          </p:sp>
        </p:grpSp>
        <p:sp>
          <p:nvSpPr>
            <p:cNvPr id="130" name="CuadroTexto 45"/>
            <p:cNvSpPr txBox="1"/>
            <p:nvPr/>
          </p:nvSpPr>
          <p:spPr>
            <a:xfrm>
              <a:off x="2209800" y="5087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2/</a:t>
              </a:r>
              <a:endParaRPr lang="es-ES" sz="1000" b="1" dirty="0"/>
            </a:p>
          </p:txBody>
        </p:sp>
        <p:sp>
          <p:nvSpPr>
            <p:cNvPr id="131" name="CuadroTexto 45"/>
            <p:cNvSpPr txBox="1"/>
            <p:nvPr/>
          </p:nvSpPr>
          <p:spPr>
            <a:xfrm>
              <a:off x="2209800" y="5851332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3/4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2618793" y="2223559"/>
            <a:ext cx="3934407" cy="2206924"/>
            <a:chOff x="2209800" y="4515786"/>
            <a:chExt cx="3934407" cy="2206924"/>
          </a:xfrm>
        </p:grpSpPr>
        <p:grpSp>
          <p:nvGrpSpPr>
            <p:cNvPr id="262" name="Grupo 46"/>
            <p:cNvGrpSpPr/>
            <p:nvPr/>
          </p:nvGrpSpPr>
          <p:grpSpPr>
            <a:xfrm>
              <a:off x="2397440" y="4515786"/>
              <a:ext cx="3746767" cy="2206924"/>
              <a:chOff x="381000" y="-67408"/>
              <a:chExt cx="2243540" cy="1470252"/>
            </a:xfrm>
          </p:grpSpPr>
          <p:grpSp>
            <p:nvGrpSpPr>
              <p:cNvPr id="265" name="Grupo 42"/>
              <p:cNvGrpSpPr/>
              <p:nvPr/>
            </p:nvGrpSpPr>
            <p:grpSpPr>
              <a:xfrm>
                <a:off x="381000" y="-67408"/>
                <a:ext cx="2243540" cy="1470252"/>
                <a:chOff x="381000" y="-67408"/>
                <a:chExt cx="2243540" cy="1470252"/>
              </a:xfrm>
            </p:grpSpPr>
            <p:grpSp>
              <p:nvGrpSpPr>
                <p:cNvPr id="267" name="Grupo 33"/>
                <p:cNvGrpSpPr/>
                <p:nvPr/>
              </p:nvGrpSpPr>
              <p:grpSpPr>
                <a:xfrm>
                  <a:off x="381000" y="228600"/>
                  <a:ext cx="2133600" cy="838200"/>
                  <a:chOff x="1828800" y="609600"/>
                  <a:chExt cx="2133600" cy="838200"/>
                </a:xfrm>
              </p:grpSpPr>
              <p:cxnSp>
                <p:nvCxnSpPr>
                  <p:cNvPr id="284" name="Conector recto 13"/>
                  <p:cNvCxnSpPr>
                    <a:stCxn id="276" idx="4"/>
                    <a:endCxn id="278" idx="0"/>
                  </p:cNvCxnSpPr>
                  <p:nvPr/>
                </p:nvCxnSpPr>
                <p:spPr>
                  <a:xfrm>
                    <a:off x="1981200" y="914400"/>
                    <a:ext cx="0" cy="22860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Conector recto 15"/>
                  <p:cNvCxnSpPr>
                    <a:stCxn id="276" idx="6"/>
                    <a:endCxn id="277" idx="2"/>
                  </p:cNvCxnSpPr>
                  <p:nvPr/>
                </p:nvCxnSpPr>
                <p:spPr>
                  <a:xfrm>
                    <a:off x="2133600" y="762000"/>
                    <a:ext cx="304800" cy="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6" name="Elipse 3"/>
                  <p:cNvSpPr/>
                  <p:nvPr/>
                </p:nvSpPr>
                <p:spPr>
                  <a:xfrm>
                    <a:off x="1828800" y="609600"/>
                    <a:ext cx="304800" cy="304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7" name="Elipse 4"/>
                  <p:cNvSpPr/>
                  <p:nvPr/>
                </p:nvSpPr>
                <p:spPr>
                  <a:xfrm>
                    <a:off x="2438400" y="609600"/>
                    <a:ext cx="304800" cy="3048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 dirty="0"/>
                  </a:p>
                </p:txBody>
              </p:sp>
              <p:sp>
                <p:nvSpPr>
                  <p:cNvPr id="278" name="Elipse 5"/>
                  <p:cNvSpPr/>
                  <p:nvPr/>
                </p:nvSpPr>
                <p:spPr>
                  <a:xfrm>
                    <a:off x="1828800" y="1143000"/>
                    <a:ext cx="304800" cy="3048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9" name="Elipse 6"/>
                  <p:cNvSpPr/>
                  <p:nvPr/>
                </p:nvSpPr>
                <p:spPr>
                  <a:xfrm>
                    <a:off x="24384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0" name="Elipse 8"/>
                  <p:cNvSpPr/>
                  <p:nvPr/>
                </p:nvSpPr>
                <p:spPr>
                  <a:xfrm>
                    <a:off x="30480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1" name="Elipse 9"/>
                  <p:cNvSpPr/>
                  <p:nvPr/>
                </p:nvSpPr>
                <p:spPr>
                  <a:xfrm>
                    <a:off x="3657600" y="6096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2" name="Elipse 10"/>
                  <p:cNvSpPr/>
                  <p:nvPr/>
                </p:nvSpPr>
                <p:spPr>
                  <a:xfrm>
                    <a:off x="30480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83" name="Elipse 11"/>
                  <p:cNvSpPr/>
                  <p:nvPr/>
                </p:nvSpPr>
                <p:spPr>
                  <a:xfrm>
                    <a:off x="3657600" y="1143000"/>
                    <a:ext cx="304800" cy="3048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286" name="Conector recto 17"/>
                  <p:cNvCxnSpPr>
                    <a:stCxn id="277" idx="4"/>
                    <a:endCxn id="279" idx="0"/>
                  </p:cNvCxnSpPr>
                  <p:nvPr/>
                </p:nvCxnSpPr>
                <p:spPr>
                  <a:xfrm>
                    <a:off x="25908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Conector recto 19"/>
                  <p:cNvCxnSpPr>
                    <a:stCxn id="279" idx="7"/>
                    <a:endCxn id="280" idx="3"/>
                  </p:cNvCxnSpPr>
                  <p:nvPr/>
                </p:nvCxnSpPr>
                <p:spPr>
                  <a:xfrm flipV="1">
                    <a:off x="26985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Conector recto 21"/>
                  <p:cNvCxnSpPr>
                    <a:stCxn id="279" idx="6"/>
                    <a:endCxn id="282" idx="2"/>
                  </p:cNvCxnSpPr>
                  <p:nvPr/>
                </p:nvCxnSpPr>
                <p:spPr>
                  <a:xfrm>
                    <a:off x="2743200" y="12954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Conector recto 23"/>
                  <p:cNvCxnSpPr>
                    <a:stCxn id="280" idx="4"/>
                    <a:endCxn id="282" idx="0"/>
                  </p:cNvCxnSpPr>
                  <p:nvPr/>
                </p:nvCxnSpPr>
                <p:spPr>
                  <a:xfrm>
                    <a:off x="32004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Conector recto 25"/>
                  <p:cNvCxnSpPr>
                    <a:stCxn id="280" idx="6"/>
                    <a:endCxn id="281" idx="2"/>
                  </p:cNvCxnSpPr>
                  <p:nvPr/>
                </p:nvCxnSpPr>
                <p:spPr>
                  <a:xfrm>
                    <a:off x="3352800" y="762000"/>
                    <a:ext cx="30480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Conector recto 27"/>
                  <p:cNvCxnSpPr>
                    <a:stCxn id="281" idx="3"/>
                    <a:endCxn id="282" idx="7"/>
                  </p:cNvCxnSpPr>
                  <p:nvPr/>
                </p:nvCxnSpPr>
                <p:spPr>
                  <a:xfrm flipH="1">
                    <a:off x="3308163" y="869763"/>
                    <a:ext cx="394074" cy="31787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Conector recto 29"/>
                  <p:cNvCxnSpPr>
                    <a:stCxn id="281" idx="4"/>
                    <a:endCxn id="283" idx="0"/>
                  </p:cNvCxnSpPr>
                  <p:nvPr/>
                </p:nvCxnSpPr>
                <p:spPr>
                  <a:xfrm>
                    <a:off x="3810000" y="914400"/>
                    <a:ext cx="0" cy="2286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Conector recto 31"/>
                  <p:cNvCxnSpPr>
                    <a:stCxn id="283" idx="2"/>
                  </p:cNvCxnSpPr>
                  <p:nvPr/>
                </p:nvCxnSpPr>
                <p:spPr>
                  <a:xfrm flipH="1">
                    <a:off x="3349195" y="1295400"/>
                    <a:ext cx="30840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CuadroTexto 34"/>
                <p:cNvSpPr txBox="1"/>
                <p:nvPr/>
              </p:nvSpPr>
              <p:spPr>
                <a:xfrm flipH="1">
                  <a:off x="443389" y="-586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:endParaRPr lang="es-ES" dirty="0"/>
                </a:p>
              </p:txBody>
            </p:sp>
            <p:sp>
              <p:nvSpPr>
                <p:cNvPr id="269" name="CuadroTexto 35"/>
                <p:cNvSpPr txBox="1"/>
                <p:nvPr/>
              </p:nvSpPr>
              <p:spPr>
                <a:xfrm flipH="1">
                  <a:off x="1023682" y="-67408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</a:t>
                  </a:r>
                  <a:endParaRPr lang="es-ES" dirty="0"/>
                </a:p>
              </p:txBody>
            </p:sp>
            <p:sp>
              <p:nvSpPr>
                <p:cNvPr id="270" name="CuadroTexto 36"/>
                <p:cNvSpPr txBox="1"/>
                <p:nvPr/>
              </p:nvSpPr>
              <p:spPr>
                <a:xfrm flipH="1">
                  <a:off x="16332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</a:t>
                  </a:r>
                  <a:endParaRPr lang="es-ES" dirty="0"/>
                </a:p>
              </p:txBody>
            </p:sp>
            <p:sp>
              <p:nvSpPr>
                <p:cNvPr id="271" name="CuadroTexto 37"/>
                <p:cNvSpPr txBox="1"/>
                <p:nvPr/>
              </p:nvSpPr>
              <p:spPr>
                <a:xfrm flipH="1">
                  <a:off x="2242882" y="-58616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u</a:t>
                  </a:r>
                  <a:endParaRPr lang="es-ES" dirty="0"/>
                </a:p>
              </p:txBody>
            </p:sp>
            <p:sp>
              <p:nvSpPr>
                <p:cNvPr id="272" name="CuadroTexto 38"/>
                <p:cNvSpPr txBox="1"/>
                <p:nvPr/>
              </p:nvSpPr>
              <p:spPr>
                <a:xfrm flipH="1">
                  <a:off x="449907" y="1027597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v</a:t>
                  </a:r>
                  <a:endParaRPr lang="es-ES" dirty="0"/>
                </a:p>
              </p:txBody>
            </p:sp>
            <p:sp>
              <p:nvSpPr>
                <p:cNvPr id="273" name="CuadroTexto 39"/>
                <p:cNvSpPr txBox="1"/>
                <p:nvPr/>
              </p:nvSpPr>
              <p:spPr>
                <a:xfrm flipH="1">
                  <a:off x="1056578" y="1027597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w</a:t>
                  </a:r>
                  <a:endParaRPr lang="es-ES" dirty="0"/>
                </a:p>
              </p:txBody>
            </p:sp>
            <p:sp>
              <p:nvSpPr>
                <p:cNvPr id="274" name="CuadroTexto 40"/>
                <p:cNvSpPr txBox="1"/>
                <p:nvPr/>
              </p:nvSpPr>
              <p:spPr>
                <a:xfrm flipH="1">
                  <a:off x="1669107" y="1033512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s-ES" dirty="0"/>
                </a:p>
              </p:txBody>
            </p:sp>
            <p:sp>
              <p:nvSpPr>
                <p:cNvPr id="275" name="CuadroTexto 41"/>
                <p:cNvSpPr txBox="1"/>
                <p:nvPr/>
              </p:nvSpPr>
              <p:spPr>
                <a:xfrm flipH="1">
                  <a:off x="2296296" y="1027596"/>
                  <a:ext cx="3282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s-ES" dirty="0"/>
                </a:p>
              </p:txBody>
            </p:sp>
          </p:grpSp>
          <p:sp>
            <p:nvSpPr>
              <p:cNvPr id="266" name="CuadroTexto 45"/>
              <p:cNvSpPr txBox="1"/>
              <p:nvPr/>
            </p:nvSpPr>
            <p:spPr>
              <a:xfrm>
                <a:off x="892346" y="295527"/>
                <a:ext cx="533400" cy="164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1/</a:t>
                </a:r>
                <a:endParaRPr lang="es-ES" sz="1000" b="1" dirty="0"/>
              </a:p>
            </p:txBody>
          </p:sp>
        </p:grpSp>
        <p:sp>
          <p:nvSpPr>
            <p:cNvPr id="263" name="CuadroTexto 45"/>
            <p:cNvSpPr txBox="1"/>
            <p:nvPr/>
          </p:nvSpPr>
          <p:spPr>
            <a:xfrm>
              <a:off x="2209800" y="5087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2/5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CuadroTexto 45"/>
            <p:cNvSpPr txBox="1"/>
            <p:nvPr/>
          </p:nvSpPr>
          <p:spPr>
            <a:xfrm>
              <a:off x="2209800" y="5851332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3/4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637455" y="4498676"/>
            <a:ext cx="3934407" cy="2206924"/>
            <a:chOff x="2637455" y="4498676"/>
            <a:chExt cx="3934407" cy="2206924"/>
          </a:xfrm>
        </p:grpSpPr>
        <p:grpSp>
          <p:nvGrpSpPr>
            <p:cNvPr id="330" name="Group 329"/>
            <p:cNvGrpSpPr/>
            <p:nvPr/>
          </p:nvGrpSpPr>
          <p:grpSpPr>
            <a:xfrm>
              <a:off x="2637455" y="4498676"/>
              <a:ext cx="3934407" cy="2206924"/>
              <a:chOff x="2209800" y="4515786"/>
              <a:chExt cx="3934407" cy="2206924"/>
            </a:xfrm>
          </p:grpSpPr>
          <p:grpSp>
            <p:nvGrpSpPr>
              <p:cNvPr id="331" name="Grupo 46"/>
              <p:cNvGrpSpPr/>
              <p:nvPr/>
            </p:nvGrpSpPr>
            <p:grpSpPr>
              <a:xfrm>
                <a:off x="2397440" y="4515786"/>
                <a:ext cx="3746767" cy="2206924"/>
                <a:chOff x="381000" y="-67408"/>
                <a:chExt cx="2243540" cy="1470252"/>
              </a:xfrm>
            </p:grpSpPr>
            <p:grpSp>
              <p:nvGrpSpPr>
                <p:cNvPr id="334" name="Grupo 42"/>
                <p:cNvGrpSpPr/>
                <p:nvPr/>
              </p:nvGrpSpPr>
              <p:grpSpPr>
                <a:xfrm>
                  <a:off x="381000" y="-67408"/>
                  <a:ext cx="2243540" cy="1470252"/>
                  <a:chOff x="381000" y="-67408"/>
                  <a:chExt cx="2243540" cy="1470252"/>
                </a:xfrm>
              </p:grpSpPr>
              <p:grpSp>
                <p:nvGrpSpPr>
                  <p:cNvPr id="336" name="Grupo 33"/>
                  <p:cNvGrpSpPr/>
                  <p:nvPr/>
                </p:nvGrpSpPr>
                <p:grpSpPr>
                  <a:xfrm>
                    <a:off x="381000" y="228600"/>
                    <a:ext cx="2133600" cy="838200"/>
                    <a:chOff x="1828800" y="609600"/>
                    <a:chExt cx="2133600" cy="838200"/>
                  </a:xfrm>
                </p:grpSpPr>
                <p:cxnSp>
                  <p:nvCxnSpPr>
                    <p:cNvPr id="355" name="Conector recto 17"/>
                    <p:cNvCxnSpPr>
                      <a:stCxn id="348" idx="4"/>
                      <a:endCxn id="350" idx="0"/>
                    </p:cNvCxnSpPr>
                    <p:nvPr/>
                  </p:nvCxnSpPr>
                  <p:spPr>
                    <a:xfrm>
                      <a:off x="2590800" y="914400"/>
                      <a:ext cx="0" cy="22860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5" name="Conector recto 13"/>
                    <p:cNvCxnSpPr>
                      <a:stCxn id="347" idx="4"/>
                      <a:endCxn id="349" idx="0"/>
                    </p:cNvCxnSpPr>
                    <p:nvPr/>
                  </p:nvCxnSpPr>
                  <p:spPr>
                    <a:xfrm>
                      <a:off x="1981200" y="914400"/>
                      <a:ext cx="0" cy="22860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Conector recto 15"/>
                    <p:cNvCxnSpPr>
                      <a:stCxn id="347" idx="6"/>
                      <a:endCxn id="348" idx="2"/>
                    </p:cNvCxnSpPr>
                    <p:nvPr/>
                  </p:nvCxnSpPr>
                  <p:spPr>
                    <a:xfrm>
                      <a:off x="2133600" y="762000"/>
                      <a:ext cx="304800" cy="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7" name="Elipse 3"/>
                    <p:cNvSpPr/>
                    <p:nvPr/>
                  </p:nvSpPr>
                  <p:spPr>
                    <a:xfrm>
                      <a:off x="1828800" y="6096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48" name="Elipse 4"/>
                    <p:cNvSpPr/>
                    <p:nvPr/>
                  </p:nvSpPr>
                  <p:spPr>
                    <a:xfrm>
                      <a:off x="2438400" y="6096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49" name="Elipse 5"/>
                    <p:cNvSpPr/>
                    <p:nvPr/>
                  </p:nvSpPr>
                  <p:spPr>
                    <a:xfrm>
                      <a:off x="1828800" y="11430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0" name="Elipse 6"/>
                    <p:cNvSpPr/>
                    <p:nvPr/>
                  </p:nvSpPr>
                  <p:spPr>
                    <a:xfrm>
                      <a:off x="2438400" y="11430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1" name="Elipse 8"/>
                    <p:cNvSpPr/>
                    <p:nvPr/>
                  </p:nvSpPr>
                  <p:spPr>
                    <a:xfrm>
                      <a:off x="3048000" y="6096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2" name="Elipse 9"/>
                    <p:cNvSpPr/>
                    <p:nvPr/>
                  </p:nvSpPr>
                  <p:spPr>
                    <a:xfrm>
                      <a:off x="3657600" y="6096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3" name="Elipse 10"/>
                    <p:cNvSpPr/>
                    <p:nvPr/>
                  </p:nvSpPr>
                  <p:spPr>
                    <a:xfrm>
                      <a:off x="3048000" y="11430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54" name="Elipse 11"/>
                    <p:cNvSpPr/>
                    <p:nvPr/>
                  </p:nvSpPr>
                  <p:spPr>
                    <a:xfrm>
                      <a:off x="3657600" y="11430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356" name="Conector recto 19"/>
                    <p:cNvCxnSpPr>
                      <a:stCxn id="350" idx="7"/>
                      <a:endCxn id="351" idx="3"/>
                    </p:cNvCxnSpPr>
                    <p:nvPr/>
                  </p:nvCxnSpPr>
                  <p:spPr>
                    <a:xfrm flipV="1">
                      <a:off x="2698563" y="869763"/>
                      <a:ext cx="394074" cy="3178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Conector recto 21"/>
                    <p:cNvCxnSpPr>
                      <a:stCxn id="350" idx="6"/>
                      <a:endCxn id="353" idx="2"/>
                    </p:cNvCxnSpPr>
                    <p:nvPr/>
                  </p:nvCxnSpPr>
                  <p:spPr>
                    <a:xfrm>
                      <a:off x="2743200" y="1295400"/>
                      <a:ext cx="3048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Conector recto 23"/>
                    <p:cNvCxnSpPr>
                      <a:stCxn id="351" idx="4"/>
                      <a:endCxn id="353" idx="0"/>
                    </p:cNvCxnSpPr>
                    <p:nvPr/>
                  </p:nvCxnSpPr>
                  <p:spPr>
                    <a:xfrm>
                      <a:off x="3200400" y="914400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Conector recto 25"/>
                    <p:cNvCxnSpPr>
                      <a:stCxn id="351" idx="6"/>
                      <a:endCxn id="352" idx="2"/>
                    </p:cNvCxnSpPr>
                    <p:nvPr/>
                  </p:nvCxnSpPr>
                  <p:spPr>
                    <a:xfrm>
                      <a:off x="3352800" y="762000"/>
                      <a:ext cx="3048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Conector recto 27"/>
                    <p:cNvCxnSpPr>
                      <a:stCxn id="352" idx="3"/>
                      <a:endCxn id="353" idx="7"/>
                    </p:cNvCxnSpPr>
                    <p:nvPr/>
                  </p:nvCxnSpPr>
                  <p:spPr>
                    <a:xfrm flipH="1">
                      <a:off x="3308163" y="869763"/>
                      <a:ext cx="394074" cy="3178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Conector recto 29"/>
                    <p:cNvCxnSpPr>
                      <a:stCxn id="352" idx="4"/>
                      <a:endCxn id="354" idx="0"/>
                    </p:cNvCxnSpPr>
                    <p:nvPr/>
                  </p:nvCxnSpPr>
                  <p:spPr>
                    <a:xfrm>
                      <a:off x="3810000" y="914400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2" name="Conector recto 31"/>
                    <p:cNvCxnSpPr>
                      <a:stCxn id="354" idx="2"/>
                    </p:cNvCxnSpPr>
                    <p:nvPr/>
                  </p:nvCxnSpPr>
                  <p:spPr>
                    <a:xfrm flipH="1">
                      <a:off x="3349195" y="1295400"/>
                      <a:ext cx="308405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7" name="CuadroTexto 34"/>
                  <p:cNvSpPr txBox="1"/>
                  <p:nvPr/>
                </p:nvSpPr>
                <p:spPr>
                  <a:xfrm flipH="1">
                    <a:off x="443389" y="-5869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r</a:t>
                    </a:r>
                    <a:endParaRPr lang="es-ES" dirty="0"/>
                  </a:p>
                </p:txBody>
              </p:sp>
              <p:sp>
                <p:nvSpPr>
                  <p:cNvPr id="338" name="CuadroTexto 35"/>
                  <p:cNvSpPr txBox="1"/>
                  <p:nvPr/>
                </p:nvSpPr>
                <p:spPr>
                  <a:xfrm flipH="1">
                    <a:off x="1023682" y="-6740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endParaRPr lang="es-ES" dirty="0"/>
                  </a:p>
                </p:txBody>
              </p:sp>
              <p:sp>
                <p:nvSpPr>
                  <p:cNvPr id="339" name="CuadroTexto 36"/>
                  <p:cNvSpPr txBox="1"/>
                  <p:nvPr/>
                </p:nvSpPr>
                <p:spPr>
                  <a:xfrm flipH="1">
                    <a:off x="1633282" y="-58616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t</a:t>
                    </a:r>
                    <a:endParaRPr lang="es-ES" dirty="0"/>
                  </a:p>
                </p:txBody>
              </p:sp>
              <p:sp>
                <p:nvSpPr>
                  <p:cNvPr id="340" name="CuadroTexto 37"/>
                  <p:cNvSpPr txBox="1"/>
                  <p:nvPr/>
                </p:nvSpPr>
                <p:spPr>
                  <a:xfrm flipH="1">
                    <a:off x="2242882" y="-58616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u</a:t>
                    </a:r>
                    <a:endParaRPr lang="es-ES" dirty="0"/>
                  </a:p>
                </p:txBody>
              </p:sp>
              <p:sp>
                <p:nvSpPr>
                  <p:cNvPr id="341" name="CuadroTexto 38"/>
                  <p:cNvSpPr txBox="1"/>
                  <p:nvPr/>
                </p:nvSpPr>
                <p:spPr>
                  <a:xfrm flipH="1">
                    <a:off x="449907" y="102759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v</a:t>
                    </a:r>
                    <a:endParaRPr lang="es-ES" dirty="0"/>
                  </a:p>
                </p:txBody>
              </p:sp>
              <p:sp>
                <p:nvSpPr>
                  <p:cNvPr id="342" name="CuadroTexto 39"/>
                  <p:cNvSpPr txBox="1"/>
                  <p:nvPr/>
                </p:nvSpPr>
                <p:spPr>
                  <a:xfrm flipH="1">
                    <a:off x="1056578" y="1027597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w</a:t>
                    </a:r>
                    <a:endParaRPr lang="es-ES" dirty="0"/>
                  </a:p>
                </p:txBody>
              </p:sp>
              <p:sp>
                <p:nvSpPr>
                  <p:cNvPr id="343" name="CuadroTexto 40"/>
                  <p:cNvSpPr txBox="1"/>
                  <p:nvPr/>
                </p:nvSpPr>
                <p:spPr>
                  <a:xfrm flipH="1">
                    <a:off x="1669107" y="1033512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x</a:t>
                    </a:r>
                    <a:endParaRPr lang="es-ES" dirty="0"/>
                  </a:p>
                </p:txBody>
              </p:sp>
              <p:sp>
                <p:nvSpPr>
                  <p:cNvPr id="344" name="CuadroTexto 41"/>
                  <p:cNvSpPr txBox="1"/>
                  <p:nvPr/>
                </p:nvSpPr>
                <p:spPr>
                  <a:xfrm flipH="1">
                    <a:off x="2296296" y="1027596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y</a:t>
                    </a:r>
                    <a:endParaRPr lang="es-ES" dirty="0"/>
                  </a:p>
                </p:txBody>
              </p:sp>
            </p:grpSp>
            <p:sp>
              <p:nvSpPr>
                <p:cNvPr id="335" name="CuadroTexto 45"/>
                <p:cNvSpPr txBox="1"/>
                <p:nvPr/>
              </p:nvSpPr>
              <p:spPr>
                <a:xfrm>
                  <a:off x="892346" y="295527"/>
                  <a:ext cx="533400" cy="164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1/</a:t>
                  </a:r>
                  <a:endParaRPr lang="es-ES" sz="1000" b="1" dirty="0"/>
                </a:p>
              </p:txBody>
            </p:sp>
          </p:grpSp>
          <p:sp>
            <p:nvSpPr>
              <p:cNvPr id="332" name="CuadroTexto 45"/>
              <p:cNvSpPr txBox="1"/>
              <p:nvPr/>
            </p:nvSpPr>
            <p:spPr>
              <a:xfrm>
                <a:off x="2209800" y="5087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2/5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3" name="CuadroTexto 45"/>
              <p:cNvSpPr txBox="1"/>
              <p:nvPr/>
            </p:nvSpPr>
            <p:spPr>
              <a:xfrm>
                <a:off x="2209800" y="5851332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3/4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3" name="CuadroTexto 45"/>
            <p:cNvSpPr txBox="1"/>
            <p:nvPr/>
          </p:nvSpPr>
          <p:spPr>
            <a:xfrm>
              <a:off x="3681209" y="5849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6/</a:t>
              </a:r>
              <a:endParaRPr lang="es-E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0381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25908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/>
          <p:cNvGrpSpPr/>
          <p:nvPr/>
        </p:nvGrpSpPr>
        <p:grpSpPr>
          <a:xfrm>
            <a:off x="76200" y="76200"/>
            <a:ext cx="2427517" cy="1576338"/>
            <a:chOff x="2637455" y="4498676"/>
            <a:chExt cx="3934407" cy="2206924"/>
          </a:xfrm>
        </p:grpSpPr>
        <p:grpSp>
          <p:nvGrpSpPr>
            <p:cNvPr id="5" name="Group 4"/>
            <p:cNvGrpSpPr/>
            <p:nvPr/>
          </p:nvGrpSpPr>
          <p:grpSpPr>
            <a:xfrm>
              <a:off x="2637455" y="4498676"/>
              <a:ext cx="3934407" cy="2206924"/>
              <a:chOff x="2209800" y="4515786"/>
              <a:chExt cx="3934407" cy="2206924"/>
            </a:xfrm>
          </p:grpSpPr>
          <p:grpSp>
            <p:nvGrpSpPr>
              <p:cNvPr id="7" name="Grupo 46"/>
              <p:cNvGrpSpPr/>
              <p:nvPr/>
            </p:nvGrpSpPr>
            <p:grpSpPr>
              <a:xfrm>
                <a:off x="2397440" y="4515786"/>
                <a:ext cx="3746767" cy="2206924"/>
                <a:chOff x="381000" y="-67408"/>
                <a:chExt cx="2243540" cy="1470252"/>
              </a:xfrm>
            </p:grpSpPr>
            <p:grpSp>
              <p:nvGrpSpPr>
                <p:cNvPr id="10" name="Grupo 42"/>
                <p:cNvGrpSpPr/>
                <p:nvPr/>
              </p:nvGrpSpPr>
              <p:grpSpPr>
                <a:xfrm>
                  <a:off x="381000" y="-67408"/>
                  <a:ext cx="2243540" cy="1470252"/>
                  <a:chOff x="381000" y="-67408"/>
                  <a:chExt cx="2243540" cy="1470252"/>
                </a:xfrm>
              </p:grpSpPr>
              <p:grpSp>
                <p:nvGrpSpPr>
                  <p:cNvPr id="12" name="Grupo 33"/>
                  <p:cNvGrpSpPr/>
                  <p:nvPr/>
                </p:nvGrpSpPr>
                <p:grpSpPr>
                  <a:xfrm>
                    <a:off x="381000" y="228600"/>
                    <a:ext cx="2133600" cy="838200"/>
                    <a:chOff x="1828800" y="609600"/>
                    <a:chExt cx="2133600" cy="838200"/>
                  </a:xfrm>
                </p:grpSpPr>
                <p:cxnSp>
                  <p:nvCxnSpPr>
                    <p:cNvPr id="21" name="Conector recto 17"/>
                    <p:cNvCxnSpPr>
                      <a:stCxn id="25" idx="4"/>
                      <a:endCxn id="27" idx="0"/>
                    </p:cNvCxnSpPr>
                    <p:nvPr/>
                  </p:nvCxnSpPr>
                  <p:spPr>
                    <a:xfrm>
                      <a:off x="2590800" y="914400"/>
                      <a:ext cx="0" cy="22860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Conector recto 13"/>
                    <p:cNvCxnSpPr>
                      <a:stCxn id="24" idx="4"/>
                      <a:endCxn id="26" idx="0"/>
                    </p:cNvCxnSpPr>
                    <p:nvPr/>
                  </p:nvCxnSpPr>
                  <p:spPr>
                    <a:xfrm>
                      <a:off x="1981200" y="914400"/>
                      <a:ext cx="0" cy="22860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Conector recto 15"/>
                    <p:cNvCxnSpPr>
                      <a:stCxn id="24" idx="6"/>
                      <a:endCxn id="25" idx="2"/>
                    </p:cNvCxnSpPr>
                    <p:nvPr/>
                  </p:nvCxnSpPr>
                  <p:spPr>
                    <a:xfrm>
                      <a:off x="2133600" y="762000"/>
                      <a:ext cx="304800" cy="0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Elipse 3"/>
                    <p:cNvSpPr/>
                    <p:nvPr/>
                  </p:nvSpPr>
                  <p:spPr>
                    <a:xfrm>
                      <a:off x="1828800" y="6096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5" name="Elipse 4"/>
                    <p:cNvSpPr/>
                    <p:nvPr/>
                  </p:nvSpPr>
                  <p:spPr>
                    <a:xfrm>
                      <a:off x="2438400" y="6096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26" name="Elipse 5"/>
                    <p:cNvSpPr/>
                    <p:nvPr/>
                  </p:nvSpPr>
                  <p:spPr>
                    <a:xfrm>
                      <a:off x="1828800" y="11430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7" name="Elipse 6"/>
                    <p:cNvSpPr/>
                    <p:nvPr/>
                  </p:nvSpPr>
                  <p:spPr>
                    <a:xfrm>
                      <a:off x="2438400" y="1143000"/>
                      <a:ext cx="304800" cy="304800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8" name="Elipse 8"/>
                    <p:cNvSpPr/>
                    <p:nvPr/>
                  </p:nvSpPr>
                  <p:spPr>
                    <a:xfrm>
                      <a:off x="3048000" y="6096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29" name="Elipse 9"/>
                    <p:cNvSpPr/>
                    <p:nvPr/>
                  </p:nvSpPr>
                  <p:spPr>
                    <a:xfrm>
                      <a:off x="3657600" y="6096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0" name="Elipse 10"/>
                    <p:cNvSpPr/>
                    <p:nvPr/>
                  </p:nvSpPr>
                  <p:spPr>
                    <a:xfrm>
                      <a:off x="3048000" y="11430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1" name="Elipse 11"/>
                    <p:cNvSpPr/>
                    <p:nvPr/>
                  </p:nvSpPr>
                  <p:spPr>
                    <a:xfrm>
                      <a:off x="3657600" y="1143000"/>
                      <a:ext cx="304800" cy="304800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32" name="Conector recto 19"/>
                    <p:cNvCxnSpPr>
                      <a:stCxn id="27" idx="7"/>
                      <a:endCxn id="28" idx="3"/>
                    </p:cNvCxnSpPr>
                    <p:nvPr/>
                  </p:nvCxnSpPr>
                  <p:spPr>
                    <a:xfrm flipV="1">
                      <a:off x="2698563" y="869763"/>
                      <a:ext cx="394074" cy="3178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ector recto 21"/>
                    <p:cNvCxnSpPr>
                      <a:stCxn id="27" idx="6"/>
                      <a:endCxn id="30" idx="2"/>
                    </p:cNvCxnSpPr>
                    <p:nvPr/>
                  </p:nvCxnSpPr>
                  <p:spPr>
                    <a:xfrm>
                      <a:off x="2743200" y="1295400"/>
                      <a:ext cx="3048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Conector recto 23"/>
                    <p:cNvCxnSpPr>
                      <a:stCxn id="28" idx="4"/>
                      <a:endCxn id="30" idx="0"/>
                    </p:cNvCxnSpPr>
                    <p:nvPr/>
                  </p:nvCxnSpPr>
                  <p:spPr>
                    <a:xfrm>
                      <a:off x="3200400" y="914400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Conector recto 25"/>
                    <p:cNvCxnSpPr>
                      <a:stCxn id="28" idx="6"/>
                      <a:endCxn id="29" idx="2"/>
                    </p:cNvCxnSpPr>
                    <p:nvPr/>
                  </p:nvCxnSpPr>
                  <p:spPr>
                    <a:xfrm>
                      <a:off x="3352800" y="762000"/>
                      <a:ext cx="30480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Conector recto 27"/>
                    <p:cNvCxnSpPr>
                      <a:stCxn id="29" idx="3"/>
                      <a:endCxn id="30" idx="7"/>
                    </p:cNvCxnSpPr>
                    <p:nvPr/>
                  </p:nvCxnSpPr>
                  <p:spPr>
                    <a:xfrm flipH="1">
                      <a:off x="3308163" y="869763"/>
                      <a:ext cx="394074" cy="31787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29"/>
                    <p:cNvCxnSpPr>
                      <a:stCxn id="29" idx="4"/>
                      <a:endCxn id="31" idx="0"/>
                    </p:cNvCxnSpPr>
                    <p:nvPr/>
                  </p:nvCxnSpPr>
                  <p:spPr>
                    <a:xfrm>
                      <a:off x="3810000" y="914400"/>
                      <a:ext cx="0" cy="228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Conector recto 31"/>
                    <p:cNvCxnSpPr>
                      <a:stCxn id="31" idx="2"/>
                    </p:cNvCxnSpPr>
                    <p:nvPr/>
                  </p:nvCxnSpPr>
                  <p:spPr>
                    <a:xfrm flipH="1">
                      <a:off x="3349195" y="1295400"/>
                      <a:ext cx="308405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CuadroTexto 34"/>
                  <p:cNvSpPr txBox="1"/>
                  <p:nvPr/>
                </p:nvSpPr>
                <p:spPr>
                  <a:xfrm flipH="1">
                    <a:off x="443389" y="-5869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r</a:t>
                    </a:r>
                    <a:endParaRPr lang="es-ES" dirty="0"/>
                  </a:p>
                </p:txBody>
              </p:sp>
              <p:sp>
                <p:nvSpPr>
                  <p:cNvPr id="14" name="CuadroTexto 35"/>
                  <p:cNvSpPr txBox="1"/>
                  <p:nvPr/>
                </p:nvSpPr>
                <p:spPr>
                  <a:xfrm flipH="1">
                    <a:off x="1023682" y="-67408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</a:t>
                    </a:r>
                    <a:endParaRPr lang="es-ES" dirty="0"/>
                  </a:p>
                </p:txBody>
              </p:sp>
              <p:sp>
                <p:nvSpPr>
                  <p:cNvPr id="15" name="CuadroTexto 36"/>
                  <p:cNvSpPr txBox="1"/>
                  <p:nvPr/>
                </p:nvSpPr>
                <p:spPr>
                  <a:xfrm flipH="1">
                    <a:off x="1633282" y="-58616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t</a:t>
                    </a:r>
                    <a:endParaRPr lang="es-ES" dirty="0"/>
                  </a:p>
                </p:txBody>
              </p:sp>
              <p:sp>
                <p:nvSpPr>
                  <p:cNvPr id="16" name="CuadroTexto 37"/>
                  <p:cNvSpPr txBox="1"/>
                  <p:nvPr/>
                </p:nvSpPr>
                <p:spPr>
                  <a:xfrm flipH="1">
                    <a:off x="2242882" y="-58616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u</a:t>
                    </a:r>
                    <a:endParaRPr lang="es-ES" dirty="0"/>
                  </a:p>
                </p:txBody>
              </p:sp>
              <p:sp>
                <p:nvSpPr>
                  <p:cNvPr id="17" name="CuadroTexto 38"/>
                  <p:cNvSpPr txBox="1"/>
                  <p:nvPr/>
                </p:nvSpPr>
                <p:spPr>
                  <a:xfrm flipH="1">
                    <a:off x="449907" y="1027597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v</a:t>
                    </a:r>
                    <a:endParaRPr lang="es-ES" dirty="0"/>
                  </a:p>
                </p:txBody>
              </p:sp>
              <p:sp>
                <p:nvSpPr>
                  <p:cNvPr id="18" name="CuadroTexto 39"/>
                  <p:cNvSpPr txBox="1"/>
                  <p:nvPr/>
                </p:nvSpPr>
                <p:spPr>
                  <a:xfrm flipH="1">
                    <a:off x="1056578" y="1027597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w</a:t>
                    </a:r>
                    <a:endParaRPr lang="es-ES" dirty="0"/>
                  </a:p>
                </p:txBody>
              </p:sp>
              <p:sp>
                <p:nvSpPr>
                  <p:cNvPr id="19" name="CuadroTexto 40"/>
                  <p:cNvSpPr txBox="1"/>
                  <p:nvPr/>
                </p:nvSpPr>
                <p:spPr>
                  <a:xfrm flipH="1">
                    <a:off x="1669107" y="1033512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x</a:t>
                    </a:r>
                    <a:endParaRPr lang="es-ES" dirty="0"/>
                  </a:p>
                </p:txBody>
              </p:sp>
              <p:sp>
                <p:nvSpPr>
                  <p:cNvPr id="20" name="CuadroTexto 41"/>
                  <p:cNvSpPr txBox="1"/>
                  <p:nvPr/>
                </p:nvSpPr>
                <p:spPr>
                  <a:xfrm flipH="1">
                    <a:off x="2296296" y="1027596"/>
                    <a:ext cx="3282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y</a:t>
                    </a:r>
                    <a:endParaRPr lang="es-ES" dirty="0"/>
                  </a:p>
                </p:txBody>
              </p:sp>
            </p:grpSp>
            <p:sp>
              <p:nvSpPr>
                <p:cNvPr id="11" name="CuadroTexto 45"/>
                <p:cNvSpPr txBox="1"/>
                <p:nvPr/>
              </p:nvSpPr>
              <p:spPr>
                <a:xfrm>
                  <a:off x="892346" y="295527"/>
                  <a:ext cx="533400" cy="1640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1/</a:t>
                  </a:r>
                  <a:endParaRPr lang="es-ES" sz="1000" b="1" dirty="0"/>
                </a:p>
              </p:txBody>
            </p:sp>
          </p:grpSp>
          <p:sp>
            <p:nvSpPr>
              <p:cNvPr id="8" name="CuadroTexto 45"/>
              <p:cNvSpPr txBox="1"/>
              <p:nvPr/>
            </p:nvSpPr>
            <p:spPr>
              <a:xfrm>
                <a:off x="2209800" y="5087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2/5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CuadroTexto 45"/>
              <p:cNvSpPr txBox="1"/>
              <p:nvPr/>
            </p:nvSpPr>
            <p:spPr>
              <a:xfrm>
                <a:off x="2209800" y="5851332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3/4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CuadroTexto 45"/>
            <p:cNvSpPr txBox="1"/>
            <p:nvPr/>
          </p:nvSpPr>
          <p:spPr>
            <a:xfrm>
              <a:off x="3681209" y="5849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6/</a:t>
              </a:r>
              <a:endParaRPr lang="es-ES" sz="1000" b="1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637455" y="152400"/>
            <a:ext cx="3934407" cy="2206924"/>
            <a:chOff x="2637455" y="152400"/>
            <a:chExt cx="3934407" cy="2206924"/>
          </a:xfrm>
        </p:grpSpPr>
        <p:grpSp>
          <p:nvGrpSpPr>
            <p:cNvPr id="78" name="Group 77"/>
            <p:cNvGrpSpPr/>
            <p:nvPr/>
          </p:nvGrpSpPr>
          <p:grpSpPr>
            <a:xfrm>
              <a:off x="2637455" y="152400"/>
              <a:ext cx="3934407" cy="2206924"/>
              <a:chOff x="2637455" y="4498676"/>
              <a:chExt cx="3934407" cy="2206924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637455" y="4498676"/>
                <a:ext cx="3934407" cy="2206924"/>
                <a:chOff x="2209800" y="4515786"/>
                <a:chExt cx="3934407" cy="2206924"/>
              </a:xfrm>
            </p:grpSpPr>
            <p:grpSp>
              <p:nvGrpSpPr>
                <p:cNvPr id="81" name="Grupo 46"/>
                <p:cNvGrpSpPr/>
                <p:nvPr/>
              </p:nvGrpSpPr>
              <p:grpSpPr>
                <a:xfrm>
                  <a:off x="2397440" y="4515786"/>
                  <a:ext cx="3746767" cy="2206924"/>
                  <a:chOff x="381000" y="-67408"/>
                  <a:chExt cx="2243540" cy="1470252"/>
                </a:xfrm>
              </p:grpSpPr>
              <p:grpSp>
                <p:nvGrpSpPr>
                  <p:cNvPr id="84" name="Grupo 42"/>
                  <p:cNvGrpSpPr/>
                  <p:nvPr/>
                </p:nvGrpSpPr>
                <p:grpSpPr>
                  <a:xfrm>
                    <a:off x="381000" y="-67408"/>
                    <a:ext cx="2243540" cy="1470252"/>
                    <a:chOff x="381000" y="-67408"/>
                    <a:chExt cx="2243540" cy="1470252"/>
                  </a:xfrm>
                </p:grpSpPr>
                <p:grpSp>
                  <p:nvGrpSpPr>
                    <p:cNvPr id="86" name="Grupo 33"/>
                    <p:cNvGrpSpPr/>
                    <p:nvPr/>
                  </p:nvGrpSpPr>
                  <p:grpSpPr>
                    <a:xfrm>
                      <a:off x="381000" y="228600"/>
                      <a:ext cx="2133600" cy="838200"/>
                      <a:chOff x="1828800" y="609600"/>
                      <a:chExt cx="2133600" cy="838200"/>
                    </a:xfrm>
                  </p:grpSpPr>
                  <p:cxnSp>
                    <p:nvCxnSpPr>
                      <p:cNvPr id="95" name="Conector recto 17"/>
                      <p:cNvCxnSpPr>
                        <a:stCxn id="99" idx="4"/>
                        <a:endCxn id="101" idx="0"/>
                      </p:cNvCxnSpPr>
                      <p:nvPr/>
                    </p:nvCxnSpPr>
                    <p:spPr>
                      <a:xfrm>
                        <a:off x="2590800" y="914400"/>
                        <a:ext cx="0" cy="2286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Conector recto 13"/>
                      <p:cNvCxnSpPr>
                        <a:stCxn id="98" idx="4"/>
                        <a:endCxn id="100" idx="0"/>
                      </p:cNvCxnSpPr>
                      <p:nvPr/>
                    </p:nvCxnSpPr>
                    <p:spPr>
                      <a:xfrm>
                        <a:off x="1981200" y="914400"/>
                        <a:ext cx="0" cy="22860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Conector recto 15"/>
                      <p:cNvCxnSpPr>
                        <a:stCxn id="98" idx="6"/>
                        <a:endCxn id="99" idx="2"/>
                      </p:cNvCxnSpPr>
                      <p:nvPr/>
                    </p:nvCxnSpPr>
                    <p:spPr>
                      <a:xfrm>
                        <a:off x="2133600" y="762000"/>
                        <a:ext cx="304800" cy="0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8" name="Elipse 3"/>
                      <p:cNvSpPr/>
                      <p:nvPr/>
                    </p:nvSpPr>
                    <p:spPr>
                      <a:xfrm>
                        <a:off x="1828800" y="609600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99" name="Elipse 4"/>
                      <p:cNvSpPr/>
                      <p:nvPr/>
                    </p:nvSpPr>
                    <p:spPr>
                      <a:xfrm>
                        <a:off x="2438400" y="609600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 dirty="0"/>
                      </a:p>
                    </p:txBody>
                  </p:sp>
                  <p:sp>
                    <p:nvSpPr>
                      <p:cNvPr id="100" name="Elipse 5"/>
                      <p:cNvSpPr/>
                      <p:nvPr/>
                    </p:nvSpPr>
                    <p:spPr>
                      <a:xfrm>
                        <a:off x="1828800" y="1143000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01" name="Elipse 6"/>
                      <p:cNvSpPr/>
                      <p:nvPr/>
                    </p:nvSpPr>
                    <p:spPr>
                      <a:xfrm>
                        <a:off x="2438400" y="1143000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02" name="Elipse 8"/>
                      <p:cNvSpPr/>
                      <p:nvPr/>
                    </p:nvSpPr>
                    <p:spPr>
                      <a:xfrm>
                        <a:off x="3048000" y="609600"/>
                        <a:ext cx="304800" cy="304800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03" name="Elipse 9"/>
                      <p:cNvSpPr/>
                      <p:nvPr/>
                    </p:nvSpPr>
                    <p:spPr>
                      <a:xfrm>
                        <a:off x="3657600" y="609600"/>
                        <a:ext cx="304800" cy="304800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04" name="Elipse 10"/>
                      <p:cNvSpPr/>
                      <p:nvPr/>
                    </p:nvSpPr>
                    <p:spPr>
                      <a:xfrm>
                        <a:off x="3048000" y="1143000"/>
                        <a:ext cx="304800" cy="304800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105" name="Elipse 11"/>
                      <p:cNvSpPr/>
                      <p:nvPr/>
                    </p:nvSpPr>
                    <p:spPr>
                      <a:xfrm>
                        <a:off x="3657600" y="1143000"/>
                        <a:ext cx="304800" cy="304800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cxnSp>
                    <p:nvCxnSpPr>
                      <p:cNvPr id="106" name="Conector recto 19"/>
                      <p:cNvCxnSpPr>
                        <a:stCxn id="101" idx="7"/>
                        <a:endCxn id="102" idx="3"/>
                      </p:cNvCxnSpPr>
                      <p:nvPr/>
                    </p:nvCxnSpPr>
                    <p:spPr>
                      <a:xfrm flipV="1">
                        <a:off x="2698563" y="869763"/>
                        <a:ext cx="394074" cy="317874"/>
                      </a:xfrm>
                      <a:prstGeom prst="line">
                        <a:avLst/>
                      </a:prstGeom>
                      <a:ln w="571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" name="Conector recto 21"/>
                      <p:cNvCxnSpPr>
                        <a:stCxn id="101" idx="6"/>
                        <a:endCxn id="104" idx="2"/>
                      </p:cNvCxnSpPr>
                      <p:nvPr/>
                    </p:nvCxnSpPr>
                    <p:spPr>
                      <a:xfrm>
                        <a:off x="2743200" y="1295400"/>
                        <a:ext cx="3048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" name="Conector recto 23"/>
                      <p:cNvCxnSpPr>
                        <a:stCxn id="102" idx="4"/>
                        <a:endCxn id="104" idx="0"/>
                      </p:cNvCxnSpPr>
                      <p:nvPr/>
                    </p:nvCxnSpPr>
                    <p:spPr>
                      <a:xfrm>
                        <a:off x="3200400" y="914400"/>
                        <a:ext cx="0" cy="228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Conector recto 25"/>
                      <p:cNvCxnSpPr>
                        <a:stCxn id="102" idx="6"/>
                        <a:endCxn id="103" idx="2"/>
                      </p:cNvCxnSpPr>
                      <p:nvPr/>
                    </p:nvCxnSpPr>
                    <p:spPr>
                      <a:xfrm>
                        <a:off x="3352800" y="762000"/>
                        <a:ext cx="30480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Conector recto 27"/>
                      <p:cNvCxnSpPr>
                        <a:stCxn id="103" idx="3"/>
                        <a:endCxn id="104" idx="7"/>
                      </p:cNvCxnSpPr>
                      <p:nvPr/>
                    </p:nvCxnSpPr>
                    <p:spPr>
                      <a:xfrm flipH="1">
                        <a:off x="3308163" y="869763"/>
                        <a:ext cx="394074" cy="31787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Conector recto 29"/>
                      <p:cNvCxnSpPr>
                        <a:stCxn id="103" idx="4"/>
                        <a:endCxn id="105" idx="0"/>
                      </p:cNvCxnSpPr>
                      <p:nvPr/>
                    </p:nvCxnSpPr>
                    <p:spPr>
                      <a:xfrm>
                        <a:off x="3810000" y="914400"/>
                        <a:ext cx="0" cy="228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Conector recto 31"/>
                      <p:cNvCxnSpPr>
                        <a:stCxn id="105" idx="2"/>
                      </p:cNvCxnSpPr>
                      <p:nvPr/>
                    </p:nvCxnSpPr>
                    <p:spPr>
                      <a:xfrm flipH="1">
                        <a:off x="3349195" y="1295400"/>
                        <a:ext cx="308405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CuadroTexto 34"/>
                    <p:cNvSpPr txBox="1"/>
                    <p:nvPr/>
                  </p:nvSpPr>
                  <p:spPr>
                    <a:xfrm flipH="1">
                      <a:off x="443389" y="-58697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r</a:t>
                      </a:r>
                      <a:endParaRPr lang="es-ES" dirty="0"/>
                    </a:p>
                  </p:txBody>
                </p:sp>
                <p:sp>
                  <p:nvSpPr>
                    <p:cNvPr id="88" name="CuadroTexto 35"/>
                    <p:cNvSpPr txBox="1"/>
                    <p:nvPr/>
                  </p:nvSpPr>
                  <p:spPr>
                    <a:xfrm flipH="1">
                      <a:off x="1023682" y="-67408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s</a:t>
                      </a:r>
                      <a:endParaRPr lang="es-ES" dirty="0"/>
                    </a:p>
                  </p:txBody>
                </p:sp>
                <p:sp>
                  <p:nvSpPr>
                    <p:cNvPr id="89" name="CuadroTexto 36"/>
                    <p:cNvSpPr txBox="1"/>
                    <p:nvPr/>
                  </p:nvSpPr>
                  <p:spPr>
                    <a:xfrm flipH="1">
                      <a:off x="1633282" y="-58616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t</a:t>
                      </a:r>
                      <a:endParaRPr lang="es-ES" dirty="0"/>
                    </a:p>
                  </p:txBody>
                </p:sp>
                <p:sp>
                  <p:nvSpPr>
                    <p:cNvPr id="90" name="CuadroTexto 37"/>
                    <p:cNvSpPr txBox="1"/>
                    <p:nvPr/>
                  </p:nvSpPr>
                  <p:spPr>
                    <a:xfrm flipH="1">
                      <a:off x="2242882" y="-58616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u</a:t>
                      </a:r>
                      <a:endParaRPr lang="es-ES" dirty="0"/>
                    </a:p>
                  </p:txBody>
                </p:sp>
                <p:sp>
                  <p:nvSpPr>
                    <p:cNvPr id="91" name="CuadroTexto 38"/>
                    <p:cNvSpPr txBox="1"/>
                    <p:nvPr/>
                  </p:nvSpPr>
                  <p:spPr>
                    <a:xfrm flipH="1">
                      <a:off x="449907" y="1027597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v</a:t>
                      </a:r>
                      <a:endParaRPr lang="es-ES" dirty="0"/>
                    </a:p>
                  </p:txBody>
                </p:sp>
                <p:sp>
                  <p:nvSpPr>
                    <p:cNvPr id="92" name="CuadroTexto 39"/>
                    <p:cNvSpPr txBox="1"/>
                    <p:nvPr/>
                  </p:nvSpPr>
                  <p:spPr>
                    <a:xfrm flipH="1">
                      <a:off x="1056578" y="1027597"/>
                      <a:ext cx="3282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w</a:t>
                      </a:r>
                      <a:endParaRPr lang="es-ES" dirty="0"/>
                    </a:p>
                  </p:txBody>
                </p:sp>
                <p:sp>
                  <p:nvSpPr>
                    <p:cNvPr id="93" name="CuadroTexto 40"/>
                    <p:cNvSpPr txBox="1"/>
                    <p:nvPr/>
                  </p:nvSpPr>
                  <p:spPr>
                    <a:xfrm flipH="1">
                      <a:off x="1669107" y="1033512"/>
                      <a:ext cx="3282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x</a:t>
                      </a:r>
                      <a:endParaRPr lang="es-ES" dirty="0"/>
                    </a:p>
                  </p:txBody>
                </p:sp>
                <p:sp>
                  <p:nvSpPr>
                    <p:cNvPr id="94" name="CuadroTexto 41"/>
                    <p:cNvSpPr txBox="1"/>
                    <p:nvPr/>
                  </p:nvSpPr>
                  <p:spPr>
                    <a:xfrm flipH="1">
                      <a:off x="2296296" y="1027596"/>
                      <a:ext cx="3282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y</a:t>
                      </a:r>
                      <a:endParaRPr lang="es-ES" dirty="0"/>
                    </a:p>
                  </p:txBody>
                </p:sp>
              </p:grpSp>
              <p:sp>
                <p:nvSpPr>
                  <p:cNvPr id="85" name="CuadroTexto 45"/>
                  <p:cNvSpPr txBox="1"/>
                  <p:nvPr/>
                </p:nvSpPr>
                <p:spPr>
                  <a:xfrm>
                    <a:off x="892346" y="295527"/>
                    <a:ext cx="533400" cy="1640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1/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82" name="CuadroTexto 45"/>
                <p:cNvSpPr txBox="1"/>
                <p:nvPr/>
              </p:nvSpPr>
              <p:spPr>
                <a:xfrm>
                  <a:off x="2209800" y="5087780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2/5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3" name="CuadroTexto 45"/>
                <p:cNvSpPr txBox="1"/>
                <p:nvPr/>
              </p:nvSpPr>
              <p:spPr>
                <a:xfrm>
                  <a:off x="2209800" y="585133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3/4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0" name="CuadroTexto 45"/>
              <p:cNvSpPr txBox="1"/>
              <p:nvPr/>
            </p:nvSpPr>
            <p:spPr>
              <a:xfrm>
                <a:off x="3681209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6/</a:t>
                </a:r>
                <a:endParaRPr lang="es-ES" sz="1000" b="1" dirty="0"/>
              </a:p>
            </p:txBody>
          </p:sp>
        </p:grpSp>
        <p:sp>
          <p:nvSpPr>
            <p:cNvPr id="113" name="CuadroTexto 45"/>
            <p:cNvSpPr txBox="1"/>
            <p:nvPr/>
          </p:nvSpPr>
          <p:spPr>
            <a:xfrm>
              <a:off x="4701354" y="6951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7/</a:t>
              </a:r>
              <a:endParaRPr lang="es-ES" sz="1000" b="1" dirty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685662" y="2365076"/>
            <a:ext cx="3938791" cy="2206924"/>
            <a:chOff x="2685662" y="2365076"/>
            <a:chExt cx="3938791" cy="2206924"/>
          </a:xfrm>
        </p:grpSpPr>
        <p:grpSp>
          <p:nvGrpSpPr>
            <p:cNvPr id="115" name="Group 114"/>
            <p:cNvGrpSpPr/>
            <p:nvPr/>
          </p:nvGrpSpPr>
          <p:grpSpPr>
            <a:xfrm>
              <a:off x="2685662" y="2365076"/>
              <a:ext cx="3934407" cy="2206924"/>
              <a:chOff x="2637455" y="152400"/>
              <a:chExt cx="3934407" cy="2206924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637455" y="152400"/>
                <a:ext cx="3934407" cy="2206924"/>
                <a:chOff x="2637455" y="4498676"/>
                <a:chExt cx="3934407" cy="2206924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2637455" y="4498676"/>
                  <a:ext cx="3934407" cy="2206924"/>
                  <a:chOff x="2209800" y="4515786"/>
                  <a:chExt cx="3934407" cy="2206924"/>
                </a:xfrm>
              </p:grpSpPr>
              <p:grpSp>
                <p:nvGrpSpPr>
                  <p:cNvPr id="120" name="Grupo 46"/>
                  <p:cNvGrpSpPr/>
                  <p:nvPr/>
                </p:nvGrpSpPr>
                <p:grpSpPr>
                  <a:xfrm>
                    <a:off x="2397440" y="4515786"/>
                    <a:ext cx="3746767" cy="2206924"/>
                    <a:chOff x="381000" y="-67408"/>
                    <a:chExt cx="2243540" cy="1470252"/>
                  </a:xfrm>
                </p:grpSpPr>
                <p:grpSp>
                  <p:nvGrpSpPr>
                    <p:cNvPr id="123" name="Grupo 42"/>
                    <p:cNvGrpSpPr/>
                    <p:nvPr/>
                  </p:nvGrpSpPr>
                  <p:grpSpPr>
                    <a:xfrm>
                      <a:off x="381000" y="-67408"/>
                      <a:ext cx="2243540" cy="1470252"/>
                      <a:chOff x="381000" y="-67408"/>
                      <a:chExt cx="2243540" cy="1470252"/>
                    </a:xfrm>
                  </p:grpSpPr>
                  <p:grpSp>
                    <p:nvGrpSpPr>
                      <p:cNvPr id="125" name="Grupo 33"/>
                      <p:cNvGrpSpPr/>
                      <p:nvPr/>
                    </p:nvGrpSpPr>
                    <p:grpSpPr>
                      <a:xfrm>
                        <a:off x="381000" y="228600"/>
                        <a:ext cx="2133600" cy="838200"/>
                        <a:chOff x="1828800" y="609600"/>
                        <a:chExt cx="2133600" cy="838200"/>
                      </a:xfrm>
                    </p:grpSpPr>
                    <p:cxnSp>
                      <p:nvCxnSpPr>
                        <p:cNvPr id="134" name="Conector recto 17"/>
                        <p:cNvCxnSpPr>
                          <a:stCxn id="138" idx="4"/>
                          <a:endCxn id="140" idx="0"/>
                        </p:cNvCxnSpPr>
                        <p:nvPr/>
                      </p:nvCxnSpPr>
                      <p:spPr>
                        <a:xfrm>
                          <a:off x="2590800" y="914400"/>
                          <a:ext cx="0" cy="2286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5" name="Conector recto 13"/>
                        <p:cNvCxnSpPr>
                          <a:stCxn id="137" idx="4"/>
                          <a:endCxn id="139" idx="0"/>
                        </p:cNvCxnSpPr>
                        <p:nvPr/>
                      </p:nvCxnSpPr>
                      <p:spPr>
                        <a:xfrm>
                          <a:off x="1981200" y="914400"/>
                          <a:ext cx="0" cy="22860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6" name="Conector recto 15"/>
                        <p:cNvCxnSpPr>
                          <a:stCxn id="137" idx="6"/>
                          <a:endCxn id="138" idx="2"/>
                        </p:cNvCxnSpPr>
                        <p:nvPr/>
                      </p:nvCxnSpPr>
                      <p:spPr>
                        <a:xfrm>
                          <a:off x="2133600" y="762000"/>
                          <a:ext cx="304800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37" name="Elipse 3"/>
                        <p:cNvSpPr/>
                        <p:nvPr/>
                      </p:nvSpPr>
                      <p:spPr>
                        <a:xfrm>
                          <a:off x="1828800" y="6096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38" name="Elipse 4"/>
                        <p:cNvSpPr/>
                        <p:nvPr/>
                      </p:nvSpPr>
                      <p:spPr>
                        <a:xfrm>
                          <a:off x="2438400" y="6096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39" name="Elipse 5"/>
                        <p:cNvSpPr/>
                        <p:nvPr/>
                      </p:nvSpPr>
                      <p:spPr>
                        <a:xfrm>
                          <a:off x="1828800" y="11430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40" name="Elipse 6"/>
                        <p:cNvSpPr/>
                        <p:nvPr/>
                      </p:nvSpPr>
                      <p:spPr>
                        <a:xfrm>
                          <a:off x="2438400" y="11430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41" name="Elipse 8"/>
                        <p:cNvSpPr/>
                        <p:nvPr/>
                      </p:nvSpPr>
                      <p:spPr>
                        <a:xfrm>
                          <a:off x="3048000" y="6096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42" name="Elipse 9"/>
                        <p:cNvSpPr/>
                        <p:nvPr/>
                      </p:nvSpPr>
                      <p:spPr>
                        <a:xfrm>
                          <a:off x="3657600" y="609600"/>
                          <a:ext cx="304800" cy="304800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43" name="Elipse 10"/>
                        <p:cNvSpPr/>
                        <p:nvPr/>
                      </p:nvSpPr>
                      <p:spPr>
                        <a:xfrm>
                          <a:off x="3048000" y="1143000"/>
                          <a:ext cx="304800" cy="30480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44" name="Elipse 11"/>
                        <p:cNvSpPr/>
                        <p:nvPr/>
                      </p:nvSpPr>
                      <p:spPr>
                        <a:xfrm>
                          <a:off x="3657600" y="1143000"/>
                          <a:ext cx="304800" cy="304800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cxnSp>
                      <p:nvCxnSpPr>
                        <p:cNvPr id="145" name="Conector recto 19"/>
                        <p:cNvCxnSpPr>
                          <a:stCxn id="140" idx="7"/>
                          <a:endCxn id="141" idx="3"/>
                        </p:cNvCxnSpPr>
                        <p:nvPr/>
                      </p:nvCxnSpPr>
                      <p:spPr>
                        <a:xfrm flipV="1">
                          <a:off x="2698563" y="869763"/>
                          <a:ext cx="394074" cy="317874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Conector recto 21"/>
                        <p:cNvCxnSpPr>
                          <a:stCxn id="140" idx="6"/>
                          <a:endCxn id="143" idx="2"/>
                        </p:cNvCxnSpPr>
                        <p:nvPr/>
                      </p:nvCxnSpPr>
                      <p:spPr>
                        <a:xfrm>
                          <a:off x="2743200" y="1295400"/>
                          <a:ext cx="304800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" name="Conector recto 23"/>
                        <p:cNvCxnSpPr>
                          <a:stCxn id="141" idx="4"/>
                          <a:endCxn id="143" idx="0"/>
                        </p:cNvCxnSpPr>
                        <p:nvPr/>
                      </p:nvCxnSpPr>
                      <p:spPr>
                        <a:xfrm>
                          <a:off x="3200400" y="914400"/>
                          <a:ext cx="0" cy="22860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" name="Conector recto 25"/>
                        <p:cNvCxnSpPr>
                          <a:stCxn id="141" idx="6"/>
                          <a:endCxn id="142" idx="2"/>
                        </p:cNvCxnSpPr>
                        <p:nvPr/>
                      </p:nvCxnSpPr>
                      <p:spPr>
                        <a:xfrm>
                          <a:off x="3352800" y="762000"/>
                          <a:ext cx="304800" cy="0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9" name="Conector recto 27"/>
                        <p:cNvCxnSpPr>
                          <a:stCxn id="142" idx="3"/>
                          <a:endCxn id="143" idx="7"/>
                        </p:cNvCxnSpPr>
                        <p:nvPr/>
                      </p:nvCxnSpPr>
                      <p:spPr>
                        <a:xfrm flipH="1">
                          <a:off x="3308163" y="869763"/>
                          <a:ext cx="394074" cy="31787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0" name="Conector recto 29"/>
                        <p:cNvCxnSpPr>
                          <a:stCxn id="142" idx="4"/>
                          <a:endCxn id="144" idx="0"/>
                        </p:cNvCxnSpPr>
                        <p:nvPr/>
                      </p:nvCxnSpPr>
                      <p:spPr>
                        <a:xfrm>
                          <a:off x="3810000" y="914400"/>
                          <a:ext cx="0" cy="22860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1" name="Conector recto 31"/>
                        <p:cNvCxnSpPr>
                          <a:stCxn id="144" idx="2"/>
                        </p:cNvCxnSpPr>
                        <p:nvPr/>
                      </p:nvCxnSpPr>
                      <p:spPr>
                        <a:xfrm flipH="1">
                          <a:off x="3349195" y="1295400"/>
                          <a:ext cx="308405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26" name="CuadroTexto 34"/>
                      <p:cNvSpPr txBox="1"/>
                      <p:nvPr/>
                    </p:nvSpPr>
                    <p:spPr>
                      <a:xfrm flipH="1">
                        <a:off x="443389" y="-58697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r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27" name="CuadroTexto 35"/>
                      <p:cNvSpPr txBox="1"/>
                      <p:nvPr/>
                    </p:nvSpPr>
                    <p:spPr>
                      <a:xfrm flipH="1">
                        <a:off x="1023682" y="-67408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s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28" name="CuadroTexto 36"/>
                      <p:cNvSpPr txBox="1"/>
                      <p:nvPr/>
                    </p:nvSpPr>
                    <p:spPr>
                      <a:xfrm flipH="1">
                        <a:off x="1633282" y="-58616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t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29" name="CuadroTexto 37"/>
                      <p:cNvSpPr txBox="1"/>
                      <p:nvPr/>
                    </p:nvSpPr>
                    <p:spPr>
                      <a:xfrm flipH="1">
                        <a:off x="2242882" y="-58616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u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30" name="CuadroTexto 38"/>
                      <p:cNvSpPr txBox="1"/>
                      <p:nvPr/>
                    </p:nvSpPr>
                    <p:spPr>
                      <a:xfrm flipH="1">
                        <a:off x="449907" y="1027597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v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31" name="CuadroTexto 39"/>
                      <p:cNvSpPr txBox="1"/>
                      <p:nvPr/>
                    </p:nvSpPr>
                    <p:spPr>
                      <a:xfrm flipH="1">
                        <a:off x="1056578" y="1027597"/>
                        <a:ext cx="3282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w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32" name="CuadroTexto 40"/>
                      <p:cNvSpPr txBox="1"/>
                      <p:nvPr/>
                    </p:nvSpPr>
                    <p:spPr>
                      <a:xfrm flipH="1">
                        <a:off x="1669107" y="1033512"/>
                        <a:ext cx="3282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x</a:t>
                        </a:r>
                        <a:endParaRPr lang="es-ES" dirty="0"/>
                      </a:p>
                    </p:txBody>
                  </p:sp>
                  <p:sp>
                    <p:nvSpPr>
                      <p:cNvPr id="133" name="CuadroTexto 41"/>
                      <p:cNvSpPr txBox="1"/>
                      <p:nvPr/>
                    </p:nvSpPr>
                    <p:spPr>
                      <a:xfrm flipH="1">
                        <a:off x="2296296" y="1027596"/>
                        <a:ext cx="32824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y</a:t>
                        </a:r>
                        <a:endParaRPr lang="es-ES" dirty="0"/>
                      </a:p>
                    </p:txBody>
                  </p:sp>
                </p:grpSp>
                <p:sp>
                  <p:nvSpPr>
                    <p:cNvPr id="124" name="CuadroTexto 45"/>
                    <p:cNvSpPr txBox="1"/>
                    <p:nvPr/>
                  </p:nvSpPr>
                  <p:spPr>
                    <a:xfrm>
                      <a:off x="892346" y="295527"/>
                      <a:ext cx="533400" cy="1640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1/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121" name="CuadroTexto 45"/>
                  <p:cNvSpPr txBox="1"/>
                  <p:nvPr/>
                </p:nvSpPr>
                <p:spPr>
                  <a:xfrm>
                    <a:off x="2209800" y="5087780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/>
                        </a:solidFill>
                      </a:rPr>
                      <a:t>2/5</a:t>
                    </a:r>
                    <a:endParaRPr lang="es-ES" sz="10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2" name="CuadroTexto 45"/>
                  <p:cNvSpPr txBox="1"/>
                  <p:nvPr/>
                </p:nvSpPr>
                <p:spPr>
                  <a:xfrm>
                    <a:off x="2209800" y="5851332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/>
                        </a:solidFill>
                      </a:rPr>
                      <a:t>3/4</a:t>
                    </a:r>
                    <a:endParaRPr lang="es-ES" sz="1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9" name="CuadroTexto 45"/>
                <p:cNvSpPr txBox="1"/>
                <p:nvPr/>
              </p:nvSpPr>
              <p:spPr>
                <a:xfrm>
                  <a:off x="3681209" y="5849780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6/</a:t>
                  </a:r>
                  <a:endParaRPr lang="es-ES" sz="1000" b="1" dirty="0"/>
                </a:p>
              </p:txBody>
            </p:sp>
          </p:grpSp>
          <p:sp>
            <p:nvSpPr>
              <p:cNvPr id="117" name="CuadroTexto 45"/>
              <p:cNvSpPr txBox="1"/>
              <p:nvPr/>
            </p:nvSpPr>
            <p:spPr>
              <a:xfrm>
                <a:off x="4701354" y="695131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7/</a:t>
                </a:r>
                <a:endParaRPr lang="es-ES" sz="1000" b="1" dirty="0"/>
              </a:p>
            </p:txBody>
          </p:sp>
        </p:grpSp>
        <p:sp>
          <p:nvSpPr>
            <p:cNvPr id="192" name="CuadroTexto 45"/>
            <p:cNvSpPr txBox="1"/>
            <p:nvPr/>
          </p:nvSpPr>
          <p:spPr>
            <a:xfrm>
              <a:off x="5733662" y="2914262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8/</a:t>
              </a:r>
              <a:endParaRPr lang="es-ES" sz="1000" b="1" dirty="0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2690609" y="4498676"/>
            <a:ext cx="3952506" cy="2206924"/>
            <a:chOff x="2690609" y="4498676"/>
            <a:chExt cx="3952506" cy="2206924"/>
          </a:xfrm>
        </p:grpSpPr>
        <p:grpSp>
          <p:nvGrpSpPr>
            <p:cNvPr id="194" name="Group 193"/>
            <p:cNvGrpSpPr/>
            <p:nvPr/>
          </p:nvGrpSpPr>
          <p:grpSpPr>
            <a:xfrm>
              <a:off x="2690609" y="4498676"/>
              <a:ext cx="3938791" cy="2206924"/>
              <a:chOff x="2685662" y="2365076"/>
              <a:chExt cx="3938791" cy="2206924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2685662" y="2365076"/>
                <a:ext cx="3934407" cy="2206924"/>
                <a:chOff x="2637455" y="152400"/>
                <a:chExt cx="3934407" cy="2206924"/>
              </a:xfrm>
            </p:grpSpPr>
            <p:grpSp>
              <p:nvGrpSpPr>
                <p:cNvPr id="197" name="Group 196"/>
                <p:cNvGrpSpPr/>
                <p:nvPr/>
              </p:nvGrpSpPr>
              <p:grpSpPr>
                <a:xfrm>
                  <a:off x="2637455" y="152400"/>
                  <a:ext cx="3934407" cy="2206924"/>
                  <a:chOff x="2637455" y="4498676"/>
                  <a:chExt cx="3934407" cy="2206924"/>
                </a:xfrm>
              </p:grpSpPr>
              <p:grpSp>
                <p:nvGrpSpPr>
                  <p:cNvPr id="199" name="Group 198"/>
                  <p:cNvGrpSpPr/>
                  <p:nvPr/>
                </p:nvGrpSpPr>
                <p:grpSpPr>
                  <a:xfrm>
                    <a:off x="2637455" y="4498676"/>
                    <a:ext cx="3934407" cy="2206924"/>
                    <a:chOff x="2209800" y="4515786"/>
                    <a:chExt cx="3934407" cy="2206924"/>
                  </a:xfrm>
                </p:grpSpPr>
                <p:grpSp>
                  <p:nvGrpSpPr>
                    <p:cNvPr id="201" name="Grupo 46"/>
                    <p:cNvGrpSpPr/>
                    <p:nvPr/>
                  </p:nvGrpSpPr>
                  <p:grpSpPr>
                    <a:xfrm>
                      <a:off x="2397440" y="4515786"/>
                      <a:ext cx="3746767" cy="2206924"/>
                      <a:chOff x="381000" y="-67408"/>
                      <a:chExt cx="2243540" cy="1470252"/>
                    </a:xfrm>
                  </p:grpSpPr>
                  <p:grpSp>
                    <p:nvGrpSpPr>
                      <p:cNvPr id="204" name="Grupo 42"/>
                      <p:cNvGrpSpPr/>
                      <p:nvPr/>
                    </p:nvGrpSpPr>
                    <p:grpSpPr>
                      <a:xfrm>
                        <a:off x="381000" y="-67408"/>
                        <a:ext cx="2243540" cy="1470252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206" name="Grupo 33"/>
                        <p:cNvGrpSpPr/>
                        <p:nvPr/>
                      </p:nvGrpSpPr>
                      <p:grpSpPr>
                        <a:xfrm>
                          <a:off x="381000" y="228600"/>
                          <a:ext cx="2133600" cy="838200"/>
                          <a:chOff x="1828800" y="609600"/>
                          <a:chExt cx="2133600" cy="838200"/>
                        </a:xfrm>
                      </p:grpSpPr>
                      <p:cxnSp>
                        <p:nvCxnSpPr>
                          <p:cNvPr id="231" name="Conector recto 29"/>
                          <p:cNvCxnSpPr>
                            <a:stCxn id="223" idx="4"/>
                            <a:endCxn id="225" idx="0"/>
                          </p:cNvCxnSpPr>
                          <p:nvPr/>
                        </p:nvCxnSpPr>
                        <p:spPr>
                          <a:xfrm>
                            <a:off x="38100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5" name="Conector recto 17"/>
                          <p:cNvCxnSpPr>
                            <a:stCxn id="219" idx="4"/>
                            <a:endCxn id="221" idx="0"/>
                          </p:cNvCxnSpPr>
                          <p:nvPr/>
                        </p:nvCxnSpPr>
                        <p:spPr>
                          <a:xfrm>
                            <a:off x="25908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6" name="Conector recto 13"/>
                          <p:cNvCxnSpPr>
                            <a:stCxn id="218" idx="4"/>
                            <a:endCxn id="220" idx="0"/>
                          </p:cNvCxnSpPr>
                          <p:nvPr/>
                        </p:nvCxnSpPr>
                        <p:spPr>
                          <a:xfrm>
                            <a:off x="19812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7" name="Conector recto 15"/>
                          <p:cNvCxnSpPr>
                            <a:stCxn id="218" idx="6"/>
                            <a:endCxn id="219" idx="2"/>
                          </p:cNvCxnSpPr>
                          <p:nvPr/>
                        </p:nvCxnSpPr>
                        <p:spPr>
                          <a:xfrm>
                            <a:off x="2133600" y="762000"/>
                            <a:ext cx="304800" cy="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18" name="Elipse 3"/>
                          <p:cNvSpPr/>
                          <p:nvPr/>
                        </p:nvSpPr>
                        <p:spPr>
                          <a:xfrm>
                            <a:off x="18288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19" name="Elipse 4"/>
                          <p:cNvSpPr/>
                          <p:nvPr/>
                        </p:nvSpPr>
                        <p:spPr>
                          <a:xfrm>
                            <a:off x="24384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dirty="0"/>
                          </a:p>
                        </p:txBody>
                      </p:sp>
                      <p:sp>
                        <p:nvSpPr>
                          <p:cNvPr id="220" name="Elipse 5"/>
                          <p:cNvSpPr/>
                          <p:nvPr/>
                        </p:nvSpPr>
                        <p:spPr>
                          <a:xfrm>
                            <a:off x="18288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21" name="Elipse 6"/>
                          <p:cNvSpPr/>
                          <p:nvPr/>
                        </p:nvSpPr>
                        <p:spPr>
                          <a:xfrm>
                            <a:off x="24384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22" name="Elipse 8"/>
                          <p:cNvSpPr/>
                          <p:nvPr/>
                        </p:nvSpPr>
                        <p:spPr>
                          <a:xfrm>
                            <a:off x="30480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23" name="Elipse 9"/>
                          <p:cNvSpPr/>
                          <p:nvPr/>
                        </p:nvSpPr>
                        <p:spPr>
                          <a:xfrm>
                            <a:off x="36576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24" name="Elipse 10"/>
                          <p:cNvSpPr/>
                          <p:nvPr/>
                        </p:nvSpPr>
                        <p:spPr>
                          <a:xfrm>
                            <a:off x="3048000" y="1143000"/>
                            <a:ext cx="304800" cy="304800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225" name="Elipse 11"/>
                          <p:cNvSpPr/>
                          <p:nvPr/>
                        </p:nvSpPr>
                        <p:spPr>
                          <a:xfrm>
                            <a:off x="36576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cxnSp>
                        <p:nvCxnSpPr>
                          <p:cNvPr id="226" name="Conector recto 19"/>
                          <p:cNvCxnSpPr>
                            <a:stCxn id="221" idx="7"/>
                            <a:endCxn id="222" idx="3"/>
                          </p:cNvCxnSpPr>
                          <p:nvPr/>
                        </p:nvCxnSpPr>
                        <p:spPr>
                          <a:xfrm flipV="1">
                            <a:off x="2698563" y="869763"/>
                            <a:ext cx="394074" cy="317874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7" name="Conector recto 21"/>
                          <p:cNvCxnSpPr>
                            <a:stCxn id="221" idx="6"/>
                            <a:endCxn id="224" idx="2"/>
                          </p:cNvCxnSpPr>
                          <p:nvPr/>
                        </p:nvCxnSpPr>
                        <p:spPr>
                          <a:xfrm>
                            <a:off x="2743200" y="1295400"/>
                            <a:ext cx="304800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8" name="Conector recto 23"/>
                          <p:cNvCxnSpPr>
                            <a:stCxn id="222" idx="4"/>
                            <a:endCxn id="224" idx="0"/>
                          </p:cNvCxnSpPr>
                          <p:nvPr/>
                        </p:nvCxnSpPr>
                        <p:spPr>
                          <a:xfrm>
                            <a:off x="3200400" y="914400"/>
                            <a:ext cx="0" cy="22860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9" name="Conector recto 25"/>
                          <p:cNvCxnSpPr>
                            <a:stCxn id="222" idx="6"/>
                            <a:endCxn id="223" idx="2"/>
                          </p:cNvCxnSpPr>
                          <p:nvPr/>
                        </p:nvCxnSpPr>
                        <p:spPr>
                          <a:xfrm>
                            <a:off x="3352800" y="762000"/>
                            <a:ext cx="304800" cy="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0" name="Conector recto 27"/>
                          <p:cNvCxnSpPr>
                            <a:stCxn id="223" idx="3"/>
                            <a:endCxn id="224" idx="7"/>
                          </p:cNvCxnSpPr>
                          <p:nvPr/>
                        </p:nvCxnSpPr>
                        <p:spPr>
                          <a:xfrm flipH="1">
                            <a:off x="3308163" y="869763"/>
                            <a:ext cx="394074" cy="317874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Conector recto 31"/>
                          <p:cNvCxnSpPr>
                            <a:stCxn id="225" idx="2"/>
                          </p:cNvCxnSpPr>
                          <p:nvPr/>
                        </p:nvCxnSpPr>
                        <p:spPr>
                          <a:xfrm flipH="1">
                            <a:off x="3349195" y="1295400"/>
                            <a:ext cx="308405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7" name="CuadroTexto 34"/>
                        <p:cNvSpPr txBox="1"/>
                        <p:nvPr/>
                      </p:nvSpPr>
                      <p:spPr>
                        <a:xfrm flipH="1">
                          <a:off x="443389" y="-58697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08" name="CuadroTexto 35"/>
                        <p:cNvSpPr txBox="1"/>
                        <p:nvPr/>
                      </p:nvSpPr>
                      <p:spPr>
                        <a:xfrm flipH="1">
                          <a:off x="1023682" y="-67408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09" name="CuadroTexto 36"/>
                        <p:cNvSpPr txBox="1"/>
                        <p:nvPr/>
                      </p:nvSpPr>
                      <p:spPr>
                        <a:xfrm flipH="1">
                          <a:off x="1633282" y="-58616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t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0" name="CuadroTexto 37"/>
                        <p:cNvSpPr txBox="1"/>
                        <p:nvPr/>
                      </p:nvSpPr>
                      <p:spPr>
                        <a:xfrm flipH="1">
                          <a:off x="2242882" y="-58616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u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1" name="CuadroTexto 38"/>
                        <p:cNvSpPr txBox="1"/>
                        <p:nvPr/>
                      </p:nvSpPr>
                      <p:spPr>
                        <a:xfrm flipH="1">
                          <a:off x="449907" y="1027597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2" name="CuadroTexto 39"/>
                        <p:cNvSpPr txBox="1"/>
                        <p:nvPr/>
                      </p:nvSpPr>
                      <p:spPr>
                        <a:xfrm flipH="1">
                          <a:off x="1056578" y="1027597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w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3" name="CuadroTexto 40"/>
                        <p:cNvSpPr txBox="1"/>
                        <p:nvPr/>
                      </p:nvSpPr>
                      <p:spPr>
                        <a:xfrm flipH="1">
                          <a:off x="1669107" y="1033512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4" name="CuadroTexto 41"/>
                        <p:cNvSpPr txBox="1"/>
                        <p:nvPr/>
                      </p:nvSpPr>
                      <p:spPr>
                        <a:xfrm flipH="1">
                          <a:off x="2296296" y="1027596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s-ES" dirty="0"/>
                        </a:p>
                      </p:txBody>
                    </p:sp>
                  </p:grpSp>
                  <p:sp>
                    <p:nvSpPr>
                      <p:cNvPr id="205" name="CuadroTexto 45"/>
                      <p:cNvSpPr txBox="1"/>
                      <p:nvPr/>
                    </p:nvSpPr>
                    <p:spPr>
                      <a:xfrm>
                        <a:off x="892346" y="295527"/>
                        <a:ext cx="533400" cy="1640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/>
                          <a:t>1/</a:t>
                        </a:r>
                        <a:endParaRPr lang="es-ES" sz="1000" b="1" dirty="0"/>
                      </a:p>
                    </p:txBody>
                  </p:sp>
                </p:grpSp>
                <p:sp>
                  <p:nvSpPr>
                    <p:cNvPr id="202" name="CuadroTexto 45"/>
                    <p:cNvSpPr txBox="1"/>
                    <p:nvPr/>
                  </p:nvSpPr>
                  <p:spPr>
                    <a:xfrm>
                      <a:off x="2209800" y="5087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2/5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203" name="CuadroTexto 45"/>
                    <p:cNvSpPr txBox="1"/>
                    <p:nvPr/>
                  </p:nvSpPr>
                  <p:spPr>
                    <a:xfrm>
                      <a:off x="2209800" y="5851332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3/4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200" name="CuadroTexto 45"/>
                  <p:cNvSpPr txBox="1"/>
                  <p:nvPr/>
                </p:nvSpPr>
                <p:spPr>
                  <a:xfrm>
                    <a:off x="3681209" y="5849780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6/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198" name="CuadroTexto 45"/>
                <p:cNvSpPr txBox="1"/>
                <p:nvPr/>
              </p:nvSpPr>
              <p:spPr>
                <a:xfrm>
                  <a:off x="4701354" y="695131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7/</a:t>
                  </a:r>
                  <a:endParaRPr lang="es-ES" sz="1000" b="1" dirty="0"/>
                </a:p>
              </p:txBody>
            </p:sp>
          </p:grpSp>
          <p:sp>
            <p:nvSpPr>
              <p:cNvPr id="196" name="CuadroTexto 45"/>
              <p:cNvSpPr txBox="1"/>
              <p:nvPr/>
            </p:nvSpPr>
            <p:spPr>
              <a:xfrm>
                <a:off x="5733662" y="2914262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8/</a:t>
                </a:r>
                <a:endParaRPr lang="es-ES" sz="1000" b="1" dirty="0"/>
              </a:p>
            </p:txBody>
          </p:sp>
        </p:grpSp>
        <p:sp>
          <p:nvSpPr>
            <p:cNvPr id="233" name="CuadroTexto 45"/>
            <p:cNvSpPr txBox="1"/>
            <p:nvPr/>
          </p:nvSpPr>
          <p:spPr>
            <a:xfrm>
              <a:off x="5752324" y="5849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9/</a:t>
              </a:r>
              <a:endParaRPr lang="es-E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71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17" idx="4"/>
            <a:endCxn id="18" idx="0"/>
          </p:cNvCxnSpPr>
          <p:nvPr/>
        </p:nvCxnSpPr>
        <p:spPr>
          <a:xfrm>
            <a:off x="1871518" y="4025434"/>
            <a:ext cx="11545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3"/>
            <a:endCxn id="16" idx="7"/>
          </p:cNvCxnSpPr>
          <p:nvPr/>
        </p:nvCxnSpPr>
        <p:spPr>
          <a:xfrm flipH="1">
            <a:off x="917103" y="3947319"/>
            <a:ext cx="765830" cy="57771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1"/>
            <a:endCxn id="16" idx="5"/>
          </p:cNvCxnSpPr>
          <p:nvPr/>
        </p:nvCxnSpPr>
        <p:spPr>
          <a:xfrm flipH="1" flipV="1">
            <a:off x="917103" y="4902200"/>
            <a:ext cx="777375" cy="53723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19" idx="2"/>
          </p:cNvCxnSpPr>
          <p:nvPr/>
        </p:nvCxnSpPr>
        <p:spPr>
          <a:xfrm>
            <a:off x="2138218" y="3758734"/>
            <a:ext cx="1143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8" idx="6"/>
          </p:cNvCxnSpPr>
          <p:nvPr/>
        </p:nvCxnSpPr>
        <p:spPr>
          <a:xfrm flipH="1">
            <a:off x="2149763" y="5628015"/>
            <a:ext cx="113145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18" idx="7"/>
          </p:cNvCxnSpPr>
          <p:nvPr/>
        </p:nvCxnSpPr>
        <p:spPr>
          <a:xfrm flipH="1">
            <a:off x="2071648" y="3947319"/>
            <a:ext cx="1287685" cy="14921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4"/>
            <a:endCxn id="20" idx="0"/>
          </p:cNvCxnSpPr>
          <p:nvPr/>
        </p:nvCxnSpPr>
        <p:spPr>
          <a:xfrm>
            <a:off x="3547918" y="4025434"/>
            <a:ext cx="0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  <a:endCxn id="21" idx="1"/>
          </p:cNvCxnSpPr>
          <p:nvPr/>
        </p:nvCxnSpPr>
        <p:spPr>
          <a:xfrm>
            <a:off x="3814618" y="3758734"/>
            <a:ext cx="916315" cy="74089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3"/>
            <a:endCxn id="20" idx="6"/>
          </p:cNvCxnSpPr>
          <p:nvPr/>
        </p:nvCxnSpPr>
        <p:spPr>
          <a:xfrm flipH="1">
            <a:off x="3814618" y="4876800"/>
            <a:ext cx="916315" cy="7512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818" y="44469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4818" y="349203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16363" y="53613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281218" y="3492034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81218" y="5361315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52818" y="4421515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V</a:t>
            </a: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"/>
              <p:cNvSpPr/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S,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</a:t>
                </a:r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</a:t>
                </a:r>
                <a:r>
                  <a:rPr lang="en-US" dirty="0">
                    <a:solidFill>
                      <a:schemeClr val="tx1"/>
                    </a:solidFill>
                  </a:rPr>
                  <a:t>,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E,  V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∞  ∞  ∞ ∞ 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FINAL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 D,    E,  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∞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08906" y="4399383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30522"/>
              </p:ext>
            </p:extLst>
          </p:nvPr>
        </p:nvGraphicFramePr>
        <p:xfrm>
          <a:off x="6249952" y="4730309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67413"/>
              </p:ext>
            </p:extLst>
          </p:nvPr>
        </p:nvGraphicFramePr>
        <p:xfrm>
          <a:off x="6220406" y="2606040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4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704887" y="2166021"/>
            <a:ext cx="3952506" cy="2206924"/>
            <a:chOff x="2690609" y="32423"/>
            <a:chExt cx="3952506" cy="2206924"/>
          </a:xfrm>
        </p:grpSpPr>
        <p:grpSp>
          <p:nvGrpSpPr>
            <p:cNvPr id="90" name="Group 89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00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03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105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131" name="Conector recto 31"/>
                            <p:cNvCxnSpPr>
                              <a:stCxn id="125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Conector recto 29"/>
                            <p:cNvCxnSpPr>
                              <a:stCxn id="123" idx="4"/>
                              <a:endCxn id="125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Conector recto 17"/>
                            <p:cNvCxnSpPr>
                              <a:stCxn id="119" idx="4"/>
                              <a:endCxn id="121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Conector recto 13"/>
                            <p:cNvCxnSpPr>
                              <a:stCxn id="118" idx="4"/>
                              <a:endCxn id="120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Conector recto 15"/>
                            <p:cNvCxnSpPr>
                              <a:stCxn id="118" idx="6"/>
                              <a:endCxn id="119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18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19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120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1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2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3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4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5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cxnSp>
                          <p:nvCxnSpPr>
                            <p:cNvPr id="126" name="Conector recto 19"/>
                            <p:cNvCxnSpPr>
                              <a:stCxn id="121" idx="7"/>
                              <a:endCxn id="122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" name="Conector recto 21"/>
                            <p:cNvCxnSpPr>
                              <a:stCxn id="121" idx="6"/>
                              <a:endCxn id="124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8" name="Conector recto 23"/>
                            <p:cNvCxnSpPr>
                              <a:stCxn id="122" idx="4"/>
                              <a:endCxn id="124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9" name="Conector recto 25"/>
                            <p:cNvCxnSpPr>
                              <a:stCxn id="122" idx="6"/>
                              <a:endCxn id="123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Conector recto 27"/>
                            <p:cNvCxnSpPr>
                              <a:stCxn id="123" idx="3"/>
                              <a:endCxn id="124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06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07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08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09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0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1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2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3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04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101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2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99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97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7/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95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8/</a:t>
                  </a:r>
                  <a:endParaRPr lang="es-ES" sz="1000" b="1" dirty="0"/>
                </a:p>
              </p:txBody>
            </p:sp>
          </p:grpSp>
          <p:sp>
            <p:nvSpPr>
              <p:cNvPr id="93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9/</a:t>
                </a:r>
                <a:endParaRPr lang="es-ES" sz="1000" b="1" dirty="0"/>
              </a:p>
            </p:txBody>
          </p:sp>
        </p:grpSp>
        <p:sp>
          <p:nvSpPr>
            <p:cNvPr id="91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0" y="0"/>
            <a:ext cx="2667000" cy="1752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/>
          <p:cNvGrpSpPr/>
          <p:nvPr/>
        </p:nvGrpSpPr>
        <p:grpSpPr>
          <a:xfrm>
            <a:off x="76200" y="76200"/>
            <a:ext cx="2526962" cy="1597324"/>
            <a:chOff x="2690609" y="4498676"/>
            <a:chExt cx="3952506" cy="2206924"/>
          </a:xfrm>
        </p:grpSpPr>
        <p:grpSp>
          <p:nvGrpSpPr>
            <p:cNvPr id="5" name="Group 4"/>
            <p:cNvGrpSpPr/>
            <p:nvPr/>
          </p:nvGrpSpPr>
          <p:grpSpPr>
            <a:xfrm>
              <a:off x="2690609" y="4498676"/>
              <a:ext cx="3938791" cy="2206924"/>
              <a:chOff x="2685662" y="2365076"/>
              <a:chExt cx="3938791" cy="220692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85662" y="2365076"/>
                <a:ext cx="3934407" cy="2206924"/>
                <a:chOff x="2637455" y="152400"/>
                <a:chExt cx="3934407" cy="220692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637455" y="152400"/>
                  <a:ext cx="3934407" cy="2206924"/>
                  <a:chOff x="2637455" y="4498676"/>
                  <a:chExt cx="3934407" cy="2206924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637455" y="4498676"/>
                    <a:ext cx="3934407" cy="2206924"/>
                    <a:chOff x="2209800" y="4515786"/>
                    <a:chExt cx="3934407" cy="2206924"/>
                  </a:xfrm>
                </p:grpSpPr>
                <p:grpSp>
                  <p:nvGrpSpPr>
                    <p:cNvPr id="13" name="Grupo 46"/>
                    <p:cNvGrpSpPr/>
                    <p:nvPr/>
                  </p:nvGrpSpPr>
                  <p:grpSpPr>
                    <a:xfrm>
                      <a:off x="2397440" y="4515786"/>
                      <a:ext cx="3746767" cy="2206924"/>
                      <a:chOff x="381000" y="-67408"/>
                      <a:chExt cx="2243540" cy="1470252"/>
                    </a:xfrm>
                  </p:grpSpPr>
                  <p:grpSp>
                    <p:nvGrpSpPr>
                      <p:cNvPr id="16" name="Grupo 42"/>
                      <p:cNvGrpSpPr/>
                      <p:nvPr/>
                    </p:nvGrpSpPr>
                    <p:grpSpPr>
                      <a:xfrm>
                        <a:off x="381000" y="-67408"/>
                        <a:ext cx="2243540" cy="1470252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8" name="Grupo 33"/>
                        <p:cNvGrpSpPr/>
                        <p:nvPr/>
                      </p:nvGrpSpPr>
                      <p:grpSpPr>
                        <a:xfrm>
                          <a:off x="381000" y="228600"/>
                          <a:ext cx="2133600" cy="838200"/>
                          <a:chOff x="1828800" y="609600"/>
                          <a:chExt cx="2133600" cy="838200"/>
                        </a:xfrm>
                      </p:grpSpPr>
                      <p:cxnSp>
                        <p:nvCxnSpPr>
                          <p:cNvPr id="27" name="Conector recto 29"/>
                          <p:cNvCxnSpPr>
                            <a:stCxn id="36" idx="4"/>
                            <a:endCxn id="38" idx="0"/>
                          </p:cNvCxnSpPr>
                          <p:nvPr/>
                        </p:nvCxnSpPr>
                        <p:spPr>
                          <a:xfrm>
                            <a:off x="38100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8" name="Conector recto 17"/>
                          <p:cNvCxnSpPr>
                            <a:stCxn id="32" idx="4"/>
                            <a:endCxn id="34" idx="0"/>
                          </p:cNvCxnSpPr>
                          <p:nvPr/>
                        </p:nvCxnSpPr>
                        <p:spPr>
                          <a:xfrm>
                            <a:off x="25908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Conector recto 13"/>
                          <p:cNvCxnSpPr>
                            <a:stCxn id="31" idx="4"/>
                            <a:endCxn id="33" idx="0"/>
                          </p:cNvCxnSpPr>
                          <p:nvPr/>
                        </p:nvCxnSpPr>
                        <p:spPr>
                          <a:xfrm>
                            <a:off x="1981200" y="914400"/>
                            <a:ext cx="0" cy="22860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Conector recto 15"/>
                          <p:cNvCxnSpPr>
                            <a:stCxn id="31" idx="6"/>
                            <a:endCxn id="32" idx="2"/>
                          </p:cNvCxnSpPr>
                          <p:nvPr/>
                        </p:nvCxnSpPr>
                        <p:spPr>
                          <a:xfrm>
                            <a:off x="2133600" y="762000"/>
                            <a:ext cx="304800" cy="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1" name="Elipse 3"/>
                          <p:cNvSpPr/>
                          <p:nvPr/>
                        </p:nvSpPr>
                        <p:spPr>
                          <a:xfrm>
                            <a:off x="18288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2" name="Elipse 4"/>
                          <p:cNvSpPr/>
                          <p:nvPr/>
                        </p:nvSpPr>
                        <p:spPr>
                          <a:xfrm>
                            <a:off x="24384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 dirty="0"/>
                          </a:p>
                        </p:txBody>
                      </p:sp>
                      <p:sp>
                        <p:nvSpPr>
                          <p:cNvPr id="33" name="Elipse 5"/>
                          <p:cNvSpPr/>
                          <p:nvPr/>
                        </p:nvSpPr>
                        <p:spPr>
                          <a:xfrm>
                            <a:off x="18288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4" name="Elipse 6"/>
                          <p:cNvSpPr/>
                          <p:nvPr/>
                        </p:nvSpPr>
                        <p:spPr>
                          <a:xfrm>
                            <a:off x="24384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5" name="Elipse 8"/>
                          <p:cNvSpPr/>
                          <p:nvPr/>
                        </p:nvSpPr>
                        <p:spPr>
                          <a:xfrm>
                            <a:off x="30480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6" name="Elipse 9"/>
                          <p:cNvSpPr/>
                          <p:nvPr/>
                        </p:nvSpPr>
                        <p:spPr>
                          <a:xfrm>
                            <a:off x="3657600" y="6096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7" name="Elipse 10"/>
                          <p:cNvSpPr/>
                          <p:nvPr/>
                        </p:nvSpPr>
                        <p:spPr>
                          <a:xfrm>
                            <a:off x="3048000" y="1143000"/>
                            <a:ext cx="304800" cy="304800"/>
                          </a:xfrm>
                          <a:prstGeom prst="ellips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sp>
                        <p:nvSpPr>
                          <p:cNvPr id="38" name="Elipse 11"/>
                          <p:cNvSpPr/>
                          <p:nvPr/>
                        </p:nvSpPr>
                        <p:spPr>
                          <a:xfrm>
                            <a:off x="3657600" y="1143000"/>
                            <a:ext cx="304800" cy="304800"/>
                          </a:xfrm>
                          <a:prstGeom prst="ellipse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s-ES"/>
                          </a:p>
                        </p:txBody>
                      </p:sp>
                      <p:cxnSp>
                        <p:nvCxnSpPr>
                          <p:cNvPr id="39" name="Conector recto 19"/>
                          <p:cNvCxnSpPr>
                            <a:stCxn id="34" idx="7"/>
                            <a:endCxn id="35" idx="3"/>
                          </p:cNvCxnSpPr>
                          <p:nvPr/>
                        </p:nvCxnSpPr>
                        <p:spPr>
                          <a:xfrm flipV="1">
                            <a:off x="2698563" y="869763"/>
                            <a:ext cx="394074" cy="317874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Conector recto 21"/>
                          <p:cNvCxnSpPr>
                            <a:stCxn id="34" idx="6"/>
                            <a:endCxn id="37" idx="2"/>
                          </p:cNvCxnSpPr>
                          <p:nvPr/>
                        </p:nvCxnSpPr>
                        <p:spPr>
                          <a:xfrm>
                            <a:off x="2743200" y="1295400"/>
                            <a:ext cx="304800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Conector recto 23"/>
                          <p:cNvCxnSpPr>
                            <a:stCxn id="35" idx="4"/>
                            <a:endCxn id="37" idx="0"/>
                          </p:cNvCxnSpPr>
                          <p:nvPr/>
                        </p:nvCxnSpPr>
                        <p:spPr>
                          <a:xfrm>
                            <a:off x="3200400" y="914400"/>
                            <a:ext cx="0" cy="22860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Conector recto 25"/>
                          <p:cNvCxnSpPr>
                            <a:stCxn id="35" idx="6"/>
                            <a:endCxn id="36" idx="2"/>
                          </p:cNvCxnSpPr>
                          <p:nvPr/>
                        </p:nvCxnSpPr>
                        <p:spPr>
                          <a:xfrm>
                            <a:off x="3352800" y="762000"/>
                            <a:ext cx="304800" cy="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ector recto 27"/>
                          <p:cNvCxnSpPr>
                            <a:stCxn id="36" idx="3"/>
                            <a:endCxn id="37" idx="7"/>
                          </p:cNvCxnSpPr>
                          <p:nvPr/>
                        </p:nvCxnSpPr>
                        <p:spPr>
                          <a:xfrm flipH="1">
                            <a:off x="3308163" y="869763"/>
                            <a:ext cx="394074" cy="317874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ector recto 31"/>
                          <p:cNvCxnSpPr>
                            <a:stCxn id="38" idx="2"/>
                          </p:cNvCxnSpPr>
                          <p:nvPr/>
                        </p:nvCxnSpPr>
                        <p:spPr>
                          <a:xfrm flipH="1">
                            <a:off x="3349195" y="1295400"/>
                            <a:ext cx="308405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9" name="CuadroTexto 34"/>
                        <p:cNvSpPr txBox="1"/>
                        <p:nvPr/>
                      </p:nvSpPr>
                      <p:spPr>
                        <a:xfrm flipH="1">
                          <a:off x="443389" y="-58697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0" name="CuadroTexto 35"/>
                        <p:cNvSpPr txBox="1"/>
                        <p:nvPr/>
                      </p:nvSpPr>
                      <p:spPr>
                        <a:xfrm flipH="1">
                          <a:off x="1023682" y="-67408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s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1" name="CuadroTexto 36"/>
                        <p:cNvSpPr txBox="1"/>
                        <p:nvPr/>
                      </p:nvSpPr>
                      <p:spPr>
                        <a:xfrm flipH="1">
                          <a:off x="1633282" y="-58616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t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2" name="CuadroTexto 37"/>
                        <p:cNvSpPr txBox="1"/>
                        <p:nvPr/>
                      </p:nvSpPr>
                      <p:spPr>
                        <a:xfrm flipH="1">
                          <a:off x="2242882" y="-58616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u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3" name="CuadroTexto 38"/>
                        <p:cNvSpPr txBox="1"/>
                        <p:nvPr/>
                      </p:nvSpPr>
                      <p:spPr>
                        <a:xfrm flipH="1">
                          <a:off x="449907" y="1027597"/>
                          <a:ext cx="3048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v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4" name="CuadroTexto 39"/>
                        <p:cNvSpPr txBox="1"/>
                        <p:nvPr/>
                      </p:nvSpPr>
                      <p:spPr>
                        <a:xfrm flipH="1">
                          <a:off x="1056578" y="1027597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w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5" name="CuadroTexto 40"/>
                        <p:cNvSpPr txBox="1"/>
                        <p:nvPr/>
                      </p:nvSpPr>
                      <p:spPr>
                        <a:xfrm flipH="1">
                          <a:off x="1669107" y="1033512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x</a:t>
                          </a:r>
                          <a:endParaRPr lang="es-ES" dirty="0"/>
                        </a:p>
                      </p:txBody>
                    </p:sp>
                    <p:sp>
                      <p:nvSpPr>
                        <p:cNvPr id="26" name="CuadroTexto 41"/>
                        <p:cNvSpPr txBox="1"/>
                        <p:nvPr/>
                      </p:nvSpPr>
                      <p:spPr>
                        <a:xfrm flipH="1">
                          <a:off x="2296296" y="1027596"/>
                          <a:ext cx="32824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 smtClean="0"/>
                            <a:t>y</a:t>
                          </a:r>
                          <a:endParaRPr lang="es-ES" dirty="0"/>
                        </a:p>
                      </p:txBody>
                    </p:sp>
                  </p:grpSp>
                  <p:sp>
                    <p:nvSpPr>
                      <p:cNvPr id="17" name="CuadroTexto 45"/>
                      <p:cNvSpPr txBox="1"/>
                      <p:nvPr/>
                    </p:nvSpPr>
                    <p:spPr>
                      <a:xfrm>
                        <a:off x="892346" y="295527"/>
                        <a:ext cx="533400" cy="1640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/>
                          <a:t>1/</a:t>
                        </a:r>
                        <a:endParaRPr lang="es-ES" sz="1000" b="1" dirty="0"/>
                      </a:p>
                    </p:txBody>
                  </p:sp>
                </p:grpSp>
                <p:sp>
                  <p:nvSpPr>
                    <p:cNvPr id="14" name="CuadroTexto 45"/>
                    <p:cNvSpPr txBox="1"/>
                    <p:nvPr/>
                  </p:nvSpPr>
                  <p:spPr>
                    <a:xfrm>
                      <a:off x="2209800" y="5087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2/5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5" name="CuadroTexto 45"/>
                    <p:cNvSpPr txBox="1"/>
                    <p:nvPr/>
                  </p:nvSpPr>
                  <p:spPr>
                    <a:xfrm>
                      <a:off x="2209800" y="5851332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3/4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" name="CuadroTexto 45"/>
                  <p:cNvSpPr txBox="1"/>
                  <p:nvPr/>
                </p:nvSpPr>
                <p:spPr>
                  <a:xfrm>
                    <a:off x="3681209" y="5849780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6/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10" name="CuadroTexto 45"/>
                <p:cNvSpPr txBox="1"/>
                <p:nvPr/>
              </p:nvSpPr>
              <p:spPr>
                <a:xfrm>
                  <a:off x="4701354" y="695131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7/</a:t>
                  </a:r>
                  <a:endParaRPr lang="es-ES" sz="1000" b="1" dirty="0"/>
                </a:p>
              </p:txBody>
            </p:sp>
          </p:grpSp>
          <p:sp>
            <p:nvSpPr>
              <p:cNvPr id="8" name="CuadroTexto 45"/>
              <p:cNvSpPr txBox="1"/>
              <p:nvPr/>
            </p:nvSpPr>
            <p:spPr>
              <a:xfrm>
                <a:off x="5733662" y="2914262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8/</a:t>
                </a:r>
                <a:endParaRPr lang="es-ES" sz="1000" b="1" dirty="0"/>
              </a:p>
            </p:txBody>
          </p:sp>
        </p:grpSp>
        <p:sp>
          <p:nvSpPr>
            <p:cNvPr id="6" name="CuadroTexto 45"/>
            <p:cNvSpPr txBox="1"/>
            <p:nvPr/>
          </p:nvSpPr>
          <p:spPr>
            <a:xfrm>
              <a:off x="5752324" y="5849780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9/</a:t>
              </a:r>
              <a:endParaRPr lang="es-ES" sz="1000" b="1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690609" y="32423"/>
            <a:ext cx="3952506" cy="2206924"/>
            <a:chOff x="2690609" y="32423"/>
            <a:chExt cx="3952506" cy="2206924"/>
          </a:xfrm>
        </p:grpSpPr>
        <p:grpSp>
          <p:nvGrpSpPr>
            <p:cNvPr id="46" name="Group 45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53" name="Group 52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55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58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60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69" name="Conector recto 29"/>
                            <p:cNvCxnSpPr>
                              <a:stCxn id="78" idx="4"/>
                              <a:endCxn id="80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0" name="Conector recto 17"/>
                            <p:cNvCxnSpPr>
                              <a:stCxn id="74" idx="4"/>
                              <a:endCxn id="76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1" name="Conector recto 13"/>
                            <p:cNvCxnSpPr>
                              <a:stCxn id="73" idx="4"/>
                              <a:endCxn id="75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Conector recto 15"/>
                            <p:cNvCxnSpPr>
                              <a:stCxn id="73" idx="6"/>
                              <a:endCxn id="74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3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4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75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6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7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8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9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80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cxnSp>
                          <p:nvCxnSpPr>
                            <p:cNvPr id="81" name="Conector recto 19"/>
                            <p:cNvCxnSpPr>
                              <a:stCxn id="76" idx="7"/>
                              <a:endCxn id="77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ector recto 21"/>
                            <p:cNvCxnSpPr>
                              <a:stCxn id="76" idx="6"/>
                              <a:endCxn id="79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ector recto 23"/>
                            <p:cNvCxnSpPr>
                              <a:stCxn id="77" idx="4"/>
                              <a:endCxn id="79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ector recto 25"/>
                            <p:cNvCxnSpPr>
                              <a:stCxn id="77" idx="6"/>
                              <a:endCxn id="78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ector recto 27"/>
                            <p:cNvCxnSpPr>
                              <a:stCxn id="78" idx="3"/>
                              <a:endCxn id="79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ector recto 31"/>
                            <p:cNvCxnSpPr>
                              <a:stCxn id="80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61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2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3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4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5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6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7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8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59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56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7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4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52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7/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50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8/</a:t>
                  </a:r>
                  <a:endParaRPr lang="es-ES" sz="1000" b="1" dirty="0"/>
                </a:p>
              </p:txBody>
            </p:sp>
          </p:grpSp>
          <p:sp>
            <p:nvSpPr>
              <p:cNvPr id="48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9/</a:t>
                </a:r>
                <a:endParaRPr lang="es-ES" sz="1000" b="1" dirty="0"/>
              </a:p>
            </p:txBody>
          </p:sp>
        </p:grpSp>
        <p:sp>
          <p:nvSpPr>
            <p:cNvPr id="87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10/</a:t>
              </a:r>
              <a:endParaRPr lang="es-ES" sz="1000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732317" y="4346276"/>
            <a:ext cx="3952506" cy="2206924"/>
            <a:chOff x="2690609" y="32423"/>
            <a:chExt cx="3952506" cy="2206924"/>
          </a:xfrm>
        </p:grpSpPr>
        <p:grpSp>
          <p:nvGrpSpPr>
            <p:cNvPr id="136" name="Group 135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142" name="Group 141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46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49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151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160" name="Conector recto 31"/>
                            <p:cNvCxnSpPr>
                              <a:stCxn id="172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" name="Conector recto 29"/>
                            <p:cNvCxnSpPr>
                              <a:stCxn id="170" idx="4"/>
                              <a:endCxn id="172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Conector recto 17"/>
                            <p:cNvCxnSpPr>
                              <a:stCxn id="166" idx="4"/>
                              <a:endCxn id="168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" name="Conector recto 13"/>
                            <p:cNvCxnSpPr>
                              <a:stCxn id="165" idx="4"/>
                              <a:endCxn id="167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" name="Conector recto 15"/>
                            <p:cNvCxnSpPr>
                              <a:stCxn id="165" idx="6"/>
                              <a:endCxn id="166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65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66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167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68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69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0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1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2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73" name="Conector recto 19"/>
                            <p:cNvCxnSpPr>
                              <a:stCxn id="168" idx="7"/>
                              <a:endCxn id="169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4" name="Conector recto 21"/>
                            <p:cNvCxnSpPr>
                              <a:stCxn id="168" idx="6"/>
                              <a:endCxn id="171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5" name="Conector recto 23"/>
                            <p:cNvCxnSpPr>
                              <a:stCxn id="169" idx="4"/>
                              <a:endCxn id="171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6" name="Conector recto 25"/>
                            <p:cNvCxnSpPr>
                              <a:stCxn id="169" idx="6"/>
                              <a:endCxn id="170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7" name="Conector recto 27"/>
                            <p:cNvCxnSpPr>
                              <a:stCxn id="170" idx="3"/>
                              <a:endCxn id="171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52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3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4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5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6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7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8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9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50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147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48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5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143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7/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141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8/</a:t>
                  </a:r>
                  <a:endParaRPr lang="es-ES" sz="1000" b="1" dirty="0"/>
                </a:p>
              </p:txBody>
            </p:sp>
          </p:grpSp>
          <p:sp>
            <p:nvSpPr>
              <p:cNvPr id="139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7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27432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Group 3"/>
          <p:cNvGrpSpPr/>
          <p:nvPr/>
        </p:nvGrpSpPr>
        <p:grpSpPr>
          <a:xfrm>
            <a:off x="66869" y="76200"/>
            <a:ext cx="2588167" cy="1676400"/>
            <a:chOff x="2690609" y="32423"/>
            <a:chExt cx="3952506" cy="2206924"/>
          </a:xfrm>
        </p:grpSpPr>
        <p:grpSp>
          <p:nvGrpSpPr>
            <p:cNvPr id="5" name="Group 4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5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8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20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29" name="Conector recto 31"/>
                            <p:cNvCxnSpPr>
                              <a:stCxn id="41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0" name="Conector recto 29"/>
                            <p:cNvCxnSpPr>
                              <a:stCxn id="39" idx="4"/>
                              <a:endCxn id="41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1" name="Conector recto 17"/>
                            <p:cNvCxnSpPr>
                              <a:stCxn id="35" idx="4"/>
                              <a:endCxn id="37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" name="Conector recto 13"/>
                            <p:cNvCxnSpPr>
                              <a:stCxn id="34" idx="4"/>
                              <a:endCxn id="36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Conector recto 15"/>
                            <p:cNvCxnSpPr>
                              <a:stCxn id="34" idx="6"/>
                              <a:endCxn id="35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4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35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36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37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38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39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40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41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42" name="Conector recto 19"/>
                            <p:cNvCxnSpPr>
                              <a:stCxn id="37" idx="7"/>
                              <a:endCxn id="38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Conector recto 21"/>
                            <p:cNvCxnSpPr>
                              <a:stCxn id="37" idx="6"/>
                              <a:endCxn id="40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" name="Conector recto 23"/>
                            <p:cNvCxnSpPr>
                              <a:stCxn id="38" idx="4"/>
                              <a:endCxn id="40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Conector recto 25"/>
                            <p:cNvCxnSpPr>
                              <a:stCxn id="38" idx="6"/>
                              <a:endCxn id="39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Conector recto 27"/>
                            <p:cNvCxnSpPr>
                              <a:stCxn id="39" idx="3"/>
                              <a:endCxn id="40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1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2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3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4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5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6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7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8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9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16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7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12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7/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10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/>
                    <a:t>8/</a:t>
                  </a:r>
                  <a:endParaRPr lang="es-ES" sz="1000" b="1" dirty="0"/>
                </a:p>
              </p:txBody>
            </p:sp>
          </p:grpSp>
          <p:sp>
            <p:nvSpPr>
              <p:cNvPr id="8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753094" y="79076"/>
            <a:ext cx="3952506" cy="2206924"/>
            <a:chOff x="2690609" y="32423"/>
            <a:chExt cx="3952506" cy="2206924"/>
          </a:xfrm>
        </p:grpSpPr>
        <p:grpSp>
          <p:nvGrpSpPr>
            <p:cNvPr id="49" name="Group 48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57" name="Group 56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59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62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64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73" name="Conector recto 31"/>
                            <p:cNvCxnSpPr>
                              <a:stCxn id="85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ector recto 29"/>
                            <p:cNvCxnSpPr>
                              <a:stCxn id="83" idx="4"/>
                              <a:endCxn id="85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17"/>
                            <p:cNvCxnSpPr>
                              <a:stCxn id="79" idx="4"/>
                              <a:endCxn id="81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ector recto 13"/>
                            <p:cNvCxnSpPr>
                              <a:stCxn id="78" idx="4"/>
                              <a:endCxn id="80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ector recto 15"/>
                            <p:cNvCxnSpPr>
                              <a:stCxn id="78" idx="6"/>
                              <a:endCxn id="79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8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79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80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81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82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83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4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85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86" name="Conector recto 19"/>
                            <p:cNvCxnSpPr>
                              <a:stCxn id="81" idx="7"/>
                              <a:endCxn id="82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ector recto 21"/>
                            <p:cNvCxnSpPr>
                              <a:stCxn id="81" idx="6"/>
                              <a:endCxn id="84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ector recto 23"/>
                            <p:cNvCxnSpPr>
                              <a:stCxn id="82" idx="4"/>
                              <a:endCxn id="84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ector recto 25"/>
                            <p:cNvCxnSpPr>
                              <a:stCxn id="82" idx="6"/>
                              <a:endCxn id="83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ector recto 27"/>
                            <p:cNvCxnSpPr>
                              <a:stCxn id="83" idx="3"/>
                              <a:endCxn id="84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65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6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7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8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69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70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71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72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63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60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1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8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56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7/</a:t>
                    </a:r>
                    <a:endParaRPr lang="es-ES" sz="1000" b="1" dirty="0"/>
                  </a:p>
                </p:txBody>
              </p:sp>
            </p:grpSp>
            <p:sp>
              <p:nvSpPr>
                <p:cNvPr id="54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8/13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829294" y="1993407"/>
            <a:ext cx="3952506" cy="2206924"/>
            <a:chOff x="2690609" y="32423"/>
            <a:chExt cx="3952506" cy="2206924"/>
          </a:xfrm>
        </p:grpSpPr>
        <p:grpSp>
          <p:nvGrpSpPr>
            <p:cNvPr id="95" name="Group 94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05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08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110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119" name="Conector recto 31"/>
                            <p:cNvCxnSpPr>
                              <a:stCxn id="131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" name="Conector recto 29"/>
                            <p:cNvCxnSpPr>
                              <a:stCxn id="129" idx="4"/>
                              <a:endCxn id="131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Conector recto 17"/>
                            <p:cNvCxnSpPr>
                              <a:stCxn id="125" idx="4"/>
                              <a:endCxn id="127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" name="Conector recto 13"/>
                            <p:cNvCxnSpPr>
                              <a:stCxn id="124" idx="4"/>
                              <a:endCxn id="126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" name="Conector recto 15"/>
                            <p:cNvCxnSpPr>
                              <a:stCxn id="124" idx="6"/>
                              <a:endCxn id="125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4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5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126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7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8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29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30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31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32" name="Conector recto 19"/>
                            <p:cNvCxnSpPr>
                              <a:stCxn id="127" idx="7"/>
                              <a:endCxn id="128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" name="Conector recto 21"/>
                            <p:cNvCxnSpPr>
                              <a:stCxn id="127" idx="6"/>
                              <a:endCxn id="130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Conector recto 23"/>
                            <p:cNvCxnSpPr>
                              <a:stCxn id="128" idx="4"/>
                              <a:endCxn id="130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Conector recto 25"/>
                            <p:cNvCxnSpPr>
                              <a:stCxn id="128" idx="6"/>
                              <a:endCxn id="129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Conector recto 27"/>
                            <p:cNvCxnSpPr>
                              <a:stCxn id="129" idx="3"/>
                              <a:endCxn id="130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11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2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3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4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5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6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7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18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09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106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7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04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/>
                        <a:t>6/</a:t>
                      </a:r>
                      <a:endParaRPr lang="es-ES" sz="1000" b="1" dirty="0"/>
                    </a:p>
                  </p:txBody>
                </p:sp>
              </p:grpSp>
              <p:sp>
                <p:nvSpPr>
                  <p:cNvPr id="102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/>
                        </a:solidFill>
                      </a:rPr>
                      <a:t>7/14</a:t>
                    </a:r>
                    <a:endParaRPr lang="es-ES" sz="1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0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8/13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8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6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57200" y="4270076"/>
            <a:ext cx="3952506" cy="2206924"/>
            <a:chOff x="2690609" y="32423"/>
            <a:chExt cx="3952506" cy="2206924"/>
          </a:xfrm>
        </p:grpSpPr>
        <p:grpSp>
          <p:nvGrpSpPr>
            <p:cNvPr id="141" name="Group 140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145" name="Group 144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149" name="Group 148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51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54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156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181" name="Conector recto 25"/>
                            <p:cNvCxnSpPr>
                              <a:stCxn id="174" idx="6"/>
                              <a:endCxn id="175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5" name="Conector recto 31"/>
                            <p:cNvCxnSpPr>
                              <a:stCxn id="177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6" name="Conector recto 29"/>
                            <p:cNvCxnSpPr>
                              <a:stCxn id="175" idx="4"/>
                              <a:endCxn id="177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7" name="Conector recto 17"/>
                            <p:cNvCxnSpPr>
                              <a:stCxn id="171" idx="4"/>
                              <a:endCxn id="173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8" name="Conector recto 13"/>
                            <p:cNvCxnSpPr>
                              <a:stCxn id="170" idx="4"/>
                              <a:endCxn id="172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9" name="Conector recto 15"/>
                            <p:cNvCxnSpPr>
                              <a:stCxn id="170" idx="6"/>
                              <a:endCxn id="171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70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1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172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3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4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5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76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177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178" name="Conector recto 19"/>
                            <p:cNvCxnSpPr>
                              <a:stCxn id="173" idx="7"/>
                              <a:endCxn id="174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79" name="Conector recto 21"/>
                            <p:cNvCxnSpPr>
                              <a:stCxn id="173" idx="6"/>
                              <a:endCxn id="176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0" name="Conector recto 23"/>
                            <p:cNvCxnSpPr>
                              <a:stCxn id="174" idx="4"/>
                              <a:endCxn id="176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82" name="Conector recto 27"/>
                            <p:cNvCxnSpPr>
                              <a:stCxn id="175" idx="3"/>
                              <a:endCxn id="176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57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8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59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60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61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62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63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164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55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/>
                            <a:t>1/</a:t>
                          </a:r>
                          <a:endParaRPr lang="es-ES" sz="1000" b="1" dirty="0"/>
                        </a:p>
                      </p:txBody>
                    </p:sp>
                  </p:grpSp>
                  <p:sp>
                    <p:nvSpPr>
                      <p:cNvPr id="152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53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50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6/15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48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/>
                        </a:solidFill>
                      </a:rPr>
                      <a:t>7/14</a:t>
                    </a:r>
                    <a:endParaRPr lang="es-ES" sz="1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46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8/13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44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4648200" y="4270076"/>
            <a:ext cx="3952506" cy="2206924"/>
            <a:chOff x="2690609" y="32423"/>
            <a:chExt cx="3952506" cy="2206924"/>
          </a:xfrm>
        </p:grpSpPr>
        <p:grpSp>
          <p:nvGrpSpPr>
            <p:cNvPr id="184" name="Group 183"/>
            <p:cNvGrpSpPr/>
            <p:nvPr/>
          </p:nvGrpSpPr>
          <p:grpSpPr>
            <a:xfrm>
              <a:off x="2690609" y="32423"/>
              <a:ext cx="3952506" cy="2206924"/>
              <a:chOff x="2690609" y="4498676"/>
              <a:chExt cx="3952506" cy="2206924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2690609" y="4498676"/>
                <a:ext cx="3938791" cy="2206924"/>
                <a:chOff x="2685662" y="2365076"/>
                <a:chExt cx="3938791" cy="2206924"/>
              </a:xfrm>
            </p:grpSpPr>
            <p:grpSp>
              <p:nvGrpSpPr>
                <p:cNvPr id="188" name="Group 187"/>
                <p:cNvGrpSpPr/>
                <p:nvPr/>
              </p:nvGrpSpPr>
              <p:grpSpPr>
                <a:xfrm>
                  <a:off x="2685662" y="2365076"/>
                  <a:ext cx="3934407" cy="2206924"/>
                  <a:chOff x="2637455" y="152400"/>
                  <a:chExt cx="3934407" cy="2206924"/>
                </a:xfrm>
              </p:grpSpPr>
              <p:grpSp>
                <p:nvGrpSpPr>
                  <p:cNvPr id="190" name="Group 189"/>
                  <p:cNvGrpSpPr/>
                  <p:nvPr/>
                </p:nvGrpSpPr>
                <p:grpSpPr>
                  <a:xfrm>
                    <a:off x="2637455" y="152400"/>
                    <a:ext cx="3934407" cy="2206924"/>
                    <a:chOff x="2637455" y="4498676"/>
                    <a:chExt cx="3934407" cy="2206924"/>
                  </a:xfrm>
                </p:grpSpPr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637455" y="4498676"/>
                      <a:ext cx="3934407" cy="2206924"/>
                      <a:chOff x="2209800" y="4515786"/>
                      <a:chExt cx="3934407" cy="2206924"/>
                    </a:xfrm>
                  </p:grpSpPr>
                  <p:grpSp>
                    <p:nvGrpSpPr>
                      <p:cNvPr id="194" name="Grupo 46"/>
                      <p:cNvGrpSpPr/>
                      <p:nvPr/>
                    </p:nvGrpSpPr>
                    <p:grpSpPr>
                      <a:xfrm>
                        <a:off x="2397440" y="4515786"/>
                        <a:ext cx="3746767" cy="2206924"/>
                        <a:chOff x="381000" y="-67408"/>
                        <a:chExt cx="2243540" cy="1470252"/>
                      </a:xfrm>
                    </p:grpSpPr>
                    <p:grpSp>
                      <p:nvGrpSpPr>
                        <p:cNvPr id="197" name="Grupo 42"/>
                        <p:cNvGrpSpPr/>
                        <p:nvPr/>
                      </p:nvGrpSpPr>
                      <p:grpSpPr>
                        <a:xfrm>
                          <a:off x="381000" y="-67408"/>
                          <a:ext cx="2243540" cy="1470252"/>
                          <a:chOff x="381000" y="-67408"/>
                          <a:chExt cx="2243540" cy="1470252"/>
                        </a:xfrm>
                      </p:grpSpPr>
                      <p:grpSp>
                        <p:nvGrpSpPr>
                          <p:cNvPr id="199" name="Grupo 33"/>
                          <p:cNvGrpSpPr/>
                          <p:nvPr/>
                        </p:nvGrpSpPr>
                        <p:grpSpPr>
                          <a:xfrm>
                            <a:off x="381000" y="228600"/>
                            <a:ext cx="2133600" cy="838200"/>
                            <a:chOff x="1828800" y="609600"/>
                            <a:chExt cx="2133600" cy="838200"/>
                          </a:xfrm>
                        </p:grpSpPr>
                        <p:cxnSp>
                          <p:nvCxnSpPr>
                            <p:cNvPr id="208" name="Conector recto 25"/>
                            <p:cNvCxnSpPr>
                              <a:stCxn id="218" idx="6"/>
                              <a:endCxn id="219" idx="2"/>
                            </p:cNvCxnSpPr>
                            <p:nvPr/>
                          </p:nvCxnSpPr>
                          <p:spPr>
                            <a:xfrm>
                              <a:off x="33528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9" name="Conector recto 31"/>
                            <p:cNvCxnSpPr>
                              <a:stCxn id="221" idx="2"/>
                            </p:cNvCxnSpPr>
                            <p:nvPr/>
                          </p:nvCxnSpPr>
                          <p:spPr>
                            <a:xfrm flipH="1">
                              <a:off x="3349195" y="1295400"/>
                              <a:ext cx="308405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0" name="Conector recto 29"/>
                            <p:cNvCxnSpPr>
                              <a:stCxn id="219" idx="4"/>
                              <a:endCxn id="221" idx="0"/>
                            </p:cNvCxnSpPr>
                            <p:nvPr/>
                          </p:nvCxnSpPr>
                          <p:spPr>
                            <a:xfrm>
                              <a:off x="38100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1" name="Conector recto 17"/>
                            <p:cNvCxnSpPr>
                              <a:stCxn id="215" idx="4"/>
                              <a:endCxn id="217" idx="0"/>
                            </p:cNvCxnSpPr>
                            <p:nvPr/>
                          </p:nvCxnSpPr>
                          <p:spPr>
                            <a:xfrm>
                              <a:off x="25908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2" name="Conector recto 13"/>
                            <p:cNvCxnSpPr>
                              <a:stCxn id="214" idx="4"/>
                              <a:endCxn id="216" idx="0"/>
                            </p:cNvCxnSpPr>
                            <p:nvPr/>
                          </p:nvCxnSpPr>
                          <p:spPr>
                            <a:xfrm>
                              <a:off x="19812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3" name="Conector recto 15"/>
                            <p:cNvCxnSpPr>
                              <a:stCxn id="214" idx="6"/>
                              <a:endCxn id="215" idx="2"/>
                            </p:cNvCxnSpPr>
                            <p:nvPr/>
                          </p:nvCxnSpPr>
                          <p:spPr>
                            <a:xfrm>
                              <a:off x="2133600" y="762000"/>
                              <a:ext cx="304800" cy="0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14" name="Elipse 3"/>
                            <p:cNvSpPr/>
                            <p:nvPr/>
                          </p:nvSpPr>
                          <p:spPr>
                            <a:xfrm>
                              <a:off x="18288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215" name="Elipse 4"/>
                            <p:cNvSpPr/>
                            <p:nvPr/>
                          </p:nvSpPr>
                          <p:spPr>
                            <a:xfrm>
                              <a:off x="24384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 dirty="0"/>
                            </a:p>
                          </p:txBody>
                        </p:sp>
                        <p:sp>
                          <p:nvSpPr>
                            <p:cNvPr id="216" name="Elipse 5"/>
                            <p:cNvSpPr/>
                            <p:nvPr/>
                          </p:nvSpPr>
                          <p:spPr>
                            <a:xfrm>
                              <a:off x="18288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217" name="Elipse 6"/>
                            <p:cNvSpPr/>
                            <p:nvPr/>
                          </p:nvSpPr>
                          <p:spPr>
                            <a:xfrm>
                              <a:off x="24384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218" name="Elipse 8"/>
                            <p:cNvSpPr/>
                            <p:nvPr/>
                          </p:nvSpPr>
                          <p:spPr>
                            <a:xfrm>
                              <a:off x="30480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219" name="Elipse 9"/>
                            <p:cNvSpPr/>
                            <p:nvPr/>
                          </p:nvSpPr>
                          <p:spPr>
                            <a:xfrm>
                              <a:off x="3657600" y="6096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20" name="Elipse 10"/>
                            <p:cNvSpPr/>
                            <p:nvPr/>
                          </p:nvSpPr>
                          <p:spPr>
                            <a:xfrm>
                              <a:off x="30480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/>
                            </a:p>
                          </p:txBody>
                        </p:sp>
                        <p:sp>
                          <p:nvSpPr>
                            <p:cNvPr id="221" name="Elipse 11"/>
                            <p:cNvSpPr/>
                            <p:nvPr/>
                          </p:nvSpPr>
                          <p:spPr>
                            <a:xfrm>
                              <a:off x="3657600" y="1143000"/>
                              <a:ext cx="304800" cy="304800"/>
                            </a:xfrm>
                            <a:prstGeom prst="ellipse">
                              <a:avLst/>
                            </a:prstGeom>
                            <a:solidFill>
                              <a:schemeClr val="tx1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s-ES">
                                <a:solidFill>
                                  <a:schemeClr val="bg1"/>
                                </a:solidFill>
                              </a:endParaRPr>
                            </a:p>
                          </p:txBody>
                        </p:sp>
                        <p:cxnSp>
                          <p:nvCxnSpPr>
                            <p:cNvPr id="222" name="Conector recto 19"/>
                            <p:cNvCxnSpPr>
                              <a:stCxn id="217" idx="7"/>
                              <a:endCxn id="218" idx="3"/>
                            </p:cNvCxnSpPr>
                            <p:nvPr/>
                          </p:nvCxnSpPr>
                          <p:spPr>
                            <a:xfrm flipV="1">
                              <a:off x="26985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57150"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3" name="Conector recto 21"/>
                            <p:cNvCxnSpPr>
                              <a:stCxn id="217" idx="6"/>
                              <a:endCxn id="220" idx="2"/>
                            </p:cNvCxnSpPr>
                            <p:nvPr/>
                          </p:nvCxnSpPr>
                          <p:spPr>
                            <a:xfrm>
                              <a:off x="2743200" y="1295400"/>
                              <a:ext cx="304800" cy="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prstDash val="sys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4" name="Conector recto 23"/>
                            <p:cNvCxnSpPr>
                              <a:stCxn id="218" idx="4"/>
                              <a:endCxn id="220" idx="0"/>
                            </p:cNvCxnSpPr>
                            <p:nvPr/>
                          </p:nvCxnSpPr>
                          <p:spPr>
                            <a:xfrm>
                              <a:off x="3200400" y="914400"/>
                              <a:ext cx="0" cy="228600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prstDash val="sys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5" name="Conector recto 27"/>
                            <p:cNvCxnSpPr>
                              <a:stCxn id="219" idx="3"/>
                              <a:endCxn id="220" idx="7"/>
                            </p:cNvCxnSpPr>
                            <p:nvPr/>
                          </p:nvCxnSpPr>
                          <p:spPr>
                            <a:xfrm flipH="1">
                              <a:off x="3308163" y="869763"/>
                              <a:ext cx="394074" cy="317874"/>
                            </a:xfrm>
                            <a:prstGeom prst="line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prstDash val="sys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00" name="CuadroTexto 34"/>
                          <p:cNvSpPr txBox="1"/>
                          <p:nvPr/>
                        </p:nvSpPr>
                        <p:spPr>
                          <a:xfrm flipH="1">
                            <a:off x="443389" y="-586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r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1" name="CuadroTexto 35"/>
                          <p:cNvSpPr txBox="1"/>
                          <p:nvPr/>
                        </p:nvSpPr>
                        <p:spPr>
                          <a:xfrm flipH="1">
                            <a:off x="1023682" y="-67408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s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2" name="CuadroTexto 36"/>
                          <p:cNvSpPr txBox="1"/>
                          <p:nvPr/>
                        </p:nvSpPr>
                        <p:spPr>
                          <a:xfrm flipH="1">
                            <a:off x="16332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t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3" name="CuadroTexto 37"/>
                          <p:cNvSpPr txBox="1"/>
                          <p:nvPr/>
                        </p:nvSpPr>
                        <p:spPr>
                          <a:xfrm flipH="1">
                            <a:off x="2242882" y="-58616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u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4" name="CuadroTexto 38"/>
                          <p:cNvSpPr txBox="1"/>
                          <p:nvPr/>
                        </p:nvSpPr>
                        <p:spPr>
                          <a:xfrm flipH="1">
                            <a:off x="449907" y="1027597"/>
                            <a:ext cx="3048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v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5" name="CuadroTexto 39"/>
                          <p:cNvSpPr txBox="1"/>
                          <p:nvPr/>
                        </p:nvSpPr>
                        <p:spPr>
                          <a:xfrm flipH="1">
                            <a:off x="1056578" y="1027597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w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6" name="CuadroTexto 40"/>
                          <p:cNvSpPr txBox="1"/>
                          <p:nvPr/>
                        </p:nvSpPr>
                        <p:spPr>
                          <a:xfrm flipH="1">
                            <a:off x="1669107" y="1033512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x</a:t>
                            </a:r>
                            <a:endParaRPr lang="es-ES" dirty="0"/>
                          </a:p>
                        </p:txBody>
                      </p:sp>
                      <p:sp>
                        <p:nvSpPr>
                          <p:cNvPr id="207" name="CuadroTexto 41"/>
                          <p:cNvSpPr txBox="1"/>
                          <p:nvPr/>
                        </p:nvSpPr>
                        <p:spPr>
                          <a:xfrm flipH="1">
                            <a:off x="2296296" y="1027596"/>
                            <a:ext cx="32824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 smtClean="0"/>
                              <a:t>y</a:t>
                            </a:r>
                            <a:endParaRPr lang="es-ES" dirty="0"/>
                          </a:p>
                        </p:txBody>
                      </p:sp>
                    </p:grpSp>
                    <p:sp>
                      <p:nvSpPr>
                        <p:cNvPr id="198" name="CuadroTexto 45"/>
                        <p:cNvSpPr txBox="1"/>
                        <p:nvPr/>
                      </p:nvSpPr>
                      <p:spPr>
                        <a:xfrm>
                          <a:off x="892346" y="295527"/>
                          <a:ext cx="533400" cy="1640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00" b="1" dirty="0" smtClean="0">
                              <a:solidFill>
                                <a:schemeClr val="bg1"/>
                              </a:solidFill>
                            </a:rPr>
                            <a:t>1/16</a:t>
                          </a:r>
                          <a:endParaRPr lang="es-ES" sz="1000" b="1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195" name="CuadroTexto 45"/>
                      <p:cNvSpPr txBox="1"/>
                      <p:nvPr/>
                    </p:nvSpPr>
                    <p:spPr>
                      <a:xfrm>
                        <a:off x="2209800" y="5087780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2/5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96" name="CuadroTexto 45"/>
                      <p:cNvSpPr txBox="1"/>
                      <p:nvPr/>
                    </p:nvSpPr>
                    <p:spPr>
                      <a:xfrm>
                        <a:off x="2209800" y="5851332"/>
                        <a:ext cx="890791" cy="246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000" b="1" dirty="0" smtClean="0">
                            <a:solidFill>
                              <a:schemeClr val="bg1"/>
                            </a:solidFill>
                          </a:rPr>
                          <a:t>3/4</a:t>
                        </a:r>
                        <a:endParaRPr lang="es-ES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93" name="CuadroTexto 45"/>
                    <p:cNvSpPr txBox="1"/>
                    <p:nvPr/>
                  </p:nvSpPr>
                  <p:spPr>
                    <a:xfrm>
                      <a:off x="3681209" y="5849780"/>
                      <a:ext cx="890791" cy="246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6/15</a:t>
                      </a:r>
                      <a:endParaRPr lang="es-ES" sz="1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91" name="CuadroTexto 45"/>
                  <p:cNvSpPr txBox="1"/>
                  <p:nvPr/>
                </p:nvSpPr>
                <p:spPr>
                  <a:xfrm>
                    <a:off x="4701354" y="695131"/>
                    <a:ext cx="890791" cy="246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>
                        <a:solidFill>
                          <a:schemeClr val="bg1"/>
                        </a:solidFill>
                      </a:rPr>
                      <a:t>7/14</a:t>
                    </a:r>
                    <a:endParaRPr lang="es-ES" sz="10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89" name="CuadroTexto 45"/>
                <p:cNvSpPr txBox="1"/>
                <p:nvPr/>
              </p:nvSpPr>
              <p:spPr>
                <a:xfrm>
                  <a:off x="5733662" y="2914262"/>
                  <a:ext cx="890791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 dirty="0" smtClean="0">
                      <a:solidFill>
                        <a:schemeClr val="bg1"/>
                      </a:solidFill>
                    </a:rPr>
                    <a:t>8/13</a:t>
                  </a:r>
                  <a:endParaRPr lang="es-ES" sz="1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7" name="CuadroTexto 45"/>
              <p:cNvSpPr txBox="1"/>
              <p:nvPr/>
            </p:nvSpPr>
            <p:spPr>
              <a:xfrm>
                <a:off x="5752324" y="5849780"/>
                <a:ext cx="890791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>
                    <a:solidFill>
                      <a:schemeClr val="bg1"/>
                    </a:solidFill>
                  </a:rPr>
                  <a:t>9/12</a:t>
                </a:r>
                <a:endParaRPr lang="es-E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5" name="CuadroTexto 45"/>
            <p:cNvSpPr txBox="1"/>
            <p:nvPr/>
          </p:nvSpPr>
          <p:spPr>
            <a:xfrm>
              <a:off x="4748009" y="1380931"/>
              <a:ext cx="890791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10/11</a:t>
              </a:r>
              <a:endParaRPr lang="es-E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7220338" y="741540"/>
            <a:ext cx="1999862" cy="3373260"/>
            <a:chOff x="7315200" y="741540"/>
            <a:chExt cx="1999862" cy="3373260"/>
          </a:xfrm>
        </p:grpSpPr>
        <p:sp>
          <p:nvSpPr>
            <p:cNvPr id="289" name="TextBox 288"/>
            <p:cNvSpPr txBox="1"/>
            <p:nvPr/>
          </p:nvSpPr>
          <p:spPr>
            <a:xfrm>
              <a:off x="7819055" y="2357735"/>
              <a:ext cx="149600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ARISTAS DE RETROCESO</a:t>
              </a:r>
              <a:endParaRPr lang="es-ES" sz="1200" b="1" dirty="0"/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7315200" y="741540"/>
              <a:ext cx="1219200" cy="2839860"/>
              <a:chOff x="7772400" y="1884540"/>
              <a:chExt cx="1219200" cy="2839860"/>
            </a:xfrm>
          </p:grpSpPr>
          <p:cxnSp>
            <p:nvCxnSpPr>
              <p:cNvPr id="281" name="Conector recto 664"/>
              <p:cNvCxnSpPr/>
              <p:nvPr/>
            </p:nvCxnSpPr>
            <p:spPr>
              <a:xfrm flipH="1">
                <a:off x="7952793" y="2144703"/>
                <a:ext cx="120837" cy="2174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666"/>
              <p:cNvCxnSpPr/>
              <p:nvPr/>
            </p:nvCxnSpPr>
            <p:spPr>
              <a:xfrm>
                <a:off x="8261163" y="2154034"/>
                <a:ext cx="197037" cy="2174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Arco 679"/>
              <p:cNvSpPr/>
              <p:nvPr/>
            </p:nvSpPr>
            <p:spPr>
              <a:xfrm flipV="1">
                <a:off x="8229600" y="2593788"/>
                <a:ext cx="762000" cy="1937180"/>
              </a:xfrm>
              <a:prstGeom prst="arc">
                <a:avLst>
                  <a:gd name="adj1" fmla="val 16200000"/>
                  <a:gd name="adj2" fmla="val 5917180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1" name="Arco 678"/>
              <p:cNvSpPr/>
              <p:nvPr/>
            </p:nvSpPr>
            <p:spPr>
              <a:xfrm flipV="1">
                <a:off x="8153400" y="3127187"/>
                <a:ext cx="762000" cy="1380333"/>
              </a:xfrm>
              <a:prstGeom prst="arc">
                <a:avLst>
                  <a:gd name="adj1" fmla="val 16200000"/>
                  <a:gd name="adj2" fmla="val 5194468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2" name="Arco 677"/>
              <p:cNvSpPr/>
              <p:nvPr/>
            </p:nvSpPr>
            <p:spPr>
              <a:xfrm flipV="1">
                <a:off x="8001000" y="3569680"/>
                <a:ext cx="762000" cy="1002321"/>
              </a:xfrm>
              <a:prstGeom prst="arc">
                <a:avLst>
                  <a:gd name="adj1" fmla="val 16200000"/>
                  <a:gd name="adj2" fmla="val 4673982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3" name="Elipse 655"/>
              <p:cNvSpPr/>
              <p:nvPr/>
            </p:nvSpPr>
            <p:spPr>
              <a:xfrm>
                <a:off x="8001000" y="188454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</a:t>
                </a:r>
                <a:endParaRPr lang="es-ES" dirty="0"/>
              </a:p>
            </p:txBody>
          </p:sp>
          <p:sp>
            <p:nvSpPr>
              <p:cNvPr id="274" name="Elipse 656"/>
              <p:cNvSpPr/>
              <p:nvPr/>
            </p:nvSpPr>
            <p:spPr>
              <a:xfrm>
                <a:off x="7772400" y="23622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</a:t>
                </a:r>
                <a:endParaRPr lang="es-ES" dirty="0"/>
              </a:p>
            </p:txBody>
          </p:sp>
          <p:sp>
            <p:nvSpPr>
              <p:cNvPr id="275" name="Elipse 657"/>
              <p:cNvSpPr/>
              <p:nvPr/>
            </p:nvSpPr>
            <p:spPr>
              <a:xfrm>
                <a:off x="8305800" y="23622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</a:t>
                </a:r>
                <a:endParaRPr lang="es-ES" dirty="0"/>
              </a:p>
            </p:txBody>
          </p:sp>
          <p:sp>
            <p:nvSpPr>
              <p:cNvPr id="276" name="Elipse 658"/>
              <p:cNvSpPr/>
              <p:nvPr/>
            </p:nvSpPr>
            <p:spPr>
              <a:xfrm>
                <a:off x="7772400" y="28956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</a:t>
                </a:r>
                <a:endParaRPr lang="es-ES" dirty="0"/>
              </a:p>
            </p:txBody>
          </p:sp>
          <p:sp>
            <p:nvSpPr>
              <p:cNvPr id="277" name="Elipse 659"/>
              <p:cNvSpPr/>
              <p:nvPr/>
            </p:nvSpPr>
            <p:spPr>
              <a:xfrm>
                <a:off x="8305800" y="28956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</a:t>
                </a:r>
                <a:endParaRPr lang="es-ES" dirty="0"/>
              </a:p>
            </p:txBody>
          </p:sp>
          <p:sp>
            <p:nvSpPr>
              <p:cNvPr id="278" name="Elipse 660"/>
              <p:cNvSpPr/>
              <p:nvPr/>
            </p:nvSpPr>
            <p:spPr>
              <a:xfrm>
                <a:off x="8305800" y="338504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</a:t>
                </a:r>
                <a:endParaRPr lang="es-ES" dirty="0"/>
              </a:p>
            </p:txBody>
          </p:sp>
          <p:sp>
            <p:nvSpPr>
              <p:cNvPr id="279" name="Elipse 661"/>
              <p:cNvSpPr/>
              <p:nvPr/>
            </p:nvSpPr>
            <p:spPr>
              <a:xfrm>
                <a:off x="8305800" y="391844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y</a:t>
                </a:r>
                <a:endParaRPr lang="es-ES" dirty="0"/>
              </a:p>
            </p:txBody>
          </p:sp>
          <p:sp>
            <p:nvSpPr>
              <p:cNvPr id="280" name="Elipse 662"/>
              <p:cNvSpPr/>
              <p:nvPr/>
            </p:nvSpPr>
            <p:spPr>
              <a:xfrm>
                <a:off x="8305800" y="441960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s-ES" dirty="0"/>
              </a:p>
            </p:txBody>
          </p:sp>
          <p:cxnSp>
            <p:nvCxnSpPr>
              <p:cNvPr id="283" name="Conector recto 668"/>
              <p:cNvCxnSpPr>
                <a:stCxn id="274" idx="4"/>
                <a:endCxn id="276" idx="0"/>
              </p:cNvCxnSpPr>
              <p:nvPr/>
            </p:nvCxnSpPr>
            <p:spPr>
              <a:xfrm>
                <a:off x="7924800" y="2667000"/>
                <a:ext cx="0" cy="228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670"/>
              <p:cNvCxnSpPr>
                <a:stCxn id="275" idx="4"/>
                <a:endCxn id="277" idx="0"/>
              </p:cNvCxnSpPr>
              <p:nvPr/>
            </p:nvCxnSpPr>
            <p:spPr>
              <a:xfrm>
                <a:off x="8458200" y="2667000"/>
                <a:ext cx="0" cy="228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672"/>
              <p:cNvCxnSpPr>
                <a:stCxn id="277" idx="4"/>
                <a:endCxn id="278" idx="0"/>
              </p:cNvCxnSpPr>
              <p:nvPr/>
            </p:nvCxnSpPr>
            <p:spPr>
              <a:xfrm>
                <a:off x="8458200" y="3200400"/>
                <a:ext cx="0" cy="1846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674"/>
              <p:cNvCxnSpPr>
                <a:stCxn id="278" idx="4"/>
                <a:endCxn id="279" idx="0"/>
              </p:cNvCxnSpPr>
              <p:nvPr/>
            </p:nvCxnSpPr>
            <p:spPr>
              <a:xfrm>
                <a:off x="8458200" y="3689840"/>
                <a:ext cx="0" cy="2286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676"/>
              <p:cNvCxnSpPr>
                <a:stCxn id="279" idx="4"/>
                <a:endCxn id="280" idx="0"/>
              </p:cNvCxnSpPr>
              <p:nvPr/>
            </p:nvCxnSpPr>
            <p:spPr>
              <a:xfrm>
                <a:off x="8458200" y="4223240"/>
                <a:ext cx="0" cy="19636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8" name="TextBox 287"/>
            <p:cNvSpPr txBox="1"/>
            <p:nvPr/>
          </p:nvSpPr>
          <p:spPr>
            <a:xfrm>
              <a:off x="7543800" y="3591580"/>
              <a:ext cx="958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Árbol</a:t>
              </a:r>
              <a:r>
                <a:rPr lang="en-US" sz="1400" b="1" dirty="0" smtClean="0"/>
                <a:t> </a:t>
              </a:r>
              <a:r>
                <a:rPr lang="en-US" sz="1400" b="1" dirty="0" err="1" smtClean="0"/>
                <a:t>abarcador</a:t>
              </a:r>
              <a:endParaRPr lang="es-E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89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1"/>
          <p:cNvSpPr/>
          <p:nvPr/>
        </p:nvSpPr>
        <p:spPr>
          <a:xfrm>
            <a:off x="228600" y="1024354"/>
            <a:ext cx="8686800" cy="342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04800" y="394692"/>
            <a:ext cx="8534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_tradnl" sz="2200" dirty="0" smtClean="0"/>
          </a:p>
          <a:p>
            <a:r>
              <a:rPr lang="es-ES_tradnl" sz="2200" dirty="0" smtClean="0"/>
              <a:t> </a:t>
            </a:r>
          </a:p>
          <a:p>
            <a:pPr>
              <a:buFont typeface="Arial" pitchFamily="34" charset="0"/>
              <a:buChar char="•"/>
            </a:pPr>
            <a:r>
              <a:rPr lang="es-ES_tradnl" sz="2200" dirty="0" smtClean="0"/>
              <a:t>Los ciclos que aparecen en las líneas </a:t>
            </a:r>
            <a:r>
              <a:rPr lang="es-ES_tradnl" sz="2200" b="1" dirty="0" smtClean="0">
                <a:solidFill>
                  <a:srgbClr val="0070C0"/>
                </a:solidFill>
              </a:rPr>
              <a:t>1-3</a:t>
            </a:r>
            <a:r>
              <a:rPr lang="es-ES_tradnl" sz="2200" dirty="0" smtClean="0"/>
              <a:t> y </a:t>
            </a:r>
            <a:r>
              <a:rPr lang="es-ES_tradnl" sz="2200" b="1" dirty="0" smtClean="0">
                <a:solidFill>
                  <a:srgbClr val="0070C0"/>
                </a:solidFill>
              </a:rPr>
              <a:t>5-7</a:t>
            </a:r>
            <a:r>
              <a:rPr lang="es-ES_tradnl" sz="2200" dirty="0" smtClean="0"/>
              <a:t> son </a:t>
            </a:r>
            <a:r>
              <a:rPr lang="es-ES_tradnl" sz="2200" i="1" dirty="0" smtClean="0"/>
              <a:t>Θ(V)</a:t>
            </a:r>
            <a:r>
              <a:rPr lang="es-ES_tradnl" sz="2200" dirty="0" smtClean="0"/>
              <a:t> excluyendo el tiempo requerido para ejecutar los llamados a </a:t>
            </a:r>
            <a:r>
              <a:rPr lang="es-ES_tradnl" sz="2200" b="1" dirty="0" smtClean="0"/>
              <a:t>DFS-VISIT</a:t>
            </a:r>
            <a:endParaRPr lang="es-ES_tradnl" sz="2200" dirty="0" smtClean="0"/>
          </a:p>
          <a:p>
            <a:pPr>
              <a:buFont typeface="Arial" pitchFamily="34" charset="0"/>
              <a:buChar char="•"/>
            </a:pPr>
            <a:endParaRPr lang="es-ES_tradnl" sz="2200" dirty="0" smtClean="0"/>
          </a:p>
          <a:p>
            <a:pPr>
              <a:buFont typeface="Arial" pitchFamily="34" charset="0"/>
              <a:buChar char="•"/>
            </a:pPr>
            <a:r>
              <a:rPr lang="es-ES_tradnl" sz="2200" dirty="0" smtClean="0"/>
              <a:t>El </a:t>
            </a:r>
            <a:r>
              <a:rPr lang="es-ES_tradnl" sz="2200" b="1" dirty="0" smtClean="0"/>
              <a:t>DFS-VISIT</a:t>
            </a:r>
            <a:r>
              <a:rPr lang="es-ES_tradnl" sz="2200" dirty="0" smtClean="0"/>
              <a:t> es llamado exactamente una vez para cada vértice </a:t>
            </a:r>
            <a:r>
              <a:rPr lang="es-ES_tradnl" sz="2200" b="1" i="1" dirty="0" smtClean="0"/>
              <a:t>v </a:t>
            </a:r>
            <a:r>
              <a:rPr lang="es-ES_tradnl" sz="2200" dirty="0" smtClean="0"/>
              <a:t>del grafo debido a que el mismo se invoca solo sobre los vértices </a:t>
            </a:r>
            <a:r>
              <a:rPr lang="es-ES_tradnl" sz="2200" b="1" dirty="0" smtClean="0"/>
              <a:t>blancos</a:t>
            </a:r>
            <a:r>
              <a:rPr lang="es-ES_tradnl" sz="2200" dirty="0" smtClean="0"/>
              <a:t> y ellos, en cuanto son descubiertos, se colorean a </a:t>
            </a:r>
            <a:r>
              <a:rPr lang="es-ES_tradnl" sz="2200" b="1" dirty="0" smtClean="0"/>
              <a:t>gris</a:t>
            </a:r>
            <a:endParaRPr lang="es-ES_tradnl" sz="2200" dirty="0" smtClean="0"/>
          </a:p>
          <a:p>
            <a:pPr>
              <a:buFont typeface="Arial" pitchFamily="34" charset="0"/>
              <a:buChar char="•"/>
            </a:pPr>
            <a:endParaRPr lang="es-ES_tradnl" sz="2200" dirty="0" smtClean="0"/>
          </a:p>
          <a:p>
            <a:pPr>
              <a:buFont typeface="Arial" pitchFamily="34" charset="0"/>
              <a:buChar char="•"/>
            </a:pPr>
            <a:r>
              <a:rPr lang="es-ES_tradnl" sz="2200" dirty="0" smtClean="0"/>
              <a:t>Durante la ejecución de </a:t>
            </a:r>
            <a:r>
              <a:rPr lang="es-ES_tradnl" sz="2200" b="1" dirty="0" smtClean="0"/>
              <a:t>DFS-VISIT</a:t>
            </a:r>
            <a:r>
              <a:rPr lang="es-ES_tradnl" sz="2200" b="1" i="1" dirty="0" smtClean="0"/>
              <a:t>(v) </a:t>
            </a:r>
            <a:r>
              <a:rPr lang="es-ES_tradnl" sz="2200" dirty="0" smtClean="0"/>
              <a:t>el ciclo de las líneas </a:t>
            </a:r>
            <a:r>
              <a:rPr lang="es-ES_tradnl" sz="2200" b="1" dirty="0" smtClean="0">
                <a:solidFill>
                  <a:srgbClr val="0070C0"/>
                </a:solidFill>
              </a:rPr>
              <a:t>4-7</a:t>
            </a:r>
            <a:r>
              <a:rPr lang="es-ES_tradnl" sz="2200" dirty="0" smtClean="0"/>
              <a:t> es ejecutado |</a:t>
            </a:r>
            <a:r>
              <a:rPr lang="es-ES_tradnl" sz="2200" b="1" i="1" dirty="0" err="1" smtClean="0"/>
              <a:t>Adj</a:t>
            </a:r>
            <a:r>
              <a:rPr lang="es-ES_tradnl" sz="2200" b="1" i="1" dirty="0" smtClean="0"/>
              <a:t>[v]</a:t>
            </a:r>
            <a:r>
              <a:rPr lang="es-ES_tradnl" sz="2200" dirty="0" smtClean="0"/>
              <a:t>| veces, por tanto, el costo total de ejecutar dichas líneas es Θ(</a:t>
            </a:r>
            <a:r>
              <a:rPr lang="es-ES_tradnl" sz="2200" i="1" dirty="0" smtClean="0"/>
              <a:t>E</a:t>
            </a:r>
            <a:r>
              <a:rPr lang="es-ES_tradnl" sz="2200" dirty="0" smtClean="0"/>
              <a:t>) y en correspondencia, </a:t>
            </a:r>
          </a:p>
          <a:p>
            <a:pPr>
              <a:buFont typeface="Arial" pitchFamily="34" charset="0"/>
              <a:buChar char="•"/>
            </a:pPr>
            <a:endParaRPr lang="es-ES_tradnl" sz="2200" dirty="0" smtClean="0"/>
          </a:p>
          <a:p>
            <a:endParaRPr lang="es-ES_tradnl" sz="2200" dirty="0" smtClean="0"/>
          </a:p>
          <a:p>
            <a:r>
              <a:rPr lang="es-ES_tradnl" sz="2200" b="1" dirty="0" smtClean="0"/>
              <a:t>La complejidad temporal de </a:t>
            </a:r>
            <a:r>
              <a:rPr lang="es-ES_tradnl" sz="2200" b="1" i="1" dirty="0" smtClean="0"/>
              <a:t>DFS </a:t>
            </a:r>
            <a:r>
              <a:rPr lang="es-ES_tradnl" sz="2200" b="1" dirty="0" smtClean="0"/>
              <a:t>es:</a:t>
            </a:r>
          </a:p>
          <a:p>
            <a:endParaRPr lang="es-ES_tradnl" sz="2200" b="1" dirty="0" smtClean="0"/>
          </a:p>
          <a:p>
            <a:r>
              <a:rPr lang="es-ES_tradnl" sz="2200" b="1" i="1" dirty="0" smtClean="0"/>
              <a:t>Θ(V + E) </a:t>
            </a:r>
            <a:r>
              <a:rPr lang="es-ES_tradnl" sz="2200" b="1" i="1" dirty="0" smtClean="0">
                <a:sym typeface="Wingdings" pitchFamily="2" charset="2"/>
              </a:rPr>
              <a:t> </a:t>
            </a:r>
            <a:r>
              <a:rPr lang="es-ES_tradnl" sz="2200" dirty="0" smtClean="0"/>
              <a:t>G representado en una </a:t>
            </a:r>
            <a:r>
              <a:rPr lang="es-ES_tradnl" sz="2200" b="1" dirty="0" smtClean="0"/>
              <a:t>Lista de Adyacencia</a:t>
            </a:r>
            <a:r>
              <a:rPr lang="es-ES_tradnl" sz="2200" dirty="0" smtClean="0"/>
              <a:t>. </a:t>
            </a:r>
          </a:p>
          <a:p>
            <a:r>
              <a:rPr lang="es-ES_tradnl" sz="2200" b="1" i="1" dirty="0" smtClean="0"/>
              <a:t>Θ(|V|</a:t>
            </a:r>
            <a:r>
              <a:rPr lang="es-ES_tradnl" sz="2200" b="1" i="1" baseline="30000" dirty="0" smtClean="0"/>
              <a:t>2</a:t>
            </a:r>
            <a:r>
              <a:rPr lang="es-ES_tradnl" sz="2200" b="1" i="1" dirty="0" smtClean="0"/>
              <a:t>) </a:t>
            </a:r>
            <a:r>
              <a:rPr lang="es-ES_tradnl" sz="2200" b="1" i="1" dirty="0" smtClean="0">
                <a:sym typeface="Wingdings" pitchFamily="2" charset="2"/>
              </a:rPr>
              <a:t> </a:t>
            </a:r>
            <a:r>
              <a:rPr lang="es-ES_tradnl" sz="2200" dirty="0" smtClean="0"/>
              <a:t>G representado en una </a:t>
            </a:r>
            <a:r>
              <a:rPr lang="es-ES_tradnl" sz="2200" b="1" dirty="0" smtClean="0"/>
              <a:t>Matriz de Adyacencia</a:t>
            </a:r>
            <a:r>
              <a:rPr lang="es-ES_tradnl" sz="2200" dirty="0" smtClean="0"/>
              <a:t>. </a:t>
            </a:r>
            <a:endParaRPr lang="es-ES_tradnl" sz="2200" i="1" dirty="0" smtClean="0"/>
          </a:p>
          <a:p>
            <a:endParaRPr lang="es-ES_tradnl" dirty="0"/>
          </a:p>
        </p:txBody>
      </p:sp>
      <p:sp>
        <p:nvSpPr>
          <p:cNvPr id="7" name="Flecha abajo 9"/>
          <p:cNvSpPr/>
          <p:nvPr/>
        </p:nvSpPr>
        <p:spPr>
          <a:xfrm>
            <a:off x="4114800" y="4679078"/>
            <a:ext cx="457200" cy="3838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85800"/>
          </a:xfrm>
        </p:spPr>
        <p:txBody>
          <a:bodyPr/>
          <a:lstStyle/>
          <a:p>
            <a:r>
              <a:rPr lang="es-MX" dirty="0" smtClean="0"/>
              <a:t>DFS – Complejidad temporal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1458"/>
            <a:ext cx="8686800" cy="685800"/>
          </a:xfrm>
        </p:spPr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17" idx="4"/>
            <a:endCxn id="18" idx="0"/>
          </p:cNvCxnSpPr>
          <p:nvPr/>
        </p:nvCxnSpPr>
        <p:spPr>
          <a:xfrm>
            <a:off x="1871518" y="4025434"/>
            <a:ext cx="11545" cy="133588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3"/>
            <a:endCxn id="16" idx="7"/>
          </p:cNvCxnSpPr>
          <p:nvPr/>
        </p:nvCxnSpPr>
        <p:spPr>
          <a:xfrm flipH="1">
            <a:off x="917103" y="3947319"/>
            <a:ext cx="765830" cy="577711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1"/>
            <a:endCxn id="16" idx="5"/>
          </p:cNvCxnSpPr>
          <p:nvPr/>
        </p:nvCxnSpPr>
        <p:spPr>
          <a:xfrm flipH="1" flipV="1">
            <a:off x="917103" y="4902200"/>
            <a:ext cx="777375" cy="53723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19" idx="2"/>
          </p:cNvCxnSpPr>
          <p:nvPr/>
        </p:nvCxnSpPr>
        <p:spPr>
          <a:xfrm>
            <a:off x="2138218" y="3758734"/>
            <a:ext cx="11430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8" idx="6"/>
          </p:cNvCxnSpPr>
          <p:nvPr/>
        </p:nvCxnSpPr>
        <p:spPr>
          <a:xfrm flipH="1">
            <a:off x="2149763" y="5628015"/>
            <a:ext cx="113145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18" idx="7"/>
          </p:cNvCxnSpPr>
          <p:nvPr/>
        </p:nvCxnSpPr>
        <p:spPr>
          <a:xfrm flipH="1">
            <a:off x="2071648" y="3947319"/>
            <a:ext cx="1287685" cy="149211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4"/>
            <a:endCxn id="20" idx="0"/>
          </p:cNvCxnSpPr>
          <p:nvPr/>
        </p:nvCxnSpPr>
        <p:spPr>
          <a:xfrm>
            <a:off x="3547918" y="4025434"/>
            <a:ext cx="0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  <a:endCxn id="21" idx="1"/>
          </p:cNvCxnSpPr>
          <p:nvPr/>
        </p:nvCxnSpPr>
        <p:spPr>
          <a:xfrm>
            <a:off x="3814618" y="3758734"/>
            <a:ext cx="916315" cy="74089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3"/>
            <a:endCxn id="20" idx="6"/>
          </p:cNvCxnSpPr>
          <p:nvPr/>
        </p:nvCxnSpPr>
        <p:spPr>
          <a:xfrm flipH="1">
            <a:off x="3814618" y="4876800"/>
            <a:ext cx="916315" cy="7512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818" y="44469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48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16363" y="53613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C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218" y="349203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81218" y="5361315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52818" y="4421515"/>
            <a:ext cx="5334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V</a:t>
            </a: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"/>
              <p:cNvSpPr/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dirty="0">
                    <a:solidFill>
                      <a:schemeClr val="tx1"/>
                    </a:solidFill>
                  </a:rPr>
                  <a:t>, 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E,    V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0  1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FINAL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</a:t>
                </a:r>
                <a:r>
                  <a:rPr lang="en-US" b="1" dirty="0">
                    <a:solidFill>
                      <a:srgbClr val="0000FF"/>
                    </a:solidFill>
                  </a:rPr>
                  <a:t>S,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B</a:t>
                </a:r>
                <a:r>
                  <a:rPr lang="en-US" b="1" dirty="0">
                    <a:solidFill>
                      <a:srgbClr val="0000FF"/>
                    </a:solidFill>
                  </a:rPr>
                  <a:t>,   C</a:t>
                </a:r>
                <a:r>
                  <a:rPr lang="en-US" dirty="0">
                    <a:solidFill>
                      <a:schemeClr val="tx1"/>
                    </a:solidFill>
                  </a:rPr>
                  <a:t>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 E,  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∞ 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08906" y="4399383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58879"/>
              </p:ext>
            </p:extLst>
          </p:nvPr>
        </p:nvGraphicFramePr>
        <p:xfrm>
          <a:off x="6277944" y="2596709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53236"/>
              </p:ext>
            </p:extLst>
          </p:nvPr>
        </p:nvGraphicFramePr>
        <p:xfrm>
          <a:off x="6276393" y="4892040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9256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7800" y="4495800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2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17" idx="4"/>
            <a:endCxn id="18" idx="0"/>
          </p:cNvCxnSpPr>
          <p:nvPr/>
        </p:nvCxnSpPr>
        <p:spPr>
          <a:xfrm>
            <a:off x="1871518" y="4025434"/>
            <a:ext cx="11545" cy="1335881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7" idx="3"/>
            <a:endCxn id="16" idx="7"/>
          </p:cNvCxnSpPr>
          <p:nvPr/>
        </p:nvCxnSpPr>
        <p:spPr>
          <a:xfrm flipH="1">
            <a:off x="917103" y="3947319"/>
            <a:ext cx="765830" cy="57771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1"/>
            <a:endCxn id="16" idx="5"/>
          </p:cNvCxnSpPr>
          <p:nvPr/>
        </p:nvCxnSpPr>
        <p:spPr>
          <a:xfrm flipH="1" flipV="1">
            <a:off x="917103" y="4902200"/>
            <a:ext cx="777375" cy="537230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19" idx="2"/>
          </p:cNvCxnSpPr>
          <p:nvPr/>
        </p:nvCxnSpPr>
        <p:spPr>
          <a:xfrm>
            <a:off x="2138218" y="3758734"/>
            <a:ext cx="1143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8" idx="6"/>
          </p:cNvCxnSpPr>
          <p:nvPr/>
        </p:nvCxnSpPr>
        <p:spPr>
          <a:xfrm flipH="1">
            <a:off x="2149763" y="5628015"/>
            <a:ext cx="113145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18" idx="7"/>
          </p:cNvCxnSpPr>
          <p:nvPr/>
        </p:nvCxnSpPr>
        <p:spPr>
          <a:xfrm flipH="1">
            <a:off x="2071648" y="3947319"/>
            <a:ext cx="1287685" cy="149211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4"/>
            <a:endCxn id="20" idx="0"/>
          </p:cNvCxnSpPr>
          <p:nvPr/>
        </p:nvCxnSpPr>
        <p:spPr>
          <a:xfrm>
            <a:off x="3547918" y="4025434"/>
            <a:ext cx="0" cy="13358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  <a:endCxn id="21" idx="1"/>
          </p:cNvCxnSpPr>
          <p:nvPr/>
        </p:nvCxnSpPr>
        <p:spPr>
          <a:xfrm>
            <a:off x="3814618" y="3758734"/>
            <a:ext cx="916315" cy="74089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3"/>
            <a:endCxn id="20" idx="6"/>
          </p:cNvCxnSpPr>
          <p:nvPr/>
        </p:nvCxnSpPr>
        <p:spPr>
          <a:xfrm flipH="1">
            <a:off x="3814618" y="4876800"/>
            <a:ext cx="916315" cy="7512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818" y="44469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48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16363" y="53613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218" y="3492034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D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81218" y="53613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52818" y="4421515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"/>
              <p:cNvSpPr/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S,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,   C,     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 E,  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∞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FINAL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b="1" dirty="0">
                    <a:solidFill>
                      <a:srgbClr val="0000FF"/>
                    </a:solidFill>
                  </a:rPr>
                  <a:t>S,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B</a:t>
                </a:r>
                <a:r>
                  <a:rPr lang="en-US" b="1" dirty="0">
                    <a:solidFill>
                      <a:srgbClr val="0000FF"/>
                    </a:solidFill>
                  </a:rPr>
                  <a:t>,   C,   D,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V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  1  1  2  2 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08906" y="4399383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15670"/>
              </p:ext>
            </p:extLst>
          </p:nvPr>
        </p:nvGraphicFramePr>
        <p:xfrm>
          <a:off x="6276393" y="4892040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15777"/>
              </p:ext>
            </p:extLst>
          </p:nvPr>
        </p:nvGraphicFramePr>
        <p:xfrm>
          <a:off x="6324600" y="2590800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90600" y="5181600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28618" y="43828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66818" y="45352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17" idx="3"/>
            <a:endCxn id="16" idx="7"/>
          </p:cNvCxnSpPr>
          <p:nvPr/>
        </p:nvCxnSpPr>
        <p:spPr>
          <a:xfrm flipH="1">
            <a:off x="917103" y="3947319"/>
            <a:ext cx="765830" cy="57771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1"/>
            <a:endCxn id="16" idx="5"/>
          </p:cNvCxnSpPr>
          <p:nvPr/>
        </p:nvCxnSpPr>
        <p:spPr>
          <a:xfrm flipH="1" flipV="1">
            <a:off x="917103" y="4902200"/>
            <a:ext cx="777375" cy="53723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19" idx="2"/>
          </p:cNvCxnSpPr>
          <p:nvPr/>
        </p:nvCxnSpPr>
        <p:spPr>
          <a:xfrm>
            <a:off x="2138218" y="3758734"/>
            <a:ext cx="1143000" cy="0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8" idx="6"/>
          </p:cNvCxnSpPr>
          <p:nvPr/>
        </p:nvCxnSpPr>
        <p:spPr>
          <a:xfrm flipH="1">
            <a:off x="2149763" y="5628015"/>
            <a:ext cx="1131455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18" idx="7"/>
          </p:cNvCxnSpPr>
          <p:nvPr/>
        </p:nvCxnSpPr>
        <p:spPr>
          <a:xfrm flipH="1">
            <a:off x="2071648" y="3947319"/>
            <a:ext cx="1287685" cy="1492111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4"/>
            <a:endCxn id="20" idx="0"/>
          </p:cNvCxnSpPr>
          <p:nvPr/>
        </p:nvCxnSpPr>
        <p:spPr>
          <a:xfrm>
            <a:off x="3547918" y="4025434"/>
            <a:ext cx="0" cy="133588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</p:cNvCxnSpPr>
          <p:nvPr/>
        </p:nvCxnSpPr>
        <p:spPr>
          <a:xfrm>
            <a:off x="3814618" y="3758734"/>
            <a:ext cx="916315" cy="74089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20" idx="6"/>
          </p:cNvCxnSpPr>
          <p:nvPr/>
        </p:nvCxnSpPr>
        <p:spPr>
          <a:xfrm flipH="1">
            <a:off x="3814618" y="4876800"/>
            <a:ext cx="916315" cy="75121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818" y="44469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48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16363" y="53613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2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81218" y="53613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"/>
              <p:cNvSpPr/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dirty="0">
                    <a:solidFill>
                      <a:schemeClr val="tx1"/>
                    </a:solidFill>
                  </a:rPr>
                  <a:t>S,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,   C,     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 E,  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2 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FINAL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        S,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B</a:t>
                </a:r>
                <a:r>
                  <a:rPr lang="en-US" b="1" dirty="0">
                    <a:solidFill>
                      <a:srgbClr val="0000FF"/>
                    </a:solidFill>
                  </a:rPr>
                  <a:t>,   C,   D,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E,   </a:t>
                </a:r>
                <a:r>
                  <a:rPr lang="en-US" b="1" dirty="0">
                    <a:solidFill>
                      <a:srgbClr val="0000FF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1  1  2  2  3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606637" y="4373028"/>
            <a:ext cx="639223" cy="6284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V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8906" y="4399383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2" name="Straight Connector 31"/>
          <p:cNvCxnSpPr>
            <a:stCxn id="17" idx="4"/>
            <a:endCxn id="18" idx="0"/>
          </p:cNvCxnSpPr>
          <p:nvPr/>
        </p:nvCxnSpPr>
        <p:spPr>
          <a:xfrm>
            <a:off x="1871518" y="4025434"/>
            <a:ext cx="11545" cy="133588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19607"/>
              </p:ext>
            </p:extLst>
          </p:nvPr>
        </p:nvGraphicFramePr>
        <p:xfrm>
          <a:off x="6276393" y="4892040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71383"/>
              </p:ext>
            </p:extLst>
          </p:nvPr>
        </p:nvGraphicFramePr>
        <p:xfrm>
          <a:off x="6296607" y="2615371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595418" y="3456993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67000" y="41542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0400" y="44590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4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BFS Simple -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82" y="1135320"/>
            <a:ext cx="3306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≠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do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← 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EQUEUE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each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∈ </a:t>
            </a:r>
            <a:r>
              <a:rPr lang="en-US" sz="1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Adj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do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∞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then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← 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+ 1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NQUEUE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17" idx="3"/>
            <a:endCxn id="16" idx="7"/>
          </p:cNvCxnSpPr>
          <p:nvPr/>
        </p:nvCxnSpPr>
        <p:spPr>
          <a:xfrm flipH="1">
            <a:off x="917103" y="3947319"/>
            <a:ext cx="765830" cy="57771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8" idx="1"/>
            <a:endCxn id="16" idx="5"/>
          </p:cNvCxnSpPr>
          <p:nvPr/>
        </p:nvCxnSpPr>
        <p:spPr>
          <a:xfrm flipH="1" flipV="1">
            <a:off x="917103" y="4902200"/>
            <a:ext cx="777375" cy="53723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7" idx="6"/>
            <a:endCxn id="19" idx="2"/>
          </p:cNvCxnSpPr>
          <p:nvPr/>
        </p:nvCxnSpPr>
        <p:spPr>
          <a:xfrm>
            <a:off x="2138218" y="3758734"/>
            <a:ext cx="1143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20" idx="2"/>
            <a:endCxn id="18" idx="6"/>
          </p:cNvCxnSpPr>
          <p:nvPr/>
        </p:nvCxnSpPr>
        <p:spPr>
          <a:xfrm flipH="1">
            <a:off x="2149763" y="5628015"/>
            <a:ext cx="1131455" cy="0"/>
          </a:xfrm>
          <a:prstGeom prst="line">
            <a:avLst/>
          </a:prstGeom>
          <a:ln w="762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9" idx="3"/>
            <a:endCxn id="18" idx="7"/>
          </p:cNvCxnSpPr>
          <p:nvPr/>
        </p:nvCxnSpPr>
        <p:spPr>
          <a:xfrm flipH="1">
            <a:off x="2071648" y="3947319"/>
            <a:ext cx="1287685" cy="149211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4"/>
            <a:endCxn id="20" idx="0"/>
          </p:cNvCxnSpPr>
          <p:nvPr/>
        </p:nvCxnSpPr>
        <p:spPr>
          <a:xfrm>
            <a:off x="3547918" y="4025434"/>
            <a:ext cx="0" cy="133588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9" idx="6"/>
            <a:endCxn id="21" idx="1"/>
          </p:cNvCxnSpPr>
          <p:nvPr/>
        </p:nvCxnSpPr>
        <p:spPr>
          <a:xfrm>
            <a:off x="3814618" y="3758734"/>
            <a:ext cx="916315" cy="740896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1" idx="3"/>
            <a:endCxn id="20" idx="6"/>
          </p:cNvCxnSpPr>
          <p:nvPr/>
        </p:nvCxnSpPr>
        <p:spPr>
          <a:xfrm flipH="1">
            <a:off x="3814618" y="4876800"/>
            <a:ext cx="916315" cy="751215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1818" y="44469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6048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616363" y="536131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218" y="3492034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81218" y="53613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52818" y="4421515"/>
            <a:ext cx="533400" cy="5334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dk1"/>
                </a:solidFill>
              </a:rPr>
              <a:t>V</a:t>
            </a:r>
            <a:endParaRPr lang="en-US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redondeado 2"/>
              <p:cNvSpPr/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INICIAL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S, 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,   C,     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   E,   </a:t>
                </a:r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2  ∞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954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redondeado 2"/>
              <p:cNvSpPr/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ESTADO FINAL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        S,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B</a:t>
                </a:r>
                <a:r>
                  <a:rPr lang="en-US" b="1" dirty="0">
                    <a:solidFill>
                      <a:srgbClr val="0000FF"/>
                    </a:solidFill>
                  </a:rPr>
                  <a:t>,   C,   D,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  E,   </a:t>
                </a:r>
                <a:r>
                  <a:rPr lang="en-US" b="1" dirty="0">
                    <a:solidFill>
                      <a:srgbClr val="0000FF"/>
                    </a:solidFill>
                  </a:rPr>
                  <a:t>V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1  1  2  2  3</a:t>
                </a:r>
                <a:endParaRPr lang="es-ES" b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ángulo redondead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82" y="3568700"/>
                <a:ext cx="2971800" cy="2059315"/>
              </a:xfrm>
              <a:prstGeom prst="roundRect">
                <a:avLst>
                  <a:gd name="adj" fmla="val 1048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76117" y="6211577"/>
            <a:ext cx="304800" cy="3016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6183868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ha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procesado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10065" y="6211577"/>
            <a:ext cx="304800" cy="30165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672148" y="6183868"/>
            <a:ext cx="150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</a:t>
            </a:r>
            <a:r>
              <a:rPr lang="es-MX" dirty="0" smtClean="0"/>
              <a:t>á en la cola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788577" y="6212953"/>
            <a:ext cx="304800" cy="301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50660" y="6185244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Salió de la cola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08906" y="4399383"/>
            <a:ext cx="639223" cy="628464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32" name="Straight Connector 31"/>
          <p:cNvCxnSpPr>
            <a:stCxn id="17" idx="4"/>
            <a:endCxn id="18" idx="0"/>
          </p:cNvCxnSpPr>
          <p:nvPr/>
        </p:nvCxnSpPr>
        <p:spPr>
          <a:xfrm>
            <a:off x="1871518" y="4025434"/>
            <a:ext cx="11545" cy="133588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62397"/>
              </p:ext>
            </p:extLst>
          </p:nvPr>
        </p:nvGraphicFramePr>
        <p:xfrm>
          <a:off x="6276393" y="4864047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24691"/>
              </p:ext>
            </p:extLst>
          </p:nvPr>
        </p:nvGraphicFramePr>
        <p:xfrm>
          <a:off x="6277944" y="2600131"/>
          <a:ext cx="2180256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24018" y="52972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44590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95618" y="5221069"/>
            <a:ext cx="52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34bdd7-a026-4b3d-8933-0c59e32f4ea4"/>
    <TaxKeywordTaxHTField xmlns="c434bdd7-a026-4b3d-8933-0c59e32f4ea4">
      <Terms xmlns="http://schemas.microsoft.com/office/infopath/2007/PartnerControls"/>
    </TaxKeywordTaxHTFiel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2F9CAE3D169C4D82B82187CC994251" ma:contentTypeVersion="3" ma:contentTypeDescription="Crear nuevo documento." ma:contentTypeScope="" ma:versionID="716f17be4ed11c5f2887ee7ed76260d8">
  <xsd:schema xmlns:xsd="http://www.w3.org/2001/XMLSchema" xmlns:xs="http://www.w3.org/2001/XMLSchema" xmlns:p="http://schemas.microsoft.com/office/2006/metadata/properties" xmlns:ns2="c434bdd7-a026-4b3d-8933-0c59e32f4ea4" targetNamespace="http://schemas.microsoft.com/office/2006/metadata/properties" ma:root="true" ma:fieldsID="2e0f9c713da111baa5f7cacfdc7f09b7" ns2:_="">
    <xsd:import namespace="c434bdd7-a026-4b3d-8933-0c59e32f4ea4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4bdd7-a026-4b3d-8933-0c59e32f4ea4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9" nillable="true" ma:taxonomy="true" ma:internalName="TaxKeywordTaxHTField" ma:taxonomyFieldName="TaxKeyword" ma:displayName="Palabras clave de empresa" ma:fieldId="{23f27201-bee3-471e-b2e7-b64fd8b7ca38}" ma:taxonomyMulti="true" ma:sspId="2d99362a-dc6b-4a7e-b480-32ae0680154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a66afcf3-fefa-4f8d-af1e-e7b5c1bb80bb}" ma:internalName="TaxCatchAll" ma:showField="CatchAllData" ma:web="712059bd-bde3-4802-8202-127e8b2ef4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838028-1614-406C-BB8B-F9C3E4766E0D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c434bdd7-a026-4b3d-8933-0c59e32f4ea4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F5E39F-023E-47DD-B209-F78925FE79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0594D3-07B2-4742-B67F-AD733179E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34bdd7-a026-4b3d-8933-0c59e32f4e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</TotalTime>
  <Words>4558</Words>
  <Application>Microsoft Office PowerPoint</Application>
  <PresentationFormat>On-screen Show (4:3)</PresentationFormat>
  <Paragraphs>1202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Consolas</vt:lpstr>
      <vt:lpstr>Segoe UI Semibold</vt:lpstr>
      <vt:lpstr>Symbol</vt:lpstr>
      <vt:lpstr>Times New Roman</vt:lpstr>
      <vt:lpstr>Wingdings</vt:lpstr>
      <vt:lpstr>Office Theme</vt:lpstr>
      <vt:lpstr>Búsqueda “Primero a lo Ancho”  (Breadth-First Search: BFS) </vt:lpstr>
      <vt:lpstr>Longitud mínima entre dos vértices</vt:lpstr>
      <vt:lpstr>Longitud mínima entre dos vértices</vt:lpstr>
      <vt:lpstr>Algoritmo BFS Simple</vt:lpstr>
      <vt:lpstr>Algoritmo BFS Simple - Ejemplo</vt:lpstr>
      <vt:lpstr>Algoritmo BFS Simple - Ejemplo</vt:lpstr>
      <vt:lpstr>Algoritmo BFS Simple - Ejemplo</vt:lpstr>
      <vt:lpstr>Algoritmo BFS Simple - Ejemplo</vt:lpstr>
      <vt:lpstr>Algoritmo BFS Simple - Ejemplo</vt:lpstr>
      <vt:lpstr>Algoritmo BFS Simple - Ejemplo</vt:lpstr>
      <vt:lpstr>Algoritmo BFS Simple – Hallar camino</vt:lpstr>
      <vt:lpstr>Algoritmo BFS - Propiedades</vt:lpstr>
      <vt:lpstr>Algoritmo BFS con Colores</vt:lpstr>
      <vt:lpstr>Algoritmo BFS con Colores</vt:lpstr>
      <vt:lpstr>Algoritmo BFS con Colores</vt:lpstr>
      <vt:lpstr>Algoritmo BFS – Complejidad temporal</vt:lpstr>
      <vt:lpstr>PowerPoint Presentation</vt:lpstr>
      <vt:lpstr>PowerPoint Presentation</vt:lpstr>
      <vt:lpstr>PowerPoint Presentation</vt:lpstr>
      <vt:lpstr>PowerPoint Presentation</vt:lpstr>
      <vt:lpstr>Correctitud del BFS (Teorema 5)</vt:lpstr>
      <vt:lpstr>Correctitud del BFS (Teorema 5)</vt:lpstr>
      <vt:lpstr>Correctitud del BFS (Teorema 5)</vt:lpstr>
      <vt:lpstr>Correctitud del BFS (Teorema 5)</vt:lpstr>
      <vt:lpstr>Correctitud del BFS (Teorema 5)</vt:lpstr>
      <vt:lpstr>Árbol de cubrimiento primero a lo ancho- BFS</vt:lpstr>
      <vt:lpstr>Árbol de cubrimiento primero a lo ancho- BFS</vt:lpstr>
      <vt:lpstr>Búsqueda “Primero en profundidad”  (Depth-First Search: DFS) </vt:lpstr>
      <vt:lpstr>Componente conexa</vt:lpstr>
      <vt:lpstr>Componente conexa</vt:lpstr>
      <vt:lpstr>Algoritmo DFS simple</vt:lpstr>
      <vt:lpstr>PowerPoint Presentation</vt:lpstr>
      <vt:lpstr>Algoritmo DFS simple</vt:lpstr>
      <vt:lpstr>Algoritmo DFS simple para Detección de CC</vt:lpstr>
      <vt:lpstr>Algoritmo DFS simple – Detección CC</vt:lpstr>
      <vt:lpstr>Algoritmo DFS simple – Detección CC</vt:lpstr>
      <vt:lpstr>Algoritmo DFS simple – Detección CC</vt:lpstr>
      <vt:lpstr>Algoritmo DFS simple – Detección CC</vt:lpstr>
      <vt:lpstr>Algoritmo DFS simple – Detección CC</vt:lpstr>
      <vt:lpstr>Algoritmo DFS simple – Detección CC</vt:lpstr>
      <vt:lpstr>Algoritmo DFS - Propiedades</vt:lpstr>
      <vt:lpstr>PowerPoint Presentation</vt:lpstr>
      <vt:lpstr>DFS con colores</vt:lpstr>
      <vt:lpstr>DFS con tiempos</vt:lpstr>
      <vt:lpstr>DFS con tiempos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 – Complejidad temporal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Alberto</dc:creator>
  <cp:lastModifiedBy>alberto</cp:lastModifiedBy>
  <cp:revision>406</cp:revision>
  <dcterms:created xsi:type="dcterms:W3CDTF">2012-09-08T03:23:23Z</dcterms:created>
  <dcterms:modified xsi:type="dcterms:W3CDTF">2020-02-05T15:41:02Z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0x010100392F9CAE3D169C4D82B82187CC994251</vt:lpwstr>
  </property>
</Properties>
</file>