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01" r:id="rId2"/>
    <p:sldId id="348" r:id="rId3"/>
    <p:sldId id="349" r:id="rId4"/>
    <p:sldId id="286" r:id="rId5"/>
    <p:sldId id="331" r:id="rId6"/>
    <p:sldId id="332" r:id="rId7"/>
    <p:sldId id="350" r:id="rId8"/>
    <p:sldId id="333" r:id="rId9"/>
    <p:sldId id="335" r:id="rId10"/>
    <p:sldId id="364" r:id="rId11"/>
    <p:sldId id="352" r:id="rId12"/>
    <p:sldId id="363" r:id="rId13"/>
    <p:sldId id="351" r:id="rId14"/>
    <p:sldId id="353" r:id="rId15"/>
    <p:sldId id="355" r:id="rId16"/>
    <p:sldId id="365" r:id="rId17"/>
    <p:sldId id="370" r:id="rId18"/>
    <p:sldId id="371" r:id="rId19"/>
    <p:sldId id="376" r:id="rId20"/>
    <p:sldId id="368" r:id="rId21"/>
    <p:sldId id="341" r:id="rId22"/>
    <p:sldId id="356" r:id="rId23"/>
    <p:sldId id="373" r:id="rId24"/>
    <p:sldId id="366" r:id="rId25"/>
    <p:sldId id="375" r:id="rId26"/>
    <p:sldId id="372" r:id="rId27"/>
    <p:sldId id="339" r:id="rId28"/>
    <p:sldId id="346" r:id="rId29"/>
    <p:sldId id="369" r:id="rId30"/>
    <p:sldId id="362" r:id="rId31"/>
    <p:sldId id="374" r:id="rId3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4DA77-5E3F-4C47-B56E-0EADC35642C9}">
          <p14:sldIdLst>
            <p14:sldId id="301"/>
            <p14:sldId id="348"/>
            <p14:sldId id="349"/>
            <p14:sldId id="286"/>
            <p14:sldId id="331"/>
            <p14:sldId id="332"/>
            <p14:sldId id="350"/>
            <p14:sldId id="333"/>
            <p14:sldId id="335"/>
            <p14:sldId id="364"/>
            <p14:sldId id="352"/>
            <p14:sldId id="363"/>
            <p14:sldId id="351"/>
            <p14:sldId id="353"/>
            <p14:sldId id="355"/>
            <p14:sldId id="365"/>
            <p14:sldId id="370"/>
            <p14:sldId id="371"/>
            <p14:sldId id="376"/>
            <p14:sldId id="368"/>
            <p14:sldId id="341"/>
            <p14:sldId id="356"/>
            <p14:sldId id="373"/>
            <p14:sldId id="366"/>
            <p14:sldId id="375"/>
            <p14:sldId id="372"/>
            <p14:sldId id="339"/>
            <p14:sldId id="346"/>
            <p14:sldId id="369"/>
            <p14:sldId id="36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6949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711" autoAdjust="0"/>
  </p:normalViewPr>
  <p:slideViewPr>
    <p:cSldViewPr>
      <p:cViewPr varScale="1">
        <p:scale>
          <a:sx n="70" d="100"/>
          <a:sy n="70" d="100"/>
        </p:scale>
        <p:origin x="13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C208-6BCA-4D3E-A6DD-7411D347D29E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EC4E6-EB9B-4DBD-A59E-FBE59A19C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9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5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43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31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43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1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6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113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7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9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7"/>
            <a:ext cx="8991600" cy="639763"/>
          </a:xfrm>
        </p:spPr>
        <p:txBody>
          <a:bodyPr/>
          <a:lstStyle>
            <a:lvl1pPr>
              <a:defRPr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7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4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796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56BF-1539-4566-8815-1806AC653862}" type="datetimeFigureOut">
              <a:rPr lang="es-ES_tradnl" smtClean="0"/>
              <a:pPr/>
              <a:t>26/02/2019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9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2.png"/><Relationship Id="rId7" Type="http://schemas.openxmlformats.org/officeDocument/2006/relationships/image" Target="../media/image23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467600" cy="711200"/>
          </a:xfrm>
        </p:spPr>
        <p:txBody>
          <a:bodyPr>
            <a:noAutofit/>
          </a:bodyPr>
          <a:lstStyle/>
          <a:p>
            <a:r>
              <a:rPr lang="es-ES" sz="4000" b="1" dirty="0" smtClean="0">
                <a:latin typeface="Times New Roman" pitchFamily="18" charset="0"/>
                <a:cs typeface="Times New Roman" pitchFamily="18" charset="0"/>
              </a:rPr>
              <a:t>Puntos de Articulación y aristas puente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745" y="3352800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Bibliografía</a:t>
            </a:r>
            <a:r>
              <a:rPr lang="en-US" dirty="0"/>
              <a:t>:  “Introduction to Algorithms”. </a:t>
            </a:r>
            <a:r>
              <a:rPr lang="en-US" dirty="0" smtClean="0"/>
              <a:t>Third </a:t>
            </a:r>
            <a:r>
              <a:rPr lang="en-US" dirty="0"/>
              <a:t>Edition.  </a:t>
            </a:r>
          </a:p>
          <a:p>
            <a:r>
              <a:rPr lang="en-US" dirty="0"/>
              <a:t>The MIT Press. Massachusetts Institute of Technology. Cambridge, Massachusetts 02142.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://mitpress.mit.edu</a:t>
            </a:r>
          </a:p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</a:t>
            </a:r>
          </a:p>
          <a:p>
            <a:endParaRPr lang="en-US" dirty="0"/>
          </a:p>
        </p:txBody>
      </p:sp>
      <p:sp>
        <p:nvSpPr>
          <p:cNvPr id="6" name="Rectangle 3"/>
          <p:cNvSpPr/>
          <p:nvPr/>
        </p:nvSpPr>
        <p:spPr>
          <a:xfrm>
            <a:off x="0" y="592455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>
                <a:solidFill>
                  <a:schemeClr val="bg1">
                    <a:lumMod val="50000"/>
                  </a:schemeClr>
                </a:solidFill>
              </a:rPr>
              <a:t>© Departamento de Programación</a:t>
            </a:r>
            <a:endParaRPr lang="es-ES_tradnl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Facultad de Matemática y Computación </a:t>
            </a: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Universidad de La Habana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685800"/>
          </a:xfrm>
        </p:spPr>
        <p:txBody>
          <a:bodyPr/>
          <a:lstStyle/>
          <a:p>
            <a:r>
              <a:rPr lang="es-MX" dirty="0" smtClean="0"/>
              <a:t>Lema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09599"/>
                <a:ext cx="4419600" cy="990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MX" sz="2400" b="1" dirty="0" smtClean="0"/>
                  <a:t>Sea G=(V, E) </a:t>
                </a:r>
                <a:r>
                  <a:rPr lang="es-MX" sz="2400" b="1" dirty="0" smtClean="0">
                    <a:solidFill>
                      <a:srgbClr val="FF0000"/>
                    </a:solidFill>
                  </a:rPr>
                  <a:t>conexo</a:t>
                </a:r>
                <a:r>
                  <a:rPr lang="es-MX" sz="2400" b="1" dirty="0" smtClean="0"/>
                  <a:t> y no dirigido. La raíz del árbol abarcador en profundidad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MX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s-MX" sz="2400" b="1" dirty="0" smtClean="0"/>
                  <a:t> es un </a:t>
                </a:r>
                <a:r>
                  <a:rPr lang="es-MX" sz="2400" b="1" dirty="0" smtClean="0">
                    <a:solidFill>
                      <a:srgbClr val="FF0000"/>
                    </a:solidFill>
                  </a:rPr>
                  <a:t>punto de articulación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09599"/>
                <a:ext cx="4419600" cy="990600"/>
              </a:xfrm>
              <a:blipFill rotWithShape="0">
                <a:blip r:embed="rId2"/>
                <a:stretch>
                  <a:fillRect l="-1517" t="-8642" r="-24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600200"/>
                <a:ext cx="8763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 smtClean="0"/>
                  <a:t>DEMOSTRACIÓN</a:t>
                </a:r>
              </a:p>
              <a:p>
                <a:endParaRPr lang="es-MX" sz="2000" dirty="0"/>
              </a:p>
              <a:p>
                <a:r>
                  <a:rPr lang="es-MX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s-MX" sz="2000" b="1" dirty="0" smtClean="0"/>
                  <a:t>) </a:t>
                </a:r>
                <a:r>
                  <a:rPr lang="es-MX" sz="2000" dirty="0" smtClean="0"/>
                  <a:t>Sea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000" dirty="0" smtClean="0"/>
                  <a:t> la raíz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MX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 smtClean="0"/>
                  <a:t>Si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MX" sz="2000" b="1" dirty="0" smtClean="0">
                    <a:solidFill>
                      <a:srgbClr val="0070C0"/>
                    </a:solidFill>
                  </a:rPr>
                  <a:t> no tiene hijos</a:t>
                </a:r>
                <a:r>
                  <a:rPr lang="es-MX" sz="2000" dirty="0"/>
                  <a:t>:</a:t>
                </a:r>
                <a:r>
                  <a:rPr lang="es-MX" sz="2000" dirty="0" smtClean="0"/>
                  <a:t>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000" dirty="0" smtClean="0"/>
                  <a:t> </a:t>
                </a:r>
                <a:r>
                  <a:rPr lang="es-MX" sz="2000" b="1" dirty="0" smtClean="0"/>
                  <a:t>NO</a:t>
                </a:r>
                <a:r>
                  <a:rPr lang="es-MX" sz="2000" dirty="0" smtClean="0"/>
                  <a:t> es punto de articulación por definición (el grafo resultante, tras eliminar ese vértice,  es vacío)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MX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s-MX" sz="2000" b="1" dirty="0" smtClean="0">
                    <a:solidFill>
                      <a:srgbClr val="0070C0"/>
                    </a:solidFill>
                  </a:rPr>
                  <a:t>tiene un único hijo</a:t>
                </a:r>
                <a:r>
                  <a:rPr lang="es-MX" sz="2000" dirty="0"/>
                  <a:t>: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 sea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MX" sz="2000" dirty="0" smtClean="0"/>
                  <a:t>la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MX" sz="2000" b="1" i="1" dirty="0" smtClean="0">
                    <a:solidFill>
                      <a:schemeClr val="tx1"/>
                    </a:solidFill>
                  </a:rPr>
                  <a:t>arista de árbol 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que se forma entre </a:t>
                </a:r>
                <a:r>
                  <a:rPr lang="es-MX" sz="2000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 y su único hijo </a:t>
                </a:r>
                <a:r>
                  <a:rPr lang="es-MX" sz="2000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s-MX" sz="2000" b="1" i="1" dirty="0" smtClean="0"/>
                  <a:t>. </a:t>
                </a:r>
                <a:r>
                  <a:rPr lang="es-MX" sz="2000" dirty="0" smtClean="0"/>
                  <a:t>Sean</a:t>
                </a:r>
                <a:r>
                  <a:rPr lang="es-MX" sz="2000" b="1" i="1" dirty="0" smtClean="0"/>
                  <a:t>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dos vértices cualesquiera diferentes de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. Como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es conexo, entonces, existe un </a:t>
                </a:r>
                <a:r>
                  <a:rPr lang="es-MX" sz="2000" b="1" i="1" dirty="0" smtClean="0">
                    <a:solidFill>
                      <a:schemeClr val="tx1"/>
                    </a:solidFill>
                  </a:rPr>
                  <a:t>camino simple 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MX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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dirty="0" err="1" smtClean="0"/>
                  <a:t>s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en G hay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aristas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retroceso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entre los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restantes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vertices de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V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y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s</a:t>
                </a:r>
                <a:r>
                  <a:rPr lang="en-US" sz="2000" dirty="0" smtClean="0"/>
                  <a:t>,</a:t>
                </a:r>
              </a:p>
              <a:p>
                <a:pPr lvl="1"/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dirty="0" err="1" smtClean="0"/>
                  <a:t>entonces</a:t>
                </a:r>
                <a:r>
                  <a:rPr lang="en-US" sz="2000" dirty="0" smtClean="0"/>
                  <a:t>, al </a:t>
                </a:r>
                <a:r>
                  <a:rPr lang="en-US" sz="2000" dirty="0" err="1" smtClean="0"/>
                  <a:t>eliminar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MX" sz="2000" i="1" dirty="0" smtClean="0">
                    <a:latin typeface="Cambria Math" panose="02040503050406030204" pitchFamily="18" charset="0"/>
                  </a:rPr>
                  <a:t>G</a:t>
                </a:r>
                <a:r>
                  <a:rPr lang="es-MX" sz="2000" dirty="0" smtClean="0"/>
                  <a:t> no se desconecta</a:t>
                </a:r>
                <a:endParaRPr lang="es-MX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00200"/>
                <a:ext cx="8763000" cy="3170099"/>
              </a:xfrm>
              <a:prstGeom prst="rect">
                <a:avLst/>
              </a:prstGeom>
              <a:blipFill rotWithShape="0">
                <a:blip r:embed="rId3"/>
                <a:stretch>
                  <a:fillRect l="-765" t="-1154" b="-23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16 Grupo"/>
          <p:cNvGrpSpPr/>
          <p:nvPr/>
        </p:nvGrpSpPr>
        <p:grpSpPr>
          <a:xfrm>
            <a:off x="2019300" y="4724400"/>
            <a:ext cx="4533900" cy="1959520"/>
            <a:chOff x="-114300" y="4650830"/>
            <a:chExt cx="4533900" cy="1959520"/>
          </a:xfrm>
        </p:grpSpPr>
        <p:sp>
          <p:nvSpPr>
            <p:cNvPr id="18" name="17 Triángulo isósceles"/>
            <p:cNvSpPr/>
            <p:nvPr/>
          </p:nvSpPr>
          <p:spPr>
            <a:xfrm>
              <a:off x="1905000" y="5391150"/>
              <a:ext cx="2514600" cy="1219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2686050" y="607695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24 Elipse"/>
            <p:cNvSpPr/>
            <p:nvPr/>
          </p:nvSpPr>
          <p:spPr>
            <a:xfrm>
              <a:off x="3371850" y="607695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25 Elipse"/>
            <p:cNvSpPr/>
            <p:nvPr/>
          </p:nvSpPr>
          <p:spPr>
            <a:xfrm>
              <a:off x="3019752" y="465083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s-ES" dirty="0"/>
            </a:p>
          </p:txBody>
        </p:sp>
        <p:sp>
          <p:nvSpPr>
            <p:cNvPr id="27" name="26 Elipse"/>
            <p:cNvSpPr/>
            <p:nvPr/>
          </p:nvSpPr>
          <p:spPr>
            <a:xfrm>
              <a:off x="3035518" y="513956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s-ES" dirty="0"/>
            </a:p>
          </p:txBody>
        </p:sp>
        <p:cxnSp>
          <p:nvCxnSpPr>
            <p:cNvPr id="28" name="27 Conector recto"/>
            <p:cNvCxnSpPr>
              <a:stCxn id="26" idx="4"/>
              <a:endCxn id="27" idx="0"/>
            </p:cNvCxnSpPr>
            <p:nvPr/>
          </p:nvCxnSpPr>
          <p:spPr>
            <a:xfrm>
              <a:off x="3134052" y="4879430"/>
              <a:ext cx="15766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CuadroTexto"/>
            <p:cNvSpPr txBox="1"/>
            <p:nvPr/>
          </p:nvSpPr>
          <p:spPr>
            <a:xfrm>
              <a:off x="-114300" y="510803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u</a:t>
              </a:r>
              <a:r>
                <a:rPr lang="en-US" dirty="0" smtClean="0"/>
                <a:t> y </a:t>
              </a:r>
              <a:r>
                <a:rPr lang="en-US" i="1" dirty="0" smtClean="0">
                  <a:solidFill>
                    <a:srgbClr val="0070C0"/>
                  </a:solidFill>
                </a:rPr>
                <a:t>v</a:t>
              </a:r>
              <a:r>
                <a:rPr lang="en-US" dirty="0" smtClean="0"/>
                <a:t> son dos </a:t>
              </a:r>
              <a:r>
                <a:rPr lang="en-US" dirty="0" err="1" smtClean="0"/>
                <a:t>vértices</a:t>
              </a:r>
              <a:r>
                <a:rPr lang="en-US" dirty="0" smtClean="0"/>
                <a:t> </a:t>
              </a:r>
              <a:r>
                <a:rPr lang="en-US" dirty="0" err="1" smtClean="0"/>
                <a:t>cualesquiera</a:t>
              </a:r>
              <a:r>
                <a:rPr lang="en-US" dirty="0" smtClean="0"/>
                <a:t> que </a:t>
              </a:r>
              <a:r>
                <a:rPr lang="en-US" dirty="0" err="1" smtClean="0"/>
                <a:t>están</a:t>
              </a:r>
              <a:r>
                <a:rPr lang="en-US" dirty="0" smtClean="0"/>
                <a:t> en el </a:t>
              </a:r>
              <a:r>
                <a:rPr lang="en-US" dirty="0" err="1" smtClean="0"/>
                <a:t>árbol</a:t>
              </a:r>
              <a:r>
                <a:rPr lang="en-US" dirty="0" smtClean="0"/>
                <a:t> que tiene </a:t>
              </a:r>
              <a:r>
                <a:rPr lang="en-US" dirty="0" err="1" smtClean="0"/>
                <a:t>como</a:t>
              </a:r>
              <a:r>
                <a:rPr lang="en-US" dirty="0" smtClean="0"/>
                <a:t> </a:t>
              </a:r>
              <a:r>
                <a:rPr lang="en-US" dirty="0" err="1" smtClean="0"/>
                <a:t>raíz</a:t>
              </a:r>
              <a:r>
                <a:rPr lang="en-US" dirty="0" smtClean="0"/>
                <a:t> al </a:t>
              </a:r>
              <a:r>
                <a:rPr lang="en-US" dirty="0" err="1" smtClean="0"/>
                <a:t>vértice</a:t>
              </a:r>
              <a:r>
                <a:rPr lang="en-US" dirty="0" smtClean="0"/>
                <a:t> </a:t>
              </a:r>
              <a:r>
                <a:rPr lang="en-US" i="1" dirty="0" smtClean="0">
                  <a:solidFill>
                    <a:srgbClr val="0070C0"/>
                  </a:solidFill>
                </a:rPr>
                <a:t>t</a:t>
              </a:r>
              <a:endParaRPr lang="es-ES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6 Forma libre"/>
          <p:cNvSpPr/>
          <p:nvPr/>
        </p:nvSpPr>
        <p:spPr>
          <a:xfrm>
            <a:off x="4933950" y="5829300"/>
            <a:ext cx="706716" cy="323850"/>
          </a:xfrm>
          <a:custGeom>
            <a:avLst/>
            <a:gdLst>
              <a:gd name="connsiteX0" fmla="*/ 0 w 706716"/>
              <a:gd name="connsiteY0" fmla="*/ 285750 h 323850"/>
              <a:gd name="connsiteX1" fmla="*/ 95250 w 706716"/>
              <a:gd name="connsiteY1" fmla="*/ 152400 h 323850"/>
              <a:gd name="connsiteX2" fmla="*/ 152400 w 706716"/>
              <a:gd name="connsiteY2" fmla="*/ 171450 h 323850"/>
              <a:gd name="connsiteX3" fmla="*/ 228600 w 706716"/>
              <a:gd name="connsiteY3" fmla="*/ 38100 h 323850"/>
              <a:gd name="connsiteX4" fmla="*/ 285750 w 706716"/>
              <a:gd name="connsiteY4" fmla="*/ 0 h 323850"/>
              <a:gd name="connsiteX5" fmla="*/ 304800 w 706716"/>
              <a:gd name="connsiteY5" fmla="*/ 57150 h 323850"/>
              <a:gd name="connsiteX6" fmla="*/ 457200 w 706716"/>
              <a:gd name="connsiteY6" fmla="*/ 114300 h 323850"/>
              <a:gd name="connsiteX7" fmla="*/ 476250 w 706716"/>
              <a:gd name="connsiteY7" fmla="*/ 228600 h 323850"/>
              <a:gd name="connsiteX8" fmla="*/ 704850 w 706716"/>
              <a:gd name="connsiteY8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6716" h="323850">
                <a:moveTo>
                  <a:pt x="0" y="285750"/>
                </a:moveTo>
                <a:cubicBezTo>
                  <a:pt x="21237" y="115857"/>
                  <a:pt x="-30074" y="116593"/>
                  <a:pt x="95250" y="152400"/>
                </a:cubicBezTo>
                <a:cubicBezTo>
                  <a:pt x="114558" y="157917"/>
                  <a:pt x="133350" y="165100"/>
                  <a:pt x="152400" y="171450"/>
                </a:cubicBezTo>
                <a:cubicBezTo>
                  <a:pt x="167341" y="141568"/>
                  <a:pt x="201674" y="65026"/>
                  <a:pt x="228600" y="38100"/>
                </a:cubicBezTo>
                <a:cubicBezTo>
                  <a:pt x="244789" y="21911"/>
                  <a:pt x="266700" y="12700"/>
                  <a:pt x="285750" y="0"/>
                </a:cubicBezTo>
                <a:cubicBezTo>
                  <a:pt x="292100" y="19050"/>
                  <a:pt x="292256" y="41470"/>
                  <a:pt x="304800" y="57150"/>
                </a:cubicBezTo>
                <a:cubicBezTo>
                  <a:pt x="342174" y="103867"/>
                  <a:pt x="405567" y="103973"/>
                  <a:pt x="457200" y="114300"/>
                </a:cubicBezTo>
                <a:cubicBezTo>
                  <a:pt x="463550" y="152400"/>
                  <a:pt x="440199" y="214734"/>
                  <a:pt x="476250" y="228600"/>
                </a:cubicBezTo>
                <a:cubicBezTo>
                  <a:pt x="742818" y="331126"/>
                  <a:pt x="704850" y="70931"/>
                  <a:pt x="704850" y="32385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410200" y="609600"/>
                <a:ext cx="3581400" cy="99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es-MX" sz="2000" b="1" dirty="0" smtClean="0"/>
                  <a:t>tiene, al menos, dos hijos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MX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s-MX" sz="2000" b="1" dirty="0" smtClean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09600"/>
                <a:ext cx="3581400" cy="990600"/>
              </a:xfrm>
              <a:prstGeom prst="rect">
                <a:avLst/>
              </a:prstGeom>
              <a:blipFill rotWithShape="0">
                <a:blip r:embed="rId4"/>
                <a:stretch>
                  <a:fillRect l="-852" t="-6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4800" y="408305"/>
                <a:ext cx="1828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s-ES" sz="4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08305"/>
                <a:ext cx="1828800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53200" y="5213132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OJO: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todos</a:t>
            </a:r>
            <a:r>
              <a:rPr lang="en-US" dirty="0" smtClean="0"/>
              <a:t> los vertices, except</a:t>
            </a:r>
            <a:r>
              <a:rPr lang="es-ES" dirty="0" smtClean="0"/>
              <a:t>o s, son descendientes de 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0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 redondeado"/>
          <p:cNvSpPr/>
          <p:nvPr/>
        </p:nvSpPr>
        <p:spPr>
          <a:xfrm>
            <a:off x="5105400" y="3877146"/>
            <a:ext cx="1524000" cy="17655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 redondeado"/>
          <p:cNvSpPr/>
          <p:nvPr/>
        </p:nvSpPr>
        <p:spPr>
          <a:xfrm>
            <a:off x="3061136" y="3877287"/>
            <a:ext cx="1524000" cy="17655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Lema 1 </a:t>
            </a:r>
            <a:r>
              <a:rPr lang="es-MX" sz="2400" dirty="0" smtClean="0">
                <a:solidFill>
                  <a:schemeClr val="tx1"/>
                </a:solidFill>
              </a:rPr>
              <a:t>… continuación de la demostración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407214"/>
                <a:ext cx="8610600" cy="5069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 smtClean="0"/>
                  <a:t>DEMOSTRACIÓN </a:t>
                </a:r>
                <a:r>
                  <a:rPr lang="es-MX" sz="2000" b="1" dirty="0"/>
                  <a:t>(</a:t>
                </a:r>
                <a14:m>
                  <m:oMath xmlns:m="http://schemas.openxmlformats.org/officeDocument/2006/math">
                    <m:r>
                      <a:rPr lang="es-MX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s-MX" sz="2000" b="1" dirty="0"/>
                  <a:t>) (continuación)</a:t>
                </a:r>
              </a:p>
              <a:p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 smtClean="0"/>
                  <a:t>Si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MX" sz="2000" b="1" dirty="0">
                    <a:solidFill>
                      <a:srgbClr val="0070C0"/>
                    </a:solidFill>
                  </a:rPr>
                  <a:t> tiene </a:t>
                </a:r>
                <a:r>
                  <a:rPr lang="es-MX" sz="2000" b="1" dirty="0" smtClean="0">
                    <a:solidFill>
                      <a:srgbClr val="0070C0"/>
                    </a:solidFill>
                  </a:rPr>
                  <a:t>2 o más hijos</a:t>
                </a:r>
                <a:r>
                  <a:rPr lang="es-MX" sz="2000" dirty="0" smtClean="0"/>
                  <a:t>. Sean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0" dirty="0" smtClean="0">
                        <a:latin typeface="Cambria Math"/>
                      </a:rPr>
                      <m:t>, 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000" dirty="0" smtClean="0"/>
                  <a:t> dos hijos cualesquiera de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000" dirty="0" smtClean="0"/>
                  <a:t>.  Cualquier camino entre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2000" dirty="0" smtClean="0"/>
                  <a:t> y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000" dirty="0" smtClean="0"/>
                  <a:t> tiene que pasar por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000" dirty="0" smtClean="0"/>
                  <a:t> (</a:t>
                </a:r>
                <a:r>
                  <a:rPr lang="es-MX" sz="2000" b="1" dirty="0" smtClean="0"/>
                  <a:t>en G no existe otra arista que conecte a un vértice de un subárbol con uno del otro subárbol</a:t>
                </a:r>
                <a:r>
                  <a:rPr lang="es-MX" sz="2000" dirty="0" smtClean="0"/>
                  <a:t>) por lo que </a:t>
                </a:r>
                <a14:m>
                  <m:oMath xmlns:m="http://schemas.openxmlformats.org/officeDocument/2006/math">
                    <m:r>
                      <a:rPr lang="es-MX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000" dirty="0" smtClean="0"/>
                  <a:t> es punto de articulación.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 smtClean="0"/>
              </a:p>
              <a:p>
                <a:pPr lvl="1"/>
                <a:endParaRPr lang="es-MX" sz="2000" dirty="0"/>
              </a:p>
              <a:p>
                <a:r>
                  <a:rPr lang="es-MX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2000" b="1" dirty="0"/>
                  <a:t>) </a:t>
                </a:r>
                <a:r>
                  <a:rPr lang="es-MX" sz="2000" dirty="0" smtClean="0"/>
                  <a:t>Trivial. Si es punto de articulación, desconecta el grafo </a:t>
                </a:r>
                <a:r>
                  <a:rPr lang="es-MX" sz="2000" b="1" u="sng" dirty="0" smtClean="0">
                    <a:solidFill>
                      <a:srgbClr val="FF0000"/>
                    </a:solidFill>
                  </a:rPr>
                  <a:t>en dos o más </a:t>
                </a:r>
                <a:r>
                  <a:rPr lang="es-MX" sz="2000" dirty="0" smtClean="0"/>
                  <a:t>componentes conexas por lo que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MX" sz="2000" b="1" dirty="0" smtClean="0"/>
                  <a:t> tiene que tener una arista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MX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s-MX" sz="2000" b="1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 b="1" dirty="0" smtClean="0"/>
                  <a:t>por cada CC</a:t>
                </a:r>
                <a:endParaRPr lang="es-MX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7214"/>
                <a:ext cx="8610600" cy="5069786"/>
              </a:xfrm>
              <a:prstGeom prst="rect">
                <a:avLst/>
              </a:prstGeom>
              <a:blipFill rotWithShape="0">
                <a:blip r:embed="rId2"/>
                <a:stretch>
                  <a:fillRect l="-779" t="-721" b="-1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124200" y="3312214"/>
            <a:ext cx="3429000" cy="2238375"/>
            <a:chOff x="703" y="981"/>
            <a:chExt cx="4423" cy="3039"/>
          </a:xfrm>
        </p:grpSpPr>
        <p:sp>
          <p:nvSpPr>
            <p:cNvPr id="6" name="AutoShape 6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000" b="1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 sz="2000" b="1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05" y="3615"/>
              <a:ext cx="418" cy="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 sz="2000" b="1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688" y="3615"/>
              <a:ext cx="414" cy="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 sz="2000" b="1" dirty="0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400" y="1896"/>
              <a:ext cx="399" cy="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 smtClean="0"/>
                <a:t>v</a:t>
              </a:r>
              <a:endParaRPr lang="es-ES" sz="2000" b="1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05" y="1895"/>
              <a:ext cx="418" cy="4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 smtClean="0"/>
                <a:t>u</a:t>
              </a:r>
              <a:endParaRPr lang="es-ES" sz="2000" b="1" dirty="0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 smtClean="0"/>
                <a:t>s</a:t>
              </a:r>
              <a:endParaRPr lang="es-ES" sz="2000" b="1" dirty="0"/>
            </a:p>
          </p:txBody>
        </p:sp>
        <p:cxnSp>
          <p:nvCxnSpPr>
            <p:cNvPr id="14" name="AutoShape 14"/>
            <p:cNvCxnSpPr>
              <a:cxnSpLocks noChangeShapeType="1"/>
              <a:stCxn id="12" idx="4"/>
              <a:endCxn id="8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13" idx="4"/>
              <a:endCxn id="7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8" idx="6"/>
              <a:endCxn id="7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12" idx="7"/>
              <a:endCxn id="13" idx="4"/>
            </p:cNvCxnSpPr>
            <p:nvPr/>
          </p:nvCxnSpPr>
          <p:spPr bwMode="auto">
            <a:xfrm flipV="1">
              <a:off x="1062" y="1386"/>
              <a:ext cx="1251" cy="56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8" idx="7"/>
              <a:endCxn id="13" idx="4"/>
            </p:cNvCxnSpPr>
            <p:nvPr/>
          </p:nvCxnSpPr>
          <p:spPr bwMode="auto">
            <a:xfrm flipV="1">
              <a:off x="1062" y="1386"/>
              <a:ext cx="1251" cy="2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2" idx="5"/>
              <a:endCxn id="7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0"/>
            <p:cNvCxnSpPr>
              <a:cxnSpLocks noChangeShapeType="1"/>
              <a:endCxn id="11" idx="1"/>
            </p:cNvCxnSpPr>
            <p:nvPr/>
          </p:nvCxnSpPr>
          <p:spPr bwMode="auto">
            <a:xfrm>
              <a:off x="2313" y="1386"/>
              <a:ext cx="1145" cy="56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11" idx="4"/>
            </p:cNvCxnSpPr>
            <p:nvPr/>
          </p:nvCxnSpPr>
          <p:spPr bwMode="auto">
            <a:xfrm flipH="1">
              <a:off x="3579" y="2301"/>
              <a:ext cx="20" cy="131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/>
            <p:cNvCxnSpPr>
              <a:cxnSpLocks noChangeShapeType="1"/>
              <a:endCxn id="9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1" idx="4"/>
              <a:endCxn id="9" idx="1"/>
            </p:cNvCxnSpPr>
            <p:nvPr/>
          </p:nvCxnSpPr>
          <p:spPr bwMode="auto">
            <a:xfrm>
              <a:off x="3600" y="2301"/>
              <a:ext cx="1149" cy="13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5181600" y="5264512"/>
            <a:ext cx="320960" cy="2983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5931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486400" y="1072189"/>
            <a:ext cx="3392881" cy="5313878"/>
          </a:xfrm>
          <a:prstGeom prst="roundRect">
            <a:avLst>
              <a:gd name="adj" fmla="val 4555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LEYENDA</a:t>
            </a:r>
          </a:p>
          <a:p>
            <a:pPr algn="ctr"/>
            <a:endParaRPr lang="es-MX" sz="2400" dirty="0" smtClean="0"/>
          </a:p>
          <a:p>
            <a:pPr algn="ctr"/>
            <a:r>
              <a:rPr lang="es-MX" sz="2400" dirty="0" smtClean="0"/>
              <a:t>Las </a:t>
            </a:r>
            <a:r>
              <a:rPr lang="es-MX" sz="2400" b="1" dirty="0" smtClean="0"/>
              <a:t>componentes </a:t>
            </a:r>
            <a:r>
              <a:rPr lang="es-MX" sz="2400" b="1" dirty="0" err="1" smtClean="0"/>
              <a:t>biconexas</a:t>
            </a:r>
            <a:r>
              <a:rPr lang="es-MX" sz="2400" dirty="0" smtClean="0"/>
              <a:t> (incluyendo </a:t>
            </a:r>
            <a:r>
              <a:rPr lang="es-MX" sz="2400" b="1" dirty="0" smtClean="0"/>
              <a:t>aristas puente</a:t>
            </a:r>
            <a:r>
              <a:rPr lang="es-MX" sz="2400" dirty="0" smtClean="0"/>
              <a:t>) se circulan en </a:t>
            </a:r>
            <a:r>
              <a:rPr lang="es-MX" sz="2400" b="1" dirty="0" smtClean="0">
                <a:solidFill>
                  <a:srgbClr val="FF0000"/>
                </a:solidFill>
              </a:rPr>
              <a:t>rojo </a:t>
            </a:r>
          </a:p>
          <a:p>
            <a:pPr algn="ctr"/>
            <a:endParaRPr lang="es-MX" sz="2400" dirty="0"/>
          </a:p>
          <a:p>
            <a:pPr algn="ctr"/>
            <a:r>
              <a:rPr lang="es-MX" sz="2400" dirty="0" smtClean="0"/>
              <a:t>Los vértices </a:t>
            </a:r>
            <a:r>
              <a:rPr lang="es-MX" sz="2400" b="1" dirty="0" smtClean="0">
                <a:solidFill>
                  <a:srgbClr val="0070C0"/>
                </a:solidFill>
              </a:rPr>
              <a:t>azules</a:t>
            </a:r>
            <a:r>
              <a:rPr lang="es-MX" sz="2400" dirty="0" smtClean="0"/>
              <a:t> son los </a:t>
            </a:r>
            <a:r>
              <a:rPr lang="es-MX" sz="2400" b="1" dirty="0" smtClean="0"/>
              <a:t>puntos de articulación</a:t>
            </a:r>
          </a:p>
          <a:p>
            <a:pPr algn="ctr"/>
            <a:endParaRPr lang="es-MX" sz="2400" b="1" dirty="0" smtClean="0"/>
          </a:p>
          <a:p>
            <a:pPr algn="ctr"/>
            <a:r>
              <a:rPr lang="es-MX" sz="2400" dirty="0" smtClean="0"/>
              <a:t>El árbol de cubrimiento (DFS) se sombrea en </a:t>
            </a:r>
            <a:r>
              <a:rPr lang="es-MX" sz="2400" b="1" dirty="0" smtClean="0">
                <a:solidFill>
                  <a:srgbClr val="00B050"/>
                </a:solidFill>
              </a:rPr>
              <a:t>verde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143000"/>
            <a:ext cx="4998813" cy="3886200"/>
          </a:xfrm>
          <a:prstGeom prst="rect">
            <a:avLst/>
          </a:prstGeom>
        </p:spPr>
      </p:pic>
      <p:cxnSp>
        <p:nvCxnSpPr>
          <p:cNvPr id="11" name="10 Conector recto de flecha"/>
          <p:cNvCxnSpPr/>
          <p:nvPr/>
        </p:nvCxnSpPr>
        <p:spPr>
          <a:xfrm>
            <a:off x="1869538" y="1072189"/>
            <a:ext cx="340262" cy="29941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445174" y="7488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origen</a:t>
            </a:r>
            <a:endParaRPr lang="es-ES" b="1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s-MX" sz="2400" dirty="0" smtClean="0"/>
              <a:t>Punto de Articulación, Componente </a:t>
            </a:r>
            <a:r>
              <a:rPr lang="es-MX" sz="2400" dirty="0" err="1" smtClean="0"/>
              <a:t>Biconexa</a:t>
            </a:r>
            <a:r>
              <a:rPr lang="es-MX" sz="2400" dirty="0" smtClean="0"/>
              <a:t> y Arista Puente</a:t>
            </a:r>
            <a:endParaRPr lang="en-US" sz="2400" dirty="0"/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987970" y="3674528"/>
            <a:ext cx="228600" cy="2878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66800" y="3725584"/>
            <a:ext cx="82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  <a:r>
              <a:rPr lang="en-US" sz="1400" b="1" dirty="0" smtClean="0"/>
              <a:t>rista </a:t>
            </a:r>
            <a:r>
              <a:rPr lang="en-US" sz="1400" b="1" dirty="0" err="1" smtClean="0"/>
              <a:t>puente</a:t>
            </a:r>
            <a:endParaRPr lang="es-ES" sz="1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81200" y="3426370"/>
            <a:ext cx="82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  <a:r>
              <a:rPr lang="en-US" sz="1400" b="1" dirty="0" smtClean="0"/>
              <a:t>rista </a:t>
            </a:r>
            <a:r>
              <a:rPr lang="en-US" sz="1400" b="1" dirty="0" err="1" smtClean="0"/>
              <a:t>puente</a:t>
            </a:r>
            <a:endParaRPr lang="es-ES" sz="1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980796" y="4088528"/>
            <a:ext cx="82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  <a:r>
              <a:rPr lang="en-US" sz="1400" b="1" dirty="0" smtClean="0"/>
              <a:t>rista </a:t>
            </a:r>
            <a:r>
              <a:rPr lang="en-US" sz="1400" b="1" dirty="0" err="1" smtClean="0"/>
              <a:t>puente</a:t>
            </a:r>
            <a:endParaRPr lang="es-ES" sz="1400" b="1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2714298" y="3695860"/>
            <a:ext cx="367864" cy="1429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5" idx="0"/>
          </p:cNvCxnSpPr>
          <p:nvPr/>
        </p:nvCxnSpPr>
        <p:spPr>
          <a:xfrm flipH="1">
            <a:off x="4392346" y="3987194"/>
            <a:ext cx="411549" cy="10133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593" y="2439101"/>
            <a:ext cx="4998813" cy="388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61993" y="2578365"/>
                <a:ext cx="3505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 smtClean="0">
                    <a:solidFill>
                      <a:srgbClr val="FF0000"/>
                    </a:solidFill>
                  </a:rPr>
                  <a:t>IDEA INTUITIVA</a:t>
                </a:r>
              </a:p>
              <a:p>
                <a:endParaRPr lang="es-MX" sz="2400" dirty="0" smtClean="0"/>
              </a:p>
              <a:p>
                <a:r>
                  <a:rPr lang="es-MX" sz="2400" dirty="0" smtClean="0"/>
                  <a:t>Los </a:t>
                </a:r>
                <a14:m>
                  <m:oMath xmlns:m="http://schemas.openxmlformats.org/officeDocument/2006/math">
                    <m:r>
                      <a:rPr lang="es-MX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MX" sz="2400" b="1" dirty="0" smtClean="0"/>
                  <a:t> </a:t>
                </a:r>
                <a:r>
                  <a:rPr lang="es-MX" sz="2400" dirty="0" smtClean="0"/>
                  <a:t>que son </a:t>
                </a:r>
                <a:r>
                  <a:rPr lang="es-MX" sz="2400" b="1" u="sng" dirty="0" smtClean="0"/>
                  <a:t>puntos de articulación</a:t>
                </a:r>
                <a:r>
                  <a:rPr lang="es-MX" sz="2400" dirty="0" smtClean="0"/>
                  <a:t> </a:t>
                </a:r>
                <a:r>
                  <a:rPr lang="es-ES" sz="2400" dirty="0" smtClean="0"/>
                  <a:t>tienen, al menos, </a:t>
                </a:r>
                <a:r>
                  <a:rPr lang="es-ES" sz="2400" dirty="0"/>
                  <a:t>un hijo </a:t>
                </a:r>
                <a:r>
                  <a:rPr lang="es-ES" sz="2400" dirty="0" smtClean="0"/>
                  <a:t>𝒘, </a:t>
                </a:r>
                <a:r>
                  <a:rPr lang="es-ES" sz="2400" dirty="0"/>
                  <a:t>tal </a:t>
                </a:r>
                <a:r>
                  <a:rPr lang="es-ES" sz="2400" dirty="0" smtClean="0"/>
                  <a:t>que; </a:t>
                </a:r>
                <a:r>
                  <a:rPr lang="es-ES" sz="2400" b="1" dirty="0" smtClean="0"/>
                  <a:t>NO </a:t>
                </a:r>
                <a:r>
                  <a:rPr lang="es-ES" sz="2400" b="1" dirty="0"/>
                  <a:t>existe una </a:t>
                </a:r>
                <a:r>
                  <a:rPr lang="es-ES" sz="2400" b="1" i="1" dirty="0">
                    <a:solidFill>
                      <a:srgbClr val="0070C0"/>
                    </a:solidFill>
                  </a:rPr>
                  <a:t>arista de retroceso</a:t>
                </a:r>
                <a:r>
                  <a:rPr lang="es-ES" sz="2400" b="1" dirty="0"/>
                  <a:t> desde</a:t>
                </a:r>
                <a:r>
                  <a:rPr lang="es-ES" sz="2400" dirty="0"/>
                  <a:t> </a:t>
                </a:r>
                <a:r>
                  <a:rPr lang="es-ES" sz="2400" dirty="0" smtClean="0">
                    <a:solidFill>
                      <a:srgbClr val="0070C0"/>
                    </a:solidFill>
                  </a:rPr>
                  <a:t>𝒘</a:t>
                </a:r>
                <a:r>
                  <a:rPr lang="es-ES" sz="2400" dirty="0" smtClean="0"/>
                  <a:t>, </a:t>
                </a:r>
                <a:r>
                  <a:rPr lang="es-ES" sz="2400" b="1" dirty="0"/>
                  <a:t>o </a:t>
                </a:r>
                <a:r>
                  <a:rPr lang="es-ES" sz="2400" b="1" dirty="0">
                    <a:solidFill>
                      <a:srgbClr val="FF0000"/>
                    </a:solidFill>
                  </a:rPr>
                  <a:t>desde cualquiera de sus </a:t>
                </a:r>
                <a:r>
                  <a:rPr lang="es-ES" sz="2400" b="1" dirty="0" smtClean="0">
                    <a:solidFill>
                      <a:srgbClr val="FF0000"/>
                    </a:solidFill>
                  </a:rPr>
                  <a:t>descendientes</a:t>
                </a:r>
                <a:r>
                  <a:rPr lang="es-ES" sz="2400" dirty="0" smtClean="0"/>
                  <a:t>, </a:t>
                </a:r>
                <a:r>
                  <a:rPr lang="es-ES" sz="2400" b="1" dirty="0">
                    <a:solidFill>
                      <a:srgbClr val="FF0000"/>
                    </a:solidFill>
                  </a:rPr>
                  <a:t>hacia un ancestro de</a:t>
                </a:r>
                <a:r>
                  <a:rPr lang="es-ES" sz="2400" dirty="0"/>
                  <a:t> </a:t>
                </a:r>
                <a:r>
                  <a:rPr lang="es-ES" sz="2400" dirty="0" smtClean="0">
                    <a:solidFill>
                      <a:srgbClr val="0070C0"/>
                    </a:solidFill>
                  </a:rPr>
                  <a:t>𝒗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93" y="2578365"/>
                <a:ext cx="3505200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2783" t="-1288" r="-1565" b="-27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23393" y="342970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 smtClean="0"/>
              <a:t>v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722643" y="433486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i="1" dirty="0" smtClean="0"/>
              <a:t>w</a:t>
            </a:r>
            <a:endParaRPr lang="en-US" sz="1600" b="1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5193" y="2896301"/>
            <a:ext cx="914400" cy="685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51993" y="3676773"/>
            <a:ext cx="914400" cy="685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897531" y="2368290"/>
            <a:ext cx="340262" cy="29941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473167" y="20449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origen</a:t>
            </a:r>
            <a:endParaRPr lang="es-E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57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Análisis para cuando el origen NO es un </a:t>
            </a:r>
            <a:r>
              <a:rPr lang="es-MX" dirty="0">
                <a:solidFill>
                  <a:srgbClr val="0070C0"/>
                </a:solidFill>
              </a:rPr>
              <a:t>punto de articulación</a:t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/>
              <a:t/>
            </a:r>
            <a:br>
              <a:rPr lang="es-MX" dirty="0"/>
            </a:br>
            <a:r>
              <a:rPr lang="es-MX" b="1" dirty="0"/>
              <a:t>Sugerencia:</a:t>
            </a:r>
            <a:r>
              <a:rPr lang="es-MX" dirty="0"/>
              <a:t> aplicar DFS sobre el </a:t>
            </a:r>
            <a:r>
              <a:rPr lang="es-MX" dirty="0" smtClean="0"/>
              <a:t>Grafo </a:t>
            </a:r>
            <a:r>
              <a:rPr lang="es-MX" dirty="0"/>
              <a:t>para resolver el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00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r>
              <a:rPr lang="es-MX" dirty="0" smtClean="0"/>
              <a:t>Lema 2</a:t>
            </a:r>
            <a:endParaRPr lang="en-US" dirty="0"/>
          </a:p>
        </p:txBody>
      </p:sp>
      <p:sp>
        <p:nvSpPr>
          <p:cNvPr id="5" name="Line 33"/>
          <p:cNvSpPr>
            <a:spLocks noChangeShapeType="1"/>
          </p:cNvSpPr>
          <p:nvPr/>
        </p:nvSpPr>
        <p:spPr bwMode="auto">
          <a:xfrm flipV="1">
            <a:off x="343970" y="3237531"/>
            <a:ext cx="8217255" cy="1806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4" name="Group 3"/>
          <p:cNvGrpSpPr/>
          <p:nvPr/>
        </p:nvGrpSpPr>
        <p:grpSpPr>
          <a:xfrm>
            <a:off x="4724400" y="2463157"/>
            <a:ext cx="2283367" cy="2845780"/>
            <a:chOff x="646628" y="2934857"/>
            <a:chExt cx="2283367" cy="284578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540605" y="5356373"/>
              <a:ext cx="431502" cy="4242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26" name="Arc 16"/>
            <p:cNvSpPr>
              <a:spLocks/>
            </p:cNvSpPr>
            <p:nvPr/>
          </p:nvSpPr>
          <p:spPr bwMode="auto">
            <a:xfrm rot="14125329">
              <a:off x="696379" y="2989920"/>
              <a:ext cx="2183866" cy="2283367"/>
            </a:xfrm>
            <a:custGeom>
              <a:avLst/>
              <a:gdLst>
                <a:gd name="T0" fmla="*/ 2147483647 w 17889"/>
                <a:gd name="T1" fmla="*/ 0 h 21586"/>
                <a:gd name="T2" fmla="*/ 2147483647 w 17889"/>
                <a:gd name="T3" fmla="*/ 2147483647 h 21586"/>
                <a:gd name="T4" fmla="*/ 0 w 17889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17889"/>
                <a:gd name="T10" fmla="*/ 0 h 21586"/>
                <a:gd name="T11" fmla="*/ 17889 w 17889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9" h="21586" fill="none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</a:path>
                <a:path w="17889" h="21586" stroke="0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1568834" y="4735136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1540605" y="3581502"/>
              <a:ext cx="431502" cy="423197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/>
                <a:t>v</a:t>
              </a:r>
            </a:p>
          </p:txBody>
        </p:sp>
        <p:sp>
          <p:nvSpPr>
            <p:cNvPr id="29" name="Arc 11"/>
            <p:cNvSpPr>
              <a:spLocks/>
            </p:cNvSpPr>
            <p:nvPr/>
          </p:nvSpPr>
          <p:spPr bwMode="auto">
            <a:xfrm rot="2575110">
              <a:off x="1350920" y="3968816"/>
              <a:ext cx="1335351" cy="1359384"/>
            </a:xfrm>
            <a:custGeom>
              <a:avLst/>
              <a:gdLst>
                <a:gd name="T0" fmla="*/ 2147483647 w 21600"/>
                <a:gd name="T1" fmla="*/ 0 h 21586"/>
                <a:gd name="T2" fmla="*/ 2147483647 w 21600"/>
                <a:gd name="T3" fmla="*/ 2147483647 h 21586"/>
                <a:gd name="T4" fmla="*/ 0 w 21600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6"/>
                <a:gd name="T11" fmla="*/ 21600 w 21600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6" fill="none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</a:path>
                <a:path w="21600" h="21586" stroke="0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36313" y="4427213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/>
                <a:t>w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rot="19238052">
              <a:off x="1208559" y="3156630"/>
              <a:ext cx="260111" cy="632129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850545" y="2934857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y</a:t>
              </a:r>
              <a:endParaRPr lang="es-ES" sz="2400" b="1" i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05000" y="2476293"/>
            <a:ext cx="1835726" cy="2845780"/>
            <a:chOff x="4583226" y="2895600"/>
            <a:chExt cx="1835726" cy="284578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273286" y="5317116"/>
              <a:ext cx="431502" cy="4242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17" name="Arc 16"/>
            <p:cNvSpPr>
              <a:spLocks/>
            </p:cNvSpPr>
            <p:nvPr/>
          </p:nvSpPr>
          <p:spPr bwMode="auto">
            <a:xfrm rot="14593862">
              <a:off x="5219703" y="4321693"/>
              <a:ext cx="707013" cy="1138237"/>
            </a:xfrm>
            <a:custGeom>
              <a:avLst/>
              <a:gdLst>
                <a:gd name="T0" fmla="*/ 2147483647 w 17889"/>
                <a:gd name="T1" fmla="*/ 0 h 21586"/>
                <a:gd name="T2" fmla="*/ 2147483647 w 17889"/>
                <a:gd name="T3" fmla="*/ 2147483647 h 21586"/>
                <a:gd name="T4" fmla="*/ 0 w 17889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17889"/>
                <a:gd name="T10" fmla="*/ 0 h 21586"/>
                <a:gd name="T11" fmla="*/ 17889 w 17889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9" h="21586" fill="none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</a:path>
                <a:path w="17889" h="21586" stroke="0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5301515" y="4695879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5273286" y="3542245"/>
              <a:ext cx="431502" cy="423197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/>
                <a:t>v</a:t>
              </a:r>
            </a:p>
          </p:txBody>
        </p:sp>
        <p:sp>
          <p:nvSpPr>
            <p:cNvPr id="20" name="Arc 11"/>
            <p:cNvSpPr>
              <a:spLocks/>
            </p:cNvSpPr>
            <p:nvPr/>
          </p:nvSpPr>
          <p:spPr bwMode="auto">
            <a:xfrm rot="2575110">
              <a:off x="5083601" y="3929559"/>
              <a:ext cx="1335351" cy="1359384"/>
            </a:xfrm>
            <a:custGeom>
              <a:avLst/>
              <a:gdLst>
                <a:gd name="T0" fmla="*/ 2147483647 w 21600"/>
                <a:gd name="T1" fmla="*/ 0 h 21586"/>
                <a:gd name="T2" fmla="*/ 2147483647 w 21600"/>
                <a:gd name="T3" fmla="*/ 2147483647 h 21586"/>
                <a:gd name="T4" fmla="*/ 0 w 21600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6"/>
                <a:gd name="T11" fmla="*/ 21600 w 21600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6" fill="none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</a:path>
                <a:path w="21600" h="21586" stroke="0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/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68994" y="4387956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/>
                <a:t>w</a:t>
              </a: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19238052">
              <a:off x="4941240" y="3117373"/>
              <a:ext cx="260111" cy="632129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583226" y="2895600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y</a:t>
              </a:r>
              <a:endParaRPr lang="es-ES" sz="24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0170" y="3480137"/>
                <a:ext cx="1561030" cy="71508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dirty="0" smtClean="0"/>
                  <a:t> </a:t>
                </a:r>
                <a:r>
                  <a:rPr lang="es-MX" b="1" dirty="0" smtClean="0"/>
                  <a:t>ES</a:t>
                </a:r>
                <a:r>
                  <a:rPr lang="es-MX" dirty="0" smtClean="0"/>
                  <a:t> punto de articulación</a:t>
                </a:r>
                <a:endParaRPr lang="es-MX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70" y="3480137"/>
                <a:ext cx="1561030" cy="715089"/>
              </a:xfrm>
              <a:prstGeom prst="roundRect">
                <a:avLst/>
              </a:prstGeom>
              <a:blipFill rotWithShape="0">
                <a:blip r:embed="rId2"/>
                <a:stretch>
                  <a:fillRect l="-1172" r="-3125" b="-8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9583" y="3465158"/>
                <a:ext cx="1701641" cy="715089"/>
              </a:xfrm>
              <a:prstGeom prst="roundRect">
                <a:avLst/>
              </a:prstGeom>
              <a:solidFill>
                <a:srgbClr val="F69494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dirty="0" smtClean="0"/>
                  <a:t> </a:t>
                </a:r>
                <a:r>
                  <a:rPr lang="es-MX" b="1" dirty="0" smtClean="0"/>
                  <a:t>NO ES </a:t>
                </a:r>
                <a:r>
                  <a:rPr lang="es-MX" dirty="0" smtClean="0"/>
                  <a:t>punto de articulación</a:t>
                </a:r>
                <a:endParaRPr lang="es-MX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583" y="3465158"/>
                <a:ext cx="1701641" cy="715089"/>
              </a:xfrm>
              <a:prstGeom prst="roundRect">
                <a:avLst/>
              </a:prstGeom>
              <a:blipFill rotWithShape="1">
                <a:blip r:embed="rId3"/>
                <a:stretch>
                  <a:fillRect l="-1075" b="-76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43970" y="2882205"/>
            <a:ext cx="121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EJEMPLO 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87463" y="2870537"/>
            <a:ext cx="121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EJEMPLO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09800" y="5461337"/>
                <a:ext cx="5562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000" b="1" dirty="0" smtClean="0"/>
                  <a:t>Basta con que exista un hijo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MX" sz="2000" b="1" dirty="0" smtClean="0"/>
                  <a:t> que cumpla la proposición para que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b="1" dirty="0" smtClean="0"/>
                  <a:t> sea punto de articulación (pueden haber hijos de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b="1" dirty="0" smtClean="0"/>
                  <a:t> que no la cumplan)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61337"/>
                <a:ext cx="5562600" cy="1015663"/>
              </a:xfrm>
              <a:prstGeom prst="rect">
                <a:avLst/>
              </a:prstGeom>
              <a:blipFill rotWithShape="0">
                <a:blip r:embed="rId4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/>
          <p:cNvCxnSpPr>
            <a:stCxn id="19" idx="4"/>
            <a:endCxn id="16" idx="0"/>
          </p:cNvCxnSpPr>
          <p:nvPr/>
        </p:nvCxnSpPr>
        <p:spPr>
          <a:xfrm flipH="1">
            <a:off x="2807023" y="3546135"/>
            <a:ext cx="3788" cy="422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28" idx="4"/>
            <a:endCxn id="30" idx="0"/>
          </p:cNvCxnSpPr>
          <p:nvPr/>
        </p:nvCxnSpPr>
        <p:spPr>
          <a:xfrm flipH="1">
            <a:off x="5830340" y="3532999"/>
            <a:ext cx="3788" cy="422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628848" y="914400"/>
                <a:ext cx="3485952" cy="1295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buNone/>
                </a:pPr>
                <a:r>
                  <a:rPr lang="es-MX" sz="1800" b="1" dirty="0"/>
                  <a:t>Sea G=(V, E) conexo y no dirigido. Un vértice </a:t>
                </a:r>
                <a14:m>
                  <m:oMath xmlns:m="http://schemas.openxmlformats.org/officeDocument/2006/math">
                    <m:r>
                      <a:rPr lang="es-MX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1800" b="1" dirty="0"/>
                  <a:t> que no sea raíz del árbol abarcador en profundidad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MX" sz="1800" b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s-MX" sz="1800" b="1" dirty="0"/>
                  <a:t> es punto de articulación</a:t>
                </a:r>
              </a:p>
            </p:txBody>
          </p:sp>
        </mc:Choice>
        <mc:Fallback xmlns="">
          <p:sp>
            <p:nvSpPr>
              <p:cNvPr id="4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8" y="914400"/>
                <a:ext cx="3485952" cy="1295401"/>
              </a:xfrm>
              <a:prstGeom prst="rect">
                <a:avLst/>
              </a:prstGeom>
              <a:blipFill rotWithShape="0">
                <a:blip r:embed="rId5"/>
                <a:stretch>
                  <a:fillRect l="-1399" t="-42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453430" y="4289435"/>
            <a:ext cx="155930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sin embargo, </a:t>
            </a:r>
          </a:p>
          <a:p>
            <a:r>
              <a:rPr lang="en-US" b="1" i="1" dirty="0" smtClean="0"/>
              <a:t>&lt;v, w&gt; </a:t>
            </a:r>
            <a:r>
              <a:rPr lang="en-US" dirty="0" smtClean="0"/>
              <a:t>no es </a:t>
            </a:r>
          </a:p>
          <a:p>
            <a:r>
              <a:rPr lang="en-US" b="1" dirty="0" smtClean="0"/>
              <a:t>arista </a:t>
            </a:r>
            <a:r>
              <a:rPr lang="en-US" b="1" dirty="0" err="1"/>
              <a:t>p</a:t>
            </a:r>
            <a:r>
              <a:rPr lang="en-US" b="1" dirty="0" err="1" smtClean="0"/>
              <a:t>uente</a:t>
            </a:r>
            <a:r>
              <a:rPr lang="en-US" b="1" dirty="0" smtClean="0"/>
              <a:t>,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ues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la </a:t>
            </a:r>
            <a:r>
              <a:rPr lang="en-US" b="1" dirty="0" smtClean="0"/>
              <a:t>arista de </a:t>
            </a:r>
            <a:r>
              <a:rPr lang="en-US" b="1" dirty="0" err="1" smtClean="0"/>
              <a:t>retroceso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-----</a:t>
            </a:r>
            <a:endParaRPr lang="es-E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884855"/>
                <a:ext cx="428600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b="1" dirty="0" smtClean="0"/>
                  <a:t>tiene</a:t>
                </a:r>
                <a:r>
                  <a:rPr lang="es-MX" b="1" dirty="0"/>
                  <a:t>, al menos, un hijo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MX" b="1" dirty="0"/>
                  <a:t> tal que </a:t>
                </a:r>
                <a:r>
                  <a:rPr lang="es-MX" b="1" dirty="0">
                    <a:solidFill>
                      <a:srgbClr val="FF0000"/>
                    </a:solidFill>
                  </a:rPr>
                  <a:t>no existe </a:t>
                </a:r>
                <a:r>
                  <a:rPr lang="es-MX" b="1" dirty="0"/>
                  <a:t>una arista de retroceso desde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MX" b="1" dirty="0"/>
                  <a:t>, o desde cualquiera de sus descendientes, hacia un ancestro de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MX" b="1" dirty="0">
                  <a:solidFill>
                    <a:srgbClr val="0070C0"/>
                  </a:solidFill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884855"/>
                <a:ext cx="4286006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1280" t="-20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33800" y="1066800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066800"/>
                <a:ext cx="106680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9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>
          <a:xfrm>
            <a:off x="152400" y="4392504"/>
            <a:ext cx="5486399" cy="23889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5029199" y="6400493"/>
            <a:ext cx="1336929" cy="38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s-E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dirty="0" smtClean="0"/>
              <a:t>Lema 2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8600" y="2057400"/>
                <a:ext cx="8610600" cy="235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 smtClean="0"/>
                  <a:t>DEMOSTRACIÓN</a:t>
                </a:r>
              </a:p>
              <a:p>
                <a:endParaRPr lang="es-MX" sz="2000" dirty="0"/>
              </a:p>
              <a:p>
                <a:r>
                  <a:rPr lang="es-MX" sz="2000" dirty="0" smtClean="0"/>
                  <a:t>(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2000" dirty="0" smtClean="0"/>
                  <a:t>) 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Como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es punto de articulación, entonces, al eliminar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y sus aristas adyacentes de </a:t>
                </a:r>
                <a:r>
                  <a:rPr lang="es-MX" sz="2000" i="1" dirty="0" smtClean="0">
                    <a:solidFill>
                      <a:schemeClr val="tx1"/>
                    </a:solidFill>
                  </a:rPr>
                  <a:t>G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, dicho</a:t>
                </a:r>
                <a:r>
                  <a:rPr lang="es-MX" sz="2000" dirty="0" smtClean="0"/>
                  <a:t> </a:t>
                </a:r>
                <a:r>
                  <a:rPr lang="es-MX" sz="2000" dirty="0"/>
                  <a:t>grafo </a:t>
                </a:r>
                <a:r>
                  <a:rPr lang="es-MX" sz="2000" dirty="0" smtClean="0"/>
                  <a:t>(conexo) se divide en, </a:t>
                </a:r>
                <a:r>
                  <a:rPr lang="es-MX" sz="2000" dirty="0"/>
                  <a:t>al menos, dos componentes conexas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endParaRPr lang="es-MX" sz="2000" dirty="0">
                  <a:solidFill>
                    <a:srgbClr val="FF0000"/>
                  </a:solidFill>
                </a:endParaRPr>
              </a:p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En una de estas componentes (</a:t>
                </a:r>
                <a:r>
                  <a:rPr lang="es-MX" sz="2000" b="1" dirty="0" smtClean="0">
                    <a:solidFill>
                      <a:schemeClr val="tx1"/>
                    </a:solidFill>
                  </a:rPr>
                  <a:t>CC1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), estarán los ancestros de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MX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(y posiblemente, algunos </a:t>
                </a:r>
                <a:r>
                  <a:rPr lang="es-MX" sz="2000" dirty="0"/>
                  <a:t>de sus descendientes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57400"/>
                <a:ext cx="8610600" cy="2359941"/>
              </a:xfrm>
              <a:prstGeom prst="rect">
                <a:avLst/>
              </a:prstGeom>
              <a:blipFill rotWithShape="0">
                <a:blip r:embed="rId2"/>
                <a:stretch>
                  <a:fillRect l="-779" t="-1550" b="-3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48 Grupo"/>
          <p:cNvGrpSpPr/>
          <p:nvPr/>
        </p:nvGrpSpPr>
        <p:grpSpPr>
          <a:xfrm>
            <a:off x="685800" y="4572000"/>
            <a:ext cx="3942395" cy="1828799"/>
            <a:chOff x="1066800" y="4800600"/>
            <a:chExt cx="3942395" cy="1828799"/>
          </a:xfrm>
        </p:grpSpPr>
        <p:sp>
          <p:nvSpPr>
            <p:cNvPr id="44" name="43 Rectángulo redondeado"/>
            <p:cNvSpPr/>
            <p:nvPr/>
          </p:nvSpPr>
          <p:spPr>
            <a:xfrm>
              <a:off x="1066800" y="5347136"/>
              <a:ext cx="1524000" cy="12822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Rectángulo redondeado"/>
            <p:cNvSpPr/>
            <p:nvPr/>
          </p:nvSpPr>
          <p:spPr>
            <a:xfrm rot="20216795">
              <a:off x="3502412" y="4841190"/>
              <a:ext cx="1506783" cy="16408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Elipse"/>
            <p:cNvSpPr/>
            <p:nvPr/>
          </p:nvSpPr>
          <p:spPr>
            <a:xfrm>
              <a:off x="1143000" y="5638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s-ES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1647498" y="6172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s-ES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133600" y="565193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s-ES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3048000" y="5654566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s-ES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343400" y="4800600"/>
              <a:ext cx="304800" cy="304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s-ES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3825766" y="618796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4603532" y="56860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s-ES" dirty="0"/>
            </a:p>
          </p:txBody>
        </p:sp>
        <p:cxnSp>
          <p:nvCxnSpPr>
            <p:cNvPr id="5" name="4 Conector recto"/>
            <p:cNvCxnSpPr>
              <a:stCxn id="3" idx="5"/>
              <a:endCxn id="7" idx="1"/>
            </p:cNvCxnSpPr>
            <p:nvPr/>
          </p:nvCxnSpPr>
          <p:spPr>
            <a:xfrm>
              <a:off x="1403163" y="5898963"/>
              <a:ext cx="288972" cy="317874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3" idx="6"/>
              <a:endCxn id="8" idx="2"/>
            </p:cNvCxnSpPr>
            <p:nvPr/>
          </p:nvCxnSpPr>
          <p:spPr>
            <a:xfrm>
              <a:off x="1447800" y="5791200"/>
              <a:ext cx="685800" cy="13136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7" idx="7"/>
              <a:endCxn id="8" idx="3"/>
            </p:cNvCxnSpPr>
            <p:nvPr/>
          </p:nvCxnSpPr>
          <p:spPr>
            <a:xfrm flipV="1">
              <a:off x="1907661" y="5912099"/>
              <a:ext cx="270576" cy="304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8" idx="6"/>
              <a:endCxn id="9" idx="2"/>
            </p:cNvCxnSpPr>
            <p:nvPr/>
          </p:nvCxnSpPr>
          <p:spPr>
            <a:xfrm>
              <a:off x="2438400" y="5804336"/>
              <a:ext cx="609600" cy="263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9" idx="7"/>
              <a:endCxn id="10" idx="3"/>
            </p:cNvCxnSpPr>
            <p:nvPr/>
          </p:nvCxnSpPr>
          <p:spPr>
            <a:xfrm flipV="1">
              <a:off x="3308163" y="5060763"/>
              <a:ext cx="1079874" cy="63844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9" idx="5"/>
              <a:endCxn id="11" idx="1"/>
            </p:cNvCxnSpPr>
            <p:nvPr/>
          </p:nvCxnSpPr>
          <p:spPr>
            <a:xfrm>
              <a:off x="3308163" y="5914729"/>
              <a:ext cx="562240" cy="317874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11" idx="7"/>
              <a:endCxn id="12" idx="3"/>
            </p:cNvCxnSpPr>
            <p:nvPr/>
          </p:nvCxnSpPr>
          <p:spPr>
            <a:xfrm flipV="1">
              <a:off x="4085929" y="5946261"/>
              <a:ext cx="562240" cy="286342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10" idx="3"/>
              <a:endCxn id="12" idx="1"/>
            </p:cNvCxnSpPr>
            <p:nvPr/>
          </p:nvCxnSpPr>
          <p:spPr>
            <a:xfrm>
              <a:off x="4388037" y="5060763"/>
              <a:ext cx="260132" cy="669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47 CuadroTexto"/>
              <p:cNvSpPr txBox="1"/>
              <p:nvPr/>
            </p:nvSpPr>
            <p:spPr>
              <a:xfrm>
                <a:off x="4648200" y="4825425"/>
                <a:ext cx="2971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/>
                  <a:t>s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 </a:t>
                </a:r>
                <a:r>
                  <a:rPr lang="en-US" sz="1600" b="1" dirty="0" err="1" smtClean="0"/>
                  <a:t>ancestro</a:t>
                </a:r>
                <a:r>
                  <a:rPr lang="en-US" sz="1600" b="1" dirty="0" smtClean="0"/>
                  <a:t> de </a:t>
                </a:r>
                <a:r>
                  <a:rPr lang="en-US" sz="1600" b="1" i="1" dirty="0" smtClean="0"/>
                  <a:t>v</a:t>
                </a:r>
                <a:r>
                  <a:rPr lang="en-US" sz="1600" b="1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MX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s-ES" sz="1600" b="1" dirty="0" smtClean="0"/>
              </a:p>
              <a:p>
                <a:r>
                  <a:rPr lang="en-US" sz="1600" b="1" dirty="0"/>
                  <a:t>d</a:t>
                </a:r>
                <a:r>
                  <a:rPr lang="en-US" sz="1600" b="1" dirty="0" smtClean="0"/>
                  <a:t>, e </a:t>
                </a:r>
                <a:r>
                  <a:rPr lang="en-US" sz="1600" b="1" dirty="0" smtClean="0">
                    <a:sym typeface="Wingdings" pitchFamily="2" charset="2"/>
                  </a:rPr>
                  <a:t> </a:t>
                </a:r>
                <a:r>
                  <a:rPr lang="en-US" sz="1600" b="1" dirty="0" err="1" smtClean="0"/>
                  <a:t>descendientes</a:t>
                </a:r>
                <a:r>
                  <a:rPr lang="en-US" sz="1600" b="1" dirty="0" smtClean="0"/>
                  <a:t> de v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MX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1600" b="1" dirty="0" smtClean="0"/>
                  <a:t> </a:t>
                </a:r>
                <a:endParaRPr lang="es-ES" sz="1600" b="1" dirty="0"/>
              </a:p>
            </p:txBody>
          </p:sp>
        </mc:Choice>
        <mc:Fallback xmlns="">
          <p:sp>
            <p:nvSpPr>
              <p:cNvPr id="48" name="4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825425"/>
                <a:ext cx="297180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232" t="-4167"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24 CuadroTexto"/>
          <p:cNvSpPr txBox="1"/>
          <p:nvPr/>
        </p:nvSpPr>
        <p:spPr>
          <a:xfrm>
            <a:off x="1634871" y="6019800"/>
            <a:ext cx="1336929" cy="38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CC2</a:t>
            </a:r>
            <a:endParaRPr lang="es-ES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997071" y="5810250"/>
            <a:ext cx="1336929" cy="38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CC1</a:t>
            </a:r>
            <a:endParaRPr lang="es-ES" b="1" dirty="0"/>
          </a:p>
        </p:txBody>
      </p:sp>
      <p:sp>
        <p:nvSpPr>
          <p:cNvPr id="29" name="9 Elipse"/>
          <p:cNvSpPr/>
          <p:nvPr/>
        </p:nvSpPr>
        <p:spPr>
          <a:xfrm>
            <a:off x="7848600" y="4114800"/>
            <a:ext cx="304800" cy="30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s-ES" dirty="0"/>
          </a:p>
        </p:txBody>
      </p:sp>
      <p:sp>
        <p:nvSpPr>
          <p:cNvPr id="31" name="8 Elipse"/>
          <p:cNvSpPr/>
          <p:nvPr/>
        </p:nvSpPr>
        <p:spPr>
          <a:xfrm>
            <a:off x="7848600" y="487680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s-ES" dirty="0"/>
          </a:p>
        </p:txBody>
      </p:sp>
      <p:cxnSp>
        <p:nvCxnSpPr>
          <p:cNvPr id="13" name="Straight Connector 12"/>
          <p:cNvCxnSpPr>
            <a:stCxn id="29" idx="4"/>
            <a:endCxn id="31" idx="0"/>
          </p:cNvCxnSpPr>
          <p:nvPr/>
        </p:nvCxnSpPr>
        <p:spPr>
          <a:xfrm>
            <a:off x="8001000" y="4419600"/>
            <a:ext cx="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0 Elipse"/>
          <p:cNvSpPr/>
          <p:nvPr/>
        </p:nvSpPr>
        <p:spPr>
          <a:xfrm>
            <a:off x="82296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s-ES" dirty="0"/>
          </a:p>
        </p:txBody>
      </p:sp>
      <p:sp>
        <p:nvSpPr>
          <p:cNvPr id="35" name="11 Elipse"/>
          <p:cNvSpPr/>
          <p:nvPr/>
        </p:nvSpPr>
        <p:spPr>
          <a:xfrm>
            <a:off x="8229600" y="609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s-ES" dirty="0"/>
          </a:p>
        </p:txBody>
      </p:sp>
      <p:cxnSp>
        <p:nvCxnSpPr>
          <p:cNvPr id="16" name="Straight Connector 15"/>
          <p:cNvCxnSpPr>
            <a:stCxn id="31" idx="5"/>
            <a:endCxn id="34" idx="0"/>
          </p:cNvCxnSpPr>
          <p:nvPr/>
        </p:nvCxnSpPr>
        <p:spPr>
          <a:xfrm>
            <a:off x="8108763" y="5136963"/>
            <a:ext cx="273237" cy="273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4" idx="4"/>
            <a:endCxn id="35" idx="0"/>
          </p:cNvCxnSpPr>
          <p:nvPr/>
        </p:nvCxnSpPr>
        <p:spPr>
          <a:xfrm>
            <a:off x="8382000" y="5715000"/>
            <a:ext cx="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0 Elipse"/>
          <p:cNvSpPr/>
          <p:nvPr/>
        </p:nvSpPr>
        <p:spPr>
          <a:xfrm>
            <a:off x="7467600" y="542886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s-ES" dirty="0"/>
          </a:p>
        </p:txBody>
      </p:sp>
      <p:sp>
        <p:nvSpPr>
          <p:cNvPr id="43" name="11 Elipse"/>
          <p:cNvSpPr/>
          <p:nvPr/>
        </p:nvSpPr>
        <p:spPr>
          <a:xfrm>
            <a:off x="7467600" y="594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s-ES" dirty="0"/>
          </a:p>
        </p:txBody>
      </p:sp>
      <p:cxnSp>
        <p:nvCxnSpPr>
          <p:cNvPr id="45" name="Straight Connector 44"/>
          <p:cNvCxnSpPr>
            <a:stCxn id="41" idx="4"/>
            <a:endCxn id="43" idx="0"/>
          </p:cNvCxnSpPr>
          <p:nvPr/>
        </p:nvCxnSpPr>
        <p:spPr>
          <a:xfrm>
            <a:off x="7620000" y="5733662"/>
            <a:ext cx="0" cy="209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3"/>
            <a:endCxn id="41" idx="0"/>
          </p:cNvCxnSpPr>
          <p:nvPr/>
        </p:nvCxnSpPr>
        <p:spPr>
          <a:xfrm flipH="1">
            <a:off x="7620000" y="5136963"/>
            <a:ext cx="273237" cy="291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6 Elipse"/>
          <p:cNvSpPr/>
          <p:nvPr/>
        </p:nvSpPr>
        <p:spPr>
          <a:xfrm>
            <a:off x="7467600" y="647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s-ES" dirty="0"/>
          </a:p>
        </p:txBody>
      </p:sp>
      <p:cxnSp>
        <p:nvCxnSpPr>
          <p:cNvPr id="39" name="Straight Connector 38"/>
          <p:cNvCxnSpPr>
            <a:stCxn id="43" idx="4"/>
            <a:endCxn id="51" idx="0"/>
          </p:cNvCxnSpPr>
          <p:nvPr/>
        </p:nvCxnSpPr>
        <p:spPr>
          <a:xfrm>
            <a:off x="7620000" y="6248400"/>
            <a:ext cx="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628848" y="914400"/>
                <a:ext cx="3485952" cy="1295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>
                  <a:buNone/>
                </a:pPr>
                <a:r>
                  <a:rPr lang="es-MX" sz="1800" b="1" dirty="0"/>
                  <a:t>Sea G=(V, E) conexo y no dirigido. Un vértice </a:t>
                </a:r>
                <a14:m>
                  <m:oMath xmlns:m="http://schemas.openxmlformats.org/officeDocument/2006/math">
                    <m:r>
                      <a:rPr lang="es-MX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1800" b="1" dirty="0"/>
                  <a:t> que no sea raíz del árbol abarcador en profundidad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s-MX" sz="1800" b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s-MX" sz="1800" b="1" dirty="0"/>
                  <a:t> es punto de articulación</a:t>
                </a:r>
              </a:p>
            </p:txBody>
          </p:sp>
        </mc:Choice>
        <mc:Fallback xmlns=""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8" y="914400"/>
                <a:ext cx="3485952" cy="1295401"/>
              </a:xfrm>
              <a:prstGeom prst="rect">
                <a:avLst/>
              </a:prstGeom>
              <a:blipFill rotWithShape="0">
                <a:blip r:embed="rId5"/>
                <a:stretch>
                  <a:fillRect l="-1399" t="-42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00600" y="884855"/>
                <a:ext cx="428600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 smtClean="0"/>
                  <a:t>tiene</a:t>
                </a:r>
                <a:r>
                  <a:rPr lang="es-MX" b="1" dirty="0"/>
                  <a:t>, al menos, un hijo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MX" b="1" dirty="0"/>
                  <a:t> tal que </a:t>
                </a:r>
                <a:r>
                  <a:rPr lang="es-MX" b="1" dirty="0">
                    <a:solidFill>
                      <a:srgbClr val="FF0000"/>
                    </a:solidFill>
                  </a:rPr>
                  <a:t>no existe </a:t>
                </a:r>
                <a:r>
                  <a:rPr lang="es-MX" b="1" dirty="0"/>
                  <a:t>una arista de retroceso desde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MX" b="1" dirty="0"/>
                  <a:t>, o desde cualquiera de sus descendientes, hacia un ancestro de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s-MX" b="1" dirty="0">
                  <a:solidFill>
                    <a:srgbClr val="0070C0"/>
                  </a:solidFill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884855"/>
                <a:ext cx="4286006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1280" t="-2066" r="-12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33800" y="1066800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066800"/>
                <a:ext cx="106680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 redondeado"/>
          <p:cNvSpPr/>
          <p:nvPr/>
        </p:nvSpPr>
        <p:spPr>
          <a:xfrm>
            <a:off x="381000" y="2703662"/>
            <a:ext cx="5486399" cy="23889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1600199" y="4787851"/>
            <a:ext cx="1336929" cy="38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CC2</a:t>
            </a:r>
            <a:endParaRPr lang="es-ES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768470" y="4787851"/>
            <a:ext cx="1336929" cy="38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CC1</a:t>
            </a:r>
            <a:endParaRPr lang="es-ES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257799" y="4738747"/>
            <a:ext cx="1336929" cy="38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s-E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s-MX" dirty="0" smtClean="0"/>
              <a:t>Lema 2 </a:t>
            </a:r>
            <a:r>
              <a:rPr lang="es-MX" dirty="0"/>
              <a:t> </a:t>
            </a:r>
            <a:r>
              <a:rPr lang="es-MX" sz="2400" dirty="0" smtClean="0">
                <a:solidFill>
                  <a:schemeClr val="tx1"/>
                </a:solidFill>
              </a:rPr>
              <a:t>… continuación de la demostración </a:t>
            </a:r>
            <a:r>
              <a:rPr lang="es-MX" sz="2400" b="1" dirty="0" smtClean="0"/>
              <a:t>( </a:t>
            </a:r>
            <a:r>
              <a:rPr lang="es-MX" sz="2400" b="1" dirty="0" smtClean="0">
                <a:sym typeface="Symbol"/>
              </a:rPr>
              <a:t> )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04800" y="838200"/>
                <a:ext cx="86106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MX" sz="2000" dirty="0" smtClean="0"/>
              </a:p>
              <a:p>
                <a:endParaRPr lang="es-MX" sz="2000" dirty="0"/>
              </a:p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Toda </a:t>
                </a:r>
                <a:r>
                  <a:rPr lang="es-MX" sz="2000" b="1" dirty="0" smtClean="0">
                    <a:solidFill>
                      <a:schemeClr val="tx1"/>
                    </a:solidFill>
                  </a:rPr>
                  <a:t>arista de retroceso 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en la otra componente conexa (CC2) tiene que conectar, necesariamente, a descendientes de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entre si, o con el propio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pues si no fuera así, existiría una forma (</a:t>
                </a:r>
                <a:r>
                  <a:rPr lang="es-MX" sz="2000" dirty="0" smtClean="0"/>
                  <a:t>dicha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 arista de retroceso) de llegar de un vértice de una componente a otra y por tanto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, no sería un punto de articulación </a:t>
                </a:r>
              </a:p>
              <a:p>
                <a:endParaRPr lang="es-MX" sz="2000" dirty="0"/>
              </a:p>
              <a:p>
                <a:endParaRPr lang="es-MX" sz="2000" dirty="0" smtClean="0">
                  <a:solidFill>
                    <a:schemeClr val="tx1"/>
                  </a:solidFill>
                </a:endParaRPr>
              </a:p>
              <a:p>
                <a:endParaRPr lang="es-MX" sz="2000" dirty="0"/>
              </a:p>
              <a:p>
                <a:endParaRPr lang="es-MX" sz="2000" dirty="0" smtClean="0">
                  <a:solidFill>
                    <a:schemeClr val="tx1"/>
                  </a:solidFill>
                </a:endParaRPr>
              </a:p>
              <a:p>
                <a:endParaRPr lang="es-MX" sz="2000" dirty="0"/>
              </a:p>
              <a:p>
                <a:endParaRPr lang="es-MX" sz="2000" dirty="0" smtClean="0">
                  <a:solidFill>
                    <a:schemeClr val="tx1"/>
                  </a:solidFill>
                </a:endParaRPr>
              </a:p>
              <a:p>
                <a:endParaRPr lang="es-MX" sz="2000" dirty="0"/>
              </a:p>
              <a:p>
                <a:endParaRPr lang="es-MX" sz="2000" dirty="0" smtClean="0">
                  <a:solidFill>
                    <a:schemeClr val="tx1"/>
                  </a:solidFill>
                </a:endParaRPr>
              </a:p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Por otra parte, tiene que existir </a:t>
                </a:r>
                <a14:m>
                  <m:oMath xmlns:m="http://schemas.openxmlformats.org/officeDocument/2006/math">
                    <m:r>
                      <a:rPr lang="es-MX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MX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con </a:t>
                </a:r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  <a:sym typeface="Symbol"/>
                  </a:rPr>
                  <a:t>CC2 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pues en dicha componente, al menos, </a:t>
                </a:r>
                <a:r>
                  <a:rPr lang="es-MX" sz="2000" u="sng" dirty="0" smtClean="0">
                    <a:solidFill>
                      <a:schemeClr val="tx1"/>
                    </a:solidFill>
                  </a:rPr>
                  <a:t>tiene que existir un vértice adyacente a </a:t>
                </a:r>
                <a14:m>
                  <m:oMath xmlns:m="http://schemas.openxmlformats.org/officeDocument/2006/math">
                    <m:r>
                      <a:rPr lang="es-MX" sz="20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u="sng" dirty="0" smtClean="0">
                    <a:solidFill>
                      <a:schemeClr val="tx1"/>
                    </a:solidFill>
                  </a:rPr>
                  <a:t>, sea </a:t>
                </a:r>
                <a14:m>
                  <m:oMath xmlns:m="http://schemas.openxmlformats.org/officeDocument/2006/math">
                    <m:r>
                      <a:rPr lang="es-MX" sz="2000" b="1" i="1" u="sng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MX" sz="2000" b="1" i="1" u="sng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38200"/>
                <a:ext cx="8610600" cy="5016758"/>
              </a:xfrm>
              <a:prstGeom prst="rect">
                <a:avLst/>
              </a:prstGeom>
              <a:blipFill rotWithShape="0">
                <a:blip r:embed="rId2"/>
                <a:stretch>
                  <a:fillRect l="-708" r="-1203" b="-1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4 Grupo"/>
          <p:cNvGrpSpPr/>
          <p:nvPr/>
        </p:nvGrpSpPr>
        <p:grpSpPr>
          <a:xfrm>
            <a:off x="1143000" y="3035558"/>
            <a:ext cx="3942395" cy="1828799"/>
            <a:chOff x="1066800" y="4800600"/>
            <a:chExt cx="3942395" cy="1828799"/>
          </a:xfrm>
        </p:grpSpPr>
        <p:sp>
          <p:nvSpPr>
            <p:cNvPr id="7" name="6 Rectángulo redondeado"/>
            <p:cNvSpPr/>
            <p:nvPr/>
          </p:nvSpPr>
          <p:spPr>
            <a:xfrm>
              <a:off x="1066800" y="5347136"/>
              <a:ext cx="1524000" cy="128226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 redondeado"/>
            <p:cNvSpPr/>
            <p:nvPr/>
          </p:nvSpPr>
          <p:spPr>
            <a:xfrm rot="20216795">
              <a:off x="3502412" y="4841190"/>
              <a:ext cx="1506783" cy="16408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Elipse"/>
            <p:cNvSpPr/>
            <p:nvPr/>
          </p:nvSpPr>
          <p:spPr>
            <a:xfrm>
              <a:off x="1143000" y="5638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s-ES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1647498" y="6172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s-ES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2133600" y="565193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3048000" y="5654566"/>
              <a:ext cx="304800" cy="304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s-ES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4343400" y="4800600"/>
              <a:ext cx="304800" cy="304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s-ES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3825766" y="618796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s-ES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4603532" y="56860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s-ES" dirty="0"/>
            </a:p>
          </p:txBody>
        </p:sp>
        <p:cxnSp>
          <p:nvCxnSpPr>
            <p:cNvPr id="16" name="15 Conector recto"/>
            <p:cNvCxnSpPr>
              <a:stCxn id="9" idx="5"/>
              <a:endCxn id="10" idx="1"/>
            </p:cNvCxnSpPr>
            <p:nvPr/>
          </p:nvCxnSpPr>
          <p:spPr>
            <a:xfrm>
              <a:off x="1403163" y="5898963"/>
              <a:ext cx="288972" cy="317874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9" idx="6"/>
              <a:endCxn id="11" idx="2"/>
            </p:cNvCxnSpPr>
            <p:nvPr/>
          </p:nvCxnSpPr>
          <p:spPr>
            <a:xfrm>
              <a:off x="1447800" y="5791200"/>
              <a:ext cx="685800" cy="13136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10" idx="7"/>
              <a:endCxn id="11" idx="3"/>
            </p:cNvCxnSpPr>
            <p:nvPr/>
          </p:nvCxnSpPr>
          <p:spPr>
            <a:xfrm flipV="1">
              <a:off x="1907661" y="5912099"/>
              <a:ext cx="270576" cy="304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1" idx="6"/>
              <a:endCxn id="12" idx="2"/>
            </p:cNvCxnSpPr>
            <p:nvPr/>
          </p:nvCxnSpPr>
          <p:spPr>
            <a:xfrm>
              <a:off x="2438400" y="5804336"/>
              <a:ext cx="609600" cy="263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2" idx="7"/>
              <a:endCxn id="13" idx="3"/>
            </p:cNvCxnSpPr>
            <p:nvPr/>
          </p:nvCxnSpPr>
          <p:spPr>
            <a:xfrm flipV="1">
              <a:off x="3308163" y="5060763"/>
              <a:ext cx="1079874" cy="63844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2" idx="5"/>
              <a:endCxn id="14" idx="1"/>
            </p:cNvCxnSpPr>
            <p:nvPr/>
          </p:nvCxnSpPr>
          <p:spPr>
            <a:xfrm>
              <a:off x="3308163" y="5914729"/>
              <a:ext cx="562240" cy="317874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4" idx="7"/>
              <a:endCxn id="15" idx="3"/>
            </p:cNvCxnSpPr>
            <p:nvPr/>
          </p:nvCxnSpPr>
          <p:spPr>
            <a:xfrm flipV="1">
              <a:off x="4085929" y="5946261"/>
              <a:ext cx="562240" cy="286342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3" idx="3"/>
              <a:endCxn id="15" idx="1"/>
            </p:cNvCxnSpPr>
            <p:nvPr/>
          </p:nvCxnSpPr>
          <p:spPr>
            <a:xfrm>
              <a:off x="4388037" y="5060763"/>
              <a:ext cx="260132" cy="669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3 Conector recto"/>
          <p:cNvCxnSpPr>
            <a:stCxn id="9" idx="7"/>
            <a:endCxn id="13" idx="2"/>
          </p:cNvCxnSpPr>
          <p:nvPr/>
        </p:nvCxnSpPr>
        <p:spPr>
          <a:xfrm flipV="1">
            <a:off x="1479363" y="3187958"/>
            <a:ext cx="2940237" cy="73043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 rot="20807547">
            <a:off x="1695310" y="311228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sto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6248400" y="3416558"/>
                <a:ext cx="2209800" cy="12239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Note </a:t>
                </a:r>
                <a:r>
                  <a:rPr lang="en-US" dirty="0" err="1" smtClean="0"/>
                  <a:t>además</a:t>
                </a:r>
                <a:r>
                  <a:rPr lang="en-US" dirty="0" smtClean="0"/>
                  <a:t>, que </a:t>
                </a:r>
                <a:r>
                  <a:rPr lang="en-US" b="1" dirty="0" smtClean="0"/>
                  <a:t>no </a:t>
                </a:r>
                <a:r>
                  <a:rPr lang="en-US" b="1" dirty="0" err="1" smtClean="0"/>
                  <a:t>pueden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haber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ancestros</a:t>
                </a:r>
                <a:r>
                  <a:rPr lang="en-US" b="1" dirty="0" smtClean="0"/>
                  <a:t> de </a:t>
                </a: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 smtClean="0"/>
                  <a:t> en la </a:t>
                </a:r>
                <a:r>
                  <a:rPr lang="en-US" b="1" dirty="0" err="1" smtClean="0"/>
                  <a:t>otra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componente</a:t>
                </a:r>
                <a:endParaRPr lang="es-ES" b="1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6558"/>
                <a:ext cx="2209800" cy="1223989"/>
              </a:xfrm>
              <a:prstGeom prst="rect">
                <a:avLst/>
              </a:prstGeom>
              <a:blipFill rotWithShape="0">
                <a:blip r:embed="rId3"/>
                <a:stretch>
                  <a:fillRect l="-2204" t="-2488" r="-3030" b="-49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 redondeado"/>
              <p:cNvSpPr/>
              <p:nvPr/>
            </p:nvSpPr>
            <p:spPr>
              <a:xfrm>
                <a:off x="209932" y="4460309"/>
                <a:ext cx="3371468" cy="178809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>
                    <a:solidFill>
                      <a:schemeClr val="tx1"/>
                    </a:solidFill>
                  </a:rPr>
                  <a:t>Por tanto, al eliminar </a:t>
                </a:r>
                <a14:m>
                  <m:oMath xmlns:m="http://schemas.openxmlformats.org/officeDocument/2006/math">
                    <m:r>
                      <a:rPr lang="es-MX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de </a:t>
                </a:r>
                <a:r>
                  <a:rPr lang="es-MX" b="1" dirty="0">
                    <a:solidFill>
                      <a:schemeClr val="tx1"/>
                    </a:solidFill>
                  </a:rPr>
                  <a:t>G</a:t>
                </a:r>
                <a:r>
                  <a:rPr lang="es-MX" dirty="0">
                    <a:solidFill>
                      <a:schemeClr val="tx1"/>
                    </a:solidFill>
                  </a:rPr>
                  <a:t>, se crean, al menos, dos componentes conexas: una con los descendientes de </a:t>
                </a:r>
                <a14:m>
                  <m:oMath xmlns:m="http://schemas.openxmlformats.org/officeDocument/2006/math"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y otra con los ancestros de </a:t>
                </a:r>
                <a14:m>
                  <m:oMath xmlns:m="http://schemas.openxmlformats.org/officeDocument/2006/math"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(y probablemente otros vértices).</a:t>
                </a:r>
              </a:p>
            </p:txBody>
          </p:sp>
        </mc:Choice>
        <mc:Fallback xmlns="">
          <p:sp>
            <p:nvSpPr>
              <p:cNvPr id="15" name="14 Rectángulo redondead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2" y="4460309"/>
                <a:ext cx="3371468" cy="1788091"/>
              </a:xfrm>
              <a:prstGeom prst="roundRect">
                <a:avLst/>
              </a:prstGeom>
              <a:blipFill rotWithShape="0">
                <a:blip r:embed="rId2"/>
                <a:stretch>
                  <a:fillRect t="-683" b="-40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Lema 2 </a:t>
            </a:r>
            <a:r>
              <a:rPr lang="es-MX" sz="2700" dirty="0">
                <a:solidFill>
                  <a:schemeClr val="tx1"/>
                </a:solidFill>
              </a:rPr>
              <a:t>… continuación de la demostración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1" y="1520305"/>
                <a:ext cx="2721761" cy="297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b="1" dirty="0" smtClean="0"/>
                  <a:t>DEMOSTRACIÓN</a:t>
                </a:r>
                <a:r>
                  <a:rPr lang="es-MX" sz="2000" dirty="0" smtClean="0"/>
                  <a:t>(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s-MX" sz="2000" dirty="0" smtClean="0"/>
                  <a:t>)</a:t>
                </a:r>
              </a:p>
              <a:p>
                <a:endParaRPr lang="es-MX" sz="2000" dirty="0">
                  <a:solidFill>
                    <a:schemeClr val="tx1"/>
                  </a:solidFill>
                </a:endParaRPr>
              </a:p>
              <a:p>
                <a:r>
                  <a:rPr lang="es-MX" sz="2000" dirty="0" smtClean="0">
                    <a:solidFill>
                      <a:schemeClr val="tx1"/>
                    </a:solidFill>
                  </a:rPr>
                  <a:t>todo camino desde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o desde un descendiente de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hacia un ancestro de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tiene que pasar por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MX" sz="2000" b="1" dirty="0" smtClean="0">
                    <a:solidFill>
                      <a:schemeClr val="tx1"/>
                    </a:solidFill>
                  </a:rPr>
                  <a:t>necesariamente </a:t>
                </a:r>
                <a:endParaRPr lang="es-MX" sz="2000" dirty="0"/>
              </a:p>
              <a:p>
                <a:endParaRPr lang="es-MX" sz="2000" dirty="0"/>
              </a:p>
              <a:p>
                <a:endParaRPr lang="es-MX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520305"/>
                <a:ext cx="2721761" cy="2975495"/>
              </a:xfrm>
              <a:prstGeom prst="rect">
                <a:avLst/>
              </a:prstGeom>
              <a:blipFill rotWithShape="0">
                <a:blip r:embed="rId3"/>
                <a:stretch>
                  <a:fillRect l="-2242" r="-2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00" y="2174309"/>
            <a:ext cx="1242421" cy="2665413"/>
            <a:chOff x="331" y="610"/>
            <a:chExt cx="2076" cy="331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28" y="2294"/>
              <a:ext cx="735" cy="4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 smtClean="0"/>
                <a:t>w</a:t>
              </a:r>
              <a:endParaRPr lang="es-ES" sz="2400" b="1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989" y="2773"/>
              <a:ext cx="359" cy="623"/>
            </a:xfrm>
            <a:custGeom>
              <a:avLst/>
              <a:gdLst>
                <a:gd name="T0" fmla="*/ 10331 w 143"/>
                <a:gd name="T1" fmla="*/ 0 h 952"/>
                <a:gd name="T2" fmla="*/ 5174 w 143"/>
                <a:gd name="T3" fmla="*/ 12 h 952"/>
                <a:gd name="T4" fmla="*/ 10331 w 143"/>
                <a:gd name="T5" fmla="*/ 24 h 952"/>
                <a:gd name="T6" fmla="*/ 5174 w 143"/>
                <a:gd name="T7" fmla="*/ 48 h 952"/>
                <a:gd name="T8" fmla="*/ 15598 w 143"/>
                <a:gd name="T9" fmla="*/ 73 h 952"/>
                <a:gd name="T10" fmla="*/ 10331 w 143"/>
                <a:gd name="T11" fmla="*/ 98 h 952"/>
                <a:gd name="T12" fmla="*/ 0 w 143"/>
                <a:gd name="T13" fmla="*/ 109 h 952"/>
                <a:gd name="T14" fmla="*/ 10331 w 143"/>
                <a:gd name="T15" fmla="*/ 121 h 952"/>
                <a:gd name="T16" fmla="*/ 15598 w 143"/>
                <a:gd name="T17" fmla="*/ 134 h 952"/>
                <a:gd name="T18" fmla="*/ 5174 w 143"/>
                <a:gd name="T19" fmla="*/ 158 h 952"/>
                <a:gd name="T20" fmla="*/ 15598 w 143"/>
                <a:gd name="T21" fmla="*/ 194 h 952"/>
                <a:gd name="T22" fmla="*/ 10331 w 143"/>
                <a:gd name="T23" fmla="*/ 207 h 952"/>
                <a:gd name="T24" fmla="*/ 5174 w 143"/>
                <a:gd name="T25" fmla="*/ 219 h 952"/>
                <a:gd name="T26" fmla="*/ 15598 w 143"/>
                <a:gd name="T27" fmla="*/ 231 h 952"/>
                <a:gd name="T28" fmla="*/ 5174 w 143"/>
                <a:gd name="T29" fmla="*/ 255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52" y="3449"/>
              <a:ext cx="695" cy="4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850" y="610"/>
              <a:ext cx="697" cy="4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000" b="1" dirty="0" smtClean="0"/>
                <a:t>y</a:t>
              </a:r>
              <a:endParaRPr lang="es-ES" sz="2000" b="1" dirty="0"/>
            </a:p>
          </p:txBody>
        </p:sp>
        <p:sp>
          <p:nvSpPr>
            <p:cNvPr id="10" name="Arc 10"/>
            <p:cNvSpPr>
              <a:spLocks/>
            </p:cNvSpPr>
            <p:nvPr/>
          </p:nvSpPr>
          <p:spPr bwMode="auto">
            <a:xfrm rot="2502662">
              <a:off x="331" y="1153"/>
              <a:ext cx="2076" cy="2170"/>
            </a:xfrm>
            <a:custGeom>
              <a:avLst/>
              <a:gdLst>
                <a:gd name="T0" fmla="*/ 0 w 21949"/>
                <a:gd name="T1" fmla="*/ 0 h 21600"/>
                <a:gd name="T2" fmla="*/ 0 w 21949"/>
                <a:gd name="T3" fmla="*/ 0 h 21600"/>
                <a:gd name="T4" fmla="*/ 0 w 2194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49"/>
                <a:gd name="T10" fmla="*/ 0 h 21600"/>
                <a:gd name="T11" fmla="*/ 21949 w 219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49" h="21600" fill="none" extrusionOk="0">
                  <a:moveTo>
                    <a:pt x="-1" y="2"/>
                  </a:moveTo>
                  <a:cubicBezTo>
                    <a:pt x="116" y="0"/>
                    <a:pt x="232" y="-1"/>
                    <a:pt x="349" y="0"/>
                  </a:cubicBezTo>
                  <a:cubicBezTo>
                    <a:pt x="12278" y="0"/>
                    <a:pt x="21949" y="9670"/>
                    <a:pt x="21949" y="21600"/>
                  </a:cubicBezTo>
                </a:path>
                <a:path w="21949" h="21600" stroke="0" extrusionOk="0">
                  <a:moveTo>
                    <a:pt x="-1" y="2"/>
                  </a:moveTo>
                  <a:cubicBezTo>
                    <a:pt x="116" y="0"/>
                    <a:pt x="232" y="-1"/>
                    <a:pt x="349" y="0"/>
                  </a:cubicBezTo>
                  <a:cubicBezTo>
                    <a:pt x="12278" y="0"/>
                    <a:pt x="21949" y="9670"/>
                    <a:pt x="21949" y="21600"/>
                  </a:cubicBezTo>
                  <a:lnTo>
                    <a:pt x="349" y="21600"/>
                  </a:lnTo>
                  <a:lnTo>
                    <a:pt x="-1" y="2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12" y="1438"/>
              <a:ext cx="735" cy="4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v</a:t>
              </a: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996" y="1065"/>
              <a:ext cx="253" cy="373"/>
            </a:xfrm>
            <a:custGeom>
              <a:avLst/>
              <a:gdLst>
                <a:gd name="T0" fmla="*/ 3615 w 143"/>
                <a:gd name="T1" fmla="*/ 0 h 952"/>
                <a:gd name="T2" fmla="*/ 1812 w 143"/>
                <a:gd name="T3" fmla="*/ 0 h 952"/>
                <a:gd name="T4" fmla="*/ 3615 w 143"/>
                <a:gd name="T5" fmla="*/ 1 h 952"/>
                <a:gd name="T6" fmla="*/ 1812 w 143"/>
                <a:gd name="T7" fmla="*/ 2 h 952"/>
                <a:gd name="T8" fmla="*/ 5460 w 143"/>
                <a:gd name="T9" fmla="*/ 2 h 952"/>
                <a:gd name="T10" fmla="*/ 3615 w 143"/>
                <a:gd name="T11" fmla="*/ 3 h 952"/>
                <a:gd name="T12" fmla="*/ 0 w 143"/>
                <a:gd name="T13" fmla="*/ 3 h 952"/>
                <a:gd name="T14" fmla="*/ 3615 w 143"/>
                <a:gd name="T15" fmla="*/ 4 h 952"/>
                <a:gd name="T16" fmla="*/ 5460 w 143"/>
                <a:gd name="T17" fmla="*/ 4 h 952"/>
                <a:gd name="T18" fmla="*/ 1812 w 143"/>
                <a:gd name="T19" fmla="*/ 5 h 952"/>
                <a:gd name="T20" fmla="*/ 5460 w 143"/>
                <a:gd name="T21" fmla="*/ 5 h 952"/>
                <a:gd name="T22" fmla="*/ 3615 w 143"/>
                <a:gd name="T23" fmla="*/ 6 h 952"/>
                <a:gd name="T24" fmla="*/ 1812 w 143"/>
                <a:gd name="T25" fmla="*/ 6 h 952"/>
                <a:gd name="T26" fmla="*/ 5460 w 143"/>
                <a:gd name="T27" fmla="*/ 7 h 952"/>
                <a:gd name="T28" fmla="*/ 1812 w 143"/>
                <a:gd name="T29" fmla="*/ 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3124200" y="1690729"/>
            <a:ext cx="1835726" cy="2845780"/>
            <a:chOff x="4583226" y="2895600"/>
            <a:chExt cx="1835726" cy="2845780"/>
          </a:xfrm>
        </p:grpSpPr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5273286" y="5317116"/>
              <a:ext cx="431502" cy="4242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18" name="Arc 16"/>
            <p:cNvSpPr>
              <a:spLocks/>
            </p:cNvSpPr>
            <p:nvPr/>
          </p:nvSpPr>
          <p:spPr bwMode="auto">
            <a:xfrm rot="14593862">
              <a:off x="5219703" y="4321693"/>
              <a:ext cx="707013" cy="1138237"/>
            </a:xfrm>
            <a:custGeom>
              <a:avLst/>
              <a:gdLst>
                <a:gd name="T0" fmla="*/ 2147483647 w 17889"/>
                <a:gd name="T1" fmla="*/ 0 h 21586"/>
                <a:gd name="T2" fmla="*/ 2147483647 w 17889"/>
                <a:gd name="T3" fmla="*/ 2147483647 h 21586"/>
                <a:gd name="T4" fmla="*/ 0 w 17889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17889"/>
                <a:gd name="T10" fmla="*/ 0 h 21586"/>
                <a:gd name="T11" fmla="*/ 17889 w 17889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9" h="21586" fill="none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</a:path>
                <a:path w="17889" h="21586" stroke="0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5301515" y="4695879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5273286" y="3542245"/>
              <a:ext cx="431502" cy="42319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/>
                <a:t>v</a:t>
              </a:r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auto">
            <a:xfrm rot="2575110">
              <a:off x="5083601" y="3929559"/>
              <a:ext cx="1335351" cy="1359384"/>
            </a:xfrm>
            <a:custGeom>
              <a:avLst/>
              <a:gdLst>
                <a:gd name="T0" fmla="*/ 2147483647 w 21600"/>
                <a:gd name="T1" fmla="*/ 0 h 21586"/>
                <a:gd name="T2" fmla="*/ 2147483647 w 21600"/>
                <a:gd name="T3" fmla="*/ 2147483647 h 21586"/>
                <a:gd name="T4" fmla="*/ 0 w 21600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6"/>
                <a:gd name="T11" fmla="*/ 21600 w 21600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6" fill="none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</a:path>
                <a:path w="21600" h="21586" stroke="0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/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5268994" y="4387956"/>
              <a:ext cx="432509" cy="42319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/>
                <a:t>w</a:t>
              </a: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 rot="19238052">
              <a:off x="4941240" y="3117373"/>
              <a:ext cx="260111" cy="632129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583226" y="2895600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y</a:t>
              </a:r>
              <a:endParaRPr lang="es-ES" sz="2400" b="1" i="1" dirty="0"/>
            </a:p>
          </p:txBody>
        </p:sp>
        <p:sp>
          <p:nvSpPr>
            <p:cNvPr id="25" name="Arc 16"/>
            <p:cNvSpPr>
              <a:spLocks/>
            </p:cNvSpPr>
            <p:nvPr/>
          </p:nvSpPr>
          <p:spPr bwMode="auto">
            <a:xfrm rot="14593862">
              <a:off x="5074553" y="3457724"/>
              <a:ext cx="916751" cy="1138237"/>
            </a:xfrm>
            <a:custGeom>
              <a:avLst/>
              <a:gdLst>
                <a:gd name="T0" fmla="*/ 2147483647 w 17889"/>
                <a:gd name="T1" fmla="*/ 0 h 21586"/>
                <a:gd name="T2" fmla="*/ 2147483647 w 17889"/>
                <a:gd name="T3" fmla="*/ 2147483647 h 21586"/>
                <a:gd name="T4" fmla="*/ 0 w 17889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17889"/>
                <a:gd name="T10" fmla="*/ 0 h 21586"/>
                <a:gd name="T11" fmla="*/ 17889 w 17889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9" h="21586" fill="none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</a:path>
                <a:path w="17889" h="21586" stroke="0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54"/>
              <p:cNvSpPr txBox="1"/>
              <p:nvPr/>
            </p:nvSpPr>
            <p:spPr>
              <a:xfrm>
                <a:off x="5203039" y="1823610"/>
                <a:ext cx="272176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MX" sz="2000" dirty="0"/>
              </a:p>
              <a:p>
                <a:r>
                  <a:rPr lang="es-MX" sz="2000" dirty="0" smtClean="0"/>
                  <a:t>S</a:t>
                </a:r>
                <a:r>
                  <a:rPr lang="es-MX" sz="2000" dirty="0" smtClean="0">
                    <a:solidFill>
                      <a:schemeClr val="tx1"/>
                    </a:solidFill>
                  </a:rPr>
                  <a:t>i existiese un camino, que no pasase por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, entonces habría una arista de retroceso con un ancestro de </a:t>
                </a:r>
                <a14:m>
                  <m:oMath xmlns:m="http://schemas.openxmlformats.org/officeDocument/2006/math">
                    <m:r>
                      <a:rPr lang="es-MX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sz="2000" dirty="0" smtClean="0">
                    <a:solidFill>
                      <a:schemeClr val="tx1"/>
                    </a:solidFill>
                  </a:rPr>
                  <a:t>, llegando a una contradicción con la hipótesis  </a:t>
                </a:r>
              </a:p>
              <a:p>
                <a:endParaRPr lang="es-MX" sz="2000" dirty="0"/>
              </a:p>
            </p:txBody>
          </p:sp>
        </mc:Choice>
        <mc:Fallback xmlns="">
          <p:sp>
            <p:nvSpPr>
              <p:cNvPr id="27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39" y="1823610"/>
                <a:ext cx="2721761" cy="3170099"/>
              </a:xfrm>
              <a:prstGeom prst="rect">
                <a:avLst/>
              </a:prstGeom>
              <a:blipFill rotWithShape="0">
                <a:blip r:embed="rId4"/>
                <a:stretch>
                  <a:fillRect l="-24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 redondeado"/>
          <p:cNvSpPr/>
          <p:nvPr/>
        </p:nvSpPr>
        <p:spPr>
          <a:xfrm>
            <a:off x="4953000" y="1901722"/>
            <a:ext cx="4038600" cy="3244387"/>
          </a:xfrm>
          <a:prstGeom prst="round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7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8386" y="5629469"/>
            <a:ext cx="86868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10" y="189727"/>
            <a:ext cx="8686800" cy="685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MX" sz="2000" dirty="0" smtClean="0">
                <a:solidFill>
                  <a:schemeClr val="tx1"/>
                </a:solidFill>
              </a:rPr>
              <a:t>Una aplicación del DFS: Algoritmo de </a:t>
            </a:r>
            <a:r>
              <a:rPr lang="es-MX" sz="2000" dirty="0">
                <a:solidFill>
                  <a:schemeClr val="tx1"/>
                </a:solidFill>
              </a:rPr>
              <a:t>d</a:t>
            </a:r>
            <a:r>
              <a:rPr lang="es-MX" sz="2000" dirty="0" smtClean="0">
                <a:solidFill>
                  <a:schemeClr val="tx1"/>
                </a:solidFill>
              </a:rPr>
              <a:t>etección </a:t>
            </a:r>
            <a:r>
              <a:rPr lang="es-MX" sz="2000" dirty="0">
                <a:solidFill>
                  <a:schemeClr val="tx1"/>
                </a:solidFill>
              </a:rPr>
              <a:t>de puntos de articulación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38" y="1267087"/>
            <a:ext cx="86868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IDEA GENERAL:</a:t>
            </a:r>
          </a:p>
          <a:p>
            <a:pPr>
              <a:lnSpc>
                <a:spcPct val="110000"/>
              </a:lnSpc>
            </a:pPr>
            <a:endParaRPr lang="es-ES_tradnl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dirty="0"/>
              <a:t>Realizar una </a:t>
            </a:r>
            <a:r>
              <a:rPr lang="es-ES_tradnl" b="1" dirty="0"/>
              <a:t>búsqueda en profundidad (DFS) </a:t>
            </a:r>
            <a:r>
              <a:rPr lang="es-ES_tradnl" dirty="0"/>
              <a:t>del grafo e ir numerando los vértices a medida que se van </a:t>
            </a:r>
            <a:r>
              <a:rPr lang="es-ES_tradnl" dirty="0" smtClean="0"/>
              <a:t>visitando.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dirty="0" smtClean="0"/>
              <a:t> </a:t>
            </a:r>
            <a:r>
              <a:rPr lang="es-ES_tradnl" i="1" dirty="0" err="1" smtClean="0"/>
              <a:t>array</a:t>
            </a:r>
            <a:r>
              <a:rPr lang="es-ES_tradnl" i="1" dirty="0" smtClean="0"/>
              <a:t> </a:t>
            </a:r>
            <a:r>
              <a:rPr lang="es-ES_tradnl" b="1" i="1" dirty="0">
                <a:solidFill>
                  <a:srgbClr val="0070C0"/>
                </a:solidFill>
              </a:rPr>
              <a:t>d[v]</a:t>
            </a:r>
            <a:r>
              <a:rPr lang="es-ES_tradnl" dirty="0"/>
              <a:t>: almacena dicho número, </a:t>
            </a:r>
            <a:r>
              <a:rPr lang="es-ES_tradnl" i="1" dirty="0"/>
              <a:t>1 </a:t>
            </a:r>
            <a:r>
              <a:rPr lang="es-ES_tradnl" i="1" dirty="0">
                <a:sym typeface="Symbol"/>
              </a:rPr>
              <a:t> v</a:t>
            </a:r>
            <a:r>
              <a:rPr lang="es-ES_tradnl" i="1" dirty="0"/>
              <a:t> ≤ |</a:t>
            </a:r>
            <a:r>
              <a:rPr lang="es-ES_tradnl" i="1" dirty="0" smtClean="0"/>
              <a:t>V|</a:t>
            </a:r>
            <a:r>
              <a:rPr lang="es-ES_tradnl" b="1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es-ES_tradnl" b="1" i="1" dirty="0">
                <a:solidFill>
                  <a:srgbClr val="0070C0"/>
                </a:solidFill>
              </a:rPr>
              <a:t> </a:t>
            </a:r>
            <a:r>
              <a:rPr lang="es-ES_tradnl" b="1" i="1" dirty="0" smtClean="0">
                <a:solidFill>
                  <a:srgbClr val="0070C0"/>
                </a:solidFill>
              </a:rPr>
              <a:t>     d</a:t>
            </a:r>
            <a:r>
              <a:rPr lang="en-US" b="1" i="1" dirty="0">
                <a:solidFill>
                  <a:srgbClr val="0070C0"/>
                </a:solidFill>
              </a:rPr>
              <a:t>[v]</a:t>
            </a:r>
            <a:r>
              <a:rPr lang="en-US" i="1" dirty="0">
                <a:solidFill>
                  <a:srgbClr val="0070C0"/>
                </a:solidFill>
              </a:rPr>
              <a:t>:</a:t>
            </a:r>
            <a:r>
              <a:rPr lang="en-US" i="1" dirty="0">
                <a:sym typeface="Wingdings" pitchFamily="2" charset="2"/>
              </a:rPr>
              <a:t> (discover time) </a:t>
            </a:r>
            <a:r>
              <a:rPr lang="en-US" dirty="0" err="1">
                <a:sym typeface="Wingdings" pitchFamily="2" charset="2"/>
              </a:rPr>
              <a:t>momento</a:t>
            </a:r>
            <a:r>
              <a:rPr lang="en-US" dirty="0">
                <a:sym typeface="Wingdings" pitchFamily="2" charset="2"/>
              </a:rPr>
              <a:t> de </a:t>
            </a:r>
            <a:r>
              <a:rPr lang="es-MX" b="1" dirty="0"/>
              <a:t>descubrimiento de </a:t>
            </a:r>
            <a:r>
              <a:rPr lang="es-MX" b="1" i="1" dirty="0" smtClean="0"/>
              <a:t>v</a:t>
            </a:r>
            <a:r>
              <a:rPr lang="es-ES_tradnl" i="1" dirty="0" smtClean="0"/>
              <a:t>. </a:t>
            </a:r>
            <a:endParaRPr lang="es-ES_tradnl" i="1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raíz se numera con </a:t>
            </a:r>
            <a:r>
              <a:rPr lang="es-ES_tradnl" dirty="0" smtClean="0"/>
              <a:t>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numeración que se establece a partir del </a:t>
            </a:r>
            <a:r>
              <a:rPr lang="es-ES_tradnl" i="1" dirty="0" err="1"/>
              <a:t>array</a:t>
            </a:r>
            <a:r>
              <a:rPr lang="es-ES_tradnl" i="1" dirty="0"/>
              <a:t> </a:t>
            </a:r>
            <a:r>
              <a:rPr lang="es-ES_tradnl" b="1" i="1" dirty="0">
                <a:solidFill>
                  <a:srgbClr val="0070C0"/>
                </a:solidFill>
              </a:rPr>
              <a:t>d[] </a:t>
            </a:r>
            <a:r>
              <a:rPr lang="es-ES_tradnl" dirty="0"/>
              <a:t>permite </a:t>
            </a:r>
            <a:r>
              <a:rPr lang="es-ES_tradnl" b="1" dirty="0"/>
              <a:t>ordenar los vértices </a:t>
            </a:r>
            <a:r>
              <a:rPr lang="es-ES_tradnl" b="1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s-ES_tradnl" b="1" dirty="0"/>
              <a:t> </a:t>
            </a:r>
            <a:r>
              <a:rPr lang="es-ES_tradnl" b="1" dirty="0" smtClean="0"/>
              <a:t>     según el recorrido </a:t>
            </a:r>
            <a:r>
              <a:rPr lang="es-ES_tradnl" b="1" dirty="0"/>
              <a:t>en </a:t>
            </a:r>
            <a:r>
              <a:rPr lang="es-ES_tradnl" b="1" dirty="0" err="1"/>
              <a:t>preorden</a:t>
            </a:r>
            <a:r>
              <a:rPr lang="es-ES_tradnl" b="1" dirty="0"/>
              <a:t> del árbol abarcador </a:t>
            </a:r>
            <a:r>
              <a:rPr lang="es-ES_tradnl" dirty="0"/>
              <a:t>que se obtiene tras el </a:t>
            </a:r>
            <a:r>
              <a:rPr lang="es-ES_tradnl" dirty="0" smtClean="0"/>
              <a:t>DFS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MX" dirty="0"/>
              <a:t>Se establece también el </a:t>
            </a:r>
            <a:r>
              <a:rPr lang="es-MX" i="1" dirty="0" err="1"/>
              <a:t>array</a:t>
            </a:r>
            <a:r>
              <a:rPr lang="es-MX" i="1" dirty="0"/>
              <a:t> </a:t>
            </a:r>
            <a:r>
              <a:rPr lang="es-ES_tradnl" b="1" i="1" dirty="0" err="1">
                <a:solidFill>
                  <a:srgbClr val="0070C0"/>
                </a:solidFill>
              </a:rPr>
              <a:t>low</a:t>
            </a:r>
            <a:r>
              <a:rPr lang="es-ES_tradnl" b="1" i="1" dirty="0">
                <a:solidFill>
                  <a:srgbClr val="0070C0"/>
                </a:solidFill>
              </a:rPr>
              <a:t>[v]</a:t>
            </a:r>
            <a:r>
              <a:rPr lang="es-ES_tradnl" b="1" i="1" dirty="0"/>
              <a:t> </a:t>
            </a:r>
            <a:r>
              <a:rPr lang="es-ES_tradnl" dirty="0" smtClean="0"/>
              <a:t>tal que: </a:t>
            </a:r>
            <a:r>
              <a:rPr lang="es-MX" b="1" i="1" dirty="0" err="1">
                <a:solidFill>
                  <a:srgbClr val="0070C0"/>
                </a:solidFill>
              </a:rPr>
              <a:t>low</a:t>
            </a:r>
            <a:r>
              <a:rPr lang="es-MX" b="1" i="1" dirty="0">
                <a:solidFill>
                  <a:srgbClr val="0070C0"/>
                </a:solidFill>
              </a:rPr>
              <a:t>[v] </a:t>
            </a:r>
            <a:r>
              <a:rPr lang="es-MX" i="1" dirty="0"/>
              <a:t>= min </a:t>
            </a:r>
            <a:r>
              <a:rPr lang="es-MX" b="1" dirty="0"/>
              <a:t>(</a:t>
            </a:r>
            <a:r>
              <a:rPr lang="es-MX" b="1" i="1" dirty="0">
                <a:solidFill>
                  <a:srgbClr val="0070C0"/>
                </a:solidFill>
              </a:rPr>
              <a:t>d[v]</a:t>
            </a:r>
            <a:r>
              <a:rPr lang="es-MX" b="1" dirty="0"/>
              <a:t>, </a:t>
            </a:r>
            <a:r>
              <a:rPr lang="es-MX" b="1" i="1" dirty="0">
                <a:solidFill>
                  <a:srgbClr val="0070C0"/>
                </a:solidFill>
              </a:rPr>
              <a:t>d[w</a:t>
            </a:r>
            <a:r>
              <a:rPr lang="es-MX" b="1" i="1" dirty="0" smtClean="0">
                <a:solidFill>
                  <a:srgbClr val="0070C0"/>
                </a:solidFill>
              </a:rPr>
              <a:t>]</a:t>
            </a:r>
            <a:r>
              <a:rPr lang="es-MX" b="1" dirty="0" smtClean="0"/>
              <a:t>), </a:t>
            </a:r>
          </a:p>
          <a:p>
            <a:pPr marL="0" lvl="1">
              <a:lnSpc>
                <a:spcPct val="120000"/>
              </a:lnSpc>
            </a:pPr>
            <a:r>
              <a:rPr lang="es-MX" b="1" i="1" dirty="0"/>
              <a:t> </a:t>
            </a:r>
            <a:r>
              <a:rPr lang="es-MX" b="1" i="1" dirty="0" smtClean="0"/>
              <a:t>    </a:t>
            </a:r>
            <a:r>
              <a:rPr lang="es-MX" i="1" dirty="0" smtClean="0"/>
              <a:t>1 </a:t>
            </a:r>
            <a:r>
              <a:rPr lang="es-MX" i="1" dirty="0">
                <a:sym typeface="Symbol"/>
              </a:rPr>
              <a:t> v</a:t>
            </a:r>
            <a:r>
              <a:rPr lang="es-MX" i="1" dirty="0"/>
              <a:t> ≤ |V</a:t>
            </a:r>
            <a:r>
              <a:rPr lang="es-MX" i="1" dirty="0" smtClean="0"/>
              <a:t>|, </a:t>
            </a:r>
            <a:r>
              <a:rPr lang="es-MX" dirty="0" smtClean="0"/>
              <a:t> </a:t>
            </a:r>
            <a:r>
              <a:rPr lang="es-MX" b="1" i="1" dirty="0" smtClean="0">
                <a:solidFill>
                  <a:srgbClr val="0070C0"/>
                </a:solidFill>
              </a:rPr>
              <a:t>w</a:t>
            </a:r>
            <a:r>
              <a:rPr lang="es-MX" b="1" i="1" dirty="0">
                <a:solidFill>
                  <a:srgbClr val="0070C0"/>
                </a:solidFill>
              </a:rPr>
              <a:t>:</a:t>
            </a:r>
            <a:r>
              <a:rPr lang="es-MX" dirty="0">
                <a:solidFill>
                  <a:srgbClr val="0070C0"/>
                </a:solidFill>
              </a:rPr>
              <a:t>  </a:t>
            </a:r>
            <a:r>
              <a:rPr lang="es-MX" dirty="0" smtClean="0"/>
              <a:t>es cualquier </a:t>
            </a:r>
            <a:r>
              <a:rPr lang="es-MX" dirty="0"/>
              <a:t>vértice, alcanzable desde </a:t>
            </a:r>
            <a:r>
              <a:rPr lang="es-MX" b="1" i="1" dirty="0">
                <a:solidFill>
                  <a:srgbClr val="0070C0"/>
                </a:solidFill>
              </a:rPr>
              <a:t>v</a:t>
            </a:r>
            <a:r>
              <a:rPr lang="es-MX" dirty="0"/>
              <a:t>, al cual </a:t>
            </a:r>
            <a:r>
              <a:rPr lang="es-MX" dirty="0" smtClean="0"/>
              <a:t>se llega </a:t>
            </a:r>
            <a:r>
              <a:rPr lang="es-MX" b="1" i="1" dirty="0" smtClean="0"/>
              <a:t>bajando</a:t>
            </a:r>
            <a:r>
              <a:rPr lang="es-MX" dirty="0" smtClean="0"/>
              <a:t>,</a:t>
            </a:r>
          </a:p>
          <a:p>
            <a:pPr marL="0" lvl="1">
              <a:lnSpc>
                <a:spcPct val="120000"/>
              </a:lnSpc>
            </a:pPr>
            <a:r>
              <a:rPr lang="es-MX" b="1" dirty="0"/>
              <a:t> </a:t>
            </a:r>
            <a:r>
              <a:rPr lang="es-MX" b="1" dirty="0" smtClean="0"/>
              <a:t>    cero </a:t>
            </a:r>
            <a:r>
              <a:rPr lang="es-MX" b="1" dirty="0"/>
              <a:t>o </a:t>
            </a:r>
            <a:r>
              <a:rPr lang="es-MX" b="1" dirty="0" smtClean="0"/>
              <a:t>más</a:t>
            </a:r>
            <a:r>
              <a:rPr lang="es-MX" dirty="0" smtClean="0"/>
              <a:t> niveles, </a:t>
            </a:r>
            <a:r>
              <a:rPr lang="es-MX" u="sng" dirty="0"/>
              <a:t>por </a:t>
            </a:r>
            <a:r>
              <a:rPr lang="es-MX" u="sng" dirty="0" smtClean="0"/>
              <a:t>cualquier rama que salga de </a:t>
            </a:r>
            <a:r>
              <a:rPr lang="es-MX" b="1" i="1" dirty="0">
                <a:solidFill>
                  <a:srgbClr val="0070C0"/>
                </a:solidFill>
              </a:rPr>
              <a:t>v</a:t>
            </a:r>
            <a:r>
              <a:rPr lang="es-MX" b="1" i="1" dirty="0"/>
              <a:t> </a:t>
            </a:r>
            <a:r>
              <a:rPr lang="es-MX" dirty="0"/>
              <a:t>en </a:t>
            </a:r>
            <a:r>
              <a:rPr lang="es-MX" dirty="0" smtClean="0"/>
              <a:t>el </a:t>
            </a:r>
            <a:r>
              <a:rPr lang="es-MX" b="1" dirty="0" smtClean="0"/>
              <a:t>árbol </a:t>
            </a:r>
            <a:r>
              <a:rPr lang="es-MX" b="1" dirty="0"/>
              <a:t>abarcador </a:t>
            </a:r>
            <a:r>
              <a:rPr lang="es-MX" dirty="0"/>
              <a:t>hasta </a:t>
            </a:r>
            <a:r>
              <a:rPr lang="es-MX" dirty="0" smtClean="0"/>
              <a:t>  </a:t>
            </a:r>
          </a:p>
          <a:p>
            <a:pPr marL="0" lvl="1">
              <a:lnSpc>
                <a:spcPct val="120000"/>
              </a:lnSpc>
            </a:pPr>
            <a:r>
              <a:rPr lang="es-MX" dirty="0"/>
              <a:t> </a:t>
            </a:r>
            <a:r>
              <a:rPr lang="es-MX" dirty="0" smtClean="0"/>
              <a:t>    llegar </a:t>
            </a:r>
            <a:r>
              <a:rPr lang="es-MX" dirty="0"/>
              <a:t>a un descendiente</a:t>
            </a:r>
            <a:r>
              <a:rPr lang="es-MX" b="1" dirty="0"/>
              <a:t> </a:t>
            </a:r>
            <a:r>
              <a:rPr lang="es-MX" b="1" i="1" dirty="0">
                <a:solidFill>
                  <a:srgbClr val="0070C0"/>
                </a:solidFill>
              </a:rPr>
              <a:t>u</a:t>
            </a:r>
            <a:r>
              <a:rPr lang="es-MX" b="1" dirty="0"/>
              <a:t> del propio </a:t>
            </a:r>
            <a:r>
              <a:rPr lang="es-MX" b="1" i="1" dirty="0">
                <a:solidFill>
                  <a:srgbClr val="0070C0"/>
                </a:solidFill>
              </a:rPr>
              <a:t>v</a:t>
            </a:r>
            <a:r>
              <a:rPr lang="es-MX" b="1" i="1" dirty="0"/>
              <a:t> </a:t>
            </a:r>
            <a:r>
              <a:rPr lang="es-MX" dirty="0"/>
              <a:t>(puede </a:t>
            </a:r>
            <a:r>
              <a:rPr lang="es-MX" dirty="0" smtClean="0"/>
              <a:t>suceder </a:t>
            </a:r>
            <a:r>
              <a:rPr lang="es-MX" b="1" i="1" dirty="0">
                <a:solidFill>
                  <a:srgbClr val="0070C0"/>
                </a:solidFill>
              </a:rPr>
              <a:t>u</a:t>
            </a:r>
            <a:r>
              <a:rPr lang="es-MX" b="1" dirty="0"/>
              <a:t>=</a:t>
            </a:r>
            <a:r>
              <a:rPr lang="es-MX" b="1" i="1" dirty="0">
                <a:solidFill>
                  <a:srgbClr val="0070C0"/>
                </a:solidFill>
              </a:rPr>
              <a:t>v</a:t>
            </a:r>
            <a:r>
              <a:rPr lang="es-MX" dirty="0"/>
              <a:t>) y luego, </a:t>
            </a:r>
            <a:r>
              <a:rPr lang="es-MX" b="1" i="1" dirty="0"/>
              <a:t>subir </a:t>
            </a:r>
            <a:r>
              <a:rPr lang="es-MX" b="1" dirty="0"/>
              <a:t>por </a:t>
            </a:r>
            <a:endParaRPr lang="es-MX" b="1" dirty="0" smtClean="0"/>
          </a:p>
          <a:p>
            <a:pPr marL="0" lvl="1">
              <a:lnSpc>
                <a:spcPct val="120000"/>
              </a:lnSpc>
            </a:pP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smtClean="0">
                <a:solidFill>
                  <a:srgbClr val="FF0000"/>
                </a:solidFill>
              </a:rPr>
              <a:t>    UNA</a:t>
            </a:r>
            <a:r>
              <a:rPr lang="es-MX" b="1" dirty="0" smtClean="0"/>
              <a:t> </a:t>
            </a:r>
            <a:r>
              <a:rPr lang="es-MX" b="1" dirty="0">
                <a:solidFill>
                  <a:srgbClr val="FF0000"/>
                </a:solidFill>
              </a:rPr>
              <a:t>arista de retroceso </a:t>
            </a:r>
            <a:r>
              <a:rPr lang="es-MX" dirty="0"/>
              <a:t>&lt;</a:t>
            </a:r>
            <a:r>
              <a:rPr lang="es-MX" b="1" i="1" dirty="0">
                <a:solidFill>
                  <a:srgbClr val="0070C0"/>
                </a:solidFill>
              </a:rPr>
              <a:t>u</a:t>
            </a:r>
            <a:r>
              <a:rPr lang="es-MX" b="1" dirty="0"/>
              <a:t>, </a:t>
            </a:r>
            <a:r>
              <a:rPr lang="es-MX" b="1" i="1" dirty="0" smtClean="0">
                <a:solidFill>
                  <a:srgbClr val="0070C0"/>
                </a:solidFill>
              </a:rPr>
              <a:t>w</a:t>
            </a:r>
            <a:r>
              <a:rPr lang="es-MX" dirty="0" smtClean="0"/>
              <a:t>&gt;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MX" dirty="0" smtClean="0"/>
              <a:t>Al calcular el valor de </a:t>
            </a:r>
            <a:r>
              <a:rPr lang="es-MX" b="1" i="1" dirty="0" err="1" smtClean="0">
                <a:solidFill>
                  <a:srgbClr val="0070C0"/>
                </a:solidFill>
              </a:rPr>
              <a:t>low</a:t>
            </a:r>
            <a:r>
              <a:rPr lang="es-MX" b="1" i="1" dirty="0" smtClean="0">
                <a:solidFill>
                  <a:srgbClr val="0070C0"/>
                </a:solidFill>
              </a:rPr>
              <a:t>[v]</a:t>
            </a:r>
            <a:r>
              <a:rPr lang="es-MX" dirty="0" smtClean="0"/>
              <a:t> se tienen en cuenta todos los adyacentes (</a:t>
            </a:r>
            <a:r>
              <a:rPr lang="es-MX" b="1" i="1" dirty="0" smtClean="0"/>
              <a:t>hijos</a:t>
            </a:r>
            <a:r>
              <a:rPr lang="es-MX" dirty="0" smtClean="0"/>
              <a:t>,  </a:t>
            </a:r>
          </a:p>
          <a:p>
            <a:pPr marL="0" lvl="1">
              <a:lnSpc>
                <a:spcPct val="120000"/>
              </a:lnSpc>
            </a:pPr>
            <a:r>
              <a:rPr lang="es-MX" dirty="0"/>
              <a:t> </a:t>
            </a:r>
            <a:r>
              <a:rPr lang="es-MX" dirty="0" smtClean="0"/>
              <a:t>    determinados por </a:t>
            </a:r>
            <a:r>
              <a:rPr lang="es-MX" b="1" i="1" dirty="0" smtClean="0"/>
              <a:t>aristas árbol </a:t>
            </a:r>
            <a:r>
              <a:rPr lang="es-MX" dirty="0" smtClean="0"/>
              <a:t>y </a:t>
            </a:r>
            <a:r>
              <a:rPr lang="es-MX" b="1" i="1" dirty="0" smtClean="0"/>
              <a:t>ancestros</a:t>
            </a:r>
            <a:r>
              <a:rPr lang="es-MX" dirty="0" smtClean="0"/>
              <a:t> determinados por </a:t>
            </a:r>
            <a:r>
              <a:rPr lang="es-MX" b="1" i="1" dirty="0" smtClean="0"/>
              <a:t>aristas de retroceso</a:t>
            </a:r>
            <a:r>
              <a:rPr lang="es-MX" dirty="0" smtClean="0"/>
              <a:t>) a </a:t>
            </a:r>
            <a:r>
              <a:rPr lang="es-MX" b="1" i="1" dirty="0" smtClean="0">
                <a:solidFill>
                  <a:srgbClr val="0070C0"/>
                </a:solidFill>
              </a:rPr>
              <a:t>v</a:t>
            </a:r>
            <a:r>
              <a:rPr lang="es-MX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762000" y="5822820"/>
            <a:ext cx="8153400" cy="95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</a:pPr>
            <a:r>
              <a:rPr lang="es-ES_tradnl" sz="1600" b="1" dirty="0">
                <a:sym typeface="Wingdings" pitchFamily="2" charset="2"/>
              </a:rPr>
              <a:t>Interpretación </a:t>
            </a:r>
            <a:r>
              <a:rPr lang="es-ES_tradnl" sz="1600" b="1" dirty="0" smtClean="0">
                <a:sym typeface="Wingdings" pitchFamily="2" charset="2"/>
              </a:rPr>
              <a:t>intuitiva del </a:t>
            </a:r>
            <a:r>
              <a:rPr lang="es-ES_tradnl" sz="1600" b="1" i="1" dirty="0" err="1">
                <a:sym typeface="Wingdings" pitchFamily="2" charset="2"/>
              </a:rPr>
              <a:t>array</a:t>
            </a:r>
            <a:r>
              <a:rPr lang="es-ES_tradnl" sz="1600" b="1" i="1" dirty="0">
                <a:sym typeface="Wingdings" pitchFamily="2" charset="2"/>
              </a:rPr>
              <a:t> </a:t>
            </a:r>
            <a:r>
              <a:rPr lang="es-ES_tradnl" sz="1600" b="1" i="1" dirty="0" err="1">
                <a:solidFill>
                  <a:srgbClr val="0070C0"/>
                </a:solidFill>
              </a:rPr>
              <a:t>low</a:t>
            </a:r>
            <a:r>
              <a:rPr lang="es-ES_tradnl" sz="1600" b="1" i="1" dirty="0">
                <a:solidFill>
                  <a:srgbClr val="0070C0"/>
                </a:solidFill>
              </a:rPr>
              <a:t>[v]</a:t>
            </a:r>
            <a:r>
              <a:rPr lang="es-ES_tradnl" sz="1600" b="1" dirty="0"/>
              <a:t>:</a:t>
            </a:r>
            <a:r>
              <a:rPr lang="es-ES_tradnl" sz="1600" b="1" i="1" dirty="0"/>
              <a:t> </a:t>
            </a:r>
            <a:r>
              <a:rPr lang="es-ES_tradnl" sz="1600" dirty="0"/>
              <a:t>da la idea de </a:t>
            </a:r>
            <a:r>
              <a:rPr lang="es-ES_tradnl" sz="1600" b="1" i="1" dirty="0"/>
              <a:t>cuan</a:t>
            </a:r>
            <a:r>
              <a:rPr lang="es-ES_tradnl" sz="1600" b="1" dirty="0"/>
              <a:t> </a:t>
            </a:r>
            <a:r>
              <a:rPr lang="es-ES_tradnl" sz="1600" b="1" i="1" dirty="0"/>
              <a:t>alto se puede subir</a:t>
            </a:r>
            <a:r>
              <a:rPr lang="es-ES_tradnl" sz="1600" b="1" dirty="0"/>
              <a:t>, </a:t>
            </a:r>
            <a:r>
              <a:rPr lang="es-ES_tradnl" sz="1600" dirty="0"/>
              <a:t>partiendo </a:t>
            </a:r>
            <a:r>
              <a:rPr lang="es-ES_tradnl" sz="1600" dirty="0" smtClean="0"/>
              <a:t>de </a:t>
            </a:r>
            <a:r>
              <a:rPr lang="es-ES_tradnl" sz="1600" b="1" i="1" dirty="0">
                <a:solidFill>
                  <a:srgbClr val="0070C0"/>
                </a:solidFill>
              </a:rPr>
              <a:t>v</a:t>
            </a:r>
            <a:r>
              <a:rPr lang="es-ES_tradnl" sz="1600" b="1" dirty="0"/>
              <a:t> </a:t>
            </a:r>
            <a:r>
              <a:rPr lang="es-ES_tradnl" sz="1600" dirty="0"/>
              <a:t>y</a:t>
            </a:r>
            <a:r>
              <a:rPr lang="es-ES_tradnl" sz="1600" b="1" dirty="0"/>
              <a:t> tratando de alcanzar la raíz, por otra vía </a:t>
            </a:r>
            <a:r>
              <a:rPr lang="es-ES_tradnl" sz="1600" dirty="0" smtClean="0"/>
              <a:t>(</a:t>
            </a:r>
            <a:r>
              <a:rPr lang="es-ES_tradnl" sz="1600" b="1" dirty="0" smtClean="0">
                <a:solidFill>
                  <a:srgbClr val="FF0000"/>
                </a:solidFill>
              </a:rPr>
              <a:t>una</a:t>
            </a:r>
            <a:r>
              <a:rPr lang="es-ES_tradnl" sz="1600" dirty="0" smtClean="0"/>
              <a:t> </a:t>
            </a:r>
            <a:r>
              <a:rPr lang="es-ES_tradnl" sz="1600" b="1" dirty="0">
                <a:solidFill>
                  <a:srgbClr val="FF0000"/>
                </a:solidFill>
              </a:rPr>
              <a:t>arista de retroceso</a:t>
            </a:r>
            <a:r>
              <a:rPr lang="es-ES_tradnl" sz="1600" dirty="0"/>
              <a:t>)</a:t>
            </a:r>
            <a:r>
              <a:rPr lang="es-ES_tradnl" sz="1600" b="1" dirty="0"/>
              <a:t> </a:t>
            </a:r>
            <a:r>
              <a:rPr lang="es-ES_tradnl" sz="1600" dirty="0"/>
              <a:t>que no </a:t>
            </a:r>
            <a:r>
              <a:rPr lang="es-ES_tradnl" sz="1600" dirty="0" smtClean="0"/>
              <a:t>sea una </a:t>
            </a:r>
            <a:r>
              <a:rPr lang="es-ES_tradnl" sz="1600" dirty="0"/>
              <a:t>rama del </a:t>
            </a:r>
            <a:r>
              <a:rPr lang="es-ES_tradnl" sz="1600" dirty="0" smtClean="0"/>
              <a:t>árbol por la que se va descendiendo</a:t>
            </a:r>
            <a:endParaRPr lang="es-ES_tradnl" sz="1600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4935890" y="3270896"/>
            <a:ext cx="1752600" cy="369332"/>
            <a:chOff x="6172200" y="2621248"/>
            <a:chExt cx="1752600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6172200" y="2621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b="1" i="1" dirty="0" err="1"/>
                <a:t>low</a:t>
              </a:r>
              <a:r>
                <a:rPr lang="es-ES_tradnl" b="1" i="1" dirty="0"/>
                <a:t>[</a:t>
              </a:r>
              <a:r>
                <a:rPr lang="es-ES_tradnl" b="1" i="1" dirty="0">
                  <a:solidFill>
                    <a:srgbClr val="FF0000"/>
                  </a:solidFill>
                </a:rPr>
                <a:t>v</a:t>
              </a:r>
              <a:r>
                <a:rPr lang="es-ES_tradnl" b="1" i="1" dirty="0" smtClean="0"/>
                <a:t>]=</a:t>
              </a:r>
              <a:endParaRPr lang="es-E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742924" y="2637455"/>
                  <a:ext cx="990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s-ES" sz="14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2924" y="2637455"/>
                  <a:ext cx="990600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4953000" y="1403220"/>
            <a:ext cx="2949701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Este </a:t>
            </a:r>
            <a:r>
              <a:rPr lang="en-US" sz="1400" dirty="0" err="1" smtClean="0"/>
              <a:t>cálculo</a:t>
            </a:r>
            <a:r>
              <a:rPr lang="en-US" sz="1400" dirty="0" smtClean="0"/>
              <a:t> se ha </a:t>
            </a:r>
            <a:r>
              <a:rPr lang="en-US" sz="1400" dirty="0" err="1" smtClean="0"/>
              <a:t>hecho</a:t>
            </a:r>
            <a:r>
              <a:rPr lang="en-US" sz="1400" dirty="0" smtClean="0"/>
              <a:t> con </a:t>
            </a:r>
            <a:r>
              <a:rPr lang="en-US" sz="1400" dirty="0" err="1" smtClean="0"/>
              <a:t>respecto</a:t>
            </a:r>
            <a:r>
              <a:rPr lang="en-US" sz="1400" dirty="0" smtClean="0"/>
              <a:t> a la </a:t>
            </a:r>
            <a:r>
              <a:rPr lang="en-US" sz="1400" dirty="0" err="1" smtClean="0"/>
              <a:t>rama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corresponde</a:t>
            </a:r>
            <a:r>
              <a:rPr lang="en-US" sz="1400" dirty="0" smtClean="0"/>
              <a:t> a UN  </a:t>
            </a:r>
            <a:r>
              <a:rPr lang="en-US" sz="1400" dirty="0" err="1" smtClean="0"/>
              <a:t>hijo</a:t>
            </a:r>
            <a:r>
              <a:rPr lang="en-US" sz="1400" dirty="0" smtClean="0"/>
              <a:t> de </a:t>
            </a:r>
            <a:r>
              <a:rPr lang="en-US" sz="1400" i="1" dirty="0" smtClean="0">
                <a:solidFill>
                  <a:srgbClr val="FF0000"/>
                </a:solidFill>
              </a:rPr>
              <a:t>v</a:t>
            </a:r>
            <a:r>
              <a:rPr lang="en-US" sz="1400" i="1" dirty="0"/>
              <a:t> </a:t>
            </a:r>
            <a:r>
              <a:rPr lang="en-US" sz="1400" dirty="0" smtClean="0"/>
              <a:t>(el </a:t>
            </a:r>
            <a:r>
              <a:rPr lang="en-US" sz="1400" dirty="0" err="1" smtClean="0"/>
              <a:t>ilustrado</a:t>
            </a:r>
            <a:r>
              <a:rPr lang="en-US" sz="1400" dirty="0" smtClean="0"/>
              <a:t> en la </a:t>
            </a:r>
            <a:r>
              <a:rPr lang="en-US" sz="1400" dirty="0" err="1" smtClean="0"/>
              <a:t>figura</a:t>
            </a:r>
            <a:r>
              <a:rPr lang="en-US" sz="1400" dirty="0"/>
              <a:t>)</a:t>
            </a:r>
            <a:r>
              <a:rPr lang="en-US" sz="1400" dirty="0" smtClean="0"/>
              <a:t> </a:t>
            </a:r>
            <a:r>
              <a:rPr lang="en-US" sz="1400" dirty="0" err="1" smtClean="0"/>
              <a:t>pero</a:t>
            </a:r>
            <a:r>
              <a:rPr lang="en-US" sz="1400" dirty="0" smtClean="0"/>
              <a:t> en </a:t>
            </a:r>
            <a:r>
              <a:rPr lang="en-US" sz="1400" dirty="0" err="1" smtClean="0"/>
              <a:t>realidad</a:t>
            </a:r>
            <a:r>
              <a:rPr lang="en-US" sz="1400" dirty="0" smtClean="0"/>
              <a:t>, a la </a:t>
            </a:r>
            <a:r>
              <a:rPr lang="en-US" sz="1400" dirty="0" err="1" smtClean="0"/>
              <a:t>hora</a:t>
            </a:r>
            <a:r>
              <a:rPr lang="en-US" sz="1400" dirty="0" smtClean="0"/>
              <a:t> de </a:t>
            </a:r>
            <a:r>
              <a:rPr lang="en-US" sz="1400" dirty="0" err="1" smtClean="0"/>
              <a:t>decidir</a:t>
            </a:r>
            <a:r>
              <a:rPr lang="en-US" sz="1400" dirty="0" smtClean="0"/>
              <a:t> el low[</a:t>
            </a:r>
            <a:r>
              <a:rPr lang="en-US" sz="1400" i="1" dirty="0" smtClean="0">
                <a:solidFill>
                  <a:srgbClr val="FF0000"/>
                </a:solidFill>
              </a:rPr>
              <a:t>v</a:t>
            </a:r>
            <a:r>
              <a:rPr lang="en-US" sz="1400" dirty="0" smtClean="0"/>
              <a:t>] final, se </a:t>
            </a:r>
            <a:r>
              <a:rPr lang="en-US" sz="1400" dirty="0" err="1" smtClean="0"/>
              <a:t>escoge</a:t>
            </a:r>
            <a:r>
              <a:rPr lang="en-US" sz="1400" dirty="0" smtClean="0"/>
              <a:t> el </a:t>
            </a:r>
            <a:r>
              <a:rPr lang="en-US" sz="1400" dirty="0" err="1" smtClean="0"/>
              <a:t>mínimo</a:t>
            </a:r>
            <a:r>
              <a:rPr lang="en-US" sz="1400" dirty="0" smtClean="0"/>
              <a:t> entre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mínimos</a:t>
            </a:r>
            <a:r>
              <a:rPr lang="en-US" sz="1400" dirty="0" smtClean="0"/>
              <a:t> </a:t>
            </a:r>
            <a:r>
              <a:rPr lang="en-US" sz="1400" dirty="0" err="1" smtClean="0"/>
              <a:t>aportados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todos</a:t>
            </a:r>
            <a:r>
              <a:rPr lang="en-US" sz="1400" dirty="0" smtClean="0"/>
              <a:t> los </a:t>
            </a:r>
            <a:r>
              <a:rPr lang="en-US" sz="1400" dirty="0" err="1" smtClean="0"/>
              <a:t>hijos</a:t>
            </a:r>
            <a:r>
              <a:rPr lang="en-US" sz="1400" dirty="0" smtClean="0"/>
              <a:t> de </a:t>
            </a:r>
            <a:r>
              <a:rPr lang="en-US" sz="1400" i="1" dirty="0" smtClean="0">
                <a:solidFill>
                  <a:srgbClr val="FF0000"/>
                </a:solidFill>
              </a:rPr>
              <a:t>v</a:t>
            </a:r>
            <a:endParaRPr lang="es-ES" sz="14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35464" y="3763797"/>
                <a:ext cx="4166642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Note </a:t>
                </a:r>
                <a:r>
                  <a:rPr lang="en-US" sz="1400" dirty="0" err="1" smtClean="0"/>
                  <a:t>que</a:t>
                </a:r>
                <a:r>
                  <a:rPr lang="en-US" sz="14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400" b="1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400" b="1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400" b="1" dirty="0" smtClean="0"/>
                  <a:t>&lt;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b="1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400" b="1" dirty="0" smtClean="0"/>
              </a:p>
              <a:p>
                <a:r>
                  <a:rPr lang="en-US" sz="1400" dirty="0" smtClean="0"/>
                  <a:t>O sea,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400" b="1" dirty="0" smtClean="0"/>
                  <a:t> </a:t>
                </a:r>
                <a:r>
                  <a:rPr lang="es-ES" sz="1400" dirty="0" smtClean="0"/>
                  <a:t>es el mínimo de los </a:t>
                </a:r>
                <a:r>
                  <a:rPr lang="es-ES" sz="1400" b="1" dirty="0" smtClean="0"/>
                  <a:t>d[] </a:t>
                </a:r>
                <a:r>
                  <a:rPr lang="es-ES" sz="1400" dirty="0" smtClean="0"/>
                  <a:t>de todos los vértices a los cuales se llega por aristas de retroceso que salen de vértices descendientes de v en la rama por donde se viene descendiendo (incluyendo al propio v). </a:t>
                </a:r>
                <a:r>
                  <a:rPr lang="es-ES" sz="1400" dirty="0"/>
                  <a:t>E</a:t>
                </a:r>
                <a:r>
                  <a:rPr lang="es-ES" sz="1400" dirty="0" smtClean="0"/>
                  <a:t>n este caso,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dirty="0" err="1"/>
                  <a:t>e</a:t>
                </a:r>
                <a:r>
                  <a:rPr lang="en-US" sz="1400" dirty="0" err="1" smtClean="0"/>
                  <a:t>s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menor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que</a:t>
                </a:r>
                <a:r>
                  <a:rPr lang="en-US" sz="1400" dirty="0" smtClean="0"/>
                  <a:t> </a:t>
                </a:r>
                <a:r>
                  <a:rPr lang="en-US" sz="1400" b="1" dirty="0" smtClean="0"/>
                  <a:t>d[v], </a:t>
                </a:r>
                <a:r>
                  <a:rPr lang="en-US" sz="1400" dirty="0" err="1" smtClean="0"/>
                  <a:t>ese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es</a:t>
                </a:r>
                <a:r>
                  <a:rPr lang="en-US" sz="1400" dirty="0" smtClean="0"/>
                  <a:t> el valor </a:t>
                </a:r>
                <a:r>
                  <a:rPr lang="en-US" sz="1400" dirty="0" err="1" smtClean="0"/>
                  <a:t>que</a:t>
                </a:r>
                <a:r>
                  <a:rPr lang="en-US" sz="1400" dirty="0" smtClean="0"/>
                  <a:t> se </a:t>
                </a:r>
                <a:r>
                  <a:rPr lang="en-US" sz="1400" dirty="0" err="1" smtClean="0"/>
                  <a:t>asigna</a:t>
                </a:r>
                <a:r>
                  <a:rPr lang="en-US" sz="1400" dirty="0" smtClean="0"/>
                  <a:t> a </a:t>
                </a:r>
                <a:r>
                  <a:rPr lang="en-US" sz="1400" b="1" dirty="0" smtClean="0"/>
                  <a:t>low[v]</a:t>
                </a:r>
                <a:endParaRPr lang="es-ES" sz="1400" b="1" dirty="0"/>
              </a:p>
              <a:p>
                <a:endParaRPr lang="es-ES" sz="1600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4" y="3763797"/>
                <a:ext cx="4166642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439" t="-3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81000" y="203070"/>
            <a:ext cx="6705600" cy="5597777"/>
            <a:chOff x="533400" y="323850"/>
            <a:chExt cx="6705600" cy="5597777"/>
          </a:xfrm>
        </p:grpSpPr>
        <p:sp>
          <p:nvSpPr>
            <p:cNvPr id="2" name="Down Arrow 1"/>
            <p:cNvSpPr/>
            <p:nvPr/>
          </p:nvSpPr>
          <p:spPr>
            <a:xfrm rot="10800000">
              <a:off x="2971801" y="381000"/>
              <a:ext cx="505213" cy="5540627"/>
            </a:xfrm>
            <a:prstGeom prst="downArrow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3532634" y="3325325"/>
              <a:ext cx="582166" cy="2596302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1" name="Straight Connector 20"/>
            <p:cNvCxnSpPr>
              <a:stCxn id="6" idx="4"/>
              <a:endCxn id="15" idx="0"/>
            </p:cNvCxnSpPr>
            <p:nvPr/>
          </p:nvCxnSpPr>
          <p:spPr>
            <a:xfrm>
              <a:off x="3737992" y="669032"/>
              <a:ext cx="105916" cy="4752528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33400" y="381000"/>
              <a:ext cx="6705600" cy="5328592"/>
              <a:chOff x="1079376" y="1412776"/>
              <a:chExt cx="6705600" cy="532859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079376" y="4357102"/>
                <a:ext cx="67056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4139952" y="141277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8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54810" y="1972838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64335" y="2532900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183385" y="3092962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11960" y="3653024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11960" y="42130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i="1" dirty="0" smtClean="0">
                    <a:solidFill>
                      <a:srgbClr val="FF0000"/>
                    </a:solidFill>
                    <a:latin typeface="+mj-lt"/>
                  </a:rPr>
                  <a:t>v</a:t>
                </a:r>
                <a:endParaRPr lang="es-ES" sz="18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21485" y="4773148"/>
                <a:ext cx="288032" cy="288032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21485" y="533321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36343" y="589327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245868" y="645333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4157092" y="3236977"/>
                <a:ext cx="710555" cy="1120124"/>
              </a:xfrm>
              <a:prstGeom prst="arc">
                <a:avLst>
                  <a:gd name="adj1" fmla="val 16200000"/>
                  <a:gd name="adj2" fmla="val 5268314"/>
                </a:avLst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4183385" y="4901164"/>
                <a:ext cx="710555" cy="1120124"/>
              </a:xfrm>
              <a:prstGeom prst="arc">
                <a:avLst>
                  <a:gd name="adj1" fmla="val 16200000"/>
                  <a:gd name="adj2" fmla="val 5268314"/>
                </a:avLst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8" name="Arc 17"/>
              <p:cNvSpPr/>
              <p:nvPr/>
            </p:nvSpPr>
            <p:spPr>
              <a:xfrm>
                <a:off x="3707904" y="2660916"/>
                <a:ext cx="1735807" cy="2816308"/>
              </a:xfrm>
              <a:prstGeom prst="arc">
                <a:avLst>
                  <a:gd name="adj1" fmla="val 15945989"/>
                  <a:gd name="adj2" fmla="val 5268314"/>
                </a:avLst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>
                <a:off x="3131840" y="2132856"/>
                <a:ext cx="1951831" cy="4464496"/>
              </a:xfrm>
              <a:prstGeom prst="arc">
                <a:avLst>
                  <a:gd name="adj1" fmla="val 15945989"/>
                  <a:gd name="adj2" fmla="val 5444566"/>
                </a:avLst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</p:grpSp>
        <p:cxnSp>
          <p:nvCxnSpPr>
            <p:cNvPr id="25" name="Straight Connector 24"/>
            <p:cNvCxnSpPr>
              <a:stCxn id="11" idx="3"/>
            </p:cNvCxnSpPr>
            <p:nvPr/>
          </p:nvCxnSpPr>
          <p:spPr>
            <a:xfrm flipH="1">
              <a:off x="3276600" y="3427161"/>
              <a:ext cx="431565" cy="3142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1" idx="5"/>
            </p:cNvCxnSpPr>
            <p:nvPr/>
          </p:nvCxnSpPr>
          <p:spPr>
            <a:xfrm>
              <a:off x="3911835" y="3427161"/>
              <a:ext cx="436129" cy="3142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4491" y="3353319"/>
              <a:ext cx="523106" cy="20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185542" y="3343988"/>
              <a:ext cx="470917" cy="2286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400814" y="3469342"/>
              <a:ext cx="380999" cy="424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908949" y="3715138"/>
              <a:ext cx="401001" cy="30599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59353" y="3815214"/>
              <a:ext cx="312718" cy="34887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41342" y="3741372"/>
              <a:ext cx="628789" cy="42584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65749" y="3554062"/>
              <a:ext cx="687631" cy="26115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324613" y="3705225"/>
                  <a:ext cx="990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ES" sz="14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613" y="3705225"/>
                  <a:ext cx="990600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305951" y="2587823"/>
                  <a:ext cx="990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ES" sz="1400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951" y="2587823"/>
                  <a:ext cx="990600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285737" y="2016985"/>
                  <a:ext cx="990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E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737" y="2016985"/>
                  <a:ext cx="990600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267075" y="1465037"/>
                  <a:ext cx="990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s-ES" sz="14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075" y="1465037"/>
                  <a:ext cx="990600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3845049" y="323850"/>
              <a:ext cx="1269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FF0000"/>
                  </a:solidFill>
                </a:rPr>
                <a:t>n</a:t>
              </a:r>
              <a:r>
                <a:rPr lang="en-US" sz="1600" b="1" i="1" dirty="0" err="1" smtClean="0">
                  <a:solidFill>
                    <a:srgbClr val="FF0000"/>
                  </a:solidFill>
                </a:rPr>
                <a:t>odo</a:t>
              </a:r>
              <a:r>
                <a:rPr lang="en-US" sz="1600" b="1" i="1" dirty="0" smtClean="0">
                  <a:solidFill>
                    <a:srgbClr val="FF0000"/>
                  </a:solidFill>
                </a:rPr>
                <a:t> </a:t>
              </a:r>
              <a:r>
                <a:rPr lang="en-US" sz="1600" b="1" i="1" dirty="0" err="1" smtClean="0">
                  <a:solidFill>
                    <a:srgbClr val="FF0000"/>
                  </a:solidFill>
                </a:rPr>
                <a:t>raíz</a:t>
              </a:r>
              <a:endParaRPr lang="es-ES" sz="16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2958083" y="3447662"/>
              <a:ext cx="470917" cy="22864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07090" y="781312"/>
                <a:ext cx="990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ES" sz="14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90" y="781312"/>
                <a:ext cx="990600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2688565" y="2635112"/>
            <a:ext cx="1487069" cy="2793684"/>
          </a:xfrm>
          <a:prstGeom prst="arc">
            <a:avLst>
              <a:gd name="adj1" fmla="val 15945989"/>
              <a:gd name="adj2" fmla="val 5444566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5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Rectángulo"/>
          <p:cNvSpPr>
            <a:spLocks noChangeArrowheads="1"/>
          </p:cNvSpPr>
          <p:nvPr/>
        </p:nvSpPr>
        <p:spPr bwMode="auto">
          <a:xfrm>
            <a:off x="228600" y="3428999"/>
            <a:ext cx="8686800" cy="6858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Conectividad (Grafo </a:t>
            </a:r>
            <a:r>
              <a:rPr lang="es-MX" i="1" dirty="0" smtClean="0"/>
              <a:t>k</a:t>
            </a:r>
            <a:r>
              <a:rPr lang="es-MX" dirty="0" smtClean="0"/>
              <a:t>-conexo)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 smtClean="0"/>
              <a:t>Un </a:t>
            </a:r>
            <a:r>
              <a:rPr lang="es-ES_tradnl" sz="3200" dirty="0"/>
              <a:t>grafo tiene </a:t>
            </a:r>
            <a:r>
              <a:rPr lang="es-ES_tradnl" sz="3200" b="1" dirty="0"/>
              <a:t>conectividad k</a:t>
            </a:r>
            <a:r>
              <a:rPr lang="es-ES_tradnl" sz="3200" dirty="0"/>
              <a:t>, si al eliminar del mismo </a:t>
            </a:r>
            <a:r>
              <a:rPr lang="es-ES_tradnl" sz="3200" b="1" dirty="0">
                <a:solidFill>
                  <a:srgbClr val="FF0000"/>
                </a:solidFill>
              </a:rPr>
              <a:t>hasta</a:t>
            </a:r>
            <a:r>
              <a:rPr lang="es-ES_tradnl" sz="3200" dirty="0"/>
              <a:t> </a:t>
            </a:r>
            <a:r>
              <a:rPr lang="es-ES_tradnl" sz="3200" b="1" dirty="0">
                <a:solidFill>
                  <a:srgbClr val="FF0000"/>
                </a:solidFill>
              </a:rPr>
              <a:t>k-1</a:t>
            </a:r>
            <a:r>
              <a:rPr lang="es-ES_tradnl" sz="3200" b="1" dirty="0"/>
              <a:t> </a:t>
            </a:r>
            <a:r>
              <a:rPr lang="es-ES_tradnl" sz="3200" b="1" dirty="0">
                <a:solidFill>
                  <a:srgbClr val="FF0000"/>
                </a:solidFill>
              </a:rPr>
              <a:t>vértices</a:t>
            </a:r>
            <a:r>
              <a:rPr lang="es-ES_tradnl" sz="3200" b="1" dirty="0"/>
              <a:t> </a:t>
            </a:r>
            <a:r>
              <a:rPr lang="es-ES_tradnl" sz="3200" b="1" dirty="0" smtClean="0"/>
              <a:t>( </a:t>
            </a:r>
            <a:r>
              <a:rPr lang="es-ES_tradnl" sz="3200" i="1" dirty="0" smtClean="0"/>
              <a:t>y las aristas que inciden en él </a:t>
            </a:r>
            <a:r>
              <a:rPr lang="es-ES_tradnl" sz="3200" b="1" dirty="0" smtClean="0"/>
              <a:t>) </a:t>
            </a:r>
            <a:r>
              <a:rPr lang="es-ES_tradnl" sz="3200" b="1" u="sng" dirty="0" smtClean="0">
                <a:solidFill>
                  <a:srgbClr val="FF0000"/>
                </a:solidFill>
              </a:rPr>
              <a:t>cualesquiera</a:t>
            </a:r>
            <a:r>
              <a:rPr lang="es-ES_tradnl" sz="3200" b="1" dirty="0" smtClean="0">
                <a:solidFill>
                  <a:srgbClr val="FF0000"/>
                </a:solidFill>
              </a:rPr>
              <a:t> </a:t>
            </a:r>
            <a:r>
              <a:rPr lang="es-ES_tradnl" sz="3200" b="1" dirty="0">
                <a:solidFill>
                  <a:srgbClr val="FF0000"/>
                </a:solidFill>
              </a:rPr>
              <a:t>a la </a:t>
            </a:r>
            <a:r>
              <a:rPr lang="es-ES_tradnl" sz="3200" b="1" dirty="0" smtClean="0">
                <a:solidFill>
                  <a:srgbClr val="FF0000"/>
                </a:solidFill>
              </a:rPr>
              <a:t>vez </a:t>
            </a:r>
            <a:r>
              <a:rPr lang="es-ES_tradnl" sz="3200" b="1" dirty="0" smtClean="0"/>
              <a:t>!!</a:t>
            </a:r>
            <a:r>
              <a:rPr lang="es-ES_tradnl" sz="3200" dirty="0" smtClean="0"/>
              <a:t>, </a:t>
            </a:r>
            <a:r>
              <a:rPr lang="es-ES_tradnl" sz="3200" dirty="0"/>
              <a:t>el mismo </a:t>
            </a:r>
            <a:r>
              <a:rPr lang="es-ES_tradnl" sz="3200" dirty="0" smtClean="0"/>
              <a:t>NO </a:t>
            </a:r>
            <a:r>
              <a:rPr lang="es-ES_tradnl" sz="3200" dirty="0"/>
              <a:t>se </a:t>
            </a:r>
            <a:r>
              <a:rPr lang="es-ES_tradnl" sz="3200" dirty="0" smtClean="0"/>
              <a:t>desconecta</a:t>
            </a:r>
          </a:p>
          <a:p>
            <a:endParaRPr lang="es-ES_tradnl" sz="3200" dirty="0"/>
          </a:p>
          <a:p>
            <a:pPr marL="0" indent="0">
              <a:buNone/>
            </a:pPr>
            <a:r>
              <a:rPr lang="es-ES_tradnl" sz="3200" dirty="0" smtClean="0"/>
              <a:t>A un grafo </a:t>
            </a:r>
            <a:r>
              <a:rPr lang="es-ES_tradnl" sz="3200" u="sng" dirty="0" smtClean="0"/>
              <a:t>2-conexo</a:t>
            </a:r>
            <a:r>
              <a:rPr lang="es-ES_tradnl" sz="3200" dirty="0" smtClean="0"/>
              <a:t>, se le llama </a:t>
            </a:r>
            <a:r>
              <a:rPr lang="es-ES_tradnl" sz="3200" b="1" dirty="0"/>
              <a:t>grafo </a:t>
            </a:r>
            <a:r>
              <a:rPr lang="es-ES_tradnl" sz="3200" b="1" dirty="0" err="1"/>
              <a:t>biconexo</a:t>
            </a:r>
            <a:endParaRPr lang="es-ES" sz="3200" b="1" dirty="0"/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457200" y="3916217"/>
            <a:ext cx="3598863" cy="2238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 sz="2200" b="1"/>
          </a:p>
        </p:txBody>
      </p:sp>
      <p:grpSp>
        <p:nvGrpSpPr>
          <p:cNvPr id="38" name="Group 37"/>
          <p:cNvGrpSpPr/>
          <p:nvPr/>
        </p:nvGrpSpPr>
        <p:grpSpPr>
          <a:xfrm>
            <a:off x="1953817" y="4267200"/>
            <a:ext cx="1475183" cy="1567378"/>
            <a:chOff x="460455" y="4587214"/>
            <a:chExt cx="1475183" cy="1567378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598779" y="5856289"/>
              <a:ext cx="336859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e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60455" y="5856289"/>
              <a:ext cx="338487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d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0455" y="4589424"/>
              <a:ext cx="338487" cy="2968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b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588201" y="4587214"/>
              <a:ext cx="336859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/>
                <a:t>a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4"/>
              <a:endCxn id="13" idx="0"/>
            </p:cNvCxnSpPr>
            <p:nvPr/>
          </p:nvCxnSpPr>
          <p:spPr bwMode="auto">
            <a:xfrm>
              <a:off x="629698" y="4885517"/>
              <a:ext cx="814" cy="9707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8" idx="4"/>
              <a:endCxn id="12" idx="0"/>
            </p:cNvCxnSpPr>
            <p:nvPr/>
          </p:nvCxnSpPr>
          <p:spPr bwMode="auto">
            <a:xfrm>
              <a:off x="1756631" y="4885517"/>
              <a:ext cx="10578" cy="9707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7"/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>
              <a:off x="798128" y="6005809"/>
              <a:ext cx="799838" cy="7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8"/>
            <p:cNvCxnSpPr>
              <a:cxnSpLocks noChangeShapeType="1"/>
              <a:stCxn id="17" idx="6"/>
              <a:endCxn id="18" idx="2"/>
            </p:cNvCxnSpPr>
            <p:nvPr/>
          </p:nvCxnSpPr>
          <p:spPr bwMode="auto">
            <a:xfrm flipV="1">
              <a:off x="798942" y="4736366"/>
              <a:ext cx="789259" cy="14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9"/>
            <p:cNvCxnSpPr>
              <a:cxnSpLocks noChangeShapeType="1"/>
              <a:endCxn id="18" idx="3"/>
            </p:cNvCxnSpPr>
            <p:nvPr/>
          </p:nvCxnSpPr>
          <p:spPr bwMode="auto">
            <a:xfrm flipV="1">
              <a:off x="788363" y="4841832"/>
              <a:ext cx="849170" cy="10959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0"/>
            <p:cNvCxnSpPr>
              <a:cxnSpLocks noChangeShapeType="1"/>
              <a:stCxn id="17" idx="5"/>
              <a:endCxn id="12" idx="1"/>
            </p:cNvCxnSpPr>
            <p:nvPr/>
          </p:nvCxnSpPr>
          <p:spPr bwMode="auto">
            <a:xfrm>
              <a:off x="748494" y="4842060"/>
              <a:ext cx="899105" cy="10576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/>
          <p:nvPr/>
        </p:nvGrpSpPr>
        <p:grpSpPr>
          <a:xfrm>
            <a:off x="5344383" y="4267200"/>
            <a:ext cx="1396804" cy="1567378"/>
            <a:chOff x="2638917" y="4587214"/>
            <a:chExt cx="1396804" cy="1567378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698862" y="5856289"/>
              <a:ext cx="336859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/>
                <a:t>g</a:t>
              </a: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2657364" y="5856289"/>
              <a:ext cx="279089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f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638917" y="4587214"/>
              <a:ext cx="325468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c</a:t>
              </a:r>
            </a:p>
          </p:txBody>
        </p:sp>
        <p:cxnSp>
          <p:nvCxnSpPr>
            <p:cNvPr id="26" name="AutoShape 22"/>
            <p:cNvCxnSpPr>
              <a:cxnSpLocks noChangeShapeType="1"/>
              <a:stCxn id="16" idx="4"/>
              <a:endCxn id="15" idx="0"/>
            </p:cNvCxnSpPr>
            <p:nvPr/>
          </p:nvCxnSpPr>
          <p:spPr bwMode="auto">
            <a:xfrm flipH="1">
              <a:off x="2796909" y="4885517"/>
              <a:ext cx="4742" cy="9707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3"/>
            <p:cNvCxnSpPr>
              <a:cxnSpLocks noChangeShapeType="1"/>
              <a:stCxn id="15" idx="6"/>
              <a:endCxn id="14" idx="2"/>
            </p:cNvCxnSpPr>
            <p:nvPr/>
          </p:nvCxnSpPr>
          <p:spPr bwMode="auto">
            <a:xfrm>
              <a:off x="2936453" y="6005809"/>
              <a:ext cx="762409" cy="7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>
              <a:off x="2916721" y="4841832"/>
              <a:ext cx="831473" cy="1058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38"/>
          <p:cNvSpPr/>
          <p:nvPr/>
        </p:nvSpPr>
        <p:spPr>
          <a:xfrm>
            <a:off x="2971800" y="6031468"/>
            <a:ext cx="298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</a:rPr>
              <a:t>Ejemplos de grafos </a:t>
            </a:r>
            <a:r>
              <a:rPr lang="es-ES_tradnl" b="1" dirty="0" err="1" smtClean="0">
                <a:solidFill>
                  <a:srgbClr val="0070C0"/>
                </a:solidFill>
              </a:rPr>
              <a:t>biconexos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28600" y="72410"/>
            <a:ext cx="8839200" cy="6596062"/>
            <a:chOff x="341313" y="119063"/>
            <a:chExt cx="8839200" cy="6596062"/>
          </a:xfrm>
        </p:grpSpPr>
        <p:sp>
          <p:nvSpPr>
            <p:cNvPr id="20" name="Arc 8"/>
            <p:cNvSpPr>
              <a:spLocks/>
            </p:cNvSpPr>
            <p:nvPr/>
          </p:nvSpPr>
          <p:spPr bwMode="auto">
            <a:xfrm rot="5400000">
              <a:off x="1551782" y="3225006"/>
              <a:ext cx="3937000" cy="2808287"/>
            </a:xfrm>
            <a:custGeom>
              <a:avLst/>
              <a:gdLst>
                <a:gd name="T0" fmla="*/ 2147483647 w 43200"/>
                <a:gd name="T1" fmla="*/ 2147483647 h 36230"/>
                <a:gd name="T2" fmla="*/ 2147483647 w 43200"/>
                <a:gd name="T3" fmla="*/ 0 h 36230"/>
                <a:gd name="T4" fmla="*/ 2147483647 w 43200"/>
                <a:gd name="T5" fmla="*/ 2147483647 h 3623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230"/>
                <a:gd name="T11" fmla="*/ 43200 w 43200"/>
                <a:gd name="T12" fmla="*/ 36230 h 36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230" fill="none" extrusionOk="0">
                  <a:moveTo>
                    <a:pt x="42068" y="7729"/>
                  </a:moveTo>
                  <a:cubicBezTo>
                    <a:pt x="42817" y="9953"/>
                    <a:pt x="43200" y="12283"/>
                    <a:pt x="43200" y="14630"/>
                  </a:cubicBezTo>
                  <a:cubicBezTo>
                    <a:pt x="43200" y="26559"/>
                    <a:pt x="33529" y="36230"/>
                    <a:pt x="21600" y="36230"/>
                  </a:cubicBezTo>
                  <a:cubicBezTo>
                    <a:pt x="9670" y="36230"/>
                    <a:pt x="0" y="26559"/>
                    <a:pt x="0" y="14630"/>
                  </a:cubicBezTo>
                  <a:cubicBezTo>
                    <a:pt x="-1" y="9209"/>
                    <a:pt x="2037" y="3987"/>
                    <a:pt x="5709" y="0"/>
                  </a:cubicBezTo>
                </a:path>
                <a:path w="43200" h="36230" stroke="0" extrusionOk="0">
                  <a:moveTo>
                    <a:pt x="42068" y="7729"/>
                  </a:moveTo>
                  <a:cubicBezTo>
                    <a:pt x="42817" y="9953"/>
                    <a:pt x="43200" y="12283"/>
                    <a:pt x="43200" y="14630"/>
                  </a:cubicBezTo>
                  <a:cubicBezTo>
                    <a:pt x="43200" y="26559"/>
                    <a:pt x="33529" y="36230"/>
                    <a:pt x="21600" y="36230"/>
                  </a:cubicBezTo>
                  <a:cubicBezTo>
                    <a:pt x="9670" y="36230"/>
                    <a:pt x="0" y="26559"/>
                    <a:pt x="0" y="14630"/>
                  </a:cubicBezTo>
                  <a:cubicBezTo>
                    <a:pt x="-1" y="9209"/>
                    <a:pt x="2037" y="3987"/>
                    <a:pt x="5709" y="0"/>
                  </a:cubicBezTo>
                  <a:lnTo>
                    <a:pt x="21600" y="14630"/>
                  </a:lnTo>
                  <a:lnTo>
                    <a:pt x="42068" y="772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Arc 10"/>
            <p:cNvSpPr>
              <a:spLocks/>
            </p:cNvSpPr>
            <p:nvPr/>
          </p:nvSpPr>
          <p:spPr bwMode="auto">
            <a:xfrm rot="5400000">
              <a:off x="2743053" y="3419329"/>
              <a:ext cx="2635544" cy="1704974"/>
            </a:xfrm>
            <a:custGeom>
              <a:avLst/>
              <a:gdLst>
                <a:gd name="T0" fmla="*/ 2147483647 w 43200"/>
                <a:gd name="T1" fmla="*/ 2147483647 h 39290"/>
                <a:gd name="T2" fmla="*/ 2147483647 w 43200"/>
                <a:gd name="T3" fmla="*/ 0 h 39290"/>
                <a:gd name="T4" fmla="*/ 2147483647 w 43200"/>
                <a:gd name="T5" fmla="*/ 2147483647 h 3929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290"/>
                <a:gd name="T11" fmla="*/ 43200 w 43200"/>
                <a:gd name="T12" fmla="*/ 39290 h 392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290" fill="none" extrusionOk="0">
                  <a:moveTo>
                    <a:pt x="41593" y="9516"/>
                  </a:moveTo>
                  <a:cubicBezTo>
                    <a:pt x="42654" y="12110"/>
                    <a:pt x="43200" y="14886"/>
                    <a:pt x="43200" y="17690"/>
                  </a:cubicBezTo>
                  <a:cubicBezTo>
                    <a:pt x="43200" y="29619"/>
                    <a:pt x="33529" y="39290"/>
                    <a:pt x="21600" y="39290"/>
                  </a:cubicBezTo>
                  <a:cubicBezTo>
                    <a:pt x="9670" y="39290"/>
                    <a:pt x="0" y="29619"/>
                    <a:pt x="0" y="17690"/>
                  </a:cubicBezTo>
                  <a:cubicBezTo>
                    <a:pt x="-1" y="10644"/>
                    <a:pt x="3435" y="4042"/>
                    <a:pt x="9205" y="-1"/>
                  </a:cubicBezTo>
                </a:path>
                <a:path w="43200" h="39290" stroke="0" extrusionOk="0">
                  <a:moveTo>
                    <a:pt x="41593" y="9516"/>
                  </a:moveTo>
                  <a:cubicBezTo>
                    <a:pt x="42654" y="12110"/>
                    <a:pt x="43200" y="14886"/>
                    <a:pt x="43200" y="17690"/>
                  </a:cubicBezTo>
                  <a:cubicBezTo>
                    <a:pt x="43200" y="29619"/>
                    <a:pt x="33529" y="39290"/>
                    <a:pt x="21600" y="39290"/>
                  </a:cubicBezTo>
                  <a:cubicBezTo>
                    <a:pt x="9670" y="39290"/>
                    <a:pt x="0" y="29619"/>
                    <a:pt x="0" y="17690"/>
                  </a:cubicBezTo>
                  <a:cubicBezTo>
                    <a:pt x="-1" y="10644"/>
                    <a:pt x="3435" y="4042"/>
                    <a:pt x="9205" y="-1"/>
                  </a:cubicBezTo>
                  <a:lnTo>
                    <a:pt x="21600" y="17690"/>
                  </a:lnTo>
                  <a:lnTo>
                    <a:pt x="41593" y="951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4772025" y="2954338"/>
              <a:ext cx="593725" cy="5794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b="1" i="1" dirty="0">
                  <a:solidFill>
                    <a:srgbClr val="0070C0"/>
                  </a:solidFill>
                  <a:cs typeface="Times New Roman" pitchFamily="18" charset="0"/>
                </a:rPr>
                <a:t>a</a:t>
              </a:r>
              <a:endParaRPr lang="es-ES_tradnl" b="1" i="1" dirty="0">
                <a:solidFill>
                  <a:srgbClr val="0070C0"/>
                </a:solidFill>
              </a:endParaRPr>
            </a:p>
          </p:txBody>
        </p:sp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3992563" y="3975100"/>
              <a:ext cx="593725" cy="5794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b="1" i="1" dirty="0">
                  <a:solidFill>
                    <a:srgbClr val="0070C0"/>
                  </a:solidFill>
                  <a:cs typeface="Times New Roman" pitchFamily="18" charset="0"/>
                </a:rPr>
                <a:t>b</a:t>
              </a:r>
              <a:endParaRPr lang="es-ES_tradnl" b="1" i="1" dirty="0">
                <a:solidFill>
                  <a:srgbClr val="0070C0"/>
                </a:solidFill>
              </a:endParaRPr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3992563" y="4994275"/>
              <a:ext cx="593725" cy="58102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b="1" i="1" dirty="0">
                  <a:solidFill>
                    <a:srgbClr val="0070C0"/>
                  </a:solidFill>
                  <a:cs typeface="Times New Roman" pitchFamily="18" charset="0"/>
                </a:rPr>
                <a:t>d</a:t>
              </a:r>
              <a:endParaRPr lang="es-ES_tradnl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18"/>
            <p:cNvSpPr>
              <a:spLocks noChangeArrowheads="1"/>
            </p:cNvSpPr>
            <p:nvPr/>
          </p:nvSpPr>
          <p:spPr bwMode="auto">
            <a:xfrm>
              <a:off x="3992563" y="6013450"/>
              <a:ext cx="593725" cy="5826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b="1" i="1" dirty="0">
                  <a:solidFill>
                    <a:srgbClr val="0070C0"/>
                  </a:solidFill>
                  <a:cs typeface="Times New Roman" pitchFamily="18" charset="0"/>
                </a:rPr>
                <a:t>e</a:t>
              </a:r>
              <a:endParaRPr lang="es-ES_tradnl" b="1" i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5553075" y="3975100"/>
              <a:ext cx="593725" cy="5794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b="1" i="1" dirty="0">
                  <a:solidFill>
                    <a:srgbClr val="0070C0"/>
                  </a:solidFill>
                  <a:cs typeface="Times New Roman" pitchFamily="18" charset="0"/>
                </a:rPr>
                <a:t>c</a:t>
              </a:r>
              <a:endParaRPr lang="es-ES_tradnl" b="1" i="1" dirty="0">
                <a:solidFill>
                  <a:srgbClr val="0070C0"/>
                </a:solidFill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5565775" y="4994275"/>
              <a:ext cx="504825" cy="58102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b="1" i="1" dirty="0">
                  <a:solidFill>
                    <a:srgbClr val="0070C0"/>
                  </a:solidFill>
                  <a:cs typeface="Times New Roman" pitchFamily="18" charset="0"/>
                </a:rPr>
                <a:t>f</a:t>
              </a:r>
              <a:endParaRPr lang="es-ES_tradnl" b="1" i="1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5553075" y="6013450"/>
              <a:ext cx="593725" cy="5826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b="1" i="1" dirty="0">
                  <a:solidFill>
                    <a:srgbClr val="0070C0"/>
                  </a:solidFill>
                  <a:cs typeface="Times New Roman" pitchFamily="18" charset="0"/>
                </a:rPr>
                <a:t>g</a:t>
              </a:r>
              <a:endParaRPr lang="es-ES_tradnl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 flipH="1">
              <a:off x="4498975" y="3449638"/>
              <a:ext cx="360363" cy="611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4289425" y="4554538"/>
              <a:ext cx="1588" cy="4397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4289425" y="5575300"/>
              <a:ext cx="1588" cy="4381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1"/>
            <p:cNvCxnSpPr>
              <a:cxnSpLocks noChangeShapeType="1"/>
            </p:cNvCxnSpPr>
            <p:nvPr/>
          </p:nvCxnSpPr>
          <p:spPr bwMode="auto">
            <a:xfrm>
              <a:off x="5280025" y="3449638"/>
              <a:ext cx="358775" cy="611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rc 9"/>
            <p:cNvSpPr>
              <a:spLocks/>
            </p:cNvSpPr>
            <p:nvPr/>
          </p:nvSpPr>
          <p:spPr bwMode="auto">
            <a:xfrm rot="5400000">
              <a:off x="2359025" y="4968876"/>
              <a:ext cx="2478087" cy="779462"/>
            </a:xfrm>
            <a:custGeom>
              <a:avLst/>
              <a:gdLst>
                <a:gd name="T0" fmla="*/ 2147483647 w 43200"/>
                <a:gd name="T1" fmla="*/ 0 h 29774"/>
                <a:gd name="T2" fmla="*/ 2147483647 w 43200"/>
                <a:gd name="T3" fmla="*/ 2147483647 h 29774"/>
                <a:gd name="T4" fmla="*/ 2147483647 w 43200"/>
                <a:gd name="T5" fmla="*/ 2147483647 h 2977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9774"/>
                <a:gd name="T11" fmla="*/ 43200 w 43200"/>
                <a:gd name="T12" fmla="*/ 29774 h 297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9774" fill="none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</a:path>
                <a:path w="43200" h="29774" stroke="0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  <a:lnTo>
                    <a:pt x="21600" y="8174"/>
                  </a:lnTo>
                  <a:lnTo>
                    <a:pt x="4159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" name="Arc 7"/>
            <p:cNvSpPr>
              <a:spLocks/>
            </p:cNvSpPr>
            <p:nvPr/>
          </p:nvSpPr>
          <p:spPr bwMode="auto">
            <a:xfrm rot="16744290">
              <a:off x="5323681" y="4968082"/>
              <a:ext cx="2478087" cy="781050"/>
            </a:xfrm>
            <a:custGeom>
              <a:avLst/>
              <a:gdLst>
                <a:gd name="T0" fmla="*/ 2147483647 w 43200"/>
                <a:gd name="T1" fmla="*/ 0 h 29774"/>
                <a:gd name="T2" fmla="*/ 2147483647 w 43200"/>
                <a:gd name="T3" fmla="*/ 2147483647 h 29774"/>
                <a:gd name="T4" fmla="*/ 2147483647 w 43200"/>
                <a:gd name="T5" fmla="*/ 2147483647 h 2977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9774"/>
                <a:gd name="T11" fmla="*/ 43200 w 43200"/>
                <a:gd name="T12" fmla="*/ 29774 h 297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9774" fill="none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</a:path>
                <a:path w="43200" h="29774" stroke="0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  <a:lnTo>
                    <a:pt x="21600" y="8174"/>
                  </a:lnTo>
                  <a:lnTo>
                    <a:pt x="4159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5849938" y="4564063"/>
              <a:ext cx="0" cy="436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5849938" y="5656263"/>
              <a:ext cx="0" cy="219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4556125" y="1643063"/>
              <a:ext cx="2016125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2400" dirty="0" smtClean="0"/>
                <a:t>d(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a</a:t>
              </a:r>
              <a:r>
                <a:rPr lang="es-ES_tradnl" sz="2400" dirty="0"/>
                <a:t>)=1	</a:t>
              </a:r>
            </a:p>
            <a:p>
              <a:pPr>
                <a:defRPr/>
              </a:pPr>
              <a:r>
                <a:rPr lang="es-ES_tradnl" sz="2400" dirty="0" err="1" smtClean="0"/>
                <a:t>low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a</a:t>
              </a:r>
              <a:r>
                <a:rPr lang="es-ES_tradnl" sz="2400" dirty="0"/>
                <a:t>)=1</a:t>
              </a:r>
              <a:endParaRPr lang="es-ES" sz="2400" dirty="0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341313" y="2644775"/>
              <a:ext cx="20161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2400" dirty="0" smtClean="0"/>
                <a:t>d(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b</a:t>
              </a:r>
              <a:r>
                <a:rPr lang="es-ES_tradnl" sz="2400" dirty="0"/>
                <a:t>)=2	</a:t>
              </a:r>
            </a:p>
            <a:p>
              <a:pPr>
                <a:defRPr/>
              </a:pPr>
              <a:r>
                <a:rPr lang="es-ES_tradnl" sz="2400" dirty="0" err="1" smtClean="0"/>
                <a:t>low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b</a:t>
              </a:r>
              <a:r>
                <a:rPr lang="es-ES_tradnl" sz="2400" dirty="0"/>
                <a:t>)=1</a:t>
              </a:r>
              <a:endParaRPr lang="es-ES" sz="2400" dirty="0"/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7092950" y="2217738"/>
              <a:ext cx="2016125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2400" dirty="0" smtClean="0"/>
                <a:t>d(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c</a:t>
              </a:r>
              <a:r>
                <a:rPr lang="es-ES_tradnl" sz="2400" dirty="0"/>
                <a:t>)=5	</a:t>
              </a:r>
            </a:p>
            <a:p>
              <a:pPr>
                <a:defRPr/>
              </a:pPr>
              <a:r>
                <a:rPr lang="es-ES_tradnl" sz="2400" dirty="0" err="1" smtClean="0"/>
                <a:t>low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c</a:t>
              </a:r>
              <a:r>
                <a:rPr lang="es-ES_tradnl" sz="2400" dirty="0"/>
                <a:t>)=5</a:t>
              </a:r>
              <a:endParaRPr lang="es-ES" sz="2400" dirty="0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41313" y="4230688"/>
              <a:ext cx="2016125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2400" dirty="0"/>
                <a:t>d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d</a:t>
              </a:r>
              <a:r>
                <a:rPr lang="es-ES_tradnl" sz="2400" dirty="0"/>
                <a:t>)=3	</a:t>
              </a:r>
            </a:p>
            <a:p>
              <a:pPr>
                <a:defRPr/>
              </a:pPr>
              <a:r>
                <a:rPr lang="es-ES_tradnl" sz="2400" dirty="0" err="1" smtClean="0"/>
                <a:t>low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d</a:t>
              </a:r>
              <a:r>
                <a:rPr lang="es-ES_tradnl" sz="2400" dirty="0"/>
                <a:t>)=1</a:t>
              </a:r>
              <a:endParaRPr lang="es-ES" sz="2400" dirty="0"/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41313" y="5884863"/>
              <a:ext cx="2016125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2400" dirty="0" smtClean="0"/>
                <a:t>d(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e</a:t>
              </a:r>
              <a:r>
                <a:rPr lang="es-ES_tradnl" sz="2400" dirty="0"/>
                <a:t>)=4	</a:t>
              </a:r>
            </a:p>
            <a:p>
              <a:pPr>
                <a:defRPr/>
              </a:pPr>
              <a:r>
                <a:rPr lang="es-ES_tradnl" sz="2400" dirty="0" err="1" smtClean="0"/>
                <a:t>low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e</a:t>
              </a:r>
              <a:r>
                <a:rPr lang="es-ES_tradnl" sz="2400" dirty="0"/>
                <a:t>)=1</a:t>
              </a:r>
              <a:endParaRPr lang="es-ES" sz="2400" dirty="0"/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7164388" y="3802063"/>
              <a:ext cx="2016125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2400" dirty="0" smtClean="0"/>
                <a:t>d(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f</a:t>
              </a:r>
              <a:r>
                <a:rPr lang="es-ES_tradnl" sz="2400" dirty="0"/>
                <a:t>)=6	</a:t>
              </a:r>
            </a:p>
            <a:p>
              <a:pPr>
                <a:defRPr/>
              </a:pPr>
              <a:r>
                <a:rPr lang="es-ES_tradnl" sz="2400" dirty="0" err="1" smtClean="0"/>
                <a:t>low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f</a:t>
              </a:r>
              <a:r>
                <a:rPr lang="es-ES_tradnl" sz="2400" dirty="0"/>
                <a:t>)=5</a:t>
              </a:r>
              <a:endParaRPr lang="es-ES" sz="2400" dirty="0"/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092950" y="5457825"/>
              <a:ext cx="20161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_tradnl" sz="2400" dirty="0" smtClean="0"/>
                <a:t>d(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g</a:t>
              </a:r>
              <a:r>
                <a:rPr lang="es-ES_tradnl" sz="2400" dirty="0"/>
                <a:t>)=7	</a:t>
              </a:r>
            </a:p>
            <a:p>
              <a:pPr>
                <a:defRPr/>
              </a:pPr>
              <a:r>
                <a:rPr lang="es-ES_tradnl" sz="2400" dirty="0" err="1" smtClean="0"/>
                <a:t>low</a:t>
              </a:r>
              <a:r>
                <a:rPr lang="es-ES_tradnl" sz="2400" dirty="0" smtClean="0"/>
                <a:t>(</a:t>
              </a:r>
              <a:r>
                <a:rPr lang="es-ES_tradnl" sz="2400" b="1" i="1" dirty="0" smtClean="0">
                  <a:solidFill>
                    <a:srgbClr val="0070C0"/>
                  </a:solidFill>
                </a:rPr>
                <a:t>g</a:t>
              </a:r>
              <a:r>
                <a:rPr lang="es-ES_tradnl" sz="2400" dirty="0"/>
                <a:t>)=5</a:t>
              </a:r>
              <a:endParaRPr lang="es-ES" sz="2400" dirty="0"/>
            </a:p>
          </p:txBody>
        </p:sp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500063" y="119063"/>
              <a:ext cx="3429000" cy="2238375"/>
              <a:chOff x="703" y="981"/>
              <a:chExt cx="4423" cy="3039"/>
            </a:xfrm>
          </p:grpSpPr>
          <p:sp>
            <p:nvSpPr>
              <p:cNvPr id="32" name="AutoShape 6"/>
              <p:cNvSpPr>
                <a:spLocks noChangeAspect="1" noChangeArrowheads="1"/>
              </p:cNvSpPr>
              <p:nvPr/>
            </p:nvSpPr>
            <p:spPr bwMode="auto">
              <a:xfrm>
                <a:off x="703" y="981"/>
                <a:ext cx="4423" cy="303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sz="1800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2106" y="3615"/>
                <a:ext cx="414" cy="4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ES" sz="1800" b="1" i="1">
                    <a:solidFill>
                      <a:srgbClr val="0070C0"/>
                    </a:solidFill>
                  </a:rPr>
                  <a:t>e</a:t>
                </a:r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705" y="3615"/>
                <a:ext cx="418" cy="4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ES" sz="1800" b="1" i="1" dirty="0">
                    <a:solidFill>
                      <a:srgbClr val="0070C0"/>
                    </a:solidFill>
                  </a:rPr>
                  <a:t>d</a:t>
                </a:r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4688" y="3615"/>
                <a:ext cx="414" cy="4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ES" sz="1800" b="1" i="1">
                    <a:solidFill>
                      <a:srgbClr val="0070C0"/>
                    </a:solidFill>
                  </a:rPr>
                  <a:t>g</a:t>
                </a: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3408" y="3615"/>
                <a:ext cx="342" cy="4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ES" sz="1800" b="1" i="1">
                    <a:solidFill>
                      <a:srgbClr val="0070C0"/>
                    </a:solidFill>
                  </a:rPr>
                  <a:t>f</a:t>
                </a:r>
              </a:p>
            </p:txBody>
          </p:sp>
          <p:sp>
            <p:nvSpPr>
              <p:cNvPr id="37" name="Oval 11"/>
              <p:cNvSpPr>
                <a:spLocks noChangeArrowheads="1"/>
              </p:cNvSpPr>
              <p:nvPr/>
            </p:nvSpPr>
            <p:spPr bwMode="auto">
              <a:xfrm>
                <a:off x="3400" y="1791"/>
                <a:ext cx="399" cy="4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ES" sz="1800" b="1" i="1">
                    <a:solidFill>
                      <a:srgbClr val="0070C0"/>
                    </a:solidFill>
                  </a:rPr>
                  <a:t>c</a:t>
                </a:r>
              </a:p>
            </p:txBody>
          </p:sp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705" y="1895"/>
                <a:ext cx="418" cy="40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ES" sz="1800" b="1" i="1" dirty="0">
                    <a:solidFill>
                      <a:srgbClr val="0070C0"/>
                    </a:solidFill>
                  </a:rPr>
                  <a:t>b</a:t>
                </a:r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2106" y="981"/>
                <a:ext cx="414" cy="4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ES" sz="1800" b="1" i="1">
                    <a:solidFill>
                      <a:srgbClr val="0070C0"/>
                    </a:solidFill>
                  </a:rPr>
                  <a:t>a</a:t>
                </a:r>
              </a:p>
            </p:txBody>
          </p:sp>
          <p:cxnSp>
            <p:nvCxnSpPr>
              <p:cNvPr id="40" name="AutoShape 14"/>
              <p:cNvCxnSpPr>
                <a:cxnSpLocks noChangeShapeType="1"/>
                <a:stCxn id="38" idx="4"/>
                <a:endCxn id="34" idx="0"/>
              </p:cNvCxnSpPr>
              <p:nvPr/>
            </p:nvCxnSpPr>
            <p:spPr bwMode="auto">
              <a:xfrm>
                <a:off x="915" y="2297"/>
                <a:ext cx="1" cy="131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15"/>
              <p:cNvCxnSpPr>
                <a:cxnSpLocks noChangeShapeType="1"/>
                <a:stCxn id="39" idx="4"/>
                <a:endCxn id="33" idx="0"/>
              </p:cNvCxnSpPr>
              <p:nvPr/>
            </p:nvCxnSpPr>
            <p:spPr bwMode="auto">
              <a:xfrm>
                <a:off x="2314" y="1386"/>
                <a:ext cx="1" cy="22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6"/>
              <p:cNvCxnSpPr>
                <a:cxnSpLocks noChangeShapeType="1"/>
                <a:stCxn id="34" idx="6"/>
                <a:endCxn id="33" idx="2"/>
              </p:cNvCxnSpPr>
              <p:nvPr/>
            </p:nvCxnSpPr>
            <p:spPr bwMode="auto">
              <a:xfrm>
                <a:off x="1122" y="3818"/>
                <a:ext cx="983" cy="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7"/>
              <p:cNvCxnSpPr>
                <a:cxnSpLocks noChangeShapeType="1"/>
                <a:stCxn id="38" idx="7"/>
                <a:endCxn id="39" idx="3"/>
              </p:cNvCxnSpPr>
              <p:nvPr/>
            </p:nvCxnSpPr>
            <p:spPr bwMode="auto">
              <a:xfrm flipV="1">
                <a:off x="1061" y="1327"/>
                <a:ext cx="1105" cy="62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18"/>
              <p:cNvCxnSpPr>
                <a:cxnSpLocks noChangeShapeType="1"/>
                <a:stCxn id="34" idx="7"/>
                <a:endCxn id="39" idx="3"/>
              </p:cNvCxnSpPr>
              <p:nvPr/>
            </p:nvCxnSpPr>
            <p:spPr bwMode="auto">
              <a:xfrm flipV="1">
                <a:off x="1061" y="1327"/>
                <a:ext cx="1105" cy="234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9"/>
              <p:cNvCxnSpPr>
                <a:cxnSpLocks noChangeShapeType="1"/>
                <a:stCxn id="38" idx="5"/>
                <a:endCxn id="33" idx="1"/>
              </p:cNvCxnSpPr>
              <p:nvPr/>
            </p:nvCxnSpPr>
            <p:spPr bwMode="auto">
              <a:xfrm>
                <a:off x="1061" y="2238"/>
                <a:ext cx="1105" cy="143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20"/>
              <p:cNvCxnSpPr>
                <a:cxnSpLocks noChangeShapeType="1"/>
                <a:stCxn id="39" idx="5"/>
                <a:endCxn id="37" idx="1"/>
              </p:cNvCxnSpPr>
              <p:nvPr/>
            </p:nvCxnSpPr>
            <p:spPr bwMode="auto">
              <a:xfrm>
                <a:off x="2460" y="1327"/>
                <a:ext cx="997" cy="52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21"/>
              <p:cNvCxnSpPr>
                <a:cxnSpLocks noChangeShapeType="1"/>
                <a:stCxn id="37" idx="4"/>
                <a:endCxn id="36" idx="0"/>
              </p:cNvCxnSpPr>
              <p:nvPr/>
            </p:nvCxnSpPr>
            <p:spPr bwMode="auto">
              <a:xfrm flipH="1">
                <a:off x="3579" y="2196"/>
                <a:ext cx="20" cy="141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22"/>
              <p:cNvCxnSpPr>
                <a:cxnSpLocks noChangeShapeType="1"/>
                <a:stCxn id="36" idx="6"/>
                <a:endCxn id="35" idx="2"/>
              </p:cNvCxnSpPr>
              <p:nvPr/>
            </p:nvCxnSpPr>
            <p:spPr bwMode="auto">
              <a:xfrm>
                <a:off x="3750" y="3818"/>
                <a:ext cx="937" cy="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23"/>
              <p:cNvCxnSpPr>
                <a:cxnSpLocks noChangeShapeType="1"/>
                <a:stCxn id="37" idx="5"/>
                <a:endCxn id="35" idx="1"/>
              </p:cNvCxnSpPr>
              <p:nvPr/>
            </p:nvCxnSpPr>
            <p:spPr bwMode="auto">
              <a:xfrm>
                <a:off x="3740" y="2137"/>
                <a:ext cx="1007" cy="153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" name="49 Rectángulo"/>
          <p:cNvSpPr/>
          <p:nvPr/>
        </p:nvSpPr>
        <p:spPr>
          <a:xfrm>
            <a:off x="5118099" y="228600"/>
            <a:ext cx="3532188" cy="67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low</a:t>
            </a:r>
            <a:r>
              <a:rPr lang="es-MX" b="1" dirty="0"/>
              <a:t>[v] = min (d[v], d[w])</a:t>
            </a:r>
          </a:p>
        </p:txBody>
      </p:sp>
    </p:spTree>
    <p:extLst>
      <p:ext uri="{BB962C8B-B14F-4D97-AF65-F5344CB8AC3E}">
        <p14:creationId xmlns:p14="http://schemas.microsoft.com/office/powerpoint/2010/main" val="14482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6344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b="1" dirty="0">
                <a:solidFill>
                  <a:srgbClr val="FF0000"/>
                </a:solidFill>
              </a:rPr>
              <a:t>Teorema:</a:t>
            </a:r>
          </a:p>
          <a:p>
            <a:pPr>
              <a:defRPr/>
            </a:pPr>
            <a:endParaRPr lang="es-ES_tradnl" sz="2400" dirty="0"/>
          </a:p>
          <a:p>
            <a:pPr>
              <a:defRPr/>
            </a:pPr>
            <a:r>
              <a:rPr lang="es-ES_tradnl" sz="2400" dirty="0"/>
              <a:t>Un vértice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v</a:t>
            </a:r>
            <a:r>
              <a:rPr lang="es-ES_tradnl" sz="2400" b="1" i="1" dirty="0" smtClean="0"/>
              <a:t>,</a:t>
            </a:r>
            <a:r>
              <a:rPr lang="es-ES_tradnl" sz="2400" dirty="0" smtClean="0"/>
              <a:t> </a:t>
            </a:r>
            <a:r>
              <a:rPr lang="es-ES_tradnl" sz="2400" dirty="0"/>
              <a:t>distinto de la raíz, es </a:t>
            </a:r>
            <a:r>
              <a:rPr lang="es-ES_tradnl" sz="2400" b="1" dirty="0"/>
              <a:t>punto de </a:t>
            </a:r>
            <a:r>
              <a:rPr lang="es-ES_tradnl" sz="2400" b="1" dirty="0" smtClean="0"/>
              <a:t>articulación</a:t>
            </a:r>
            <a:r>
              <a:rPr lang="es-ES_tradnl" sz="2400" dirty="0"/>
              <a:t> </a:t>
            </a:r>
            <a:r>
              <a:rPr lang="es-ES_tradnl" sz="2400" dirty="0" smtClean="0">
                <a:sym typeface="Symbol"/>
              </a:rPr>
              <a:t> </a:t>
            </a:r>
            <a:r>
              <a:rPr lang="es-ES_tradnl" sz="2400" dirty="0" smtClean="0"/>
              <a:t>existe </a:t>
            </a:r>
            <a:r>
              <a:rPr lang="es-ES_tradnl" sz="2400" dirty="0"/>
              <a:t>un vértice </a:t>
            </a:r>
            <a:r>
              <a:rPr lang="es-ES_tradnl" sz="2400" b="1" i="1" dirty="0" smtClean="0">
                <a:solidFill>
                  <a:srgbClr val="0070C0"/>
                </a:solidFill>
              </a:rPr>
              <a:t>w</a:t>
            </a:r>
            <a:r>
              <a:rPr lang="es-ES_tradnl" sz="2400" dirty="0" smtClean="0"/>
              <a:t>, </a:t>
            </a:r>
            <a:r>
              <a:rPr lang="es-ES_tradnl" sz="2400" dirty="0"/>
              <a:t>hijo de </a:t>
            </a:r>
            <a:r>
              <a:rPr lang="es-ES_tradnl" sz="2400" b="1" i="1" dirty="0">
                <a:solidFill>
                  <a:srgbClr val="0070C0"/>
                </a:solidFill>
              </a:rPr>
              <a:t>v</a:t>
            </a:r>
            <a:r>
              <a:rPr lang="es-ES_tradnl" sz="2400" dirty="0"/>
              <a:t> en el </a:t>
            </a:r>
            <a:r>
              <a:rPr lang="es-ES_tradnl" sz="2400" b="1" dirty="0"/>
              <a:t>árbol abarcador </a:t>
            </a:r>
            <a:r>
              <a:rPr lang="es-ES_tradnl" sz="2400" dirty="0" smtClean="0"/>
              <a:t>correspondiente, </a:t>
            </a:r>
            <a:r>
              <a:rPr lang="es-ES_tradnl" sz="2400" dirty="0"/>
              <a:t>tal que </a:t>
            </a:r>
            <a:r>
              <a:rPr lang="es-ES_tradnl" sz="2400" b="1" i="1" dirty="0" err="1" smtClean="0">
                <a:solidFill>
                  <a:srgbClr val="0070C0"/>
                </a:solidFill>
              </a:rPr>
              <a:t>low</a:t>
            </a:r>
            <a:r>
              <a:rPr lang="es-ES_tradnl" sz="2400" b="1" dirty="0" smtClean="0"/>
              <a:t>[</a:t>
            </a:r>
            <a:r>
              <a:rPr lang="es-ES_tradnl" sz="2400" b="1" i="1" dirty="0" smtClean="0">
                <a:solidFill>
                  <a:srgbClr val="0070C0"/>
                </a:solidFill>
              </a:rPr>
              <a:t>w</a:t>
            </a:r>
            <a:r>
              <a:rPr lang="es-ES_tradnl" sz="2400" b="1" dirty="0" smtClean="0"/>
              <a:t>] </a:t>
            </a:r>
            <a:r>
              <a:rPr lang="es-ES_tradnl" sz="2400" b="1" dirty="0">
                <a:cs typeface="Arial" charset="0"/>
              </a:rPr>
              <a:t>≥</a:t>
            </a:r>
            <a:r>
              <a:rPr lang="es-ES_tradnl" sz="2400" b="1" dirty="0"/>
              <a:t>  </a:t>
            </a:r>
            <a:r>
              <a:rPr lang="es-ES_tradnl" sz="2400" b="1" i="1" dirty="0" smtClean="0">
                <a:solidFill>
                  <a:srgbClr val="0070C0"/>
                </a:solidFill>
              </a:rPr>
              <a:t>d</a:t>
            </a:r>
            <a:r>
              <a:rPr lang="es-ES_tradnl" sz="2400" b="1" dirty="0" smtClean="0"/>
              <a:t>[</a:t>
            </a:r>
            <a:r>
              <a:rPr lang="es-ES_tradnl" sz="2400" b="1" i="1" dirty="0" smtClean="0">
                <a:solidFill>
                  <a:srgbClr val="0070C0"/>
                </a:solidFill>
              </a:rPr>
              <a:t>v</a:t>
            </a:r>
            <a:r>
              <a:rPr lang="es-ES_tradnl" sz="2400" b="1" dirty="0" smtClean="0"/>
              <a:t>]</a:t>
            </a:r>
          </a:p>
          <a:p>
            <a:pPr>
              <a:defRPr/>
            </a:pPr>
            <a:endParaRPr lang="es-ES_tradnl" sz="2400" b="1" dirty="0" smtClean="0"/>
          </a:p>
          <a:p>
            <a:pPr>
              <a:defRPr/>
            </a:pPr>
            <a:r>
              <a:rPr lang="es-ES_tradnl" sz="2400" b="1" dirty="0" smtClean="0"/>
              <a:t>Demostración: </a:t>
            </a:r>
            <a:r>
              <a:rPr lang="es-ES_tradnl" sz="2400" dirty="0" smtClean="0"/>
              <a:t>Es una aplicación directa del </a:t>
            </a:r>
            <a:r>
              <a:rPr lang="es-ES_tradnl" sz="2400" b="1" dirty="0" smtClean="0">
                <a:solidFill>
                  <a:srgbClr val="FF0000"/>
                </a:solidFill>
              </a:rPr>
              <a:t>Lema 2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3462755"/>
            <a:ext cx="8534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 err="1" smtClean="0"/>
              <a:t>Observaciones</a:t>
            </a:r>
            <a:r>
              <a:rPr lang="en-US" sz="2400" b="1" dirty="0" smtClean="0"/>
              <a:t>: </a:t>
            </a:r>
          </a:p>
          <a:p>
            <a:pPr marL="342900" indent="-342900">
              <a:spcBef>
                <a:spcPct val="50000"/>
              </a:spcBef>
              <a:buFontTx/>
              <a:buChar char="-"/>
              <a:defRPr/>
            </a:pPr>
            <a:r>
              <a:rPr lang="es-ES_tradnl" sz="2400" dirty="0" smtClean="0"/>
              <a:t>En </a:t>
            </a:r>
            <a:r>
              <a:rPr lang="es-ES_tradnl" sz="2400" dirty="0"/>
              <a:t>este caso, </a:t>
            </a:r>
            <a:r>
              <a:rPr lang="es-ES_tradnl" sz="2400" b="1" i="1" dirty="0">
                <a:solidFill>
                  <a:srgbClr val="0070C0"/>
                </a:solidFill>
              </a:rPr>
              <a:t>v</a:t>
            </a:r>
            <a:r>
              <a:rPr lang="es-ES_tradnl" sz="2400" dirty="0"/>
              <a:t> desconecta a </a:t>
            </a:r>
            <a:r>
              <a:rPr lang="es-ES_tradnl" sz="2400" b="1" i="1" dirty="0" smtClean="0">
                <a:solidFill>
                  <a:srgbClr val="0070C0"/>
                </a:solidFill>
              </a:rPr>
              <a:t>w</a:t>
            </a:r>
            <a:r>
              <a:rPr lang="es-ES_tradnl" sz="2400" dirty="0" smtClean="0"/>
              <a:t> </a:t>
            </a:r>
            <a:r>
              <a:rPr lang="es-ES_tradnl" sz="2400" dirty="0"/>
              <a:t>y a sus descendientes del resto </a:t>
            </a:r>
            <a:r>
              <a:rPr lang="es-ES_tradnl" sz="2400" dirty="0" smtClean="0"/>
              <a:t>del grafo</a:t>
            </a:r>
            <a:endParaRPr lang="es-ES_tradnl" sz="2400" dirty="0"/>
          </a:p>
          <a:p>
            <a:pPr marL="342900" indent="-342900">
              <a:buFontTx/>
              <a:buChar char="-"/>
              <a:defRPr/>
            </a:pPr>
            <a:r>
              <a:rPr lang="es-ES_tradnl" sz="2400" dirty="0" smtClean="0"/>
              <a:t>Es </a:t>
            </a:r>
            <a:r>
              <a:rPr lang="es-ES_tradnl" sz="2400" dirty="0"/>
              <a:t>suficiente que suceda con, al menos, un solo hijo de </a:t>
            </a:r>
            <a:r>
              <a:rPr lang="es-ES_tradnl" sz="2400" b="1" i="1" dirty="0">
                <a:solidFill>
                  <a:srgbClr val="0070C0"/>
                </a:solidFill>
              </a:rPr>
              <a:t>v</a:t>
            </a:r>
            <a:r>
              <a:rPr lang="es-ES_tradnl" sz="2400" dirty="0"/>
              <a:t>, para afirmar que </a:t>
            </a:r>
            <a:r>
              <a:rPr lang="es-ES_tradnl" sz="2400" b="1" i="1" dirty="0">
                <a:solidFill>
                  <a:srgbClr val="0070C0"/>
                </a:solidFill>
              </a:rPr>
              <a:t>v</a:t>
            </a:r>
            <a:r>
              <a:rPr lang="es-ES_tradnl" sz="2400" dirty="0"/>
              <a:t> es punto de </a:t>
            </a:r>
            <a:r>
              <a:rPr lang="es-ES_tradnl" sz="2400" dirty="0" smtClean="0"/>
              <a:t>articulación pues </a:t>
            </a:r>
            <a:r>
              <a:rPr lang="es-ES_tradnl" sz="2400" b="1" i="1" dirty="0" smtClean="0">
                <a:solidFill>
                  <a:srgbClr val="0070C0"/>
                </a:solidFill>
              </a:rPr>
              <a:t>w</a:t>
            </a:r>
            <a:r>
              <a:rPr lang="es-ES_tradnl" sz="2400" b="1" dirty="0" smtClean="0"/>
              <a:t> </a:t>
            </a:r>
            <a:r>
              <a:rPr lang="es-ES_tradnl" sz="2400" dirty="0"/>
              <a:t>y todos sus </a:t>
            </a:r>
            <a:r>
              <a:rPr lang="es-ES_tradnl" sz="2400" dirty="0" smtClean="0"/>
              <a:t>descendientes, </a:t>
            </a:r>
            <a:r>
              <a:rPr lang="es-ES_tradnl" sz="2400" dirty="0"/>
              <a:t>se desconectan de una componente mayor a la cual </a:t>
            </a:r>
            <a:r>
              <a:rPr lang="es-ES_tradnl" sz="2400" dirty="0" smtClean="0"/>
              <a:t>pertenecían </a:t>
            </a:r>
            <a:r>
              <a:rPr lang="es-ES_tradnl" sz="2400" dirty="0"/>
              <a:t>antes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26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3469480"/>
            <a:ext cx="3276600" cy="8739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1999" y="4343400"/>
            <a:ext cx="3664851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6536" y="1600200"/>
            <a:ext cx="2133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DFS – Detección de puntos de articulación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990600"/>
                <a:ext cx="5135418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DFS-VISIT-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G, 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time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 time + 1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d[u] = time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low[u]= d[u] 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DFS-VISIT-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low[u]=min(low[u],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low[v]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low[v]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≥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d[u]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print </a:t>
                </a:r>
                <a:r>
                  <a:rPr lang="en-US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is art. point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𝒗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low[u]=min(low[u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],d[v])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5135418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1069" t="-862" b="-12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4 CuadroTexto"/>
          <p:cNvSpPr txBox="1"/>
          <p:nvPr/>
        </p:nvSpPr>
        <p:spPr>
          <a:xfrm>
            <a:off x="5486400" y="1072189"/>
            <a:ext cx="3392881" cy="847070"/>
          </a:xfrm>
          <a:prstGeom prst="roundRect">
            <a:avLst>
              <a:gd name="adj" fmla="val 4555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NOTA:</a:t>
            </a:r>
          </a:p>
          <a:p>
            <a:pPr algn="ctr"/>
            <a:r>
              <a:rPr lang="es-MX" sz="2400" b="1" dirty="0" smtClean="0"/>
              <a:t>G</a:t>
            </a:r>
            <a:r>
              <a:rPr lang="es-MX" sz="2400" dirty="0" smtClean="0"/>
              <a:t> es un </a:t>
            </a:r>
            <a:r>
              <a:rPr lang="es-MX" sz="2400" b="1" dirty="0" smtClean="0">
                <a:solidFill>
                  <a:srgbClr val="FF0000"/>
                </a:solidFill>
              </a:rPr>
              <a:t>grafo conexo</a:t>
            </a:r>
          </a:p>
        </p:txBody>
      </p:sp>
      <p:sp>
        <p:nvSpPr>
          <p:cNvPr id="11" name="4 CuadroTexto"/>
          <p:cNvSpPr txBox="1"/>
          <p:nvPr/>
        </p:nvSpPr>
        <p:spPr>
          <a:xfrm>
            <a:off x="152400" y="5688211"/>
            <a:ext cx="8839200" cy="1223546"/>
          </a:xfrm>
          <a:prstGeom prst="roundRect">
            <a:avLst>
              <a:gd name="adj" fmla="val 45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LA RAIZ hay que verla como un CASO ESPECIAL: </a:t>
            </a:r>
            <a:r>
              <a:rPr lang="es-MX" dirty="0" smtClean="0"/>
              <a:t>o sea, </a:t>
            </a:r>
            <a:r>
              <a:rPr lang="es-MX" dirty="0"/>
              <a:t>h</a:t>
            </a:r>
            <a:r>
              <a:rPr lang="es-MX" dirty="0" smtClean="0"/>
              <a:t>ay que verificar (fuera de </a:t>
            </a:r>
            <a:r>
              <a:rPr lang="es-MX" b="1" dirty="0" smtClean="0"/>
              <a:t>DFS-VISIT-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s-MX" b="1" dirty="0" smtClean="0"/>
              <a:t>)</a:t>
            </a:r>
            <a:r>
              <a:rPr lang="es-MX" dirty="0" smtClean="0"/>
              <a:t> si la raíz es </a:t>
            </a:r>
            <a:r>
              <a:rPr lang="es-MX" b="1" dirty="0" smtClean="0">
                <a:solidFill>
                  <a:srgbClr val="0070C0"/>
                </a:solidFill>
              </a:rPr>
              <a:t>punto de articulación </a:t>
            </a:r>
            <a:r>
              <a:rPr lang="es-MX" dirty="0" smtClean="0"/>
              <a:t>o no [según el </a:t>
            </a:r>
            <a:r>
              <a:rPr lang="es-MX" b="1" dirty="0" smtClean="0"/>
              <a:t>Lema 1</a:t>
            </a:r>
            <a:r>
              <a:rPr lang="es-MX" dirty="0" smtClean="0"/>
              <a:t>]. Notar que, bajo el criterio seguido en el algoritmo, siempre será un </a:t>
            </a:r>
            <a:r>
              <a:rPr lang="es-MX" b="1" dirty="0" smtClean="0">
                <a:solidFill>
                  <a:srgbClr val="0070C0"/>
                </a:solidFill>
              </a:rPr>
              <a:t>punto de articulación </a:t>
            </a:r>
            <a:r>
              <a:rPr lang="es-MX" dirty="0" smtClean="0"/>
              <a:t>pues tiene el menor </a:t>
            </a:r>
            <a:r>
              <a:rPr lang="es-MX" b="1" dirty="0" smtClean="0"/>
              <a:t>d[] </a:t>
            </a:r>
            <a:r>
              <a:rPr lang="es-MX" dirty="0" smtClean="0"/>
              <a:t>posible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52534" y="1295400"/>
            <a:ext cx="228600" cy="11834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52534" y="2514600"/>
            <a:ext cx="228600" cy="182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8300" y="4918809"/>
            <a:ext cx="228600" cy="49139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04800" y="2469645"/>
            <a:ext cx="4247734" cy="92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876800"/>
            <a:ext cx="4247734" cy="162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5391538"/>
            <a:ext cx="424773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1"/>
          <p:cNvSpPr/>
          <p:nvPr/>
        </p:nvSpPr>
        <p:spPr>
          <a:xfrm>
            <a:off x="4572000" y="4419600"/>
            <a:ext cx="209134" cy="4653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76200" y="43858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c</a:t>
            </a:r>
            <a:r>
              <a:rPr lang="en-US" sz="1600" b="1" i="1" dirty="0" err="1" smtClean="0">
                <a:solidFill>
                  <a:srgbClr val="FF0000"/>
                </a:solidFill>
              </a:rPr>
              <a:t>aso</a:t>
            </a:r>
            <a:r>
              <a:rPr lang="en-US" sz="1600" b="1" i="1" dirty="0" smtClean="0">
                <a:solidFill>
                  <a:srgbClr val="FF0000"/>
                </a:solidFill>
              </a:rPr>
              <a:t> 3</a:t>
            </a:r>
            <a:endParaRPr lang="es-ES" sz="1600" b="1" i="1" dirty="0">
              <a:solidFill>
                <a:srgbClr val="FF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136" y="16002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c</a:t>
            </a:r>
            <a:r>
              <a:rPr lang="en-US" sz="1600" b="1" i="1" dirty="0" err="1" smtClean="0">
                <a:solidFill>
                  <a:srgbClr val="FF0000"/>
                </a:solidFill>
              </a:rPr>
              <a:t>aso</a:t>
            </a:r>
            <a:r>
              <a:rPr lang="en-US" sz="1600" b="1" i="1" dirty="0" smtClean="0">
                <a:solidFill>
                  <a:srgbClr val="FF0000"/>
                </a:solidFill>
              </a:rPr>
              <a:t> base</a:t>
            </a:r>
          </a:p>
          <a:p>
            <a:r>
              <a:rPr lang="en-US" sz="1600" b="1" i="1" dirty="0">
                <a:solidFill>
                  <a:srgbClr val="FF0000"/>
                </a:solidFill>
              </a:rPr>
              <a:t>1</a:t>
            </a:r>
            <a:endParaRPr lang="es-ES" sz="1600" b="1" i="1" dirty="0">
              <a:solidFill>
                <a:srgbClr val="FF000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952999" y="4572000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&lt;</a:t>
            </a:r>
            <a:r>
              <a:rPr lang="en-US" i="1" dirty="0" smtClean="0"/>
              <a:t>u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B050"/>
                </a:solidFill>
              </a:rPr>
              <a:t>&gt; es </a:t>
            </a:r>
            <a:r>
              <a:rPr lang="en-US" dirty="0" err="1" smtClean="0">
                <a:solidFill>
                  <a:srgbClr val="00B050"/>
                </a:solidFill>
              </a:rPr>
              <a:t>una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/>
              <a:t>arista de </a:t>
            </a:r>
            <a:r>
              <a:rPr lang="en-US" i="1" dirty="0" err="1" smtClean="0"/>
              <a:t>retroceso</a:t>
            </a:r>
            <a:endParaRPr lang="es-ES" i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794372" y="3440668"/>
            <a:ext cx="44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i="1" dirty="0"/>
              <a:t>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padre de </a:t>
            </a:r>
            <a:r>
              <a:rPr lang="en-US" i="1" dirty="0"/>
              <a:t>v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y &lt;</a:t>
            </a:r>
            <a:r>
              <a:rPr lang="en-US" i="1" dirty="0" smtClean="0"/>
              <a:t>u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B050"/>
                </a:solidFill>
              </a:rPr>
              <a:t>&gt; es </a:t>
            </a:r>
            <a:r>
              <a:rPr lang="en-US" dirty="0" err="1" smtClean="0">
                <a:solidFill>
                  <a:srgbClr val="00B050"/>
                </a:solidFill>
              </a:rPr>
              <a:t>una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/>
              <a:t>arista </a:t>
            </a:r>
            <a:r>
              <a:rPr lang="en-US" i="1" dirty="0" err="1" smtClean="0"/>
              <a:t>árbol</a:t>
            </a:r>
            <a:endParaRPr lang="es-ES" i="1" dirty="0"/>
          </a:p>
        </p:txBody>
      </p:sp>
      <p:cxnSp>
        <p:nvCxnSpPr>
          <p:cNvPr id="22" name="21 Conector recto de flecha"/>
          <p:cNvCxnSpPr>
            <a:endCxn id="21" idx="1"/>
          </p:cNvCxnSpPr>
          <p:nvPr/>
        </p:nvCxnSpPr>
        <p:spPr>
          <a:xfrm>
            <a:off x="4260973" y="3625334"/>
            <a:ext cx="53339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4419600" y="4724400"/>
            <a:ext cx="5334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953000" y="4278868"/>
            <a:ext cx="432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ya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visitado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i="1" dirty="0" smtClean="0"/>
              <a:t>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NO ES el padre de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B050"/>
                </a:solidFill>
              </a:rPr>
              <a:t>, o sea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2796309" y="4470528"/>
            <a:ext cx="2156691" cy="136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8 CuadroTexto"/>
          <p:cNvSpPr txBox="1"/>
          <p:nvPr/>
        </p:nvSpPr>
        <p:spPr>
          <a:xfrm>
            <a:off x="436986" y="341966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rgbClr val="FF0000"/>
                </a:solidFill>
              </a:rPr>
              <a:t>c</a:t>
            </a:r>
            <a:r>
              <a:rPr lang="en-US" sz="1600" b="1" i="1" dirty="0" err="1" smtClean="0">
                <a:solidFill>
                  <a:srgbClr val="FF0000"/>
                </a:solidFill>
              </a:rPr>
              <a:t>aso</a:t>
            </a:r>
            <a:r>
              <a:rPr lang="en-US" sz="1600" b="1" i="1" dirty="0" smtClean="0">
                <a:solidFill>
                  <a:srgbClr val="FF0000"/>
                </a:solidFill>
              </a:rPr>
              <a:t> 2</a:t>
            </a:r>
            <a:endParaRPr lang="es-E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81400" y="2447731"/>
            <a:ext cx="1936527" cy="1947693"/>
            <a:chOff x="3581400" y="2447731"/>
            <a:chExt cx="1936527" cy="1947693"/>
          </a:xfrm>
        </p:grpSpPr>
        <p:sp>
          <p:nvSpPr>
            <p:cNvPr id="17" name="31 CuadroTexto"/>
            <p:cNvSpPr txBox="1"/>
            <p:nvPr/>
          </p:nvSpPr>
          <p:spPr>
            <a:xfrm>
              <a:off x="3581400" y="4026092"/>
              <a:ext cx="193652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low[u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d[u]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114800" y="2904931"/>
              <a:ext cx="71239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(u)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352731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16 Conector recto"/>
            <p:cNvCxnSpPr/>
            <p:nvPr/>
          </p:nvCxnSpPr>
          <p:spPr>
            <a:xfrm>
              <a:off x="4493170" y="3209731"/>
              <a:ext cx="2630" cy="42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20 Conector recto"/>
            <p:cNvCxnSpPr/>
            <p:nvPr/>
          </p:nvCxnSpPr>
          <p:spPr>
            <a:xfrm flipH="1">
              <a:off x="4495353" y="2447731"/>
              <a:ext cx="447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028700" y="1009471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rgbClr val="0070C0"/>
                </a:solidFill>
              </a:rPr>
              <a:t>c</a:t>
            </a:r>
            <a:r>
              <a:rPr lang="en-US" b="1" dirty="0" err="1" smtClean="0">
                <a:solidFill>
                  <a:srgbClr val="0070C0"/>
                </a:solidFill>
              </a:rPr>
              <a:t>aso</a:t>
            </a:r>
            <a:r>
              <a:rPr lang="en-US" b="1" dirty="0" smtClean="0">
                <a:solidFill>
                  <a:srgbClr val="0070C0"/>
                </a:solidFill>
              </a:rPr>
              <a:t> base 1</a:t>
            </a:r>
            <a:r>
              <a:rPr lang="en-US" dirty="0" smtClean="0"/>
              <a:t>: en el DFS se </a:t>
            </a:r>
            <a:r>
              <a:rPr lang="en-US" dirty="0" err="1" smtClean="0"/>
              <a:t>llega</a:t>
            </a:r>
            <a:r>
              <a:rPr lang="en-US" dirty="0" smtClean="0"/>
              <a:t> a un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un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no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i="1" dirty="0" err="1" smtClean="0"/>
              <a:t>seguir</a:t>
            </a:r>
            <a:r>
              <a:rPr lang="en-US" i="1" dirty="0" smtClean="0"/>
              <a:t> </a:t>
            </a:r>
            <a:r>
              <a:rPr lang="en-US" i="1" dirty="0" err="1" smtClean="0"/>
              <a:t>bajando</a:t>
            </a:r>
            <a:r>
              <a:rPr lang="en-US" dirty="0" smtClean="0"/>
              <a:t>, </a:t>
            </a:r>
            <a:r>
              <a:rPr lang="en-US" dirty="0" err="1" smtClean="0"/>
              <a:t>pues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adyacentes</a:t>
            </a:r>
            <a:r>
              <a:rPr lang="en-US" dirty="0" smtClean="0"/>
              <a:t> (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hoja</a:t>
            </a:r>
            <a:r>
              <a:rPr lang="en-US" dirty="0" smtClean="0"/>
              <a:t>),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,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él</a:t>
            </a:r>
            <a:r>
              <a:rPr lang="en-US" dirty="0" smtClean="0"/>
              <a:t>, se </a:t>
            </a:r>
            <a:r>
              <a:rPr lang="en-US" dirty="0" err="1" smtClean="0"/>
              <a:t>empiezan</a:t>
            </a:r>
            <a:r>
              <a:rPr lang="en-US" dirty="0" smtClean="0"/>
              <a:t> a resolver,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i="1" dirty="0" smtClean="0"/>
              <a:t>backtrack</a:t>
            </a:r>
            <a:r>
              <a:rPr lang="en-US" dirty="0" smtClean="0"/>
              <a:t>, los </a:t>
            </a:r>
            <a:r>
              <a:rPr lang="en-US" dirty="0" err="1" smtClean="0"/>
              <a:t>llamados</a:t>
            </a:r>
            <a:r>
              <a:rPr lang="en-US" dirty="0" smtClean="0"/>
              <a:t> </a:t>
            </a:r>
            <a:r>
              <a:rPr lang="en-US" dirty="0" err="1" smtClean="0"/>
              <a:t>recursivos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quedaron</a:t>
            </a:r>
            <a:r>
              <a:rPr lang="en-US" dirty="0" smtClean="0"/>
              <a:t> </a:t>
            </a:r>
            <a:r>
              <a:rPr lang="en-US" dirty="0" err="1" smtClean="0"/>
              <a:t>pendientes</a:t>
            </a:r>
            <a:endParaRPr lang="es-ES" dirty="0"/>
          </a:p>
        </p:txBody>
      </p:sp>
      <p:sp>
        <p:nvSpPr>
          <p:cNvPr id="54" name="38 CuadroTexto"/>
          <p:cNvSpPr txBox="1"/>
          <p:nvPr/>
        </p:nvSpPr>
        <p:spPr>
          <a:xfrm>
            <a:off x="3200400" y="4485382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70C0"/>
                </a:solidFill>
              </a:rPr>
              <a:t>c</a:t>
            </a:r>
            <a:r>
              <a:rPr lang="en-US" sz="1600" b="1" dirty="0" err="1" smtClean="0">
                <a:solidFill>
                  <a:srgbClr val="0070C0"/>
                </a:solidFill>
              </a:rPr>
              <a:t>aso</a:t>
            </a:r>
            <a:r>
              <a:rPr lang="en-US" sz="1600" b="1" dirty="0" smtClean="0">
                <a:solidFill>
                  <a:srgbClr val="0070C0"/>
                </a:solidFill>
              </a:rPr>
              <a:t> base 1: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no </a:t>
            </a:r>
            <a:r>
              <a:rPr lang="en-US" sz="1600" b="1" dirty="0" err="1" smtClean="0">
                <a:solidFill>
                  <a:srgbClr val="FF0000"/>
                </a:solidFill>
              </a:rPr>
              <a:t>tiene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adyacentes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excepto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</a:t>
            </a:r>
            <a:r>
              <a:rPr lang="en-US" sz="1600" b="1" dirty="0" smtClean="0"/>
              <a:t> padre en el </a:t>
            </a:r>
            <a:r>
              <a:rPr lang="en-US" sz="1600" b="1" dirty="0" err="1" smtClean="0"/>
              <a:t>árbol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abarcador</a:t>
            </a:r>
            <a:r>
              <a:rPr lang="en-US" sz="1600" b="1" dirty="0" smtClean="0"/>
              <a:t>, </a:t>
            </a:r>
            <a:r>
              <a:rPr lang="en-US" sz="1600" dirty="0">
                <a:sym typeface="Symbol" panose="05050102010706020507" pitchFamily="18" charset="2"/>
              </a:rPr>
              <a:t>(</a:t>
            </a:r>
            <a:r>
              <a:rPr lang="en-US" sz="1600" b="1" i="1" dirty="0">
                <a:solidFill>
                  <a:srgbClr val="0070C0"/>
                </a:solidFill>
                <a:sym typeface="Symbol" panose="05050102010706020507" pitchFamily="18" charset="2"/>
              </a:rPr>
              <a:t>u</a:t>
            </a:r>
            <a:r>
              <a:rPr lang="en-US" sz="1600" dirty="0" smtClean="0">
                <a:sym typeface="Symbol" panose="05050102010706020507" pitchFamily="18" charset="2"/>
              </a:rPr>
              <a:t>),</a:t>
            </a:r>
            <a:endParaRPr lang="es-ES" sz="1600" dirty="0"/>
          </a:p>
          <a:p>
            <a:pPr algn="ctr"/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visitado</a:t>
            </a:r>
            <a:r>
              <a:rPr lang="en-US" sz="1600" b="1" dirty="0" smtClean="0"/>
              <a:t>)</a:t>
            </a:r>
            <a:endParaRPr lang="es-E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676469" y="838200"/>
            <a:ext cx="7924800" cy="525780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4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9"/>
          <p:cNvSpPr>
            <a:spLocks/>
          </p:cNvSpPr>
          <p:nvPr/>
        </p:nvSpPr>
        <p:spPr bwMode="auto">
          <a:xfrm rot="196952">
            <a:off x="2036311" y="3631477"/>
            <a:ext cx="409680" cy="912277"/>
          </a:xfrm>
          <a:custGeom>
            <a:avLst/>
            <a:gdLst>
              <a:gd name="T0" fmla="*/ 2147483647 w 143"/>
              <a:gd name="T1" fmla="*/ 0 h 952"/>
              <a:gd name="T2" fmla="*/ 2147483647 w 143"/>
              <a:gd name="T3" fmla="*/ 2147483647 h 952"/>
              <a:gd name="T4" fmla="*/ 2147483647 w 143"/>
              <a:gd name="T5" fmla="*/ 2147483647 h 952"/>
              <a:gd name="T6" fmla="*/ 2147483647 w 143"/>
              <a:gd name="T7" fmla="*/ 2147483647 h 952"/>
              <a:gd name="T8" fmla="*/ 2147483647 w 143"/>
              <a:gd name="T9" fmla="*/ 2147483647 h 952"/>
              <a:gd name="T10" fmla="*/ 2147483647 w 143"/>
              <a:gd name="T11" fmla="*/ 2147483647 h 952"/>
              <a:gd name="T12" fmla="*/ 0 w 143"/>
              <a:gd name="T13" fmla="*/ 2147483647 h 952"/>
              <a:gd name="T14" fmla="*/ 2147483647 w 143"/>
              <a:gd name="T15" fmla="*/ 2147483647 h 952"/>
              <a:gd name="T16" fmla="*/ 2147483647 w 143"/>
              <a:gd name="T17" fmla="*/ 2147483647 h 952"/>
              <a:gd name="T18" fmla="*/ 2147483647 w 143"/>
              <a:gd name="T19" fmla="*/ 2147483647 h 952"/>
              <a:gd name="T20" fmla="*/ 2147483647 w 143"/>
              <a:gd name="T21" fmla="*/ 2147483647 h 952"/>
              <a:gd name="T22" fmla="*/ 2147483647 w 143"/>
              <a:gd name="T23" fmla="*/ 2147483647 h 952"/>
              <a:gd name="T24" fmla="*/ 2147483647 w 143"/>
              <a:gd name="T25" fmla="*/ 2147483647 h 952"/>
              <a:gd name="T26" fmla="*/ 2147483647 w 143"/>
              <a:gd name="T27" fmla="*/ 2147483647 h 952"/>
              <a:gd name="T28" fmla="*/ 2147483647 w 143"/>
              <a:gd name="T29" fmla="*/ 2147483647 h 9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3"/>
              <a:gd name="T46" fmla="*/ 0 h 952"/>
              <a:gd name="T47" fmla="*/ 143 w 143"/>
              <a:gd name="T48" fmla="*/ 952 h 95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3" h="952">
                <a:moveTo>
                  <a:pt x="90" y="0"/>
                </a:moveTo>
                <a:cubicBezTo>
                  <a:pt x="67" y="15"/>
                  <a:pt x="45" y="30"/>
                  <a:pt x="45" y="45"/>
                </a:cubicBezTo>
                <a:cubicBezTo>
                  <a:pt x="45" y="60"/>
                  <a:pt x="90" y="67"/>
                  <a:pt x="90" y="90"/>
                </a:cubicBezTo>
                <a:cubicBezTo>
                  <a:pt x="90" y="113"/>
                  <a:pt x="37" y="151"/>
                  <a:pt x="45" y="181"/>
                </a:cubicBezTo>
                <a:cubicBezTo>
                  <a:pt x="53" y="211"/>
                  <a:pt x="129" y="242"/>
                  <a:pt x="136" y="272"/>
                </a:cubicBezTo>
                <a:cubicBezTo>
                  <a:pt x="143" y="302"/>
                  <a:pt x="113" y="340"/>
                  <a:pt x="90" y="363"/>
                </a:cubicBezTo>
                <a:cubicBezTo>
                  <a:pt x="67" y="386"/>
                  <a:pt x="0" y="393"/>
                  <a:pt x="0" y="408"/>
                </a:cubicBezTo>
                <a:cubicBezTo>
                  <a:pt x="0" y="423"/>
                  <a:pt x="67" y="438"/>
                  <a:pt x="90" y="453"/>
                </a:cubicBezTo>
                <a:cubicBezTo>
                  <a:pt x="113" y="468"/>
                  <a:pt x="143" y="476"/>
                  <a:pt x="136" y="499"/>
                </a:cubicBezTo>
                <a:cubicBezTo>
                  <a:pt x="129" y="522"/>
                  <a:pt x="45" y="551"/>
                  <a:pt x="45" y="589"/>
                </a:cubicBezTo>
                <a:cubicBezTo>
                  <a:pt x="45" y="627"/>
                  <a:pt x="129" y="695"/>
                  <a:pt x="136" y="725"/>
                </a:cubicBezTo>
                <a:cubicBezTo>
                  <a:pt x="143" y="755"/>
                  <a:pt x="105" y="756"/>
                  <a:pt x="90" y="771"/>
                </a:cubicBezTo>
                <a:cubicBezTo>
                  <a:pt x="75" y="786"/>
                  <a:pt x="37" y="801"/>
                  <a:pt x="45" y="816"/>
                </a:cubicBezTo>
                <a:cubicBezTo>
                  <a:pt x="53" y="831"/>
                  <a:pt x="136" y="839"/>
                  <a:pt x="136" y="862"/>
                </a:cubicBezTo>
                <a:cubicBezTo>
                  <a:pt x="136" y="885"/>
                  <a:pt x="60" y="945"/>
                  <a:pt x="45" y="9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 flipH="1">
            <a:off x="2280831" y="4838833"/>
            <a:ext cx="2015" cy="404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2280831" y="5548571"/>
            <a:ext cx="2630" cy="427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Arco"/>
          <p:cNvSpPr/>
          <p:nvPr/>
        </p:nvSpPr>
        <p:spPr>
          <a:xfrm flipH="1">
            <a:off x="1393801" y="3479780"/>
            <a:ext cx="1263868" cy="1992591"/>
          </a:xfrm>
          <a:prstGeom prst="arc">
            <a:avLst>
              <a:gd name="adj1" fmla="val 16200000"/>
              <a:gd name="adj2" fmla="val 586580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2641903" y="4440599"/>
            <a:ext cx="33685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low[u]=min(low[u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low[v]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304731" y="4754808"/>
            <a:ext cx="810328" cy="555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29069" y="4764139"/>
            <a:ext cx="304800" cy="343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43148" y="4812346"/>
            <a:ext cx="429328" cy="70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57469" y="5329302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90869" y="5529909"/>
            <a:ext cx="142948" cy="2472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33869" y="5114731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34 CuadroTexto"/>
          <p:cNvSpPr txBox="1"/>
          <p:nvPr/>
        </p:nvSpPr>
        <p:spPr>
          <a:xfrm>
            <a:off x="828869" y="390331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rgbClr val="0070C0"/>
                </a:solidFill>
                <a:cs typeface="Consolas" panose="020B0609020204030204" pitchFamily="49" charset="0"/>
              </a:rPr>
              <a:t>c</a:t>
            </a:r>
            <a:r>
              <a:rPr lang="en-US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aso</a:t>
            </a:r>
            <a:r>
              <a:rPr lang="en-US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 2</a:t>
            </a:r>
            <a:r>
              <a:rPr lang="en-US" b="1" dirty="0" smtClean="0">
                <a:cs typeface="Consolas" panose="020B0609020204030204" pitchFamily="49" charset="0"/>
              </a:rPr>
              <a:t>:</a:t>
            </a:r>
            <a:r>
              <a:rPr lang="en-US" dirty="0" smtClean="0">
                <a:cs typeface="Consolas" panose="020B0609020204030204" pitchFamily="49" charset="0"/>
              </a:rPr>
              <a:t> En </a:t>
            </a:r>
            <a:r>
              <a:rPr lang="en-US" dirty="0" err="1" smtClean="0">
                <a:cs typeface="Consolas" panose="020B0609020204030204" pitchFamily="49" charset="0"/>
              </a:rPr>
              <a:t>este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caso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cs typeface="Consolas" panose="020B0609020204030204" pitchFamily="49" charset="0"/>
              </a:rPr>
              <a:t>arista </a:t>
            </a:r>
            <a:r>
              <a:rPr lang="en-US" u="sng" dirty="0" err="1">
                <a:cs typeface="Consolas" panose="020B0609020204030204" pitchFamily="49" charset="0"/>
              </a:rPr>
              <a:t>árbol</a:t>
            </a:r>
            <a:r>
              <a:rPr lang="en-US" u="sng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y </a:t>
            </a:r>
            <a:r>
              <a:rPr lang="en-US" b="1" i="1" dirty="0" smtClean="0">
                <a:solidFill>
                  <a:srgbClr val="0070C0"/>
                </a:solidFill>
                <a:cs typeface="Consolas" panose="020B0609020204030204" pitchFamily="49" charset="0"/>
              </a:rPr>
              <a:t>v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es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uno</a:t>
            </a:r>
            <a:r>
              <a:rPr lang="en-US" dirty="0" smtClean="0">
                <a:cs typeface="Consolas" panose="020B0609020204030204" pitchFamily="49" charset="0"/>
              </a:rPr>
              <a:t> de los </a:t>
            </a:r>
            <a:r>
              <a:rPr lang="en-US" dirty="0" err="1" smtClean="0">
                <a:cs typeface="Consolas" panose="020B0609020204030204" pitchFamily="49" charset="0"/>
              </a:rPr>
              <a:t>hijos</a:t>
            </a:r>
            <a:r>
              <a:rPr lang="en-US" dirty="0" smtClean="0">
                <a:cs typeface="Consolas" panose="020B0609020204030204" pitchFamily="49" charset="0"/>
              </a:rPr>
              <a:t> de </a:t>
            </a:r>
            <a:r>
              <a:rPr lang="en-US" b="1" i="1" dirty="0" smtClean="0">
                <a:solidFill>
                  <a:srgbClr val="0070C0"/>
                </a:solidFill>
                <a:cs typeface="Consolas" panose="020B0609020204030204" pitchFamily="49" charset="0"/>
              </a:rPr>
              <a:t>u</a:t>
            </a:r>
            <a:r>
              <a:rPr lang="en-US" dirty="0" smtClean="0">
                <a:cs typeface="Consolas" panose="020B0609020204030204" pitchFamily="49" charset="0"/>
              </a:rPr>
              <a:t> en el </a:t>
            </a:r>
            <a:r>
              <a:rPr lang="en-US" dirty="0" err="1" smtClean="0">
                <a:cs typeface="Consolas" panose="020B0609020204030204" pitchFamily="49" charset="0"/>
              </a:rPr>
              <a:t>árbol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abarcador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En </a:t>
            </a:r>
            <a:r>
              <a:rPr lang="en-US" dirty="0" err="1">
                <a:cs typeface="Consolas" panose="020B0609020204030204" pitchFamily="49" charset="0"/>
              </a:rPr>
              <a:t>este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momento</a:t>
            </a:r>
            <a:r>
              <a:rPr lang="en-US" dirty="0">
                <a:cs typeface="Consolas" panose="020B0609020204030204" pitchFamily="49" charset="0"/>
              </a:rPr>
              <a:t>, el </a:t>
            </a:r>
            <a:r>
              <a:rPr lang="en-US" dirty="0" err="1">
                <a:cs typeface="Consolas" panose="020B0609020204030204" pitchFamily="49" charset="0"/>
              </a:rPr>
              <a:t>algoritmo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determina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si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es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necesario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actualizar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el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err="1">
                <a:cs typeface="Consolas" panose="020B0609020204030204" pitchFamily="49" charset="0"/>
              </a:rPr>
              <a:t>teniendo</a:t>
            </a:r>
            <a:r>
              <a:rPr lang="en-US" dirty="0">
                <a:cs typeface="Consolas" panose="020B0609020204030204" pitchFamily="49" charset="0"/>
              </a:rPr>
              <a:t> en </a:t>
            </a:r>
            <a:r>
              <a:rPr lang="en-US" dirty="0" err="1">
                <a:cs typeface="Consolas" panose="020B0609020204030204" pitchFamily="49" charset="0"/>
              </a:rPr>
              <a:t>cuenta</a:t>
            </a:r>
            <a:r>
              <a:rPr lang="en-US" dirty="0">
                <a:cs typeface="Consolas" panose="020B0609020204030204" pitchFamily="49" charset="0"/>
              </a:rPr>
              <a:t> el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err="1">
                <a:cs typeface="Consolas" panose="020B0609020204030204" pitchFamily="49" charset="0"/>
              </a:rPr>
              <a:t>calculado</a:t>
            </a:r>
            <a:r>
              <a:rPr lang="en-US" dirty="0">
                <a:cs typeface="Consolas" panose="020B0609020204030204" pitchFamily="49" charset="0"/>
              </a:rPr>
              <a:t> en el </a:t>
            </a:r>
            <a:r>
              <a:rPr lang="en-US" dirty="0" err="1">
                <a:cs typeface="Consolas" panose="020B0609020204030204" pitchFamily="49" charset="0"/>
              </a:rPr>
              <a:t>proceso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recursivo</a:t>
            </a:r>
            <a:endParaRPr lang="en-US" dirty="0">
              <a:cs typeface="Consolas" panose="020B0609020204030204" pitchFamily="49" charset="0"/>
            </a:endParaRPr>
          </a:p>
          <a:p>
            <a:pPr algn="just"/>
            <a:r>
              <a:rPr lang="en-US" dirty="0" smtClean="0">
                <a:cs typeface="Consolas" panose="020B0609020204030204" pitchFamily="49" charset="0"/>
              </a:rPr>
              <a:t>En general, el </a:t>
            </a:r>
            <a:r>
              <a:rPr lang="en-US" dirty="0" err="1" smtClean="0">
                <a:cs typeface="Consolas" panose="020B0609020204030204" pitchFamily="49" charset="0"/>
              </a:rPr>
              <a:t>posible</a:t>
            </a:r>
            <a:r>
              <a:rPr lang="en-US" dirty="0" smtClean="0">
                <a:cs typeface="Consolas" panose="020B0609020204030204" pitchFamily="49" charset="0"/>
              </a:rPr>
              <a:t> valor final 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low[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cs typeface="Consolas" panose="020B0609020204030204" pitchFamily="49" charset="0"/>
              </a:rPr>
              <a:t>se </a:t>
            </a:r>
            <a:r>
              <a:rPr lang="en-US" dirty="0" err="1" smtClean="0">
                <a:cs typeface="Consolas" panose="020B0609020204030204" pitchFamily="49" charset="0"/>
              </a:rPr>
              <a:t>determina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cuando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hayan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sido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resueltos</a:t>
            </a:r>
            <a:r>
              <a:rPr lang="en-US" dirty="0" smtClean="0">
                <a:cs typeface="Consolas" panose="020B0609020204030204" pitchFamily="49" charset="0"/>
              </a:rPr>
              <a:t> los </a:t>
            </a:r>
            <a:r>
              <a:rPr lang="en-US" dirty="0" err="1" smtClean="0">
                <a:cs typeface="Consolas" panose="020B0609020204030204" pitchFamily="49" charset="0"/>
              </a:rPr>
              <a:t>llamados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recursivos</a:t>
            </a:r>
            <a:r>
              <a:rPr lang="en-US" dirty="0" smtClean="0">
                <a:cs typeface="Consolas" panose="020B0609020204030204" pitchFamily="49" charset="0"/>
              </a:rPr>
              <a:t> de TODOS </a:t>
            </a:r>
            <a:r>
              <a:rPr lang="en-US" dirty="0" err="1" smtClean="0">
                <a:cs typeface="Consolas" panose="020B0609020204030204" pitchFamily="49" charset="0"/>
              </a:rPr>
              <a:t>sus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hijos</a:t>
            </a:r>
            <a:r>
              <a:rPr lang="en-US" dirty="0" smtClean="0">
                <a:cs typeface="Consolas" panose="020B0609020204030204" pitchFamily="49" charset="0"/>
              </a:rPr>
              <a:t>, o </a:t>
            </a:r>
            <a:r>
              <a:rPr lang="en-US" dirty="0">
                <a:cs typeface="Consolas" panose="020B0609020204030204" pitchFamily="49" charset="0"/>
              </a:rPr>
              <a:t>sea, </a:t>
            </a:r>
            <a:r>
              <a:rPr lang="en-US" dirty="0" smtClean="0">
                <a:cs typeface="Consolas" panose="020B0609020204030204" pitchFamily="49" charset="0"/>
              </a:rPr>
              <a:t>el valor final </a:t>
            </a:r>
            <a:r>
              <a:rPr lang="en-US" dirty="0" err="1" smtClean="0">
                <a:cs typeface="Consolas" panose="020B0609020204030204" pitchFamily="49" charset="0"/>
              </a:rPr>
              <a:t>que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adquiere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err="1" smtClean="0">
                <a:cs typeface="Consolas" panose="020B0609020204030204" pitchFamily="49" charset="0"/>
              </a:rPr>
              <a:t>es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el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min(low[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v’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cs typeface="Consolas" panose="020B0609020204030204" pitchFamily="49" charset="0"/>
              </a:rPr>
              <a:t>donde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v’</a:t>
            </a:r>
            <a:r>
              <a:rPr lang="en-US" dirty="0" err="1" smtClean="0">
                <a:cs typeface="Consolas" panose="020B0609020204030204" pitchFamily="49" charset="0"/>
              </a:rPr>
              <a:t>es</a:t>
            </a:r>
            <a:r>
              <a:rPr lang="en-US" dirty="0" smtClean="0">
                <a:cs typeface="Consolas" panose="020B0609020204030204" pitchFamily="49" charset="0"/>
              </a:rPr>
              <a:t> el </a:t>
            </a:r>
            <a:r>
              <a:rPr lang="en-US" dirty="0" err="1" smtClean="0">
                <a:cs typeface="Consolas" panose="020B0609020204030204" pitchFamily="49" charset="0"/>
              </a:rPr>
              <a:t>hijo</a:t>
            </a:r>
            <a:r>
              <a:rPr lang="en-US" dirty="0" smtClean="0">
                <a:cs typeface="Consolas" panose="020B0609020204030204" pitchFamily="49" charset="0"/>
              </a:rPr>
              <a:t> de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en el </a:t>
            </a:r>
            <a:r>
              <a:rPr lang="en-US" dirty="0" err="1" smtClean="0">
                <a:cs typeface="Consolas" panose="020B0609020204030204" pitchFamily="49" charset="0"/>
              </a:rPr>
              <a:t>árbol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tal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que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su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low[]</a:t>
            </a:r>
            <a:r>
              <a:rPr lang="en-US" dirty="0" err="1" smtClean="0">
                <a:cs typeface="Consolas" panose="020B0609020204030204" pitchFamily="49" charset="0"/>
              </a:rPr>
              <a:t>es</a:t>
            </a:r>
            <a:r>
              <a:rPr lang="en-US" dirty="0" smtClean="0">
                <a:cs typeface="Consolas" panose="020B0609020204030204" pitchFamily="49" charset="0"/>
              </a:rPr>
              <a:t> el </a:t>
            </a:r>
            <a:r>
              <a:rPr lang="en-US" dirty="0" err="1" smtClean="0">
                <a:cs typeface="Consolas" panose="020B0609020204030204" pitchFamily="49" charset="0"/>
              </a:rPr>
              <a:t>mínimo</a:t>
            </a:r>
            <a:r>
              <a:rPr lang="en-US" dirty="0" smtClean="0">
                <a:cs typeface="Consolas" panose="020B0609020204030204" pitchFamily="49" charset="0"/>
              </a:rPr>
              <a:t> con </a:t>
            </a:r>
            <a:r>
              <a:rPr lang="en-US" dirty="0" err="1" smtClean="0">
                <a:cs typeface="Consolas" panose="020B0609020204030204" pitchFamily="49" charset="0"/>
              </a:rPr>
              <a:t>respecto</a:t>
            </a:r>
            <a:r>
              <a:rPr lang="en-US" dirty="0" smtClean="0">
                <a:cs typeface="Consolas" panose="020B0609020204030204" pitchFamily="49" charset="0"/>
              </a:rPr>
              <a:t> al de los </a:t>
            </a:r>
            <a:r>
              <a:rPr lang="en-US" dirty="0" err="1" smtClean="0">
                <a:cs typeface="Consolas" panose="020B0609020204030204" pitchFamily="49" charset="0"/>
              </a:rPr>
              <a:t>restantes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hijos</a:t>
            </a:r>
            <a:r>
              <a:rPr lang="en-US" dirty="0" smtClean="0">
                <a:cs typeface="Consolas" panose="020B0609020204030204" pitchFamily="49" charset="0"/>
              </a:rPr>
              <a:t> de </a:t>
            </a:r>
            <a:r>
              <a:rPr lang="en-US" b="1" i="1" dirty="0" smtClean="0">
                <a:solidFill>
                  <a:srgbClr val="0070C0"/>
                </a:solidFill>
                <a:cs typeface="Consolas" panose="020B0609020204030204" pitchFamily="49" charset="0"/>
              </a:rPr>
              <a:t>u</a:t>
            </a:r>
            <a:endParaRPr lang="en-US" b="1" i="1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cxnSp>
        <p:nvCxnSpPr>
          <p:cNvPr id="43" name="16 Conector recto"/>
          <p:cNvCxnSpPr/>
          <p:nvPr/>
        </p:nvCxnSpPr>
        <p:spPr>
          <a:xfrm>
            <a:off x="2276669" y="5830011"/>
            <a:ext cx="2630" cy="4277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6 Conector recto"/>
          <p:cNvCxnSpPr/>
          <p:nvPr/>
        </p:nvCxnSpPr>
        <p:spPr>
          <a:xfrm>
            <a:off x="2276669" y="2834851"/>
            <a:ext cx="2630" cy="4277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124269" y="5215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105607" y="32905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Oval 46"/>
          <p:cNvSpPr/>
          <p:nvPr/>
        </p:nvSpPr>
        <p:spPr>
          <a:xfrm>
            <a:off x="2124269" y="455797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85931" y="5114731"/>
            <a:ext cx="493433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momento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 low[</a:t>
            </a:r>
            <a:r>
              <a:rPr lang="en-US" sz="16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err="1" smtClean="0">
                <a:cs typeface="Consolas" panose="020B0609020204030204" pitchFamily="49" charset="0"/>
              </a:rPr>
              <a:t>ya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 err="1">
                <a:cs typeface="Consolas" panose="020B0609020204030204" pitchFamily="49" charset="0"/>
              </a:rPr>
              <a:t>está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cs typeface="Consolas" panose="020B0609020204030204" pitchFamily="49" charset="0"/>
              </a:rPr>
              <a:t>determinado</a:t>
            </a:r>
            <a:r>
              <a:rPr lang="en-US" sz="1600" dirty="0" smtClean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pues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err="1">
                <a:cs typeface="Consolas" panose="020B0609020204030204" pitchFamily="49" charset="0"/>
              </a:rPr>
              <a:t>ya</a:t>
            </a:r>
            <a:r>
              <a:rPr lang="en-US" sz="1600" dirty="0">
                <a:cs typeface="Consolas" panose="020B0609020204030204" pitchFamily="49" charset="0"/>
              </a:rPr>
              <a:t> se </a:t>
            </a:r>
            <a:r>
              <a:rPr lang="en-US" sz="1600" dirty="0" err="1">
                <a:cs typeface="Consolas" panose="020B0609020204030204" pitchFamily="49" charset="0"/>
              </a:rPr>
              <a:t>acabó</a:t>
            </a:r>
            <a:r>
              <a:rPr lang="en-US" sz="1600" dirty="0">
                <a:cs typeface="Consolas" panose="020B0609020204030204" pitchFamily="49" charset="0"/>
              </a:rPr>
              <a:t> el </a:t>
            </a:r>
            <a:r>
              <a:rPr lang="en-US" sz="1600" dirty="0" err="1">
                <a:cs typeface="Consolas" panose="020B0609020204030204" pitchFamily="49" charset="0"/>
              </a:rPr>
              <a:t>análisis</a:t>
            </a:r>
            <a:r>
              <a:rPr lang="en-US" sz="1600" dirty="0">
                <a:cs typeface="Consolas" panose="020B0609020204030204" pitchFamily="49" charset="0"/>
              </a:rPr>
              <a:t> del </a:t>
            </a:r>
            <a:r>
              <a:rPr lang="en-US" sz="1600" dirty="0" err="1">
                <a:cs typeface="Consolas" panose="020B0609020204030204" pitchFamily="49" charset="0"/>
              </a:rPr>
              <a:t>vértice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s-ES" sz="1600" b="1" i="1" dirty="0">
              <a:solidFill>
                <a:srgbClr val="0070C0"/>
              </a:solidFill>
            </a:endParaRPr>
          </a:p>
        </p:txBody>
      </p:sp>
      <p:sp>
        <p:nvSpPr>
          <p:cNvPr id="48" name="33 CuadroTexto"/>
          <p:cNvSpPr txBox="1"/>
          <p:nvPr/>
        </p:nvSpPr>
        <p:spPr>
          <a:xfrm>
            <a:off x="2402420" y="5200940"/>
            <a:ext cx="33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7138" y="237931"/>
            <a:ext cx="7924800" cy="640080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/>
          <p:cNvSpPr txBox="1"/>
          <p:nvPr/>
        </p:nvSpPr>
        <p:spPr>
          <a:xfrm>
            <a:off x="3267269" y="3199313"/>
            <a:ext cx="51054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caso</a:t>
            </a:r>
            <a:r>
              <a:rPr lang="en-US" sz="1600" dirty="0" smtClean="0"/>
              <a:t>, en el </a:t>
            </a:r>
            <a:r>
              <a:rPr lang="en-US" sz="1600" dirty="0" err="1" smtClean="0"/>
              <a:t>cálculo</a:t>
            </a:r>
            <a:r>
              <a:rPr lang="en-US" sz="1600" dirty="0" smtClean="0"/>
              <a:t> del min, </a:t>
            </a:r>
            <a:r>
              <a:rPr lang="en-US" sz="1600" dirty="0" err="1" smtClean="0"/>
              <a:t>interviene</a:t>
            </a:r>
            <a:r>
              <a:rPr lang="en-US" sz="1600" dirty="0" smtClean="0"/>
              <a:t> el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/>
              <a:t> </a:t>
            </a:r>
            <a:r>
              <a:rPr lang="en-US" sz="1600" dirty="0" err="1" smtClean="0"/>
              <a:t>porque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un </a:t>
            </a:r>
            <a:r>
              <a:rPr lang="en-US" sz="1600" dirty="0" err="1" smtClean="0"/>
              <a:t>hijo</a:t>
            </a:r>
            <a:r>
              <a:rPr lang="en-US" sz="1600" dirty="0" smtClean="0"/>
              <a:t> de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r>
              <a:rPr lang="en-US" sz="1600" dirty="0" smtClean="0"/>
              <a:t> en el </a:t>
            </a:r>
            <a:r>
              <a:rPr lang="en-US" sz="1600" dirty="0" err="1" smtClean="0"/>
              <a:t>árbol</a:t>
            </a:r>
            <a:r>
              <a:rPr lang="en-US" sz="1600" dirty="0" smtClean="0"/>
              <a:t>, con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low[]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determinado</a:t>
            </a:r>
            <a:r>
              <a:rPr lang="en-US" sz="1600" dirty="0" smtClean="0"/>
              <a:t> y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tanto</a:t>
            </a:r>
            <a:r>
              <a:rPr lang="en-US" sz="1600" dirty="0" smtClean="0"/>
              <a:t>, </a:t>
            </a:r>
            <a:r>
              <a:rPr lang="en-US" sz="1600" dirty="0" err="1" smtClean="0"/>
              <a:t>puede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posible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desde</a:t>
            </a:r>
            <a:r>
              <a:rPr lang="en-US" sz="1600" dirty="0" smtClean="0"/>
              <a:t> </a:t>
            </a:r>
            <a:r>
              <a:rPr lang="en-US" sz="1600" dirty="0" err="1" smtClean="0"/>
              <a:t>él</a:t>
            </a:r>
            <a:r>
              <a:rPr lang="en-US" sz="1600" dirty="0" smtClean="0"/>
              <a:t>, se </a:t>
            </a:r>
            <a:r>
              <a:rPr lang="en-US" sz="1600" dirty="0" err="1" smtClean="0"/>
              <a:t>pueda</a:t>
            </a:r>
            <a:r>
              <a:rPr lang="en-US" sz="1600" dirty="0" smtClean="0"/>
              <a:t> </a:t>
            </a:r>
            <a:r>
              <a:rPr lang="en-US" sz="1600" dirty="0" err="1" smtClean="0"/>
              <a:t>subir</a:t>
            </a:r>
            <a:r>
              <a:rPr lang="en-US" sz="1600" dirty="0" smtClean="0"/>
              <a:t> a un </a:t>
            </a:r>
            <a:r>
              <a:rPr lang="en-US" sz="1600" dirty="0" err="1" smtClean="0"/>
              <a:t>nivel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esté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encima</a:t>
            </a:r>
            <a:r>
              <a:rPr lang="en-US" sz="1600" dirty="0" smtClean="0"/>
              <a:t> del </a:t>
            </a:r>
            <a:r>
              <a:rPr lang="en-US" sz="1600" dirty="0" err="1" smtClean="0"/>
              <a:t>nivel</a:t>
            </a:r>
            <a:r>
              <a:rPr lang="en-US" sz="1600" dirty="0" smtClean="0"/>
              <a:t> de </a:t>
            </a:r>
            <a:r>
              <a:rPr lang="en-US" sz="1600" b="1" i="1" dirty="0" smtClean="0">
                <a:solidFill>
                  <a:srgbClr val="0070C0"/>
                </a:solidFill>
              </a:rPr>
              <a:t>u</a:t>
            </a:r>
            <a:endParaRPr lang="es-ES" sz="16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85055" y="2429023"/>
            <a:ext cx="4832127" cy="3735974"/>
            <a:chOff x="4390055" y="2352823"/>
            <a:chExt cx="4832127" cy="3735974"/>
          </a:xfrm>
        </p:grpSpPr>
        <p:sp>
          <p:nvSpPr>
            <p:cNvPr id="5" name="31 CuadroTexto"/>
            <p:cNvSpPr txBox="1"/>
            <p:nvPr/>
          </p:nvSpPr>
          <p:spPr>
            <a:xfrm>
              <a:off x="6066455" y="4355068"/>
              <a:ext cx="315572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low[u]=min(low[u],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d[v</a:t>
              </a:r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38 CuadroTexto"/>
            <p:cNvSpPr txBox="1"/>
            <p:nvPr/>
          </p:nvSpPr>
          <p:spPr>
            <a:xfrm>
              <a:off x="5029200" y="5257800"/>
              <a:ext cx="4192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 err="1">
                  <a:solidFill>
                    <a:srgbClr val="0070C0"/>
                  </a:solidFill>
                </a:rPr>
                <a:t>c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aso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 3: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600" b="1" dirty="0" err="1" smtClean="0"/>
                <a:t>existe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una</a:t>
              </a:r>
              <a:r>
                <a:rPr lang="en-US" sz="1600" b="1" dirty="0" smtClean="0"/>
                <a:t> </a:t>
              </a:r>
              <a:r>
                <a:rPr lang="en-US" sz="1600" b="1" i="1" dirty="0" smtClean="0">
                  <a:solidFill>
                    <a:srgbClr val="0070C0"/>
                  </a:solidFill>
                </a:rPr>
                <a:t>arista de </a:t>
              </a:r>
              <a:r>
                <a:rPr lang="en-US" sz="1600" b="1" i="1" dirty="0" err="1" smtClean="0">
                  <a:solidFill>
                    <a:srgbClr val="0070C0"/>
                  </a:solidFill>
                </a:rPr>
                <a:t>retroceso</a:t>
              </a:r>
              <a:r>
                <a:rPr lang="en-US" sz="1600" b="1" i="1" dirty="0" smtClean="0">
                  <a:solidFill>
                    <a:srgbClr val="0070C0"/>
                  </a:solidFill>
                </a:rPr>
                <a:t> </a:t>
              </a:r>
              <a:r>
                <a:rPr lang="en-US" sz="1600" b="1" dirty="0" err="1" smtClean="0"/>
                <a:t>que</a:t>
              </a:r>
              <a:r>
                <a:rPr lang="en-US" sz="1600" b="1" dirty="0" smtClean="0"/>
                <a:t> sale de </a:t>
              </a:r>
              <a:r>
                <a:rPr lang="en-US" sz="1600" b="1" i="1" dirty="0" smtClean="0">
                  <a:solidFill>
                    <a:srgbClr val="0070C0"/>
                  </a:solidFill>
                </a:rPr>
                <a:t>u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hacia</a:t>
              </a:r>
              <a:r>
                <a:rPr lang="en-US" sz="1600" b="1" dirty="0" smtClean="0"/>
                <a:t> un </a:t>
              </a:r>
              <a:r>
                <a:rPr lang="en-US" sz="1600" b="1" dirty="0" err="1" smtClean="0"/>
                <a:t>vértice</a:t>
              </a:r>
              <a:r>
                <a:rPr lang="en-US" sz="1600" b="1" dirty="0" smtClean="0"/>
                <a:t> </a:t>
              </a:r>
              <a:r>
                <a:rPr lang="en-US" sz="1600" b="1" i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i="1" dirty="0" smtClean="0"/>
                <a:t>,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adyacente</a:t>
              </a:r>
              <a:r>
                <a:rPr lang="en-US" sz="1600" b="1" dirty="0" smtClean="0"/>
                <a:t> a </a:t>
              </a:r>
              <a:r>
                <a:rPr lang="en-US" sz="1600" b="1" dirty="0" err="1" smtClean="0"/>
                <a:t>él</a:t>
              </a:r>
              <a:r>
                <a:rPr lang="en-US" sz="1600" b="1" dirty="0" smtClean="0"/>
                <a:t>, </a:t>
              </a:r>
              <a:r>
                <a:rPr lang="en-US" sz="1600" b="1" dirty="0" err="1" smtClean="0"/>
                <a:t>ya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visitado</a:t>
              </a:r>
              <a:r>
                <a:rPr lang="en-US" sz="1600" b="1" dirty="0" smtClean="0"/>
                <a:t> y </a:t>
              </a:r>
              <a:r>
                <a:rPr lang="en-US" sz="1600" b="1" dirty="0" err="1" smtClean="0"/>
                <a:t>que</a:t>
              </a:r>
              <a:r>
                <a:rPr lang="en-US" sz="1600" b="1" dirty="0" smtClean="0"/>
                <a:t> </a:t>
              </a:r>
              <a:r>
                <a:rPr lang="en-US" sz="1600" b="1" i="1" dirty="0" smtClean="0">
                  <a:solidFill>
                    <a:srgbClr val="FF0000"/>
                  </a:solidFill>
                </a:rPr>
                <a:t>no </a:t>
              </a:r>
              <a:r>
                <a:rPr lang="en-US" sz="1600" b="1" i="1" dirty="0" err="1" smtClean="0">
                  <a:solidFill>
                    <a:srgbClr val="FF0000"/>
                  </a:solidFill>
                </a:rPr>
                <a:t>es</a:t>
              </a:r>
              <a:r>
                <a:rPr lang="en-US" sz="1600" b="1" i="1" dirty="0" smtClean="0">
                  <a:solidFill>
                    <a:srgbClr val="FF0000"/>
                  </a:solidFill>
                </a:rPr>
                <a:t> </a:t>
              </a:r>
              <a:r>
                <a:rPr lang="en-US" sz="1600" b="1" i="1" dirty="0" err="1" smtClean="0">
                  <a:solidFill>
                    <a:srgbClr val="FF0000"/>
                  </a:solidFill>
                </a:rPr>
                <a:t>su</a:t>
              </a:r>
              <a:r>
                <a:rPr lang="en-US" sz="1600" b="1" i="1" dirty="0" smtClean="0">
                  <a:solidFill>
                    <a:srgbClr val="FF0000"/>
                  </a:solidFill>
                </a:rPr>
                <a:t> padre</a:t>
              </a:r>
              <a:endParaRPr lang="es-ES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275066" y="4391561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20 Conector recto"/>
            <p:cNvCxnSpPr>
              <a:endCxn id="12" idx="0"/>
            </p:cNvCxnSpPr>
            <p:nvPr/>
          </p:nvCxnSpPr>
          <p:spPr>
            <a:xfrm>
              <a:off x="5380812" y="3181692"/>
              <a:ext cx="15315" cy="45724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228411" y="283956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20 Conector recto"/>
            <p:cNvCxnSpPr/>
            <p:nvPr/>
          </p:nvCxnSpPr>
          <p:spPr>
            <a:xfrm flipH="1">
              <a:off x="5380811" y="2352823"/>
              <a:ext cx="447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30 Arco"/>
            <p:cNvSpPr/>
            <p:nvPr/>
          </p:nvSpPr>
          <p:spPr>
            <a:xfrm rot="486396" flipH="1">
              <a:off x="4390055" y="2950964"/>
              <a:ext cx="1629745" cy="1544790"/>
            </a:xfrm>
            <a:prstGeom prst="arc">
              <a:avLst>
                <a:gd name="adj1" fmla="val 16692612"/>
                <a:gd name="adj2" fmla="val 5865806"/>
              </a:avLst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Oval 11"/>
            <p:cNvSpPr/>
            <p:nvPr/>
          </p:nvSpPr>
          <p:spPr>
            <a:xfrm>
              <a:off x="5039929" y="3638938"/>
              <a:ext cx="71239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(u)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16 Conector recto"/>
            <p:cNvCxnSpPr/>
            <p:nvPr/>
          </p:nvCxnSpPr>
          <p:spPr>
            <a:xfrm>
              <a:off x="5407570" y="3943673"/>
              <a:ext cx="2630" cy="42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34 CuadroTexto"/>
          <p:cNvSpPr txBox="1"/>
          <p:nvPr/>
        </p:nvSpPr>
        <p:spPr>
          <a:xfrm>
            <a:off x="1143000" y="587276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cs typeface="Consolas" panose="020B0609020204030204" pitchFamily="49" charset="0"/>
              </a:rPr>
              <a:t>c</a:t>
            </a:r>
            <a:r>
              <a:rPr lang="en-US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aso</a:t>
            </a:r>
            <a:r>
              <a:rPr lang="en-US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 3</a:t>
            </a:r>
            <a:r>
              <a:rPr lang="en-US" dirty="0" smtClean="0">
                <a:cs typeface="Consolas" panose="020B0609020204030204" pitchFamily="49" charset="0"/>
              </a:rPr>
              <a:t>: la arista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cs typeface="Consolas" panose="020B0609020204030204" pitchFamily="49" charset="0"/>
              </a:rPr>
              <a:t>NO ESTA en el </a:t>
            </a:r>
            <a:r>
              <a:rPr lang="en-US" dirty="0" err="1" smtClean="0">
                <a:cs typeface="Consolas" panose="020B0609020204030204" pitchFamily="49" charset="0"/>
              </a:rPr>
              <a:t>árbol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abarcador</a:t>
            </a:r>
            <a:r>
              <a:rPr lang="en-US" dirty="0" smtClean="0">
                <a:cs typeface="Consolas" panose="020B0609020204030204" pitchFamily="49" charset="0"/>
              </a:rPr>
              <a:t>, o sea, </a:t>
            </a:r>
            <a:r>
              <a:rPr lang="en-US" dirty="0" err="1" smtClean="0">
                <a:cs typeface="Consolas" panose="020B0609020204030204" pitchFamily="49" charset="0"/>
              </a:rPr>
              <a:t>es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una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cs typeface="Consolas" panose="020B0609020204030204" pitchFamily="49" charset="0"/>
              </a:rPr>
              <a:t>arista de </a:t>
            </a:r>
            <a:r>
              <a:rPr lang="en-US" b="1" i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retroceso</a:t>
            </a:r>
            <a:r>
              <a:rPr lang="en-US" dirty="0" smtClean="0">
                <a:cs typeface="Consolas" panose="020B0609020204030204" pitchFamily="49" charset="0"/>
              </a:rPr>
              <a:t>. Al </a:t>
            </a:r>
            <a:r>
              <a:rPr lang="en-US" dirty="0" err="1" smtClean="0">
                <a:cs typeface="Consolas" panose="020B0609020204030204" pitchFamily="49" charset="0"/>
              </a:rPr>
              <a:t>alcanzarse</a:t>
            </a:r>
            <a:r>
              <a:rPr lang="en-US" dirty="0" smtClean="0">
                <a:cs typeface="Consolas" panose="020B0609020204030204" pitchFamily="49" charset="0"/>
              </a:rPr>
              <a:t> en el </a:t>
            </a:r>
            <a:r>
              <a:rPr lang="en-US" b="1" i="1" dirty="0" err="1" smtClean="0">
                <a:cs typeface="Consolas" panose="020B0609020204030204" pitchFamily="49" charset="0"/>
              </a:rPr>
              <a:t>dfs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una</a:t>
            </a:r>
            <a:r>
              <a:rPr lang="en-US" dirty="0" smtClean="0">
                <a:cs typeface="Consolas" panose="020B0609020204030204" pitchFamily="49" charset="0"/>
              </a:rPr>
              <a:t> arista de </a:t>
            </a:r>
            <a:r>
              <a:rPr lang="en-US" dirty="0" err="1" smtClean="0">
                <a:cs typeface="Consolas" panose="020B0609020204030204" pitchFamily="49" charset="0"/>
              </a:rPr>
              <a:t>este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tipo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cs typeface="Consolas" panose="020B0609020204030204" pitchFamily="49" charset="0"/>
              </a:rPr>
              <a:t>entonces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cs typeface="Consolas" panose="020B0609020204030204" pitchFamily="49" charset="0"/>
              </a:rPr>
              <a:t>puntualmente</a:t>
            </a:r>
            <a:r>
              <a:rPr lang="en-US" dirty="0" smtClean="0">
                <a:cs typeface="Consolas" panose="020B0609020204030204" pitchFamily="49" charset="0"/>
              </a:rPr>
              <a:t>, la </a:t>
            </a:r>
            <a:r>
              <a:rPr lang="en-US" dirty="0" err="1" smtClean="0">
                <a:cs typeface="Consolas" panose="020B0609020204030204" pitchFamily="49" charset="0"/>
              </a:rPr>
              <a:t>actualización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que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ese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cs typeface="Consolas" panose="020B0609020204030204" pitchFamily="49" charset="0"/>
              </a:rPr>
              <a:t>v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implicaría</a:t>
            </a:r>
            <a:r>
              <a:rPr lang="en-US" dirty="0" smtClean="0">
                <a:cs typeface="Consolas" panose="020B0609020204030204" pitchFamily="49" charset="0"/>
              </a:rPr>
              <a:t> en el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err="1" smtClean="0">
                <a:cs typeface="Consolas" panose="020B0609020204030204" pitchFamily="49" charset="0"/>
              </a:rPr>
              <a:t>estaría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determinada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por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el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min(low[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d[v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cs typeface="Consolas" panose="020B0609020204030204" pitchFamily="49" charset="0"/>
              </a:rPr>
              <a:t>y </a:t>
            </a:r>
            <a:r>
              <a:rPr lang="en-US" dirty="0" err="1" smtClean="0">
                <a:cs typeface="Consolas" panose="020B0609020204030204" pitchFamily="49" charset="0"/>
              </a:rPr>
              <a:t>ese</a:t>
            </a:r>
            <a:r>
              <a:rPr lang="en-US" dirty="0" smtClean="0">
                <a:cs typeface="Consolas" panose="020B0609020204030204" pitchFamily="49" charset="0"/>
              </a:rPr>
              <a:t> valor </a:t>
            </a:r>
            <a:r>
              <a:rPr lang="en-US" dirty="0" err="1" smtClean="0">
                <a:cs typeface="Consolas" panose="020B0609020204030204" pitchFamily="49" charset="0"/>
              </a:rPr>
              <a:t>sería</a:t>
            </a:r>
            <a:r>
              <a:rPr lang="en-US" dirty="0" smtClean="0">
                <a:cs typeface="Consolas" panose="020B0609020204030204" pitchFamily="49" charset="0"/>
              </a:rPr>
              <a:t> el </a:t>
            </a:r>
            <a:r>
              <a:rPr lang="en-US" dirty="0" err="1" smtClean="0">
                <a:cs typeface="Consolas" panose="020B0609020204030204" pitchFamily="49" charset="0"/>
              </a:rPr>
              <a:t>que</a:t>
            </a:r>
            <a:r>
              <a:rPr lang="en-US" dirty="0" smtClean="0">
                <a:cs typeface="Consolas" panose="020B0609020204030204" pitchFamily="49" charset="0"/>
              </a:rPr>
              <a:t> se le </a:t>
            </a:r>
            <a:r>
              <a:rPr lang="en-US" dirty="0" err="1" smtClean="0">
                <a:cs typeface="Consolas" panose="020B0609020204030204" pitchFamily="49" charset="0"/>
              </a:rPr>
              <a:t>asigna</a:t>
            </a:r>
            <a:r>
              <a:rPr lang="en-US" dirty="0" smtClean="0">
                <a:cs typeface="Consolas" panose="020B0609020204030204" pitchFamily="49" charset="0"/>
              </a:rPr>
              <a:t>, en </a:t>
            </a:r>
            <a:r>
              <a:rPr lang="en-US" dirty="0" err="1" smtClean="0">
                <a:cs typeface="Consolas" panose="020B0609020204030204" pitchFamily="49" charset="0"/>
              </a:rPr>
              <a:t>ese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momento</a:t>
            </a:r>
            <a:r>
              <a:rPr lang="en-US" dirty="0" smtClean="0">
                <a:cs typeface="Consolas" panose="020B0609020204030204" pitchFamily="49" charset="0"/>
              </a:rPr>
              <a:t>,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smtClean="0">
                <a:cs typeface="Consolas" panose="020B0609020204030204" pitchFamily="49" charset="0"/>
              </a:rPr>
              <a:t>El </a:t>
            </a:r>
            <a:r>
              <a:rPr lang="en-US" dirty="0" err="1" smtClean="0">
                <a:cs typeface="Consolas" panose="020B0609020204030204" pitchFamily="49" charset="0"/>
              </a:rPr>
              <a:t>mismo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puede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ser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cambiado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cs typeface="Consolas" panose="020B0609020204030204" pitchFamily="49" charset="0"/>
              </a:rPr>
              <a:t>nuevamente</a:t>
            </a:r>
            <a:r>
              <a:rPr lang="en-US" dirty="0" smtClean="0">
                <a:cs typeface="Consolas" panose="020B0609020204030204" pitchFamily="49" charset="0"/>
              </a:rPr>
              <a:t>, en el </a:t>
            </a:r>
            <a:r>
              <a:rPr lang="en-US" dirty="0" err="1" smtClean="0">
                <a:cs typeface="Consolas" panose="020B0609020204030204" pitchFamily="49" charset="0"/>
              </a:rPr>
              <a:t>análisis</a:t>
            </a:r>
            <a:r>
              <a:rPr lang="en-US" dirty="0" smtClean="0">
                <a:cs typeface="Consolas" panose="020B0609020204030204" pitchFamily="49" charset="0"/>
              </a:rPr>
              <a:t> de </a:t>
            </a:r>
            <a:r>
              <a:rPr lang="en-US" dirty="0" err="1" smtClean="0">
                <a:cs typeface="Consolas" panose="020B0609020204030204" pitchFamily="49" charset="0"/>
              </a:rPr>
              <a:t>otros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vértices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adyacentes</a:t>
            </a:r>
            <a:r>
              <a:rPr lang="en-US" dirty="0" smtClean="0">
                <a:cs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cs typeface="Consolas" panose="020B0609020204030204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553476" y="4692637"/>
            <a:ext cx="810328" cy="555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7814" y="4701968"/>
            <a:ext cx="304800" cy="343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991893" y="4750175"/>
            <a:ext cx="429328" cy="70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06214" y="5267131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9614" y="5467738"/>
            <a:ext cx="142948" cy="2472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82614" y="5052560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29000" y="4812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s-ES" dirty="0"/>
          </a:p>
        </p:txBody>
      </p:sp>
      <p:sp>
        <p:nvSpPr>
          <p:cNvPr id="2" name="TextBox 1"/>
          <p:cNvSpPr txBox="1"/>
          <p:nvPr/>
        </p:nvSpPr>
        <p:spPr>
          <a:xfrm>
            <a:off x="4135014" y="2886223"/>
            <a:ext cx="34087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nsolas" panose="020B0609020204030204" pitchFamily="49" charset="0"/>
              </a:rPr>
              <a:t>E</a:t>
            </a:r>
            <a:r>
              <a:rPr lang="en-US" sz="1600" dirty="0" smtClean="0">
                <a:cs typeface="Consolas" panose="020B0609020204030204" pitchFamily="49" charset="0"/>
              </a:rPr>
              <a:t>n </a:t>
            </a:r>
            <a:r>
              <a:rPr lang="en-US" sz="1600" dirty="0" err="1">
                <a:cs typeface="Consolas" panose="020B0609020204030204" pitchFamily="49" charset="0"/>
              </a:rPr>
              <a:t>este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err="1">
                <a:cs typeface="Consolas" panose="020B0609020204030204" pitchFamily="49" charset="0"/>
              </a:rPr>
              <a:t>caso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cs typeface="Consolas" panose="020B0609020204030204" pitchFamily="49" charset="0"/>
              </a:rPr>
              <a:t>en el </a:t>
            </a:r>
            <a:r>
              <a:rPr lang="en-US" sz="1600" dirty="0" err="1">
                <a:cs typeface="Consolas" panose="020B0609020204030204" pitchFamily="49" charset="0"/>
              </a:rPr>
              <a:t>mínimo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err="1">
                <a:cs typeface="Consolas" panose="020B0609020204030204" pitchFamily="49" charset="0"/>
              </a:rPr>
              <a:t>interviene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cs typeface="Consolas" panose="020B0609020204030204" pitchFamily="49" charset="0"/>
              </a:rPr>
              <a:t>y 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low[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 err="1" smtClean="0">
                <a:cs typeface="Consolas" panose="020B0609020204030204" pitchFamily="49" charset="0"/>
              </a:rPr>
              <a:t>porque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  <a:cs typeface="Consolas" panose="020B0609020204030204" pitchFamily="49" charset="0"/>
              </a:rPr>
              <a:t>v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no </a:t>
            </a:r>
            <a:r>
              <a:rPr lang="en-US" sz="1600" dirty="0" err="1">
                <a:cs typeface="Consolas" panose="020B0609020204030204" pitchFamily="49" charset="0"/>
              </a:rPr>
              <a:t>es</a:t>
            </a:r>
            <a:r>
              <a:rPr lang="en-US" sz="1600" dirty="0">
                <a:cs typeface="Consolas" panose="020B0609020204030204" pitchFamily="49" charset="0"/>
              </a:rPr>
              <a:t> un </a:t>
            </a:r>
            <a:r>
              <a:rPr lang="en-US" sz="1600" dirty="0" err="1">
                <a:cs typeface="Consolas" panose="020B0609020204030204" pitchFamily="49" charset="0"/>
              </a:rPr>
              <a:t>hijo</a:t>
            </a:r>
            <a:r>
              <a:rPr lang="en-US" sz="1600" dirty="0">
                <a:cs typeface="Consolas" panose="020B0609020204030204" pitchFamily="49" charset="0"/>
              </a:rPr>
              <a:t> de </a:t>
            </a:r>
            <a:r>
              <a:rPr lang="en-US" sz="1600" b="1" i="1" dirty="0" smtClean="0">
                <a:solidFill>
                  <a:srgbClr val="0070C0"/>
                </a:solidFill>
                <a:cs typeface="Consolas" panose="020B0609020204030204" pitchFamily="49" charset="0"/>
              </a:rPr>
              <a:t>u</a:t>
            </a:r>
            <a:endParaRPr lang="en-US" sz="1600" b="1" i="1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533400"/>
            <a:ext cx="7315200" cy="586740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 rot="19151695">
            <a:off x="4206710" y="2704796"/>
            <a:ext cx="483745" cy="6659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val 65"/>
          <p:cNvSpPr/>
          <p:nvPr/>
        </p:nvSpPr>
        <p:spPr>
          <a:xfrm rot="20157293">
            <a:off x="2899612" y="2513885"/>
            <a:ext cx="1535058" cy="26365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3429000" y="12448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3124200" y="18544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3886200" y="18544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83533" y="1443875"/>
            <a:ext cx="223978" cy="414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3624122" y="1439944"/>
            <a:ext cx="295556" cy="447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8" idx="7"/>
          </p:cNvCxnSpPr>
          <p:nvPr/>
        </p:nvCxnSpPr>
        <p:spPr>
          <a:xfrm flipH="1">
            <a:off x="2526225" y="2049544"/>
            <a:ext cx="631453" cy="676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9" idx="0"/>
          </p:cNvCxnSpPr>
          <p:nvPr/>
        </p:nvCxnSpPr>
        <p:spPr>
          <a:xfrm flipH="1">
            <a:off x="3162300" y="2083022"/>
            <a:ext cx="762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5"/>
            <a:endCxn id="13" idx="1"/>
          </p:cNvCxnSpPr>
          <p:nvPr/>
        </p:nvCxnSpPr>
        <p:spPr>
          <a:xfrm>
            <a:off x="3319322" y="2049544"/>
            <a:ext cx="1057556" cy="905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0400" y="2502122"/>
            <a:ext cx="15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67607" y="17618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945" y="28286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v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29000" y="35308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27"/>
          <p:cNvSpPr/>
          <p:nvPr/>
        </p:nvSpPr>
        <p:spPr>
          <a:xfrm>
            <a:off x="3733800" y="40642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28"/>
          <p:cNvSpPr/>
          <p:nvPr/>
        </p:nvSpPr>
        <p:spPr>
          <a:xfrm>
            <a:off x="4114800" y="45976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Straight Connector 30"/>
          <p:cNvCxnSpPr>
            <a:stCxn id="9" idx="5"/>
            <a:endCxn id="27" idx="0"/>
          </p:cNvCxnSpPr>
          <p:nvPr/>
        </p:nvCxnSpPr>
        <p:spPr>
          <a:xfrm>
            <a:off x="3243122" y="3116344"/>
            <a:ext cx="300178" cy="414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5"/>
            <a:endCxn id="28" idx="0"/>
          </p:cNvCxnSpPr>
          <p:nvPr/>
        </p:nvCxnSpPr>
        <p:spPr>
          <a:xfrm>
            <a:off x="3624122" y="3725944"/>
            <a:ext cx="223978" cy="338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5"/>
            <a:endCxn id="29" idx="1"/>
          </p:cNvCxnSpPr>
          <p:nvPr/>
        </p:nvCxnSpPr>
        <p:spPr>
          <a:xfrm>
            <a:off x="3928922" y="4259344"/>
            <a:ext cx="219356" cy="371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71800" y="36070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Straight Connector 41"/>
          <p:cNvCxnSpPr>
            <a:stCxn id="9" idx="4"/>
            <a:endCxn id="40" idx="0"/>
          </p:cNvCxnSpPr>
          <p:nvPr/>
        </p:nvCxnSpPr>
        <p:spPr>
          <a:xfrm flipH="1">
            <a:off x="3086100" y="3149822"/>
            <a:ext cx="7620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34138" y="42166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 flipH="1">
            <a:off x="3448438" y="3759422"/>
            <a:ext cx="7620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7600" y="46738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3771900" y="4216622"/>
            <a:ext cx="7620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20558" y="33099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Straight Connector 47"/>
          <p:cNvCxnSpPr>
            <a:stCxn id="8" idx="3"/>
            <a:endCxn id="47" idx="7"/>
          </p:cNvCxnSpPr>
          <p:nvPr/>
        </p:nvCxnSpPr>
        <p:spPr>
          <a:xfrm flipH="1">
            <a:off x="2115680" y="2887744"/>
            <a:ext cx="248901" cy="45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438400" y="33022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Straight Connector 51"/>
          <p:cNvCxnSpPr>
            <a:stCxn id="8" idx="4"/>
            <a:endCxn id="50" idx="0"/>
          </p:cNvCxnSpPr>
          <p:nvPr/>
        </p:nvCxnSpPr>
        <p:spPr>
          <a:xfrm>
            <a:off x="2445403" y="2921222"/>
            <a:ext cx="107297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295400" y="395307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Straight Connector 53"/>
          <p:cNvCxnSpPr>
            <a:stCxn id="47" idx="3"/>
            <a:endCxn id="53" idx="0"/>
          </p:cNvCxnSpPr>
          <p:nvPr/>
        </p:nvCxnSpPr>
        <p:spPr>
          <a:xfrm flipH="1">
            <a:off x="1409700" y="3505120"/>
            <a:ext cx="544336" cy="447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52600" y="39453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Straight Connector 55"/>
          <p:cNvCxnSpPr>
            <a:stCxn id="47" idx="4"/>
            <a:endCxn id="55" idx="0"/>
          </p:cNvCxnSpPr>
          <p:nvPr/>
        </p:nvCxnSpPr>
        <p:spPr>
          <a:xfrm flipH="1">
            <a:off x="1866900" y="3538598"/>
            <a:ext cx="167958" cy="406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072958" y="387687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 flipH="1">
            <a:off x="2187258" y="3454622"/>
            <a:ext cx="329723" cy="422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590800" y="38691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Straight Connector 59"/>
          <p:cNvCxnSpPr>
            <a:endCxn id="59" idx="0"/>
          </p:cNvCxnSpPr>
          <p:nvPr/>
        </p:nvCxnSpPr>
        <p:spPr>
          <a:xfrm>
            <a:off x="2597803" y="3488100"/>
            <a:ext cx="107297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flipH="1">
            <a:off x="3467098" y="3437468"/>
            <a:ext cx="974320" cy="1388753"/>
          </a:xfrm>
          <a:prstGeom prst="arc">
            <a:avLst>
              <a:gd name="adj1" fmla="val 6922920"/>
              <a:gd name="adj2" fmla="val 18160979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Arc 63"/>
          <p:cNvSpPr/>
          <p:nvPr/>
        </p:nvSpPr>
        <p:spPr>
          <a:xfrm flipH="1">
            <a:off x="2999793" y="2901008"/>
            <a:ext cx="974320" cy="1388753"/>
          </a:xfrm>
          <a:prstGeom prst="arc">
            <a:avLst>
              <a:gd name="adj1" fmla="val 7436787"/>
              <a:gd name="adj2" fmla="val 18160979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Arc 64"/>
          <p:cNvSpPr/>
          <p:nvPr/>
        </p:nvSpPr>
        <p:spPr>
          <a:xfrm>
            <a:off x="2149158" y="1092421"/>
            <a:ext cx="1596355" cy="1876237"/>
          </a:xfrm>
          <a:prstGeom prst="arc">
            <a:avLst>
              <a:gd name="adj1" fmla="val 7679502"/>
              <a:gd name="adj2" fmla="val 1855017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00400" y="5116283"/>
                <a:ext cx="2057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low[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≥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d[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16283"/>
                <a:ext cx="20574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367" t="-47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331103" y="2692622"/>
            <a:ext cx="228600" cy="228600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/>
        </p:nvSpPr>
        <p:spPr>
          <a:xfrm>
            <a:off x="3048000" y="2921222"/>
            <a:ext cx="228600" cy="228600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/>
          <p:cNvSpPr/>
          <p:nvPr/>
        </p:nvSpPr>
        <p:spPr>
          <a:xfrm>
            <a:off x="4343400" y="2921222"/>
            <a:ext cx="228600" cy="2286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angle 50"/>
          <p:cNvSpPr/>
          <p:nvPr/>
        </p:nvSpPr>
        <p:spPr>
          <a:xfrm>
            <a:off x="914400" y="849083"/>
            <a:ext cx="7315200" cy="518160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4876800" y="1750421"/>
            <a:ext cx="3375727" cy="2984862"/>
            <a:chOff x="5158673" y="1614939"/>
            <a:chExt cx="3375727" cy="2984862"/>
          </a:xfrm>
        </p:grpSpPr>
        <p:sp>
          <p:nvSpPr>
            <p:cNvPr id="67" name="TextBox 66"/>
            <p:cNvSpPr txBox="1"/>
            <p:nvPr/>
          </p:nvSpPr>
          <p:spPr>
            <a:xfrm>
              <a:off x="5158673" y="1614939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u</a:t>
              </a:r>
              <a:r>
                <a:rPr lang="en-US" dirty="0" smtClean="0"/>
                <a:t> </a:t>
              </a:r>
              <a:r>
                <a:rPr lang="en-US" dirty="0" err="1" smtClean="0"/>
                <a:t>es</a:t>
              </a:r>
              <a:r>
                <a:rPr lang="en-US" dirty="0" smtClean="0"/>
                <a:t> </a:t>
              </a:r>
              <a:r>
                <a:rPr lang="en-US" dirty="0" err="1" smtClean="0"/>
                <a:t>punto</a:t>
              </a:r>
              <a:r>
                <a:rPr lang="en-US" dirty="0" smtClean="0"/>
                <a:t> de </a:t>
              </a:r>
              <a:r>
                <a:rPr lang="en-US" dirty="0" err="1" smtClean="0"/>
                <a:t>articulación</a:t>
              </a:r>
              <a:r>
                <a:rPr lang="en-US" dirty="0" smtClean="0"/>
                <a:t> , </a:t>
              </a:r>
              <a:r>
                <a:rPr lang="en-US" dirty="0" err="1" smtClean="0"/>
                <a:t>pues</a:t>
              </a:r>
              <a:r>
                <a:rPr lang="en-US" dirty="0" smtClean="0"/>
                <a:t> al </a:t>
              </a:r>
              <a:r>
                <a:rPr lang="en-US" dirty="0" err="1" smtClean="0"/>
                <a:t>quitar</a:t>
              </a:r>
              <a:r>
                <a:rPr lang="en-US" dirty="0" smtClean="0"/>
                <a:t> la arista (</a:t>
              </a:r>
              <a:r>
                <a:rPr lang="en-US" b="1" i="1" dirty="0" smtClean="0">
                  <a:solidFill>
                    <a:srgbClr val="0070C0"/>
                  </a:solidFill>
                </a:rPr>
                <a:t>u</a:t>
              </a:r>
              <a:r>
                <a:rPr lang="en-US" dirty="0" smtClean="0"/>
                <a:t>, </a:t>
              </a:r>
              <a:r>
                <a:rPr lang="en-US" b="1" i="1" dirty="0" smtClean="0">
                  <a:solidFill>
                    <a:srgbClr val="0070C0"/>
                  </a:solidFill>
                </a:rPr>
                <a:t>v</a:t>
              </a:r>
              <a:r>
                <a:rPr lang="en-US" dirty="0" smtClean="0"/>
                <a:t>) se </a:t>
              </a:r>
              <a:r>
                <a:rPr lang="en-US" dirty="0" err="1" smtClean="0"/>
                <a:t>desconectan</a:t>
              </a:r>
              <a:r>
                <a:rPr lang="en-US" dirty="0" smtClean="0"/>
                <a:t> </a:t>
              </a:r>
              <a:r>
                <a:rPr lang="en-US" b="1" i="1" dirty="0" smtClean="0">
                  <a:solidFill>
                    <a:srgbClr val="0070C0"/>
                  </a:solidFill>
                </a:rPr>
                <a:t>v</a:t>
              </a:r>
              <a:r>
                <a:rPr lang="en-US" dirty="0" smtClean="0"/>
                <a:t> y </a:t>
              </a:r>
              <a:r>
                <a:rPr lang="en-US" dirty="0" err="1" smtClean="0"/>
                <a:t>todos</a:t>
              </a:r>
              <a:r>
                <a:rPr lang="en-US" dirty="0" smtClean="0"/>
                <a:t> </a:t>
              </a:r>
              <a:r>
                <a:rPr lang="en-US" dirty="0" err="1" smtClean="0"/>
                <a:t>sus</a:t>
              </a:r>
              <a:r>
                <a:rPr lang="en-US" dirty="0" smtClean="0"/>
                <a:t> </a:t>
              </a:r>
              <a:r>
                <a:rPr lang="en-US" dirty="0" err="1" smtClean="0"/>
                <a:t>descendientes</a:t>
              </a:r>
              <a:endParaRPr lang="es-E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5768273" y="3248607"/>
              <a:ext cx="228600" cy="2286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Oval 96"/>
            <p:cNvSpPr/>
            <p:nvPr/>
          </p:nvSpPr>
          <p:spPr>
            <a:xfrm>
              <a:off x="6225473" y="3248607"/>
              <a:ext cx="228600" cy="2286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Oval 97"/>
            <p:cNvSpPr/>
            <p:nvPr/>
          </p:nvSpPr>
          <p:spPr>
            <a:xfrm>
              <a:off x="6671790" y="3248607"/>
              <a:ext cx="228600" cy="2286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81600" y="2878073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Los </a:t>
              </a:r>
              <a:r>
                <a:rPr lang="en-US" b="1" dirty="0" err="1" smtClean="0"/>
                <a:t>tres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hijos</a:t>
              </a:r>
              <a:r>
                <a:rPr lang="en-US" b="1" dirty="0" smtClean="0"/>
                <a:t> de </a:t>
              </a:r>
              <a:r>
                <a:rPr lang="en-US" b="1" i="1" dirty="0" smtClean="0">
                  <a:solidFill>
                    <a:srgbClr val="0070C0"/>
                  </a:solidFill>
                </a:rPr>
                <a:t>u</a:t>
              </a:r>
              <a:r>
                <a:rPr lang="en-US" b="1" dirty="0" smtClean="0"/>
                <a:t> en el </a:t>
              </a:r>
              <a:r>
                <a:rPr lang="en-US" b="1" dirty="0" err="1" smtClean="0"/>
                <a:t>árbol</a:t>
              </a:r>
              <a:r>
                <a:rPr lang="en-US" b="1" dirty="0" smtClean="0"/>
                <a:t>:</a:t>
              </a:r>
              <a:endParaRPr lang="es-E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81600" y="3676471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Tras</a:t>
              </a:r>
              <a:r>
                <a:rPr lang="en-US" dirty="0" smtClean="0"/>
                <a:t> el </a:t>
              </a:r>
              <a:r>
                <a:rPr lang="en-US" dirty="0" err="1" smtClean="0"/>
                <a:t>análisis</a:t>
              </a:r>
              <a:r>
                <a:rPr lang="en-US" dirty="0" smtClean="0"/>
                <a:t> del </a:t>
              </a:r>
              <a:r>
                <a:rPr lang="en-US" dirty="0" err="1" smtClean="0"/>
                <a:t>vértice</a:t>
              </a:r>
              <a:r>
                <a:rPr lang="en-US" dirty="0" smtClean="0"/>
                <a:t>        </a:t>
              </a:r>
            </a:p>
            <a:p>
              <a:r>
                <a:rPr lang="en-US" dirty="0" err="1"/>
                <a:t>t</a:t>
              </a:r>
              <a:r>
                <a:rPr lang="en-US" dirty="0" err="1" smtClean="0"/>
                <a:t>ambién</a:t>
              </a:r>
              <a:r>
                <a:rPr lang="en-US" dirty="0" smtClean="0"/>
                <a:t> se </a:t>
              </a:r>
              <a:r>
                <a:rPr lang="en-US" dirty="0" err="1" smtClean="0"/>
                <a:t>determina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 </a:t>
              </a:r>
              <a:r>
                <a:rPr lang="en-US" b="1" i="1" dirty="0" smtClean="0"/>
                <a:t>u </a:t>
              </a:r>
              <a:r>
                <a:rPr lang="en-US" dirty="0" err="1" smtClean="0"/>
                <a:t>es</a:t>
              </a:r>
              <a:r>
                <a:rPr lang="en-US" dirty="0" smtClean="0"/>
                <a:t> </a:t>
              </a:r>
              <a:r>
                <a:rPr lang="en-US" dirty="0" err="1" smtClean="0"/>
                <a:t>punto</a:t>
              </a:r>
              <a:r>
                <a:rPr lang="en-US" dirty="0" smtClean="0"/>
                <a:t> de </a:t>
              </a:r>
              <a:r>
                <a:rPr lang="en-US" dirty="0" err="1" smtClean="0"/>
                <a:t>articulación</a:t>
              </a:r>
              <a:r>
                <a:rPr lang="en-US" dirty="0" smtClean="0"/>
                <a:t>  </a:t>
              </a:r>
              <a:endParaRPr lang="es-E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7696200" y="3715138"/>
              <a:ext cx="228600" cy="24726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72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 9"/>
          <p:cNvSpPr>
            <a:spLocks/>
          </p:cNvSpPr>
          <p:nvPr/>
        </p:nvSpPr>
        <p:spPr bwMode="auto">
          <a:xfrm rot="5400000">
            <a:off x="2486801" y="4795028"/>
            <a:ext cx="2524160" cy="1081087"/>
          </a:xfrm>
          <a:custGeom>
            <a:avLst/>
            <a:gdLst>
              <a:gd name="T0" fmla="*/ 2147483647 w 43200"/>
              <a:gd name="T1" fmla="*/ 0 h 29774"/>
              <a:gd name="T2" fmla="*/ 2147483647 w 43200"/>
              <a:gd name="T3" fmla="*/ 2147483647 h 29774"/>
              <a:gd name="T4" fmla="*/ 2147483647 w 43200"/>
              <a:gd name="T5" fmla="*/ 2147483647 h 29774"/>
              <a:gd name="T6" fmla="*/ 0 60000 65536"/>
              <a:gd name="T7" fmla="*/ 0 60000 65536"/>
              <a:gd name="T8" fmla="*/ 0 60000 65536"/>
              <a:gd name="T9" fmla="*/ 0 w 43200"/>
              <a:gd name="T10" fmla="*/ 0 h 29774"/>
              <a:gd name="T11" fmla="*/ 43200 w 43200"/>
              <a:gd name="T12" fmla="*/ 29774 h 29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9774" fill="none" extrusionOk="0">
                <a:moveTo>
                  <a:pt x="41593" y="0"/>
                </a:moveTo>
                <a:cubicBezTo>
                  <a:pt x="42654" y="2594"/>
                  <a:pt x="43200" y="5370"/>
                  <a:pt x="43200" y="8174"/>
                </a:cubicBezTo>
                <a:cubicBezTo>
                  <a:pt x="43200" y="20103"/>
                  <a:pt x="33529" y="29774"/>
                  <a:pt x="21600" y="29774"/>
                </a:cubicBezTo>
                <a:cubicBezTo>
                  <a:pt x="9670" y="29774"/>
                  <a:pt x="0" y="20103"/>
                  <a:pt x="0" y="8174"/>
                </a:cubicBezTo>
                <a:cubicBezTo>
                  <a:pt x="-1" y="7441"/>
                  <a:pt x="37" y="6709"/>
                  <a:pt x="111" y="5980"/>
                </a:cubicBezTo>
              </a:path>
              <a:path w="43200" h="29774" stroke="0" extrusionOk="0">
                <a:moveTo>
                  <a:pt x="41593" y="0"/>
                </a:moveTo>
                <a:cubicBezTo>
                  <a:pt x="42654" y="2594"/>
                  <a:pt x="43200" y="5370"/>
                  <a:pt x="43200" y="8174"/>
                </a:cubicBezTo>
                <a:cubicBezTo>
                  <a:pt x="43200" y="20103"/>
                  <a:pt x="33529" y="29774"/>
                  <a:pt x="21600" y="29774"/>
                </a:cubicBezTo>
                <a:cubicBezTo>
                  <a:pt x="9670" y="29774"/>
                  <a:pt x="0" y="20103"/>
                  <a:pt x="0" y="8174"/>
                </a:cubicBezTo>
                <a:cubicBezTo>
                  <a:pt x="-1" y="7441"/>
                  <a:pt x="37" y="6709"/>
                  <a:pt x="111" y="5980"/>
                </a:cubicBezTo>
                <a:lnTo>
                  <a:pt x="21600" y="8174"/>
                </a:lnTo>
                <a:lnTo>
                  <a:pt x="4159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 b="1"/>
          </a:p>
        </p:txBody>
      </p:sp>
      <p:sp>
        <p:nvSpPr>
          <p:cNvPr id="17" name="Arc 8"/>
          <p:cNvSpPr>
            <a:spLocks/>
          </p:cNvSpPr>
          <p:nvPr/>
        </p:nvSpPr>
        <p:spPr bwMode="auto">
          <a:xfrm rot="5400000">
            <a:off x="1551782" y="3225006"/>
            <a:ext cx="3937000" cy="2808287"/>
          </a:xfrm>
          <a:custGeom>
            <a:avLst/>
            <a:gdLst>
              <a:gd name="T0" fmla="*/ 2147483647 w 43200"/>
              <a:gd name="T1" fmla="*/ 2147483647 h 36230"/>
              <a:gd name="T2" fmla="*/ 2147483647 w 43200"/>
              <a:gd name="T3" fmla="*/ 0 h 36230"/>
              <a:gd name="T4" fmla="*/ 2147483647 w 43200"/>
              <a:gd name="T5" fmla="*/ 2147483647 h 36230"/>
              <a:gd name="T6" fmla="*/ 0 60000 65536"/>
              <a:gd name="T7" fmla="*/ 0 60000 65536"/>
              <a:gd name="T8" fmla="*/ 0 60000 65536"/>
              <a:gd name="T9" fmla="*/ 0 w 43200"/>
              <a:gd name="T10" fmla="*/ 0 h 36230"/>
              <a:gd name="T11" fmla="*/ 43200 w 43200"/>
              <a:gd name="T12" fmla="*/ 36230 h 36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6230" fill="none" extrusionOk="0">
                <a:moveTo>
                  <a:pt x="42068" y="7729"/>
                </a:moveTo>
                <a:cubicBezTo>
                  <a:pt x="42817" y="9953"/>
                  <a:pt x="43200" y="12283"/>
                  <a:pt x="43200" y="14630"/>
                </a:cubicBezTo>
                <a:cubicBezTo>
                  <a:pt x="43200" y="26559"/>
                  <a:pt x="33529" y="36230"/>
                  <a:pt x="21600" y="36230"/>
                </a:cubicBezTo>
                <a:cubicBezTo>
                  <a:pt x="9670" y="36230"/>
                  <a:pt x="0" y="26559"/>
                  <a:pt x="0" y="14630"/>
                </a:cubicBezTo>
                <a:cubicBezTo>
                  <a:pt x="-1" y="9209"/>
                  <a:pt x="2037" y="3987"/>
                  <a:pt x="5709" y="0"/>
                </a:cubicBezTo>
              </a:path>
              <a:path w="43200" h="36230" stroke="0" extrusionOk="0">
                <a:moveTo>
                  <a:pt x="42068" y="7729"/>
                </a:moveTo>
                <a:cubicBezTo>
                  <a:pt x="42817" y="9953"/>
                  <a:pt x="43200" y="12283"/>
                  <a:pt x="43200" y="14630"/>
                </a:cubicBezTo>
                <a:cubicBezTo>
                  <a:pt x="43200" y="26559"/>
                  <a:pt x="33529" y="36230"/>
                  <a:pt x="21600" y="36230"/>
                </a:cubicBezTo>
                <a:cubicBezTo>
                  <a:pt x="9670" y="36230"/>
                  <a:pt x="0" y="26559"/>
                  <a:pt x="0" y="14630"/>
                </a:cubicBezTo>
                <a:cubicBezTo>
                  <a:pt x="-1" y="9209"/>
                  <a:pt x="2037" y="3987"/>
                  <a:pt x="5709" y="0"/>
                </a:cubicBezTo>
                <a:lnTo>
                  <a:pt x="21600" y="14630"/>
                </a:lnTo>
                <a:lnTo>
                  <a:pt x="42068" y="772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rc 10"/>
          <p:cNvSpPr>
            <a:spLocks/>
          </p:cNvSpPr>
          <p:nvPr/>
        </p:nvSpPr>
        <p:spPr bwMode="auto">
          <a:xfrm rot="5048300">
            <a:off x="2717564" y="3282956"/>
            <a:ext cx="2539438" cy="1780931"/>
          </a:xfrm>
          <a:custGeom>
            <a:avLst/>
            <a:gdLst>
              <a:gd name="T0" fmla="*/ 2147483647 w 43200"/>
              <a:gd name="T1" fmla="*/ 2147483647 h 39290"/>
              <a:gd name="T2" fmla="*/ 2147483647 w 43200"/>
              <a:gd name="T3" fmla="*/ 0 h 39290"/>
              <a:gd name="T4" fmla="*/ 2147483647 w 43200"/>
              <a:gd name="T5" fmla="*/ 2147483647 h 39290"/>
              <a:gd name="T6" fmla="*/ 0 60000 65536"/>
              <a:gd name="T7" fmla="*/ 0 60000 65536"/>
              <a:gd name="T8" fmla="*/ 0 60000 65536"/>
              <a:gd name="T9" fmla="*/ 0 w 43200"/>
              <a:gd name="T10" fmla="*/ 0 h 39290"/>
              <a:gd name="T11" fmla="*/ 43200 w 43200"/>
              <a:gd name="T12" fmla="*/ 39290 h 39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9290" fill="none" extrusionOk="0">
                <a:moveTo>
                  <a:pt x="41593" y="9516"/>
                </a:moveTo>
                <a:cubicBezTo>
                  <a:pt x="42654" y="12110"/>
                  <a:pt x="43200" y="14886"/>
                  <a:pt x="43200" y="17690"/>
                </a:cubicBezTo>
                <a:cubicBezTo>
                  <a:pt x="43200" y="29619"/>
                  <a:pt x="33529" y="39290"/>
                  <a:pt x="21600" y="39290"/>
                </a:cubicBezTo>
                <a:cubicBezTo>
                  <a:pt x="9670" y="39290"/>
                  <a:pt x="0" y="29619"/>
                  <a:pt x="0" y="17690"/>
                </a:cubicBezTo>
                <a:cubicBezTo>
                  <a:pt x="-1" y="10644"/>
                  <a:pt x="3435" y="4042"/>
                  <a:pt x="9205" y="-1"/>
                </a:cubicBezTo>
              </a:path>
              <a:path w="43200" h="39290" stroke="0" extrusionOk="0">
                <a:moveTo>
                  <a:pt x="41593" y="9516"/>
                </a:moveTo>
                <a:cubicBezTo>
                  <a:pt x="42654" y="12110"/>
                  <a:pt x="43200" y="14886"/>
                  <a:pt x="43200" y="17690"/>
                </a:cubicBezTo>
                <a:cubicBezTo>
                  <a:pt x="43200" y="29619"/>
                  <a:pt x="33529" y="39290"/>
                  <a:pt x="21600" y="39290"/>
                </a:cubicBezTo>
                <a:cubicBezTo>
                  <a:pt x="9670" y="39290"/>
                  <a:pt x="0" y="29619"/>
                  <a:pt x="0" y="17690"/>
                </a:cubicBezTo>
                <a:cubicBezTo>
                  <a:pt x="-1" y="10644"/>
                  <a:pt x="3435" y="4042"/>
                  <a:pt x="9205" y="-1"/>
                </a:cubicBezTo>
                <a:lnTo>
                  <a:pt x="21600" y="17690"/>
                </a:lnTo>
                <a:lnTo>
                  <a:pt x="41593" y="951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 b="1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4772025" y="2954338"/>
            <a:ext cx="593725" cy="5794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b="1">
                <a:cs typeface="Times New Roman" pitchFamily="18" charset="0"/>
              </a:rPr>
              <a:t>a</a:t>
            </a:r>
            <a:endParaRPr lang="es-ES_tradnl" b="1"/>
          </a:p>
        </p:txBody>
      </p:sp>
      <p:sp>
        <p:nvSpPr>
          <p:cNvPr id="5" name="Oval 20"/>
          <p:cNvSpPr>
            <a:spLocks noChangeArrowheads="1"/>
          </p:cNvSpPr>
          <p:nvPr/>
        </p:nvSpPr>
        <p:spPr bwMode="auto">
          <a:xfrm>
            <a:off x="3992563" y="3975100"/>
            <a:ext cx="593725" cy="5794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b="1">
                <a:cs typeface="Times New Roman" pitchFamily="18" charset="0"/>
              </a:rPr>
              <a:t>b</a:t>
            </a:r>
            <a:endParaRPr lang="es-ES_tradnl" b="1"/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3992563" y="4994275"/>
            <a:ext cx="593725" cy="5810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b="1">
                <a:cs typeface="Times New Roman" pitchFamily="18" charset="0"/>
              </a:rPr>
              <a:t>d</a:t>
            </a:r>
            <a:endParaRPr lang="es-ES_tradnl" b="1"/>
          </a:p>
        </p:txBody>
      </p:sp>
      <p:sp>
        <p:nvSpPr>
          <p:cNvPr id="7" name="Oval 18"/>
          <p:cNvSpPr>
            <a:spLocks noChangeArrowheads="1"/>
          </p:cNvSpPr>
          <p:nvPr/>
        </p:nvSpPr>
        <p:spPr bwMode="auto">
          <a:xfrm>
            <a:off x="3992563" y="6013450"/>
            <a:ext cx="593725" cy="5826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b="1">
                <a:cs typeface="Times New Roman" pitchFamily="18" charset="0"/>
              </a:rPr>
              <a:t>e</a:t>
            </a:r>
            <a:endParaRPr lang="es-ES_tradnl" b="1"/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5553075" y="3975100"/>
            <a:ext cx="593725" cy="5794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b="1">
                <a:cs typeface="Times New Roman" pitchFamily="18" charset="0"/>
              </a:rPr>
              <a:t>c</a:t>
            </a:r>
            <a:endParaRPr lang="es-ES_tradnl" b="1"/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5565775" y="4994275"/>
            <a:ext cx="504825" cy="5810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b="1">
                <a:cs typeface="Times New Roman" pitchFamily="18" charset="0"/>
              </a:rPr>
              <a:t>f</a:t>
            </a:r>
            <a:endParaRPr lang="es-ES_tradnl" b="1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5553075" y="6013450"/>
            <a:ext cx="593725" cy="5826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s-ES_tradnl" b="1">
                <a:cs typeface="Times New Roman" pitchFamily="18" charset="0"/>
              </a:rPr>
              <a:t>g</a:t>
            </a:r>
            <a:endParaRPr lang="es-ES_tradnl" b="1"/>
          </a:p>
        </p:txBody>
      </p:sp>
      <p:cxnSp>
        <p:nvCxnSpPr>
          <p:cNvPr id="11" name="AutoShape 14"/>
          <p:cNvCxnSpPr>
            <a:cxnSpLocks noChangeShapeType="1"/>
          </p:cNvCxnSpPr>
          <p:nvPr/>
        </p:nvCxnSpPr>
        <p:spPr bwMode="auto">
          <a:xfrm flipH="1">
            <a:off x="4498975" y="3449638"/>
            <a:ext cx="360363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/>
          <p:cNvCxnSpPr>
            <a:cxnSpLocks noChangeShapeType="1"/>
          </p:cNvCxnSpPr>
          <p:nvPr/>
        </p:nvCxnSpPr>
        <p:spPr bwMode="auto">
          <a:xfrm>
            <a:off x="4289425" y="4554538"/>
            <a:ext cx="1588" cy="4397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</p:cNvCxnSpPr>
          <p:nvPr/>
        </p:nvCxnSpPr>
        <p:spPr bwMode="auto">
          <a:xfrm>
            <a:off x="4289425" y="5575300"/>
            <a:ext cx="1588" cy="438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>
            <a:off x="5280025" y="3449638"/>
            <a:ext cx="358775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rc 7"/>
          <p:cNvSpPr>
            <a:spLocks/>
          </p:cNvSpPr>
          <p:nvPr/>
        </p:nvSpPr>
        <p:spPr bwMode="auto">
          <a:xfrm rot="16744290">
            <a:off x="5323681" y="4968082"/>
            <a:ext cx="2478087" cy="781050"/>
          </a:xfrm>
          <a:custGeom>
            <a:avLst/>
            <a:gdLst>
              <a:gd name="T0" fmla="*/ 2147483647 w 43200"/>
              <a:gd name="T1" fmla="*/ 0 h 29774"/>
              <a:gd name="T2" fmla="*/ 2147483647 w 43200"/>
              <a:gd name="T3" fmla="*/ 2147483647 h 29774"/>
              <a:gd name="T4" fmla="*/ 2147483647 w 43200"/>
              <a:gd name="T5" fmla="*/ 2147483647 h 29774"/>
              <a:gd name="T6" fmla="*/ 0 60000 65536"/>
              <a:gd name="T7" fmla="*/ 0 60000 65536"/>
              <a:gd name="T8" fmla="*/ 0 60000 65536"/>
              <a:gd name="T9" fmla="*/ 0 w 43200"/>
              <a:gd name="T10" fmla="*/ 0 h 29774"/>
              <a:gd name="T11" fmla="*/ 43200 w 43200"/>
              <a:gd name="T12" fmla="*/ 29774 h 29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9774" fill="none" extrusionOk="0">
                <a:moveTo>
                  <a:pt x="41593" y="0"/>
                </a:moveTo>
                <a:cubicBezTo>
                  <a:pt x="42654" y="2594"/>
                  <a:pt x="43200" y="5370"/>
                  <a:pt x="43200" y="8174"/>
                </a:cubicBezTo>
                <a:cubicBezTo>
                  <a:pt x="43200" y="20103"/>
                  <a:pt x="33529" y="29774"/>
                  <a:pt x="21600" y="29774"/>
                </a:cubicBezTo>
                <a:cubicBezTo>
                  <a:pt x="9670" y="29774"/>
                  <a:pt x="0" y="20103"/>
                  <a:pt x="0" y="8174"/>
                </a:cubicBezTo>
                <a:cubicBezTo>
                  <a:pt x="-1" y="7441"/>
                  <a:pt x="37" y="6709"/>
                  <a:pt x="111" y="5980"/>
                </a:cubicBezTo>
              </a:path>
              <a:path w="43200" h="29774" stroke="0" extrusionOk="0">
                <a:moveTo>
                  <a:pt x="41593" y="0"/>
                </a:moveTo>
                <a:cubicBezTo>
                  <a:pt x="42654" y="2594"/>
                  <a:pt x="43200" y="5370"/>
                  <a:pt x="43200" y="8174"/>
                </a:cubicBezTo>
                <a:cubicBezTo>
                  <a:pt x="43200" y="20103"/>
                  <a:pt x="33529" y="29774"/>
                  <a:pt x="21600" y="29774"/>
                </a:cubicBezTo>
                <a:cubicBezTo>
                  <a:pt x="9670" y="29774"/>
                  <a:pt x="0" y="20103"/>
                  <a:pt x="0" y="8174"/>
                </a:cubicBezTo>
                <a:cubicBezTo>
                  <a:pt x="-1" y="7441"/>
                  <a:pt x="37" y="6709"/>
                  <a:pt x="111" y="5980"/>
                </a:cubicBezTo>
                <a:lnTo>
                  <a:pt x="21600" y="8174"/>
                </a:lnTo>
                <a:lnTo>
                  <a:pt x="4159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 b="1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849938" y="4564063"/>
            <a:ext cx="0" cy="436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b="1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5818188" y="5575300"/>
            <a:ext cx="0" cy="43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 b="1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556125" y="1643063"/>
            <a:ext cx="201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d[a]=1</a:t>
            </a:r>
            <a:r>
              <a:rPr lang="es-ES_tradnl" sz="2400" dirty="0"/>
              <a:t>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[a</a:t>
            </a:r>
            <a:r>
              <a:rPr lang="es-ES_tradnl" sz="2400" dirty="0"/>
              <a:t>]</a:t>
            </a:r>
            <a:r>
              <a:rPr lang="es-ES_tradnl" sz="2400" dirty="0" smtClean="0"/>
              <a:t>=1</a:t>
            </a:r>
            <a:endParaRPr lang="es-ES" sz="24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41313" y="2644775"/>
            <a:ext cx="2016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d[b]=2</a:t>
            </a:r>
            <a:r>
              <a:rPr lang="es-ES_tradnl" sz="2400" dirty="0"/>
              <a:t>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[b]=1</a:t>
            </a:r>
            <a:endParaRPr lang="es-ES" sz="2400" dirty="0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7092950" y="2217738"/>
            <a:ext cx="201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d[c]=5</a:t>
            </a:r>
            <a:r>
              <a:rPr lang="es-ES_tradnl" sz="2400" dirty="0"/>
              <a:t>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[c]=5</a:t>
            </a:r>
            <a:endParaRPr lang="es-ES" sz="2400" dirty="0"/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41313" y="4230688"/>
            <a:ext cx="201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d[d]=</a:t>
            </a:r>
            <a:r>
              <a:rPr lang="es-ES_tradnl" sz="2400" dirty="0"/>
              <a:t>3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[d]=</a:t>
            </a:r>
            <a:r>
              <a:rPr lang="es-ES_tradnl" sz="2400" dirty="0"/>
              <a:t>1</a:t>
            </a:r>
            <a:endParaRPr lang="es-ES" sz="2400" dirty="0"/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41313" y="5884863"/>
            <a:ext cx="201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d[e]=</a:t>
            </a:r>
            <a:r>
              <a:rPr lang="es-ES_tradnl" sz="2400" dirty="0"/>
              <a:t>4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[e]=1</a:t>
            </a:r>
            <a:endParaRPr lang="es-ES" sz="2400" dirty="0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7164388" y="3802063"/>
            <a:ext cx="201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d[f]=6</a:t>
            </a:r>
            <a:r>
              <a:rPr lang="es-ES_tradnl" sz="2400" dirty="0"/>
              <a:t>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[f]=</a:t>
            </a:r>
            <a:r>
              <a:rPr lang="es-ES_tradnl" sz="2400" dirty="0"/>
              <a:t>5</a:t>
            </a:r>
            <a:endParaRPr lang="es-ES" sz="2400" dirty="0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7092950" y="5457825"/>
            <a:ext cx="2016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d[g]=</a:t>
            </a:r>
            <a:r>
              <a:rPr lang="es-ES_tradnl" sz="2400" dirty="0"/>
              <a:t>7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[g]=5</a:t>
            </a:r>
            <a:endParaRPr lang="es-ES" sz="2400" dirty="0"/>
          </a:p>
        </p:txBody>
      </p: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500063" y="119063"/>
            <a:ext cx="3429000" cy="2238375"/>
            <a:chOff x="703" y="981"/>
            <a:chExt cx="4423" cy="3039"/>
          </a:xfrm>
        </p:grpSpPr>
        <p:sp>
          <p:nvSpPr>
            <p:cNvPr id="29" name="AutoShape 6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1800" b="1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800" b="1"/>
                <a:t>e</a:t>
              </a: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705" y="3615"/>
              <a:ext cx="418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800" b="1" dirty="0"/>
                <a:t>d</a:t>
              </a: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4688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800" b="1"/>
                <a:t>g</a:t>
              </a: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3408" y="3615"/>
              <a:ext cx="342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800" b="1"/>
                <a:t>f</a:t>
              </a: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3400" y="1791"/>
              <a:ext cx="399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800" b="1"/>
                <a:t>c</a:t>
              </a: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705" y="1895"/>
              <a:ext cx="418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800" b="1"/>
                <a:t>b</a:t>
              </a:r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800" b="1" dirty="0"/>
                <a:t>a</a:t>
              </a:r>
            </a:p>
          </p:txBody>
        </p:sp>
        <p:cxnSp>
          <p:nvCxnSpPr>
            <p:cNvPr id="37" name="AutoShape 14"/>
            <p:cNvCxnSpPr>
              <a:cxnSpLocks noChangeShapeType="1"/>
              <a:stCxn id="35" idx="4"/>
              <a:endCxn id="3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36" idx="4"/>
              <a:endCxn id="3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6"/>
            <p:cNvCxnSpPr>
              <a:cxnSpLocks noChangeShapeType="1"/>
              <a:stCxn id="31" idx="6"/>
              <a:endCxn id="3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7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8"/>
            <p:cNvCxnSpPr>
              <a:cxnSpLocks noChangeShapeType="1"/>
              <a:stCxn id="31" idx="7"/>
              <a:endCxn id="36" idx="3"/>
            </p:cNvCxnSpPr>
            <p:nvPr/>
          </p:nvCxnSpPr>
          <p:spPr bwMode="auto">
            <a:xfrm flipV="1">
              <a:off x="1061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9"/>
            <p:cNvCxnSpPr>
              <a:cxnSpLocks noChangeShapeType="1"/>
              <a:stCxn id="35" idx="5"/>
              <a:endCxn id="3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0"/>
            <p:cNvCxnSpPr>
              <a:cxnSpLocks noChangeShapeType="1"/>
              <a:stCxn id="36" idx="5"/>
              <a:endCxn id="3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21"/>
            <p:cNvCxnSpPr>
              <a:cxnSpLocks noChangeShapeType="1"/>
              <a:stCxn id="34" idx="4"/>
              <a:endCxn id="3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2"/>
            <p:cNvCxnSpPr>
              <a:cxnSpLocks noChangeShapeType="1"/>
              <a:stCxn id="33" idx="6"/>
              <a:endCxn id="3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3"/>
            <p:cNvCxnSpPr>
              <a:cxnSpLocks noChangeShapeType="1"/>
              <a:stCxn id="34" idx="5"/>
              <a:endCxn id="3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929062" y="152401"/>
            <a:ext cx="4986337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DFS – Detección de puntos de articulación [Ejemplo]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347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ES" sz="240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572125" y="2365375"/>
            <a:ext cx="2016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d[a]=</a:t>
            </a:r>
            <a:r>
              <a:rPr lang="es-ES_tradnl" sz="2400" dirty="0"/>
              <a:t>1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[a]=</a:t>
            </a:r>
            <a:r>
              <a:rPr lang="es-ES_tradnl" sz="2400" dirty="0"/>
              <a:t>1</a:t>
            </a:r>
            <a:endParaRPr lang="es-ES" sz="24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984250" y="3240088"/>
            <a:ext cx="20161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d[b]=</a:t>
            </a:r>
            <a:r>
              <a:rPr lang="es-ES_tradnl" sz="2400" dirty="0"/>
              <a:t>2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[b]=</a:t>
            </a:r>
            <a:r>
              <a:rPr lang="es-ES_tradnl" sz="2400" dirty="0"/>
              <a:t>1</a:t>
            </a:r>
            <a:endParaRPr lang="es-ES" sz="2400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7092950" y="3222625"/>
            <a:ext cx="2016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d[c]=</a:t>
            </a:r>
            <a:r>
              <a:rPr lang="es-ES_tradnl" sz="2400" dirty="0"/>
              <a:t>5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[c]=</a:t>
            </a:r>
            <a:r>
              <a:rPr lang="es-ES_tradnl" sz="2400" dirty="0"/>
              <a:t>5</a:t>
            </a:r>
            <a:endParaRPr lang="es-ES" sz="2400" dirty="0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984250" y="4178300"/>
            <a:ext cx="20161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d[d]=</a:t>
            </a:r>
            <a:r>
              <a:rPr lang="es-ES_tradnl" sz="2400" dirty="0"/>
              <a:t>3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[d]=</a:t>
            </a:r>
            <a:r>
              <a:rPr lang="es-ES_tradnl" sz="2400" dirty="0"/>
              <a:t>1</a:t>
            </a:r>
            <a:endParaRPr lang="es-ES" sz="2400" dirty="0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055688" y="5110163"/>
            <a:ext cx="20161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d[e]=</a:t>
            </a:r>
            <a:r>
              <a:rPr lang="es-ES_tradnl" sz="2400" dirty="0"/>
              <a:t>4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[e]=</a:t>
            </a:r>
            <a:r>
              <a:rPr lang="es-ES_tradnl" sz="2400" dirty="0"/>
              <a:t>1</a:t>
            </a:r>
            <a:endParaRPr lang="es-ES" sz="2400" dirty="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7072313" y="4151313"/>
            <a:ext cx="201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d[f]=</a:t>
            </a:r>
            <a:r>
              <a:rPr lang="es-ES_tradnl" sz="2400" dirty="0"/>
              <a:t>6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[f]=</a:t>
            </a:r>
            <a:r>
              <a:rPr lang="es-ES_tradnl" sz="2400" dirty="0"/>
              <a:t>5</a:t>
            </a:r>
            <a:endParaRPr lang="es-ES" sz="2400" dirty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7092950" y="5053013"/>
            <a:ext cx="20161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sz="2400" dirty="0" smtClean="0"/>
              <a:t>d[g]=</a:t>
            </a:r>
            <a:r>
              <a:rPr lang="es-ES_tradnl" sz="2400" dirty="0"/>
              <a:t>7	</a:t>
            </a:r>
          </a:p>
          <a:p>
            <a:pPr>
              <a:defRPr/>
            </a:pPr>
            <a:r>
              <a:rPr lang="es-ES_tradnl" sz="2400" dirty="0" err="1" smtClean="0"/>
              <a:t>low</a:t>
            </a:r>
            <a:r>
              <a:rPr lang="es-ES_tradnl" sz="2400" dirty="0" smtClean="0"/>
              <a:t>[g]=</a:t>
            </a:r>
            <a:r>
              <a:rPr lang="es-ES_tradnl" sz="2400" dirty="0"/>
              <a:t>5</a:t>
            </a:r>
            <a:endParaRPr lang="es-ES" sz="2400" dirty="0"/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348037" y="5605463"/>
            <a:ext cx="37242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 dirty="0"/>
              <a:t>Note que </a:t>
            </a:r>
            <a:r>
              <a:rPr lang="en-US" sz="2000" i="1" dirty="0" err="1"/>
              <a:t>desde</a:t>
            </a:r>
            <a:r>
              <a:rPr lang="en-US" sz="2000" i="1" dirty="0"/>
              <a:t> f, hasta </a:t>
            </a:r>
            <a:r>
              <a:rPr lang="en-US" sz="2000" i="1" dirty="0" err="1"/>
              <a:t>donde</a:t>
            </a:r>
            <a:r>
              <a:rPr lang="en-US" sz="2000" i="1" dirty="0"/>
              <a:t> </a:t>
            </a:r>
            <a:r>
              <a:rPr lang="en-US" sz="2000" i="1" dirty="0" err="1"/>
              <a:t>más</a:t>
            </a:r>
            <a:r>
              <a:rPr lang="en-US" sz="2000" i="1" dirty="0"/>
              <a:t> </a:t>
            </a:r>
            <a:r>
              <a:rPr lang="en-US" sz="2000" i="1" dirty="0" smtClean="0"/>
              <a:t>se </a:t>
            </a:r>
            <a:r>
              <a:rPr lang="en-US" sz="2000" i="1" dirty="0" err="1" smtClean="0"/>
              <a:t>puede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subir</a:t>
            </a:r>
            <a:r>
              <a:rPr lang="en-US" sz="2000" i="1" dirty="0"/>
              <a:t>, es hasta c, </a:t>
            </a:r>
            <a:r>
              <a:rPr lang="en-US" sz="2000" i="1" dirty="0" err="1"/>
              <a:t>por</a:t>
            </a:r>
            <a:r>
              <a:rPr lang="en-US" sz="2000" i="1" dirty="0"/>
              <a:t> </a:t>
            </a:r>
            <a:r>
              <a:rPr lang="en-US" sz="2000" i="1" dirty="0" err="1"/>
              <a:t>eso</a:t>
            </a:r>
            <a:r>
              <a:rPr lang="en-US" sz="2000" i="1" dirty="0"/>
              <a:t>, c es </a:t>
            </a:r>
            <a:r>
              <a:rPr lang="en-US" sz="2000" i="1" dirty="0" err="1"/>
              <a:t>punto</a:t>
            </a:r>
            <a:r>
              <a:rPr lang="en-US" sz="2000" i="1" dirty="0"/>
              <a:t> de </a:t>
            </a:r>
            <a:r>
              <a:rPr lang="en-US" sz="2000" i="1" dirty="0" err="1" smtClean="0"/>
              <a:t>articulación</a:t>
            </a:r>
            <a:endParaRPr lang="en-US" sz="2000" i="1" dirty="0"/>
          </a:p>
        </p:txBody>
      </p:sp>
      <p:grpSp>
        <p:nvGrpSpPr>
          <p:cNvPr id="13" name="28 Grupo"/>
          <p:cNvGrpSpPr>
            <a:grpSpLocks/>
          </p:cNvGrpSpPr>
          <p:nvPr/>
        </p:nvGrpSpPr>
        <p:grpSpPr bwMode="auto">
          <a:xfrm>
            <a:off x="2714625" y="2481263"/>
            <a:ext cx="4089400" cy="3087687"/>
            <a:chOff x="1966913" y="1422400"/>
            <a:chExt cx="4837112" cy="4022725"/>
          </a:xfrm>
        </p:grpSpPr>
        <p:cxnSp>
          <p:nvCxnSpPr>
            <p:cNvPr id="21" name="AutoShape 10"/>
            <p:cNvCxnSpPr>
              <a:cxnSpLocks noChangeShapeType="1"/>
            </p:cNvCxnSpPr>
            <p:nvPr/>
          </p:nvCxnSpPr>
          <p:spPr bwMode="auto">
            <a:xfrm flipH="1">
              <a:off x="4349750" y="2211388"/>
              <a:ext cx="360363" cy="611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1"/>
            <p:cNvCxnSpPr>
              <a:cxnSpLocks noChangeShapeType="1"/>
            </p:cNvCxnSpPr>
            <p:nvPr/>
          </p:nvCxnSpPr>
          <p:spPr bwMode="auto">
            <a:xfrm>
              <a:off x="4140200" y="3316288"/>
              <a:ext cx="1588" cy="4397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2"/>
            <p:cNvCxnSpPr>
              <a:cxnSpLocks noChangeShapeType="1"/>
            </p:cNvCxnSpPr>
            <p:nvPr/>
          </p:nvCxnSpPr>
          <p:spPr bwMode="auto">
            <a:xfrm>
              <a:off x="4140200" y="4337050"/>
              <a:ext cx="1588" cy="4381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3"/>
            <p:cNvCxnSpPr>
              <a:cxnSpLocks noChangeShapeType="1"/>
            </p:cNvCxnSpPr>
            <p:nvPr/>
          </p:nvCxnSpPr>
          <p:spPr bwMode="auto">
            <a:xfrm>
              <a:off x="5130800" y="2211388"/>
              <a:ext cx="358775" cy="611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rc 14"/>
            <p:cNvSpPr>
              <a:spLocks/>
            </p:cNvSpPr>
            <p:nvPr/>
          </p:nvSpPr>
          <p:spPr bwMode="auto">
            <a:xfrm rot="5666816">
              <a:off x="2345341" y="1884888"/>
              <a:ext cx="2555248" cy="1774090"/>
            </a:xfrm>
            <a:custGeom>
              <a:avLst/>
              <a:gdLst>
                <a:gd name="T0" fmla="*/ 2147483647 w 43200"/>
                <a:gd name="T1" fmla="*/ 2147483647 h 39290"/>
                <a:gd name="T2" fmla="*/ 2147483647 w 43200"/>
                <a:gd name="T3" fmla="*/ 0 h 39290"/>
                <a:gd name="T4" fmla="*/ 2147483647 w 43200"/>
                <a:gd name="T5" fmla="*/ 2147483647 h 3929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290"/>
                <a:gd name="T11" fmla="*/ 43200 w 43200"/>
                <a:gd name="T12" fmla="*/ 39290 h 392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290" fill="none" extrusionOk="0">
                  <a:moveTo>
                    <a:pt x="41593" y="9516"/>
                  </a:moveTo>
                  <a:cubicBezTo>
                    <a:pt x="42654" y="12110"/>
                    <a:pt x="43200" y="14886"/>
                    <a:pt x="43200" y="17690"/>
                  </a:cubicBezTo>
                  <a:cubicBezTo>
                    <a:pt x="43200" y="29619"/>
                    <a:pt x="33529" y="39290"/>
                    <a:pt x="21600" y="39290"/>
                  </a:cubicBezTo>
                  <a:cubicBezTo>
                    <a:pt x="9670" y="39290"/>
                    <a:pt x="0" y="29619"/>
                    <a:pt x="0" y="17690"/>
                  </a:cubicBezTo>
                  <a:cubicBezTo>
                    <a:pt x="-1" y="10644"/>
                    <a:pt x="3435" y="4042"/>
                    <a:pt x="9205" y="-1"/>
                  </a:cubicBezTo>
                </a:path>
                <a:path w="43200" h="39290" stroke="0" extrusionOk="0">
                  <a:moveTo>
                    <a:pt x="41593" y="9516"/>
                  </a:moveTo>
                  <a:cubicBezTo>
                    <a:pt x="42654" y="12110"/>
                    <a:pt x="43200" y="14886"/>
                    <a:pt x="43200" y="17690"/>
                  </a:cubicBezTo>
                  <a:cubicBezTo>
                    <a:pt x="43200" y="29619"/>
                    <a:pt x="33529" y="39290"/>
                    <a:pt x="21600" y="39290"/>
                  </a:cubicBezTo>
                  <a:cubicBezTo>
                    <a:pt x="9670" y="39290"/>
                    <a:pt x="0" y="29619"/>
                    <a:pt x="0" y="17690"/>
                  </a:cubicBezTo>
                  <a:cubicBezTo>
                    <a:pt x="-1" y="10644"/>
                    <a:pt x="3435" y="4042"/>
                    <a:pt x="9205" y="-1"/>
                  </a:cubicBezTo>
                  <a:lnTo>
                    <a:pt x="21600" y="17690"/>
                  </a:lnTo>
                  <a:lnTo>
                    <a:pt x="41593" y="951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" name="Arc 15"/>
            <p:cNvSpPr>
              <a:spLocks/>
            </p:cNvSpPr>
            <p:nvPr/>
          </p:nvSpPr>
          <p:spPr bwMode="auto">
            <a:xfrm rot="5400000">
              <a:off x="2450629" y="3730626"/>
              <a:ext cx="2478087" cy="779462"/>
            </a:xfrm>
            <a:custGeom>
              <a:avLst/>
              <a:gdLst>
                <a:gd name="T0" fmla="*/ 2147483647 w 43200"/>
                <a:gd name="T1" fmla="*/ 0 h 29774"/>
                <a:gd name="T2" fmla="*/ 2147483647 w 43200"/>
                <a:gd name="T3" fmla="*/ 2147483647 h 29774"/>
                <a:gd name="T4" fmla="*/ 2147483647 w 43200"/>
                <a:gd name="T5" fmla="*/ 2147483647 h 2977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9774"/>
                <a:gd name="T11" fmla="*/ 43200 w 43200"/>
                <a:gd name="T12" fmla="*/ 29774 h 297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9774" fill="none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</a:path>
                <a:path w="43200" h="29774" stroke="0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  <a:lnTo>
                    <a:pt x="21600" y="8174"/>
                  </a:lnTo>
                  <a:lnTo>
                    <a:pt x="4159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Arc 16"/>
            <p:cNvSpPr>
              <a:spLocks/>
            </p:cNvSpPr>
            <p:nvPr/>
          </p:nvSpPr>
          <p:spPr bwMode="auto">
            <a:xfrm rot="5400000">
              <a:off x="1402557" y="1986756"/>
              <a:ext cx="3937000" cy="2808287"/>
            </a:xfrm>
            <a:custGeom>
              <a:avLst/>
              <a:gdLst>
                <a:gd name="T0" fmla="*/ 2147483647 w 43200"/>
                <a:gd name="T1" fmla="*/ 2147483647 h 36230"/>
                <a:gd name="T2" fmla="*/ 2147483647 w 43200"/>
                <a:gd name="T3" fmla="*/ 0 h 36230"/>
                <a:gd name="T4" fmla="*/ 2147483647 w 43200"/>
                <a:gd name="T5" fmla="*/ 2147483647 h 3623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6230"/>
                <a:gd name="T11" fmla="*/ 43200 w 43200"/>
                <a:gd name="T12" fmla="*/ 36230 h 36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6230" fill="none" extrusionOk="0">
                  <a:moveTo>
                    <a:pt x="42068" y="7729"/>
                  </a:moveTo>
                  <a:cubicBezTo>
                    <a:pt x="42817" y="9953"/>
                    <a:pt x="43200" y="12283"/>
                    <a:pt x="43200" y="14630"/>
                  </a:cubicBezTo>
                  <a:cubicBezTo>
                    <a:pt x="43200" y="26559"/>
                    <a:pt x="33529" y="36230"/>
                    <a:pt x="21600" y="36230"/>
                  </a:cubicBezTo>
                  <a:cubicBezTo>
                    <a:pt x="9670" y="36230"/>
                    <a:pt x="0" y="26559"/>
                    <a:pt x="0" y="14630"/>
                  </a:cubicBezTo>
                  <a:cubicBezTo>
                    <a:pt x="-1" y="9209"/>
                    <a:pt x="2037" y="3987"/>
                    <a:pt x="5709" y="0"/>
                  </a:cubicBezTo>
                </a:path>
                <a:path w="43200" h="36230" stroke="0" extrusionOk="0">
                  <a:moveTo>
                    <a:pt x="42068" y="7729"/>
                  </a:moveTo>
                  <a:cubicBezTo>
                    <a:pt x="42817" y="9953"/>
                    <a:pt x="43200" y="12283"/>
                    <a:pt x="43200" y="14630"/>
                  </a:cubicBezTo>
                  <a:cubicBezTo>
                    <a:pt x="43200" y="26559"/>
                    <a:pt x="33529" y="36230"/>
                    <a:pt x="21600" y="36230"/>
                  </a:cubicBezTo>
                  <a:cubicBezTo>
                    <a:pt x="9670" y="36230"/>
                    <a:pt x="0" y="26559"/>
                    <a:pt x="0" y="14630"/>
                  </a:cubicBezTo>
                  <a:cubicBezTo>
                    <a:pt x="-1" y="9209"/>
                    <a:pt x="2037" y="3987"/>
                    <a:pt x="5709" y="0"/>
                  </a:cubicBezTo>
                  <a:lnTo>
                    <a:pt x="21600" y="14630"/>
                  </a:lnTo>
                  <a:lnTo>
                    <a:pt x="42068" y="772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Arc 17"/>
            <p:cNvSpPr>
              <a:spLocks/>
            </p:cNvSpPr>
            <p:nvPr/>
          </p:nvSpPr>
          <p:spPr bwMode="auto">
            <a:xfrm rot="-4855710">
              <a:off x="5174456" y="3729832"/>
              <a:ext cx="2478087" cy="781050"/>
            </a:xfrm>
            <a:custGeom>
              <a:avLst/>
              <a:gdLst>
                <a:gd name="T0" fmla="*/ 2147483647 w 43200"/>
                <a:gd name="T1" fmla="*/ 0 h 29774"/>
                <a:gd name="T2" fmla="*/ 2147483647 w 43200"/>
                <a:gd name="T3" fmla="*/ 2147483647 h 29774"/>
                <a:gd name="T4" fmla="*/ 2147483647 w 43200"/>
                <a:gd name="T5" fmla="*/ 2147483647 h 2977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9774"/>
                <a:gd name="T11" fmla="*/ 43200 w 43200"/>
                <a:gd name="T12" fmla="*/ 29774 h 297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9774" fill="none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</a:path>
                <a:path w="43200" h="29774" stroke="0" extrusionOk="0">
                  <a:moveTo>
                    <a:pt x="41593" y="0"/>
                  </a:moveTo>
                  <a:cubicBezTo>
                    <a:pt x="42654" y="2594"/>
                    <a:pt x="43200" y="5370"/>
                    <a:pt x="43200" y="8174"/>
                  </a:cubicBezTo>
                  <a:cubicBezTo>
                    <a:pt x="43200" y="20103"/>
                    <a:pt x="33529" y="29774"/>
                    <a:pt x="21600" y="29774"/>
                  </a:cubicBezTo>
                  <a:cubicBezTo>
                    <a:pt x="9670" y="29774"/>
                    <a:pt x="0" y="20103"/>
                    <a:pt x="0" y="8174"/>
                  </a:cubicBezTo>
                  <a:cubicBezTo>
                    <a:pt x="-1" y="7441"/>
                    <a:pt x="37" y="6709"/>
                    <a:pt x="111" y="5980"/>
                  </a:cubicBezTo>
                  <a:lnTo>
                    <a:pt x="21600" y="8174"/>
                  </a:lnTo>
                  <a:lnTo>
                    <a:pt x="4159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700713" y="3325813"/>
              <a:ext cx="0" cy="436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5700841" y="4336550"/>
              <a:ext cx="0" cy="4386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859338" y="4221163"/>
              <a:ext cx="504825" cy="122396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4622067" y="1716090"/>
              <a:ext cx="595251" cy="5791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sz="2400" b="1">
                  <a:cs typeface="Times New Roman" pitchFamily="18" charset="0"/>
                </a:rPr>
                <a:t>a</a:t>
              </a:r>
              <a:endParaRPr lang="es-ES_tradnl" sz="2400" b="1"/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3842797" y="2737800"/>
              <a:ext cx="593372" cy="5791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sz="2400" b="1">
                  <a:cs typeface="Times New Roman" pitchFamily="18" charset="0"/>
                </a:rPr>
                <a:t>b</a:t>
              </a:r>
              <a:endParaRPr lang="es-ES_tradnl" sz="2400" b="1"/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42797" y="3755374"/>
              <a:ext cx="593372" cy="581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sz="2400" b="1">
                  <a:cs typeface="Times New Roman" pitchFamily="18" charset="0"/>
                </a:rPr>
                <a:t>d</a:t>
              </a:r>
              <a:endParaRPr lang="es-ES_tradnl" sz="2400" b="1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3842797" y="4775015"/>
              <a:ext cx="593372" cy="5832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sz="2400" b="1">
                  <a:cs typeface="Times New Roman" pitchFamily="18" charset="0"/>
                </a:rPr>
                <a:t>e</a:t>
              </a:r>
              <a:endParaRPr lang="es-ES_tradnl" sz="2400" b="1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403215" y="2737800"/>
              <a:ext cx="595251" cy="5791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sz="2400" b="1">
                  <a:cs typeface="Times New Roman" pitchFamily="18" charset="0"/>
                </a:rPr>
                <a:t>c</a:t>
              </a:r>
              <a:endParaRPr lang="es-ES_tradnl" sz="2400" b="1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416360" y="3755374"/>
              <a:ext cx="505117" cy="5811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sz="2400" b="1">
                  <a:cs typeface="Times New Roman" pitchFamily="18" charset="0"/>
                </a:rPr>
                <a:t>f</a:t>
              </a:r>
              <a:endParaRPr lang="es-ES_tradnl" sz="2400" b="1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5403215" y="4775015"/>
              <a:ext cx="595251" cy="5832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_tradnl" sz="2400" b="1">
                  <a:cs typeface="Times New Roman" pitchFamily="18" charset="0"/>
                </a:rPr>
                <a:t>g</a:t>
              </a:r>
              <a:endParaRPr lang="es-ES_tradnl" sz="2400" b="1"/>
            </a:p>
          </p:txBody>
        </p:sp>
      </p:grp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42938" y="499408"/>
            <a:ext cx="85725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_tradnl" sz="2000" dirty="0" smtClean="0"/>
          </a:p>
          <a:p>
            <a:pPr>
              <a:defRPr/>
            </a:pPr>
            <a:endParaRPr lang="es-ES_tradnl" sz="2000" dirty="0"/>
          </a:p>
          <a:p>
            <a:pPr>
              <a:buFontTx/>
              <a:buChar char="•"/>
              <a:defRPr/>
            </a:pPr>
            <a:r>
              <a:rPr lang="es-ES_tradnl" sz="2000" dirty="0"/>
              <a:t> a es un punto de articulación porque tiene dos hijos.</a:t>
            </a:r>
          </a:p>
          <a:p>
            <a:pPr>
              <a:buFontTx/>
              <a:buChar char="•"/>
              <a:defRPr/>
            </a:pPr>
            <a:r>
              <a:rPr lang="es-ES_tradnl" sz="2000" dirty="0"/>
              <a:t> c es un punto de articulación porque tiene un hijo f </a:t>
            </a:r>
            <a:r>
              <a:rPr lang="es-ES_tradnl" sz="2000" dirty="0" smtClean="0"/>
              <a:t>para </a:t>
            </a:r>
            <a:r>
              <a:rPr lang="es-ES_tradnl" sz="2000" dirty="0"/>
              <a:t>el cual se cumple que, tope(f) </a:t>
            </a:r>
            <a:r>
              <a:rPr lang="es-ES_tradnl" sz="2000" dirty="0">
                <a:cs typeface="Arial" charset="0"/>
              </a:rPr>
              <a:t>≥</a:t>
            </a:r>
            <a:r>
              <a:rPr lang="es-ES_tradnl" sz="2000" dirty="0"/>
              <a:t>  profundidad(c)</a:t>
            </a:r>
          </a:p>
          <a:p>
            <a:pPr>
              <a:buFontTx/>
              <a:buChar char="•"/>
              <a:defRPr/>
            </a:pPr>
            <a:r>
              <a:rPr lang="es-ES_tradnl" sz="2000" dirty="0"/>
              <a:t> Los otros vértices no son puntos de articulación</a:t>
            </a:r>
            <a:endParaRPr lang="es-ES" sz="2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84150" y="152401"/>
            <a:ext cx="8731249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DFS – Detección de puntos de articulación [Ejemplo]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 INTUITIVA: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Sea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 un </a:t>
            </a:r>
            <a:r>
              <a:rPr lang="en-US" dirty="0" err="1" smtClean="0"/>
              <a:t>nodo</a:t>
            </a:r>
            <a:r>
              <a:rPr lang="en-US" dirty="0" smtClean="0"/>
              <a:t> y sea </a:t>
            </a:r>
            <a:r>
              <a:rPr lang="en-US" b="1" i="1" dirty="0" smtClean="0">
                <a:solidFill>
                  <a:srgbClr val="0070C0"/>
                </a:solidFill>
                <a:sym typeface="Symbol"/>
              </a:rPr>
              <a:t> (</a:t>
            </a:r>
            <a:r>
              <a:rPr lang="en-US" b="1" i="1" dirty="0" smtClean="0">
                <a:solidFill>
                  <a:srgbClr val="0070C0"/>
                </a:solidFill>
                <a:sym typeface="Symbol"/>
              </a:rPr>
              <a:t>u)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</a:t>
            </a:r>
            <a:r>
              <a:rPr lang="en-US" dirty="0" smtClean="0">
                <a:sym typeface="Symbol"/>
              </a:rPr>
              <a:t> padre </a:t>
            </a:r>
            <a:r>
              <a:rPr lang="en-US" dirty="0" err="1" smtClean="0">
                <a:sym typeface="Symbol"/>
              </a:rPr>
              <a:t>tras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aplicar</a:t>
            </a:r>
            <a:r>
              <a:rPr lang="en-US" dirty="0" smtClean="0">
                <a:sym typeface="Symbol"/>
              </a:rPr>
              <a:t> DFS al </a:t>
            </a:r>
            <a:r>
              <a:rPr lang="en-US" dirty="0" err="1" smtClean="0">
                <a:sym typeface="Symbol"/>
              </a:rPr>
              <a:t>grafo</a:t>
            </a:r>
            <a:r>
              <a:rPr lang="en-US" dirty="0" smtClean="0">
                <a:sym typeface="Symbol"/>
              </a:rPr>
              <a:t> G, entonces:</a:t>
            </a:r>
            <a:endParaRPr lang="en-US" dirty="0" smtClean="0"/>
          </a:p>
          <a:p>
            <a:r>
              <a:rPr lang="en-US" dirty="0" smtClean="0"/>
              <a:t>Si,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hizo</a:t>
            </a:r>
            <a:r>
              <a:rPr lang="en-US" dirty="0" smtClean="0"/>
              <a:t> el </a:t>
            </a:r>
            <a:r>
              <a:rPr lang="en-US" dirty="0" err="1" smtClean="0"/>
              <a:t>análisis</a:t>
            </a:r>
            <a:r>
              <a:rPr lang="en-US" dirty="0" smtClean="0"/>
              <a:t> del </a:t>
            </a:r>
            <a:r>
              <a:rPr lang="en-US" dirty="0" err="1" smtClean="0"/>
              <a:t>nodo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 en el DFS, no </a:t>
            </a:r>
            <a:r>
              <a:rPr lang="en-US" dirty="0" err="1" smtClean="0"/>
              <a:t>aparecieron</a:t>
            </a:r>
            <a:r>
              <a:rPr lang="en-US" dirty="0" smtClean="0"/>
              <a:t> </a:t>
            </a:r>
            <a:r>
              <a:rPr lang="en-US" dirty="0" err="1" smtClean="0"/>
              <a:t>aristas</a:t>
            </a:r>
            <a:r>
              <a:rPr lang="en-US" dirty="0" smtClean="0"/>
              <a:t> de </a:t>
            </a:r>
            <a:r>
              <a:rPr lang="en-US" dirty="0" err="1" smtClean="0"/>
              <a:t>retroceso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dicho </a:t>
            </a:r>
            <a:r>
              <a:rPr lang="en-US" dirty="0" err="1" smtClean="0"/>
              <a:t>nodo</a:t>
            </a:r>
            <a:r>
              <a:rPr lang="en-US" dirty="0" smtClean="0"/>
              <a:t>, o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alguno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descendientes</a:t>
            </a:r>
            <a:r>
              <a:rPr lang="en-US" dirty="0" smtClean="0"/>
              <a:t>,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ancestro</a:t>
            </a:r>
            <a:r>
              <a:rPr lang="en-US" dirty="0" smtClean="0"/>
              <a:t> de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 (</a:t>
            </a:r>
            <a:r>
              <a:rPr lang="en-US" dirty="0" err="1" smtClean="0"/>
              <a:t>incluído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padre </a:t>
            </a:r>
            <a:r>
              <a:rPr lang="en-US" sz="2400" i="1" dirty="0" smtClean="0">
                <a:solidFill>
                  <a:srgbClr val="0070C0"/>
                </a:solidFill>
                <a:sym typeface="Symbol"/>
              </a:rPr>
              <a:t>(</a:t>
            </a:r>
            <a:r>
              <a:rPr lang="es-ES" sz="2400" b="1" i="1" dirty="0" smtClean="0">
                <a:solidFill>
                  <a:srgbClr val="0070C0"/>
                </a:solidFill>
              </a:rPr>
              <a:t>u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), entonces al </a:t>
            </a:r>
            <a:r>
              <a:rPr lang="en-US" dirty="0" err="1" smtClean="0"/>
              <a:t>eliminar</a:t>
            </a:r>
            <a:r>
              <a:rPr lang="en-US" dirty="0" smtClean="0"/>
              <a:t> &lt;</a:t>
            </a:r>
            <a:r>
              <a:rPr lang="en-US" sz="2000" b="1" i="1" dirty="0" smtClean="0">
                <a:solidFill>
                  <a:srgbClr val="0070C0"/>
                </a:solidFill>
                <a:sym typeface="Symbol"/>
              </a:rPr>
              <a:t> </a:t>
            </a:r>
            <a:r>
              <a:rPr lang="en-US" sz="2000" b="1" i="1" dirty="0">
                <a:solidFill>
                  <a:srgbClr val="0070C0"/>
                </a:solidFill>
                <a:sym typeface="Symbol"/>
              </a:rPr>
              <a:t>(</a:t>
            </a:r>
            <a:r>
              <a:rPr lang="es-ES" sz="2000" b="1" i="1" dirty="0">
                <a:solidFill>
                  <a:srgbClr val="0070C0"/>
                </a:solidFill>
              </a:rPr>
              <a:t>u</a:t>
            </a:r>
            <a:r>
              <a:rPr lang="en-US" b="1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, u&gt; de G se </a:t>
            </a:r>
            <a:r>
              <a:rPr lang="en-US" dirty="0" err="1" smtClean="0"/>
              <a:t>desconectan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u</a:t>
            </a:r>
            <a:r>
              <a:rPr lang="en-US" dirty="0" smtClean="0"/>
              <a:t>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descendientes</a:t>
            </a:r>
            <a:r>
              <a:rPr lang="en-US" dirty="0" smtClean="0"/>
              <a:t> de </a:t>
            </a:r>
            <a:r>
              <a:rPr lang="en-US" sz="2000" b="1" i="1" dirty="0">
                <a:solidFill>
                  <a:srgbClr val="0070C0"/>
                </a:solidFill>
                <a:sym typeface="Symbol"/>
              </a:rPr>
              <a:t> (</a:t>
            </a:r>
            <a:r>
              <a:rPr lang="es-ES" sz="2000" b="1" i="1" dirty="0">
                <a:solidFill>
                  <a:srgbClr val="0070C0"/>
                </a:solidFill>
              </a:rPr>
              <a:t>u</a:t>
            </a:r>
            <a:r>
              <a:rPr lang="en-US" b="1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, la arista </a:t>
            </a:r>
            <a:r>
              <a:rPr lang="en-US" dirty="0"/>
              <a:t>&lt;</a:t>
            </a:r>
            <a:r>
              <a:rPr lang="en-US" sz="2000" b="1" i="1" dirty="0">
                <a:solidFill>
                  <a:srgbClr val="0070C0"/>
                </a:solidFill>
                <a:sym typeface="Symbol"/>
              </a:rPr>
              <a:t> (</a:t>
            </a:r>
            <a:r>
              <a:rPr lang="es-ES" sz="2000" b="1" i="1" dirty="0">
                <a:solidFill>
                  <a:srgbClr val="0070C0"/>
                </a:solidFill>
              </a:rPr>
              <a:t>u</a:t>
            </a:r>
            <a:r>
              <a:rPr lang="en-US" b="1" i="1" dirty="0">
                <a:solidFill>
                  <a:srgbClr val="0070C0"/>
                </a:solidFill>
              </a:rPr>
              <a:t>)</a:t>
            </a:r>
            <a:r>
              <a:rPr lang="en-US" dirty="0"/>
              <a:t>, </a:t>
            </a:r>
            <a:r>
              <a:rPr lang="en-US" b="1" i="1" dirty="0">
                <a:solidFill>
                  <a:srgbClr val="0070C0"/>
                </a:solidFill>
              </a:rPr>
              <a:t>u</a:t>
            </a:r>
            <a:r>
              <a:rPr lang="en-US" dirty="0"/>
              <a:t>&gt; </a:t>
            </a:r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arista </a:t>
            </a:r>
            <a:r>
              <a:rPr lang="en-US" dirty="0" err="1" smtClean="0"/>
              <a:t>puente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3770484"/>
            <a:ext cx="2283367" cy="2845780"/>
            <a:chOff x="646628" y="2934857"/>
            <a:chExt cx="2283367" cy="2845780"/>
          </a:xfrm>
        </p:grpSpPr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1540605" y="5356373"/>
              <a:ext cx="431502" cy="4242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6" name="Arc 16"/>
            <p:cNvSpPr>
              <a:spLocks/>
            </p:cNvSpPr>
            <p:nvPr/>
          </p:nvSpPr>
          <p:spPr bwMode="auto">
            <a:xfrm rot="14125329">
              <a:off x="696379" y="2989920"/>
              <a:ext cx="2183866" cy="2283367"/>
            </a:xfrm>
            <a:custGeom>
              <a:avLst/>
              <a:gdLst>
                <a:gd name="T0" fmla="*/ 2147483647 w 17889"/>
                <a:gd name="T1" fmla="*/ 0 h 21586"/>
                <a:gd name="T2" fmla="*/ 2147483647 w 17889"/>
                <a:gd name="T3" fmla="*/ 2147483647 h 21586"/>
                <a:gd name="T4" fmla="*/ 0 w 17889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17889"/>
                <a:gd name="T10" fmla="*/ 0 h 21586"/>
                <a:gd name="T11" fmla="*/ 17889 w 17889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9" h="21586" fill="none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</a:path>
                <a:path w="17889" h="21586" stroke="0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7" name="Freeform 32"/>
            <p:cNvSpPr>
              <a:spLocks/>
            </p:cNvSpPr>
            <p:nvPr/>
          </p:nvSpPr>
          <p:spPr bwMode="auto">
            <a:xfrm>
              <a:off x="1568834" y="4735136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Arc 11"/>
            <p:cNvSpPr>
              <a:spLocks/>
            </p:cNvSpPr>
            <p:nvPr/>
          </p:nvSpPr>
          <p:spPr bwMode="auto">
            <a:xfrm rot="2575110">
              <a:off x="1350920" y="3968816"/>
              <a:ext cx="1335351" cy="1359384"/>
            </a:xfrm>
            <a:custGeom>
              <a:avLst/>
              <a:gdLst>
                <a:gd name="T0" fmla="*/ 2147483647 w 21600"/>
                <a:gd name="T1" fmla="*/ 0 h 21586"/>
                <a:gd name="T2" fmla="*/ 2147483647 w 21600"/>
                <a:gd name="T3" fmla="*/ 2147483647 h 21586"/>
                <a:gd name="T4" fmla="*/ 0 w 21600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6"/>
                <a:gd name="T11" fmla="*/ 21600 w 21600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6" fill="none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</a:path>
                <a:path w="21600" h="21586" stroke="0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auto">
            <a:xfrm>
              <a:off x="1536313" y="4427213"/>
              <a:ext cx="432509" cy="42319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u</a:t>
              </a:r>
              <a:endParaRPr lang="es-ES" sz="2400" b="1" i="1" dirty="0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 rot="19238052">
              <a:off x="1208559" y="3156630"/>
              <a:ext cx="260111" cy="632129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auto">
            <a:xfrm>
              <a:off x="850545" y="2934857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y</a:t>
              </a:r>
              <a:endParaRPr lang="es-ES" sz="2400" b="1" i="1" dirty="0"/>
            </a:p>
          </p:txBody>
        </p:sp>
      </p:grpSp>
      <p:grpSp>
        <p:nvGrpSpPr>
          <p:cNvPr id="13" name="Group 33"/>
          <p:cNvGrpSpPr/>
          <p:nvPr/>
        </p:nvGrpSpPr>
        <p:grpSpPr>
          <a:xfrm>
            <a:off x="533400" y="3783620"/>
            <a:ext cx="1751111" cy="2845780"/>
            <a:chOff x="4583226" y="2895600"/>
            <a:chExt cx="1751111" cy="2845780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5273286" y="5317116"/>
              <a:ext cx="431502" cy="4242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15" name="Arc 16"/>
            <p:cNvSpPr>
              <a:spLocks/>
            </p:cNvSpPr>
            <p:nvPr/>
          </p:nvSpPr>
          <p:spPr bwMode="auto">
            <a:xfrm rot="14593862">
              <a:off x="5219703" y="4321693"/>
              <a:ext cx="707013" cy="1138237"/>
            </a:xfrm>
            <a:custGeom>
              <a:avLst/>
              <a:gdLst>
                <a:gd name="T0" fmla="*/ 2147483647 w 17889"/>
                <a:gd name="T1" fmla="*/ 0 h 21586"/>
                <a:gd name="T2" fmla="*/ 2147483647 w 17889"/>
                <a:gd name="T3" fmla="*/ 2147483647 h 21586"/>
                <a:gd name="T4" fmla="*/ 0 w 17889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17889"/>
                <a:gd name="T10" fmla="*/ 0 h 21586"/>
                <a:gd name="T11" fmla="*/ 17889 w 17889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9" h="21586" fill="none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</a:path>
                <a:path w="17889" h="21586" stroke="0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5301515" y="4695879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273286" y="3542245"/>
              <a:ext cx="681540" cy="423197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ym typeface="Symbol"/>
                </a:rPr>
                <a:t> </a:t>
              </a:r>
              <a:r>
                <a:rPr lang="en-US" sz="1100" dirty="0" smtClean="0">
                  <a:sym typeface="Symbol"/>
                </a:rPr>
                <a:t>(</a:t>
              </a:r>
              <a:r>
                <a:rPr lang="es-ES" sz="1100" b="1" i="1" dirty="0" smtClean="0"/>
                <a:t>u)</a:t>
              </a:r>
              <a:endParaRPr lang="es-ES" sz="1100" b="1" i="1" dirty="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auto">
            <a:xfrm rot="2575110">
              <a:off x="5194329" y="4144817"/>
              <a:ext cx="1140008" cy="1187652"/>
            </a:xfrm>
            <a:custGeom>
              <a:avLst/>
              <a:gdLst>
                <a:gd name="T0" fmla="*/ 2147483647 w 21600"/>
                <a:gd name="T1" fmla="*/ 0 h 21586"/>
                <a:gd name="T2" fmla="*/ 2147483647 w 21600"/>
                <a:gd name="T3" fmla="*/ 2147483647 h 21586"/>
                <a:gd name="T4" fmla="*/ 0 w 21600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6"/>
                <a:gd name="T11" fmla="*/ 21600 w 21600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6" fill="none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</a:path>
                <a:path w="21600" h="21586" stroke="0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/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5268994" y="4387956"/>
              <a:ext cx="432509" cy="42319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u</a:t>
              </a:r>
              <a:endParaRPr lang="es-ES" sz="2400" b="1" i="1" dirty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 rot="19238052">
              <a:off x="4941240" y="3117373"/>
              <a:ext cx="260111" cy="632129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4583226" y="2895600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y</a:t>
              </a:r>
              <a:endParaRPr lang="es-ES" sz="2400" b="1" i="1" dirty="0"/>
            </a:p>
          </p:txBody>
        </p:sp>
      </p:grpSp>
      <p:cxnSp>
        <p:nvCxnSpPr>
          <p:cNvPr id="23" name="Conector recto 6"/>
          <p:cNvCxnSpPr>
            <a:stCxn id="17" idx="4"/>
            <a:endCxn id="19" idx="0"/>
          </p:cNvCxnSpPr>
          <p:nvPr/>
        </p:nvCxnSpPr>
        <p:spPr>
          <a:xfrm flipH="1">
            <a:off x="1435423" y="4853462"/>
            <a:ext cx="128807" cy="422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8"/>
          <p:cNvCxnSpPr>
            <a:endCxn id="10" idx="0"/>
          </p:cNvCxnSpPr>
          <p:nvPr/>
        </p:nvCxnSpPr>
        <p:spPr>
          <a:xfrm flipH="1">
            <a:off x="4458740" y="4840326"/>
            <a:ext cx="3788" cy="422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"/>
          <p:cNvGrpSpPr/>
          <p:nvPr/>
        </p:nvGrpSpPr>
        <p:grpSpPr>
          <a:xfrm>
            <a:off x="6302550" y="3733800"/>
            <a:ext cx="1566667" cy="2845780"/>
            <a:chOff x="850545" y="2934857"/>
            <a:chExt cx="1566667" cy="2845780"/>
          </a:xfrm>
        </p:grpSpPr>
        <p:sp>
          <p:nvSpPr>
            <p:cNvPr id="35" name="Oval 24"/>
            <p:cNvSpPr>
              <a:spLocks noChangeArrowheads="1"/>
            </p:cNvSpPr>
            <p:nvPr/>
          </p:nvSpPr>
          <p:spPr bwMode="auto">
            <a:xfrm>
              <a:off x="1540605" y="5356373"/>
              <a:ext cx="431502" cy="4242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568834" y="4735136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Arc 11"/>
            <p:cNvSpPr>
              <a:spLocks/>
            </p:cNvSpPr>
            <p:nvPr/>
          </p:nvSpPr>
          <p:spPr bwMode="auto">
            <a:xfrm rot="2575110">
              <a:off x="1596319" y="4653290"/>
              <a:ext cx="820893" cy="771373"/>
            </a:xfrm>
            <a:custGeom>
              <a:avLst/>
              <a:gdLst>
                <a:gd name="T0" fmla="*/ 2147483647 w 21600"/>
                <a:gd name="T1" fmla="*/ 0 h 21586"/>
                <a:gd name="T2" fmla="*/ 2147483647 w 21600"/>
                <a:gd name="T3" fmla="*/ 2147483647 h 21586"/>
                <a:gd name="T4" fmla="*/ 0 w 21600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6"/>
                <a:gd name="T11" fmla="*/ 21600 w 21600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6" fill="none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</a:path>
                <a:path w="21600" h="21586" stroke="0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40" name="Oval 29"/>
            <p:cNvSpPr>
              <a:spLocks noChangeArrowheads="1"/>
            </p:cNvSpPr>
            <p:nvPr/>
          </p:nvSpPr>
          <p:spPr bwMode="auto">
            <a:xfrm>
              <a:off x="1536313" y="4427213"/>
              <a:ext cx="432509" cy="42319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u</a:t>
              </a:r>
              <a:endParaRPr lang="es-ES" sz="2400" b="1" i="1" dirty="0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 rot="19238052">
              <a:off x="1208559" y="3156630"/>
              <a:ext cx="260111" cy="632129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Oval 31"/>
            <p:cNvSpPr>
              <a:spLocks noChangeArrowheads="1"/>
            </p:cNvSpPr>
            <p:nvPr/>
          </p:nvSpPr>
          <p:spPr bwMode="auto">
            <a:xfrm>
              <a:off x="850545" y="2934857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y</a:t>
              </a:r>
              <a:endParaRPr lang="es-ES" sz="2400" b="1" i="1" dirty="0"/>
            </a:p>
          </p:txBody>
        </p:sp>
      </p:grpSp>
      <p:cxnSp>
        <p:nvCxnSpPr>
          <p:cNvPr id="43" name="Conector recto 8"/>
          <p:cNvCxnSpPr>
            <a:endCxn id="40" idx="0"/>
          </p:cNvCxnSpPr>
          <p:nvPr/>
        </p:nvCxnSpPr>
        <p:spPr>
          <a:xfrm flipH="1">
            <a:off x="7204573" y="4803642"/>
            <a:ext cx="3788" cy="422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197679" y="4648302"/>
            <a:ext cx="100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dirty="0" smtClean="0"/>
              <a:t>arista</a:t>
            </a:r>
          </a:p>
          <a:p>
            <a:r>
              <a:rPr lang="en-US" dirty="0" err="1" smtClean="0"/>
              <a:t>puente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5257800" y="4648200"/>
            <a:ext cx="100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arista</a:t>
            </a:r>
          </a:p>
          <a:p>
            <a:r>
              <a:rPr lang="en-US" dirty="0" err="1" smtClean="0"/>
              <a:t>puente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912679" y="4648200"/>
            <a:ext cx="100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arista</a:t>
            </a:r>
          </a:p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puente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DFS – Algoritmo de detección de aristas puente</a:t>
            </a:r>
            <a:endParaRPr lang="en-US" dirty="0"/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4119060" y="4377403"/>
            <a:ext cx="681540" cy="42319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sym typeface="Symbol"/>
              </a:rPr>
              <a:t> </a:t>
            </a:r>
            <a:r>
              <a:rPr lang="en-US" sz="1100" dirty="0" smtClean="0">
                <a:sym typeface="Symbol"/>
              </a:rPr>
              <a:t>(</a:t>
            </a:r>
            <a:r>
              <a:rPr lang="es-ES" sz="1100" b="1" i="1" dirty="0" smtClean="0"/>
              <a:t>u)</a:t>
            </a:r>
            <a:endParaRPr lang="es-ES" sz="1100" b="1" i="1" dirty="0"/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6862260" y="4381500"/>
            <a:ext cx="681540" cy="42319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sym typeface="Symbol"/>
              </a:rPr>
              <a:t> </a:t>
            </a:r>
            <a:r>
              <a:rPr lang="en-US" sz="1100" dirty="0" smtClean="0">
                <a:sym typeface="Symbol"/>
              </a:rPr>
              <a:t>(</a:t>
            </a:r>
            <a:r>
              <a:rPr lang="es-ES" sz="1100" b="1" i="1" dirty="0" smtClean="0"/>
              <a:t>u)</a:t>
            </a:r>
            <a:endParaRPr lang="es-ES" sz="1100" b="1" i="1" dirty="0"/>
          </a:p>
        </p:txBody>
      </p:sp>
    </p:spTree>
    <p:extLst>
      <p:ext uri="{BB962C8B-B14F-4D97-AF65-F5344CB8AC3E}">
        <p14:creationId xmlns:p14="http://schemas.microsoft.com/office/powerpoint/2010/main" val="13620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Rectángulo"/>
          <p:cNvSpPr>
            <a:spLocks noChangeArrowheads="1"/>
          </p:cNvSpPr>
          <p:nvPr/>
        </p:nvSpPr>
        <p:spPr bwMode="auto">
          <a:xfrm>
            <a:off x="228600" y="2628900"/>
            <a:ext cx="8686800" cy="990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1"/>
            <a:ext cx="8686800" cy="685800"/>
          </a:xfrm>
        </p:spPr>
        <p:txBody>
          <a:bodyPr/>
          <a:lstStyle/>
          <a:p>
            <a:r>
              <a:rPr lang="es-MX" dirty="0" smtClean="0"/>
              <a:t>Conectividad (componente </a:t>
            </a:r>
            <a:r>
              <a:rPr lang="es-MX" i="1" dirty="0" smtClean="0"/>
              <a:t>k</a:t>
            </a:r>
            <a:r>
              <a:rPr lang="es-MX" dirty="0" smtClean="0"/>
              <a:t>-conexa)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2"/>
            <a:ext cx="8686800" cy="28605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3200" dirty="0" smtClean="0"/>
              <a:t>Se le llama </a:t>
            </a:r>
            <a:r>
              <a:rPr lang="es-ES_tradnl" sz="3200" b="1" dirty="0" smtClean="0"/>
              <a:t>componente </a:t>
            </a:r>
            <a:r>
              <a:rPr lang="es-ES_tradnl" sz="3200" b="1" i="1" dirty="0" smtClean="0"/>
              <a:t>k</a:t>
            </a:r>
            <a:r>
              <a:rPr lang="es-ES_tradnl" sz="3200" b="1" dirty="0" smtClean="0"/>
              <a:t>-conexa</a:t>
            </a:r>
            <a:r>
              <a:rPr lang="es-ES_tradnl" sz="3200" dirty="0" smtClean="0"/>
              <a:t> a un </a:t>
            </a:r>
            <a:r>
              <a:rPr lang="es-ES_tradnl" sz="3200" dirty="0" err="1" smtClean="0"/>
              <a:t>subgrafo</a:t>
            </a:r>
            <a:r>
              <a:rPr lang="es-ES_tradnl" sz="3200" dirty="0" smtClean="0"/>
              <a:t> </a:t>
            </a:r>
            <a:br>
              <a:rPr lang="es-ES_tradnl" sz="3200" dirty="0" smtClean="0"/>
            </a:br>
            <a:r>
              <a:rPr lang="es-ES_tradnl" sz="3200" i="1" dirty="0" smtClean="0"/>
              <a:t>k</a:t>
            </a:r>
            <a:r>
              <a:rPr lang="es-ES_tradnl" sz="3200" dirty="0" smtClean="0"/>
              <a:t>-conexo </a:t>
            </a:r>
            <a:r>
              <a:rPr lang="es-ES_tradnl" sz="3200" dirty="0" err="1" smtClean="0"/>
              <a:t>maximal</a:t>
            </a:r>
            <a:r>
              <a:rPr lang="es-ES_tradnl" sz="3200" dirty="0" smtClean="0"/>
              <a:t> de G</a:t>
            </a:r>
            <a:endParaRPr lang="es-ES_tradnl" sz="3200" b="1" dirty="0"/>
          </a:p>
          <a:p>
            <a:pPr marL="0" indent="0">
              <a:buNone/>
            </a:pPr>
            <a:endParaRPr lang="es-MX" sz="3200" dirty="0" smtClean="0"/>
          </a:p>
          <a:p>
            <a:pPr marL="0" indent="0" algn="ctr">
              <a:buNone/>
            </a:pPr>
            <a:r>
              <a:rPr lang="es-MX" sz="3200" dirty="0" smtClean="0"/>
              <a:t>A una componente 2-conexa se le llama </a:t>
            </a:r>
            <a:r>
              <a:rPr lang="es-MX" sz="3200" b="1" dirty="0" smtClean="0"/>
              <a:t>componente </a:t>
            </a:r>
            <a:r>
              <a:rPr lang="es-MX" sz="3200" b="1" dirty="0" err="1" smtClean="0"/>
              <a:t>biconexa</a:t>
            </a:r>
            <a:endParaRPr lang="es-MX" sz="3200" dirty="0" smtClean="0"/>
          </a:p>
          <a:p>
            <a:pPr marL="0" indent="0">
              <a:buNone/>
            </a:pPr>
            <a:endParaRPr lang="es-MX" sz="3200" dirty="0" smtClean="0"/>
          </a:p>
        </p:txBody>
      </p:sp>
      <p:sp>
        <p:nvSpPr>
          <p:cNvPr id="26" name="46 Rectángulo redondeado"/>
          <p:cNvSpPr/>
          <p:nvPr/>
        </p:nvSpPr>
        <p:spPr>
          <a:xfrm>
            <a:off x="2290119" y="4764111"/>
            <a:ext cx="1588504" cy="1724551"/>
          </a:xfrm>
          <a:prstGeom prst="roundRect">
            <a:avLst>
              <a:gd name="adj" fmla="val 1085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7" name="1 Rectángulo redondeado"/>
          <p:cNvSpPr/>
          <p:nvPr/>
        </p:nvSpPr>
        <p:spPr>
          <a:xfrm>
            <a:off x="381000" y="4229100"/>
            <a:ext cx="1768415" cy="2259174"/>
          </a:xfrm>
          <a:prstGeom prst="roundRect">
            <a:avLst>
              <a:gd name="adj" fmla="val 109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736970" y="4355062"/>
            <a:ext cx="3000949" cy="1875893"/>
            <a:chOff x="703" y="981"/>
            <a:chExt cx="4423" cy="3039"/>
          </a:xfrm>
        </p:grpSpPr>
        <p:sp>
          <p:nvSpPr>
            <p:cNvPr id="29" name="AutoShape 7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1600" b="1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600" b="1"/>
                <a:t>e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07" y="3615"/>
              <a:ext cx="416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600" b="1"/>
                <a:t>d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687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600" b="1"/>
                <a:t>g</a:t>
              </a: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3407" y="3615"/>
              <a:ext cx="343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600" b="1"/>
                <a:t>f</a:t>
              </a:r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3399" y="1791"/>
              <a:ext cx="400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600" b="1"/>
                <a:t>c</a:t>
              </a:r>
            </a:p>
          </p:txBody>
        </p:sp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707" y="1895"/>
              <a:ext cx="416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600" b="1"/>
                <a:t>b</a:t>
              </a:r>
            </a:p>
          </p:txBody>
        </p:sp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1600" b="1"/>
                <a:t>a</a:t>
              </a:r>
            </a:p>
          </p:txBody>
        </p:sp>
        <p:cxnSp>
          <p:nvCxnSpPr>
            <p:cNvPr id="37" name="AutoShape 15"/>
            <p:cNvCxnSpPr>
              <a:cxnSpLocks noChangeShapeType="1"/>
              <a:stCxn id="35" idx="4"/>
              <a:endCxn id="3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6"/>
            <p:cNvCxnSpPr>
              <a:cxnSpLocks noChangeShapeType="1"/>
              <a:stCxn id="36" idx="4"/>
              <a:endCxn id="3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7"/>
            <p:cNvCxnSpPr>
              <a:cxnSpLocks noChangeShapeType="1"/>
              <a:stCxn id="31" idx="6"/>
              <a:endCxn id="3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8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9"/>
            <p:cNvCxnSpPr>
              <a:cxnSpLocks noChangeShapeType="1"/>
            </p:cNvCxnSpPr>
            <p:nvPr/>
          </p:nvCxnSpPr>
          <p:spPr bwMode="auto">
            <a:xfrm flipV="1">
              <a:off x="1122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20"/>
            <p:cNvCxnSpPr>
              <a:cxnSpLocks noChangeShapeType="1"/>
              <a:stCxn id="35" idx="5"/>
              <a:endCxn id="3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1"/>
            <p:cNvCxnSpPr>
              <a:cxnSpLocks noChangeShapeType="1"/>
              <a:stCxn id="36" idx="5"/>
              <a:endCxn id="3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22"/>
            <p:cNvCxnSpPr>
              <a:cxnSpLocks noChangeShapeType="1"/>
              <a:stCxn id="34" idx="4"/>
              <a:endCxn id="3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3"/>
            <p:cNvCxnSpPr>
              <a:cxnSpLocks noChangeShapeType="1"/>
              <a:stCxn id="33" idx="6"/>
              <a:endCxn id="3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4"/>
            <p:cNvCxnSpPr>
              <a:cxnSpLocks noChangeShapeType="1"/>
              <a:stCxn id="34" idx="5"/>
              <a:endCxn id="3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ounded Rectangle 3"/>
          <p:cNvSpPr/>
          <p:nvPr/>
        </p:nvSpPr>
        <p:spPr>
          <a:xfrm>
            <a:off x="4855502" y="4196477"/>
            <a:ext cx="3907498" cy="1281589"/>
          </a:xfrm>
          <a:prstGeom prst="roundRect">
            <a:avLst>
              <a:gd name="adj" fmla="val 11103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COMP. BICONEXAS</a:t>
            </a:r>
          </a:p>
          <a:p>
            <a:pPr algn="ctr"/>
            <a:endParaRPr lang="es-MX" dirty="0"/>
          </a:p>
          <a:p>
            <a:pPr algn="ctr"/>
            <a:r>
              <a:rPr lang="es-MX" b="1" dirty="0"/>
              <a:t>Los </a:t>
            </a:r>
            <a:r>
              <a:rPr lang="es-MX" b="1" dirty="0" err="1" smtClean="0"/>
              <a:t>subgrafos</a:t>
            </a:r>
            <a:r>
              <a:rPr lang="es-MX" b="1" dirty="0" smtClean="0"/>
              <a:t> formados </a:t>
            </a:r>
            <a:r>
              <a:rPr lang="es-MX" b="1" dirty="0"/>
              <a:t>por </a:t>
            </a:r>
            <a:r>
              <a:rPr lang="es-MX" b="1" i="1" dirty="0" err="1"/>
              <a:t>b,d,e,a</a:t>
            </a:r>
            <a:r>
              <a:rPr lang="es-MX" b="1" i="1" dirty="0"/>
              <a:t> </a:t>
            </a:r>
            <a:r>
              <a:rPr lang="es-MX" b="1" dirty="0"/>
              <a:t>y </a:t>
            </a:r>
            <a:r>
              <a:rPr lang="es-MX" b="1" i="1" dirty="0" err="1"/>
              <a:t>c,f,g</a:t>
            </a:r>
            <a:r>
              <a:rPr lang="es-MX" b="1" dirty="0"/>
              <a:t> son componentes </a:t>
            </a:r>
            <a:r>
              <a:rPr lang="es-MX" b="1" dirty="0" err="1"/>
              <a:t>biconexas</a:t>
            </a:r>
            <a:r>
              <a:rPr lang="es-MX" b="1" dirty="0"/>
              <a:t> de 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144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4903887"/>
            <a:ext cx="3664851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712887"/>
                <a:ext cx="5135418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G, 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time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 time + 1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d[u] = time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low[u]=d[u]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low[u]=min(low[u],low[v])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low[v]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≥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d[u]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print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u is art. point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𝒗</m:t>
                    </m:r>
                  </m:oMath>
                </a14:m>
                <a:endParaRPr lang="en-US" b="1" dirty="0" smtClean="0"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low[u]=min(low[u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],d[v])</a:t>
                </a:r>
              </a:p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𝑛𝑢𝑙𝑙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^ </a:t>
                </a:r>
                <a:r>
                  <a:rPr lang="en-US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low[u]=d[u]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print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,u&gt; is bridge</a:t>
                </a:r>
                <a:endParaRPr lang="es-MX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12887"/>
                <a:ext cx="5135418" cy="5078313"/>
              </a:xfrm>
              <a:prstGeom prst="rect">
                <a:avLst/>
              </a:prstGeom>
              <a:blipFill rotWithShape="0">
                <a:blip r:embed="rId3"/>
                <a:stretch>
                  <a:fillRect l="-1069" t="-720" b="-9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52534" y="941487"/>
            <a:ext cx="228600" cy="11834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2534" y="4728726"/>
            <a:ext cx="228600" cy="101336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4800" y="2115732"/>
            <a:ext cx="4247734" cy="92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" y="4686717"/>
            <a:ext cx="4247734" cy="162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" y="5742087"/>
            <a:ext cx="424773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57800" y="852784"/>
            <a:ext cx="2667000" cy="4584503"/>
            <a:chOff x="5360622" y="1130497"/>
            <a:chExt cx="2182235" cy="3803915"/>
          </a:xfrm>
        </p:grpSpPr>
        <p:sp>
          <p:nvSpPr>
            <p:cNvPr id="25" name="Arc 16"/>
            <p:cNvSpPr>
              <a:spLocks/>
            </p:cNvSpPr>
            <p:nvPr/>
          </p:nvSpPr>
          <p:spPr bwMode="auto">
            <a:xfrm rot="14434028">
              <a:off x="5698919" y="2519956"/>
              <a:ext cx="1672411" cy="2015464"/>
            </a:xfrm>
            <a:custGeom>
              <a:avLst/>
              <a:gdLst>
                <a:gd name="T0" fmla="*/ 2147483647 w 17889"/>
                <a:gd name="T1" fmla="*/ 0 h 21586"/>
                <a:gd name="T2" fmla="*/ 2147483647 w 17889"/>
                <a:gd name="T3" fmla="*/ 2147483647 h 21586"/>
                <a:gd name="T4" fmla="*/ 0 w 17889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17889"/>
                <a:gd name="T10" fmla="*/ 0 h 21586"/>
                <a:gd name="T11" fmla="*/ 17889 w 17889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889" h="21586" fill="none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</a:path>
                <a:path w="17889" h="21586" stroke="0" extrusionOk="0">
                  <a:moveTo>
                    <a:pt x="773" y="-1"/>
                  </a:moveTo>
                  <a:cubicBezTo>
                    <a:pt x="7664" y="246"/>
                    <a:pt x="14023" y="3769"/>
                    <a:pt x="17888" y="9480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6078911" y="2930776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12"/>
                <p:cNvSpPr>
                  <a:spLocks noChangeArrowheads="1"/>
                </p:cNvSpPr>
                <p:nvPr/>
              </p:nvSpPr>
              <p:spPr bwMode="auto">
                <a:xfrm>
                  <a:off x="6050682" y="1777142"/>
                  <a:ext cx="431502" cy="423197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𝑢</m:t>
                            </m:r>
                          </m:e>
                        </m:d>
                      </m:oMath>
                    </m:oMathPara>
                  </a14:m>
                  <a:endParaRPr lang="es-ES" sz="2400" b="1" i="1" dirty="0"/>
                </a:p>
              </p:txBody>
            </p:sp>
          </mc:Choice>
          <mc:Fallback xmlns="">
            <p:sp>
              <p:nvSpPr>
                <p:cNvPr id="27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0682" y="1777142"/>
                  <a:ext cx="431502" cy="42319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11"/>
            <p:cNvSpPr>
              <a:spLocks/>
            </p:cNvSpPr>
            <p:nvPr/>
          </p:nvSpPr>
          <p:spPr bwMode="auto">
            <a:xfrm rot="2575110">
              <a:off x="6117846" y="2878058"/>
              <a:ext cx="797993" cy="746746"/>
            </a:xfrm>
            <a:custGeom>
              <a:avLst/>
              <a:gdLst>
                <a:gd name="T0" fmla="*/ 2147483647 w 21600"/>
                <a:gd name="T1" fmla="*/ 0 h 21586"/>
                <a:gd name="T2" fmla="*/ 2147483647 w 21600"/>
                <a:gd name="T3" fmla="*/ 2147483647 h 21586"/>
                <a:gd name="T4" fmla="*/ 0 w 21600"/>
                <a:gd name="T5" fmla="*/ 2147483647 h 215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6"/>
                <a:gd name="T11" fmla="*/ 21600 w 21600"/>
                <a:gd name="T12" fmla="*/ 21586 h 21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6" fill="none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</a:path>
                <a:path w="21600" h="21586" stroke="0" extrusionOk="0">
                  <a:moveTo>
                    <a:pt x="773" y="-1"/>
                  </a:moveTo>
                  <a:cubicBezTo>
                    <a:pt x="12394" y="415"/>
                    <a:pt x="21600" y="9957"/>
                    <a:pt x="21600" y="21586"/>
                  </a:cubicBezTo>
                  <a:lnTo>
                    <a:pt x="0" y="21586"/>
                  </a:lnTo>
                  <a:lnTo>
                    <a:pt x="77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s-E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046390" y="2622853"/>
              <a:ext cx="432509" cy="42319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>
                  <a:solidFill>
                    <a:schemeClr val="bg1"/>
                  </a:solidFill>
                </a:rPr>
                <a:t>u</a:t>
              </a:r>
              <a:endParaRPr lang="es-ES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 rot="19238052">
              <a:off x="5718636" y="1352270"/>
              <a:ext cx="260111" cy="632129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5360622" y="1130497"/>
              <a:ext cx="432509" cy="4231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i="1" dirty="0" smtClean="0"/>
                <a:t>y</a:t>
              </a:r>
              <a:endParaRPr lang="es-ES" sz="2400" b="1" i="1" dirty="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046390" y="4510148"/>
              <a:ext cx="431502" cy="4242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s-ES" sz="2400" b="1" dirty="0"/>
                <a:t>x</a:t>
              </a: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32085" y="3885600"/>
              <a:ext cx="260111" cy="609511"/>
            </a:xfrm>
            <a:custGeom>
              <a:avLst/>
              <a:gdLst>
                <a:gd name="T0" fmla="*/ 2147483647 w 143"/>
                <a:gd name="T1" fmla="*/ 0 h 952"/>
                <a:gd name="T2" fmla="*/ 2147483647 w 143"/>
                <a:gd name="T3" fmla="*/ 2147483647 h 952"/>
                <a:gd name="T4" fmla="*/ 2147483647 w 143"/>
                <a:gd name="T5" fmla="*/ 2147483647 h 952"/>
                <a:gd name="T6" fmla="*/ 2147483647 w 143"/>
                <a:gd name="T7" fmla="*/ 2147483647 h 952"/>
                <a:gd name="T8" fmla="*/ 2147483647 w 143"/>
                <a:gd name="T9" fmla="*/ 2147483647 h 952"/>
                <a:gd name="T10" fmla="*/ 2147483647 w 143"/>
                <a:gd name="T11" fmla="*/ 2147483647 h 952"/>
                <a:gd name="T12" fmla="*/ 0 w 143"/>
                <a:gd name="T13" fmla="*/ 2147483647 h 952"/>
                <a:gd name="T14" fmla="*/ 2147483647 w 143"/>
                <a:gd name="T15" fmla="*/ 2147483647 h 952"/>
                <a:gd name="T16" fmla="*/ 2147483647 w 143"/>
                <a:gd name="T17" fmla="*/ 2147483647 h 952"/>
                <a:gd name="T18" fmla="*/ 2147483647 w 143"/>
                <a:gd name="T19" fmla="*/ 2147483647 h 952"/>
                <a:gd name="T20" fmla="*/ 2147483647 w 143"/>
                <a:gd name="T21" fmla="*/ 2147483647 h 952"/>
                <a:gd name="T22" fmla="*/ 2147483647 w 143"/>
                <a:gd name="T23" fmla="*/ 2147483647 h 952"/>
                <a:gd name="T24" fmla="*/ 2147483647 w 143"/>
                <a:gd name="T25" fmla="*/ 2147483647 h 952"/>
                <a:gd name="T26" fmla="*/ 2147483647 w 143"/>
                <a:gd name="T27" fmla="*/ 2147483647 h 952"/>
                <a:gd name="T28" fmla="*/ 2147483647 w 143"/>
                <a:gd name="T29" fmla="*/ 2147483647 h 9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952"/>
                <a:gd name="T47" fmla="*/ 143 w 143"/>
                <a:gd name="T48" fmla="*/ 952 h 9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952">
                  <a:moveTo>
                    <a:pt x="90" y="0"/>
                  </a:moveTo>
                  <a:cubicBezTo>
                    <a:pt x="67" y="15"/>
                    <a:pt x="45" y="30"/>
                    <a:pt x="45" y="45"/>
                  </a:cubicBezTo>
                  <a:cubicBezTo>
                    <a:pt x="45" y="60"/>
                    <a:pt x="90" y="67"/>
                    <a:pt x="90" y="90"/>
                  </a:cubicBezTo>
                  <a:cubicBezTo>
                    <a:pt x="90" y="113"/>
                    <a:pt x="37" y="151"/>
                    <a:pt x="45" y="181"/>
                  </a:cubicBezTo>
                  <a:cubicBezTo>
                    <a:pt x="53" y="211"/>
                    <a:pt x="129" y="242"/>
                    <a:pt x="136" y="272"/>
                  </a:cubicBezTo>
                  <a:cubicBezTo>
                    <a:pt x="143" y="302"/>
                    <a:pt x="113" y="340"/>
                    <a:pt x="90" y="363"/>
                  </a:cubicBezTo>
                  <a:cubicBezTo>
                    <a:pt x="67" y="386"/>
                    <a:pt x="0" y="393"/>
                    <a:pt x="0" y="408"/>
                  </a:cubicBezTo>
                  <a:cubicBezTo>
                    <a:pt x="0" y="423"/>
                    <a:pt x="67" y="438"/>
                    <a:pt x="90" y="453"/>
                  </a:cubicBezTo>
                  <a:cubicBezTo>
                    <a:pt x="113" y="468"/>
                    <a:pt x="143" y="476"/>
                    <a:pt x="136" y="499"/>
                  </a:cubicBezTo>
                  <a:cubicBezTo>
                    <a:pt x="129" y="522"/>
                    <a:pt x="45" y="551"/>
                    <a:pt x="45" y="589"/>
                  </a:cubicBezTo>
                  <a:cubicBezTo>
                    <a:pt x="45" y="627"/>
                    <a:pt x="129" y="695"/>
                    <a:pt x="136" y="725"/>
                  </a:cubicBezTo>
                  <a:cubicBezTo>
                    <a:pt x="143" y="755"/>
                    <a:pt x="105" y="756"/>
                    <a:pt x="90" y="771"/>
                  </a:cubicBezTo>
                  <a:cubicBezTo>
                    <a:pt x="75" y="786"/>
                    <a:pt x="37" y="801"/>
                    <a:pt x="45" y="816"/>
                  </a:cubicBezTo>
                  <a:cubicBezTo>
                    <a:pt x="53" y="831"/>
                    <a:pt x="136" y="839"/>
                    <a:pt x="136" y="862"/>
                  </a:cubicBezTo>
                  <a:cubicBezTo>
                    <a:pt x="136" y="885"/>
                    <a:pt x="60" y="945"/>
                    <a:pt x="45" y="9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050682" y="3552013"/>
              <a:ext cx="431502" cy="42426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s-ES" sz="240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6926566" y="2617887"/>
            <a:ext cx="1907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400" b="1" dirty="0" err="1" smtClean="0">
                <a:solidFill>
                  <a:srgbClr val="FF0000"/>
                </a:solidFill>
              </a:rPr>
              <a:t>low</a:t>
            </a:r>
            <a:r>
              <a:rPr lang="es-ES_tradnl" sz="2400" b="1" dirty="0" smtClean="0">
                <a:solidFill>
                  <a:srgbClr val="FF0000"/>
                </a:solidFill>
              </a:rPr>
              <a:t>[u] 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=</a:t>
            </a:r>
            <a:r>
              <a:rPr lang="es-ES_tradnl" sz="2400" b="1" dirty="0" smtClean="0">
                <a:solidFill>
                  <a:srgbClr val="FF0000"/>
                </a:solidFill>
              </a:rPr>
              <a:t>  d[u]</a:t>
            </a:r>
            <a:endParaRPr lang="es-E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120448" y="2160687"/>
                <a:ext cx="1490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,u&gt;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448" y="2160687"/>
                <a:ext cx="149015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122" t="-10526" r="-530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8600" y="5867400"/>
                <a:ext cx="86052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 smtClean="0">
                    <a:solidFill>
                      <a:srgbClr val="FF0000"/>
                    </a:solidFill>
                  </a:rPr>
                  <a:t>NOTA: </a:t>
                </a:r>
                <a:r>
                  <a:rPr lang="es-MX" dirty="0" smtClean="0"/>
                  <a:t>Para determinar si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b="1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𝒖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r>
                  <a:rPr lang="en-US" dirty="0">
                    <a:cs typeface="Consolas" panose="020B0609020204030204" pitchFamily="49" charset="0"/>
                  </a:rPr>
                  <a:t> </a:t>
                </a:r>
                <a:r>
                  <a:rPr lang="en-US" dirty="0" err="1" smtClean="0">
                    <a:cs typeface="Consolas" panose="020B0609020204030204" pitchFamily="49" charset="0"/>
                  </a:rPr>
                  <a:t>es</a:t>
                </a:r>
                <a:r>
                  <a:rPr lang="en-US" dirty="0" smtClean="0">
                    <a:cs typeface="Consolas" panose="020B0609020204030204" pitchFamily="49" charset="0"/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  <a:cs typeface="Consolas" panose="020B0609020204030204" pitchFamily="49" charset="0"/>
                  </a:rPr>
                  <a:t>arista </a:t>
                </a:r>
                <a:r>
                  <a:rPr lang="en-US" b="1" i="1" dirty="0" err="1" smtClean="0">
                    <a:solidFill>
                      <a:srgbClr val="FF0000"/>
                    </a:solidFill>
                    <a:cs typeface="Consolas" panose="020B0609020204030204" pitchFamily="49" charset="0"/>
                  </a:rPr>
                  <a:t>puente</a:t>
                </a:r>
                <a:r>
                  <a:rPr lang="es-MX" dirty="0" smtClean="0">
                    <a:cs typeface="Consolas" panose="020B0609020204030204" pitchFamily="49" charset="0"/>
                  </a:rPr>
                  <a:t>, </a:t>
                </a:r>
                <a:r>
                  <a:rPr lang="es-MX" b="1" dirty="0" smtClean="0">
                    <a:cs typeface="Consolas" panose="020B0609020204030204" pitchFamily="49" charset="0"/>
                  </a:rPr>
                  <a:t>es necesario que antes hayan sido analizados todos los adyacentes de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𝒖</m:t>
                    </m:r>
                  </m:oMath>
                </a14:m>
                <a:r>
                  <a:rPr lang="es-MX" dirty="0" smtClean="0">
                    <a:cs typeface="Consolas" panose="020B0609020204030204" pitchFamily="49" charset="0"/>
                  </a:rPr>
                  <a:t>, por tal motivo es que la prueba se realiza cuando se finaliza el análisis de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MX" b="1" dirty="0" smtClean="0">
                    <a:cs typeface="Consolas" panose="020B0609020204030204" pitchFamily="49" charset="0"/>
                  </a:rPr>
                  <a:t> </a:t>
                </a:r>
                <a:r>
                  <a:rPr lang="es-MX" dirty="0" smtClean="0">
                    <a:cs typeface="Consolas" panose="020B0609020204030204" pitchFamily="49" charset="0"/>
                  </a:rPr>
                  <a:t>(se pinta de negro)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867400"/>
                <a:ext cx="8605283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638" t="-3974" r="-71" b="-92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12"/>
          <p:cNvSpPr/>
          <p:nvPr/>
        </p:nvSpPr>
        <p:spPr>
          <a:xfrm>
            <a:off x="4552534" y="2263159"/>
            <a:ext cx="228600" cy="182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/>
          <p:cNvSpPr/>
          <p:nvPr/>
        </p:nvSpPr>
        <p:spPr>
          <a:xfrm>
            <a:off x="4572000" y="4168159"/>
            <a:ext cx="209134" cy="5185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4 Conector recto"/>
          <p:cNvCxnSpPr>
            <a:stCxn id="27" idx="4"/>
            <a:endCxn id="29" idx="0"/>
          </p:cNvCxnSpPr>
          <p:nvPr/>
        </p:nvCxnSpPr>
        <p:spPr>
          <a:xfrm flipH="1">
            <a:off x="6360200" y="2142165"/>
            <a:ext cx="4630" cy="5092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283668" y="4271120"/>
            <a:ext cx="156635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hijos</a:t>
            </a:r>
            <a:r>
              <a:rPr lang="en-US" dirty="0" smtClean="0"/>
              <a:t> de </a:t>
            </a:r>
            <a:r>
              <a:rPr lang="en-US" b="1" i="1" dirty="0" smtClean="0"/>
              <a:t>u</a:t>
            </a:r>
            <a:r>
              <a:rPr lang="en-US" dirty="0" smtClean="0"/>
              <a:t>, </a:t>
            </a:r>
            <a:r>
              <a:rPr lang="en-US" dirty="0" err="1" smtClean="0"/>
              <a:t>llegan</a:t>
            </a:r>
            <a:r>
              <a:rPr lang="en-US" dirty="0" smtClean="0"/>
              <a:t>, a lo sumo, a </a:t>
            </a:r>
            <a:r>
              <a:rPr lang="en-US" b="1" i="1" dirty="0" smtClean="0"/>
              <a:t>u</a:t>
            </a:r>
            <a:endParaRPr lang="es-E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38"/>
              <p:cNvSpPr/>
              <p:nvPr/>
            </p:nvSpPr>
            <p:spPr>
              <a:xfrm>
                <a:off x="7196648" y="3527822"/>
                <a:ext cx="169020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,u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arista </a:t>
                </a:r>
                <a:r>
                  <a:rPr lang="en-US" sz="2000" b="1" dirty="0" err="1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puente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:</a:t>
                </a:r>
                <a:endParaRPr lang="en-US" sz="20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1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48" y="3527822"/>
                <a:ext cx="1690206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5776" t="-6349" r="-2166" b="-134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28600" y="27088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DFS – Algoritmo de detección de aristas puente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762000" y="4610755"/>
            <a:ext cx="23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i="1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 no es la </a:t>
            </a:r>
            <a:r>
              <a:rPr lang="en-US" dirty="0" err="1" smtClean="0">
                <a:solidFill>
                  <a:srgbClr val="00B050"/>
                </a:solidFill>
              </a:rPr>
              <a:t>raíz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62000" y="4610755"/>
            <a:ext cx="1603825" cy="5598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9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7620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alguna</a:t>
            </a:r>
            <a:r>
              <a:rPr lang="en-US" sz="2400" dirty="0" smtClean="0"/>
              <a:t> arista </a:t>
            </a:r>
            <a:r>
              <a:rPr lang="en-US" sz="2400" dirty="0" err="1" smtClean="0"/>
              <a:t>que</a:t>
            </a:r>
            <a:r>
              <a:rPr lang="en-US" sz="2400" dirty="0" smtClean="0"/>
              <a:t> no </a:t>
            </a:r>
            <a:r>
              <a:rPr lang="en-US" sz="2400" smtClean="0"/>
              <a:t>sea </a:t>
            </a:r>
            <a:r>
              <a:rPr lang="en-US" sz="2400" b="1" i="1" smtClean="0">
                <a:solidFill>
                  <a:srgbClr val="0070C0"/>
                </a:solidFill>
              </a:rPr>
              <a:t>de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árbol</a:t>
            </a:r>
            <a:r>
              <a:rPr lang="en-US" sz="2400" dirty="0" smtClean="0"/>
              <a:t>,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arista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puente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NO, </a:t>
            </a:r>
            <a:r>
              <a:rPr lang="en-US" sz="2400" dirty="0" err="1" smtClean="0"/>
              <a:t>pues</a:t>
            </a:r>
            <a:r>
              <a:rPr lang="en-US" sz="2400" dirty="0" smtClean="0"/>
              <a:t> en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caso</a:t>
            </a:r>
            <a:r>
              <a:rPr lang="en-US" sz="2400" dirty="0" smtClean="0"/>
              <a:t>, </a:t>
            </a:r>
            <a:r>
              <a:rPr lang="en-US" sz="2400" dirty="0" err="1" smtClean="0"/>
              <a:t>dicha</a:t>
            </a:r>
            <a:r>
              <a:rPr lang="en-US" sz="2400" dirty="0" smtClean="0"/>
              <a:t> arista </a:t>
            </a:r>
            <a:r>
              <a:rPr lang="en-US" sz="2400" dirty="0" err="1" smtClean="0"/>
              <a:t>sería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arista de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retroceso</a:t>
            </a:r>
            <a:r>
              <a:rPr lang="en-US" sz="2400" dirty="0" smtClean="0"/>
              <a:t> y la </a:t>
            </a:r>
            <a:r>
              <a:rPr lang="en-US" sz="2400" dirty="0" err="1" smtClean="0"/>
              <a:t>existencia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ella</a:t>
            </a:r>
            <a:r>
              <a:rPr lang="en-US" sz="2400" dirty="0" smtClean="0"/>
              <a:t>, </a:t>
            </a:r>
            <a:r>
              <a:rPr lang="en-US" sz="2400" dirty="0" err="1" smtClean="0"/>
              <a:t>implica</a:t>
            </a:r>
            <a:r>
              <a:rPr lang="en-US" sz="2400" dirty="0" smtClean="0"/>
              <a:t> la </a:t>
            </a:r>
            <a:r>
              <a:rPr lang="en-US" sz="2400" dirty="0" err="1" smtClean="0"/>
              <a:t>existencia</a:t>
            </a:r>
            <a:r>
              <a:rPr lang="en-US" sz="2400" dirty="0" smtClean="0"/>
              <a:t> de un </a:t>
            </a:r>
            <a:r>
              <a:rPr lang="en-US" sz="2400" dirty="0" err="1" smtClean="0"/>
              <a:t>ciclo</a:t>
            </a:r>
            <a:r>
              <a:rPr lang="en-US" sz="2400" dirty="0" smtClean="0"/>
              <a:t> al </a:t>
            </a:r>
            <a:r>
              <a:rPr lang="en-US" sz="2400" dirty="0" err="1" smtClean="0"/>
              <a:t>cual</a:t>
            </a:r>
            <a:r>
              <a:rPr lang="en-US" sz="2400" dirty="0" smtClean="0"/>
              <a:t> </a:t>
            </a:r>
            <a:r>
              <a:rPr lang="en-US" sz="2400" dirty="0" err="1" smtClean="0"/>
              <a:t>ella</a:t>
            </a:r>
            <a:r>
              <a:rPr lang="en-US" sz="2400" dirty="0" smtClean="0"/>
              <a:t> </a:t>
            </a:r>
            <a:r>
              <a:rPr lang="en-US" sz="2400" dirty="0" err="1" smtClean="0"/>
              <a:t>pertenece</a:t>
            </a:r>
            <a:r>
              <a:rPr lang="en-US" sz="2400" dirty="0" smtClean="0"/>
              <a:t> y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tanto</a:t>
            </a:r>
            <a:r>
              <a:rPr lang="en-US" sz="2400" dirty="0" smtClean="0"/>
              <a:t>, 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un </a:t>
            </a:r>
            <a:r>
              <a:rPr lang="en-US" sz="2400" dirty="0" err="1" smtClean="0"/>
              <a:t>ciclo</a:t>
            </a:r>
            <a:r>
              <a:rPr lang="en-US" sz="2400" dirty="0" smtClean="0"/>
              <a:t>, no </a:t>
            </a:r>
            <a:r>
              <a:rPr lang="en-US" sz="2400" dirty="0" err="1" smtClean="0"/>
              <a:t>será</a:t>
            </a:r>
            <a:r>
              <a:rPr lang="en-US" sz="2400" dirty="0" smtClean="0"/>
              <a:t> </a:t>
            </a:r>
            <a:r>
              <a:rPr lang="en-US" sz="2400" b="1" i="1" dirty="0" err="1">
                <a:solidFill>
                  <a:srgbClr val="0070C0"/>
                </a:solidFill>
              </a:rPr>
              <a:t>p</a:t>
            </a:r>
            <a:r>
              <a:rPr lang="en-US" sz="2400" b="1" i="1" dirty="0" err="1" smtClean="0">
                <a:solidFill>
                  <a:srgbClr val="0070C0"/>
                </a:solidFill>
              </a:rPr>
              <a:t>uente</a:t>
            </a:r>
            <a:r>
              <a:rPr lang="en-US" sz="2400" dirty="0" smtClean="0"/>
              <a:t>, </a:t>
            </a:r>
            <a:r>
              <a:rPr lang="en-US" sz="2400" dirty="0" err="1" smtClean="0"/>
              <a:t>pues</a:t>
            </a:r>
            <a:r>
              <a:rPr lang="en-US" sz="2400" dirty="0" smtClean="0"/>
              <a:t> al </a:t>
            </a:r>
            <a:r>
              <a:rPr lang="en-US" sz="2400" dirty="0" err="1" smtClean="0"/>
              <a:t>eliminarla</a:t>
            </a:r>
            <a:r>
              <a:rPr lang="en-US" sz="2400" dirty="0" smtClean="0"/>
              <a:t>, los </a:t>
            </a:r>
            <a:r>
              <a:rPr lang="en-US" sz="2400" dirty="0" err="1" smtClean="0"/>
              <a:t>restantes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no se </a:t>
            </a:r>
            <a:r>
              <a:rPr lang="en-US" sz="2400" dirty="0" err="1" smtClean="0"/>
              <a:t>desconectan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685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Llamada rectangular redondeada"/>
          <p:cNvSpPr/>
          <p:nvPr/>
        </p:nvSpPr>
        <p:spPr>
          <a:xfrm>
            <a:off x="4953000" y="3629025"/>
            <a:ext cx="3581400" cy="1454686"/>
          </a:xfrm>
          <a:prstGeom prst="wedgeRoundRectCallout">
            <a:avLst>
              <a:gd name="adj1" fmla="val 65337"/>
              <a:gd name="adj2" fmla="val 131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143000" y="3629025"/>
            <a:ext cx="3598863" cy="2238375"/>
            <a:chOff x="703" y="981"/>
            <a:chExt cx="4423" cy="3039"/>
          </a:xfrm>
        </p:grpSpPr>
        <p:sp>
          <p:nvSpPr>
            <p:cNvPr id="9" name="AutoShape 7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200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07" y="3615"/>
              <a:ext cx="416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687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g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407" y="3615"/>
              <a:ext cx="343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f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399" y="1791"/>
              <a:ext cx="400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c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707" y="1895"/>
              <a:ext cx="416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b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a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15" idx="4"/>
              <a:endCxn id="1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6" idx="4"/>
              <a:endCxn id="1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5" idx="7"/>
              <a:endCxn id="1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 flipV="1">
              <a:off x="1122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5" idx="5"/>
              <a:endCxn id="1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4"/>
            <p:cNvCxnSpPr>
              <a:cxnSpLocks noChangeShapeType="1"/>
              <a:stCxn id="14" idx="5"/>
              <a:endCxn id="1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26 CuadroTexto"/>
          <p:cNvSpPr txBox="1"/>
          <p:nvPr/>
        </p:nvSpPr>
        <p:spPr>
          <a:xfrm>
            <a:off x="5105400" y="3778176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¿Quienes serían los </a:t>
            </a:r>
            <a:r>
              <a:rPr lang="es-MX" sz="2400" b="1" dirty="0" smtClean="0">
                <a:solidFill>
                  <a:srgbClr val="0070C0"/>
                </a:solidFill>
              </a:rPr>
              <a:t>puntos de articulación </a:t>
            </a:r>
            <a:r>
              <a:rPr lang="es-MX" sz="2400" b="1" dirty="0" smtClean="0"/>
              <a:t>en este grafo ?</a:t>
            </a:r>
            <a:endParaRPr lang="es-MX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 de articulación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800" dirty="0"/>
              <a:t>Un </a:t>
            </a:r>
            <a:r>
              <a:rPr lang="es-ES_tradnl" sz="2800" b="1" dirty="0"/>
              <a:t>punto de articulación </a:t>
            </a:r>
            <a:r>
              <a:rPr lang="es-ES_tradnl" sz="2800" dirty="0"/>
              <a:t>de un grafo G=(V, E), es un vértice </a:t>
            </a:r>
            <a:r>
              <a:rPr lang="es-ES_tradnl" sz="2800" i="1" dirty="0" err="1"/>
              <a:t>v</a:t>
            </a:r>
            <a:r>
              <a:rPr lang="es-ES_tradnl" sz="2800" i="1" dirty="0" err="1">
                <a:sym typeface="Symbol"/>
              </a:rPr>
              <a:t>V</a:t>
            </a:r>
            <a:r>
              <a:rPr lang="es-ES_tradnl" sz="2800" b="1" dirty="0"/>
              <a:t>,</a:t>
            </a:r>
            <a:r>
              <a:rPr lang="es-ES_tradnl" sz="2800" dirty="0"/>
              <a:t> tal que, </a:t>
            </a:r>
            <a:r>
              <a:rPr lang="es-ES_tradnl" sz="2800" dirty="0" smtClean="0"/>
              <a:t>al eliminar </a:t>
            </a:r>
            <a:r>
              <a:rPr lang="es-ES_tradnl" sz="2800" i="1" dirty="0" smtClean="0"/>
              <a:t>v</a:t>
            </a:r>
            <a:r>
              <a:rPr lang="es-ES_tradnl" sz="2800" dirty="0" smtClean="0"/>
              <a:t> de G, </a:t>
            </a:r>
            <a:r>
              <a:rPr lang="es-ES_tradnl" sz="2800" dirty="0"/>
              <a:t>y todas las aristas incidentes en él, se divide </a:t>
            </a:r>
            <a:r>
              <a:rPr lang="es-ES_tradnl" sz="2800" dirty="0" smtClean="0"/>
              <a:t>una </a:t>
            </a:r>
            <a:r>
              <a:rPr lang="es-ES_tradnl" sz="2800" b="1" dirty="0"/>
              <a:t>componente </a:t>
            </a:r>
            <a:r>
              <a:rPr lang="es-ES_tradnl" sz="2800" b="1" dirty="0" smtClean="0"/>
              <a:t>conexa </a:t>
            </a:r>
            <a:r>
              <a:rPr lang="es-ES_tradnl" sz="2800" dirty="0" smtClean="0"/>
              <a:t>en </a:t>
            </a:r>
            <a:r>
              <a:rPr lang="es-ES_tradnl" sz="2800" b="1" u="sng" dirty="0">
                <a:solidFill>
                  <a:srgbClr val="FF0000"/>
                </a:solidFill>
              </a:rPr>
              <a:t>dos o más</a:t>
            </a:r>
            <a:r>
              <a:rPr lang="es-ES_tradnl" sz="2800" b="1" dirty="0">
                <a:solidFill>
                  <a:srgbClr val="FF0000"/>
                </a:solidFill>
              </a:rPr>
              <a:t> </a:t>
            </a:r>
            <a:r>
              <a:rPr lang="es-ES_tradnl" sz="2800" b="1" dirty="0"/>
              <a:t>componentes </a:t>
            </a:r>
            <a:r>
              <a:rPr lang="es-ES_tradnl" sz="2800" b="1" dirty="0" smtClean="0"/>
              <a:t>conexas </a:t>
            </a:r>
            <a:endParaRPr lang="es-ES" sz="2800" b="1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 redondeado"/>
          <p:cNvSpPr/>
          <p:nvPr/>
        </p:nvSpPr>
        <p:spPr>
          <a:xfrm>
            <a:off x="2697770" y="4067318"/>
            <a:ext cx="1905000" cy="20577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 redondeado"/>
          <p:cNvSpPr/>
          <p:nvPr/>
        </p:nvSpPr>
        <p:spPr>
          <a:xfrm>
            <a:off x="638750" y="4066929"/>
            <a:ext cx="1905000" cy="20577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896937" y="1118890"/>
            <a:ext cx="3598863" cy="2238375"/>
            <a:chOff x="703" y="981"/>
            <a:chExt cx="4423" cy="3039"/>
          </a:xfrm>
        </p:grpSpPr>
        <p:sp>
          <p:nvSpPr>
            <p:cNvPr id="9" name="AutoShape 7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200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07" y="3615"/>
              <a:ext cx="416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687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g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407" y="3615"/>
              <a:ext cx="343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f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399" y="1791"/>
              <a:ext cx="400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c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707" y="1895"/>
              <a:ext cx="416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b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a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15" idx="4"/>
              <a:endCxn id="1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6" idx="4"/>
              <a:endCxn id="1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5" idx="7"/>
              <a:endCxn id="1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 flipV="1">
              <a:off x="1122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5" idx="5"/>
              <a:endCxn id="1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4"/>
            <p:cNvCxnSpPr>
              <a:cxnSpLocks noChangeShapeType="1"/>
              <a:stCxn id="14" idx="5"/>
              <a:endCxn id="1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943550" y="3581543"/>
            <a:ext cx="3598863" cy="2238375"/>
            <a:chOff x="703" y="981"/>
            <a:chExt cx="4423" cy="3039"/>
          </a:xfrm>
        </p:grpSpPr>
        <p:sp>
          <p:nvSpPr>
            <p:cNvPr id="29" name="AutoShape 7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200" b="1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e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07" y="3615"/>
              <a:ext cx="416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d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687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g</a:t>
              </a: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3407" y="3615"/>
              <a:ext cx="343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f</a:t>
              </a:r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3399" y="1791"/>
              <a:ext cx="400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c</a:t>
              </a:r>
            </a:p>
          </p:txBody>
        </p:sp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707" y="1895"/>
              <a:ext cx="416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b</a:t>
              </a:r>
            </a:p>
          </p:txBody>
        </p:sp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  <p:cxnSp>
          <p:nvCxnSpPr>
            <p:cNvPr id="37" name="AutoShape 15"/>
            <p:cNvCxnSpPr>
              <a:cxnSpLocks noChangeShapeType="1"/>
              <a:stCxn id="35" idx="4"/>
              <a:endCxn id="3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6"/>
            <p:cNvCxnSpPr>
              <a:cxnSpLocks noChangeShapeType="1"/>
              <a:stCxn id="36" idx="4"/>
              <a:endCxn id="3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7"/>
            <p:cNvCxnSpPr>
              <a:cxnSpLocks noChangeShapeType="1"/>
              <a:stCxn id="31" idx="6"/>
              <a:endCxn id="3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8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9"/>
            <p:cNvCxnSpPr>
              <a:cxnSpLocks noChangeShapeType="1"/>
            </p:cNvCxnSpPr>
            <p:nvPr/>
          </p:nvCxnSpPr>
          <p:spPr bwMode="auto">
            <a:xfrm flipV="1">
              <a:off x="1122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20"/>
            <p:cNvCxnSpPr>
              <a:cxnSpLocks noChangeShapeType="1"/>
              <a:stCxn id="35" idx="5"/>
              <a:endCxn id="3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1"/>
            <p:cNvCxnSpPr>
              <a:cxnSpLocks noChangeShapeType="1"/>
              <a:stCxn id="36" idx="5"/>
              <a:endCxn id="3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22"/>
            <p:cNvCxnSpPr>
              <a:cxnSpLocks noChangeShapeType="1"/>
              <a:stCxn id="34" idx="4"/>
              <a:endCxn id="3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3"/>
            <p:cNvCxnSpPr>
              <a:cxnSpLocks noChangeShapeType="1"/>
              <a:stCxn id="33" idx="6"/>
              <a:endCxn id="3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4"/>
            <p:cNvCxnSpPr>
              <a:cxnSpLocks noChangeShapeType="1"/>
              <a:stCxn id="34" idx="5"/>
              <a:endCxn id="3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3 CuadroTexto"/>
          <p:cNvSpPr txBox="1"/>
          <p:nvPr/>
        </p:nvSpPr>
        <p:spPr>
          <a:xfrm>
            <a:off x="333950" y="61247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omponente</a:t>
            </a:r>
            <a:r>
              <a:rPr lang="en-US" b="1" dirty="0" smtClean="0"/>
              <a:t> </a:t>
            </a:r>
            <a:r>
              <a:rPr lang="en-US" b="1" dirty="0" err="1" smtClean="0"/>
              <a:t>conexa</a:t>
            </a:r>
            <a:r>
              <a:rPr lang="en-US" b="1" dirty="0" smtClean="0"/>
              <a:t> 1</a:t>
            </a:r>
            <a:endParaRPr lang="es-ES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543750" y="610526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omponente</a:t>
            </a:r>
            <a:r>
              <a:rPr lang="en-US" b="1" dirty="0" smtClean="0"/>
              <a:t> </a:t>
            </a:r>
            <a:r>
              <a:rPr lang="en-US" b="1" dirty="0" err="1" smtClean="0"/>
              <a:t>conexa</a:t>
            </a:r>
            <a:r>
              <a:rPr lang="en-US" b="1" dirty="0" smtClean="0"/>
              <a:t> 2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257800" y="1072189"/>
            <a:ext cx="3392881" cy="2051506"/>
          </a:xfrm>
          <a:prstGeom prst="roundRect">
            <a:avLst>
              <a:gd name="adj" fmla="val 10817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PTO DE ARTICULACIÓN</a:t>
            </a:r>
            <a:endParaRPr lang="en-US" sz="2400" b="1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El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dirty="0" smtClean="0"/>
              <a:t> es un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articulación</a:t>
            </a:r>
            <a:endParaRPr lang="en-US" sz="2400" dirty="0" smtClean="0"/>
          </a:p>
          <a:p>
            <a:pPr algn="ctr"/>
            <a:endParaRPr lang="es-MX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 de articulación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284480" y="4082177"/>
            <a:ext cx="3366201" cy="1577340"/>
          </a:xfrm>
          <a:prstGeom prst="roundRect">
            <a:avLst>
              <a:gd name="adj" fmla="val 11103"/>
            </a:avLst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GRAFO BICONEXO</a:t>
            </a:r>
            <a:endParaRPr lang="es-MX" b="1" dirty="0">
              <a:solidFill>
                <a:srgbClr val="FF0000"/>
              </a:solidFill>
            </a:endParaRP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Note que un </a:t>
            </a:r>
            <a:r>
              <a:rPr lang="es-MX" b="1" dirty="0" smtClean="0"/>
              <a:t>grafo es </a:t>
            </a:r>
            <a:r>
              <a:rPr lang="es-MX" b="1" dirty="0" err="1" smtClean="0"/>
              <a:t>biconexo</a:t>
            </a:r>
            <a:r>
              <a:rPr lang="es-MX" b="1" dirty="0" smtClean="0"/>
              <a:t>, si y solo si, </a:t>
            </a:r>
            <a:r>
              <a:rPr lang="es-MX" b="1" dirty="0" smtClean="0">
                <a:solidFill>
                  <a:srgbClr val="FF0000"/>
                </a:solidFill>
              </a:rPr>
              <a:t>no tiene </a:t>
            </a:r>
            <a:r>
              <a:rPr lang="es-MX" b="1" dirty="0" smtClean="0"/>
              <a:t>puntos de articulación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062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 redondeado"/>
          <p:cNvSpPr/>
          <p:nvPr/>
        </p:nvSpPr>
        <p:spPr>
          <a:xfrm>
            <a:off x="2897220" y="5257800"/>
            <a:ext cx="1905000" cy="8385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 redondeado"/>
          <p:cNvSpPr/>
          <p:nvPr/>
        </p:nvSpPr>
        <p:spPr>
          <a:xfrm>
            <a:off x="838200" y="3357265"/>
            <a:ext cx="1905000" cy="27387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125537" y="885825"/>
            <a:ext cx="3598863" cy="2238375"/>
            <a:chOff x="703" y="981"/>
            <a:chExt cx="4423" cy="3039"/>
          </a:xfrm>
        </p:grpSpPr>
        <p:sp>
          <p:nvSpPr>
            <p:cNvPr id="9" name="AutoShape 7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200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/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07" y="3615"/>
              <a:ext cx="416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687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g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407" y="3615"/>
              <a:ext cx="343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f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399" y="1791"/>
              <a:ext cx="400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c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707" y="1895"/>
              <a:ext cx="416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b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a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15" idx="4"/>
              <a:endCxn id="1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6" idx="4"/>
              <a:endCxn id="1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5" idx="7"/>
              <a:endCxn id="1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 flipV="1">
              <a:off x="1122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5" idx="5"/>
              <a:endCxn id="1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4"/>
            <p:cNvCxnSpPr>
              <a:cxnSpLocks noChangeShapeType="1"/>
              <a:stCxn id="14" idx="5"/>
              <a:endCxn id="1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143000" y="3552825"/>
            <a:ext cx="3598863" cy="2238375"/>
            <a:chOff x="703" y="981"/>
            <a:chExt cx="4423" cy="3039"/>
          </a:xfrm>
        </p:grpSpPr>
        <p:sp>
          <p:nvSpPr>
            <p:cNvPr id="29" name="AutoShape 7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200" b="1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e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07" y="3615"/>
              <a:ext cx="416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d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687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g</a:t>
              </a: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3407" y="3615"/>
              <a:ext cx="343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f</a:t>
              </a:r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3399" y="1791"/>
              <a:ext cx="400" cy="405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</a:t>
              </a:r>
            </a:p>
          </p:txBody>
        </p:sp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707" y="1895"/>
              <a:ext cx="416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b</a:t>
              </a:r>
            </a:p>
          </p:txBody>
        </p:sp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/>
                <a:t>a</a:t>
              </a:r>
            </a:p>
          </p:txBody>
        </p:sp>
        <p:cxnSp>
          <p:nvCxnSpPr>
            <p:cNvPr id="37" name="AutoShape 15"/>
            <p:cNvCxnSpPr>
              <a:cxnSpLocks noChangeShapeType="1"/>
              <a:stCxn id="35" idx="4"/>
              <a:endCxn id="3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6"/>
            <p:cNvCxnSpPr>
              <a:cxnSpLocks noChangeShapeType="1"/>
              <a:stCxn id="36" idx="4"/>
              <a:endCxn id="3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7"/>
            <p:cNvCxnSpPr>
              <a:cxnSpLocks noChangeShapeType="1"/>
              <a:stCxn id="31" idx="6"/>
              <a:endCxn id="3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8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9"/>
            <p:cNvCxnSpPr>
              <a:cxnSpLocks noChangeShapeType="1"/>
            </p:cNvCxnSpPr>
            <p:nvPr/>
          </p:nvCxnSpPr>
          <p:spPr bwMode="auto">
            <a:xfrm flipV="1">
              <a:off x="1122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20"/>
            <p:cNvCxnSpPr>
              <a:cxnSpLocks noChangeShapeType="1"/>
              <a:stCxn id="35" idx="5"/>
              <a:endCxn id="3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1"/>
            <p:cNvCxnSpPr>
              <a:cxnSpLocks noChangeShapeType="1"/>
              <a:stCxn id="36" idx="5"/>
              <a:endCxn id="3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22"/>
            <p:cNvCxnSpPr>
              <a:cxnSpLocks noChangeShapeType="1"/>
              <a:stCxn id="34" idx="4"/>
              <a:endCxn id="3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3"/>
            <p:cNvCxnSpPr>
              <a:cxnSpLocks noChangeShapeType="1"/>
              <a:stCxn id="33" idx="6"/>
              <a:endCxn id="3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4"/>
            <p:cNvCxnSpPr>
              <a:cxnSpLocks noChangeShapeType="1"/>
              <a:stCxn id="34" idx="5"/>
              <a:endCxn id="3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3 CuadroTexto"/>
          <p:cNvSpPr txBox="1"/>
          <p:nvPr/>
        </p:nvSpPr>
        <p:spPr>
          <a:xfrm>
            <a:off x="533400" y="6096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omponente</a:t>
            </a:r>
            <a:r>
              <a:rPr lang="en-US" b="1" dirty="0" smtClean="0"/>
              <a:t> </a:t>
            </a:r>
            <a:r>
              <a:rPr lang="en-US" b="1" dirty="0" err="1" smtClean="0"/>
              <a:t>conexa</a:t>
            </a:r>
            <a:r>
              <a:rPr lang="en-US" b="1" dirty="0" smtClean="0"/>
              <a:t> 1</a:t>
            </a:r>
            <a:endParaRPr lang="es-ES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743200" y="607654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omponente</a:t>
            </a:r>
            <a:r>
              <a:rPr lang="en-US" b="1" dirty="0" smtClean="0"/>
              <a:t> </a:t>
            </a:r>
            <a:r>
              <a:rPr lang="en-US" b="1" dirty="0" err="1" smtClean="0"/>
              <a:t>conexa</a:t>
            </a:r>
            <a:r>
              <a:rPr lang="en-US" b="1" dirty="0" smtClean="0"/>
              <a:t> 2</a:t>
            </a:r>
            <a:endParaRPr lang="es-ES" b="1" dirty="0"/>
          </a:p>
        </p:txBody>
      </p:sp>
      <p:sp>
        <p:nvSpPr>
          <p:cNvPr id="50" name="4 CuadroTexto"/>
          <p:cNvSpPr txBox="1"/>
          <p:nvPr/>
        </p:nvSpPr>
        <p:spPr>
          <a:xfrm>
            <a:off x="5257800" y="1072189"/>
            <a:ext cx="3392881" cy="4162306"/>
          </a:xfrm>
          <a:prstGeom prst="roundRect">
            <a:avLst>
              <a:gd name="adj" fmla="val 6461"/>
            </a:avLst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PTO DE ARTICULACIÓN</a:t>
            </a:r>
            <a:endParaRPr lang="en-US" sz="2400" b="1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El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 es un </a:t>
            </a:r>
            <a:r>
              <a:rPr lang="en-US" sz="2400" dirty="0" err="1" smtClean="0"/>
              <a:t>punto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articulación</a:t>
            </a:r>
            <a:endParaRPr lang="en-US" sz="2400" dirty="0" smtClean="0"/>
          </a:p>
          <a:p>
            <a:pPr algn="ctr"/>
            <a:endParaRPr lang="es-MX" sz="2400" dirty="0" smtClean="0"/>
          </a:p>
          <a:p>
            <a:pPr algn="ctr">
              <a:spcBef>
                <a:spcPct val="50000"/>
              </a:spcBef>
              <a:defRPr/>
            </a:pPr>
            <a:r>
              <a:rPr lang="es-ES_tradnl" sz="2400" dirty="0"/>
              <a:t>Cualquier otro </a:t>
            </a:r>
            <a:r>
              <a:rPr lang="es-ES_tradnl" sz="2400" dirty="0" smtClean="0"/>
              <a:t>vértice que </a:t>
            </a:r>
            <a:r>
              <a:rPr lang="es-ES_tradnl" sz="2400" dirty="0"/>
              <a:t>se </a:t>
            </a:r>
            <a:r>
              <a:rPr lang="es-ES_tradnl" sz="2400" dirty="0" smtClean="0"/>
              <a:t>elimine (que </a:t>
            </a:r>
            <a:r>
              <a:rPr lang="es-ES_tradnl" sz="2400" dirty="0"/>
              <a:t>no sea </a:t>
            </a:r>
            <a:r>
              <a:rPr lang="es-ES_tradnl" sz="2400" b="1" i="1" dirty="0">
                <a:solidFill>
                  <a:srgbClr val="FF0000"/>
                </a:solidFill>
              </a:rPr>
              <a:t>a</a:t>
            </a:r>
            <a:r>
              <a:rPr lang="es-ES_tradnl" sz="2400" dirty="0"/>
              <a:t> o </a:t>
            </a:r>
            <a:r>
              <a:rPr lang="es-ES_tradnl" sz="2400" b="1" i="1" dirty="0" smtClean="0">
                <a:solidFill>
                  <a:srgbClr val="FF0000"/>
                </a:solidFill>
              </a:rPr>
              <a:t>c</a:t>
            </a:r>
            <a:r>
              <a:rPr lang="es-ES_tradnl" sz="2400" dirty="0" smtClean="0"/>
              <a:t>) </a:t>
            </a:r>
            <a:r>
              <a:rPr lang="es-ES_tradnl" sz="2400" dirty="0"/>
              <a:t>no provoca la división </a:t>
            </a:r>
            <a:r>
              <a:rPr lang="es-ES_tradnl" sz="2400" dirty="0" smtClean="0"/>
              <a:t>de la  </a:t>
            </a:r>
            <a:r>
              <a:rPr lang="es-ES_tradnl" sz="2400" dirty="0"/>
              <a:t>componente </a:t>
            </a:r>
            <a:r>
              <a:rPr lang="es-ES_tradnl" sz="2400" dirty="0" smtClean="0"/>
              <a:t>conexa</a:t>
            </a:r>
            <a:endParaRPr lang="es-E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 de articulación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52400" y="5914900"/>
            <a:ext cx="8839200" cy="94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 redondeado"/>
          <p:cNvSpPr/>
          <p:nvPr/>
        </p:nvSpPr>
        <p:spPr>
          <a:xfrm>
            <a:off x="3080872" y="3119735"/>
            <a:ext cx="1721347" cy="205778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 redondeado"/>
          <p:cNvSpPr/>
          <p:nvPr/>
        </p:nvSpPr>
        <p:spPr>
          <a:xfrm>
            <a:off x="838200" y="2438400"/>
            <a:ext cx="1905000" cy="27387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33400" y="51771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omponente</a:t>
            </a:r>
            <a:r>
              <a:rPr lang="en-US" b="1" dirty="0" smtClean="0"/>
              <a:t> </a:t>
            </a:r>
            <a:r>
              <a:rPr lang="en-US" b="1" dirty="0" err="1" smtClean="0"/>
              <a:t>conexa</a:t>
            </a:r>
            <a:r>
              <a:rPr lang="en-US" b="1" dirty="0" smtClean="0"/>
              <a:t> 1</a:t>
            </a:r>
            <a:endParaRPr lang="es-ES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743200" y="51576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omponente</a:t>
            </a:r>
            <a:r>
              <a:rPr lang="en-US" b="1" dirty="0" smtClean="0"/>
              <a:t> </a:t>
            </a:r>
            <a:r>
              <a:rPr lang="en-US" b="1" dirty="0" err="1" smtClean="0"/>
              <a:t>conexa</a:t>
            </a:r>
            <a:r>
              <a:rPr lang="en-US" b="1" dirty="0" smtClean="0"/>
              <a:t> 2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4 CuadroTexto"/>
              <p:cNvSpPr txBox="1"/>
              <p:nvPr/>
            </p:nvSpPr>
            <p:spPr>
              <a:xfrm>
                <a:off x="5257800" y="2438400"/>
                <a:ext cx="3392881" cy="2014002"/>
              </a:xfrm>
              <a:prstGeom prst="roundRect">
                <a:avLst>
                  <a:gd name="adj" fmla="val 6461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b="1" dirty="0" smtClean="0"/>
                  <a:t>ARISTA PUENTE</a:t>
                </a:r>
                <a:endParaRPr lang="en-US" sz="2400" b="1" dirty="0" smtClean="0"/>
              </a:p>
              <a:p>
                <a:pPr algn="ctr"/>
                <a:endParaRPr lang="en-US" sz="24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 err="1" smtClean="0"/>
                  <a:t>desconecta</a:t>
                </a:r>
                <a:r>
                  <a:rPr lang="en-US" sz="2400" dirty="0" smtClean="0"/>
                  <a:t> al </a:t>
                </a:r>
                <a:r>
                  <a:rPr lang="en-US" sz="2400" dirty="0" err="1" smtClean="0"/>
                  <a:t>grafo</a:t>
                </a:r>
                <a:r>
                  <a:rPr lang="en-US" sz="2400" dirty="0" smtClean="0"/>
                  <a:t> en dos components </a:t>
                </a:r>
                <a:r>
                  <a:rPr lang="en-US" sz="2400" dirty="0" err="1" smtClean="0"/>
                  <a:t>conexas</a:t>
                </a:r>
                <a:endParaRPr lang="es-ES" sz="2400" dirty="0"/>
              </a:p>
            </p:txBody>
          </p:sp>
        </mc:Choice>
        <mc:Fallback xmlns="">
          <p:sp>
            <p:nvSpPr>
              <p:cNvPr id="50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400"/>
                <a:ext cx="3392881" cy="2014002"/>
              </a:xfrm>
              <a:prstGeom prst="roundRect">
                <a:avLst>
                  <a:gd name="adj" fmla="val 6461"/>
                </a:avLst>
              </a:prstGeom>
              <a:blipFill rotWithShape="0">
                <a:blip r:embed="rId2"/>
                <a:stretch>
                  <a:fillRect l="-1799" t="-606" r="-3597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Arista puente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1"/>
                <a:ext cx="8686800" cy="10699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MX" sz="2400" dirty="0" smtClean="0"/>
                  <a:t>Dado un grafo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sz="240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s-MX" sz="24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4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MX" sz="240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s-MX" sz="2400" dirty="0" smtClean="0"/>
                  <a:t>no dirigido, se dice que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MX" sz="2400" dirty="0" smtClean="0"/>
                  <a:t> es una </a:t>
                </a:r>
                <a:r>
                  <a:rPr lang="es-MX" sz="2400" b="1" dirty="0" smtClean="0"/>
                  <a:t>arista puente </a:t>
                </a:r>
                <a:r>
                  <a:rPr lang="es-MX" sz="2400" dirty="0" smtClean="0"/>
                  <a:t>si al eliminarla se desconecta el grafo G (aumenta en uno la cantidad de componentes conexas del mismo)</a:t>
                </a:r>
                <a:endParaRPr lang="es-MX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1"/>
                <a:ext cx="8686800" cy="1069938"/>
              </a:xfrm>
              <a:blipFill rotWithShape="0">
                <a:blip r:embed="rId3"/>
                <a:stretch>
                  <a:fillRect l="-1123" t="-7955" b="-136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057259" y="2669125"/>
            <a:ext cx="3598863" cy="2238375"/>
            <a:chOff x="703" y="981"/>
            <a:chExt cx="4423" cy="3039"/>
          </a:xfrm>
        </p:grpSpPr>
        <p:sp>
          <p:nvSpPr>
            <p:cNvPr id="9" name="AutoShape 7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200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/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07" y="3615"/>
              <a:ext cx="416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/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687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g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407" y="3615"/>
              <a:ext cx="343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f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399" y="1791"/>
              <a:ext cx="400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c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707" y="1895"/>
              <a:ext cx="416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b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/>
                <a:t>a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15" idx="4"/>
              <a:endCxn id="11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6" idx="4"/>
              <a:endCxn id="10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1" idx="6"/>
              <a:endCxn id="10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5" idx="7"/>
              <a:endCxn id="16" idx="3"/>
            </p:cNvCxnSpPr>
            <p:nvPr/>
          </p:nvCxnSpPr>
          <p:spPr bwMode="auto">
            <a:xfrm flipV="1">
              <a:off x="1061" y="1327"/>
              <a:ext cx="1105" cy="6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 flipV="1">
              <a:off x="1122" y="1327"/>
              <a:ext cx="1105" cy="23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5" idx="5"/>
              <a:endCxn id="10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13" idx="6"/>
              <a:endCxn id="12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4"/>
            <p:cNvCxnSpPr>
              <a:cxnSpLocks noChangeShapeType="1"/>
              <a:stCxn id="14" idx="5"/>
              <a:endCxn id="12" idx="1"/>
            </p:cNvCxnSpPr>
            <p:nvPr/>
          </p:nvCxnSpPr>
          <p:spPr bwMode="auto">
            <a:xfrm>
              <a:off x="3740" y="2137"/>
              <a:ext cx="1007" cy="15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ectangle 5"/>
          <p:cNvSpPr/>
          <p:nvPr/>
        </p:nvSpPr>
        <p:spPr>
          <a:xfrm>
            <a:off x="1143000" y="5876800"/>
            <a:ext cx="819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FF0000"/>
                </a:solidFill>
              </a:rPr>
              <a:t>NOTA: </a:t>
            </a:r>
            <a:r>
              <a:rPr lang="es-ES_tradnl" dirty="0" smtClean="0"/>
              <a:t>Las </a:t>
            </a:r>
            <a:r>
              <a:rPr lang="es-ES_tradnl" dirty="0"/>
              <a:t>aristas puentes </a:t>
            </a:r>
            <a:r>
              <a:rPr lang="es-ES_tradnl" b="1" dirty="0" smtClean="0">
                <a:solidFill>
                  <a:srgbClr val="FF0000"/>
                </a:solidFill>
              </a:rPr>
              <a:t>no siempre </a:t>
            </a:r>
            <a:r>
              <a:rPr lang="es-ES_tradnl" dirty="0"/>
              <a:t>conectan dos puntos de articulación </a:t>
            </a:r>
            <a:endParaRPr lang="en-US" dirty="0"/>
          </a:p>
        </p:txBody>
      </p:sp>
      <p:grpSp>
        <p:nvGrpSpPr>
          <p:cNvPr id="7" name="6 Grupo"/>
          <p:cNvGrpSpPr/>
          <p:nvPr/>
        </p:nvGrpSpPr>
        <p:grpSpPr>
          <a:xfrm>
            <a:off x="4239003" y="6331097"/>
            <a:ext cx="1018797" cy="298303"/>
            <a:chOff x="7620000" y="5873897"/>
            <a:chExt cx="1018797" cy="298303"/>
          </a:xfrm>
        </p:grpSpPr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8301938" y="5873897"/>
              <a:ext cx="336859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 smtClean="0"/>
                <a:t>b</a:t>
              </a:r>
              <a:endParaRPr lang="es-ES" sz="2200" b="1" dirty="0"/>
            </a:p>
          </p:txBody>
        </p:sp>
        <p:sp>
          <p:nvSpPr>
            <p:cNvPr id="51" name="Oval 9"/>
            <p:cNvSpPr>
              <a:spLocks noChangeArrowheads="1"/>
            </p:cNvSpPr>
            <p:nvPr/>
          </p:nvSpPr>
          <p:spPr bwMode="auto">
            <a:xfrm>
              <a:off x="7620000" y="5873897"/>
              <a:ext cx="338487" cy="298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200" b="1" dirty="0" smtClean="0"/>
                <a:t>a</a:t>
              </a:r>
              <a:endParaRPr lang="es-ES" sz="2200" b="1" dirty="0"/>
            </a:p>
          </p:txBody>
        </p:sp>
        <p:cxnSp>
          <p:nvCxnSpPr>
            <p:cNvPr id="52" name="AutoShape 17"/>
            <p:cNvCxnSpPr>
              <a:cxnSpLocks noChangeShapeType="1"/>
              <a:stCxn id="51" idx="6"/>
              <a:endCxn id="49" idx="2"/>
            </p:cNvCxnSpPr>
            <p:nvPr/>
          </p:nvCxnSpPr>
          <p:spPr bwMode="auto">
            <a:xfrm>
              <a:off x="7958487" y="6023049"/>
              <a:ext cx="343451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26 CuadroTexto"/>
          <p:cNvSpPr txBox="1"/>
          <p:nvPr/>
        </p:nvSpPr>
        <p:spPr>
          <a:xfrm>
            <a:off x="3200400" y="6286500"/>
            <a:ext cx="19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6169932"/>
            <a:ext cx="1372137" cy="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extBox 29"/>
          <p:cNvSpPr txBox="1"/>
          <p:nvPr/>
        </p:nvSpPr>
        <p:spPr>
          <a:xfrm>
            <a:off x="5481723" y="6526768"/>
            <a:ext cx="8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0340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16772" y="5676124"/>
            <a:ext cx="84582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5 Rectángulo redondeado"/>
          <p:cNvSpPr/>
          <p:nvPr/>
        </p:nvSpPr>
        <p:spPr>
          <a:xfrm>
            <a:off x="304800" y="1143000"/>
            <a:ext cx="8458200" cy="198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 smtClean="0">
                <a:solidFill>
                  <a:schemeClr val="tx1"/>
                </a:solidFill>
              </a:rPr>
              <a:t>PROBLEMA</a:t>
            </a:r>
            <a:endParaRPr lang="es-ES_tradnl" sz="2800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Determinar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los </a:t>
            </a:r>
            <a:r>
              <a:rPr lang="en-US" sz="2800" b="1" i="1" dirty="0" err="1">
                <a:solidFill>
                  <a:srgbClr val="0070C0"/>
                </a:solidFill>
              </a:rPr>
              <a:t>puntos</a:t>
            </a:r>
            <a:r>
              <a:rPr lang="en-US" sz="2800" b="1" i="1" dirty="0">
                <a:solidFill>
                  <a:srgbClr val="0070C0"/>
                </a:solidFill>
              </a:rPr>
              <a:t> de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articulación</a:t>
            </a:r>
            <a:r>
              <a:rPr lang="en-US" sz="2800" dirty="0" smtClean="0">
                <a:solidFill>
                  <a:schemeClr val="tx1"/>
                </a:solidFill>
              </a:rPr>
              <a:t>, y </a:t>
            </a:r>
            <a:r>
              <a:rPr lang="en-US" sz="2800" dirty="0" err="1" smtClean="0">
                <a:solidFill>
                  <a:schemeClr val="tx1"/>
                </a:solidFill>
              </a:rPr>
              <a:t>las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aristas</a:t>
            </a:r>
            <a:r>
              <a:rPr lang="en-US" sz="2800" b="1" i="1" dirty="0" smtClean="0">
                <a:solidFill>
                  <a:srgbClr val="0070C0"/>
                </a:solidFill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</a:rPr>
              <a:t>p</a:t>
            </a:r>
            <a:r>
              <a:rPr lang="en-US" sz="2800" b="1" i="1" dirty="0" err="1" smtClean="0">
                <a:solidFill>
                  <a:srgbClr val="0070C0"/>
                </a:solidFill>
              </a:rPr>
              <a:t>uente</a:t>
            </a:r>
            <a:r>
              <a:rPr lang="en-US" sz="2800" i="1" dirty="0" smtClean="0">
                <a:solidFill>
                  <a:schemeClr val="tx1"/>
                </a:solidFill>
              </a:rPr>
              <a:t>,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para un </a:t>
            </a:r>
            <a:r>
              <a:rPr lang="en-US" sz="2800" b="1" dirty="0" smtClean="0">
                <a:solidFill>
                  <a:schemeClr val="tx1"/>
                </a:solidFill>
              </a:rPr>
              <a:t>GRAFO </a:t>
            </a:r>
            <a:r>
              <a:rPr lang="en-US" sz="2800" b="1" dirty="0" smtClean="0">
                <a:solidFill>
                  <a:srgbClr val="FF0000"/>
                </a:solidFill>
              </a:rPr>
              <a:t>CONEXO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</a:rPr>
              <a:t>G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Detección de puntos de articulación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3505200"/>
            <a:ext cx="86868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800" b="1" dirty="0" smtClean="0"/>
              <a:t>Ejemplos de aplicación práctica</a:t>
            </a:r>
          </a:p>
          <a:p>
            <a:pPr marL="0" indent="0">
              <a:buNone/>
            </a:pPr>
            <a:endParaRPr lang="es-MX" sz="2400" b="1" dirty="0" smtClean="0"/>
          </a:p>
          <a:p>
            <a:pPr marL="342900" lvl="1" indent="0">
              <a:buNone/>
            </a:pPr>
            <a:r>
              <a:rPr lang="es-MX" sz="2400" dirty="0" smtClean="0"/>
              <a:t>En una red (</a:t>
            </a:r>
            <a:r>
              <a:rPr lang="es-MX" sz="2400" b="1" dirty="0" smtClean="0">
                <a:solidFill>
                  <a:srgbClr val="00B050"/>
                </a:solidFill>
              </a:rPr>
              <a:t>eléctrica</a:t>
            </a:r>
            <a:r>
              <a:rPr lang="es-MX" sz="2400" dirty="0" smtClean="0"/>
              <a:t>, </a:t>
            </a:r>
            <a:r>
              <a:rPr lang="es-MX" sz="2400" b="1" dirty="0" smtClean="0">
                <a:solidFill>
                  <a:schemeClr val="accent2">
                    <a:lumMod val="75000"/>
                  </a:schemeClr>
                </a:solidFill>
              </a:rPr>
              <a:t>mapa de calles</a:t>
            </a:r>
            <a:r>
              <a:rPr lang="es-MX" sz="2400" dirty="0" smtClean="0"/>
              <a:t>, </a:t>
            </a:r>
            <a:r>
              <a:rPr lang="es-MX" sz="2400" dirty="0" err="1" smtClean="0"/>
              <a:t>etc</a:t>
            </a:r>
            <a:r>
              <a:rPr lang="es-MX" sz="2400" dirty="0" smtClean="0"/>
              <a:t>) determinar:</a:t>
            </a:r>
          </a:p>
          <a:p>
            <a:pPr lvl="1"/>
            <a:r>
              <a:rPr lang="es-MX" sz="2400" dirty="0" smtClean="0"/>
              <a:t>Cuáles conexiones (</a:t>
            </a:r>
            <a:r>
              <a:rPr lang="es-MX" sz="2400" b="1" dirty="0" smtClean="0">
                <a:solidFill>
                  <a:srgbClr val="00B050"/>
                </a:solidFill>
              </a:rPr>
              <a:t>cables</a:t>
            </a:r>
            <a:r>
              <a:rPr lang="es-MX" sz="2400" dirty="0" smtClean="0"/>
              <a:t>, </a:t>
            </a:r>
            <a:r>
              <a:rPr lang="es-MX" sz="2400" b="1" dirty="0" smtClean="0">
                <a:solidFill>
                  <a:schemeClr val="accent2">
                    <a:lumMod val="75000"/>
                  </a:schemeClr>
                </a:solidFill>
              </a:rPr>
              <a:t>calles</a:t>
            </a:r>
            <a:r>
              <a:rPr lang="es-MX" sz="2400" dirty="0" smtClean="0"/>
              <a:t>) son </a:t>
            </a:r>
            <a:r>
              <a:rPr lang="es-MX" sz="2400" b="1" dirty="0" smtClean="0">
                <a:solidFill>
                  <a:srgbClr val="FF0000"/>
                </a:solidFill>
              </a:rPr>
              <a:t>críticas </a:t>
            </a:r>
          </a:p>
          <a:p>
            <a:pPr lvl="1"/>
            <a:r>
              <a:rPr lang="es-MX" sz="2400" dirty="0" smtClean="0"/>
              <a:t>Cuáles intersecciones (repetidores, esquinas) son </a:t>
            </a:r>
            <a:r>
              <a:rPr lang="es-MX" sz="2400" b="1" dirty="0" smtClean="0">
                <a:solidFill>
                  <a:srgbClr val="FF0000"/>
                </a:solidFill>
              </a:rPr>
              <a:t>críticas</a:t>
            </a:r>
          </a:p>
          <a:p>
            <a:pPr marL="342900" lvl="1" indent="0">
              <a:buNone/>
            </a:pPr>
            <a:endParaRPr lang="es-MX" sz="2400" dirty="0"/>
          </a:p>
          <a:p>
            <a:pPr marL="342900" lvl="1" indent="0">
              <a:buNone/>
            </a:pPr>
            <a:r>
              <a:rPr lang="es-MX" sz="2400" b="1" dirty="0" smtClean="0">
                <a:solidFill>
                  <a:srgbClr val="FF0000"/>
                </a:solidFill>
              </a:rPr>
              <a:t>               crítico</a:t>
            </a:r>
            <a:r>
              <a:rPr lang="es-MX" sz="2400" dirty="0" smtClean="0"/>
              <a:t> </a:t>
            </a:r>
            <a:r>
              <a:rPr lang="es-MX" sz="2400" dirty="0" smtClean="0">
                <a:sym typeface="Symbol" panose="05050102010706020507" pitchFamily="18" charset="2"/>
              </a:rPr>
              <a:t> </a:t>
            </a:r>
            <a:r>
              <a:rPr lang="es-MX" sz="2400" dirty="0" smtClean="0"/>
              <a:t>que </a:t>
            </a:r>
            <a:r>
              <a:rPr lang="es-MX" sz="2400" dirty="0"/>
              <a:t>desconectan la </a:t>
            </a:r>
            <a:r>
              <a:rPr lang="es-MX" sz="2400" dirty="0" smtClean="0"/>
              <a:t>red</a:t>
            </a:r>
          </a:p>
          <a:p>
            <a:pPr marL="342900" lvl="1" indent="0">
              <a:buNone/>
            </a:pPr>
            <a:endParaRPr lang="es-MX" sz="2400" dirty="0" smtClean="0"/>
          </a:p>
          <a:p>
            <a:pPr marL="342900" lvl="1" indent="0" algn="ctr">
              <a:buNone/>
            </a:pPr>
            <a:r>
              <a:rPr lang="es-MX" sz="1900" b="1" dirty="0" smtClean="0"/>
              <a:t>Mientras más alto sea el </a:t>
            </a:r>
            <a:r>
              <a:rPr lang="es-MX" sz="1900" b="1" i="1" dirty="0" smtClean="0"/>
              <a:t>k</a:t>
            </a:r>
            <a:r>
              <a:rPr lang="es-MX" sz="1900" b="1" dirty="0" smtClean="0"/>
              <a:t> en el grafo </a:t>
            </a:r>
            <a:r>
              <a:rPr lang="es-MX" sz="1900" b="1" i="1" dirty="0" smtClean="0"/>
              <a:t>k</a:t>
            </a:r>
            <a:r>
              <a:rPr lang="es-MX" sz="1900" b="1" dirty="0" smtClean="0"/>
              <a:t>-conexo que representa la red, más confiable</a:t>
            </a:r>
          </a:p>
          <a:p>
            <a:pPr marL="342900" lvl="1" indent="0" algn="ctr">
              <a:buNone/>
            </a:pPr>
            <a:r>
              <a:rPr lang="es-MX" sz="1900" b="1" dirty="0" smtClean="0"/>
              <a:t> será la misma (más conexiones pueden fallar sin afectar el servicio en la red)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73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29055" y="1830388"/>
            <a:ext cx="3429000" cy="2238375"/>
            <a:chOff x="703" y="981"/>
            <a:chExt cx="4423" cy="3039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703" y="981"/>
              <a:ext cx="4423" cy="30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000" b="1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2106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e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705" y="3615"/>
              <a:ext cx="418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/>
                <a:t>d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688" y="3615"/>
              <a:ext cx="414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g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408" y="3615"/>
              <a:ext cx="342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f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400" y="1791"/>
              <a:ext cx="399" cy="40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/>
                <a:t>c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705" y="1895"/>
              <a:ext cx="418" cy="4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b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106" y="981"/>
              <a:ext cx="414" cy="4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/>
                <a:t>a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11" idx="4"/>
              <a:endCxn id="7" idx="0"/>
            </p:cNvCxnSpPr>
            <p:nvPr/>
          </p:nvCxnSpPr>
          <p:spPr bwMode="auto">
            <a:xfrm>
              <a:off x="915" y="2297"/>
              <a:ext cx="1" cy="13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12" idx="4"/>
              <a:endCxn id="6" idx="0"/>
            </p:cNvCxnSpPr>
            <p:nvPr/>
          </p:nvCxnSpPr>
          <p:spPr bwMode="auto">
            <a:xfrm>
              <a:off x="2314" y="1386"/>
              <a:ext cx="1" cy="22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7" idx="6"/>
              <a:endCxn id="6" idx="2"/>
            </p:cNvCxnSpPr>
            <p:nvPr/>
          </p:nvCxnSpPr>
          <p:spPr bwMode="auto">
            <a:xfrm>
              <a:off x="1122" y="3818"/>
              <a:ext cx="98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062" y="1386"/>
              <a:ext cx="1251" cy="56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7" idx="7"/>
              <a:endCxn id="12" idx="4"/>
            </p:cNvCxnSpPr>
            <p:nvPr/>
          </p:nvCxnSpPr>
          <p:spPr bwMode="auto">
            <a:xfrm flipV="1">
              <a:off x="1062" y="1386"/>
              <a:ext cx="1251" cy="2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11" idx="5"/>
              <a:endCxn id="6" idx="1"/>
            </p:cNvCxnSpPr>
            <p:nvPr/>
          </p:nvCxnSpPr>
          <p:spPr bwMode="auto">
            <a:xfrm>
              <a:off x="1061" y="2238"/>
              <a:ext cx="1105" cy="14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>
              <a:off x="2460" y="1327"/>
              <a:ext cx="997" cy="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1"/>
            <p:cNvCxnSpPr>
              <a:cxnSpLocks noChangeShapeType="1"/>
              <a:stCxn id="10" idx="4"/>
              <a:endCxn id="9" idx="0"/>
            </p:cNvCxnSpPr>
            <p:nvPr/>
          </p:nvCxnSpPr>
          <p:spPr bwMode="auto">
            <a:xfrm flipH="1">
              <a:off x="3579" y="2196"/>
              <a:ext cx="20" cy="1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2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3750" y="3818"/>
              <a:ext cx="93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3"/>
            <p:cNvCxnSpPr>
              <a:cxnSpLocks noChangeShapeType="1"/>
              <a:stCxn id="10" idx="4"/>
              <a:endCxn id="8" idx="1"/>
            </p:cNvCxnSpPr>
            <p:nvPr/>
          </p:nvCxnSpPr>
          <p:spPr bwMode="auto">
            <a:xfrm>
              <a:off x="3600" y="2196"/>
              <a:ext cx="1149" cy="14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22 Flecha abajo"/>
          <p:cNvSpPr/>
          <p:nvPr/>
        </p:nvSpPr>
        <p:spPr>
          <a:xfrm rot="16200000">
            <a:off x="4343400" y="2799688"/>
            <a:ext cx="533400" cy="659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4191000" y="2431273"/>
            <a:ext cx="825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</a:t>
            </a:r>
            <a:endParaRPr lang="es-ES" sz="2400" b="1" dirty="0"/>
          </a:p>
        </p:txBody>
      </p:sp>
      <p:grpSp>
        <p:nvGrpSpPr>
          <p:cNvPr id="25" name="23 Grupo"/>
          <p:cNvGrpSpPr>
            <a:grpSpLocks/>
          </p:cNvGrpSpPr>
          <p:nvPr/>
        </p:nvGrpSpPr>
        <p:grpSpPr bwMode="auto">
          <a:xfrm>
            <a:off x="5505855" y="1752600"/>
            <a:ext cx="2566988" cy="2296708"/>
            <a:chOff x="1403350" y="1773238"/>
            <a:chExt cx="4976581" cy="4946630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437205" y="6063392"/>
              <a:ext cx="658620" cy="6427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/>
                <a:t>e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403350" y="4628224"/>
              <a:ext cx="661699" cy="6427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 dirty="0"/>
                <a:t>d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721311" y="6077069"/>
              <a:ext cx="658620" cy="6427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g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767478" y="4641901"/>
              <a:ext cx="544745" cy="6427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f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678225" y="3062256"/>
              <a:ext cx="633999" cy="6393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c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403350" y="3222955"/>
              <a:ext cx="661699" cy="6393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b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625423" y="1773238"/>
              <a:ext cx="658620" cy="6427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s-ES" sz="2000" b="1"/>
                <a:t>a</a:t>
              </a:r>
            </a:p>
          </p:txBody>
        </p:sp>
        <p:cxnSp>
          <p:nvCxnSpPr>
            <p:cNvPr id="33" name="AutoShape 32"/>
            <p:cNvCxnSpPr>
              <a:cxnSpLocks noChangeShapeType="1"/>
              <a:stCxn id="31" idx="4"/>
              <a:endCxn id="27" idx="0"/>
            </p:cNvCxnSpPr>
            <p:nvPr/>
          </p:nvCxnSpPr>
          <p:spPr bwMode="auto">
            <a:xfrm>
              <a:off x="1734200" y="3862336"/>
              <a:ext cx="0" cy="7658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4"/>
            <p:cNvCxnSpPr>
              <a:cxnSpLocks noChangeShapeType="1"/>
              <a:stCxn id="27" idx="4"/>
              <a:endCxn id="26" idx="0"/>
            </p:cNvCxnSpPr>
            <p:nvPr/>
          </p:nvCxnSpPr>
          <p:spPr bwMode="auto">
            <a:xfrm>
              <a:off x="1734200" y="5271023"/>
              <a:ext cx="32316" cy="79236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5"/>
            <p:cNvCxnSpPr>
              <a:cxnSpLocks noChangeShapeType="1"/>
              <a:stCxn id="31" idx="7"/>
              <a:endCxn id="32" idx="4"/>
            </p:cNvCxnSpPr>
            <p:nvPr/>
          </p:nvCxnSpPr>
          <p:spPr bwMode="auto">
            <a:xfrm flipV="1">
              <a:off x="1966913" y="2435225"/>
              <a:ext cx="1987550" cy="8620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32" idx="4"/>
              <a:endCxn id="30" idx="1"/>
            </p:cNvCxnSpPr>
            <p:nvPr/>
          </p:nvCxnSpPr>
          <p:spPr bwMode="auto">
            <a:xfrm>
              <a:off x="3954463" y="2435225"/>
              <a:ext cx="1817687" cy="7000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30" idx="4"/>
              <a:endCxn id="29" idx="0"/>
            </p:cNvCxnSpPr>
            <p:nvPr/>
          </p:nvCxnSpPr>
          <p:spPr bwMode="auto">
            <a:xfrm>
              <a:off x="5995225" y="3701635"/>
              <a:ext cx="44627" cy="94026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29" idx="4"/>
              <a:endCxn id="28" idx="0"/>
            </p:cNvCxnSpPr>
            <p:nvPr/>
          </p:nvCxnSpPr>
          <p:spPr bwMode="auto">
            <a:xfrm>
              <a:off x="6039851" y="5284700"/>
              <a:ext cx="10771" cy="79236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46 CuadroTexto"/>
          <p:cNvSpPr txBox="1"/>
          <p:nvPr/>
        </p:nvSpPr>
        <p:spPr>
          <a:xfrm>
            <a:off x="5112211" y="4201708"/>
            <a:ext cx="349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á</a:t>
            </a:r>
            <a:r>
              <a:rPr lang="en-US" sz="2400" b="1" dirty="0" err="1" smtClean="0"/>
              <a:t>rbol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abarcador</a:t>
            </a:r>
            <a:r>
              <a:rPr lang="en-US" sz="2400" b="1" dirty="0" smtClean="0"/>
              <a:t> en </a:t>
            </a:r>
            <a:r>
              <a:rPr lang="en-US" sz="2400" b="1" dirty="0" err="1" smtClean="0"/>
              <a:t>profundida</a:t>
            </a:r>
            <a:r>
              <a:rPr lang="en-US" sz="2400" b="1" dirty="0" err="1"/>
              <a:t>d</a:t>
            </a:r>
            <a:endParaRPr lang="es-ES" sz="2400" b="1" dirty="0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20831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Análisis para el caso en que el </a:t>
            </a:r>
            <a:r>
              <a:rPr lang="es-MX" i="1" dirty="0" smtClean="0">
                <a:solidFill>
                  <a:srgbClr val="0070C0"/>
                </a:solidFill>
              </a:rPr>
              <a:t>origen</a:t>
            </a:r>
            <a:r>
              <a:rPr lang="es-MX" dirty="0" smtClean="0">
                <a:solidFill>
                  <a:schemeClr val="tx1"/>
                </a:solidFill>
              </a:rPr>
              <a:t> es un punto de articulación 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>
                <a:solidFill>
                  <a:schemeClr val="tx1"/>
                </a:solidFill>
              </a:rPr>
              <a:t>Aplicando un DFS sobre el Grafo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787" y="5334000"/>
            <a:ext cx="804681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FF0000"/>
                </a:solidFill>
              </a:rPr>
              <a:t>IDEA INTUITIVA:</a:t>
            </a:r>
          </a:p>
          <a:p>
            <a:pPr algn="ctr"/>
            <a:r>
              <a:rPr lang="es-MX" sz="2000" dirty="0" smtClean="0"/>
              <a:t>Si se toma cualquier </a:t>
            </a:r>
            <a:r>
              <a:rPr lang="es-MX" sz="2000" b="1" dirty="0" smtClean="0"/>
              <a:t>punto de articulación </a:t>
            </a:r>
            <a:r>
              <a:rPr lang="es-MX" sz="2000" dirty="0" smtClean="0"/>
              <a:t>como punto de partida del </a:t>
            </a:r>
            <a:r>
              <a:rPr lang="es-MX" sz="2000" b="1" dirty="0" smtClean="0"/>
              <a:t>DFS</a:t>
            </a:r>
            <a:r>
              <a:rPr lang="es-MX" sz="2000" dirty="0" smtClean="0"/>
              <a:t>, se forma un árbol cuya </a:t>
            </a:r>
            <a:r>
              <a:rPr lang="es-MX" sz="2000" b="1" dirty="0" smtClean="0"/>
              <a:t>raíz tiene, al menos, dos hijos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71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</TotalTime>
  <Words>2993</Words>
  <Application>Microsoft Office PowerPoint</Application>
  <PresentationFormat>On-screen Show (4:3)</PresentationFormat>
  <Paragraphs>517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Segoe UI Semibold</vt:lpstr>
      <vt:lpstr>Symbol</vt:lpstr>
      <vt:lpstr>Times New Roman</vt:lpstr>
      <vt:lpstr>Wingdings</vt:lpstr>
      <vt:lpstr>Office Theme</vt:lpstr>
      <vt:lpstr>Puntos de Articulación y aristas puente</vt:lpstr>
      <vt:lpstr>Conectividad (Grafo k-conexo)</vt:lpstr>
      <vt:lpstr>Conectividad (componente k-conexa)</vt:lpstr>
      <vt:lpstr>Punto de articulación</vt:lpstr>
      <vt:lpstr>Punto de articulación</vt:lpstr>
      <vt:lpstr>Punto de articulación</vt:lpstr>
      <vt:lpstr>Arista puente</vt:lpstr>
      <vt:lpstr>Detección de puntos de articulación</vt:lpstr>
      <vt:lpstr>Análisis para el caso en que el origen es un punto de articulación   Aplicando un DFS sobre el Grafo</vt:lpstr>
      <vt:lpstr>Lema 1</vt:lpstr>
      <vt:lpstr>Lema 1 … continuación de la demostración</vt:lpstr>
      <vt:lpstr>Punto de Articulación, Componente Biconexa y Arista Puente</vt:lpstr>
      <vt:lpstr>PowerPoint Presentation</vt:lpstr>
      <vt:lpstr>Lema 2</vt:lpstr>
      <vt:lpstr>Lema 2</vt:lpstr>
      <vt:lpstr>Lema 2  … continuación de la demostración (  )</vt:lpstr>
      <vt:lpstr>Lema 2 … continuación de la demostración</vt:lpstr>
      <vt:lpstr>Una aplicación del DFS: Algoritmo de detección de puntos de articulación</vt:lpstr>
      <vt:lpstr>PowerPoint Presentation</vt:lpstr>
      <vt:lpstr>PowerPoint Presentation</vt:lpstr>
      <vt:lpstr>PowerPoint Presentation</vt:lpstr>
      <vt:lpstr>DFS – Detección de puntos de articulación</vt:lpstr>
      <vt:lpstr>PowerPoint Presentation</vt:lpstr>
      <vt:lpstr>PowerPoint Presentation</vt:lpstr>
      <vt:lpstr>PowerPoint Presentation</vt:lpstr>
      <vt:lpstr>PowerPoint Presentation</vt:lpstr>
      <vt:lpstr>DFS – Detección de puntos de articulación [Ejemplo]</vt:lpstr>
      <vt:lpstr>DFS – Detección de puntos de articulación [Ejemplo]</vt:lpstr>
      <vt:lpstr>DFS – Algoritmo de detección de aristas puente</vt:lpstr>
      <vt:lpstr>DFS – Algoritmo de detección de aristas puente</vt:lpstr>
      <vt:lpstr>PowerPoint Presentation</vt:lpstr>
    </vt:vector>
  </TitlesOfParts>
  <Company>Windows 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</dc:creator>
  <cp:lastModifiedBy>Alberto</cp:lastModifiedBy>
  <cp:revision>556</cp:revision>
  <dcterms:created xsi:type="dcterms:W3CDTF">2012-09-08T03:23:23Z</dcterms:created>
  <dcterms:modified xsi:type="dcterms:W3CDTF">2019-02-26T17:39:42Z</dcterms:modified>
</cp:coreProperties>
</file>