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3"/>
  </p:notesMasterIdLst>
  <p:sldIdLst>
    <p:sldId id="318" r:id="rId5"/>
    <p:sldId id="320" r:id="rId6"/>
    <p:sldId id="321" r:id="rId7"/>
    <p:sldId id="32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29" r:id="rId18"/>
    <p:sldId id="270" r:id="rId19"/>
    <p:sldId id="272" r:id="rId20"/>
    <p:sldId id="273" r:id="rId21"/>
    <p:sldId id="323" r:id="rId22"/>
    <p:sldId id="324" r:id="rId23"/>
    <p:sldId id="327" r:id="rId24"/>
    <p:sldId id="330" r:id="rId25"/>
    <p:sldId id="326" r:id="rId26"/>
    <p:sldId id="275" r:id="rId27"/>
    <p:sldId id="276" r:id="rId28"/>
    <p:sldId id="277" r:id="rId29"/>
    <p:sldId id="278" r:id="rId30"/>
    <p:sldId id="310" r:id="rId31"/>
    <p:sldId id="289" r:id="rId32"/>
    <p:sldId id="290" r:id="rId33"/>
    <p:sldId id="279" r:id="rId34"/>
    <p:sldId id="328" r:id="rId35"/>
    <p:sldId id="292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91" r:id="rId45"/>
    <p:sldId id="331" r:id="rId46"/>
    <p:sldId id="293" r:id="rId47"/>
    <p:sldId id="332" r:id="rId48"/>
    <p:sldId id="294" r:id="rId49"/>
    <p:sldId id="303" r:id="rId50"/>
    <p:sldId id="304" r:id="rId51"/>
    <p:sldId id="309" r:id="rId52"/>
    <p:sldId id="295" r:id="rId53"/>
    <p:sldId id="299" r:id="rId54"/>
    <p:sldId id="300" r:id="rId55"/>
    <p:sldId id="301" r:id="rId56"/>
    <p:sldId id="302" r:id="rId57"/>
    <p:sldId id="305" r:id="rId58"/>
    <p:sldId id="307" r:id="rId59"/>
    <p:sldId id="306" r:id="rId60"/>
    <p:sldId id="314" r:id="rId61"/>
    <p:sldId id="29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CC"/>
    <a:srgbClr val="006600"/>
    <a:srgbClr val="00FFFF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051AD-377D-4C60-B1D7-63342D2752BB}" type="datetimeFigureOut">
              <a:rPr lang="es-ES_tradnl" smtClean="0"/>
              <a:pPr/>
              <a:t>05/03/2019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EFBE3-CCF3-488C-9234-2E896F7D8150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616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8C8F-0717-40FB-89BC-9B0D53246552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8C8F-0717-40FB-89BC-9B0D53246552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8909-B9F2-4126-AC87-0D69064D1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981200"/>
            <a:ext cx="7467600" cy="711200"/>
          </a:xfrm>
        </p:spPr>
        <p:txBody>
          <a:bodyPr>
            <a:noAutofit/>
          </a:bodyPr>
          <a:lstStyle/>
          <a:p>
            <a:r>
              <a:rPr lang="es-ES" sz="4000" b="1" dirty="0">
                <a:latin typeface="Times New Roman" pitchFamily="18" charset="0"/>
                <a:cs typeface="Times New Roman" pitchFamily="18" charset="0"/>
              </a:rPr>
              <a:t>Arboles Abarcadores de Costo Mínimo</a:t>
            </a:r>
            <a:br>
              <a:rPr lang="es-ES" sz="4000" b="1" dirty="0">
                <a:latin typeface="Times New Roman" pitchFamily="18" charset="0"/>
                <a:cs typeface="Times New Roman" pitchFamily="18" charset="0"/>
              </a:rPr>
            </a:br>
            <a:r>
              <a:rPr lang="es-ES" sz="4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Algoritmos de Kruskal y PRIM</a:t>
            </a:r>
            <a:endParaRPr lang="en-US" sz="40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745" y="3830638"/>
            <a:ext cx="6858000" cy="1655762"/>
          </a:xfrm>
        </p:spPr>
        <p:txBody>
          <a:bodyPr>
            <a:normAutofit/>
          </a:bodyPr>
          <a:lstStyle/>
          <a:p>
            <a:r>
              <a:rPr lang="en-US" sz="1600" dirty="0" err="1"/>
              <a:t>Bibliografía</a:t>
            </a:r>
            <a:r>
              <a:rPr lang="en-US" sz="1600" dirty="0"/>
              <a:t>:  “Introduction to Algorithms”. </a:t>
            </a:r>
            <a:r>
              <a:rPr lang="en-US" sz="1600" dirty="0" smtClean="0"/>
              <a:t>Third </a:t>
            </a:r>
            <a:r>
              <a:rPr lang="en-US" sz="1600" dirty="0"/>
              <a:t>Edition.  </a:t>
            </a:r>
          </a:p>
          <a:p>
            <a:r>
              <a:rPr lang="en-US" sz="1600" dirty="0"/>
              <a:t>The MIT Press. Massachusetts Institute of Technology. Cambridge, Massachusetts 02142. </a:t>
            </a:r>
            <a:endParaRPr lang="en-US" sz="1600" dirty="0" smtClean="0"/>
          </a:p>
          <a:p>
            <a:r>
              <a:rPr lang="en-US" sz="1600" dirty="0" smtClean="0"/>
              <a:t>http</a:t>
            </a:r>
            <a:r>
              <a:rPr lang="en-US" sz="1600" dirty="0"/>
              <a:t>://mitpress.mit.edu</a:t>
            </a:r>
          </a:p>
          <a:p>
            <a:r>
              <a:rPr lang="en-US" sz="1600" dirty="0"/>
              <a:t>Thomas H. </a:t>
            </a:r>
            <a:r>
              <a:rPr lang="en-US" sz="1600" dirty="0" err="1"/>
              <a:t>Cormen</a:t>
            </a:r>
            <a:r>
              <a:rPr lang="en-US" sz="1600" dirty="0"/>
              <a:t>, Charles E. </a:t>
            </a:r>
            <a:r>
              <a:rPr lang="en-US" sz="1600" dirty="0" err="1"/>
              <a:t>Leiserson</a:t>
            </a:r>
            <a:r>
              <a:rPr lang="en-US" sz="1600" dirty="0"/>
              <a:t>, Ronald L. </a:t>
            </a:r>
            <a:r>
              <a:rPr lang="en-US" sz="1600" dirty="0" err="1"/>
              <a:t>Rivest</a:t>
            </a:r>
            <a:r>
              <a:rPr lang="en-US" sz="1600" dirty="0"/>
              <a:t>, Clifford </a:t>
            </a:r>
            <a:r>
              <a:rPr lang="en-US" sz="1600" dirty="0" smtClean="0"/>
              <a:t>Stein</a:t>
            </a:r>
          </a:p>
          <a:p>
            <a:endParaRPr lang="en-US" sz="1600" dirty="0"/>
          </a:p>
        </p:txBody>
      </p:sp>
      <p:sp>
        <p:nvSpPr>
          <p:cNvPr id="6" name="Rectangle 3"/>
          <p:cNvSpPr/>
          <p:nvPr/>
        </p:nvSpPr>
        <p:spPr>
          <a:xfrm>
            <a:off x="0" y="5924550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_tradnl" sz="1600" b="1" dirty="0" smtClean="0">
                <a:solidFill>
                  <a:schemeClr val="bg1">
                    <a:lumMod val="50000"/>
                  </a:schemeClr>
                </a:solidFill>
              </a:rPr>
              <a:t>© Departamento de Programación</a:t>
            </a:r>
            <a:endParaRPr lang="es-ES_tradnl" sz="16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Facultad de Matemática y Computación </a:t>
            </a: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Universidad de La Habana</a:t>
            </a:r>
            <a:endParaRPr lang="es-ES_tradnl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60 Grupo"/>
          <p:cNvGrpSpPr/>
          <p:nvPr/>
        </p:nvGrpSpPr>
        <p:grpSpPr>
          <a:xfrm>
            <a:off x="-265611" y="537640"/>
            <a:ext cx="10073639" cy="4578730"/>
            <a:chOff x="-265611" y="-193767"/>
            <a:chExt cx="10073639" cy="4578730"/>
          </a:xfrm>
        </p:grpSpPr>
        <p:sp>
          <p:nvSpPr>
            <p:cNvPr id="62" name="61 Forma libre"/>
            <p:cNvSpPr/>
            <p:nvPr/>
          </p:nvSpPr>
          <p:spPr>
            <a:xfrm>
              <a:off x="-265611" y="-193767"/>
              <a:ext cx="10073639" cy="4319451"/>
            </a:xfrm>
            <a:custGeom>
              <a:avLst/>
              <a:gdLst>
                <a:gd name="connsiteX0" fmla="*/ 1088571 w 10073639"/>
                <a:gd name="connsiteY0" fmla="*/ 1225732 h 4319451"/>
                <a:gd name="connsiteX1" fmla="*/ 1075508 w 10073639"/>
                <a:gd name="connsiteY1" fmla="*/ 3381103 h 4319451"/>
                <a:gd name="connsiteX2" fmla="*/ 1323702 w 10073639"/>
                <a:gd name="connsiteY2" fmla="*/ 4060372 h 4319451"/>
                <a:gd name="connsiteX3" fmla="*/ 1898468 w 10073639"/>
                <a:gd name="connsiteY3" fmla="*/ 3916680 h 4319451"/>
                <a:gd name="connsiteX4" fmla="*/ 3714205 w 10073639"/>
                <a:gd name="connsiteY4" fmla="*/ 1643743 h 4319451"/>
                <a:gd name="connsiteX5" fmla="*/ 4602479 w 10073639"/>
                <a:gd name="connsiteY5" fmla="*/ 1055915 h 4319451"/>
                <a:gd name="connsiteX6" fmla="*/ 5190308 w 10073639"/>
                <a:gd name="connsiteY6" fmla="*/ 1186543 h 4319451"/>
                <a:gd name="connsiteX7" fmla="*/ 6013268 w 10073639"/>
                <a:gd name="connsiteY7" fmla="*/ 2061755 h 4319451"/>
                <a:gd name="connsiteX8" fmla="*/ 7097485 w 10073639"/>
                <a:gd name="connsiteY8" fmla="*/ 3694612 h 4319451"/>
                <a:gd name="connsiteX9" fmla="*/ 8077199 w 10073639"/>
                <a:gd name="connsiteY9" fmla="*/ 4282440 h 4319451"/>
                <a:gd name="connsiteX10" fmla="*/ 8874034 w 10073639"/>
                <a:gd name="connsiteY10" fmla="*/ 3511732 h 4319451"/>
                <a:gd name="connsiteX11" fmla="*/ 8808719 w 10073639"/>
                <a:gd name="connsiteY11" fmla="*/ 546463 h 4319451"/>
                <a:gd name="connsiteX12" fmla="*/ 1284514 w 10073639"/>
                <a:gd name="connsiteY12" fmla="*/ 232955 h 4319451"/>
                <a:gd name="connsiteX13" fmla="*/ 1101634 w 10073639"/>
                <a:gd name="connsiteY13" fmla="*/ 1317172 h 4319451"/>
                <a:gd name="connsiteX14" fmla="*/ 1101634 w 10073639"/>
                <a:gd name="connsiteY14" fmla="*/ 1317172 h 4319451"/>
                <a:gd name="connsiteX15" fmla="*/ 1101634 w 10073639"/>
                <a:gd name="connsiteY15" fmla="*/ 1317172 h 4319451"/>
                <a:gd name="connsiteX16" fmla="*/ 1075508 w 10073639"/>
                <a:gd name="connsiteY16" fmla="*/ 1343297 h 4319451"/>
                <a:gd name="connsiteX17" fmla="*/ 1075508 w 10073639"/>
                <a:gd name="connsiteY17" fmla="*/ 1343297 h 4319451"/>
                <a:gd name="connsiteX18" fmla="*/ 1075508 w 10073639"/>
                <a:gd name="connsiteY18" fmla="*/ 1343297 h 4319451"/>
                <a:gd name="connsiteX19" fmla="*/ 1075508 w 10073639"/>
                <a:gd name="connsiteY19" fmla="*/ 1343297 h 4319451"/>
                <a:gd name="connsiteX20" fmla="*/ 1075508 w 10073639"/>
                <a:gd name="connsiteY20" fmla="*/ 1343297 h 4319451"/>
                <a:gd name="connsiteX21" fmla="*/ 1075508 w 10073639"/>
                <a:gd name="connsiteY21" fmla="*/ 1343297 h 4319451"/>
                <a:gd name="connsiteX22" fmla="*/ 1075508 w 10073639"/>
                <a:gd name="connsiteY22" fmla="*/ 1343297 h 4319451"/>
                <a:gd name="connsiteX23" fmla="*/ 1075508 w 10073639"/>
                <a:gd name="connsiteY23" fmla="*/ 1343297 h 431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073639" h="4319451">
                  <a:moveTo>
                    <a:pt x="1088571" y="1225732"/>
                  </a:moveTo>
                  <a:cubicBezTo>
                    <a:pt x="1062445" y="2067197"/>
                    <a:pt x="1036320" y="2908663"/>
                    <a:pt x="1075508" y="3381103"/>
                  </a:cubicBezTo>
                  <a:cubicBezTo>
                    <a:pt x="1114696" y="3853543"/>
                    <a:pt x="1186542" y="3971109"/>
                    <a:pt x="1323702" y="4060372"/>
                  </a:cubicBezTo>
                  <a:cubicBezTo>
                    <a:pt x="1460862" y="4149635"/>
                    <a:pt x="1500051" y="4319451"/>
                    <a:pt x="1898468" y="3916680"/>
                  </a:cubicBezTo>
                  <a:cubicBezTo>
                    <a:pt x="2296885" y="3513909"/>
                    <a:pt x="3263537" y="2120537"/>
                    <a:pt x="3714205" y="1643743"/>
                  </a:cubicBezTo>
                  <a:cubicBezTo>
                    <a:pt x="4164873" y="1166949"/>
                    <a:pt x="4356462" y="1132115"/>
                    <a:pt x="4602479" y="1055915"/>
                  </a:cubicBezTo>
                  <a:cubicBezTo>
                    <a:pt x="4848496" y="979715"/>
                    <a:pt x="4955177" y="1018903"/>
                    <a:pt x="5190308" y="1186543"/>
                  </a:cubicBezTo>
                  <a:cubicBezTo>
                    <a:pt x="5425440" y="1354183"/>
                    <a:pt x="5695405" y="1643744"/>
                    <a:pt x="6013268" y="2061755"/>
                  </a:cubicBezTo>
                  <a:cubicBezTo>
                    <a:pt x="6331131" y="2479766"/>
                    <a:pt x="6753497" y="3324498"/>
                    <a:pt x="7097485" y="3694612"/>
                  </a:cubicBezTo>
                  <a:cubicBezTo>
                    <a:pt x="7441473" y="4064726"/>
                    <a:pt x="7781108" y="4312920"/>
                    <a:pt x="8077199" y="4282440"/>
                  </a:cubicBezTo>
                  <a:cubicBezTo>
                    <a:pt x="8373290" y="4251960"/>
                    <a:pt x="8752114" y="4134395"/>
                    <a:pt x="8874034" y="3511732"/>
                  </a:cubicBezTo>
                  <a:cubicBezTo>
                    <a:pt x="8995954" y="2889069"/>
                    <a:pt x="10073639" y="1092926"/>
                    <a:pt x="8808719" y="546463"/>
                  </a:cubicBezTo>
                  <a:cubicBezTo>
                    <a:pt x="7543799" y="0"/>
                    <a:pt x="2569028" y="104504"/>
                    <a:pt x="1284514" y="232955"/>
                  </a:cubicBezTo>
                  <a:cubicBezTo>
                    <a:pt x="0" y="361407"/>
                    <a:pt x="1101634" y="1317172"/>
                    <a:pt x="1101634" y="1317172"/>
                  </a:cubicBezTo>
                  <a:lnTo>
                    <a:pt x="1101634" y="1317172"/>
                  </a:lnTo>
                  <a:lnTo>
                    <a:pt x="1101634" y="1317172"/>
                  </a:lnTo>
                  <a:lnTo>
                    <a:pt x="1075508" y="1343297"/>
                  </a:lnTo>
                  <a:lnTo>
                    <a:pt x="1075508" y="1343297"/>
                  </a:lnTo>
                  <a:lnTo>
                    <a:pt x="1075508" y="1343297"/>
                  </a:lnTo>
                  <a:lnTo>
                    <a:pt x="1075508" y="1343297"/>
                  </a:lnTo>
                  <a:lnTo>
                    <a:pt x="1075508" y="1343297"/>
                  </a:lnTo>
                  <a:lnTo>
                    <a:pt x="1075508" y="1343297"/>
                  </a:lnTo>
                  <a:lnTo>
                    <a:pt x="1075508" y="1343297"/>
                  </a:lnTo>
                  <a:lnTo>
                    <a:pt x="1075508" y="134329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63 Forma libre"/>
            <p:cNvSpPr/>
            <p:nvPr/>
          </p:nvSpPr>
          <p:spPr>
            <a:xfrm>
              <a:off x="838199" y="838200"/>
              <a:ext cx="7682345" cy="3546763"/>
            </a:xfrm>
            <a:custGeom>
              <a:avLst/>
              <a:gdLst>
                <a:gd name="connsiteX0" fmla="*/ 0 w 7710054"/>
                <a:gd name="connsiteY0" fmla="*/ 2344881 h 3470563"/>
                <a:gd name="connsiteX1" fmla="*/ 748145 w 7710054"/>
                <a:gd name="connsiteY1" fmla="*/ 2926772 h 3470563"/>
                <a:gd name="connsiteX2" fmla="*/ 3678382 w 7710054"/>
                <a:gd name="connsiteY2" fmla="*/ 17318 h 3470563"/>
                <a:gd name="connsiteX3" fmla="*/ 6421582 w 7710054"/>
                <a:gd name="connsiteY3" fmla="*/ 3030681 h 3470563"/>
                <a:gd name="connsiteX4" fmla="*/ 7710054 w 7710054"/>
                <a:gd name="connsiteY4" fmla="*/ 2656608 h 34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0054" h="3470563">
                  <a:moveTo>
                    <a:pt x="0" y="2344881"/>
                  </a:moveTo>
                  <a:cubicBezTo>
                    <a:pt x="67540" y="2829790"/>
                    <a:pt x="135081" y="3314699"/>
                    <a:pt x="748145" y="2926772"/>
                  </a:cubicBezTo>
                  <a:cubicBezTo>
                    <a:pt x="1361209" y="2538845"/>
                    <a:pt x="2732809" y="0"/>
                    <a:pt x="3678382" y="17318"/>
                  </a:cubicBezTo>
                  <a:cubicBezTo>
                    <a:pt x="4623955" y="34636"/>
                    <a:pt x="5749637" y="2590799"/>
                    <a:pt x="6421582" y="3030681"/>
                  </a:cubicBezTo>
                  <a:cubicBezTo>
                    <a:pt x="7093527" y="3470563"/>
                    <a:pt x="7401790" y="3063585"/>
                    <a:pt x="7710054" y="2656608"/>
                  </a:cubicBezTo>
                </a:path>
              </a:pathLst>
            </a:custGeom>
            <a:ln w="76200">
              <a:solidFill>
                <a:srgbClr val="FF0000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1524000" y="1918648"/>
            <a:ext cx="6172200" cy="3083422"/>
            <a:chOff x="1524000" y="1793378"/>
            <a:chExt cx="6172200" cy="3083422"/>
          </a:xfrm>
        </p:grpSpPr>
        <p:sp>
          <p:nvSpPr>
            <p:cNvPr id="5" name="4 Elipse"/>
            <p:cNvSpPr/>
            <p:nvPr/>
          </p:nvSpPr>
          <p:spPr>
            <a:xfrm>
              <a:off x="2362200" y="2209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4343400" y="22098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6248400" y="2209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1524000" y="32004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3276600" y="32004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>
                  <a:solidFill>
                    <a:schemeClr val="tx1"/>
                  </a:solidFill>
                </a:rPr>
                <a:t>i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9 Elipse"/>
            <p:cNvSpPr/>
            <p:nvPr/>
          </p:nvSpPr>
          <p:spPr>
            <a:xfrm>
              <a:off x="7086600" y="32004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2362200" y="41148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h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11 Elipse"/>
            <p:cNvSpPr/>
            <p:nvPr/>
          </p:nvSpPr>
          <p:spPr>
            <a:xfrm>
              <a:off x="4267200" y="41148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12 Elipse"/>
            <p:cNvSpPr/>
            <p:nvPr/>
          </p:nvSpPr>
          <p:spPr>
            <a:xfrm>
              <a:off x="6248400" y="41148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13 Conector recto"/>
            <p:cNvCxnSpPr>
              <a:stCxn id="5" idx="6"/>
              <a:endCxn id="6" idx="2"/>
            </p:cNvCxnSpPr>
            <p:nvPr/>
          </p:nvCxnSpPr>
          <p:spPr>
            <a:xfrm>
              <a:off x="2971800" y="2514600"/>
              <a:ext cx="13716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4953000" y="2514600"/>
              <a:ext cx="12954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4876800" y="44196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endCxn id="12" idx="2"/>
            </p:cNvCxnSpPr>
            <p:nvPr/>
          </p:nvCxnSpPr>
          <p:spPr>
            <a:xfrm>
              <a:off x="2971800" y="44196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7" idx="4"/>
              <a:endCxn id="13" idx="0"/>
            </p:cNvCxnSpPr>
            <p:nvPr/>
          </p:nvCxnSpPr>
          <p:spPr>
            <a:xfrm rot="5400000">
              <a:off x="5905500" y="3467100"/>
              <a:ext cx="1295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5" idx="4"/>
              <a:endCxn id="11" idx="0"/>
            </p:cNvCxnSpPr>
            <p:nvPr/>
          </p:nvCxnSpPr>
          <p:spPr>
            <a:xfrm rot="5400000">
              <a:off x="2019300" y="3467100"/>
              <a:ext cx="12954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5" idx="3"/>
              <a:endCxn id="8" idx="7"/>
            </p:cNvCxnSpPr>
            <p:nvPr/>
          </p:nvCxnSpPr>
          <p:spPr>
            <a:xfrm rot="5400000">
              <a:off x="1968126" y="28063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7" idx="5"/>
              <a:endCxn id="10" idx="1"/>
            </p:cNvCxnSpPr>
            <p:nvPr/>
          </p:nvCxnSpPr>
          <p:spPr>
            <a:xfrm rot="16200000" flipH="1">
              <a:off x="6692526" y="2806326"/>
              <a:ext cx="559548" cy="407148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8" idx="5"/>
              <a:endCxn id="11" idx="1"/>
            </p:cNvCxnSpPr>
            <p:nvPr/>
          </p:nvCxnSpPr>
          <p:spPr>
            <a:xfrm rot="16200000" flipH="1">
              <a:off x="2006226" y="3758826"/>
              <a:ext cx="483348" cy="40714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10" idx="3"/>
              <a:endCxn id="13" idx="7"/>
            </p:cNvCxnSpPr>
            <p:nvPr/>
          </p:nvCxnSpPr>
          <p:spPr>
            <a:xfrm rot="5400000">
              <a:off x="6730626" y="3758826"/>
              <a:ext cx="483348" cy="40714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6" idx="3"/>
              <a:endCxn id="9" idx="7"/>
            </p:cNvCxnSpPr>
            <p:nvPr/>
          </p:nvCxnSpPr>
          <p:spPr>
            <a:xfrm rot="5400000">
              <a:off x="3835026" y="26920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stCxn id="9" idx="3"/>
              <a:endCxn id="11" idx="7"/>
            </p:cNvCxnSpPr>
            <p:nvPr/>
          </p:nvCxnSpPr>
          <p:spPr>
            <a:xfrm rot="5400000">
              <a:off x="2882526" y="37207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>
              <a:stCxn id="9" idx="5"/>
              <a:endCxn id="12" idx="1"/>
            </p:cNvCxnSpPr>
            <p:nvPr/>
          </p:nvCxnSpPr>
          <p:spPr>
            <a:xfrm rot="16200000" flipH="1">
              <a:off x="3835026" y="36826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endCxn id="13" idx="1"/>
            </p:cNvCxnSpPr>
            <p:nvPr/>
          </p:nvCxnSpPr>
          <p:spPr>
            <a:xfrm rot="16200000" flipH="1">
              <a:off x="4876800" y="2743200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27 CuadroTexto"/>
            <p:cNvSpPr txBox="1"/>
            <p:nvPr/>
          </p:nvSpPr>
          <p:spPr>
            <a:xfrm>
              <a:off x="1905000" y="25247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3352800" y="19812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5410200" y="1793378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934200" y="25247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2209800" y="31343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1967346" y="38201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2923310" y="35398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4038600" y="3581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505200" y="4343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733800" y="26771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5257800" y="4353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5257800" y="26771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6477000" y="3210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6878782" y="38548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1066800" y="4084207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620000" y="426143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7218218" y="4825425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V-S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1295400" y="4866989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49 Conector recto de flecha"/>
          <p:cNvCxnSpPr/>
          <p:nvPr/>
        </p:nvCxnSpPr>
        <p:spPr>
          <a:xfrm rot="16200000" flipH="1">
            <a:off x="1296194" y="5095589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rot="16200000" flipH="1">
            <a:off x="1296194" y="4235813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727364" y="4753268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V-S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52 Conector recto de flecha"/>
          <p:cNvCxnSpPr/>
          <p:nvPr/>
        </p:nvCxnSpPr>
        <p:spPr>
          <a:xfrm rot="16200000" flipH="1">
            <a:off x="7773194" y="4415923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 rot="16200000" flipH="1">
            <a:off x="7773194" y="5150213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457200" y="883807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corte </a:t>
            </a:r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(S, V-S)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457200" y="126034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S: vértices azules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7" name="56 CuadroTexto"/>
          <p:cNvSpPr txBox="1"/>
          <p:nvPr/>
        </p:nvSpPr>
        <p:spPr>
          <a:xfrm>
            <a:off x="152400" y="1565142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V-S: vértices grises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58 CuadroTexto"/>
          <p:cNvSpPr txBox="1"/>
          <p:nvPr/>
        </p:nvSpPr>
        <p:spPr>
          <a:xfrm>
            <a:off x="5334000" y="807607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c, d&gt;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única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arista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liviana</a:t>
            </a:r>
            <a:endParaRPr lang="en-US" b="1" dirty="0"/>
          </a:p>
        </p:txBody>
      </p:sp>
      <p:sp>
        <p:nvSpPr>
          <p:cNvPr id="60" name="59 CuadroTexto"/>
          <p:cNvSpPr txBox="1"/>
          <p:nvPr/>
        </p:nvSpPr>
        <p:spPr>
          <a:xfrm>
            <a:off x="304800" y="54102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-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Conjunto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aristas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amarillas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El corte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respeta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porque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no hay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ninguna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arista de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que lo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cruza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Las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aristas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cruzan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el corte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son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conectan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vértices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azules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grises</a:t>
            </a:r>
            <a:endParaRPr lang="en-US" sz="2000" dirty="0"/>
          </a:p>
        </p:txBody>
      </p:sp>
      <p:cxnSp>
        <p:nvCxnSpPr>
          <p:cNvPr id="63" name="62 Conector recto de flecha"/>
          <p:cNvCxnSpPr/>
          <p:nvPr/>
        </p:nvCxnSpPr>
        <p:spPr>
          <a:xfrm rot="5400000" flipH="1" flipV="1">
            <a:off x="5448300" y="1760107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285096" y="1905000"/>
            <a:ext cx="609600" cy="60288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45 Rectángulo"/>
          <p:cNvSpPr/>
          <p:nvPr/>
        </p:nvSpPr>
        <p:spPr>
          <a:xfrm>
            <a:off x="0" y="0"/>
            <a:ext cx="22098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130 Grupo"/>
          <p:cNvGrpSpPr/>
          <p:nvPr/>
        </p:nvGrpSpPr>
        <p:grpSpPr>
          <a:xfrm>
            <a:off x="1338550" y="543580"/>
            <a:ext cx="3920838" cy="5552420"/>
            <a:chOff x="1336962" y="924580"/>
            <a:chExt cx="3920838" cy="5552420"/>
          </a:xfrm>
        </p:grpSpPr>
        <p:sp>
          <p:nvSpPr>
            <p:cNvPr id="124" name="123 Forma libre"/>
            <p:cNvSpPr/>
            <p:nvPr/>
          </p:nvSpPr>
          <p:spPr>
            <a:xfrm>
              <a:off x="4114800" y="1371600"/>
              <a:ext cx="457200" cy="2362200"/>
            </a:xfrm>
            <a:custGeom>
              <a:avLst/>
              <a:gdLst>
                <a:gd name="connsiteX0" fmla="*/ 114300 w 616528"/>
                <a:gd name="connsiteY0" fmla="*/ 1440873 h 1440873"/>
                <a:gd name="connsiteX1" fmla="*/ 613064 w 616528"/>
                <a:gd name="connsiteY1" fmla="*/ 879764 h 1440873"/>
                <a:gd name="connsiteX2" fmla="*/ 93518 w 616528"/>
                <a:gd name="connsiteY2" fmla="*/ 131618 h 1440873"/>
                <a:gd name="connsiteX3" fmla="*/ 51954 w 616528"/>
                <a:gd name="connsiteY3" fmla="*/ 90055 h 144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528" h="1440873">
                  <a:moveTo>
                    <a:pt x="114300" y="1440873"/>
                  </a:moveTo>
                  <a:cubicBezTo>
                    <a:pt x="365414" y="1269423"/>
                    <a:pt x="616528" y="1097973"/>
                    <a:pt x="613064" y="879764"/>
                  </a:cubicBezTo>
                  <a:cubicBezTo>
                    <a:pt x="609600" y="661555"/>
                    <a:pt x="187036" y="263236"/>
                    <a:pt x="93518" y="131618"/>
                  </a:cubicBezTo>
                  <a:cubicBezTo>
                    <a:pt x="0" y="0"/>
                    <a:pt x="25977" y="45027"/>
                    <a:pt x="51954" y="90055"/>
                  </a:cubicBezTo>
                </a:path>
              </a:pathLst>
            </a:custGeom>
            <a:ln w="76200">
              <a:solidFill>
                <a:srgbClr val="FFC000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129 Forma libre"/>
            <p:cNvSpPr/>
            <p:nvPr/>
          </p:nvSpPr>
          <p:spPr>
            <a:xfrm>
              <a:off x="3262746" y="2660073"/>
              <a:ext cx="415636" cy="2223654"/>
            </a:xfrm>
            <a:custGeom>
              <a:avLst/>
              <a:gdLst>
                <a:gd name="connsiteX0" fmla="*/ 415636 w 415636"/>
                <a:gd name="connsiteY0" fmla="*/ 0 h 2223654"/>
                <a:gd name="connsiteX1" fmla="*/ 0 w 415636"/>
                <a:gd name="connsiteY1" fmla="*/ 872836 h 2223654"/>
                <a:gd name="connsiteX2" fmla="*/ 415636 w 415636"/>
                <a:gd name="connsiteY2" fmla="*/ 2223654 h 2223654"/>
                <a:gd name="connsiteX3" fmla="*/ 415636 w 415636"/>
                <a:gd name="connsiteY3" fmla="*/ 2223654 h 2223654"/>
                <a:gd name="connsiteX4" fmla="*/ 415636 w 415636"/>
                <a:gd name="connsiteY4" fmla="*/ 2223654 h 222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36" h="2223654">
                  <a:moveTo>
                    <a:pt x="415636" y="0"/>
                  </a:moveTo>
                  <a:cubicBezTo>
                    <a:pt x="207818" y="251113"/>
                    <a:pt x="0" y="502227"/>
                    <a:pt x="0" y="872836"/>
                  </a:cubicBezTo>
                  <a:cubicBezTo>
                    <a:pt x="0" y="1243445"/>
                    <a:pt x="415636" y="2223654"/>
                    <a:pt x="415636" y="2223654"/>
                  </a:cubicBezTo>
                  <a:lnTo>
                    <a:pt x="415636" y="2223654"/>
                  </a:lnTo>
                  <a:lnTo>
                    <a:pt x="415636" y="2223654"/>
                  </a:lnTo>
                </a:path>
              </a:pathLst>
            </a:custGeom>
            <a:ln w="76200">
              <a:solidFill>
                <a:srgbClr val="FFC000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126 Forma libre"/>
            <p:cNvSpPr/>
            <p:nvPr/>
          </p:nvSpPr>
          <p:spPr>
            <a:xfrm>
              <a:off x="4191001" y="4038600"/>
              <a:ext cx="457200" cy="2133600"/>
            </a:xfrm>
            <a:custGeom>
              <a:avLst/>
              <a:gdLst>
                <a:gd name="connsiteX0" fmla="*/ 0 w 419099"/>
                <a:gd name="connsiteY0" fmla="*/ 0 h 1101437"/>
                <a:gd name="connsiteX1" fmla="*/ 415636 w 419099"/>
                <a:gd name="connsiteY1" fmla="*/ 477982 h 1101437"/>
                <a:gd name="connsiteX2" fmla="*/ 20781 w 419099"/>
                <a:gd name="connsiteY2" fmla="*/ 1101437 h 1101437"/>
                <a:gd name="connsiteX3" fmla="*/ 20781 w 419099"/>
                <a:gd name="connsiteY3" fmla="*/ 1101437 h 110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9" h="1101437">
                  <a:moveTo>
                    <a:pt x="0" y="0"/>
                  </a:moveTo>
                  <a:cubicBezTo>
                    <a:pt x="206086" y="147204"/>
                    <a:pt x="412173" y="294409"/>
                    <a:pt x="415636" y="477982"/>
                  </a:cubicBezTo>
                  <a:cubicBezTo>
                    <a:pt x="419099" y="661555"/>
                    <a:pt x="20781" y="1101437"/>
                    <a:pt x="20781" y="1101437"/>
                  </a:cubicBezTo>
                  <a:lnTo>
                    <a:pt x="20781" y="1101437"/>
                  </a:lnTo>
                </a:path>
              </a:pathLst>
            </a:custGeom>
            <a:ln w="762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4 Elipse"/>
            <p:cNvSpPr/>
            <p:nvPr/>
          </p:nvSpPr>
          <p:spPr>
            <a:xfrm>
              <a:off x="1447800" y="2362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3657600" y="45720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 rot="21439161">
              <a:off x="1447800" y="41910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3661064" y="23622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>
                  <a:solidFill>
                    <a:schemeClr val="tx1"/>
                  </a:solidFill>
                </a:rPr>
                <a:t>i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9 Elipse"/>
            <p:cNvSpPr/>
            <p:nvPr/>
          </p:nvSpPr>
          <p:spPr>
            <a:xfrm>
              <a:off x="1447800" y="5257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3657600" y="9906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h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11 Elipse"/>
            <p:cNvSpPr/>
            <p:nvPr/>
          </p:nvSpPr>
          <p:spPr>
            <a:xfrm>
              <a:off x="3657600" y="35814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12 Elipse"/>
            <p:cNvSpPr/>
            <p:nvPr/>
          </p:nvSpPr>
          <p:spPr>
            <a:xfrm>
              <a:off x="3657600" y="58674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13 Conector recto"/>
            <p:cNvCxnSpPr>
              <a:stCxn id="5" idx="5"/>
              <a:endCxn id="6" idx="2"/>
            </p:cNvCxnSpPr>
            <p:nvPr/>
          </p:nvCxnSpPr>
          <p:spPr>
            <a:xfrm rot="16200000" flipH="1">
              <a:off x="1815726" y="3034926"/>
              <a:ext cx="1994274" cy="1689474"/>
            </a:xfrm>
            <a:prstGeom prst="line">
              <a:avLst/>
            </a:prstGeom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6" idx="4"/>
            </p:cNvCxnSpPr>
            <p:nvPr/>
          </p:nvCxnSpPr>
          <p:spPr>
            <a:xfrm rot="5400000">
              <a:off x="3619500" y="5524500"/>
              <a:ext cx="6858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5" idx="6"/>
              <a:endCxn id="11" idx="2"/>
            </p:cNvCxnSpPr>
            <p:nvPr/>
          </p:nvCxnSpPr>
          <p:spPr>
            <a:xfrm flipV="1">
              <a:off x="2057400" y="1295400"/>
              <a:ext cx="16002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endCxn id="10" idx="6"/>
            </p:cNvCxnSpPr>
            <p:nvPr/>
          </p:nvCxnSpPr>
          <p:spPr>
            <a:xfrm rot="10800000">
              <a:off x="2057400" y="5562600"/>
              <a:ext cx="1600200" cy="457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endCxn id="10" idx="0"/>
            </p:cNvCxnSpPr>
            <p:nvPr/>
          </p:nvCxnSpPr>
          <p:spPr>
            <a:xfrm rot="5400000">
              <a:off x="1485900" y="4991100"/>
              <a:ext cx="533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8" idx="4"/>
              <a:endCxn id="5" idx="0"/>
            </p:cNvCxnSpPr>
            <p:nvPr/>
          </p:nvCxnSpPr>
          <p:spPr>
            <a:xfrm rot="5400000">
              <a:off x="1485900" y="20955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stCxn id="9" idx="0"/>
              <a:endCxn id="11" idx="4"/>
            </p:cNvCxnSpPr>
            <p:nvPr/>
          </p:nvCxnSpPr>
          <p:spPr>
            <a:xfrm rot="16200000" flipV="1">
              <a:off x="3583132" y="1979468"/>
              <a:ext cx="762000" cy="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>
              <a:stCxn id="9" idx="4"/>
              <a:endCxn id="12" idx="0"/>
            </p:cNvCxnSpPr>
            <p:nvPr/>
          </p:nvCxnSpPr>
          <p:spPr>
            <a:xfrm rot="5400000">
              <a:off x="3659332" y="3274868"/>
              <a:ext cx="609600" cy="3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27 CuadroTexto"/>
            <p:cNvSpPr txBox="1"/>
            <p:nvPr/>
          </p:nvSpPr>
          <p:spPr>
            <a:xfrm>
              <a:off x="1336966" y="1794164"/>
              <a:ext cx="493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2514600" y="3733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2722418" y="457709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 rot="10800000" flipV="1">
              <a:off x="1336962" y="4745182"/>
              <a:ext cx="493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2625436" y="19913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729346" y="924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657600" y="1773382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581400" y="2971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509654" y="263399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2916382" y="3155162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4648200" y="46583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3579812" y="52264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2209800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2438400" y="571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1" name="100 Conector recto"/>
            <p:cNvCxnSpPr>
              <a:stCxn id="8" idx="6"/>
              <a:endCxn id="11" idx="2"/>
            </p:cNvCxnSpPr>
            <p:nvPr/>
          </p:nvCxnSpPr>
          <p:spPr>
            <a:xfrm flipV="1">
              <a:off x="2057400" y="1295400"/>
              <a:ext cx="16002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>
              <a:endCxn id="7" idx="5"/>
            </p:cNvCxnSpPr>
            <p:nvPr/>
          </p:nvCxnSpPr>
          <p:spPr>
            <a:xfrm rot="10800000">
              <a:off x="1977970" y="4701010"/>
              <a:ext cx="1679630" cy="131879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117 Conector recto"/>
            <p:cNvCxnSpPr/>
            <p:nvPr/>
          </p:nvCxnSpPr>
          <p:spPr>
            <a:xfrm rot="10800000">
              <a:off x="2057401" y="4419600"/>
              <a:ext cx="1600200" cy="457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Elipse"/>
            <p:cNvSpPr/>
            <p:nvPr/>
          </p:nvSpPr>
          <p:spPr>
            <a:xfrm>
              <a:off x="1447800" y="1219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</p:grpSp>
      <p:cxnSp>
        <p:nvCxnSpPr>
          <p:cNvPr id="133" name="132 Conector recto"/>
          <p:cNvCxnSpPr/>
          <p:nvPr/>
        </p:nvCxnSpPr>
        <p:spPr>
          <a:xfrm rot="5400000">
            <a:off x="-1219200" y="3429000"/>
            <a:ext cx="685800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133 CuadroTexto"/>
          <p:cNvSpPr txBox="1"/>
          <p:nvPr/>
        </p:nvSpPr>
        <p:spPr>
          <a:xfrm>
            <a:off x="1601788" y="602384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134 CuadroTexto"/>
          <p:cNvSpPr txBox="1"/>
          <p:nvPr/>
        </p:nvSpPr>
        <p:spPr>
          <a:xfrm>
            <a:off x="2363788" y="6037699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V-S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136 Conector recto de flecha"/>
          <p:cNvCxnSpPr/>
          <p:nvPr/>
        </p:nvCxnSpPr>
        <p:spPr>
          <a:xfrm>
            <a:off x="3195060" y="6324600"/>
            <a:ext cx="458788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/>
          <p:nvPr/>
        </p:nvCxnSpPr>
        <p:spPr>
          <a:xfrm>
            <a:off x="1143000" y="6324600"/>
            <a:ext cx="458788" cy="158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5334000" y="1447800"/>
            <a:ext cx="320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El mismo grafo con los vértices en S en la parte izquierda, y los de V-S en la derecha</a:t>
            </a:r>
          </a:p>
          <a:p>
            <a:endParaRPr lang="es-ES_tradnl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Una arista </a:t>
            </a:r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cruza el corte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si conecta a un vértice de la parte</a:t>
            </a: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izquierda con uno de la derecha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46 Conector recto"/>
          <p:cNvCxnSpPr/>
          <p:nvPr/>
        </p:nvCxnSpPr>
        <p:spPr>
          <a:xfrm flipH="1">
            <a:off x="1754188" y="1392382"/>
            <a:ext cx="1" cy="614966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57200" y="9144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Teorema 1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Sea G=(V,E) un grafo 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conexo, no dirigido y ponderado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Sea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 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ES_tradn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incluido en algún </a:t>
            </a:r>
            <a:r>
              <a:rPr lang="es-ES_tradnl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AACM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s-ES_tradnl" sz="2400" b="1" i="1" dirty="0" smtClean="0">
                <a:latin typeface="Arial" pitchFamily="34" charset="0"/>
                <a:cs typeface="Arial" pitchFamily="34" charset="0"/>
              </a:rPr>
              <a:t>G</a:t>
            </a: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Sea (S, V-S) 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 corte de </a:t>
            </a:r>
            <a:r>
              <a:rPr lang="es-ES_tradnl" sz="2400" b="1" i="1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que respeta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</a:p>
          <a:p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- Sea &lt;</a:t>
            </a:r>
            <a:r>
              <a:rPr lang="es-ES_tradnl" sz="2400" dirty="0" err="1" smtClean="0">
                <a:latin typeface="Arial" pitchFamily="34" charset="0"/>
                <a:cs typeface="Arial" pitchFamily="34" charset="0"/>
              </a:rPr>
              <a:t>u,v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&gt;</a:t>
            </a:r>
            <a:r>
              <a:rPr lang="es-ES_tradnl" sz="2400" dirty="0" smtClean="0">
                <a:latin typeface="Arial" pitchFamily="34" charset="0"/>
                <a:cs typeface="Arial" pitchFamily="34" charset="0"/>
                <a:sym typeface="Symbol"/>
              </a:rPr>
              <a:t>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  <a:sym typeface="Symbol"/>
              </a:rPr>
              <a:t>E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una 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arista liviana que cruza el corte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(S, V-S) 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entonces,  </a:t>
            </a:r>
            <a:endParaRPr lang="es-ES_tradnl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_tradnl" sz="24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s-ES_tradnl" sz="2400" b="1" dirty="0" err="1" smtClean="0">
                <a:latin typeface="Arial" pitchFamily="34" charset="0"/>
                <a:cs typeface="Arial" pitchFamily="34" charset="0"/>
              </a:rPr>
              <a:t>u,v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&gt;</a:t>
            </a:r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 es </a:t>
            </a:r>
            <a:r>
              <a:rPr lang="es-ES_tradnl" sz="2400" b="1" u="sng" dirty="0" smtClean="0">
                <a:latin typeface="Arial" pitchFamily="34" charset="0"/>
                <a:cs typeface="Arial" pitchFamily="34" charset="0"/>
              </a:rPr>
              <a:t>segura</a:t>
            </a:r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 para </a:t>
            </a:r>
            <a:r>
              <a:rPr lang="es-ES_tradnl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Teorema 1:  para reconocer aristas seguras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7200" y="5814536"/>
            <a:ext cx="83058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rial" pitchFamily="34" charset="0"/>
                <a:cs typeface="Arial" pitchFamily="34" charset="0"/>
              </a:rPr>
              <a:t>Esto significa que A </a:t>
            </a:r>
            <a:r>
              <a:rPr lang="es-ES" sz="2400" b="1" dirty="0">
                <a:latin typeface="Arial" pitchFamily="34" charset="0"/>
                <a:cs typeface="Arial" pitchFamily="34" charset="0"/>
                <a:sym typeface="Symbol"/>
              </a:rPr>
              <a:t>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{&lt;u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v&gt;} </a:t>
            </a:r>
            <a:r>
              <a:rPr lang="es-ES" sz="2400" b="1" dirty="0">
                <a:latin typeface="Arial" pitchFamily="34" charset="0"/>
                <a:cs typeface="Arial" pitchFamily="34" charset="0"/>
                <a:sym typeface="Symbol"/>
              </a:rPr>
              <a:t>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de algún </a:t>
            </a:r>
            <a:r>
              <a:rPr lang="es-ES" sz="2400" b="1" i="1" dirty="0">
                <a:latin typeface="Arial" pitchFamily="34" charset="0"/>
                <a:cs typeface="Arial" pitchFamily="34" charset="0"/>
              </a:rPr>
              <a:t>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i="1" dirty="0">
                <a:latin typeface="Arial" pitchFamily="34" charset="0"/>
                <a:cs typeface="Arial" pitchFamily="34" charset="0"/>
              </a:rPr>
              <a:t>AACM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s-ES" sz="2400" b="1" i="1" dirty="0" smtClean="0">
                <a:latin typeface="Arial" pitchFamily="34" charset="0"/>
                <a:cs typeface="Arial" pitchFamily="34" charset="0"/>
              </a:rPr>
              <a:t>G</a:t>
            </a:r>
            <a:endParaRPr lang="es-ES" sz="24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2400" y="1752600"/>
            <a:ext cx="883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Sea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AACM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tal que </a:t>
            </a:r>
            <a:r>
              <a:rPr lang="es-ES" sz="2400" dirty="0" smtClean="0"/>
              <a:t>A </a:t>
            </a:r>
            <a:r>
              <a:rPr lang="es-ES" sz="2400" dirty="0" smtClean="0">
                <a:sym typeface="Symbol"/>
              </a:rPr>
              <a:t> T  (</a:t>
            </a:r>
            <a:r>
              <a:rPr lang="es-ES" sz="2400" dirty="0"/>
              <a:t>A </a:t>
            </a:r>
            <a:r>
              <a:rPr lang="es-ES" sz="2400" dirty="0">
                <a:sym typeface="Symbol"/>
              </a:rPr>
              <a:t> T </a:t>
            </a:r>
            <a:r>
              <a:rPr lang="es-ES" sz="2400" dirty="0" smtClean="0">
                <a:sym typeface="Symbol"/>
              </a:rPr>
              <a:t> - por Hipótesis)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Si &lt;u, v&gt; </a:t>
            </a:r>
            <a:r>
              <a:rPr lang="es-ES_tradnl" sz="2400" dirty="0" smtClean="0">
                <a:latin typeface="Arial" pitchFamily="34" charset="0"/>
                <a:cs typeface="Arial" pitchFamily="34" charset="0"/>
                <a:sym typeface="Symbol"/>
              </a:rPr>
              <a:t>T</a:t>
            </a:r>
            <a:r>
              <a:rPr lang="es-ES_tradnl" sz="2400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s-ES_tradnl" sz="2400" dirty="0" smtClean="0">
                <a:latin typeface="Arial" pitchFamily="34" charset="0"/>
                <a:cs typeface="Arial" pitchFamily="34" charset="0"/>
                <a:sym typeface="Symbol"/>
              </a:rPr>
              <a:t> &lt;u, v&gt; es segura y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demostrado el Teorema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Si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&lt;u, v&gt; </a:t>
            </a:r>
            <a:r>
              <a:rPr lang="es-ES_tradnl" sz="2400" dirty="0" smtClean="0">
                <a:latin typeface="Arial" pitchFamily="34" charset="0"/>
                <a:cs typeface="Arial" pitchFamily="34" charset="0"/>
                <a:sym typeface="Symbol"/>
              </a:rPr>
              <a:t>T entonces: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Como T es un árbol abarcador para el grafo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conexo, </a:t>
            </a:r>
            <a:r>
              <a:rPr lang="es-ES_tradnl" sz="2400" dirty="0" smtClean="0">
                <a:latin typeface="Arial" pitchFamily="34" charset="0"/>
                <a:cs typeface="Arial" pitchFamily="34" charset="0"/>
                <a:sym typeface="Symbol"/>
              </a:rPr>
              <a:t>entonces </a:t>
            </a:r>
            <a:r>
              <a:rPr lang="es-ES_tradnl" sz="2400" u="sng" dirty="0" smtClean="0">
                <a:latin typeface="Arial" pitchFamily="34" charset="0"/>
                <a:cs typeface="Arial" pitchFamily="34" charset="0"/>
                <a:sym typeface="Symbol"/>
              </a:rPr>
              <a:t>tiene</a:t>
            </a:r>
            <a:r>
              <a:rPr lang="es-ES_tradnl" sz="2400" dirty="0" smtClean="0">
                <a:latin typeface="Arial" pitchFamily="34" charset="0"/>
                <a:cs typeface="Arial" pitchFamily="34" charset="0"/>
                <a:sym typeface="Symbol"/>
              </a:rPr>
              <a:t> que existir un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camino en T entre el vértice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y el vértice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y dicho camino tiene que tener alguna arista que cruce el corte, sea dicha arista &lt;x, y&gt;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 smtClean="0">
                <a:solidFill>
                  <a:srgbClr val="FF0000"/>
                </a:solidFill>
              </a:rPr>
              <a:t>Demostración del Teorema 1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38200" y="21336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Arial" pitchFamily="34" charset="0"/>
                <a:cs typeface="Arial" pitchFamily="34" charset="0"/>
              </a:rPr>
              <a:t>Ilustremos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con un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ejemplo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situación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descrita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hasta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ahora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teniendo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en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cuenta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las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hipótesis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del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Teorema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:</a:t>
            </a:r>
            <a:endParaRPr lang="es-ES_tradnl" sz="36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1211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18 Conector recto"/>
          <p:cNvCxnSpPr/>
          <p:nvPr/>
        </p:nvCxnSpPr>
        <p:spPr>
          <a:xfrm>
            <a:off x="7620000" y="4349015"/>
            <a:ext cx="838200" cy="1588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Elipse"/>
          <p:cNvSpPr/>
          <p:nvPr/>
        </p:nvSpPr>
        <p:spPr>
          <a:xfrm>
            <a:off x="762000" y="3283803"/>
            <a:ext cx="533400" cy="5334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</a:t>
            </a:r>
            <a:endParaRPr lang="es-ES_tradnl" sz="2400" b="1" dirty="0"/>
          </a:p>
        </p:txBody>
      </p:sp>
      <p:sp>
        <p:nvSpPr>
          <p:cNvPr id="6" name="5 Elipse"/>
          <p:cNvSpPr/>
          <p:nvPr/>
        </p:nvSpPr>
        <p:spPr>
          <a:xfrm>
            <a:off x="5140036" y="1759803"/>
            <a:ext cx="533400" cy="5334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x</a:t>
            </a:r>
            <a:endParaRPr lang="es-ES_tradnl" sz="2400" b="1" dirty="0"/>
          </a:p>
        </p:txBody>
      </p:sp>
      <p:sp>
        <p:nvSpPr>
          <p:cNvPr id="7" name="6 Elipse"/>
          <p:cNvSpPr/>
          <p:nvPr/>
        </p:nvSpPr>
        <p:spPr>
          <a:xfrm>
            <a:off x="2722418" y="6027003"/>
            <a:ext cx="533400" cy="53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</a:t>
            </a:r>
            <a:endParaRPr lang="es-ES_tradnl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6435436" y="3384796"/>
            <a:ext cx="533400" cy="53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s-ES_tradnl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5257800" y="2979003"/>
            <a:ext cx="533400" cy="53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s-ES_tradnl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772400" y="6331803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</a:t>
            </a:r>
            <a:endParaRPr lang="es-ES_tradnl" sz="32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Forma libre"/>
          <p:cNvSpPr/>
          <p:nvPr/>
        </p:nvSpPr>
        <p:spPr>
          <a:xfrm>
            <a:off x="-211281" y="686076"/>
            <a:ext cx="8856517" cy="4132118"/>
          </a:xfrm>
          <a:custGeom>
            <a:avLst/>
            <a:gdLst>
              <a:gd name="connsiteX0" fmla="*/ 5074226 w 8856517"/>
              <a:gd name="connsiteY0" fmla="*/ 0 h 4132118"/>
              <a:gd name="connsiteX1" fmla="*/ 460663 w 8856517"/>
              <a:gd name="connsiteY1" fmla="*/ 2410691 h 4132118"/>
              <a:gd name="connsiteX2" fmla="*/ 2310245 w 8856517"/>
              <a:gd name="connsiteY2" fmla="*/ 3990109 h 4132118"/>
              <a:gd name="connsiteX3" fmla="*/ 7277099 w 8856517"/>
              <a:gd name="connsiteY3" fmla="*/ 1558636 h 4132118"/>
              <a:gd name="connsiteX4" fmla="*/ 8856517 w 8856517"/>
              <a:gd name="connsiteY4" fmla="*/ 1787236 h 4132118"/>
              <a:gd name="connsiteX5" fmla="*/ 8856517 w 8856517"/>
              <a:gd name="connsiteY5" fmla="*/ 1787236 h 41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6517" h="4132118">
                <a:moveTo>
                  <a:pt x="5074226" y="0"/>
                </a:moveTo>
                <a:cubicBezTo>
                  <a:pt x="2997776" y="872836"/>
                  <a:pt x="921326" y="1745673"/>
                  <a:pt x="460663" y="2410691"/>
                </a:cubicBezTo>
                <a:cubicBezTo>
                  <a:pt x="0" y="3075709"/>
                  <a:pt x="1174172" y="4132118"/>
                  <a:pt x="2310245" y="3990109"/>
                </a:cubicBezTo>
                <a:cubicBezTo>
                  <a:pt x="3446318" y="3848100"/>
                  <a:pt x="6186054" y="1925781"/>
                  <a:pt x="7277099" y="1558636"/>
                </a:cubicBezTo>
                <a:cubicBezTo>
                  <a:pt x="8368144" y="1191491"/>
                  <a:pt x="8856517" y="1787236"/>
                  <a:pt x="8856517" y="1787236"/>
                </a:cubicBezTo>
                <a:lnTo>
                  <a:pt x="8856517" y="1787236"/>
                </a:lnTo>
              </a:path>
            </a:pathLst>
          </a:custGeom>
          <a:ln w="571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Elipse"/>
          <p:cNvSpPr/>
          <p:nvPr/>
        </p:nvSpPr>
        <p:spPr>
          <a:xfrm>
            <a:off x="7543800" y="4274403"/>
            <a:ext cx="533400" cy="5334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400" b="1" dirty="0"/>
          </a:p>
        </p:txBody>
      </p:sp>
      <p:sp>
        <p:nvSpPr>
          <p:cNvPr id="14" name="13 Elipse"/>
          <p:cNvSpPr/>
          <p:nvPr/>
        </p:nvSpPr>
        <p:spPr>
          <a:xfrm>
            <a:off x="7557654" y="4939421"/>
            <a:ext cx="533400" cy="4779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8001000" y="426993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latin typeface="Arial" pitchFamily="34" charset="0"/>
                <a:cs typeface="Arial" pitchFamily="34" charset="0"/>
                <a:sym typeface="Symbol"/>
              </a:rPr>
              <a:t>S</a:t>
            </a:r>
            <a:endParaRPr lang="es-ES_tradnl" sz="24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8021782" y="492110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latin typeface="Arial" pitchFamily="34" charset="0"/>
                <a:cs typeface="Arial" pitchFamily="34" charset="0"/>
                <a:sym typeface="Symbol"/>
              </a:rPr>
              <a:t>V-S</a:t>
            </a:r>
            <a:endParaRPr lang="es-ES_tradnl" sz="2400" b="1" dirty="0"/>
          </a:p>
        </p:txBody>
      </p:sp>
      <p:sp>
        <p:nvSpPr>
          <p:cNvPr id="20" name="19 Rectángulo"/>
          <p:cNvSpPr/>
          <p:nvPr/>
        </p:nvSpPr>
        <p:spPr>
          <a:xfrm>
            <a:off x="7405256" y="3775639"/>
            <a:ext cx="8382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2" name="21 Conector recto"/>
          <p:cNvCxnSpPr/>
          <p:nvPr/>
        </p:nvCxnSpPr>
        <p:spPr>
          <a:xfrm rot="10800000" flipH="1">
            <a:off x="7405256" y="3869157"/>
            <a:ext cx="838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8153400" y="364402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latin typeface="Arial" pitchFamily="34" charset="0"/>
                <a:cs typeface="Arial" pitchFamily="34" charset="0"/>
                <a:sym typeface="Symbol"/>
              </a:rPr>
              <a:t>A</a:t>
            </a:r>
            <a:endParaRPr lang="es-ES_tradnl" sz="24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7848600" y="173455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corte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0" y="5458361"/>
            <a:ext cx="2646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/>
              <a:t>&lt;</a:t>
            </a:r>
            <a:r>
              <a:rPr lang="es-ES_tradnl" sz="2000" b="1" dirty="0" smtClean="0">
                <a:solidFill>
                  <a:srgbClr val="FF0000"/>
                </a:solidFill>
              </a:rPr>
              <a:t>u, v</a:t>
            </a:r>
            <a:r>
              <a:rPr lang="es-ES_tradnl" sz="2000" dirty="0"/>
              <a:t>&gt;</a:t>
            </a:r>
            <a:r>
              <a:rPr lang="es-ES_tradnl" sz="2000" b="1" dirty="0" smtClean="0"/>
              <a:t> </a:t>
            </a:r>
            <a:r>
              <a:rPr lang="es-ES_tradnl" sz="2000" b="1" dirty="0" smtClean="0">
                <a:solidFill>
                  <a:srgbClr val="FF0000"/>
                </a:solidFill>
              </a:rPr>
              <a:t>arista liviana que cruza el corte </a:t>
            </a:r>
            <a:r>
              <a:rPr lang="es-ES_tradnl" sz="2000" b="1" dirty="0" smtClean="0"/>
              <a:t>pero que hemos asumido </a:t>
            </a:r>
            <a:r>
              <a:rPr lang="es-ES_tradnl" sz="2000" b="1" dirty="0" smtClean="0">
                <a:sym typeface="Symbol"/>
              </a:rPr>
              <a:t></a:t>
            </a:r>
            <a:r>
              <a:rPr lang="es-ES_tradnl" sz="2000" b="1" dirty="0" smtClean="0"/>
              <a:t>T</a:t>
            </a:r>
            <a:endParaRPr lang="es-ES_tradnl" sz="2000" dirty="0"/>
          </a:p>
        </p:txBody>
      </p:sp>
      <p:cxnSp>
        <p:nvCxnSpPr>
          <p:cNvPr id="23" name="22 Conector recto"/>
          <p:cNvCxnSpPr/>
          <p:nvPr/>
        </p:nvCxnSpPr>
        <p:spPr>
          <a:xfrm rot="16200000" flipH="1">
            <a:off x="875935" y="4132393"/>
            <a:ext cx="2319857" cy="1537074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713510" y="3204322"/>
            <a:ext cx="609600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28 Elipse"/>
          <p:cNvSpPr/>
          <p:nvPr/>
        </p:nvSpPr>
        <p:spPr>
          <a:xfrm>
            <a:off x="2667000" y="5971585"/>
            <a:ext cx="609600" cy="609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29 Elipse"/>
          <p:cNvSpPr/>
          <p:nvPr/>
        </p:nvSpPr>
        <p:spPr>
          <a:xfrm>
            <a:off x="5081337" y="1711677"/>
            <a:ext cx="609600" cy="609600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30 Elipse"/>
          <p:cNvSpPr/>
          <p:nvPr/>
        </p:nvSpPr>
        <p:spPr>
          <a:xfrm>
            <a:off x="6387737" y="3353014"/>
            <a:ext cx="609600" cy="609600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Elipse"/>
          <p:cNvSpPr/>
          <p:nvPr/>
        </p:nvSpPr>
        <p:spPr>
          <a:xfrm>
            <a:off x="3962400" y="457200"/>
            <a:ext cx="1711036" cy="838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4824936" y="76200"/>
            <a:ext cx="3404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/>
              <a:t>La arista &lt;</a:t>
            </a:r>
            <a:r>
              <a:rPr lang="es-ES_tradnl" sz="2000" b="1" dirty="0" err="1" smtClean="0">
                <a:solidFill>
                  <a:srgbClr val="0000FF"/>
                </a:solidFill>
              </a:rPr>
              <a:t>x,y</a:t>
            </a:r>
            <a:r>
              <a:rPr lang="es-ES_tradnl" sz="2000" dirty="0" smtClean="0"/>
              <a:t>&gt;</a:t>
            </a:r>
            <a:r>
              <a:rPr lang="es-ES_tradnl" sz="2000" dirty="0" smtClean="0">
                <a:sym typeface="Symbol"/>
              </a:rPr>
              <a:t>A porque el corte respeta A, además</a:t>
            </a:r>
            <a:r>
              <a:rPr lang="es-ES_tradnl" sz="2000" b="1" dirty="0" smtClean="0"/>
              <a:t> </a:t>
            </a:r>
            <a:r>
              <a:rPr lang="es-ES_tradnl" sz="2000" b="1" dirty="0" smtClean="0">
                <a:solidFill>
                  <a:srgbClr val="0070C0"/>
                </a:solidFill>
              </a:rPr>
              <a:t>está en el </a:t>
            </a:r>
            <a:r>
              <a:rPr lang="es-ES_tradnl" sz="2000" b="1" dirty="0" smtClean="0">
                <a:solidFill>
                  <a:srgbClr val="FF0000"/>
                </a:solidFill>
              </a:rPr>
              <a:t>único camino </a:t>
            </a:r>
            <a:r>
              <a:rPr lang="es-ES_tradnl" sz="2000" b="1" dirty="0" smtClean="0">
                <a:solidFill>
                  <a:srgbClr val="0070C0"/>
                </a:solidFill>
              </a:rPr>
              <a:t>en T que une a u con v</a:t>
            </a:r>
            <a:endParaRPr lang="es-ES_tradnl" sz="2000" dirty="0">
              <a:solidFill>
                <a:srgbClr val="0070C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0" y="-762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Por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Hipótesis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s-ES_tradnl" b="1" dirty="0">
                <a:cs typeface="Arial" pitchFamily="34" charset="0"/>
              </a:rPr>
              <a:t>A </a:t>
            </a:r>
            <a:r>
              <a:rPr lang="es-ES_tradnl" b="1" dirty="0">
                <a:cs typeface="Arial" pitchFamily="34" charset="0"/>
                <a:sym typeface="Symbol"/>
              </a:rPr>
              <a:t> </a:t>
            </a:r>
            <a:r>
              <a:rPr lang="es-ES_tradnl" b="1" dirty="0">
                <a:cs typeface="Arial" pitchFamily="34" charset="0"/>
              </a:rPr>
              <a:t>E</a:t>
            </a:r>
            <a:r>
              <a:rPr lang="es-ES_tradnl" dirty="0">
                <a:cs typeface="Arial" pitchFamily="34" charset="0"/>
              </a:rPr>
              <a:t> </a:t>
            </a:r>
            <a:r>
              <a:rPr lang="es-ES_tradnl" b="1" dirty="0" err="1" smtClean="0">
                <a:cs typeface="Arial" pitchFamily="34" charset="0"/>
              </a:rPr>
              <a:t>incluído</a:t>
            </a:r>
            <a:r>
              <a:rPr lang="es-ES_tradnl" b="1" dirty="0" smtClean="0">
                <a:cs typeface="Arial" pitchFamily="34" charset="0"/>
              </a:rPr>
              <a:t> </a:t>
            </a:r>
            <a:r>
              <a:rPr lang="es-ES_tradnl" b="1" dirty="0">
                <a:cs typeface="Arial" pitchFamily="34" charset="0"/>
              </a:rPr>
              <a:t>en </a:t>
            </a:r>
            <a:r>
              <a:rPr lang="es-ES_tradnl" b="1" dirty="0" smtClean="0">
                <a:cs typeface="Arial" pitchFamily="34" charset="0"/>
              </a:rPr>
              <a:t>T= </a:t>
            </a:r>
            <a:r>
              <a:rPr lang="es-ES_tradnl" b="1" i="1" dirty="0" smtClean="0">
                <a:cs typeface="Arial" pitchFamily="34" charset="0"/>
              </a:rPr>
              <a:t>AACM</a:t>
            </a:r>
            <a:r>
              <a:rPr lang="es-ES_tradnl" b="1" dirty="0" smtClean="0">
                <a:cs typeface="Arial" pitchFamily="34" charset="0"/>
              </a:rPr>
              <a:t> </a:t>
            </a:r>
            <a:r>
              <a:rPr lang="es-ES_tradnl" dirty="0">
                <a:cs typeface="Arial" pitchFamily="34" charset="0"/>
              </a:rPr>
              <a:t>de </a:t>
            </a:r>
            <a:r>
              <a:rPr lang="es-ES_tradnl" b="1" i="1" dirty="0" smtClean="0">
                <a:cs typeface="Arial" pitchFamily="34" charset="0"/>
              </a:rPr>
              <a:t>G, </a:t>
            </a:r>
            <a:r>
              <a:rPr lang="en-US" dirty="0" smtClean="0"/>
              <a:t>el corte </a:t>
            </a:r>
            <a:r>
              <a:rPr lang="en-US" dirty="0" err="1" smtClean="0"/>
              <a:t>respeta</a:t>
            </a:r>
            <a:r>
              <a:rPr lang="en-US" dirty="0" smtClean="0"/>
              <a:t> A, </a:t>
            </a:r>
            <a:r>
              <a:rPr lang="es-ES_tradnl" b="1" dirty="0"/>
              <a:t>&lt;</a:t>
            </a:r>
            <a:r>
              <a:rPr lang="es-ES_tradnl" b="1" dirty="0">
                <a:solidFill>
                  <a:srgbClr val="FF0000"/>
                </a:solidFill>
              </a:rPr>
              <a:t>u, v</a:t>
            </a:r>
            <a:r>
              <a:rPr lang="es-ES_tradnl" dirty="0"/>
              <a:t>&gt;</a:t>
            </a:r>
            <a:r>
              <a:rPr lang="es-ES_tradnl" b="1" dirty="0"/>
              <a:t> </a:t>
            </a:r>
            <a:r>
              <a:rPr lang="es-ES_tradnl" b="1" dirty="0">
                <a:solidFill>
                  <a:srgbClr val="FF0000"/>
                </a:solidFill>
              </a:rPr>
              <a:t>arista liviana que cruza el corte </a:t>
            </a:r>
            <a:r>
              <a:rPr lang="es-ES_tradnl" b="1" dirty="0"/>
              <a:t>pero que hemos asumido </a:t>
            </a:r>
            <a:r>
              <a:rPr lang="es-ES_tradnl" b="1" dirty="0">
                <a:sym typeface="Symbol"/>
              </a:rPr>
              <a:t></a:t>
            </a:r>
            <a:r>
              <a:rPr lang="es-ES_tradnl" b="1" dirty="0" smtClean="0"/>
              <a:t>T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2400" y="1266885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Podemos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construir otro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AACM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 T’ que incluya a </a:t>
            </a:r>
            <a:r>
              <a:rPr lang="es-ES_tradnl" sz="24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 smtClean="0">
                <a:latin typeface="Arial" pitchFamily="34" charset="0"/>
                <a:cs typeface="Arial" pitchFamily="34" charset="0"/>
                <a:sym typeface="Symbol"/>
              </a:rPr>
              <a:t>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{&lt;u, v&gt;} y demostrar que &lt;</a:t>
            </a:r>
            <a:r>
              <a:rPr lang="es-ES_tradnl" sz="2400" dirty="0" err="1" smtClean="0">
                <a:latin typeface="Arial" pitchFamily="34" charset="0"/>
                <a:cs typeface="Arial" pitchFamily="34" charset="0"/>
              </a:rPr>
              <a:t>u,v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&gt;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es segura para A</a:t>
            </a:r>
          </a:p>
          <a:p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Cómo lo construiríamos ?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arista &lt;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formaría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ciclo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aristas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que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están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en 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camino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en 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 la arista &lt;x, y&gt;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pertenece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 dicho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ciclo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Sustituyamos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en  T  la arista &lt;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y&gt;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 arista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&lt;u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, v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&gt;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Sea T’ 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árbol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resultante</a:t>
            </a:r>
            <a:endParaRPr lang="en-US" sz="2400" dirty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 smtClean="0">
                <a:solidFill>
                  <a:srgbClr val="FF0000"/>
                </a:solidFill>
              </a:rPr>
              <a:t>Demostración del Teorema 1 (continuación)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81000" y="7620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T’  =     T  -    {&lt;x, y&gt;} +   {&lt;u, v&gt;}</a:t>
            </a:r>
          </a:p>
          <a:p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T’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&lt;x, y&gt;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&lt;u, v&gt;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cumple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que: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(&lt;u, v&gt;)  ≤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(&lt;x, y&gt;)  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--- </a:t>
            </a:r>
            <a:r>
              <a:rPr lang="en-US" sz="24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porque</a:t>
            </a:r>
            <a:r>
              <a:rPr lang="en-US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&lt;u, v&gt; es </a:t>
            </a:r>
            <a:r>
              <a:rPr lang="en-US" sz="24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liviana</a:t>
            </a:r>
            <a:endParaRPr lang="en-US" sz="2400" b="1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entonces,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(T’)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≤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(T)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(T’) &lt;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(T) no 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posible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porque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entonces T no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sería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AACM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tanto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(T’) =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(T)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 T’ AACM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FF0000"/>
                </a:solidFill>
              </a:rPr>
              <a:t>Teorema 1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86013" y="-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El </a:t>
            </a:r>
            <a:r>
              <a:rPr lang="en-US" sz="3600" b="1" dirty="0" err="1" smtClean="0">
                <a:solidFill>
                  <a:srgbClr val="FF0000"/>
                </a:solidFill>
              </a:rPr>
              <a:t>Teorema</a:t>
            </a:r>
            <a:r>
              <a:rPr lang="en-US" sz="3600" b="1" dirty="0" smtClean="0">
                <a:solidFill>
                  <a:srgbClr val="FF0000"/>
                </a:solidFill>
              </a:rPr>
              <a:t> 1 y el </a:t>
            </a:r>
            <a:r>
              <a:rPr lang="en-US" sz="3600" b="1" dirty="0" err="1" smtClean="0">
                <a:solidFill>
                  <a:srgbClr val="FF0000"/>
                </a:solidFill>
              </a:rPr>
              <a:t>algoritmo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genérico</a:t>
            </a:r>
            <a:endParaRPr lang="es-E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CuadroTexto"/>
              <p:cNvSpPr txBox="1"/>
              <p:nvPr/>
            </p:nvSpPr>
            <p:spPr>
              <a:xfrm>
                <a:off x="228600" y="1061621"/>
                <a:ext cx="891540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El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Teorema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1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permite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comprender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mejor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el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funcionamiento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del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algoritmo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genérico</a:t>
                </a:r>
                <a:endParaRPr lang="en-US" sz="2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s-ES_tradnl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En cualquier momento de la ejecución del </a:t>
                </a:r>
                <a:r>
                  <a:rPr lang="es-ES_tradnl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algoritmo genérico,  las aristas en </a:t>
                </a:r>
                <a:r>
                  <a:rPr lang="es-ES_tradnl" sz="24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s-ES_tradnl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forman un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ES_tradnl" sz="24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sz="2400" i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= (V, </a:t>
                </a:r>
                <a:r>
                  <a:rPr lang="es-ES_tradnl" sz="24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s-ES_tradnl" sz="24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).</a:t>
                </a:r>
              </a:p>
              <a:p>
                <a:r>
                  <a:rPr lang="es-ES_tradnl" sz="24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s-ES_tradnl" sz="24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s-ES_tradnl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Las</a:t>
                </a:r>
                <a:r>
                  <a:rPr lang="es-ES_tradnl" sz="24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componentes </a:t>
                </a:r>
                <a:r>
                  <a:rPr lang="es-ES_tradnl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conexas </a:t>
                </a:r>
                <a:r>
                  <a:rPr lang="es-ES_tradnl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2400" b="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ES_tradnl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son árboles, por tanto, constituyen un bosque. </a:t>
                </a:r>
              </a:p>
              <a:p>
                <a:endParaRPr lang="es-ES_tradnl" sz="2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Algunos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los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árboles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 dicho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bosque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pueden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tener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un solo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nodo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y son los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vértices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para los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cuales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ninguna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arista que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incide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en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ellos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ha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sido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aun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insertada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en el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conjunto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  <a:p>
                <a:endParaRPr lang="en-US" sz="24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Por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ejemplo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tras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las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inicializaciones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del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algoritmo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genérico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</a:p>
              <a:p>
                <a:r>
                  <a:rPr lang="en-US" sz="24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=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 y el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bosque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 tiene |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V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|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árboles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cada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uno</a:t>
                </a:r>
                <a:r>
                  <a:rPr lang="en-US" sz="24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 de un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vértice</a:t>
                </a:r>
                <a:endParaRPr lang="es-ES" sz="2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_tradnl" sz="24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    </a:t>
                </a:r>
                <a:endParaRPr lang="es-ES_tradnl" sz="2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1621"/>
                <a:ext cx="8915400" cy="6370975"/>
              </a:xfrm>
              <a:prstGeom prst="rect">
                <a:avLst/>
              </a:prstGeom>
              <a:blipFill rotWithShape="0">
                <a:blip r:embed="rId2"/>
                <a:stretch>
                  <a:fillRect l="-1094" t="-670" r="-24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0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61950" y="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El </a:t>
            </a:r>
            <a:r>
              <a:rPr lang="en-US" sz="3600" b="1" dirty="0" err="1" smtClean="0">
                <a:solidFill>
                  <a:srgbClr val="FF0000"/>
                </a:solidFill>
              </a:rPr>
              <a:t>Teorema</a:t>
            </a:r>
            <a:r>
              <a:rPr lang="en-US" sz="3600" b="1" dirty="0" smtClean="0">
                <a:solidFill>
                  <a:srgbClr val="FF0000"/>
                </a:solidFill>
              </a:rPr>
              <a:t> 1 y el </a:t>
            </a:r>
            <a:r>
              <a:rPr lang="en-US" sz="3600" b="1" dirty="0" err="1" smtClean="0">
                <a:solidFill>
                  <a:srgbClr val="FF0000"/>
                </a:solidFill>
              </a:rPr>
              <a:t>algoritmo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genérico</a:t>
            </a:r>
            <a:endParaRPr lang="es-E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52400" y="1472148"/>
                <a:ext cx="8763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Cualquier arista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segura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&lt;</a:t>
                </a:r>
                <a:r>
                  <a:rPr lang="en-US" sz="2400" i="1" dirty="0" smtClean="0">
                    <a:latin typeface="Arial" pitchFamily="34" charset="0"/>
                    <a:cs typeface="Arial" pitchFamily="34" charset="0"/>
                  </a:rPr>
                  <a:t>u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400" i="1" dirty="0" smtClean="0">
                    <a:latin typeface="Arial" pitchFamily="34" charset="0"/>
                    <a:cs typeface="Arial" pitchFamily="34" charset="0"/>
                  </a:rPr>
                  <a:t>v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&gt;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para </a:t>
                </a:r>
                <a:r>
                  <a:rPr lang="en-US" sz="24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A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tiene que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conectar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dos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componentes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conexas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diferentes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,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ya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que </a:t>
                </a:r>
              </a:p>
              <a:p>
                <a:r>
                  <a:rPr lang="en-US" sz="2400" dirty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ES_tradnl" sz="2400" dirty="0">
                    <a:latin typeface="Arial" pitchFamily="34" charset="0"/>
                    <a:cs typeface="Arial" pitchFamily="34" charset="0"/>
                    <a:sym typeface="Symbol"/>
                  </a:rPr>
                  <a:t>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{&lt;u</a:t>
                </a:r>
                <a:r>
                  <a:rPr lang="es-ES_tradnl" sz="24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v&gt;} tiene que ser acíclico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s-ES_tradnl" sz="2400" dirty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Incialmente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cuando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A=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  <a:sym typeface="Symbol"/>
                  </a:rPr>
                  <a:t>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,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  <a:cs typeface="Arial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  <a:sym typeface="Symbol"/>
                  </a:rPr>
                  <a:t>hay |V| </a:t>
                </a:r>
                <a:r>
                  <a:rPr lang="en-US" sz="2400" dirty="0" err="1">
                    <a:latin typeface="Arial" pitchFamily="34" charset="0"/>
                    <a:cs typeface="Arial" pitchFamily="34" charset="0"/>
                    <a:sym typeface="Symbol"/>
                  </a:rPr>
                  <a:t>árboles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de un solo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vértice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y en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cada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iteración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, se reduce en 1 el número de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estos</a:t>
                </a:r>
                <a:endParaRPr lang="en-US" sz="2400" dirty="0" smtClean="0">
                  <a:latin typeface="Arial" pitchFamily="34" charset="0"/>
                  <a:cs typeface="Arial" pitchFamily="34" charset="0"/>
                  <a:sym typeface="Symbol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 smtClean="0">
                  <a:latin typeface="Arial" pitchFamily="34" charset="0"/>
                  <a:cs typeface="Arial" pitchFamily="34" charset="0"/>
                  <a:sym typeface="Symbol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>
                  <a:latin typeface="Arial" pitchFamily="34" charset="0"/>
                  <a:cs typeface="Arial" pitchFamily="34" charset="0"/>
                  <a:sym typeface="Symbol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Cuando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,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finalmente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,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contiene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un solo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árbol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, entonces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concluye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la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ejecución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del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algoritmo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genérico</a:t>
                </a:r>
                <a:endParaRPr lang="en-US" sz="2400" dirty="0" smtClean="0">
                  <a:latin typeface="Arial" pitchFamily="34" charset="0"/>
                  <a:cs typeface="Arial" pitchFamily="34" charset="0"/>
                  <a:sym typeface="Symbol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>
                  <a:latin typeface="Arial" pitchFamily="34" charset="0"/>
                  <a:cs typeface="Arial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72148"/>
                <a:ext cx="8763000" cy="4893647"/>
              </a:xfrm>
              <a:prstGeom prst="rect">
                <a:avLst/>
              </a:prstGeom>
              <a:blipFill rotWithShape="1">
                <a:blip r:embed="rId2"/>
                <a:stretch>
                  <a:fillRect l="-904" t="-8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2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5181600"/>
            <a:ext cx="91440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5 Rectángulo redondeado"/>
          <p:cNvSpPr/>
          <p:nvPr/>
        </p:nvSpPr>
        <p:spPr>
          <a:xfrm>
            <a:off x="304800" y="1447801"/>
            <a:ext cx="84582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Problema  </a:t>
            </a:r>
            <a:endParaRPr lang="es-E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Conectar por cables los </a:t>
            </a:r>
            <a:r>
              <a:rPr lang="es-E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pines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 componente electrónico usando la menor cantidad de </a:t>
            </a:r>
            <a:r>
              <a:rPr lang="es-E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cable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posible</a:t>
            </a:r>
            <a:endParaRPr lang="es-E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04800" y="83373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Arial" pitchFamily="34" charset="0"/>
                <a:cs typeface="Arial" pitchFamily="34" charset="0"/>
              </a:rPr>
              <a:t>Diseño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de circuitos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eléctricos</a:t>
            </a:r>
            <a:endParaRPr lang="es-E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4800" y="304800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Objetivo: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De todas  las posibles formas de conectar, determinar la que use la menor cantidad de </a:t>
            </a:r>
            <a:r>
              <a:rPr lang="es-E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cable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</a:t>
            </a:r>
            <a:endParaRPr lang="es-ES" sz="2400" b="1" dirty="0" smtClean="0">
              <a:latin typeface="Arial" pitchFamily="34" charset="0"/>
              <a:cs typeface="Arial" pitchFamily="34" charset="0"/>
            </a:endParaRPr>
          </a:p>
          <a:p>
            <a:endParaRPr lang="es-ES" sz="2400" b="1" dirty="0">
              <a:latin typeface="Arial" pitchFamily="34" charset="0"/>
              <a:cs typeface="Arial" pitchFamily="34" charset="0"/>
            </a:endParaRPr>
          </a:p>
          <a:p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Idea: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s-ES" sz="2400" b="1" dirty="0">
                <a:latin typeface="Arial" pitchFamily="34" charset="0"/>
                <a:cs typeface="Arial" pitchFamily="34" charset="0"/>
              </a:rPr>
              <a:t>interconectar un conjunto de </a:t>
            </a:r>
            <a:r>
              <a:rPr lang="es-ES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pines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usando </a:t>
            </a:r>
            <a:r>
              <a:rPr lang="es-ES" sz="24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cables</a:t>
            </a:r>
          </a:p>
          <a:p>
            <a:endParaRPr lang="es-E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Propuesta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Solución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sz="2400" b="1" dirty="0">
                <a:latin typeface="Arial" pitchFamily="34" charset="0"/>
                <a:cs typeface="Arial" pitchFamily="34" charset="0"/>
              </a:rPr>
              <a:t>Modelar el problema de cableado mediante un grafo no dirigido G=(V,E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), V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: conjunto de </a:t>
            </a:r>
            <a:r>
              <a:rPr lang="es-E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pines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; E: conjunto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de las posibles conexiones entre pares de </a:t>
            </a:r>
            <a:r>
              <a:rPr lang="es-E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pines</a:t>
            </a:r>
          </a:p>
          <a:p>
            <a:endParaRPr lang="es-E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Una Aplicación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90600" y="533400"/>
            <a:ext cx="7772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400" b="1" dirty="0" err="1" smtClean="0">
                <a:latin typeface="Arial" pitchFamily="34" charset="0"/>
                <a:cs typeface="Arial" pitchFamily="34" charset="0"/>
              </a:rPr>
              <a:t>Colorario</a:t>
            </a:r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 2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Sea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G=(V, E) 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conexo, no dirigido y ponderado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Sea </a:t>
            </a:r>
            <a:r>
              <a:rPr lang="es-ES_tradnl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Symbol"/>
              </a:rPr>
              <a:t></a:t>
            </a:r>
            <a:r>
              <a:rPr lang="es-ES_tradnl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incluido en algún </a:t>
            </a:r>
            <a:r>
              <a:rPr lang="es-ES_tradnl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AACM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s-ES_tradnl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</a:t>
            </a:r>
          </a:p>
          <a:p>
            <a:endParaRPr lang="es-ES_tradnl" sz="2400" i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Sea </a:t>
            </a:r>
            <a:r>
              <a:rPr lang="es-ES_tradnl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C=(</a:t>
            </a:r>
            <a:r>
              <a:rPr lang="es-ES_tradnl" sz="24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Vc</a:t>
            </a:r>
            <a:r>
              <a:rPr lang="es-ES_tradnl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Ec</a:t>
            </a:r>
            <a:r>
              <a:rPr lang="es-ES_tradnl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s-ES_tradnl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</a:t>
            </a:r>
            <a:r>
              <a:rPr lang="es-ES_tradnl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conexa</a:t>
            </a:r>
            <a:r>
              <a:rPr lang="es-ES_tradn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(árbol) en el bosque 			</a:t>
            </a:r>
          </a:p>
          <a:p>
            <a:pPr lvl="3"/>
            <a:r>
              <a:rPr lang="es-ES_tradnl" sz="2400" b="1" i="1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s-ES_tradnl" sz="1600" b="1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i="1" dirty="0" smtClean="0">
                <a:latin typeface="Arial" pitchFamily="34" charset="0"/>
                <a:cs typeface="Arial" pitchFamily="34" charset="0"/>
              </a:rPr>
              <a:t> = (</a:t>
            </a:r>
            <a:r>
              <a:rPr lang="es-ES_tradnl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ES_tradnl" sz="2400" b="1" i="1" dirty="0" smtClean="0">
                <a:latin typeface="Arial" pitchFamily="34" charset="0"/>
                <a:cs typeface="Arial" pitchFamily="34" charset="0"/>
              </a:rPr>
              <a:t>, A)</a:t>
            </a:r>
          </a:p>
          <a:p>
            <a:endParaRPr lang="es-ES_tradnl" sz="2400" b="1" i="1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-Si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&lt;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u, v&gt; es una arista liviana que conecta a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C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con cualquier otra componente en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s-ES_tradnl" sz="16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, entonces</a:t>
            </a: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s-ES_tradnl" sz="2400" dirty="0">
                <a:latin typeface="Arial" pitchFamily="34" charset="0"/>
                <a:cs typeface="Arial" pitchFamily="34" charset="0"/>
              </a:rPr>
              <a:t>&lt;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segura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para A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61950" y="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Corolario</a:t>
            </a:r>
            <a:r>
              <a:rPr lang="en-US" sz="3600" b="1" dirty="0" smtClean="0">
                <a:solidFill>
                  <a:srgbClr val="FF0000"/>
                </a:solidFill>
              </a:rPr>
              <a:t> 2</a:t>
            </a:r>
            <a:endParaRPr lang="es-E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38200" y="21336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Arial" pitchFamily="34" charset="0"/>
                <a:cs typeface="Arial" pitchFamily="34" charset="0"/>
              </a:rPr>
              <a:t>Ilustremos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lo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expresado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en el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Corolario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2 a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partir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ejemplo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que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habíamos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visto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en la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demostración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Teorema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1:</a:t>
            </a:r>
            <a:endParaRPr lang="es-ES_tradnl" sz="36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8021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redondeado 48"/>
          <p:cNvSpPr/>
          <p:nvPr/>
        </p:nvSpPr>
        <p:spPr>
          <a:xfrm>
            <a:off x="1437518" y="457200"/>
            <a:ext cx="3581400" cy="2819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/>
          <p:cNvSpPr/>
          <p:nvPr/>
        </p:nvSpPr>
        <p:spPr>
          <a:xfrm>
            <a:off x="1970918" y="762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2580518" y="1237306"/>
            <a:ext cx="217611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3418718" y="1143000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4333118" y="762000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2351918" y="24384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3037718" y="21336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3647318" y="16002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3848759" y="2362200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/>
          <p:cNvCxnSpPr>
            <a:stCxn id="6" idx="6"/>
            <a:endCxn id="7" idx="2"/>
          </p:cNvCxnSpPr>
          <p:nvPr/>
        </p:nvCxnSpPr>
        <p:spPr>
          <a:xfrm flipV="1">
            <a:off x="2798129" y="1257300"/>
            <a:ext cx="620589" cy="943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7" idx="7"/>
            <a:endCxn id="8" idx="2"/>
          </p:cNvCxnSpPr>
          <p:nvPr/>
        </p:nvCxnSpPr>
        <p:spPr>
          <a:xfrm flipV="1">
            <a:off x="3613840" y="876300"/>
            <a:ext cx="719278" cy="3001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2580518" y="2286000"/>
            <a:ext cx="490678" cy="22397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10" idx="7"/>
            <a:endCxn id="11" idx="3"/>
          </p:cNvCxnSpPr>
          <p:nvPr/>
        </p:nvCxnSpPr>
        <p:spPr>
          <a:xfrm flipV="1">
            <a:off x="3232840" y="1795322"/>
            <a:ext cx="447956" cy="37175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10" idx="6"/>
            <a:endCxn id="12" idx="1"/>
          </p:cNvCxnSpPr>
          <p:nvPr/>
        </p:nvCxnSpPr>
        <p:spPr>
          <a:xfrm>
            <a:off x="3266318" y="2247900"/>
            <a:ext cx="615919" cy="14777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346054" y="2406160"/>
            <a:ext cx="554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</a:t>
            </a:r>
            <a:endParaRPr lang="es-ES" sz="1200" b="1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286000"/>
            <a:ext cx="3699580" cy="277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CuadroTexto 40"/>
          <p:cNvSpPr txBox="1"/>
          <p:nvPr/>
        </p:nvSpPr>
        <p:spPr>
          <a:xfrm>
            <a:off x="3342518" y="697468"/>
            <a:ext cx="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</a:t>
            </a:r>
            <a:r>
              <a:rPr lang="en-US" sz="1100" i="1" dirty="0" smtClean="0"/>
              <a:t>1</a:t>
            </a:r>
            <a:endParaRPr lang="es-ES" sz="1100" i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232996" y="697468"/>
            <a:ext cx="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</a:t>
            </a:r>
            <a:r>
              <a:rPr lang="en-US" sz="1100" i="1" dirty="0"/>
              <a:t>3</a:t>
            </a:r>
            <a:endParaRPr lang="es-ES" sz="1100" i="1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706931" y="2907268"/>
            <a:ext cx="11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Bosque G</a:t>
            </a:r>
            <a:r>
              <a:rPr lang="en-US" sz="1100" i="1" dirty="0" smtClean="0"/>
              <a:t>A</a:t>
            </a:r>
            <a:endParaRPr lang="es-ES" sz="1100" i="1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1447800" y="3711042"/>
            <a:ext cx="3581400" cy="2819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1981200" y="4015842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1761392" y="4930242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2590800" y="4491148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3429000" y="4396842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4343400" y="4015842"/>
            <a:ext cx="228600" cy="228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2362200" y="5692242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3048000" y="5387442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3657600" y="4854042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3859041" y="5616042"/>
            <a:ext cx="228600" cy="228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Conector recto 70"/>
          <p:cNvCxnSpPr>
            <a:stCxn id="64" idx="6"/>
            <a:endCxn id="65" idx="2"/>
          </p:cNvCxnSpPr>
          <p:nvPr/>
        </p:nvCxnSpPr>
        <p:spPr>
          <a:xfrm flipV="1">
            <a:off x="2819400" y="4511142"/>
            <a:ext cx="609600" cy="943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65" idx="7"/>
            <a:endCxn id="66" idx="2"/>
          </p:cNvCxnSpPr>
          <p:nvPr/>
        </p:nvCxnSpPr>
        <p:spPr>
          <a:xfrm flipV="1">
            <a:off x="3624122" y="4130142"/>
            <a:ext cx="719278" cy="3001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V="1">
            <a:off x="2590800" y="5539842"/>
            <a:ext cx="490678" cy="22397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68" idx="7"/>
            <a:endCxn id="69" idx="3"/>
          </p:cNvCxnSpPr>
          <p:nvPr/>
        </p:nvCxnSpPr>
        <p:spPr>
          <a:xfrm flipV="1">
            <a:off x="3243122" y="5049164"/>
            <a:ext cx="447956" cy="37175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68" idx="6"/>
            <a:endCxn id="70" idx="1"/>
          </p:cNvCxnSpPr>
          <p:nvPr/>
        </p:nvCxnSpPr>
        <p:spPr>
          <a:xfrm>
            <a:off x="3276600" y="5501742"/>
            <a:ext cx="615919" cy="14777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1740872" y="49046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</a:t>
            </a:r>
            <a:endParaRPr lang="es-ES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2356336" y="5660002"/>
            <a:ext cx="554182" cy="36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</a:t>
            </a:r>
            <a:endParaRPr lang="es-ES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3352800" y="3951310"/>
            <a:ext cx="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</a:t>
            </a:r>
            <a:r>
              <a:rPr lang="en-US" sz="1100" i="1" dirty="0" smtClean="0"/>
              <a:t>1</a:t>
            </a:r>
            <a:endParaRPr lang="es-ES" sz="1100" i="1" dirty="0"/>
          </a:p>
        </p:txBody>
      </p:sp>
      <p:sp>
        <p:nvSpPr>
          <p:cNvPr id="79" name="CuadroTexto 78"/>
          <p:cNvSpPr txBox="1"/>
          <p:nvPr/>
        </p:nvSpPr>
        <p:spPr>
          <a:xfrm>
            <a:off x="3048000" y="5715000"/>
            <a:ext cx="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</a:t>
            </a:r>
            <a:r>
              <a:rPr lang="en-US" sz="1100" i="1" dirty="0" smtClean="0"/>
              <a:t>2</a:t>
            </a:r>
            <a:endParaRPr lang="es-ES" sz="1100" i="1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243278" y="3951310"/>
            <a:ext cx="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</a:t>
            </a:r>
            <a:r>
              <a:rPr lang="en-US" sz="1100" i="1" dirty="0"/>
              <a:t>3</a:t>
            </a:r>
            <a:endParaRPr lang="es-ES" sz="1100" i="1" dirty="0"/>
          </a:p>
        </p:txBody>
      </p:sp>
      <p:cxnSp>
        <p:nvCxnSpPr>
          <p:cNvPr id="83" name="Conector recto 82"/>
          <p:cNvCxnSpPr>
            <a:stCxn id="63" idx="5"/>
            <a:endCxn id="67" idx="1"/>
          </p:cNvCxnSpPr>
          <p:nvPr/>
        </p:nvCxnSpPr>
        <p:spPr>
          <a:xfrm>
            <a:off x="1956514" y="5125364"/>
            <a:ext cx="439164" cy="60035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echa abajo 84"/>
          <p:cNvSpPr/>
          <p:nvPr/>
        </p:nvSpPr>
        <p:spPr>
          <a:xfrm>
            <a:off x="3180088" y="3357909"/>
            <a:ext cx="196160" cy="27331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Arco 50"/>
          <p:cNvSpPr/>
          <p:nvPr/>
        </p:nvSpPr>
        <p:spPr>
          <a:xfrm rot="19723524">
            <a:off x="1237481" y="1249076"/>
            <a:ext cx="1304192" cy="1101826"/>
          </a:xfrm>
          <a:prstGeom prst="arc">
            <a:avLst>
              <a:gd name="adj1" fmla="val 15031553"/>
              <a:gd name="adj2" fmla="val 9696968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CuadroTexto 85"/>
          <p:cNvSpPr txBox="1"/>
          <p:nvPr/>
        </p:nvSpPr>
        <p:spPr>
          <a:xfrm rot="3212522">
            <a:off x="1652761" y="2357925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liviana</a:t>
            </a:r>
            <a:endParaRPr lang="es-ES" sz="1400" dirty="0"/>
          </a:p>
        </p:txBody>
      </p:sp>
      <p:sp>
        <p:nvSpPr>
          <p:cNvPr id="87" name="Triángulo isósceles 86"/>
          <p:cNvSpPr/>
          <p:nvPr/>
        </p:nvSpPr>
        <p:spPr>
          <a:xfrm rot="5400000">
            <a:off x="1307795" y="1593569"/>
            <a:ext cx="800100" cy="50856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/>
          <p:cNvCxnSpPr>
            <a:stCxn id="5" idx="5"/>
            <a:endCxn id="9" idx="1"/>
          </p:cNvCxnSpPr>
          <p:nvPr/>
        </p:nvCxnSpPr>
        <p:spPr>
          <a:xfrm>
            <a:off x="1936853" y="1871522"/>
            <a:ext cx="448543" cy="60035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751110" y="1676400"/>
            <a:ext cx="217611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/>
          <p:cNvSpPr txBox="1"/>
          <p:nvPr/>
        </p:nvSpPr>
        <p:spPr>
          <a:xfrm>
            <a:off x="1730590" y="1660241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</a:t>
            </a:r>
            <a:endParaRPr lang="es-ES" sz="1200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004396" y="1600200"/>
            <a:ext cx="47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</a:t>
            </a:r>
            <a:endParaRPr lang="es-ES" sz="1100" i="1" dirty="0"/>
          </a:p>
        </p:txBody>
      </p:sp>
      <p:sp>
        <p:nvSpPr>
          <p:cNvPr id="92" name="CuadroTexto 91"/>
          <p:cNvSpPr txBox="1"/>
          <p:nvPr/>
        </p:nvSpPr>
        <p:spPr>
          <a:xfrm>
            <a:off x="218318" y="1447800"/>
            <a:ext cx="1380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sz="1200" i="1" dirty="0" smtClean="0"/>
              <a:t>C</a:t>
            </a:r>
            <a:r>
              <a:rPr lang="en-US" i="1" dirty="0" smtClean="0"/>
              <a:t>, V-</a:t>
            </a:r>
            <a:r>
              <a:rPr lang="en-US" i="1" dirty="0"/>
              <a:t> </a:t>
            </a:r>
            <a:r>
              <a:rPr lang="en-US" i="1" dirty="0" smtClean="0"/>
              <a:t>V</a:t>
            </a:r>
            <a:r>
              <a:rPr lang="en-US" sz="1200" i="1" dirty="0" smtClean="0"/>
              <a:t>C</a:t>
            </a:r>
            <a:r>
              <a:rPr lang="en-US" dirty="0" smtClean="0"/>
              <a:t>)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respeta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1960679" y="737049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s-ES" sz="1200" b="1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52695" y="1211833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  <a:endParaRPr lang="es-ES" sz="1200" b="1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3411416" y="1107832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</a:t>
            </a:r>
            <a:endParaRPr lang="es-ES" sz="1200" b="1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4319951" y="726824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</a:t>
            </a:r>
            <a:endParaRPr lang="es-ES" sz="1200" b="1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3634152" y="1566457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</a:t>
            </a:r>
            <a:endParaRPr lang="es-ES" sz="1200" b="1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3021624" y="2101360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</a:t>
            </a:r>
            <a:endParaRPr lang="es-ES" sz="1200" b="1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3839303" y="2340177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</a:t>
            </a:r>
            <a:endParaRPr lang="es-ES" sz="1200" b="1" dirty="0"/>
          </a:p>
        </p:txBody>
      </p:sp>
      <p:cxnSp>
        <p:nvCxnSpPr>
          <p:cNvPr id="93" name="Conector recto 92"/>
          <p:cNvCxnSpPr/>
          <p:nvPr/>
        </p:nvCxnSpPr>
        <p:spPr>
          <a:xfrm flipV="1">
            <a:off x="6260794" y="1233066"/>
            <a:ext cx="620589" cy="9430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V="1">
            <a:off x="6931657" y="910624"/>
            <a:ext cx="719278" cy="3001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 flipV="1">
            <a:off x="6434469" y="1694506"/>
            <a:ext cx="490678" cy="22397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 flipV="1">
            <a:off x="6976922" y="1275597"/>
            <a:ext cx="447956" cy="3717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7001347" y="1710069"/>
            <a:ext cx="615919" cy="14777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5469109" y="1295400"/>
            <a:ext cx="4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r>
              <a:rPr lang="en-US" dirty="0" smtClean="0"/>
              <a:t>=</a:t>
            </a:r>
            <a:endParaRPr lang="es-ES" dirty="0"/>
          </a:p>
        </p:txBody>
      </p:sp>
      <p:sp>
        <p:nvSpPr>
          <p:cNvPr id="99" name="Abrir llave 98"/>
          <p:cNvSpPr/>
          <p:nvPr/>
        </p:nvSpPr>
        <p:spPr>
          <a:xfrm>
            <a:off x="5837081" y="853542"/>
            <a:ext cx="349392" cy="12573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Abrir llave 99"/>
          <p:cNvSpPr/>
          <p:nvPr/>
        </p:nvSpPr>
        <p:spPr>
          <a:xfrm rot="10800000">
            <a:off x="7772400" y="838200"/>
            <a:ext cx="349392" cy="1257300"/>
          </a:xfrm>
          <a:prstGeom prst="leftBrace">
            <a:avLst>
              <a:gd name="adj1" fmla="val 8333"/>
              <a:gd name="adj2" fmla="val 493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/>
          <p:cNvSpPr txBox="1"/>
          <p:nvPr/>
        </p:nvSpPr>
        <p:spPr>
          <a:xfrm>
            <a:off x="6477000" y="0"/>
            <a:ext cx="70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r>
              <a:rPr lang="en-US" i="1" dirty="0" smtClean="0">
                <a:sym typeface="Symbol" panose="05050102010706020507" pitchFamily="18" charset="2"/>
              </a:rPr>
              <a:t> E</a:t>
            </a:r>
            <a:endParaRPr lang="es-ES" i="1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5486400" y="316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ym typeface="Symbol" panose="05050102010706020507" pitchFamily="18" charset="2"/>
              </a:rPr>
              <a:t>V={a, b, c, d, e f, g, u, v}</a:t>
            </a:r>
            <a:endParaRPr lang="es-ES" i="1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5486400" y="11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ym typeface="Symbol" panose="05050102010706020507" pitchFamily="18" charset="2"/>
              </a:rPr>
              <a:t>G</a:t>
            </a:r>
            <a:r>
              <a:rPr lang="en-US" i="1" dirty="0" smtClean="0">
                <a:sym typeface="Symbol" panose="05050102010706020507" pitchFamily="18" charset="2"/>
              </a:rPr>
              <a:t>=(V, E)</a:t>
            </a:r>
            <a:endParaRPr lang="es-ES" i="1" dirty="0"/>
          </a:p>
        </p:txBody>
      </p:sp>
      <p:cxnSp>
        <p:nvCxnSpPr>
          <p:cNvPr id="112" name="Conector recto 111"/>
          <p:cNvCxnSpPr/>
          <p:nvPr/>
        </p:nvCxnSpPr>
        <p:spPr>
          <a:xfrm flipV="1">
            <a:off x="6573819" y="5424066"/>
            <a:ext cx="620589" cy="9430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V="1">
            <a:off x="7254563" y="5091916"/>
            <a:ext cx="719278" cy="30017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 flipV="1">
            <a:off x="6851681" y="5881730"/>
            <a:ext cx="490678" cy="22397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 flipV="1">
            <a:off x="7389530" y="5466597"/>
            <a:ext cx="447956" cy="3717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7404902" y="5901069"/>
            <a:ext cx="615919" cy="14777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5683436" y="5486400"/>
            <a:ext cx="4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r>
              <a:rPr lang="en-US" dirty="0" smtClean="0"/>
              <a:t>=</a:t>
            </a:r>
            <a:endParaRPr lang="es-ES" dirty="0"/>
          </a:p>
        </p:txBody>
      </p:sp>
      <p:sp>
        <p:nvSpPr>
          <p:cNvPr id="118" name="Abrir llave 117"/>
          <p:cNvSpPr/>
          <p:nvPr/>
        </p:nvSpPr>
        <p:spPr>
          <a:xfrm>
            <a:off x="6051408" y="5044542"/>
            <a:ext cx="349392" cy="12573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Abrir llave 118"/>
          <p:cNvSpPr/>
          <p:nvPr/>
        </p:nvSpPr>
        <p:spPr>
          <a:xfrm rot="10800000">
            <a:off x="8185008" y="5029200"/>
            <a:ext cx="349392" cy="1257300"/>
          </a:xfrm>
          <a:prstGeom prst="leftBrace">
            <a:avLst>
              <a:gd name="adj1" fmla="val 8333"/>
              <a:gd name="adj2" fmla="val 493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0" name="Conector recto 119"/>
          <p:cNvCxnSpPr/>
          <p:nvPr/>
        </p:nvCxnSpPr>
        <p:spPr>
          <a:xfrm>
            <a:off x="6509346" y="5732845"/>
            <a:ext cx="290560" cy="358793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/>
          <p:cNvSpPr txBox="1"/>
          <p:nvPr/>
        </p:nvSpPr>
        <p:spPr>
          <a:xfrm>
            <a:off x="5330021" y="1676400"/>
            <a:ext cx="76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antes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4" name="CuadroTexto 123"/>
          <p:cNvSpPr txBox="1"/>
          <p:nvPr/>
        </p:nvSpPr>
        <p:spPr>
          <a:xfrm>
            <a:off x="5257800" y="5879068"/>
            <a:ext cx="10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después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3733800" y="6183868"/>
            <a:ext cx="11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Bosque G</a:t>
            </a:r>
            <a:r>
              <a:rPr lang="en-US" sz="1100" i="1" dirty="0" smtClean="0"/>
              <a:t>A</a:t>
            </a:r>
            <a:endParaRPr lang="es-ES" sz="1100" i="1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5105400" y="20690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Bosque G</a:t>
            </a:r>
            <a:r>
              <a:rPr lang="en-US" sz="1100" i="1" dirty="0" smtClean="0"/>
              <a:t>A </a:t>
            </a:r>
            <a:r>
              <a:rPr lang="en-US" i="1" dirty="0" smtClean="0"/>
              <a:t>={C1=</a:t>
            </a:r>
            <a:r>
              <a:rPr lang="en-US" b="1" i="1" dirty="0" smtClean="0">
                <a:solidFill>
                  <a:srgbClr val="00B050"/>
                </a:solidFill>
              </a:rPr>
              <a:t>T1</a:t>
            </a:r>
            <a:r>
              <a:rPr lang="en-US" i="1" dirty="0" smtClean="0"/>
              <a:t>, C2=</a:t>
            </a:r>
            <a:r>
              <a:rPr lang="en-US" b="1" i="1" dirty="0" smtClean="0">
                <a:solidFill>
                  <a:srgbClr val="00B0F0"/>
                </a:solidFill>
              </a:rPr>
              <a:t>T2</a:t>
            </a:r>
            <a:r>
              <a:rPr lang="en-US" i="1" dirty="0" smtClean="0"/>
              <a:t>, C3=</a:t>
            </a:r>
            <a:r>
              <a:rPr lang="en-US" b="1" i="1" dirty="0" smtClean="0">
                <a:solidFill>
                  <a:srgbClr val="FF0000"/>
                </a:solidFill>
              </a:rPr>
              <a:t>T3</a:t>
            </a:r>
            <a:r>
              <a:rPr lang="en-US" i="1" dirty="0" smtClean="0"/>
              <a:t>, C=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T4</a:t>
            </a:r>
            <a:r>
              <a:rPr lang="en-US" i="1" dirty="0" smtClean="0"/>
              <a:t>}</a:t>
            </a:r>
            <a:endParaRPr lang="es-ES" i="1" dirty="0"/>
          </a:p>
        </p:txBody>
      </p:sp>
      <p:sp>
        <p:nvSpPr>
          <p:cNvPr id="127" name="CuadroTexto 126"/>
          <p:cNvSpPr txBox="1"/>
          <p:nvPr/>
        </p:nvSpPr>
        <p:spPr>
          <a:xfrm>
            <a:off x="5105400" y="64124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Bosque G</a:t>
            </a:r>
            <a:r>
              <a:rPr lang="en-US" sz="1100" i="1" dirty="0" smtClean="0"/>
              <a:t>A </a:t>
            </a:r>
            <a:r>
              <a:rPr lang="en-US" i="1" dirty="0" smtClean="0"/>
              <a:t>={C1=</a:t>
            </a:r>
            <a:r>
              <a:rPr lang="en-US" b="1" i="1" dirty="0" smtClean="0">
                <a:solidFill>
                  <a:srgbClr val="00B050"/>
                </a:solidFill>
              </a:rPr>
              <a:t>T1</a:t>
            </a:r>
            <a:r>
              <a:rPr lang="en-US" i="1" dirty="0" smtClean="0"/>
              <a:t>, C2=</a:t>
            </a:r>
            <a:r>
              <a:rPr lang="en-US" b="1" i="1" dirty="0" smtClean="0">
                <a:solidFill>
                  <a:srgbClr val="00B0F0"/>
                </a:solidFill>
              </a:rPr>
              <a:t>T2</a:t>
            </a:r>
            <a:r>
              <a:rPr lang="en-US" i="1" dirty="0" smtClean="0"/>
              <a:t>, C3=</a:t>
            </a:r>
            <a:r>
              <a:rPr lang="en-US" b="1" i="1" dirty="0" smtClean="0">
                <a:solidFill>
                  <a:srgbClr val="FF0000"/>
                </a:solidFill>
              </a:rPr>
              <a:t>T3</a:t>
            </a:r>
            <a:r>
              <a:rPr lang="en-US" i="1" dirty="0" smtClean="0"/>
              <a:t>}</a:t>
            </a:r>
            <a:endParaRPr lang="es-ES" i="1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1981200" y="4007793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  <a:endParaRPr lang="es-ES" sz="1200" b="1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2573216" y="4482577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</a:t>
            </a:r>
            <a:endParaRPr lang="es-ES" sz="1200" b="1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3431937" y="4378576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</a:t>
            </a:r>
            <a:endParaRPr lang="es-ES" sz="1200" b="1" dirty="0"/>
          </a:p>
        </p:txBody>
      </p:sp>
      <p:sp>
        <p:nvSpPr>
          <p:cNvPr id="128" name="CuadroTexto 127"/>
          <p:cNvSpPr txBox="1"/>
          <p:nvPr/>
        </p:nvSpPr>
        <p:spPr>
          <a:xfrm>
            <a:off x="4340472" y="3997568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</a:t>
            </a:r>
            <a:endParaRPr lang="es-ES" sz="1200" b="1" dirty="0"/>
          </a:p>
        </p:txBody>
      </p:sp>
      <p:sp>
        <p:nvSpPr>
          <p:cNvPr id="129" name="CuadroTexto 128"/>
          <p:cNvSpPr txBox="1"/>
          <p:nvPr/>
        </p:nvSpPr>
        <p:spPr>
          <a:xfrm>
            <a:off x="3654673" y="4837201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</a:t>
            </a:r>
            <a:endParaRPr lang="es-ES" sz="1200" b="1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3042145" y="5372104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</a:t>
            </a:r>
            <a:endParaRPr lang="es-ES" sz="1200" b="1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3859824" y="5610921"/>
            <a:ext cx="58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</a:t>
            </a:r>
            <a:endParaRPr lang="es-ES" sz="1200" b="1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3055102" y="2455984"/>
            <a:ext cx="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</a:t>
            </a:r>
            <a:r>
              <a:rPr lang="en-US" sz="1100" i="1" dirty="0" smtClean="0"/>
              <a:t>2</a:t>
            </a:r>
            <a:endParaRPr lang="es-ES" sz="1100" i="1" dirty="0"/>
          </a:p>
        </p:txBody>
      </p:sp>
    </p:spTree>
    <p:extLst>
      <p:ext uri="{BB962C8B-B14F-4D97-AF65-F5344CB8AC3E}">
        <p14:creationId xmlns:p14="http://schemas.microsoft.com/office/powerpoint/2010/main" val="86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9600" y="4191000"/>
            <a:ext cx="790575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90500" y="1056144"/>
            <a:ext cx="87249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Demostración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El corte (</a:t>
            </a:r>
            <a:r>
              <a:rPr lang="es-ES_tradnl" sz="2400" dirty="0" err="1" smtClean="0">
                <a:latin typeface="Arial" pitchFamily="34" charset="0"/>
                <a:cs typeface="Arial" pitchFamily="34" charset="0"/>
              </a:rPr>
              <a:t>Vc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, V - </a:t>
            </a:r>
            <a:r>
              <a:rPr lang="es-ES_tradnl" sz="2400" dirty="0" err="1" smtClean="0">
                <a:latin typeface="Arial" pitchFamily="34" charset="0"/>
                <a:cs typeface="Arial" pitchFamily="34" charset="0"/>
              </a:rPr>
              <a:t>Vc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) respeta a </a:t>
            </a:r>
            <a:r>
              <a:rPr lang="es-ES_tradnl" sz="24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y &lt;u, v&gt; es una arista liviana de las que cruzan el corte, entonces por </a:t>
            </a:r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Teorema 1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_tradnl" sz="2400" dirty="0">
                <a:latin typeface="Arial" pitchFamily="34" charset="0"/>
                <a:cs typeface="Arial" pitchFamily="34" charset="0"/>
              </a:rPr>
              <a:t>&lt;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u, v&gt; es </a:t>
            </a:r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segura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para A</a:t>
            </a:r>
          </a:p>
          <a:p>
            <a:pPr algn="ctr"/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C</a:t>
            </a:r>
            <a:r>
              <a:rPr lang="es-ES_tradnl" sz="2800" b="1" dirty="0" err="1" smtClean="0">
                <a:latin typeface="Arial" pitchFamily="34" charset="0"/>
                <a:cs typeface="Arial" pitchFamily="34" charset="0"/>
              </a:rPr>
              <a:t>olorario</a:t>
            </a: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 2 sirve de marco teórico para los algoritmos de </a:t>
            </a:r>
            <a:r>
              <a:rPr lang="es-ES_tradnl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Kruskal </a:t>
            </a:r>
            <a:r>
              <a:rPr lang="es-ES_tradnl" sz="2800" b="1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es-ES_tradnl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PRIM</a:t>
            </a:r>
            <a:endParaRPr lang="es-ES_tradnl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61950" y="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Demostración</a:t>
            </a:r>
            <a:r>
              <a:rPr lang="en-US" sz="3600" b="1" dirty="0" smtClean="0">
                <a:solidFill>
                  <a:srgbClr val="FF0000"/>
                </a:solidFill>
              </a:rPr>
              <a:t> del </a:t>
            </a:r>
            <a:r>
              <a:rPr lang="en-US" sz="3600" b="1" dirty="0" err="1" smtClean="0">
                <a:solidFill>
                  <a:srgbClr val="FF0000"/>
                </a:solidFill>
              </a:rPr>
              <a:t>Corolario</a:t>
            </a:r>
            <a:r>
              <a:rPr lang="en-US" sz="3600" b="1" dirty="0" smtClean="0">
                <a:solidFill>
                  <a:srgbClr val="FF0000"/>
                </a:solidFill>
              </a:rPr>
              <a:t> 2</a:t>
            </a:r>
            <a:endParaRPr lang="es-E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80737" y="4818756"/>
            <a:ext cx="8610600" cy="15925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280737" y="2814221"/>
            <a:ext cx="8610600" cy="14594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CuadroTexto"/>
              <p:cNvSpPr txBox="1"/>
              <p:nvPr/>
            </p:nvSpPr>
            <p:spPr>
              <a:xfrm>
                <a:off x="280737" y="1149489"/>
                <a:ext cx="8610600" cy="5632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_tradnl" sz="2200" dirty="0" smtClean="0">
                    <a:latin typeface="Arial" pitchFamily="34" charset="0"/>
                    <a:cs typeface="Arial" pitchFamily="34" charset="0"/>
                  </a:rPr>
                  <a:t>Los dos algoritmos</a:t>
                </a:r>
                <a:r>
                  <a:rPr lang="es-ES_tradnl" sz="2200" b="1" dirty="0" smtClean="0">
                    <a:latin typeface="Arial" pitchFamily="34" charset="0"/>
                    <a:cs typeface="Arial" pitchFamily="34" charset="0"/>
                  </a:rPr>
                  <a:t> determinan un AACM </a:t>
                </a:r>
                <a:r>
                  <a:rPr lang="es-ES_tradnl" sz="2200" dirty="0" smtClean="0">
                    <a:latin typeface="Arial" pitchFamily="34" charset="0"/>
                    <a:cs typeface="Arial" pitchFamily="34" charset="0"/>
                  </a:rPr>
                  <a:t>de</a:t>
                </a:r>
                <a:r>
                  <a:rPr lang="es-ES_tradnl" sz="22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sz="2200" i="1" dirty="0" smtClean="0">
                    <a:latin typeface="Arial" pitchFamily="34" charset="0"/>
                    <a:cs typeface="Arial" pitchFamily="34" charset="0"/>
                  </a:rPr>
                  <a:t>G</a:t>
                </a:r>
              </a:p>
              <a:p>
                <a:pPr algn="just">
                  <a:buFont typeface="Arial" pitchFamily="34" charset="0"/>
                  <a:buChar char="•"/>
                </a:pPr>
                <a:endParaRPr lang="es-ES_tradnl" sz="2200" b="1" dirty="0" smtClean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s-ES_tradnl" sz="2200" dirty="0" smtClean="0">
                    <a:latin typeface="Arial" pitchFamily="34" charset="0"/>
                    <a:cs typeface="Arial" pitchFamily="34" charset="0"/>
                  </a:rPr>
                  <a:t>Son </a:t>
                </a:r>
                <a:r>
                  <a:rPr lang="es-ES_tradnl" sz="2200" b="1" dirty="0" smtClean="0">
                    <a:latin typeface="Arial" pitchFamily="34" charset="0"/>
                    <a:cs typeface="Arial" pitchFamily="34" charset="0"/>
                  </a:rPr>
                  <a:t>variantes del algoritmo genérico</a:t>
                </a:r>
                <a:r>
                  <a:rPr lang="es-ES_tradnl" sz="2200" dirty="0" smtClean="0">
                    <a:latin typeface="Arial" pitchFamily="34" charset="0"/>
                    <a:cs typeface="Arial" pitchFamily="34" charset="0"/>
                  </a:rPr>
                  <a:t>: cada uno tiene </a:t>
                </a:r>
                <a:r>
                  <a:rPr lang="es-ES_tradnl" sz="2200" b="1" dirty="0" smtClean="0">
                    <a:latin typeface="Arial" pitchFamily="34" charset="0"/>
                    <a:cs typeface="Arial" pitchFamily="34" charset="0"/>
                  </a:rPr>
                  <a:t>una forma distinta de determinar la arista segura </a:t>
                </a:r>
              </a:p>
              <a:p>
                <a:pPr algn="just"/>
                <a:endParaRPr lang="es-ES_tradnl" sz="2200" b="1" dirty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r>
                  <a:rPr lang="es-ES_tradnl" sz="22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Kruskal</a:t>
                </a:r>
                <a:r>
                  <a:rPr lang="es-ES_tradnl" sz="2200" b="1" dirty="0" smtClean="0"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es-ES_tradnl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El conjunto </a:t>
                </a:r>
                <a:r>
                  <a:rPr lang="es-ES_tradnl" sz="22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s-ES_tradnl" sz="2200" dirty="0" smtClean="0">
                    <a:latin typeface="Arial" pitchFamily="34" charset="0"/>
                    <a:cs typeface="Arial" pitchFamily="34" charset="0"/>
                  </a:rPr>
                  <a:t>, en un momento intermedio de la ejecución del algoritmo, </a:t>
                </a:r>
                <a:r>
                  <a:rPr lang="es-ES_tradnl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es </a:t>
                </a:r>
                <a:r>
                  <a:rPr lang="es-ES_tradnl" sz="22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un conjunto de árboles </a:t>
                </a:r>
                <a:r>
                  <a:rPr lang="es-ES_tradnl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dentro del bosque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ES_tradnl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 (los restantes vértices que aun no forman parte de las aristas de A  constituyen </a:t>
                </a:r>
                <a:r>
                  <a:rPr lang="es-ES_tradnl" sz="2200" dirty="0">
                    <a:latin typeface="Arial" pitchFamily="34" charset="0"/>
                    <a:cs typeface="Arial" pitchFamily="34" charset="0"/>
                  </a:rPr>
                  <a:t>árboles de un solo </a:t>
                </a:r>
                <a:r>
                  <a:rPr lang="es-ES_tradnl" sz="2200" dirty="0" smtClean="0">
                    <a:latin typeface="Arial" pitchFamily="34" charset="0"/>
                    <a:cs typeface="Arial" pitchFamily="34" charset="0"/>
                  </a:rPr>
                  <a:t>vértice en el bosque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2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cs typeface="Arial" pitchFamily="34" charset="0"/>
                          </a:rPr>
                          <m:t>𝐴</m:t>
                        </m:r>
                      </m:sub>
                    </m:sSub>
                    <m:r>
                      <a:rPr lang="en-US" sz="2200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s-ES_tradnl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algn="just"/>
                <a:endParaRPr lang="es-ES_tradnl" sz="2200" dirty="0" smtClean="0">
                  <a:latin typeface="Arial" pitchFamily="34" charset="0"/>
                  <a:cs typeface="Arial" pitchFamily="34" charset="0"/>
                </a:endParaRPr>
              </a:p>
              <a:p>
                <a:pPr algn="just"/>
                <a:endParaRPr lang="es-ES_tradnl" sz="22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_tradnl" sz="22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Prim</a:t>
                </a:r>
                <a:r>
                  <a:rPr lang="es-ES_tradnl" sz="2200" b="1" dirty="0" smtClean="0"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es-ES_tradnl" sz="2200" dirty="0" smtClean="0">
                    <a:latin typeface="Arial" pitchFamily="34" charset="0"/>
                    <a:cs typeface="Arial" pitchFamily="34" charset="0"/>
                  </a:rPr>
                  <a:t> Las aristas en A, </a:t>
                </a:r>
                <a:r>
                  <a:rPr lang="es-ES_tradnl" sz="2200" dirty="0">
                    <a:latin typeface="Arial" pitchFamily="34" charset="0"/>
                    <a:cs typeface="Arial" pitchFamily="34" charset="0"/>
                  </a:rPr>
                  <a:t>en un momento intermedio </a:t>
                </a:r>
                <a:r>
                  <a:rPr lang="es-ES_tradnl" sz="2200" dirty="0" smtClean="0">
                    <a:latin typeface="Arial" pitchFamily="34" charset="0"/>
                    <a:cs typeface="Arial" pitchFamily="34" charset="0"/>
                  </a:rPr>
                  <a:t>de </a:t>
                </a:r>
                <a:r>
                  <a:rPr lang="es-ES_tradnl" sz="2200" dirty="0">
                    <a:latin typeface="Arial" pitchFamily="34" charset="0"/>
                    <a:cs typeface="Arial" pitchFamily="34" charset="0"/>
                  </a:rPr>
                  <a:t>la ejecución del algoritmo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inducen </a:t>
                </a:r>
                <a:r>
                  <a:rPr lang="es-ES_tradnl" sz="2400" dirty="0">
                    <a:latin typeface="Arial" pitchFamily="34" charset="0"/>
                    <a:cs typeface="Arial" pitchFamily="34" charset="0"/>
                  </a:rPr>
                  <a:t>un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cs typeface="Arial" pitchFamily="34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s-ES_tradnl" sz="2000" b="1" dirty="0">
                    <a:latin typeface="Arial" pitchFamily="34" charset="0"/>
                    <a:cs typeface="Arial" pitchFamily="34" charset="0"/>
                  </a:rPr>
                  <a:t> =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cs typeface="Arial" pitchFamily="34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s-ES_tradnl" sz="2000" b="1" dirty="0">
                    <a:latin typeface="Arial" pitchFamily="34" charset="0"/>
                    <a:cs typeface="Arial" pitchFamily="34" charset="0"/>
                  </a:rPr>
                  <a:t> , </a:t>
                </a:r>
                <a:r>
                  <a:rPr lang="es-ES_tradnl" sz="2000" b="1" i="1" dirty="0"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s-ES_tradnl" sz="2000" b="1" dirty="0">
                    <a:latin typeface="Arial" pitchFamily="34" charset="0"/>
                    <a:cs typeface="Arial" pitchFamily="34" charset="0"/>
                  </a:rPr>
                  <a:t>&gt; .</a:t>
                </a:r>
                <a:r>
                  <a:rPr lang="es-ES_tradnl" sz="20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2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  <a:cs typeface="Arial" pitchFamily="34" charset="0"/>
                          </a:rPr>
                          <m:t>𝑮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s-ES_tradnl" sz="22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sz="2200" dirty="0">
                    <a:latin typeface="Arial" pitchFamily="34" charset="0"/>
                    <a:cs typeface="Arial" pitchFamily="34" charset="0"/>
                  </a:rPr>
                  <a:t>es un </a:t>
                </a:r>
                <a:r>
                  <a:rPr lang="es-ES_tradnl" sz="2200" dirty="0" smtClean="0">
                    <a:latin typeface="Arial" pitchFamily="34" charset="0"/>
                    <a:cs typeface="Arial" pitchFamily="34" charset="0"/>
                  </a:rPr>
                  <a:t>árbol.</a:t>
                </a:r>
                <a:endParaRPr lang="es-ES_tradnl" sz="2200" dirty="0">
                  <a:latin typeface="Arial" pitchFamily="34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ES_tradnl" sz="2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sz="2200" dirty="0" smtClean="0">
                    <a:latin typeface="Arial" pitchFamily="34" charset="0"/>
                    <a:cs typeface="Arial" pitchFamily="34" charset="0"/>
                  </a:rPr>
                  <a:t>es el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conjunto </a:t>
                </a:r>
                <a:r>
                  <a:rPr lang="es-ES_tradnl" sz="2400" dirty="0">
                    <a:latin typeface="Arial" pitchFamily="34" charset="0"/>
                    <a:cs typeface="Arial" pitchFamily="34" charset="0"/>
                  </a:rPr>
                  <a:t>de los vértices sobre los que incide alguna arista de </a:t>
                </a:r>
                <a:r>
                  <a:rPr lang="es-ES_tradnl" sz="2400" i="1" dirty="0">
                    <a:latin typeface="Arial" pitchFamily="34" charset="0"/>
                    <a:cs typeface="Arial" pitchFamily="34" charset="0"/>
                  </a:rPr>
                  <a:t>A</a:t>
                </a:r>
              </a:p>
              <a:p>
                <a:endParaRPr lang="es-ES_tradnl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37" y="1149489"/>
                <a:ext cx="8610600" cy="5632311"/>
              </a:xfrm>
              <a:prstGeom prst="rect">
                <a:avLst/>
              </a:prstGeom>
              <a:blipFill rotWithShape="0">
                <a:blip r:embed="rId2"/>
                <a:stretch>
                  <a:fillRect l="-1062" t="-649" r="-8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PRIM y Kruskal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04800" y="2392025"/>
            <a:ext cx="8534400" cy="1432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76200" y="639425"/>
                <a:ext cx="9067800" cy="6370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Estrategia (</a:t>
                </a:r>
                <a:r>
                  <a:rPr lang="es-ES_tradnl" sz="2400" b="1" i="1" dirty="0" smtClean="0">
                    <a:latin typeface="Arial" pitchFamily="34" charset="0"/>
                    <a:cs typeface="Arial" pitchFamily="34" charset="0"/>
                  </a:rPr>
                  <a:t>glotona</a:t>
                </a:r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) de funcionamiento</a:t>
                </a:r>
              </a:p>
              <a:p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Encuentra la </a:t>
                </a:r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arista segura,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para añadir a </a:t>
                </a:r>
                <a:r>
                  <a:rPr lang="es-ES_tradnl" sz="24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 bajo el siguiente criterio: </a:t>
                </a:r>
              </a:p>
              <a:p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Seleccionar, </a:t>
                </a:r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entre todas las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aristas que enlazan árboles distintos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del bosque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 la arista &lt;u, v&gt; </a:t>
                </a:r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de menor peso (</a:t>
                </a:r>
                <a:r>
                  <a:rPr lang="es-ES_tradnl" sz="2400" b="1" i="1" dirty="0" smtClean="0">
                    <a:latin typeface="Arial" pitchFamily="34" charset="0"/>
                    <a:cs typeface="Arial" pitchFamily="34" charset="0"/>
                  </a:rPr>
                  <a:t>liviana)</a:t>
                </a:r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Lo siguiente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justifica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la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credibilidad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del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criterio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planteado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dos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árboles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del 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bosque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Sea u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, v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 y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&lt;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u, v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&gt;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E          </a:t>
                </a:r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(</a:t>
                </a:r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&lt;</a:t>
                </a:r>
                <a:r>
                  <a:rPr lang="en-US" sz="24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u, </a:t>
                </a:r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v&gt; </a:t>
                </a:r>
                <a:r>
                  <a:rPr lang="en-US" sz="2400" b="1" dirty="0" err="1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conecta</a:t>
                </a:r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 a C1 con C2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). </a:t>
                </a:r>
              </a:p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Sea el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corte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, V-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)                    </a:t>
                </a:r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(&lt;</a:t>
                </a:r>
                <a:r>
                  <a:rPr lang="en-US" sz="24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u, v</a:t>
                </a:r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&gt; </a:t>
                </a:r>
                <a:r>
                  <a:rPr lang="en-US" sz="2400" b="1" dirty="0" err="1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cruza</a:t>
                </a:r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 el corte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), </a:t>
                </a:r>
              </a:p>
              <a:p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entonces, </a:t>
                </a:r>
              </a:p>
              <a:p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si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&lt;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u, v&gt; es </a:t>
                </a:r>
                <a:r>
                  <a:rPr lang="en-US" sz="2400" b="1" dirty="0" err="1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liviana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, entonces </a:t>
                </a:r>
                <a:r>
                  <a:rPr lang="en-US" sz="2400" b="1" dirty="0" err="1" smtClean="0">
                    <a:latin typeface="Arial" pitchFamily="34" charset="0"/>
                    <a:cs typeface="Arial" pitchFamily="34" charset="0"/>
                  </a:rPr>
                  <a:t>por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Corol. 2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  <a:sym typeface="Symbol"/>
                  </a:rPr>
                  <a:t>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es </a:t>
                </a:r>
                <a:r>
                  <a:rPr lang="en-US" sz="2400" b="1" dirty="0" err="1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segura</a:t>
                </a:r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 para A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en-US" sz="2400" b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39425"/>
                <a:ext cx="9067800" cy="6370975"/>
              </a:xfrm>
              <a:prstGeom prst="rect">
                <a:avLst/>
              </a:prstGeom>
              <a:blipFill rotWithShape="1">
                <a:blip r:embed="rId2"/>
                <a:stretch>
                  <a:fillRect l="-1076" t="-670" r="-12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</a:t>
            </a:r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Kruskal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76200" y="1676400"/>
                <a:ext cx="9144000" cy="3785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La implementación de Kruskal que se ofrece utiliza la estructura de datos: </a:t>
                </a:r>
                <a:r>
                  <a:rPr lang="es-ES_tradnl" sz="2400" b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Conjuntos </a:t>
                </a:r>
                <a:r>
                  <a:rPr lang="es-ES_tradnl" sz="2400" b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s-ES_tradnl" sz="2400" b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isjuntos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para representar los árboles del bosque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FontTx/>
                  <a:buChar char="-"/>
                </a:pPr>
                <a:endParaRPr lang="es-ES_tradnl" sz="2400" b="1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Los conjunto están formados, en cada caso, por los vértices que pertenecen a un mismo árbol en el bosque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es-ES_tradnl" sz="2400" b="1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_tradnl" sz="2400" b="1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SetOf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 : permite saber si dos vértices pertenecen al mismo árbol </a:t>
                </a:r>
              </a:p>
              <a:p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_tradnl" sz="2400" b="1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Merge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: permite </a:t>
                </a:r>
                <a:r>
                  <a:rPr lang="es-ES_tradnl" sz="2400" i="1" dirty="0" smtClean="0">
                    <a:latin typeface="Arial" pitchFamily="34" charset="0"/>
                    <a:cs typeface="Arial" pitchFamily="34" charset="0"/>
                  </a:rPr>
                  <a:t>unir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 dos árboles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676400"/>
                <a:ext cx="9144000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1067" t="-1127" b="-28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Kruskal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04800" y="909221"/>
            <a:ext cx="8763000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Kruskal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AutoNum type="arabicPlain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</a:t>
            </a:r>
          </a:p>
          <a:p>
            <a:pPr marL="514350" indent="-514350">
              <a:buAutoNum type="arabicPlain"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Inicializar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una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estructura de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conjunto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disjunto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donde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cada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vértice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de G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un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conjunto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</a:p>
          <a:p>
            <a:pPr marL="514350" indent="-514350">
              <a:buAutoNum type="arabicPlain"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Ordenar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las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aristas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de E en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orden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no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creciente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con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respecto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a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su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costo</a:t>
            </a:r>
            <a:endParaRPr lang="en-US" sz="2800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514350" indent="-514350">
              <a:buAutoNum type="arabicPlain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Para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cada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arista &lt;u, v&gt;E,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tomadas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según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la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ordenación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:</a:t>
            </a:r>
            <a:endParaRPr lang="en-US" sz="2800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514350" indent="-514350">
              <a:buAutoNum type="arabicPlain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	if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SetOf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(u)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SetOf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(v)</a:t>
            </a:r>
          </a:p>
          <a:p>
            <a:pPr marL="514350" indent="-514350">
              <a:buAutoNum type="arabicPlain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		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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{&lt;u, v&gt;}</a:t>
            </a:r>
          </a:p>
          <a:p>
            <a:pPr marL="514350" indent="-514350">
              <a:buAutoNum type="arabicPlain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		Merge(u, v)</a:t>
            </a:r>
          </a:p>
          <a:p>
            <a:pPr marL="514350" indent="-514350">
              <a:buAutoNum type="arabicPlain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 A</a:t>
            </a:r>
            <a:endParaRPr lang="en-US" sz="2800" b="1" dirty="0" smtClean="0">
              <a:latin typeface="Courier New" pitchFamily="49" charset="0"/>
              <a:cs typeface="Courier New" pitchFamily="49" charset="0"/>
              <a:sym typeface="Symbo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Kruskal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5800" y="685800"/>
            <a:ext cx="8153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L 1-2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:  Inicializan a  </a:t>
            </a:r>
            <a:r>
              <a:rPr lang="es-ES_tradnl" sz="24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vacío y crear |V| árboles de un nodo cada uno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L 3: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Las aristas en E se ordenan para ir tomándolas en orden no decreciente con respecto al peso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L 4-7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: Chequear para cada arista &lt;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&gt;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seleccionada si  	sus extremos pertenecen al mismo árbol:</a:t>
            </a:r>
          </a:p>
          <a:p>
            <a:pPr lvl="2"/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SI</a:t>
            </a:r>
            <a:r>
              <a:rPr lang="es-ES_tradnl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s-ES_tradnl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&lt;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&gt;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no puede añadirse al bosque, formaría un ciclo, entonces la arista se descarta</a:t>
            </a:r>
          </a:p>
          <a:p>
            <a:pPr lvl="2"/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NO</a:t>
            </a:r>
            <a:r>
              <a:rPr lang="es-ES_tradnl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s-ES_tradnl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los extremos pertenecen a árboles diferentes y la arista se añade a </a:t>
            </a:r>
            <a:r>
              <a:rPr lang="es-ES_tradnl" sz="24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, mezclando en un mismo conjunto a los vértices del árbol al que pertenece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con los del árbol de 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v</a:t>
            </a:r>
          </a:p>
          <a:p>
            <a:pPr lvl="1"/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8: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retornar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 =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AACM</a:t>
            </a:r>
            <a:endParaRPr lang="es-ES_tradnl" sz="24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Kruskal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8600" y="985421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Complejidad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temporal: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El tiempo de ejecución del algoritmo de Kruskal depende de la implementación que se tenga de la estructura de conjuntos disjuntos </a:t>
            </a:r>
          </a:p>
          <a:p>
            <a:pPr>
              <a:buFontTx/>
              <a:buChar char="-"/>
            </a:pPr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- Asumiremos que se tiene la implementación con la </a:t>
            </a:r>
            <a:r>
              <a:rPr lang="es-ES_tradnl" sz="24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unión por cantidad o altura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_tradnl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Vea Conferencia </a:t>
            </a:r>
            <a:r>
              <a:rPr lang="es-ES_tradnl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Conj</a:t>
            </a:r>
            <a:r>
              <a:rPr lang="es-ES_tradnl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_tradnl" i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Disj</a:t>
            </a:r>
            <a:r>
              <a:rPr lang="es-ES_tradnl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EDA I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Inicializar la estructura de Conjunto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Disjunto 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es: O(|V|)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Ordenar las aristas es O(|E| log |E|)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Se realizan O(|E|) operaciones (</a:t>
            </a:r>
            <a:r>
              <a:rPr lang="es-ES_tradnl" sz="2400" dirty="0" err="1" smtClean="0">
                <a:latin typeface="Arial" pitchFamily="34" charset="0"/>
                <a:cs typeface="Arial" pitchFamily="34" charset="0"/>
              </a:rPr>
              <a:t>setOf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 ó </a:t>
            </a:r>
            <a:r>
              <a:rPr lang="es-ES_tradnl" sz="2400" dirty="0" err="1" smtClean="0">
                <a:latin typeface="Arial" pitchFamily="34" charset="0"/>
                <a:cs typeface="Arial" pitchFamily="34" charset="0"/>
              </a:rPr>
              <a:t>Merge</a:t>
            </a:r>
            <a:r>
              <a:rPr lang="es-ES_tradnl" sz="2400" dirty="0" smtClean="0">
                <a:latin typeface="Arial" pitchFamily="34" charset="0"/>
                <a:cs typeface="Arial" pitchFamily="34" charset="0"/>
              </a:rPr>
              <a:t>) sobre la estructura, en O(log |V|) cada una, para el caso peor</a:t>
            </a:r>
          </a:p>
          <a:p>
            <a:r>
              <a:rPr lang="es-ES_tradnl" sz="2400" b="1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108285"/>
            <a:ext cx="8686800" cy="6858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Complejidad Temporal - Algoritmo de Kruskal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3086100"/>
            <a:ext cx="91440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52400" y="261402"/>
            <a:ext cx="88392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s-E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Grafo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ponderado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s-E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Symbol" pitchFamily="18" charset="2"/>
              <a:buChar char="&quot;"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&lt;</a:t>
            </a: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u,v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&gt;</a:t>
            </a:r>
            <a:r>
              <a:rPr lang="es-ES" sz="2400" dirty="0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E, </a:t>
            </a:r>
            <a:r>
              <a:rPr lang="es-ES" sz="2400" dirty="0" smtClean="0">
                <a:latin typeface="Arial" pitchFamily="34" charset="0"/>
                <a:cs typeface="Arial" pitchFamily="34" charset="0"/>
                <a:sym typeface="Symbol"/>
              </a:rPr>
              <a:t>(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u,v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&gt;) </a:t>
            </a:r>
            <a:endParaRPr lang="es-ES" sz="2400" dirty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Donde, generalmente,  </a:t>
            </a:r>
            <a:r>
              <a:rPr lang="es-ES" sz="2400" dirty="0"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s-ES" sz="2400" dirty="0" smtClean="0"/>
              <a:t>: E </a:t>
            </a:r>
            <a:r>
              <a:rPr lang="es-ES" sz="2400" dirty="0" smtClean="0">
                <a:sym typeface="Wingdings" pitchFamily="2" charset="2"/>
              </a:rPr>
              <a:t> </a:t>
            </a:r>
            <a:r>
              <a:rPr lang="es-ES" sz="2400" dirty="0" smtClean="0">
                <a:sym typeface="Symbol"/>
              </a:rPr>
              <a:t></a:t>
            </a:r>
            <a:endParaRPr lang="es-ES" sz="24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  <a:sym typeface="Symbol"/>
              </a:rPr>
              <a:t>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&lt;</a:t>
            </a:r>
            <a:r>
              <a:rPr lang="es-ES" sz="2400" dirty="0" err="1">
                <a:latin typeface="Arial" pitchFamily="34" charset="0"/>
                <a:cs typeface="Arial" pitchFamily="34" charset="0"/>
              </a:rPr>
              <a:t>u,v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&gt; representa </a:t>
            </a:r>
            <a:r>
              <a:rPr lang="es-ES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 costo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s-ES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 peso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para la arista &lt;u, v&gt;</a:t>
            </a:r>
          </a:p>
          <a:p>
            <a:endParaRPr lang="es-ES" sz="2400" dirty="0">
              <a:latin typeface="Arial" pitchFamily="34" charset="0"/>
              <a:cs typeface="Arial" pitchFamily="34" charset="0"/>
            </a:endParaRPr>
          </a:p>
          <a:p>
            <a:r>
              <a:rPr lang="es-ES" sz="2400" b="1" dirty="0" smtClean="0">
                <a:latin typeface="Arial" pitchFamily="34" charset="0"/>
                <a:cs typeface="Arial" pitchFamily="34" charset="0"/>
              </a:rPr>
              <a:t>Ejemplo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costo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cantidad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de </a:t>
            </a:r>
            <a:r>
              <a:rPr lang="es-E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cable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necesario para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conectar los </a:t>
            </a:r>
            <a:r>
              <a:rPr lang="es-E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pines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u y v</a:t>
            </a:r>
          </a:p>
          <a:p>
            <a:pPr>
              <a:buFont typeface="Symbol" pitchFamily="18" charset="2"/>
              <a:buChar char="&quot;"/>
            </a:pPr>
            <a:endParaRPr lang="es-E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400" b="1" dirty="0" smtClean="0">
                <a:latin typeface="Arial" pitchFamily="34" charset="0"/>
                <a:cs typeface="Arial" pitchFamily="34" charset="0"/>
              </a:rPr>
              <a:t>Objetivo: </a:t>
            </a:r>
          </a:p>
          <a:p>
            <a:endParaRPr lang="es-ES" sz="24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400" dirty="0" smtClean="0">
                <a:latin typeface="Arial" pitchFamily="34" charset="0"/>
                <a:cs typeface="Arial" pitchFamily="34" charset="0"/>
              </a:rPr>
              <a:t>Encontrar un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subconjunto E’ de E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que conecte </a:t>
            </a:r>
            <a:r>
              <a:rPr lang="es-ES" sz="2400" b="1" u="sng" dirty="0" smtClean="0">
                <a:latin typeface="Arial" pitchFamily="34" charset="0"/>
                <a:cs typeface="Arial" pitchFamily="34" charset="0"/>
              </a:rPr>
              <a:t>todos los vértices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en V, cuyo </a:t>
            </a:r>
            <a:r>
              <a:rPr lang="es-ES" sz="2400" b="1" i="1" dirty="0" smtClean="0">
                <a:latin typeface="Arial" pitchFamily="34" charset="0"/>
                <a:cs typeface="Arial" pitchFamily="34" charset="0"/>
              </a:rPr>
              <a:t>costo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i="1" dirty="0" smtClean="0">
                <a:latin typeface="Arial" pitchFamily="34" charset="0"/>
                <a:cs typeface="Arial" pitchFamily="34" charset="0"/>
              </a:rPr>
              <a:t>total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(la suma de todos los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costos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pesos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de las aristas)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sea </a:t>
            </a:r>
            <a:r>
              <a:rPr lang="es-ES" sz="2400" b="1" u="sng" dirty="0" smtClean="0">
                <a:latin typeface="Arial" pitchFamily="34" charset="0"/>
                <a:cs typeface="Arial" pitchFamily="34" charset="0"/>
              </a:rPr>
              <a:t>mínimo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C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on todo ello, formar un árbol </a:t>
            </a:r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T=&lt;V, E’&gt; 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Grafo ponderado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52400" y="4953000"/>
            <a:ext cx="8839200" cy="17409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0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848600" y="3562290"/>
            <a:ext cx="13716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angle 1"/>
          <p:cNvSpPr/>
          <p:nvPr/>
        </p:nvSpPr>
        <p:spPr>
          <a:xfrm>
            <a:off x="7467600" y="2724090"/>
            <a:ext cx="11430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76200" y="909221"/>
            <a:ext cx="8763000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Kruskal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AutoNum type="arabicPlain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</a:t>
            </a:r>
          </a:p>
          <a:p>
            <a:pPr marL="514350" indent="-514350">
              <a:buAutoNum type="arabicPlain"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Inicializar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una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estructura de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conjunto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disjunto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donde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cada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vértice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de G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un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conjunto</a:t>
            </a:r>
            <a:endParaRPr lang="en-US" sz="2800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514350" indent="-514350">
              <a:buAutoNum type="arabicPlain"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Ordenar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las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aristas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de E en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orden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creciente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con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respecto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a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su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costo</a:t>
            </a:r>
            <a:endParaRPr lang="en-US" sz="2800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514350" indent="-514350">
              <a:buAutoNum type="arabicPlain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Para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cada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arista &lt;u, v&gt;E,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tomadas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según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la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ordenación</a:t>
            </a:r>
            <a:endParaRPr lang="en-US" sz="2800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514350" indent="-514350">
              <a:buAutoNum type="arabicPlain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	if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SetOf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(u)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SetOf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(v)</a:t>
            </a:r>
          </a:p>
          <a:p>
            <a:pPr marL="514350" indent="-514350">
              <a:buAutoNum type="arabicPlain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		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A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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{&lt;u, v&gt;}</a:t>
            </a:r>
          </a:p>
          <a:p>
            <a:pPr marL="514350" indent="-514350">
              <a:buAutoNum type="arabicPlain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		Merge(u, v)</a:t>
            </a:r>
          </a:p>
          <a:p>
            <a:pPr marL="514350" indent="-514350">
              <a:buAutoNum type="arabicPlain"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 A</a:t>
            </a:r>
            <a:endParaRPr lang="en-US" sz="2800" b="1" dirty="0" smtClean="0">
              <a:latin typeface="Courier New" pitchFamily="49" charset="0"/>
              <a:cs typeface="Courier New" pitchFamily="49" charset="0"/>
              <a:sym typeface="Symbol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315200" y="27240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    O(|V|)</a:t>
            </a:r>
            <a:endParaRPr lang="es-ES_tradnl" sz="2000" b="1" dirty="0">
              <a:solidFill>
                <a:srgbClr val="FF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85800" y="1828800"/>
            <a:ext cx="7772400" cy="1295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Rectángulo"/>
          <p:cNvSpPr/>
          <p:nvPr/>
        </p:nvSpPr>
        <p:spPr>
          <a:xfrm>
            <a:off x="685800" y="3124200"/>
            <a:ext cx="8229600" cy="838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CuadroTexto"/>
          <p:cNvSpPr txBox="1"/>
          <p:nvPr/>
        </p:nvSpPr>
        <p:spPr>
          <a:xfrm>
            <a:off x="7674306" y="3543300"/>
            <a:ext cx="160275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O(|</a:t>
            </a:r>
            <a:r>
              <a:rPr lang="en-US" sz="2000" b="1" dirty="0" err="1" smtClean="0">
                <a:solidFill>
                  <a:srgbClr val="FF0000"/>
                </a:solidFill>
                <a:sym typeface="Wingdings" pitchFamily="2" charset="2"/>
              </a:rPr>
              <a:t>E|log|E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|)</a:t>
            </a:r>
            <a:endParaRPr lang="es-ES_tradnl" sz="2000" b="1" dirty="0">
              <a:solidFill>
                <a:srgbClr val="FF000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85800" y="4045528"/>
            <a:ext cx="8229600" cy="20504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CuadroTexto"/>
          <p:cNvSpPr txBox="1"/>
          <p:nvPr/>
        </p:nvSpPr>
        <p:spPr>
          <a:xfrm>
            <a:off x="5501986" y="4821382"/>
            <a:ext cx="1676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 O(</a:t>
            </a:r>
            <a:r>
              <a:rPr lang="en-US" sz="2000" b="1" dirty="0" err="1" smtClean="0">
                <a:solidFill>
                  <a:srgbClr val="FF0000"/>
                </a:solidFill>
                <a:sym typeface="Wingdings" pitchFamily="2" charset="2"/>
              </a:rPr>
              <a:t>log|V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|)</a:t>
            </a:r>
            <a:endParaRPr lang="es-ES_tradnl" sz="2000" b="1" dirty="0">
              <a:solidFill>
                <a:srgbClr val="FF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267200" y="5638800"/>
            <a:ext cx="1676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 O(</a:t>
            </a:r>
            <a:r>
              <a:rPr lang="en-US" sz="2000" b="1" dirty="0" err="1" smtClean="0">
                <a:solidFill>
                  <a:srgbClr val="FF0000"/>
                </a:solidFill>
                <a:sym typeface="Wingdings" pitchFamily="2" charset="2"/>
              </a:rPr>
              <a:t>log|V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|)</a:t>
            </a:r>
            <a:endParaRPr lang="es-ES_tradnl" sz="2000" b="1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413008" y="5638800"/>
            <a:ext cx="1905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 O(|E| log |V|)</a:t>
            </a:r>
            <a:endParaRPr lang="es-ES_tradnl" sz="2000" b="1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419600" y="44004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    O(|E|)</a:t>
            </a:r>
            <a:endParaRPr lang="es-ES_tradnl" sz="2000" b="1" dirty="0">
              <a:solidFill>
                <a:srgbClr val="FF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Complejidad Temporal - Algoritmo de Kruskal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Elipse"/>
          <p:cNvSpPr/>
          <p:nvPr/>
        </p:nvSpPr>
        <p:spPr>
          <a:xfrm>
            <a:off x="4062663" y="6097012"/>
            <a:ext cx="2410691" cy="68478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4170218" y="4565809"/>
            <a:ext cx="2410691" cy="68478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1066800" y="1059597"/>
            <a:ext cx="2743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1066800" y="2126397"/>
            <a:ext cx="27432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1066800" y="3116997"/>
            <a:ext cx="2743200" cy="1776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752600" y="1269087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    O(|V|)</a:t>
            </a:r>
            <a:endParaRPr lang="es-ES_tradnl" sz="2000" b="1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00200" y="2335887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O(|</a:t>
            </a:r>
            <a:r>
              <a:rPr lang="en-US" sz="2000" b="1" dirty="0" err="1" smtClean="0">
                <a:solidFill>
                  <a:srgbClr val="FF0000"/>
                </a:solidFill>
                <a:sym typeface="Wingdings" pitchFamily="2" charset="2"/>
              </a:rPr>
              <a:t>E|log|E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|)</a:t>
            </a:r>
            <a:endParaRPr lang="es-ES_tradnl" sz="2000" b="1" dirty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00200" y="3707487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O(|</a:t>
            </a:r>
            <a:r>
              <a:rPr lang="en-US" sz="2000" b="1" dirty="0" err="1" smtClean="0">
                <a:solidFill>
                  <a:srgbClr val="FF0000"/>
                </a:solidFill>
                <a:sym typeface="Wingdings" pitchFamily="2" charset="2"/>
              </a:rPr>
              <a:t>E|log|V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|)</a:t>
            </a:r>
            <a:endParaRPr lang="es-ES_tradnl" sz="2000" b="1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676400" y="498123"/>
            <a:ext cx="167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Kruskal</a:t>
            </a:r>
          </a:p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4191000" y="526197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Como G es </a:t>
            </a:r>
            <a:r>
              <a:rPr lang="en-US" sz="2400" dirty="0" err="1" smtClean="0"/>
              <a:t>conexo</a:t>
            </a:r>
            <a:r>
              <a:rPr lang="en-US" sz="2400" dirty="0" smtClean="0"/>
              <a:t>, entonces , </a:t>
            </a:r>
          </a:p>
          <a:p>
            <a:r>
              <a:rPr lang="es-ES_tradnl" sz="2400" dirty="0" smtClean="0">
                <a:cs typeface="Arial" pitchFamily="34" charset="0"/>
              </a:rPr>
              <a:t>|</a:t>
            </a:r>
            <a:r>
              <a:rPr lang="es-ES_tradnl" sz="2400" dirty="0">
                <a:cs typeface="Arial" pitchFamily="34" charset="0"/>
              </a:rPr>
              <a:t>V| - 1 ≤ |E| </a:t>
            </a:r>
            <a:r>
              <a:rPr lang="es-ES_tradnl" sz="2400" dirty="0" smtClean="0">
                <a:cs typeface="Arial" pitchFamily="34" charset="0"/>
                <a:sym typeface="Symbol"/>
              </a:rPr>
              <a:t> |V| es O(|E|)  este costo no es el preponderante en el orden general del algoritmo</a:t>
            </a:r>
            <a:endParaRPr lang="es-ES" sz="2400" dirty="0"/>
          </a:p>
        </p:txBody>
      </p:sp>
      <p:sp>
        <p:nvSpPr>
          <p:cNvPr id="11" name="10 Cerrar llave"/>
          <p:cNvSpPr/>
          <p:nvPr/>
        </p:nvSpPr>
        <p:spPr>
          <a:xfrm>
            <a:off x="3810000" y="946358"/>
            <a:ext cx="381000" cy="10757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170218" y="2126397"/>
            <a:ext cx="4821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cs typeface="Arial" pitchFamily="34" charset="0"/>
              </a:rPr>
              <a:t>|E| &lt; </a:t>
            </a:r>
            <a:r>
              <a:rPr lang="en-US" sz="2400" dirty="0" smtClean="0">
                <a:cs typeface="Arial" pitchFamily="34" charset="0"/>
              </a:rPr>
              <a:t>|V|</a:t>
            </a:r>
            <a:r>
              <a:rPr lang="en-US" sz="2400" baseline="30000" dirty="0" smtClean="0">
                <a:cs typeface="Arial" pitchFamily="34" charset="0"/>
              </a:rPr>
              <a:t>2</a:t>
            </a:r>
            <a:endParaRPr lang="es-ES_tradnl" i="1" dirty="0" smtClean="0">
              <a:cs typeface="Arial" pitchFamily="34" charset="0"/>
            </a:endParaRPr>
          </a:p>
          <a:p>
            <a:r>
              <a:rPr lang="en-US" sz="2400" dirty="0" smtClean="0">
                <a:cs typeface="Arial" pitchFamily="34" charset="0"/>
                <a:sym typeface="Symbol"/>
              </a:rPr>
              <a:t></a:t>
            </a:r>
            <a:r>
              <a:rPr lang="en-US" sz="2400" dirty="0" smtClean="0">
                <a:cs typeface="Arial" pitchFamily="34" charset="0"/>
              </a:rPr>
              <a:t> 		</a:t>
            </a:r>
            <a:r>
              <a:rPr lang="en-US" sz="2400" i="1" dirty="0" err="1" smtClean="0">
                <a:cs typeface="Arial" pitchFamily="34" charset="0"/>
              </a:rPr>
              <a:t>log|E</a:t>
            </a:r>
            <a:r>
              <a:rPr lang="en-US" sz="2400" i="1" dirty="0" smtClean="0">
                <a:cs typeface="Arial" pitchFamily="34" charset="0"/>
              </a:rPr>
              <a:t>| &lt; log|V|</a:t>
            </a:r>
            <a:r>
              <a:rPr lang="en-US" sz="2400" i="1" baseline="30000" dirty="0" smtClean="0">
                <a:cs typeface="Arial" pitchFamily="34" charset="0"/>
              </a:rPr>
              <a:t>2</a:t>
            </a:r>
            <a:r>
              <a:rPr lang="en-US" sz="2400" i="1" dirty="0" smtClean="0">
                <a:cs typeface="Arial" pitchFamily="34" charset="0"/>
              </a:rPr>
              <a:t> </a:t>
            </a:r>
          </a:p>
          <a:p>
            <a:r>
              <a:rPr lang="en-US" sz="2400" dirty="0" smtClean="0">
                <a:cs typeface="Arial" pitchFamily="34" charset="0"/>
                <a:sym typeface="Symbol"/>
              </a:rPr>
              <a:t></a:t>
            </a:r>
            <a:r>
              <a:rPr lang="en-US" sz="2400" dirty="0" smtClean="0">
                <a:cs typeface="Arial" pitchFamily="34" charset="0"/>
              </a:rPr>
              <a:t> 		</a:t>
            </a:r>
            <a:r>
              <a:rPr lang="en-US" sz="2400" i="1" dirty="0" err="1" smtClean="0">
                <a:cs typeface="Arial" pitchFamily="34" charset="0"/>
              </a:rPr>
              <a:t>log|E</a:t>
            </a:r>
            <a:r>
              <a:rPr lang="en-US" sz="2400" i="1" dirty="0" smtClean="0">
                <a:cs typeface="Arial" pitchFamily="34" charset="0"/>
              </a:rPr>
              <a:t>| &lt; 2log|V|</a:t>
            </a:r>
          </a:p>
          <a:p>
            <a:endParaRPr lang="en-US" sz="2400" dirty="0" smtClean="0">
              <a:cs typeface="Arial" pitchFamily="34" charset="0"/>
            </a:endParaRPr>
          </a:p>
          <a:p>
            <a:r>
              <a:rPr lang="en-US" sz="2400" dirty="0" err="1" smtClean="0">
                <a:cs typeface="Arial" pitchFamily="34" charset="0"/>
              </a:rPr>
              <a:t>por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en-US" sz="2400" dirty="0" err="1" smtClean="0">
                <a:cs typeface="Arial" pitchFamily="34" charset="0"/>
              </a:rPr>
              <a:t>tanto</a:t>
            </a:r>
            <a:r>
              <a:rPr lang="en-US" sz="2400" dirty="0" smtClean="0">
                <a:cs typeface="Arial" pitchFamily="34" charset="0"/>
              </a:rPr>
              <a:t>, </a:t>
            </a:r>
            <a:r>
              <a:rPr lang="en-US" sz="2400" dirty="0" err="1" smtClean="0">
                <a:cs typeface="Arial" pitchFamily="34" charset="0"/>
              </a:rPr>
              <a:t>log|E</a:t>
            </a:r>
            <a:r>
              <a:rPr lang="en-US" sz="2400" dirty="0" smtClean="0">
                <a:cs typeface="Arial" pitchFamily="34" charset="0"/>
              </a:rPr>
              <a:t>| es </a:t>
            </a:r>
            <a:r>
              <a:rPr lang="en-US" sz="2400" i="1" dirty="0" smtClean="0">
                <a:cs typeface="Arial" pitchFamily="34" charset="0"/>
              </a:rPr>
              <a:t>O(log |V|) </a:t>
            </a:r>
            <a:r>
              <a:rPr lang="en-US" sz="2400" dirty="0" smtClean="0">
                <a:cs typeface="Arial" pitchFamily="34" charset="0"/>
              </a:rPr>
              <a:t>entonces, el costo del </a:t>
            </a:r>
            <a:r>
              <a:rPr lang="en-US" sz="2400" dirty="0" err="1" smtClean="0">
                <a:cs typeface="Arial" pitchFamily="34" charset="0"/>
              </a:rPr>
              <a:t>algoritmo</a:t>
            </a:r>
            <a:r>
              <a:rPr lang="en-US" sz="2400" dirty="0" smtClean="0">
                <a:cs typeface="Arial" pitchFamily="34" charset="0"/>
              </a:rPr>
              <a:t> es</a:t>
            </a:r>
          </a:p>
          <a:p>
            <a:endParaRPr lang="en-US" sz="2400" dirty="0">
              <a:cs typeface="Arial" pitchFamily="34" charset="0"/>
            </a:endParaRPr>
          </a:p>
          <a:p>
            <a:r>
              <a:rPr lang="en-US" sz="2400" dirty="0" smtClean="0">
                <a:cs typeface="Arial" pitchFamily="34" charset="0"/>
              </a:rPr>
              <a:t> </a:t>
            </a:r>
            <a:r>
              <a:rPr lang="es-ES_tradnl" sz="2400" b="1" i="1" dirty="0" smtClean="0">
                <a:cs typeface="Arial" pitchFamily="34" charset="0"/>
              </a:rPr>
              <a:t>O(|E| log |V|) </a:t>
            </a:r>
          </a:p>
        </p:txBody>
      </p:sp>
      <p:sp>
        <p:nvSpPr>
          <p:cNvPr id="13" name="12 Cerrar llave"/>
          <p:cNvSpPr/>
          <p:nvPr/>
        </p:nvSpPr>
        <p:spPr>
          <a:xfrm>
            <a:off x="3810000" y="2126397"/>
            <a:ext cx="381000" cy="2767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990600" y="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_tradnl" sz="2400" dirty="0">
                <a:solidFill>
                  <a:srgbClr val="00B050"/>
                </a:solidFill>
                <a:cs typeface="Arial" pitchFamily="34" charset="0"/>
              </a:rPr>
              <a:t>G </a:t>
            </a:r>
            <a:r>
              <a:rPr lang="es-ES_tradnl" sz="2400" dirty="0" smtClean="0">
                <a:solidFill>
                  <a:srgbClr val="00B050"/>
                </a:solidFill>
                <a:cs typeface="Arial" pitchFamily="34" charset="0"/>
              </a:rPr>
              <a:t>representado </a:t>
            </a:r>
            <a:r>
              <a:rPr lang="es-ES_tradnl" sz="2400" dirty="0">
                <a:solidFill>
                  <a:srgbClr val="00B050"/>
                </a:solidFill>
                <a:cs typeface="Arial" pitchFamily="34" charset="0"/>
              </a:rPr>
              <a:t>por una </a:t>
            </a:r>
            <a:r>
              <a:rPr lang="es-ES_tradnl" sz="2400" b="1" dirty="0">
                <a:solidFill>
                  <a:srgbClr val="00B050"/>
                </a:solidFill>
                <a:cs typeface="Arial" pitchFamily="34" charset="0"/>
              </a:rPr>
              <a:t>Lista de Adyacencia</a:t>
            </a:r>
          </a:p>
          <a:p>
            <a:endParaRPr lang="es-ES" sz="24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990600" y="5140405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_tradnl" sz="2400" dirty="0">
                <a:solidFill>
                  <a:srgbClr val="00B050"/>
                </a:solidFill>
                <a:cs typeface="Arial" pitchFamily="34" charset="0"/>
              </a:rPr>
              <a:t>G </a:t>
            </a:r>
            <a:r>
              <a:rPr lang="es-ES_tradnl" sz="2400" dirty="0" smtClean="0">
                <a:solidFill>
                  <a:srgbClr val="00B050"/>
                </a:solidFill>
                <a:cs typeface="Arial" pitchFamily="34" charset="0"/>
              </a:rPr>
              <a:t>denso o representado </a:t>
            </a:r>
            <a:r>
              <a:rPr lang="es-ES_tradnl" sz="2400" dirty="0">
                <a:solidFill>
                  <a:srgbClr val="00B050"/>
                </a:solidFill>
                <a:cs typeface="Arial" pitchFamily="34" charset="0"/>
              </a:rPr>
              <a:t>por una </a:t>
            </a:r>
            <a:r>
              <a:rPr lang="es-ES_tradnl" sz="2400" b="1" dirty="0" smtClean="0">
                <a:solidFill>
                  <a:srgbClr val="00B050"/>
                </a:solidFill>
                <a:cs typeface="Arial" pitchFamily="34" charset="0"/>
              </a:rPr>
              <a:t>Matriz de </a:t>
            </a:r>
            <a:r>
              <a:rPr lang="es-ES_tradnl" sz="2400" b="1" dirty="0">
                <a:solidFill>
                  <a:srgbClr val="00B050"/>
                </a:solidFill>
                <a:cs typeface="Arial" pitchFamily="34" charset="0"/>
              </a:rPr>
              <a:t>Adyacencia</a:t>
            </a:r>
          </a:p>
          <a:p>
            <a:r>
              <a:rPr lang="en-US" sz="2400" dirty="0" smtClean="0">
                <a:cs typeface="Arial" pitchFamily="34" charset="0"/>
              </a:rPr>
              <a:t>Entonces </a:t>
            </a:r>
            <a:r>
              <a:rPr lang="en-US" sz="2400" dirty="0">
                <a:cs typeface="Arial" pitchFamily="34" charset="0"/>
              </a:rPr>
              <a:t>|E| es </a:t>
            </a:r>
            <a:r>
              <a:rPr lang="en-US" sz="2400" i="1" dirty="0">
                <a:cs typeface="Arial" pitchFamily="34" charset="0"/>
              </a:rPr>
              <a:t>O(|V|</a:t>
            </a:r>
            <a:r>
              <a:rPr lang="en-US" sz="2400" i="1" baseline="30000" dirty="0">
                <a:cs typeface="Arial" pitchFamily="34" charset="0"/>
              </a:rPr>
              <a:t>2</a:t>
            </a:r>
            <a:r>
              <a:rPr lang="en-US" sz="2400" i="1" dirty="0">
                <a:cs typeface="Arial" pitchFamily="34" charset="0"/>
              </a:rPr>
              <a:t>), </a:t>
            </a:r>
            <a:r>
              <a:rPr lang="en-US" sz="2400" dirty="0">
                <a:cs typeface="Arial" pitchFamily="34" charset="0"/>
              </a:rPr>
              <a:t>entonces el costo quedaría </a:t>
            </a:r>
            <a:endParaRPr lang="en-US" sz="2400" dirty="0" smtClean="0">
              <a:cs typeface="Arial" pitchFamily="34" charset="0"/>
            </a:endParaRPr>
          </a:p>
          <a:p>
            <a:endParaRPr lang="en-US" sz="2400" dirty="0" smtClean="0">
              <a:cs typeface="Arial" pitchFamily="34" charset="0"/>
            </a:endParaRPr>
          </a:p>
          <a:p>
            <a:r>
              <a:rPr lang="en-US" sz="2400" b="1" i="1" dirty="0">
                <a:cs typeface="Arial" pitchFamily="34" charset="0"/>
              </a:rPr>
              <a:t>	</a:t>
            </a:r>
            <a:r>
              <a:rPr lang="en-US" sz="2400" b="1" i="1" dirty="0" smtClean="0">
                <a:cs typeface="Arial" pitchFamily="34" charset="0"/>
              </a:rPr>
              <a:t>		      O(|V|</a:t>
            </a:r>
            <a:r>
              <a:rPr lang="en-US" sz="2400" b="1" i="1" baseline="30000" dirty="0" smtClean="0">
                <a:cs typeface="Arial" pitchFamily="34" charset="0"/>
              </a:rPr>
              <a:t>2</a:t>
            </a:r>
            <a:r>
              <a:rPr lang="en-US" sz="2400" b="1" i="1" dirty="0" smtClean="0">
                <a:cs typeface="Arial" pitchFamily="34" charset="0"/>
              </a:rPr>
              <a:t> </a:t>
            </a:r>
            <a:r>
              <a:rPr lang="en-US" sz="2400" b="1" i="1" dirty="0">
                <a:cs typeface="Arial" pitchFamily="34" charset="0"/>
              </a:rPr>
              <a:t>log |V</a:t>
            </a:r>
            <a:r>
              <a:rPr lang="en-US" sz="2400" b="1" i="1" dirty="0" smtClean="0">
                <a:cs typeface="Arial" pitchFamily="34" charset="0"/>
              </a:rPr>
              <a:t>|)</a:t>
            </a:r>
            <a:endParaRPr lang="es-ES_tradnl" sz="2400" b="1" i="1" dirty="0">
              <a:cs typeface="Arial" pitchFamily="34" charset="0"/>
            </a:endParaRPr>
          </a:p>
          <a:p>
            <a:endParaRPr lang="es-ES" sz="2400" dirty="0"/>
          </a:p>
        </p:txBody>
      </p:sp>
      <p:cxnSp>
        <p:nvCxnSpPr>
          <p:cNvPr id="18" name="17 Conector recto"/>
          <p:cNvCxnSpPr/>
          <p:nvPr/>
        </p:nvCxnSpPr>
        <p:spPr>
          <a:xfrm>
            <a:off x="381000" y="2022123"/>
            <a:ext cx="8458200" cy="4812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09600" y="1718370"/>
            <a:ext cx="8153400" cy="3691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609600" y="171837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Observación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Si G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fuera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conexo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puede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aplicarse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Kruskal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cada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componenete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conexa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Para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una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obtendrá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un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AACM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finalmente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para G lo que se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obtiene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es un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bosque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formado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los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AACM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obtenidos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cada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una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componentes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conexas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s-ES_tradnl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Kruskal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39 Grupo"/>
          <p:cNvGrpSpPr/>
          <p:nvPr/>
        </p:nvGrpSpPr>
        <p:grpSpPr>
          <a:xfrm>
            <a:off x="2133600" y="304800"/>
            <a:ext cx="6172200" cy="2895600"/>
            <a:chOff x="1295400" y="3276600"/>
            <a:chExt cx="6172200" cy="2895600"/>
          </a:xfrm>
        </p:grpSpPr>
        <p:sp>
          <p:nvSpPr>
            <p:cNvPr id="41" name="40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2" name="41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43" name="42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44" name="43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a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44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rgbClr val="9900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46" name="45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46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48" name="47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g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48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49 Conector recto"/>
            <p:cNvCxnSpPr>
              <a:stCxn id="41" idx="6"/>
              <a:endCxn id="42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endCxn id="48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3" idx="4"/>
              <a:endCxn id="49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stCxn id="41" idx="4"/>
              <a:endCxn id="47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>
              <a:stCxn id="41" idx="3"/>
              <a:endCxn id="44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>
              <a:stCxn id="43" idx="5"/>
              <a:endCxn id="46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4" idx="5"/>
              <a:endCxn id="47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46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stCxn id="42" idx="3"/>
              <a:endCxn id="45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>
              <a:stCxn id="45" idx="3"/>
              <a:endCxn id="47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stCxn id="45" idx="5"/>
              <a:endCxn id="48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endCxn id="49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63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65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66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67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3505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9" name="78 Grupo"/>
          <p:cNvGrpSpPr/>
          <p:nvPr/>
        </p:nvGrpSpPr>
        <p:grpSpPr>
          <a:xfrm>
            <a:off x="2133600" y="3420979"/>
            <a:ext cx="6172200" cy="2895600"/>
            <a:chOff x="1295400" y="3276600"/>
            <a:chExt cx="6172200" cy="2895600"/>
          </a:xfrm>
        </p:grpSpPr>
        <p:sp>
          <p:nvSpPr>
            <p:cNvPr id="80" name="79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81" name="80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rgbClr val="9900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82" name="81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83" name="82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84" name="83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rgbClr val="9900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85" name="84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85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87" name="86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88" name="87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88 Conector recto"/>
            <p:cNvCxnSpPr>
              <a:stCxn id="80" idx="6"/>
              <a:endCxn id="81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>
              <a:endCxn id="87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"/>
            <p:cNvCxnSpPr>
              <a:stCxn id="82" idx="4"/>
              <a:endCxn id="88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>
              <a:stCxn id="80" idx="4"/>
              <a:endCxn id="86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"/>
            <p:cNvCxnSpPr>
              <a:stCxn id="80" idx="3"/>
              <a:endCxn id="83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"/>
            <p:cNvCxnSpPr>
              <a:stCxn id="82" idx="5"/>
              <a:endCxn id="85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"/>
            <p:cNvCxnSpPr>
              <a:stCxn id="83" idx="5"/>
              <a:endCxn id="86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>
              <a:stCxn id="85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98 Conector recto"/>
            <p:cNvCxnSpPr>
              <a:stCxn id="81" idx="3"/>
              <a:endCxn id="84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99 Conector recto"/>
            <p:cNvCxnSpPr>
              <a:stCxn id="84" idx="3"/>
              <a:endCxn id="86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100 Conector recto"/>
            <p:cNvCxnSpPr>
              <a:stCxn id="84" idx="5"/>
              <a:endCxn id="87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101 Conector recto"/>
            <p:cNvCxnSpPr>
              <a:endCxn id="88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102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103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104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105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106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107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109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110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111 CuadroTexto"/>
            <p:cNvSpPr txBox="1"/>
            <p:nvPr/>
          </p:nvSpPr>
          <p:spPr>
            <a:xfrm>
              <a:off x="3532910" y="3886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112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113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114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115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7" name="116 CuadroTexto"/>
          <p:cNvSpPr txBox="1"/>
          <p:nvPr/>
        </p:nvSpPr>
        <p:spPr>
          <a:xfrm rot="10800000" flipH="1">
            <a:off x="3962400" y="4038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118" name="117 CuadroTexto"/>
          <p:cNvSpPr txBox="1"/>
          <p:nvPr/>
        </p:nvSpPr>
        <p:spPr>
          <a:xfrm rot="5400000" flipH="1">
            <a:off x="3850333" y="2931467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8610600" y="1447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(a)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119 CuadroTexto"/>
          <p:cNvSpPr txBox="1"/>
          <p:nvPr/>
        </p:nvSpPr>
        <p:spPr>
          <a:xfrm>
            <a:off x="8610600" y="4796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(b)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1" name="150 Grupo"/>
          <p:cNvGrpSpPr/>
          <p:nvPr/>
        </p:nvGrpSpPr>
        <p:grpSpPr>
          <a:xfrm>
            <a:off x="330926" y="-26126"/>
            <a:ext cx="1143000" cy="3352800"/>
            <a:chOff x="152400" y="0"/>
            <a:chExt cx="1600200" cy="4700452"/>
          </a:xfrm>
        </p:grpSpPr>
        <p:sp>
          <p:nvSpPr>
            <p:cNvPr id="121" name="120 Elipse"/>
            <p:cNvSpPr/>
            <p:nvPr/>
          </p:nvSpPr>
          <p:spPr>
            <a:xfrm>
              <a:off x="152400" y="64532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h</a:t>
              </a:r>
              <a:endParaRPr lang="en-US" sz="1400" b="1" dirty="0"/>
            </a:p>
          </p:txBody>
        </p:sp>
        <p:sp>
          <p:nvSpPr>
            <p:cNvPr id="122" name="121 Elipse"/>
            <p:cNvSpPr/>
            <p:nvPr/>
          </p:nvSpPr>
          <p:spPr>
            <a:xfrm>
              <a:off x="1143000" y="64532"/>
              <a:ext cx="609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4" name="123 Conector recto"/>
            <p:cNvCxnSpPr>
              <a:endCxn id="122" idx="2"/>
            </p:cNvCxnSpPr>
            <p:nvPr/>
          </p:nvCxnSpPr>
          <p:spPr>
            <a:xfrm>
              <a:off x="762000" y="369332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124 CuadroTexto"/>
            <p:cNvSpPr txBox="1"/>
            <p:nvPr/>
          </p:nvSpPr>
          <p:spPr>
            <a:xfrm>
              <a:off x="838199" y="0"/>
              <a:ext cx="381001" cy="41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27" name="126 Elipse"/>
            <p:cNvSpPr/>
            <p:nvPr/>
          </p:nvSpPr>
          <p:spPr>
            <a:xfrm>
              <a:off x="152400" y="735874"/>
              <a:ext cx="609600" cy="609600"/>
            </a:xfrm>
            <a:prstGeom prst="ellipse">
              <a:avLst/>
            </a:prstGeom>
            <a:solidFill>
              <a:srgbClr val="9900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i</a:t>
              </a:r>
              <a:endParaRPr lang="en-US" sz="1400" b="1" dirty="0"/>
            </a:p>
          </p:txBody>
        </p:sp>
        <p:sp>
          <p:nvSpPr>
            <p:cNvPr id="128" name="127 Elipse"/>
            <p:cNvSpPr/>
            <p:nvPr/>
          </p:nvSpPr>
          <p:spPr>
            <a:xfrm>
              <a:off x="1143000" y="762000"/>
              <a:ext cx="609600" cy="609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</a:t>
              </a:r>
              <a:endParaRPr lang="en-US" sz="1400" b="1" dirty="0"/>
            </a:p>
          </p:txBody>
        </p:sp>
        <p:cxnSp>
          <p:nvCxnSpPr>
            <p:cNvPr id="129" name="128 Conector recto"/>
            <p:cNvCxnSpPr/>
            <p:nvPr/>
          </p:nvCxnSpPr>
          <p:spPr>
            <a:xfrm>
              <a:off x="762000" y="1015943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129 CuadroTexto"/>
            <p:cNvSpPr txBox="1"/>
            <p:nvPr/>
          </p:nvSpPr>
          <p:spPr>
            <a:xfrm>
              <a:off x="838199" y="646611"/>
              <a:ext cx="381001" cy="41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131" name="130 Elipse"/>
            <p:cNvSpPr/>
            <p:nvPr/>
          </p:nvSpPr>
          <p:spPr>
            <a:xfrm>
              <a:off x="152400" y="1408611"/>
              <a:ext cx="609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131 Elipse"/>
            <p:cNvSpPr/>
            <p:nvPr/>
          </p:nvSpPr>
          <p:spPr>
            <a:xfrm>
              <a:off x="1143000" y="1421674"/>
              <a:ext cx="609600" cy="6096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f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132 Conector recto"/>
            <p:cNvCxnSpPr/>
            <p:nvPr/>
          </p:nvCxnSpPr>
          <p:spPr>
            <a:xfrm>
              <a:off x="762000" y="1751012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133 CuadroTexto"/>
            <p:cNvSpPr txBox="1"/>
            <p:nvPr/>
          </p:nvSpPr>
          <p:spPr>
            <a:xfrm>
              <a:off x="838199" y="1381680"/>
              <a:ext cx="381001" cy="41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135" name="134 Elipse"/>
            <p:cNvSpPr/>
            <p:nvPr/>
          </p:nvSpPr>
          <p:spPr>
            <a:xfrm>
              <a:off x="152400" y="2083526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a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6" name="135 Elipse"/>
            <p:cNvSpPr/>
            <p:nvPr/>
          </p:nvSpPr>
          <p:spPr>
            <a:xfrm>
              <a:off x="1143000" y="2083526"/>
              <a:ext cx="609600" cy="609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b</a:t>
              </a:r>
              <a:endParaRPr lang="en-US" sz="1400" b="1" dirty="0"/>
            </a:p>
          </p:txBody>
        </p:sp>
        <p:cxnSp>
          <p:nvCxnSpPr>
            <p:cNvPr id="137" name="136 Conector recto"/>
            <p:cNvCxnSpPr/>
            <p:nvPr/>
          </p:nvCxnSpPr>
          <p:spPr>
            <a:xfrm>
              <a:off x="762000" y="2426732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137 CuadroTexto"/>
            <p:cNvSpPr txBox="1"/>
            <p:nvPr/>
          </p:nvSpPr>
          <p:spPr>
            <a:xfrm>
              <a:off x="838199" y="2057400"/>
              <a:ext cx="381001" cy="41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39" name="138 Elipse"/>
            <p:cNvSpPr/>
            <p:nvPr/>
          </p:nvSpPr>
          <p:spPr>
            <a:xfrm>
              <a:off x="152400" y="2743200"/>
              <a:ext cx="609600" cy="609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</a:t>
              </a:r>
              <a:endParaRPr lang="en-US" sz="1400" b="1" dirty="0"/>
            </a:p>
          </p:txBody>
        </p:sp>
        <p:sp>
          <p:nvSpPr>
            <p:cNvPr id="140" name="139 Elipse"/>
            <p:cNvSpPr/>
            <p:nvPr/>
          </p:nvSpPr>
          <p:spPr>
            <a:xfrm>
              <a:off x="1143000" y="2743200"/>
              <a:ext cx="609600" cy="6096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f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140 Conector recto"/>
            <p:cNvCxnSpPr/>
            <p:nvPr/>
          </p:nvCxnSpPr>
          <p:spPr>
            <a:xfrm>
              <a:off x="762000" y="3046412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141 CuadroTexto"/>
            <p:cNvSpPr txBox="1"/>
            <p:nvPr/>
          </p:nvSpPr>
          <p:spPr>
            <a:xfrm>
              <a:off x="838199" y="2677080"/>
              <a:ext cx="381001" cy="41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43" name="142 Elipse"/>
            <p:cNvSpPr/>
            <p:nvPr/>
          </p:nvSpPr>
          <p:spPr>
            <a:xfrm>
              <a:off x="152400" y="3429000"/>
              <a:ext cx="609600" cy="609600"/>
            </a:xfrm>
            <a:prstGeom prst="ellipse">
              <a:avLst/>
            </a:prstGeom>
            <a:solidFill>
              <a:srgbClr val="9900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i</a:t>
              </a:r>
              <a:endParaRPr lang="en-US" sz="1400" b="1" dirty="0"/>
            </a:p>
          </p:txBody>
        </p:sp>
        <p:sp>
          <p:nvSpPr>
            <p:cNvPr id="144" name="143 Elipse"/>
            <p:cNvSpPr/>
            <p:nvPr/>
          </p:nvSpPr>
          <p:spPr>
            <a:xfrm>
              <a:off x="1143000" y="3429000"/>
              <a:ext cx="609600" cy="609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5" name="144 Conector recto"/>
            <p:cNvCxnSpPr/>
            <p:nvPr/>
          </p:nvCxnSpPr>
          <p:spPr>
            <a:xfrm>
              <a:off x="762000" y="3732212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145 CuadroTexto"/>
            <p:cNvSpPr txBox="1"/>
            <p:nvPr/>
          </p:nvSpPr>
          <p:spPr>
            <a:xfrm>
              <a:off x="838199" y="3362880"/>
              <a:ext cx="381001" cy="41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147" name="146 Elipse"/>
            <p:cNvSpPr/>
            <p:nvPr/>
          </p:nvSpPr>
          <p:spPr>
            <a:xfrm>
              <a:off x="152400" y="4090852"/>
              <a:ext cx="609600" cy="609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</a:t>
              </a:r>
              <a:endParaRPr lang="en-US" sz="1400" b="1" dirty="0"/>
            </a:p>
          </p:txBody>
        </p:sp>
        <p:sp>
          <p:nvSpPr>
            <p:cNvPr id="148" name="147 Elipse"/>
            <p:cNvSpPr/>
            <p:nvPr/>
          </p:nvSpPr>
          <p:spPr>
            <a:xfrm>
              <a:off x="1143000" y="4077789"/>
              <a:ext cx="609600" cy="609600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d</a:t>
              </a:r>
              <a:endParaRPr lang="en-US" sz="1400" b="1" dirty="0"/>
            </a:p>
          </p:txBody>
        </p:sp>
        <p:cxnSp>
          <p:nvCxnSpPr>
            <p:cNvPr id="149" name="148 Conector recto"/>
            <p:cNvCxnSpPr/>
            <p:nvPr/>
          </p:nvCxnSpPr>
          <p:spPr>
            <a:xfrm>
              <a:off x="762000" y="4407932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49 CuadroTexto"/>
            <p:cNvSpPr txBox="1"/>
            <p:nvPr/>
          </p:nvSpPr>
          <p:spPr>
            <a:xfrm>
              <a:off x="838199" y="4038600"/>
              <a:ext cx="381001" cy="41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dirty="0"/>
            </a:p>
          </p:txBody>
        </p:sp>
      </p:grpSp>
      <p:grpSp>
        <p:nvGrpSpPr>
          <p:cNvPr id="178" name="177 Grupo"/>
          <p:cNvGrpSpPr/>
          <p:nvPr/>
        </p:nvGrpSpPr>
        <p:grpSpPr>
          <a:xfrm>
            <a:off x="343989" y="3378926"/>
            <a:ext cx="1116874" cy="2488474"/>
            <a:chOff x="228600" y="3578423"/>
            <a:chExt cx="1447800" cy="3281755"/>
          </a:xfrm>
        </p:grpSpPr>
        <p:sp>
          <p:nvSpPr>
            <p:cNvPr id="152" name="151 Elipse"/>
            <p:cNvSpPr/>
            <p:nvPr/>
          </p:nvSpPr>
          <p:spPr>
            <a:xfrm>
              <a:off x="228600" y="35814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h</a:t>
              </a:r>
              <a:endParaRPr lang="en-US" sz="1200" b="1" dirty="0"/>
            </a:p>
          </p:txBody>
        </p:sp>
        <p:sp>
          <p:nvSpPr>
            <p:cNvPr id="153" name="152 Elipse"/>
            <p:cNvSpPr/>
            <p:nvPr/>
          </p:nvSpPr>
          <p:spPr>
            <a:xfrm>
              <a:off x="1066800" y="3581400"/>
              <a:ext cx="609600" cy="609600"/>
            </a:xfrm>
            <a:prstGeom prst="ellipse">
              <a:avLst/>
            </a:prstGeom>
            <a:solidFill>
              <a:srgbClr val="9900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i</a:t>
              </a:r>
              <a:endParaRPr lang="en-US" sz="1200" b="1" dirty="0"/>
            </a:p>
          </p:txBody>
        </p:sp>
        <p:sp>
          <p:nvSpPr>
            <p:cNvPr id="154" name="153 CuadroTexto"/>
            <p:cNvSpPr txBox="1"/>
            <p:nvPr/>
          </p:nvSpPr>
          <p:spPr>
            <a:xfrm>
              <a:off x="838200" y="3578423"/>
              <a:ext cx="308429" cy="331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157" name="156 Elipse"/>
            <p:cNvSpPr/>
            <p:nvPr/>
          </p:nvSpPr>
          <p:spPr>
            <a:xfrm>
              <a:off x="228600" y="4241074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157 Elipse"/>
            <p:cNvSpPr/>
            <p:nvPr/>
          </p:nvSpPr>
          <p:spPr>
            <a:xfrm>
              <a:off x="1066800" y="4267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h</a:t>
              </a:r>
              <a:endParaRPr lang="en-US" sz="1200" b="1" dirty="0"/>
            </a:p>
          </p:txBody>
        </p:sp>
        <p:cxnSp>
          <p:nvCxnSpPr>
            <p:cNvPr id="163" name="162 Conector recto"/>
            <p:cNvCxnSpPr>
              <a:stCxn id="152" idx="6"/>
              <a:endCxn id="153" idx="2"/>
            </p:cNvCxnSpPr>
            <p:nvPr/>
          </p:nvCxnSpPr>
          <p:spPr>
            <a:xfrm>
              <a:off x="838200" y="38862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163 CuadroTexto"/>
            <p:cNvSpPr txBox="1"/>
            <p:nvPr/>
          </p:nvSpPr>
          <p:spPr>
            <a:xfrm>
              <a:off x="838200" y="4186435"/>
              <a:ext cx="308429" cy="331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en-US" sz="1200" dirty="0"/>
            </a:p>
          </p:txBody>
        </p:sp>
        <p:cxnSp>
          <p:nvCxnSpPr>
            <p:cNvPr id="165" name="164 Conector recto"/>
            <p:cNvCxnSpPr/>
            <p:nvPr/>
          </p:nvCxnSpPr>
          <p:spPr>
            <a:xfrm>
              <a:off x="838200" y="44942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165 Elipse"/>
            <p:cNvSpPr/>
            <p:nvPr/>
          </p:nvSpPr>
          <p:spPr>
            <a:xfrm>
              <a:off x="228600" y="4887685"/>
              <a:ext cx="609600" cy="609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b</a:t>
              </a:r>
              <a:endParaRPr lang="en-US" sz="1200" b="1" dirty="0"/>
            </a:p>
          </p:txBody>
        </p:sp>
        <p:sp>
          <p:nvSpPr>
            <p:cNvPr id="167" name="166 Elipse"/>
            <p:cNvSpPr/>
            <p:nvPr/>
          </p:nvSpPr>
          <p:spPr>
            <a:xfrm>
              <a:off x="1053737" y="4926874"/>
              <a:ext cx="609600" cy="609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</a:t>
              </a:r>
              <a:endParaRPr lang="en-US" sz="1200" b="1" dirty="0"/>
            </a:p>
          </p:txBody>
        </p:sp>
        <p:sp>
          <p:nvSpPr>
            <p:cNvPr id="168" name="167 CuadroTexto"/>
            <p:cNvSpPr txBox="1"/>
            <p:nvPr/>
          </p:nvSpPr>
          <p:spPr>
            <a:xfrm>
              <a:off x="838200" y="4876801"/>
              <a:ext cx="308429" cy="331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en-US" sz="1200" dirty="0"/>
            </a:p>
          </p:txBody>
        </p:sp>
        <p:cxnSp>
          <p:nvCxnSpPr>
            <p:cNvPr id="169" name="168 Conector recto"/>
            <p:cNvCxnSpPr/>
            <p:nvPr/>
          </p:nvCxnSpPr>
          <p:spPr>
            <a:xfrm>
              <a:off x="838200" y="5184577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169 Elipse"/>
            <p:cNvSpPr/>
            <p:nvPr/>
          </p:nvSpPr>
          <p:spPr>
            <a:xfrm>
              <a:off x="228600" y="5562600"/>
              <a:ext cx="609600" cy="609600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d</a:t>
              </a:r>
              <a:endParaRPr lang="en-US" sz="1200" b="1" dirty="0"/>
            </a:p>
          </p:txBody>
        </p:sp>
        <p:sp>
          <p:nvSpPr>
            <p:cNvPr id="171" name="170 Elipse"/>
            <p:cNvSpPr/>
            <p:nvPr/>
          </p:nvSpPr>
          <p:spPr>
            <a:xfrm>
              <a:off x="1066800" y="5562600"/>
              <a:ext cx="609600" cy="6096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171 CuadroTexto"/>
            <p:cNvSpPr txBox="1"/>
            <p:nvPr/>
          </p:nvSpPr>
          <p:spPr>
            <a:xfrm>
              <a:off x="838200" y="5558035"/>
              <a:ext cx="308429" cy="331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</a:t>
              </a:r>
              <a:endParaRPr lang="en-US" sz="1200" dirty="0"/>
            </a:p>
          </p:txBody>
        </p:sp>
        <p:cxnSp>
          <p:nvCxnSpPr>
            <p:cNvPr id="173" name="172 Conector recto"/>
            <p:cNvCxnSpPr/>
            <p:nvPr/>
          </p:nvCxnSpPr>
          <p:spPr>
            <a:xfrm>
              <a:off x="838200" y="58658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173 Elipse"/>
            <p:cNvSpPr/>
            <p:nvPr/>
          </p:nvSpPr>
          <p:spPr>
            <a:xfrm>
              <a:off x="228600" y="6248400"/>
              <a:ext cx="609600" cy="6096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5" name="174 Elipse"/>
            <p:cNvSpPr/>
            <p:nvPr/>
          </p:nvSpPr>
          <p:spPr>
            <a:xfrm>
              <a:off x="1066800" y="6250578"/>
              <a:ext cx="609600" cy="6096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f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175 CuadroTexto"/>
            <p:cNvSpPr txBox="1"/>
            <p:nvPr/>
          </p:nvSpPr>
          <p:spPr>
            <a:xfrm>
              <a:off x="762000" y="6248400"/>
              <a:ext cx="533400" cy="331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  <p:cxnSp>
          <p:nvCxnSpPr>
            <p:cNvPr id="177" name="176 Conector recto"/>
            <p:cNvCxnSpPr/>
            <p:nvPr/>
          </p:nvCxnSpPr>
          <p:spPr>
            <a:xfrm>
              <a:off x="838200" y="6556177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185 Grupo"/>
          <p:cNvGrpSpPr/>
          <p:nvPr/>
        </p:nvGrpSpPr>
        <p:grpSpPr>
          <a:xfrm>
            <a:off x="354874" y="5851775"/>
            <a:ext cx="1092926" cy="522901"/>
            <a:chOff x="304800" y="5932200"/>
            <a:chExt cx="1371600" cy="697200"/>
          </a:xfrm>
        </p:grpSpPr>
        <p:sp>
          <p:nvSpPr>
            <p:cNvPr id="179" name="178 Elipse"/>
            <p:cNvSpPr/>
            <p:nvPr/>
          </p:nvSpPr>
          <p:spPr>
            <a:xfrm>
              <a:off x="304800" y="6019800"/>
              <a:ext cx="609600" cy="609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b</a:t>
              </a:r>
              <a:endParaRPr lang="en-US" sz="1200" b="1" dirty="0"/>
            </a:p>
          </p:txBody>
        </p:sp>
        <p:sp>
          <p:nvSpPr>
            <p:cNvPr id="180" name="179 Elipse"/>
            <p:cNvSpPr/>
            <p:nvPr/>
          </p:nvSpPr>
          <p:spPr>
            <a:xfrm>
              <a:off x="1066800" y="6019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h</a:t>
              </a:r>
              <a:endParaRPr lang="en-US" sz="1200" b="1" dirty="0"/>
            </a:p>
          </p:txBody>
        </p:sp>
        <p:sp>
          <p:nvSpPr>
            <p:cNvPr id="181" name="180 CuadroTexto"/>
            <p:cNvSpPr txBox="1"/>
            <p:nvPr/>
          </p:nvSpPr>
          <p:spPr>
            <a:xfrm>
              <a:off x="759287" y="5932200"/>
              <a:ext cx="44917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  <p:cxnSp>
          <p:nvCxnSpPr>
            <p:cNvPr id="185" name="184 Conector recto"/>
            <p:cNvCxnSpPr>
              <a:stCxn id="179" idx="6"/>
              <a:endCxn id="180" idx="2"/>
            </p:cNvCxnSpPr>
            <p:nvPr/>
          </p:nvCxnSpPr>
          <p:spPr>
            <a:xfrm>
              <a:off x="914400" y="63246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186 Grupo"/>
          <p:cNvGrpSpPr/>
          <p:nvPr/>
        </p:nvGrpSpPr>
        <p:grpSpPr>
          <a:xfrm>
            <a:off x="367937" y="5943600"/>
            <a:ext cx="1092926" cy="954107"/>
            <a:chOff x="304800" y="5410200"/>
            <a:chExt cx="1371600" cy="1272140"/>
          </a:xfrm>
        </p:grpSpPr>
        <p:sp>
          <p:nvSpPr>
            <p:cNvPr id="188" name="187 Elipse"/>
            <p:cNvSpPr/>
            <p:nvPr/>
          </p:nvSpPr>
          <p:spPr>
            <a:xfrm>
              <a:off x="304800" y="6019800"/>
              <a:ext cx="609600" cy="609600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188 Elipse"/>
            <p:cNvSpPr/>
            <p:nvPr/>
          </p:nvSpPr>
          <p:spPr>
            <a:xfrm>
              <a:off x="1066800" y="6019800"/>
              <a:ext cx="609600" cy="6096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f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189 CuadroTexto"/>
            <p:cNvSpPr txBox="1"/>
            <p:nvPr/>
          </p:nvSpPr>
          <p:spPr>
            <a:xfrm>
              <a:off x="759287" y="5410200"/>
              <a:ext cx="449179" cy="127214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14</a:t>
              </a:r>
            </a:p>
          </p:txBody>
        </p:sp>
        <p:cxnSp>
          <p:nvCxnSpPr>
            <p:cNvPr id="191" name="190 Conector recto"/>
            <p:cNvCxnSpPr>
              <a:stCxn id="188" idx="6"/>
              <a:endCxn id="189" idx="2"/>
            </p:cNvCxnSpPr>
            <p:nvPr/>
          </p:nvCxnSpPr>
          <p:spPr>
            <a:xfrm>
              <a:off x="914400" y="6324600"/>
              <a:ext cx="152400" cy="1588"/>
            </a:xfrm>
            <a:prstGeom prst="line">
              <a:avLst/>
            </a:prstGeom>
            <a:solidFill>
              <a:srgbClr val="FF99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93" name="192 Conector recto"/>
          <p:cNvCxnSpPr/>
          <p:nvPr/>
        </p:nvCxnSpPr>
        <p:spPr>
          <a:xfrm>
            <a:off x="762000" y="66294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Conector recto de flecha"/>
          <p:cNvCxnSpPr/>
          <p:nvPr/>
        </p:nvCxnSpPr>
        <p:spPr>
          <a:xfrm rot="5400000">
            <a:off x="-1638300" y="3314700"/>
            <a:ext cx="6629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196 CuadroTexto"/>
          <p:cNvSpPr txBox="1"/>
          <p:nvPr/>
        </p:nvSpPr>
        <p:spPr>
          <a:xfrm>
            <a:off x="1409700" y="654290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ordenación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costo</a:t>
            </a:r>
            <a:r>
              <a:rPr lang="en-US" b="1" dirty="0" smtClean="0"/>
              <a:t> de </a:t>
            </a:r>
            <a:r>
              <a:rPr lang="en-US" b="1" dirty="0" err="1" smtClean="0"/>
              <a:t>las</a:t>
            </a:r>
            <a:r>
              <a:rPr lang="en-US" b="1" dirty="0" smtClean="0"/>
              <a:t> </a:t>
            </a:r>
            <a:r>
              <a:rPr lang="en-US" b="1" dirty="0" err="1" smtClean="0"/>
              <a:t>aristas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600200" y="457200"/>
            <a:ext cx="6172200" cy="2895600"/>
            <a:chOff x="1295400" y="3276600"/>
            <a:chExt cx="6172200" cy="2895600"/>
          </a:xfrm>
        </p:grpSpPr>
        <p:cxnSp>
          <p:nvCxnSpPr>
            <p:cNvPr id="21" name="20 Conector recto"/>
            <p:cNvCxnSpPr>
              <a:stCxn id="8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2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" name="3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rgbClr val="9900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rgbClr val="9900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12" name="11 Conector recto"/>
            <p:cNvCxnSpPr>
              <a:stCxn id="3" idx="6"/>
              <a:endCxn id="4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endCxn id="10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5" idx="4"/>
              <a:endCxn id="11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3" idx="4"/>
              <a:endCxn id="9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3" idx="3"/>
              <a:endCxn id="6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5" idx="5"/>
              <a:endCxn id="8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6" idx="5"/>
              <a:endCxn id="9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4" idx="3"/>
              <a:endCxn id="7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7" idx="3"/>
              <a:endCxn id="9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7" idx="5"/>
              <a:endCxn id="10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endCxn id="11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532910" y="3886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39 CuadroTexto"/>
          <p:cNvSpPr txBox="1"/>
          <p:nvPr/>
        </p:nvSpPr>
        <p:spPr>
          <a:xfrm rot="5400000" flipH="1">
            <a:off x="4993333" y="285526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8077200" y="183235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(c)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41 Grupo"/>
          <p:cNvGrpSpPr/>
          <p:nvPr/>
        </p:nvGrpSpPr>
        <p:grpSpPr>
          <a:xfrm>
            <a:off x="1600200" y="3505199"/>
            <a:ext cx="6172200" cy="2895600"/>
            <a:chOff x="1295400" y="3276600"/>
            <a:chExt cx="6172200" cy="2895600"/>
          </a:xfrm>
        </p:grpSpPr>
        <p:sp>
          <p:nvSpPr>
            <p:cNvPr id="43" name="42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4" name="43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rgbClr val="9900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45" name="44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46" name="45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47" name="46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rgbClr val="9900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48" name="47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48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50" name="49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51" name="50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52" name="51 Conector recto"/>
            <p:cNvCxnSpPr>
              <a:stCxn id="43" idx="6"/>
              <a:endCxn id="44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endCxn id="50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>
              <a:stCxn id="45" idx="4"/>
              <a:endCxn id="51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>
              <a:stCxn id="43" idx="4"/>
              <a:endCxn id="49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3" idx="3"/>
              <a:endCxn id="46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45" idx="5"/>
              <a:endCxn id="48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stCxn id="46" idx="5"/>
              <a:endCxn id="49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>
              <a:stCxn id="48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stCxn id="44" idx="3"/>
              <a:endCxn id="47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47" idx="3"/>
              <a:endCxn id="49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>
              <a:stCxn id="47" idx="5"/>
              <a:endCxn id="50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endCxn id="51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66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67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3532910" y="3886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" name="79 CuadroTexto"/>
          <p:cNvSpPr txBox="1"/>
          <p:nvPr/>
        </p:nvSpPr>
        <p:spPr>
          <a:xfrm rot="10800000" flipH="1">
            <a:off x="1586346" y="4038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8077200" y="488035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(d)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600200" y="533400"/>
            <a:ext cx="6172200" cy="2895600"/>
            <a:chOff x="1295400" y="3276600"/>
            <a:chExt cx="6172200" cy="2895600"/>
          </a:xfrm>
        </p:grpSpPr>
        <p:cxnSp>
          <p:nvCxnSpPr>
            <p:cNvPr id="21" name="20 Conector recto"/>
            <p:cNvCxnSpPr>
              <a:stCxn id="8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2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" name="3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12" name="11 Conector recto"/>
            <p:cNvCxnSpPr>
              <a:stCxn id="3" idx="6"/>
              <a:endCxn id="4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endCxn id="10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5" idx="4"/>
              <a:endCxn id="11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3" idx="4"/>
              <a:endCxn id="9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3" idx="3"/>
              <a:endCxn id="6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5" idx="5"/>
              <a:endCxn id="8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6" idx="5"/>
              <a:endCxn id="9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4" idx="3"/>
              <a:endCxn id="7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7" idx="3"/>
              <a:endCxn id="9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7" idx="5"/>
              <a:endCxn id="10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endCxn id="11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532910" y="3886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39 CuadroTexto"/>
          <p:cNvSpPr txBox="1"/>
          <p:nvPr/>
        </p:nvSpPr>
        <p:spPr>
          <a:xfrm flipH="1">
            <a:off x="5562600" y="12909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8077200" y="190855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(e)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41 Grupo"/>
          <p:cNvGrpSpPr/>
          <p:nvPr/>
        </p:nvGrpSpPr>
        <p:grpSpPr>
          <a:xfrm>
            <a:off x="1600200" y="3505200"/>
            <a:ext cx="6172200" cy="2895600"/>
            <a:chOff x="1295400" y="3276600"/>
            <a:chExt cx="6172200" cy="2895600"/>
          </a:xfrm>
        </p:grpSpPr>
        <p:cxnSp>
          <p:nvCxnSpPr>
            <p:cNvPr id="61" name="60 Conector recto"/>
            <p:cNvCxnSpPr>
              <a:stCxn id="48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8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42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4" name="43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45" name="44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46" name="45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47" name="46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48" name="47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48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50" name="49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51" name="50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52" name="51 Conector recto"/>
            <p:cNvCxnSpPr>
              <a:stCxn id="43" idx="6"/>
              <a:endCxn id="44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endCxn id="50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>
              <a:stCxn id="45" idx="4"/>
              <a:endCxn id="51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>
              <a:stCxn id="43" idx="4"/>
              <a:endCxn id="49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3" idx="3"/>
              <a:endCxn id="46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45" idx="5"/>
              <a:endCxn id="48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stCxn id="46" idx="5"/>
              <a:endCxn id="49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stCxn id="44" idx="3"/>
              <a:endCxn id="47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47" idx="3"/>
              <a:endCxn id="49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>
              <a:stCxn id="47" idx="5"/>
              <a:endCxn id="50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endCxn id="51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66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67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3810000" y="4724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3532910" y="3886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" name="79 CuadroTexto"/>
          <p:cNvSpPr txBox="1"/>
          <p:nvPr/>
        </p:nvSpPr>
        <p:spPr>
          <a:xfrm flipH="1">
            <a:off x="4419600" y="5024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8077200" y="488035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(f)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81 Elipse"/>
          <p:cNvSpPr/>
          <p:nvPr/>
        </p:nvSpPr>
        <p:spPr>
          <a:xfrm>
            <a:off x="4080164" y="50153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447800" y="533400"/>
            <a:ext cx="6172200" cy="2895600"/>
            <a:chOff x="1295400" y="3276600"/>
            <a:chExt cx="6172200" cy="2895600"/>
          </a:xfrm>
        </p:grpSpPr>
        <p:sp>
          <p:nvSpPr>
            <p:cNvPr id="3" name="2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" name="3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12" name="11 Conector recto"/>
            <p:cNvCxnSpPr>
              <a:stCxn id="3" idx="6"/>
              <a:endCxn id="4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endCxn id="10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5" idx="4"/>
              <a:endCxn id="11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3" idx="4"/>
              <a:endCxn id="9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3" idx="3"/>
              <a:endCxn id="6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5" idx="5"/>
              <a:endCxn id="8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6" idx="5"/>
              <a:endCxn id="9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8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4" idx="3"/>
              <a:endCxn id="7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7" idx="3"/>
              <a:endCxn id="9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7" idx="5"/>
              <a:endCxn id="10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endCxn id="11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810000" y="4724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532910" y="3886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39 CuadroTexto"/>
          <p:cNvSpPr txBox="1"/>
          <p:nvPr/>
        </p:nvSpPr>
        <p:spPr>
          <a:xfrm flipH="1">
            <a:off x="5562600" y="6051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7924800" y="190855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(g)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3927764" y="20435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3" name="42 Grupo"/>
          <p:cNvGrpSpPr/>
          <p:nvPr/>
        </p:nvGrpSpPr>
        <p:grpSpPr>
          <a:xfrm>
            <a:off x="1447800" y="3657600"/>
            <a:ext cx="6172200" cy="2895600"/>
            <a:chOff x="1295400" y="3276600"/>
            <a:chExt cx="6172200" cy="2895600"/>
          </a:xfrm>
        </p:grpSpPr>
        <p:sp>
          <p:nvSpPr>
            <p:cNvPr id="44" name="43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5" name="44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46" name="45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47" name="46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48" name="47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49" name="48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49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51" name="50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52" name="51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53" name="52 Conector recto"/>
            <p:cNvCxnSpPr>
              <a:stCxn id="44" idx="6"/>
              <a:endCxn id="45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>
              <a:endCxn id="51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>
              <a:stCxn id="46" idx="4"/>
              <a:endCxn id="52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4" idx="4"/>
              <a:endCxn id="50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44" idx="3"/>
              <a:endCxn id="47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stCxn id="46" idx="5"/>
              <a:endCxn id="49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>
              <a:stCxn id="47" idx="5"/>
              <a:endCxn id="50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stCxn id="49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45" idx="3"/>
              <a:endCxn id="48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>
              <a:stCxn id="48" idx="3"/>
              <a:endCxn id="50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stCxn id="48" idx="5"/>
              <a:endCxn id="51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>
              <a:endCxn id="52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66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67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3810000" y="4724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3532910" y="3886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1" name="80 CuadroTexto"/>
          <p:cNvSpPr txBox="1"/>
          <p:nvPr/>
        </p:nvSpPr>
        <p:spPr>
          <a:xfrm flipH="1">
            <a:off x="3124200" y="5486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7924800" y="503275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(h)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82 Elipse"/>
          <p:cNvSpPr/>
          <p:nvPr/>
        </p:nvSpPr>
        <p:spPr>
          <a:xfrm>
            <a:off x="3927764" y="51677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83 Elipse"/>
          <p:cNvSpPr/>
          <p:nvPr/>
        </p:nvSpPr>
        <p:spPr>
          <a:xfrm>
            <a:off x="2763982" y="52439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447800" y="228600"/>
            <a:ext cx="6172200" cy="2895600"/>
            <a:chOff x="1295400" y="3276600"/>
            <a:chExt cx="6172200" cy="2895600"/>
          </a:xfrm>
        </p:grpSpPr>
        <p:sp>
          <p:nvSpPr>
            <p:cNvPr id="3" name="2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" name="3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12" name="11 Conector recto"/>
            <p:cNvCxnSpPr>
              <a:stCxn id="3" idx="6"/>
              <a:endCxn id="4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endCxn id="10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5" idx="4"/>
              <a:endCxn id="11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3" idx="4"/>
              <a:endCxn id="9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3" idx="3"/>
              <a:endCxn id="6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5" idx="5"/>
              <a:endCxn id="8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6" idx="5"/>
              <a:endCxn id="9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8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4" idx="3"/>
              <a:endCxn id="7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7" idx="3"/>
              <a:endCxn id="9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7" idx="5"/>
              <a:endCxn id="10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endCxn id="11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1697182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810000" y="4724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532910" y="3886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39 CuadroTexto"/>
          <p:cNvSpPr txBox="1"/>
          <p:nvPr/>
        </p:nvSpPr>
        <p:spPr>
          <a:xfrm rot="5400000" flipH="1">
            <a:off x="1751369" y="248812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7924800" y="160375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3927764" y="17387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42 Elipse"/>
          <p:cNvSpPr/>
          <p:nvPr/>
        </p:nvSpPr>
        <p:spPr>
          <a:xfrm>
            <a:off x="2763982" y="18149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4" name="43 Grupo"/>
          <p:cNvGrpSpPr/>
          <p:nvPr/>
        </p:nvGrpSpPr>
        <p:grpSpPr>
          <a:xfrm>
            <a:off x="1447800" y="3429000"/>
            <a:ext cx="6172200" cy="2895600"/>
            <a:chOff x="1295400" y="3276600"/>
            <a:chExt cx="6172200" cy="2895600"/>
          </a:xfrm>
        </p:grpSpPr>
        <p:sp>
          <p:nvSpPr>
            <p:cNvPr id="45" name="44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6" name="45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47" name="46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48" name="47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49" name="48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50" name="49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50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52" name="51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53" name="52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54" name="53 Conector recto"/>
            <p:cNvCxnSpPr>
              <a:stCxn id="45" idx="6"/>
              <a:endCxn id="46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>
              <a:endCxn id="52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7" idx="4"/>
              <a:endCxn id="53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45" idx="4"/>
              <a:endCxn id="51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stCxn id="45" idx="3"/>
              <a:endCxn id="48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>
              <a:stCxn id="47" idx="5"/>
              <a:endCxn id="50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stCxn id="48" idx="5"/>
              <a:endCxn id="51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50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>
              <a:stCxn id="46" idx="3"/>
              <a:endCxn id="49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stCxn id="49" idx="3"/>
              <a:endCxn id="51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>
              <a:stCxn id="49" idx="5"/>
              <a:endCxn id="52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>
              <a:endCxn id="53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67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68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1697182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3810000" y="4724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3532910" y="3886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2" name="81 CuadroTexto"/>
          <p:cNvSpPr txBox="1"/>
          <p:nvPr/>
        </p:nvSpPr>
        <p:spPr>
          <a:xfrm rot="10800000" flipH="1">
            <a:off x="2819400" y="3424534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7924800" y="480415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(j)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83 Elipse"/>
          <p:cNvSpPr/>
          <p:nvPr/>
        </p:nvSpPr>
        <p:spPr>
          <a:xfrm>
            <a:off x="3927764" y="49391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84 Elipse"/>
          <p:cNvSpPr/>
          <p:nvPr/>
        </p:nvSpPr>
        <p:spPr>
          <a:xfrm>
            <a:off x="2763982" y="50153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85 Elipse"/>
          <p:cNvSpPr/>
          <p:nvPr/>
        </p:nvSpPr>
        <p:spPr>
          <a:xfrm>
            <a:off x="3235036" y="3470564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447800" y="537867"/>
            <a:ext cx="6172200" cy="2895600"/>
            <a:chOff x="1295400" y="3276600"/>
            <a:chExt cx="6172200" cy="2895600"/>
          </a:xfrm>
        </p:grpSpPr>
        <p:sp>
          <p:nvSpPr>
            <p:cNvPr id="3" name="2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" name="3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12" name="11 Conector recto"/>
            <p:cNvCxnSpPr>
              <a:stCxn id="3" idx="6"/>
              <a:endCxn id="4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endCxn id="10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5" idx="4"/>
              <a:endCxn id="11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3" idx="4"/>
              <a:endCxn id="9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3" idx="3"/>
              <a:endCxn id="6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5" idx="5"/>
              <a:endCxn id="8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6" idx="5"/>
              <a:endCxn id="9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8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4" idx="3"/>
              <a:endCxn id="7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7" idx="3"/>
              <a:endCxn id="9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7" idx="5"/>
              <a:endCxn id="10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endCxn id="11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1697182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810000" y="4724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532910" y="3886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39 CuadroTexto"/>
          <p:cNvSpPr txBox="1"/>
          <p:nvPr/>
        </p:nvSpPr>
        <p:spPr>
          <a:xfrm flipH="1">
            <a:off x="7114308" y="1138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7924800" y="1913023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(k)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3927764" y="2048013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42 Elipse"/>
          <p:cNvSpPr/>
          <p:nvPr/>
        </p:nvSpPr>
        <p:spPr>
          <a:xfrm>
            <a:off x="2763982" y="2124213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43 Elipse"/>
          <p:cNvSpPr/>
          <p:nvPr/>
        </p:nvSpPr>
        <p:spPr>
          <a:xfrm>
            <a:off x="3235036" y="579431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5" name="44 Grupo"/>
          <p:cNvGrpSpPr/>
          <p:nvPr/>
        </p:nvGrpSpPr>
        <p:grpSpPr>
          <a:xfrm>
            <a:off x="1447800" y="3733800"/>
            <a:ext cx="6172200" cy="2895600"/>
            <a:chOff x="1295400" y="3276600"/>
            <a:chExt cx="6172200" cy="2895600"/>
          </a:xfrm>
        </p:grpSpPr>
        <p:sp>
          <p:nvSpPr>
            <p:cNvPr id="46" name="45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7" name="46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48" name="47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49" name="48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50" name="49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51" name="50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52" name="51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53" name="52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54" name="53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55" name="54 Conector recto"/>
            <p:cNvCxnSpPr>
              <a:stCxn id="46" idx="6"/>
              <a:endCxn id="47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endCxn id="53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48" idx="4"/>
              <a:endCxn id="54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stCxn id="46" idx="4"/>
              <a:endCxn id="52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>
              <a:stCxn id="46" idx="3"/>
              <a:endCxn id="49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stCxn id="48" idx="5"/>
              <a:endCxn id="51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49" idx="5"/>
              <a:endCxn id="52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>
              <a:stCxn id="51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stCxn id="47" idx="3"/>
              <a:endCxn id="50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>
              <a:stCxn id="50" idx="3"/>
              <a:endCxn id="52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>
              <a:stCxn id="50" idx="5"/>
              <a:endCxn id="53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>
              <a:endCxn id="54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68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69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1697182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3810000" y="4724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3532910" y="3886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" name="82 CuadroTexto"/>
          <p:cNvSpPr txBox="1"/>
          <p:nvPr/>
        </p:nvSpPr>
        <p:spPr>
          <a:xfrm flipH="1">
            <a:off x="7204364" y="567589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7924800" y="510895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(l)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84 Elipse"/>
          <p:cNvSpPr/>
          <p:nvPr/>
        </p:nvSpPr>
        <p:spPr>
          <a:xfrm>
            <a:off x="3927764" y="52439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85 Elipse"/>
          <p:cNvSpPr/>
          <p:nvPr/>
        </p:nvSpPr>
        <p:spPr>
          <a:xfrm>
            <a:off x="2763982" y="53201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86 Elipse"/>
          <p:cNvSpPr/>
          <p:nvPr/>
        </p:nvSpPr>
        <p:spPr>
          <a:xfrm>
            <a:off x="3235036" y="3775364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87 Elipse"/>
          <p:cNvSpPr/>
          <p:nvPr/>
        </p:nvSpPr>
        <p:spPr>
          <a:xfrm>
            <a:off x="6871854" y="565265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1447800" y="304800"/>
            <a:ext cx="6172200" cy="2895600"/>
            <a:chOff x="1295400" y="3276600"/>
            <a:chExt cx="6172200" cy="2895600"/>
          </a:xfrm>
        </p:grpSpPr>
        <p:sp>
          <p:nvSpPr>
            <p:cNvPr id="3" name="2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" name="3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12" name="11 Conector recto"/>
            <p:cNvCxnSpPr>
              <a:stCxn id="3" idx="6"/>
              <a:endCxn id="4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endCxn id="10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5" idx="4"/>
              <a:endCxn id="11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3" idx="4"/>
              <a:endCxn id="9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3" idx="3"/>
              <a:endCxn id="6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5" idx="5"/>
              <a:endCxn id="8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6" idx="5"/>
              <a:endCxn id="9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8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4" idx="3"/>
              <a:endCxn id="7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7" idx="3"/>
              <a:endCxn id="9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7" idx="5"/>
              <a:endCxn id="10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endCxn id="11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1697182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810000" y="4724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532910" y="3886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39 CuadroTexto"/>
          <p:cNvSpPr txBox="1"/>
          <p:nvPr/>
        </p:nvSpPr>
        <p:spPr>
          <a:xfrm flipH="1">
            <a:off x="2535382" y="1489364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7924800" y="167995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(m)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3927764" y="18149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42 Elipse"/>
          <p:cNvSpPr/>
          <p:nvPr/>
        </p:nvSpPr>
        <p:spPr>
          <a:xfrm>
            <a:off x="2763982" y="18911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43 Elipse"/>
          <p:cNvSpPr/>
          <p:nvPr/>
        </p:nvSpPr>
        <p:spPr>
          <a:xfrm>
            <a:off x="3235036" y="346364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5" name="44 Elipse"/>
          <p:cNvSpPr/>
          <p:nvPr/>
        </p:nvSpPr>
        <p:spPr>
          <a:xfrm>
            <a:off x="6871854" y="222365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45 Elipse"/>
          <p:cNvSpPr/>
          <p:nvPr/>
        </p:nvSpPr>
        <p:spPr>
          <a:xfrm>
            <a:off x="2175164" y="150321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7" name="46 Grupo"/>
          <p:cNvGrpSpPr/>
          <p:nvPr/>
        </p:nvGrpSpPr>
        <p:grpSpPr>
          <a:xfrm>
            <a:off x="1447800" y="3505200"/>
            <a:ext cx="6172200" cy="2895600"/>
            <a:chOff x="1295400" y="3276600"/>
            <a:chExt cx="6172200" cy="2895600"/>
          </a:xfrm>
        </p:grpSpPr>
        <p:sp>
          <p:nvSpPr>
            <p:cNvPr id="48" name="47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49" name="48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50" name="49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51" name="50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52" name="51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53" name="52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54" name="53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55" name="54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56" name="55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57" name="56 Conector recto"/>
            <p:cNvCxnSpPr>
              <a:stCxn id="48" idx="6"/>
              <a:endCxn id="49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endCxn id="55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>
              <a:stCxn id="50" idx="4"/>
              <a:endCxn id="56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stCxn id="48" idx="4"/>
              <a:endCxn id="54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48" idx="3"/>
              <a:endCxn id="51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>
              <a:stCxn id="50" idx="5"/>
              <a:endCxn id="53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stCxn id="51" idx="5"/>
              <a:endCxn id="54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>
              <a:stCxn id="53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>
              <a:stCxn id="49" idx="3"/>
              <a:endCxn id="52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>
              <a:stCxn id="52" idx="3"/>
              <a:endCxn id="54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>
              <a:stCxn id="52" idx="5"/>
              <a:endCxn id="55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>
              <a:endCxn id="56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1697182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3810000" y="4724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3532910" y="3886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5" name="84 CuadroTexto"/>
          <p:cNvSpPr txBox="1"/>
          <p:nvPr/>
        </p:nvSpPr>
        <p:spPr>
          <a:xfrm rot="10800000" flipH="1">
            <a:off x="5964382" y="474518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7924800" y="488035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(n)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3927764" y="50153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87 Elipse"/>
          <p:cNvSpPr/>
          <p:nvPr/>
        </p:nvSpPr>
        <p:spPr>
          <a:xfrm>
            <a:off x="2763982" y="50915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9" name="88 Elipse"/>
          <p:cNvSpPr/>
          <p:nvPr/>
        </p:nvSpPr>
        <p:spPr>
          <a:xfrm>
            <a:off x="3235036" y="3546764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89 Elipse"/>
          <p:cNvSpPr/>
          <p:nvPr/>
        </p:nvSpPr>
        <p:spPr>
          <a:xfrm>
            <a:off x="6871854" y="542405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1" name="90 Elipse"/>
          <p:cNvSpPr/>
          <p:nvPr/>
        </p:nvSpPr>
        <p:spPr>
          <a:xfrm>
            <a:off x="2175164" y="4703618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2" name="91 Elipse"/>
          <p:cNvSpPr/>
          <p:nvPr/>
        </p:nvSpPr>
        <p:spPr>
          <a:xfrm>
            <a:off x="6442364" y="478674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85800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Árbol Abarcador de costo mínimo - </a:t>
            </a:r>
            <a:r>
              <a:rPr lang="es-MX" sz="3600" b="1" i="1" dirty="0" smtClean="0">
                <a:solidFill>
                  <a:srgbClr val="FF0000"/>
                </a:solidFill>
              </a:rPr>
              <a:t>AACM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04800" y="1319748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Como T es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acíclico y conexo (conecta todos los vértices)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, entonces forma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un árbol libre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, al que se le llama, además, </a:t>
            </a:r>
            <a:r>
              <a:rPr lang="es-ES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árbol abarcador</a:t>
            </a:r>
            <a:r>
              <a:rPr lang="es-E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porque en él están todos los vértices del grafo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Si, además,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la suma de todos los </a:t>
            </a:r>
            <a:r>
              <a:rPr lang="es-ES" sz="2400" b="1" i="1" dirty="0">
                <a:latin typeface="Arial" pitchFamily="34" charset="0"/>
                <a:cs typeface="Arial" pitchFamily="34" charset="0"/>
              </a:rPr>
              <a:t>costos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o </a:t>
            </a:r>
            <a:r>
              <a:rPr lang="es-ES" sz="2400" b="1" i="1" dirty="0">
                <a:latin typeface="Arial" pitchFamily="34" charset="0"/>
                <a:cs typeface="Arial" pitchFamily="34" charset="0"/>
              </a:rPr>
              <a:t>pesos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de las aristas de T es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mínimo, entonces T es </a:t>
            </a:r>
            <a:r>
              <a:rPr lang="es-ES" sz="24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abarcador de costo mínimo</a:t>
            </a:r>
            <a:endParaRPr lang="en-US" sz="24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04800" y="5124271"/>
            <a:ext cx="8610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Arial" pitchFamily="34" charset="0"/>
                <a:cs typeface="Arial" pitchFamily="34" charset="0"/>
              </a:rPr>
              <a:t>Mínimo: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se refiere a la suma de los costos de las aristas de T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y </a:t>
            </a:r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a la cantidad de aristas, ya que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la cantidad de aristas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del </a:t>
            </a:r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árbol T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siempre serán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|V|-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1</a:t>
            </a:r>
            <a:endParaRPr lang="es-E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5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914400" y="1106270"/>
            <a:ext cx="7620000" cy="3776668"/>
            <a:chOff x="1295400" y="3276601"/>
            <a:chExt cx="6172200" cy="2813988"/>
          </a:xfrm>
        </p:grpSpPr>
        <p:cxnSp>
          <p:nvCxnSpPr>
            <p:cNvPr id="15" name="14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>
              <a:stCxn id="5" idx="5"/>
              <a:endCxn id="12" idx="1"/>
            </p:cNvCxnSpPr>
            <p:nvPr/>
          </p:nvCxnSpPr>
          <p:spPr>
            <a:xfrm rot="16200000" flipH="1">
              <a:off x="4635126" y="4025525"/>
              <a:ext cx="1473948" cy="147394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3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14" name="13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endCxn id="11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4" idx="3"/>
              <a:endCxn id="7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6" idx="5"/>
              <a:endCxn id="9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7" idx="5"/>
              <a:endCxn id="10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5" idx="3"/>
              <a:endCxn id="8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CuadroTexto"/>
            <p:cNvSpPr txBox="1"/>
            <p:nvPr/>
          </p:nvSpPr>
          <p:spPr>
            <a:xfrm>
              <a:off x="1676400" y="3820181"/>
              <a:ext cx="457200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5181600" y="3276601"/>
              <a:ext cx="457200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705600" y="3820181"/>
              <a:ext cx="457200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1697182" y="5115581"/>
              <a:ext cx="609600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276600" y="5700739"/>
              <a:ext cx="609600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532910" y="3886201"/>
              <a:ext cx="609600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029200" y="5679950"/>
              <a:ext cx="609600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5029200" y="3972580"/>
              <a:ext cx="609600" cy="38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0" name="49 CuadroTexto"/>
          <p:cNvSpPr txBox="1"/>
          <p:nvPr/>
        </p:nvSpPr>
        <p:spPr>
          <a:xfrm>
            <a:off x="3657600" y="52972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Arial" pitchFamily="34" charset="0"/>
                <a:cs typeface="Arial" pitchFamily="34" charset="0"/>
              </a:rPr>
              <a:t>AACM</a:t>
            </a:r>
            <a:endParaRPr lang="es-ES_tradnl" sz="36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152400"/>
            <a:ext cx="8686800" cy="6858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Resultado de aplicar el Algoritmo de Kruskal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/>
              <p:nvPr/>
            </p:nvSpPr>
            <p:spPr>
              <a:xfrm>
                <a:off x="152400" y="1199376"/>
                <a:ext cx="8839200" cy="5570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PRIM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es también un caso especial del </a:t>
                </a:r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algoritmo genérico</a:t>
                </a:r>
              </a:p>
              <a:p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En este caso, las aristas en </a:t>
                </a:r>
                <a:r>
                  <a:rPr lang="es-ES_tradnl" sz="2400" i="1" dirty="0" smtClean="0"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inducen un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 =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cs typeface="Arial" pitchFamily="34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s-ES_tradnl" sz="24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s-ES_tradnl" sz="2400" b="1" i="1" dirty="0" smtClean="0"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&gt; </a:t>
                </a:r>
              </a:p>
              <a:p>
                <a:endParaRPr lang="es-ES_tradnl" sz="2400" b="1" dirty="0">
                  <a:latin typeface="Arial" pitchFamily="34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sz="2000" dirty="0" smtClean="0">
                    <a:latin typeface="Arial" pitchFamily="34" charset="0"/>
                    <a:cs typeface="Arial" pitchFamily="34" charset="0"/>
                  </a:rPr>
                  <a:t>conjunto de los vértices sobre los que incide alguna arista de A</a:t>
                </a:r>
              </a:p>
              <a:p>
                <a:endParaRPr lang="es-ES_tradnl" sz="2000" b="1" dirty="0">
                  <a:latin typeface="Arial" pitchFamily="34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es un árbol</a:t>
                </a:r>
              </a:p>
              <a:p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Inicialmente,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s-ES_tradnl" sz="24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posee un nodo raíz  </a:t>
                </a:r>
                <a:r>
                  <a:rPr lang="es-ES_tradnl" sz="2400" b="1" i="1" dirty="0" smtClean="0"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  que se selecciona de forma arbitraria </a:t>
                </a:r>
              </a:p>
              <a:p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Durante la ejecución del algoritmo,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crece (agregándole en cada pasada una arista más)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hasta que llega a contener a todos los vértices de </a:t>
                </a:r>
                <a:r>
                  <a:rPr lang="es-ES_tradnl" sz="2400" i="1" dirty="0" smtClean="0">
                    <a:latin typeface="Arial" pitchFamily="34" charset="0"/>
                    <a:cs typeface="Arial" pitchFamily="34" charset="0"/>
                  </a:rPr>
                  <a:t>V</a:t>
                </a:r>
              </a:p>
              <a:p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99376"/>
                <a:ext cx="8839200" cy="5570756"/>
              </a:xfrm>
              <a:prstGeom prst="rect">
                <a:avLst/>
              </a:prstGeom>
              <a:blipFill rotWithShape="0">
                <a:blip r:embed="rId2"/>
                <a:stretch>
                  <a:fillRect l="-1034" t="-766" r="-2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PRIM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352800"/>
            <a:ext cx="2286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6629400" y="1953904"/>
            <a:ext cx="2286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152400" y="609600"/>
                <a:ext cx="88392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_tradnl" sz="2400" b="1" dirty="0">
                    <a:latin typeface="Arial" pitchFamily="34" charset="0"/>
                    <a:cs typeface="Arial" pitchFamily="34" charset="0"/>
                  </a:rPr>
                  <a:t>Estrategia de funcionamiento:</a:t>
                </a:r>
              </a:p>
              <a:p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En cada iteración, se considera el corte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s-ES_tradnl" sz="2400" dirty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s-ES_tradnl" sz="2400" i="1" dirty="0">
                    <a:latin typeface="Arial" pitchFamily="34" charset="0"/>
                    <a:cs typeface="Arial" pitchFamily="34" charset="0"/>
                  </a:rPr>
                  <a:t>V</a:t>
                </a:r>
                <a:r>
                  <a:rPr lang="es-ES_tradnl" sz="2400" dirty="0"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s-ES_tradnl" sz="2400" b="1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s-ES_tradnl" sz="2400" dirty="0">
                    <a:latin typeface="Arial" pitchFamily="34" charset="0"/>
                    <a:cs typeface="Arial" pitchFamily="34" charset="0"/>
                  </a:rPr>
                  <a:t>),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el cual respeta a </a:t>
                </a:r>
                <a:r>
                  <a:rPr lang="es-ES_tradnl" sz="24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s-ES_tradnl" sz="24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y se selecciona una</a:t>
                </a:r>
                <a:r>
                  <a:rPr lang="es-ES_tradnl" sz="24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arista liviana para dicho corte, o sea, una arista 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que conecta algún vértice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con alguno de </a:t>
                </a:r>
                <a:r>
                  <a:rPr lang="es-ES_tradnl" sz="2400" i="1" dirty="0" smtClean="0">
                    <a:latin typeface="Arial" pitchFamily="34" charset="0"/>
                    <a:cs typeface="Arial" pitchFamily="34" charset="0"/>
                  </a:rPr>
                  <a:t>V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s-ES_tradnl" sz="2400" b="1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, entonces, por el </a:t>
                </a:r>
                <a:r>
                  <a:rPr lang="es-ES_tradnl" sz="2400" b="1" dirty="0" smtClean="0">
                    <a:latin typeface="Arial" pitchFamily="34" charset="0"/>
                    <a:cs typeface="Arial" pitchFamily="34" charset="0"/>
                  </a:rPr>
                  <a:t>Teorema 1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, dicha arista es segura para </a:t>
                </a:r>
                <a:r>
                  <a:rPr lang="es-ES_tradnl" sz="2400" i="1" dirty="0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, por tanto, se añade a dicho conjunto </a:t>
                </a:r>
              </a:p>
              <a:p>
                <a:endParaRPr lang="es-ES_tradnl" sz="24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Tras |V|-1 iteraciones, entonces las aristas en </a:t>
                </a:r>
                <a:r>
                  <a:rPr lang="es-ES_tradnl" sz="2400" i="1" dirty="0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 forman un </a:t>
                </a:r>
                <a:r>
                  <a:rPr lang="es-ES_tradnl" sz="2400" b="1" i="1" dirty="0" smtClean="0">
                    <a:latin typeface="Arial" pitchFamily="34" charset="0"/>
                    <a:cs typeface="Arial" pitchFamily="34" charset="0"/>
                  </a:rPr>
                  <a:t>AACM</a:t>
                </a:r>
              </a:p>
              <a:p>
                <a:endParaRPr lang="es-ES_tradnl" sz="2400" b="1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b="1" dirty="0" err="1">
                    <a:latin typeface="Arial" pitchFamily="34" charset="0"/>
                    <a:cs typeface="Arial" pitchFamily="34" charset="0"/>
                  </a:rPr>
                  <a:t>Estrategia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b="1" dirty="0" err="1">
                    <a:latin typeface="Arial" pitchFamily="34" charset="0"/>
                    <a:cs typeface="Arial" pitchFamily="34" charset="0"/>
                  </a:rPr>
                  <a:t>glotona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 para 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PRIM: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  <a:p>
                <a:endParaRPr lang="es-ES_tradnl" sz="2400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El árbol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b="1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  <a:cs typeface="Arial" pitchFamily="34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s-ES_tradnl" sz="2400" dirty="0" smtClean="0">
                    <a:latin typeface="Arial" pitchFamily="34" charset="0"/>
                    <a:cs typeface="Arial" pitchFamily="34" charset="0"/>
                  </a:rPr>
                  <a:t>siempre se incrementa con una arista que le aporta el menor costo posible</a:t>
                </a:r>
                <a:endParaRPr lang="es-ES_tradnl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09600"/>
                <a:ext cx="8839200" cy="6001643"/>
              </a:xfrm>
              <a:prstGeom prst="rect">
                <a:avLst/>
              </a:prstGeom>
              <a:blipFill rotWithShape="0">
                <a:blip r:embed="rId2"/>
                <a:stretch>
                  <a:fillRect l="-1034" r="-276" b="-14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PRIM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PRIM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76200" y="705445"/>
            <a:ext cx="9067800" cy="5847755"/>
            <a:chOff x="193381" y="514350"/>
            <a:chExt cx="8839200" cy="5847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3 CuadroTexto"/>
                <p:cNvSpPr txBox="1"/>
                <p:nvPr/>
              </p:nvSpPr>
              <p:spPr>
                <a:xfrm>
                  <a:off x="193381" y="514350"/>
                  <a:ext cx="8839200" cy="5847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</a:rPr>
                    <a:t>Detalles de implementación:</a:t>
                  </a:r>
                </a:p>
                <a:p>
                  <a:endParaRPr lang="es-ES_tradnl" sz="2200" dirty="0" smtClean="0">
                    <a:latin typeface="Arial" pitchFamily="34" charset="0"/>
                    <a:cs typeface="Arial" pitchFamily="34" charset="0"/>
                  </a:endParaRPr>
                </a:p>
                <a:p>
                  <a:pPr>
                    <a:buFontTx/>
                    <a:buChar char="-"/>
                  </a:pP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</a:rPr>
                    <a:t> Para implementar PRIM eficientemente es necesario hacer fácil la selección de la arista liviana que se adiciona al conjunto </a:t>
                  </a:r>
                  <a:r>
                    <a:rPr lang="es-ES_tradnl" sz="2200" i="1" dirty="0" smtClean="0">
                      <a:latin typeface="Arial" pitchFamily="34" charset="0"/>
                      <a:cs typeface="Arial" pitchFamily="34" charset="0"/>
                    </a:rPr>
                    <a:t>A </a:t>
                  </a:r>
                </a:p>
                <a:p>
                  <a:pPr>
                    <a:buFontTx/>
                    <a:buChar char="-"/>
                  </a:pPr>
                  <a:endParaRPr lang="es-ES_tradnl" sz="2200" i="1" dirty="0" smtClean="0">
                    <a:latin typeface="Arial" pitchFamily="34" charset="0"/>
                    <a:cs typeface="Arial" pitchFamily="34" charset="0"/>
                  </a:endParaRPr>
                </a:p>
                <a:p>
                  <a:pPr>
                    <a:buFontTx/>
                    <a:buChar char="-"/>
                  </a:pP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</a:rPr>
                    <a:t> El vértice raíz </a:t>
                  </a:r>
                  <a:r>
                    <a:rPr lang="es-ES_tradnl" sz="2200" i="1" dirty="0" smtClean="0">
                      <a:latin typeface="Arial" pitchFamily="34" charset="0"/>
                      <a:cs typeface="Arial" pitchFamily="34" charset="0"/>
                    </a:rPr>
                    <a:t>r</a:t>
                  </a: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</a:rPr>
                    <a:t> se da como entrada</a:t>
                  </a:r>
                </a:p>
                <a:p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</a:p>
                <a:p>
                  <a:pPr>
                    <a:buFontTx/>
                    <a:buChar char="-"/>
                  </a:pP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  <a:sym typeface="Symbol"/>
                    </a:rPr>
                    <a:t></a:t>
                  </a:r>
                  <a:r>
                    <a:rPr lang="es-ES_tradnl" sz="2200" dirty="0" err="1" smtClean="0">
                      <a:latin typeface="Arial" pitchFamily="34" charset="0"/>
                      <a:cs typeface="Arial" pitchFamily="34" charset="0"/>
                      <a:sym typeface="Symbol"/>
                    </a:rPr>
                    <a:t>vV</a:t>
                  </a: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  <a:sym typeface="Symbol"/>
                    </a:rPr>
                    <a:t>: v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22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  <a:cs typeface="Arial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>
                              <a:latin typeface="Cambria Math"/>
                              <a:cs typeface="Arial" pitchFamily="34" charset="0"/>
                            </a:rPr>
                            <m:t>𝑨</m:t>
                          </m:r>
                        </m:sub>
                      </m:sSub>
                    </m:oMath>
                  </a14:m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  <a:sym typeface="Symbol"/>
                    </a:rPr>
                    <a:t>; </a:t>
                  </a:r>
                </a:p>
                <a:p>
                  <a:r>
                    <a:rPr lang="es-ES_tradnl" sz="2200" i="1" dirty="0" smtClean="0">
                      <a:latin typeface="Arial" pitchFamily="34" charset="0"/>
                      <a:cs typeface="Arial" pitchFamily="34" charset="0"/>
                    </a:rPr>
                    <a:t>			            </a:t>
                  </a:r>
                  <a:r>
                    <a:rPr lang="es-ES_tradnl" sz="2200" i="1" dirty="0" err="1" smtClean="0">
                      <a:latin typeface="Arial" pitchFamily="34" charset="0"/>
                      <a:cs typeface="Arial" pitchFamily="34" charset="0"/>
                    </a:rPr>
                    <a:t>mín</a:t>
                  </a:r>
                  <a:r>
                    <a:rPr lang="es-ES_tradnl" sz="2200" i="1" dirty="0" smtClean="0">
                      <a:latin typeface="Arial" pitchFamily="34" charset="0"/>
                      <a:cs typeface="Arial" pitchFamily="34" charset="0"/>
                    </a:rPr>
                    <a:t>(w(&lt;v, a&gt;:a</a:t>
                  </a: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  <a:sym typeface="Symbol"/>
                    </a:rPr>
                    <a:t></a:t>
                  </a:r>
                  <a:r>
                    <a:rPr lang="es-ES_tradnl" sz="2200" b="1" dirty="0">
                      <a:cs typeface="Arial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22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  <a:cs typeface="Arial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>
                              <a:latin typeface="Cambria Math"/>
                              <a:cs typeface="Arial" pitchFamily="34" charset="0"/>
                            </a:rPr>
                            <m:t>𝑨</m:t>
                          </m:r>
                        </m:sub>
                      </m:sSub>
                    </m:oMath>
                  </a14:m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  <a:sym typeface="Symbol"/>
                    </a:rPr>
                    <a:t>)     si &lt;v, a&gt;</a:t>
                  </a:r>
                  <a:endParaRPr lang="es-ES_tradnl" sz="2200" i="1" dirty="0" smtClean="0">
                    <a:latin typeface="Arial" pitchFamily="34" charset="0"/>
                    <a:cs typeface="Arial" pitchFamily="34" charset="0"/>
                  </a:endParaRPr>
                </a:p>
                <a:p>
                  <a:r>
                    <a:rPr lang="es-ES_tradnl" sz="2200" dirty="0">
                      <a:latin typeface="Arial" pitchFamily="34" charset="0"/>
                      <a:cs typeface="Arial" pitchFamily="34" charset="0"/>
                      <a:sym typeface="Symbol"/>
                    </a:rPr>
                    <a:t>d[v] (</a:t>
                  </a:r>
                  <a:r>
                    <a:rPr lang="es-ES_tradnl" sz="2200" dirty="0">
                      <a:latin typeface="Arial" pitchFamily="34" charset="0"/>
                      <a:cs typeface="Arial" pitchFamily="34" charset="0"/>
                    </a:rPr>
                    <a:t>su </a:t>
                  </a:r>
                  <a:r>
                    <a:rPr lang="es-ES_tradnl" sz="2200" b="1" i="1" dirty="0">
                      <a:latin typeface="Arial" pitchFamily="34" charset="0"/>
                      <a:cs typeface="Arial" pitchFamily="34" charset="0"/>
                    </a:rPr>
                    <a:t>distancia </a:t>
                  </a:r>
                  <a:r>
                    <a:rPr lang="es-ES_tradnl" sz="2200" b="1" dirty="0">
                      <a:latin typeface="Arial" pitchFamily="34" charset="0"/>
                      <a:cs typeface="Arial" pitchFamily="34" charset="0"/>
                    </a:rPr>
                    <a:t>de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22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/>
                              <a:cs typeface="Arial" pitchFamily="34" charset="0"/>
                            </a:rPr>
                            <m:t>𝑮</m:t>
                          </m:r>
                        </m:e>
                        <m:sub>
                          <m:r>
                            <a:rPr lang="en-US" sz="2200" b="1" i="1">
                              <a:latin typeface="Cambria Math"/>
                              <a:cs typeface="Arial" pitchFamily="34" charset="0"/>
                            </a:rPr>
                            <m:t>𝑨</m:t>
                          </m:r>
                        </m:sub>
                      </m:sSub>
                    </m:oMath>
                  </a14:m>
                  <a:r>
                    <a:rPr lang="es-ES_tradnl" sz="2200" dirty="0">
                      <a:latin typeface="Arial" pitchFamily="34" charset="0"/>
                      <a:cs typeface="Arial" pitchFamily="34" charset="0"/>
                    </a:rPr>
                    <a:t>) </a:t>
                  </a:r>
                </a:p>
                <a:p>
                  <a:r>
                    <a:rPr lang="es-ES_tradnl" sz="2200" i="1" dirty="0" smtClean="0">
                      <a:latin typeface="Arial" pitchFamily="34" charset="0"/>
                      <a:cs typeface="Arial" pitchFamily="34" charset="0"/>
                    </a:rPr>
                    <a:t>			            ∞			   </a:t>
                  </a: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</a:rPr>
                    <a:t>si</a:t>
                  </a:r>
                  <a:r>
                    <a:rPr lang="es-ES_tradnl" sz="2200" i="1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</a:rPr>
                    <a:t>no existe </a:t>
                  </a:r>
                  <a:r>
                    <a:rPr lang="es-ES_tradnl" sz="2200" dirty="0">
                      <a:latin typeface="Arial" pitchFamily="34" charset="0"/>
                      <a:cs typeface="Arial" pitchFamily="34" charset="0"/>
                      <a:sym typeface="Symbol"/>
                    </a:rPr>
                    <a:t>&lt;v, a</a:t>
                  </a: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  <a:sym typeface="Symbol"/>
                    </a:rPr>
                    <a:t>&gt;</a:t>
                  </a:r>
                  <a:endParaRPr lang="es-ES_tradnl" sz="2200" dirty="0">
                    <a:latin typeface="Arial" pitchFamily="34" charset="0"/>
                    <a:cs typeface="Arial" pitchFamily="34" charset="0"/>
                  </a:endParaRPr>
                </a:p>
                <a:p>
                  <a:pPr>
                    <a:buFontTx/>
                    <a:buChar char="-"/>
                  </a:pPr>
                  <a:endParaRPr lang="es-ES_tradnl" sz="2200" dirty="0" smtClean="0">
                    <a:latin typeface="Arial" pitchFamily="34" charset="0"/>
                    <a:cs typeface="Arial" pitchFamily="34" charset="0"/>
                  </a:endParaRPr>
                </a:p>
                <a:p>
                  <a:pPr marL="342900" indent="-342900">
                    <a:buFontTx/>
                    <a:buChar char="-"/>
                  </a:pP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</a:rPr>
                    <a:t>Los vértices </a:t>
                  </a:r>
                  <a:r>
                    <a:rPr lang="es-ES_tradnl" sz="2200" dirty="0" smtClean="0">
                      <a:solidFill>
                        <a:srgbClr val="0000FF"/>
                      </a:solidFill>
                      <a:latin typeface="Arial" pitchFamily="34" charset="0"/>
                      <a:cs typeface="Arial" pitchFamily="34" charset="0"/>
                    </a:rPr>
                    <a:t>que aun no forman parte del árbol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22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/>
                              <a:cs typeface="Arial" pitchFamily="34" charset="0"/>
                            </a:rPr>
                            <m:t>𝑮</m:t>
                          </m:r>
                        </m:e>
                        <m:sub>
                          <m:r>
                            <a:rPr lang="en-US" sz="2200" b="1" i="1">
                              <a:latin typeface="Cambria Math"/>
                              <a:cs typeface="Arial" pitchFamily="34" charset="0"/>
                            </a:rPr>
                            <m:t>𝑨</m:t>
                          </m:r>
                        </m:sub>
                      </m:sSub>
                    </m:oMath>
                  </a14:m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</a:rPr>
                    <a:t> se mantienen en una </a:t>
                  </a:r>
                  <a:r>
                    <a:rPr lang="es-ES_tradnl" sz="2200" b="1" dirty="0" smtClean="0">
                      <a:latin typeface="Arial" pitchFamily="34" charset="0"/>
                      <a:cs typeface="Arial" pitchFamily="34" charset="0"/>
                    </a:rPr>
                    <a:t>cola con prioridad </a:t>
                  </a: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</a:rPr>
                    <a:t>de acuerdo con su valor de </a:t>
                  </a:r>
                  <a:r>
                    <a:rPr lang="es-ES_tradnl" sz="2200" i="1" dirty="0" smtClean="0">
                      <a:latin typeface="Arial" pitchFamily="34" charset="0"/>
                      <a:cs typeface="Arial" pitchFamily="34" charset="0"/>
                    </a:rPr>
                    <a:t>distancia</a:t>
                  </a: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</a:rPr>
                    <a:t> de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22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/>
                              <a:cs typeface="Arial" pitchFamily="34" charset="0"/>
                            </a:rPr>
                            <m:t>𝑮</m:t>
                          </m:r>
                        </m:e>
                        <m:sub>
                          <m:r>
                            <a:rPr lang="en-US" sz="2200" b="1" i="1">
                              <a:latin typeface="Cambria Math"/>
                              <a:cs typeface="Arial" pitchFamily="34" charset="0"/>
                            </a:rPr>
                            <m:t>𝑨</m:t>
                          </m:r>
                        </m:sub>
                      </m:sSub>
                    </m:oMath>
                  </a14:m>
                  <a:endParaRPr lang="es-ES_tradnl" sz="2200" dirty="0" smtClean="0">
                    <a:latin typeface="Arial" pitchFamily="34" charset="0"/>
                    <a:cs typeface="Arial" pitchFamily="34" charset="0"/>
                  </a:endParaRPr>
                </a:p>
                <a:p>
                  <a:endParaRPr lang="es-ES_tradnl" sz="2200" dirty="0" smtClean="0">
                    <a:latin typeface="Arial" pitchFamily="34" charset="0"/>
                    <a:cs typeface="Arial" pitchFamily="34" charset="0"/>
                  </a:endParaRPr>
                </a:p>
                <a:p>
                  <a:pPr marL="342900" indent="-342900">
                    <a:buFontTx/>
                    <a:buChar char="-"/>
                  </a:pPr>
                  <a:r>
                    <a:rPr lang="es-ES_tradnl" sz="2200" dirty="0" smtClean="0">
                      <a:latin typeface="Arial" pitchFamily="34" charset="0"/>
                      <a:cs typeface="Arial" pitchFamily="34" charset="0"/>
                      <a:sym typeface="Symbol"/>
                    </a:rPr>
                    <a:t></a:t>
                  </a:r>
                  <a:r>
                    <a:rPr lang="es-ES_tradnl" sz="2200" dirty="0">
                      <a:latin typeface="Arial" pitchFamily="34" charset="0"/>
                      <a:cs typeface="Arial" pitchFamily="34" charset="0"/>
                      <a:sym typeface="Symbol"/>
                    </a:rPr>
                    <a:t>[v] (</a:t>
                  </a:r>
                  <a:r>
                    <a:rPr lang="es-ES_tradnl" sz="2200" dirty="0">
                      <a:latin typeface="Arial" pitchFamily="34" charset="0"/>
                      <a:cs typeface="Arial" pitchFamily="34" charset="0"/>
                    </a:rPr>
                    <a:t>vértice cercano de v): es el otro extremo (que no es v) de la arista que marca la distancia de v con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22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/>
                              <a:cs typeface="Arial" pitchFamily="34" charset="0"/>
                            </a:rPr>
                            <m:t>𝑮</m:t>
                          </m:r>
                        </m:e>
                        <m:sub>
                          <m:r>
                            <a:rPr lang="en-US" sz="2200" b="1" i="1">
                              <a:latin typeface="Cambria Math"/>
                              <a:cs typeface="Arial" pitchFamily="34" charset="0"/>
                            </a:rPr>
                            <m:t>𝑨</m:t>
                          </m:r>
                        </m:sub>
                      </m:sSub>
                    </m:oMath>
                  </a14:m>
                  <a:endParaRPr lang="es-ES_tradnl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4" name="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81" y="514350"/>
                  <a:ext cx="8839200" cy="584775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74" t="-626" r="-672" b="-1251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5 Abrir llave"/>
            <p:cNvSpPr/>
            <p:nvPr/>
          </p:nvSpPr>
          <p:spPr>
            <a:xfrm>
              <a:off x="3580995" y="3153537"/>
              <a:ext cx="228600" cy="119862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61 Rectángulo redondeado"/>
          <p:cNvSpPr/>
          <p:nvPr/>
        </p:nvSpPr>
        <p:spPr>
          <a:xfrm>
            <a:off x="2278249" y="3657600"/>
            <a:ext cx="6705329" cy="2895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57 Rectángulo redondeado"/>
          <p:cNvSpPr/>
          <p:nvPr/>
        </p:nvSpPr>
        <p:spPr>
          <a:xfrm>
            <a:off x="3810000" y="681335"/>
            <a:ext cx="4114800" cy="1985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Rectángulo"/>
          <p:cNvSpPr/>
          <p:nvPr/>
        </p:nvSpPr>
        <p:spPr>
          <a:xfrm>
            <a:off x="304800" y="1143000"/>
            <a:ext cx="2950478" cy="942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5" name="54 Grupo"/>
          <p:cNvGrpSpPr/>
          <p:nvPr/>
        </p:nvGrpSpPr>
        <p:grpSpPr>
          <a:xfrm>
            <a:off x="2667000" y="3657600"/>
            <a:ext cx="6172200" cy="2895600"/>
            <a:chOff x="1905000" y="1824335"/>
            <a:chExt cx="6172200" cy="2895600"/>
          </a:xfrm>
        </p:grpSpPr>
        <p:sp>
          <p:nvSpPr>
            <p:cNvPr id="3" name="2 Elipse"/>
            <p:cNvSpPr/>
            <p:nvPr/>
          </p:nvSpPr>
          <p:spPr>
            <a:xfrm>
              <a:off x="2743200" y="2052935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Elipse"/>
            <p:cNvSpPr/>
            <p:nvPr/>
          </p:nvSpPr>
          <p:spPr>
            <a:xfrm>
              <a:off x="4724400" y="2052935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Elipse"/>
            <p:cNvSpPr/>
            <p:nvPr/>
          </p:nvSpPr>
          <p:spPr>
            <a:xfrm>
              <a:off x="6629400" y="2052935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1905000" y="3043535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3657600" y="3043535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>
                  <a:solidFill>
                    <a:schemeClr val="tx1"/>
                  </a:solidFill>
                </a:rPr>
                <a:t>i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7467600" y="3043535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2743200" y="3957935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4648200" y="3957935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6629400" y="3957935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12" name="11 Conector recto"/>
            <p:cNvCxnSpPr>
              <a:stCxn id="3" idx="6"/>
              <a:endCxn id="4" idx="2"/>
            </p:cNvCxnSpPr>
            <p:nvPr/>
          </p:nvCxnSpPr>
          <p:spPr>
            <a:xfrm>
              <a:off x="3352800" y="2357735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5334000" y="2357735"/>
              <a:ext cx="1295400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5257800" y="4262735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endCxn id="10" idx="2"/>
            </p:cNvCxnSpPr>
            <p:nvPr/>
          </p:nvCxnSpPr>
          <p:spPr>
            <a:xfrm>
              <a:off x="3352800" y="4262735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5" idx="4"/>
              <a:endCxn id="11" idx="0"/>
            </p:cNvCxnSpPr>
            <p:nvPr/>
          </p:nvCxnSpPr>
          <p:spPr>
            <a:xfrm rot="5400000">
              <a:off x="6286500" y="3310235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3" idx="4"/>
              <a:endCxn id="9" idx="0"/>
            </p:cNvCxnSpPr>
            <p:nvPr/>
          </p:nvCxnSpPr>
          <p:spPr>
            <a:xfrm rot="5400000">
              <a:off x="2400300" y="3310235"/>
              <a:ext cx="1295400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3" idx="3"/>
              <a:endCxn id="6" idx="7"/>
            </p:cNvCxnSpPr>
            <p:nvPr/>
          </p:nvCxnSpPr>
          <p:spPr>
            <a:xfrm rot="5400000">
              <a:off x="2349126" y="2649461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5" idx="5"/>
              <a:endCxn id="8" idx="1"/>
            </p:cNvCxnSpPr>
            <p:nvPr/>
          </p:nvCxnSpPr>
          <p:spPr>
            <a:xfrm rot="16200000" flipH="1">
              <a:off x="7073526" y="2649461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6" idx="5"/>
              <a:endCxn id="9" idx="1"/>
            </p:cNvCxnSpPr>
            <p:nvPr/>
          </p:nvCxnSpPr>
          <p:spPr>
            <a:xfrm rot="16200000" flipH="1">
              <a:off x="2387226" y="3601961"/>
              <a:ext cx="483348" cy="407148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8" idx="3"/>
            </p:cNvCxnSpPr>
            <p:nvPr/>
          </p:nvCxnSpPr>
          <p:spPr>
            <a:xfrm rot="5400000">
              <a:off x="6972300" y="3601961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4" idx="3"/>
              <a:endCxn id="7" idx="7"/>
            </p:cNvCxnSpPr>
            <p:nvPr/>
          </p:nvCxnSpPr>
          <p:spPr>
            <a:xfrm rot="5400000">
              <a:off x="4216026" y="2535161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7" idx="3"/>
              <a:endCxn id="9" idx="7"/>
            </p:cNvCxnSpPr>
            <p:nvPr/>
          </p:nvCxnSpPr>
          <p:spPr>
            <a:xfrm rot="5400000">
              <a:off x="3263526" y="3563861"/>
              <a:ext cx="483348" cy="48334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7" idx="5"/>
              <a:endCxn id="10" idx="1"/>
            </p:cNvCxnSpPr>
            <p:nvPr/>
          </p:nvCxnSpPr>
          <p:spPr>
            <a:xfrm rot="16200000" flipH="1">
              <a:off x="4216026" y="3525761"/>
              <a:ext cx="483348" cy="55954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endCxn id="11" idx="1"/>
            </p:cNvCxnSpPr>
            <p:nvPr/>
          </p:nvCxnSpPr>
          <p:spPr>
            <a:xfrm rot="16200000" flipH="1">
              <a:off x="5257800" y="2586335"/>
              <a:ext cx="1460874" cy="1460874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CuadroTexto"/>
            <p:cNvSpPr txBox="1"/>
            <p:nvPr/>
          </p:nvSpPr>
          <p:spPr>
            <a:xfrm>
              <a:off x="2286000" y="236791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3733800" y="18243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791200" y="182433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7315200" y="236791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2590800" y="2977515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2348346" y="3663315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3304310" y="3382971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4419600" y="3424535"/>
              <a:ext cx="609600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886200" y="4186535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4114800" y="2520315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5638800" y="4196715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638800" y="2520315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6858000" y="3053715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7259782" y="3697951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40 Forma libre"/>
          <p:cNvSpPr/>
          <p:nvPr/>
        </p:nvSpPr>
        <p:spPr>
          <a:xfrm>
            <a:off x="2902527" y="3771900"/>
            <a:ext cx="4156364" cy="2247900"/>
          </a:xfrm>
          <a:custGeom>
            <a:avLst/>
            <a:gdLst>
              <a:gd name="connsiteX0" fmla="*/ 0 w 4156364"/>
              <a:gd name="connsiteY0" fmla="*/ 2098964 h 2247900"/>
              <a:gd name="connsiteX1" fmla="*/ 935182 w 4156364"/>
              <a:gd name="connsiteY1" fmla="*/ 1641764 h 2247900"/>
              <a:gd name="connsiteX2" fmla="*/ 1974273 w 4156364"/>
              <a:gd name="connsiteY2" fmla="*/ 1974273 h 2247900"/>
              <a:gd name="connsiteX3" fmla="*/ 4156364 w 4156364"/>
              <a:gd name="connsiteY3" fmla="*/ 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6364" h="2247900">
                <a:moveTo>
                  <a:pt x="0" y="2098964"/>
                </a:moveTo>
                <a:cubicBezTo>
                  <a:pt x="303068" y="1880755"/>
                  <a:pt x="606137" y="1662546"/>
                  <a:pt x="935182" y="1641764"/>
                </a:cubicBezTo>
                <a:cubicBezTo>
                  <a:pt x="1264228" y="1620982"/>
                  <a:pt x="1437409" y="2247900"/>
                  <a:pt x="1974273" y="1974273"/>
                </a:cubicBezTo>
                <a:cubicBezTo>
                  <a:pt x="2511137" y="1700646"/>
                  <a:pt x="3333750" y="850323"/>
                  <a:pt x="4156364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41 Rectángulo"/>
              <p:cNvSpPr/>
              <p:nvPr/>
            </p:nvSpPr>
            <p:spPr>
              <a:xfrm>
                <a:off x="636768" y="1143000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cs typeface="Arial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  <a:cs typeface="Arial" pitchFamily="34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2" name="4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68" y="1143000"/>
                <a:ext cx="61581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42 CuadroTexto"/>
          <p:cNvSpPr txBox="1"/>
          <p:nvPr/>
        </p:nvSpPr>
        <p:spPr>
          <a:xfrm>
            <a:off x="1066800" y="1143000"/>
            <a:ext cx="433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={a, b, i, c}</a:t>
            </a: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43 Rectángulo"/>
              <p:cNvSpPr/>
              <p:nvPr/>
            </p:nvSpPr>
            <p:spPr>
              <a:xfrm>
                <a:off x="636768" y="1595735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  <a:cs typeface="Arial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  <a:cs typeface="Arial" pitchFamily="34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4" name="4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68" y="1595735"/>
                <a:ext cx="61581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44 CuadroTexto"/>
          <p:cNvSpPr txBox="1"/>
          <p:nvPr/>
        </p:nvSpPr>
        <p:spPr>
          <a:xfrm>
            <a:off x="1084653" y="1624263"/>
            <a:ext cx="433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={h, g, d, f, e}</a:t>
            </a:r>
            <a:endParaRPr lang="es-ES" sz="24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04800" y="1600200"/>
            <a:ext cx="91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V</a:t>
            </a:r>
            <a:r>
              <a:rPr lang="en-US" sz="2400" dirty="0" smtClean="0"/>
              <a:t> -</a:t>
            </a:r>
            <a:endParaRPr lang="es-ES" sz="24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1170168" y="681335"/>
            <a:ext cx="188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CORTE</a:t>
            </a:r>
            <a:endParaRPr lang="es-ES" sz="2400" b="1" dirty="0"/>
          </a:p>
        </p:txBody>
      </p:sp>
      <p:sp>
        <p:nvSpPr>
          <p:cNvPr id="49" name="48 Elipse"/>
          <p:cNvSpPr/>
          <p:nvPr/>
        </p:nvSpPr>
        <p:spPr>
          <a:xfrm>
            <a:off x="4953000" y="838200"/>
            <a:ext cx="609600" cy="609600"/>
          </a:xfrm>
          <a:prstGeom prst="ellipse">
            <a:avLst/>
          </a:prstGeom>
          <a:solidFill>
            <a:srgbClr val="FF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0" name="49 Elipse"/>
          <p:cNvSpPr/>
          <p:nvPr/>
        </p:nvSpPr>
        <p:spPr>
          <a:xfrm>
            <a:off x="6934200" y="838200"/>
            <a:ext cx="609600" cy="609600"/>
          </a:xfrm>
          <a:prstGeom prst="ellipse">
            <a:avLst/>
          </a:prstGeom>
          <a:solidFill>
            <a:srgbClr val="FF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1" name="50 Elipse"/>
          <p:cNvSpPr/>
          <p:nvPr/>
        </p:nvSpPr>
        <p:spPr>
          <a:xfrm>
            <a:off x="4114800" y="1828800"/>
            <a:ext cx="609600" cy="609600"/>
          </a:xfrm>
          <a:prstGeom prst="ellipse">
            <a:avLst/>
          </a:prstGeom>
          <a:solidFill>
            <a:srgbClr val="FF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2" name="51 Elipse"/>
          <p:cNvSpPr/>
          <p:nvPr/>
        </p:nvSpPr>
        <p:spPr>
          <a:xfrm>
            <a:off x="5867400" y="1828800"/>
            <a:ext cx="609600" cy="609600"/>
          </a:xfrm>
          <a:prstGeom prst="ellipse">
            <a:avLst/>
          </a:prstGeom>
          <a:solidFill>
            <a:srgbClr val="FF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i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3" name="52 Conector recto"/>
          <p:cNvCxnSpPr>
            <a:stCxn id="49" idx="6"/>
            <a:endCxn id="50" idx="2"/>
          </p:cNvCxnSpPr>
          <p:nvPr/>
        </p:nvCxnSpPr>
        <p:spPr>
          <a:xfrm>
            <a:off x="5562600" y="1143000"/>
            <a:ext cx="13716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>
            <a:stCxn id="49" idx="3"/>
            <a:endCxn id="51" idx="7"/>
          </p:cNvCxnSpPr>
          <p:nvPr/>
        </p:nvCxnSpPr>
        <p:spPr>
          <a:xfrm rot="5400000">
            <a:off x="4558926" y="1434726"/>
            <a:ext cx="559548" cy="40714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50" idx="2"/>
          </p:cNvCxnSpPr>
          <p:nvPr/>
        </p:nvCxnSpPr>
        <p:spPr>
          <a:xfrm flipH="1">
            <a:off x="6374652" y="1143000"/>
            <a:ext cx="559548" cy="78814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7409979" y="2297668"/>
                <a:ext cx="5148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cs typeface="Arial" pitchFamily="34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cs typeface="Arial" pitchFamily="34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979" y="2297668"/>
                <a:ext cx="51482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59 CuadroTexto"/>
          <p:cNvSpPr txBox="1"/>
          <p:nvPr/>
        </p:nvSpPr>
        <p:spPr>
          <a:xfrm>
            <a:off x="311010" y="2357735"/>
            <a:ext cx="4337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[h]=7 = </a:t>
            </a:r>
            <a:r>
              <a:rPr lang="en-US" sz="2400" dirty="0" err="1" smtClean="0"/>
              <a:t>mín</a:t>
            </a:r>
            <a:r>
              <a:rPr lang="en-US" sz="2400" dirty="0" smtClean="0"/>
              <a:t> (8, 7, 11) </a:t>
            </a:r>
          </a:p>
          <a:p>
            <a:r>
              <a:rPr lang="en-US" sz="2400" dirty="0" smtClean="0"/>
              <a:t>d[g]=6</a:t>
            </a:r>
          </a:p>
          <a:p>
            <a:r>
              <a:rPr lang="en-US" sz="2400" dirty="0" smtClean="0"/>
              <a:t>d[d]=7</a:t>
            </a:r>
          </a:p>
          <a:p>
            <a:r>
              <a:rPr lang="en-US" sz="2400" dirty="0" smtClean="0"/>
              <a:t>d[f]=4</a:t>
            </a:r>
          </a:p>
          <a:p>
            <a:r>
              <a:rPr lang="en-US" sz="2400" dirty="0" smtClean="0"/>
              <a:t>d[e]=</a:t>
            </a:r>
            <a:r>
              <a:rPr lang="es-ES_tradnl" sz="2400" i="1" dirty="0" smtClean="0">
                <a:latin typeface="Arial" pitchFamily="34" charset="0"/>
                <a:cs typeface="Arial" pitchFamily="34" charset="0"/>
              </a:rPr>
              <a:t>∞</a:t>
            </a:r>
            <a:endParaRPr lang="es-ES" sz="24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315021" y="4690408"/>
            <a:ext cx="1818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_tradnl" sz="2400" dirty="0" smtClean="0">
                <a:latin typeface="Arial" pitchFamily="34" charset="0"/>
                <a:cs typeface="Arial" pitchFamily="34" charset="0"/>
                <a:sym typeface="Symbol"/>
              </a:rPr>
              <a:t>[h]</a:t>
            </a:r>
            <a:r>
              <a:rPr lang="en-US" sz="2400" dirty="0" smtClean="0"/>
              <a:t>=i </a:t>
            </a:r>
          </a:p>
          <a:p>
            <a:r>
              <a:rPr lang="es-ES_tradnl" sz="2400" dirty="0" smtClean="0">
                <a:latin typeface="Arial" pitchFamily="34" charset="0"/>
                <a:cs typeface="Arial" pitchFamily="34" charset="0"/>
                <a:sym typeface="Symbol"/>
              </a:rPr>
              <a:t>[g]</a:t>
            </a:r>
            <a:r>
              <a:rPr lang="en-US" sz="2400" dirty="0" smtClean="0"/>
              <a:t>=i</a:t>
            </a:r>
          </a:p>
          <a:p>
            <a:r>
              <a:rPr lang="es-ES_tradnl" sz="2400" dirty="0"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_tradnl" sz="2400" dirty="0" smtClean="0">
                <a:latin typeface="Arial" pitchFamily="34" charset="0"/>
                <a:cs typeface="Arial" pitchFamily="34" charset="0"/>
                <a:sym typeface="Symbol"/>
              </a:rPr>
              <a:t>[d]</a:t>
            </a:r>
            <a:r>
              <a:rPr lang="en-US" sz="2400" dirty="0" smtClean="0"/>
              <a:t>=c</a:t>
            </a:r>
          </a:p>
          <a:p>
            <a:r>
              <a:rPr lang="es-ES_tradnl" sz="2400" dirty="0"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_tradnl" sz="2400" dirty="0" smtClean="0">
                <a:latin typeface="Arial" pitchFamily="34" charset="0"/>
                <a:cs typeface="Arial" pitchFamily="34" charset="0"/>
                <a:sym typeface="Symbol"/>
              </a:rPr>
              <a:t>[f]</a:t>
            </a:r>
            <a:r>
              <a:rPr lang="en-US" sz="2400" dirty="0" smtClean="0"/>
              <a:t>=c</a:t>
            </a:r>
          </a:p>
          <a:p>
            <a:r>
              <a:rPr lang="es-ES_tradnl" sz="2400" dirty="0">
                <a:latin typeface="Arial" pitchFamily="34" charset="0"/>
                <a:cs typeface="Arial" pitchFamily="34" charset="0"/>
                <a:sym typeface="Symbol"/>
              </a:rPr>
              <a:t></a:t>
            </a:r>
            <a:r>
              <a:rPr lang="es-ES_tradnl" sz="2400" dirty="0" smtClean="0">
                <a:latin typeface="Arial" pitchFamily="34" charset="0"/>
                <a:cs typeface="Arial" pitchFamily="34" charset="0"/>
                <a:sym typeface="Symbol"/>
              </a:rPr>
              <a:t>[e]</a:t>
            </a:r>
            <a:r>
              <a:rPr lang="en-US" sz="2400" dirty="0" smtClean="0"/>
              <a:t>=</a:t>
            </a:r>
            <a:r>
              <a:rPr lang="es-ES_tradnl" sz="2400" i="1" dirty="0" err="1" smtClean="0">
                <a:latin typeface="Arial" pitchFamily="34" charset="0"/>
                <a:cs typeface="Arial" pitchFamily="34" charset="0"/>
              </a:rPr>
              <a:t>null</a:t>
            </a: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Rectángulo"/>
              <p:cNvSpPr/>
              <p:nvPr/>
            </p:nvSpPr>
            <p:spPr>
              <a:xfrm>
                <a:off x="8400579" y="6107668"/>
                <a:ext cx="558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cs typeface="Arial" pitchFamily="34" charset="0"/>
                            </a:rPr>
                            <m:t>𝑮</m:t>
                          </m:r>
                        </m:e>
                        <m:sub/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4" name="6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579" y="6107668"/>
                <a:ext cx="55810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64 CuadroTexto"/>
          <p:cNvSpPr txBox="1"/>
          <p:nvPr/>
        </p:nvSpPr>
        <p:spPr>
          <a:xfrm>
            <a:off x="4425810" y="152400"/>
            <a:ext cx="433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={&lt;a, b&gt;, &lt;b, c&gt;, &lt;i, c&gt;}</a:t>
            </a:r>
            <a:endParaRPr lang="es-ES" sz="2400" dirty="0"/>
          </a:p>
        </p:txBody>
      </p:sp>
      <p:sp>
        <p:nvSpPr>
          <p:cNvPr id="66" name="65 Elipse"/>
          <p:cNvSpPr/>
          <p:nvPr/>
        </p:nvSpPr>
        <p:spPr>
          <a:xfrm>
            <a:off x="8153400" y="381000"/>
            <a:ext cx="609600" cy="609600"/>
          </a:xfrm>
          <a:prstGeom prst="ellipse">
            <a:avLst/>
          </a:prstGeom>
          <a:solidFill>
            <a:srgbClr val="FF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7" name="66 Elipse"/>
          <p:cNvSpPr/>
          <p:nvPr/>
        </p:nvSpPr>
        <p:spPr>
          <a:xfrm>
            <a:off x="8153400" y="1219200"/>
            <a:ext cx="609600" cy="609600"/>
          </a:xfrm>
          <a:prstGeom prst="ellipse">
            <a:avLst/>
          </a:prstGeom>
          <a:solidFill>
            <a:srgbClr val="FF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8" name="67 Elipse"/>
          <p:cNvSpPr/>
          <p:nvPr/>
        </p:nvSpPr>
        <p:spPr>
          <a:xfrm>
            <a:off x="8153400" y="2057400"/>
            <a:ext cx="609600" cy="609600"/>
          </a:xfrm>
          <a:prstGeom prst="ellipse">
            <a:avLst/>
          </a:prstGeom>
          <a:solidFill>
            <a:srgbClr val="FF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9" name="68 Elipse"/>
          <p:cNvSpPr/>
          <p:nvPr/>
        </p:nvSpPr>
        <p:spPr>
          <a:xfrm>
            <a:off x="8153400" y="2895600"/>
            <a:ext cx="609600" cy="609600"/>
          </a:xfrm>
          <a:prstGeom prst="ellipse">
            <a:avLst/>
          </a:prstGeom>
          <a:solidFill>
            <a:srgbClr val="FF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3" name="72 Conector recto"/>
          <p:cNvCxnSpPr>
            <a:stCxn id="67" idx="4"/>
            <a:endCxn id="68" idx="0"/>
          </p:cNvCxnSpPr>
          <p:nvPr/>
        </p:nvCxnSpPr>
        <p:spPr>
          <a:xfrm>
            <a:off x="8458200" y="1828800"/>
            <a:ext cx="0" cy="2286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68" idx="4"/>
            <a:endCxn id="69" idx="0"/>
          </p:cNvCxnSpPr>
          <p:nvPr/>
        </p:nvCxnSpPr>
        <p:spPr>
          <a:xfrm>
            <a:off x="8458200" y="2667000"/>
            <a:ext cx="0" cy="2286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66" idx="4"/>
            <a:endCxn id="67" idx="0"/>
          </p:cNvCxnSpPr>
          <p:nvPr/>
        </p:nvCxnSpPr>
        <p:spPr>
          <a:xfrm>
            <a:off x="8458200" y="990600"/>
            <a:ext cx="0" cy="2286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CuadroTexto"/>
          <p:cNvSpPr txBox="1"/>
          <p:nvPr/>
        </p:nvSpPr>
        <p:spPr>
          <a:xfrm>
            <a:off x="8159610" y="0"/>
            <a:ext cx="90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/>
              <a:t>raíz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78 Rectángulo"/>
              <p:cNvSpPr/>
              <p:nvPr/>
            </p:nvSpPr>
            <p:spPr>
              <a:xfrm>
                <a:off x="6400800" y="3111805"/>
                <a:ext cx="5148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  <a:cs typeface="Arial" pitchFamily="34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  <a:cs typeface="Arial" pitchFamily="34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9" name="7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111805"/>
                <a:ext cx="51482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79 CuadroTexto"/>
          <p:cNvSpPr txBox="1"/>
          <p:nvPr/>
        </p:nvSpPr>
        <p:spPr>
          <a:xfrm>
            <a:off x="6759936" y="3056964"/>
            <a:ext cx="167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e</a:t>
            </a:r>
            <a:r>
              <a:rPr lang="en-US" sz="2000" i="1" dirty="0" smtClean="0"/>
              <a:t>s un </a:t>
            </a:r>
            <a:r>
              <a:rPr lang="en-US" sz="2000" i="1" dirty="0" err="1" smtClean="0"/>
              <a:t>árbol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518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2400" y="1126153"/>
            <a:ext cx="9601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PRIM(G, costo, r)</a:t>
            </a:r>
          </a:p>
          <a:p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each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vértice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V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[G]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2  	do distancia[u]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</a:t>
            </a:r>
          </a:p>
          <a:p>
            <a:pPr marL="457200" indent="-457200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3   	   [u]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null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4 distancia[r]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Q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V[G] //meter en cola todos los vértices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6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Q no esté vacía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7 	do u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EXTRAE_MIN(Q)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8 	  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each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v adyacente a u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9 		 do if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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and costo 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&gt; &lt; distancia[v]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10 		      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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[v]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u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11 			      distancia[v]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costo &lt;u, v&gt;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04800" y="57150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alibri" pitchFamily="34" charset="0"/>
                <a:cs typeface="Arial" pitchFamily="34" charset="0"/>
              </a:rPr>
              <a:t>inicialmente</a:t>
            </a:r>
            <a:r>
              <a:rPr lang="en-US" sz="2400" dirty="0" smtClean="0">
                <a:latin typeface="Calibri" pitchFamily="34" charset="0"/>
                <a:cs typeface="Arial" pitchFamily="34" charset="0"/>
              </a:rPr>
              <a:t>: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V-Q =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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/  Q = |V|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PRIM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52400" y="753606"/>
            <a:ext cx="906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Arial" pitchFamily="34" charset="0"/>
                <a:cs typeface="Arial" pitchFamily="34" charset="0"/>
              </a:rPr>
              <a:t>Línea  1- 5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: Inicializaciones</a:t>
            </a:r>
          </a:p>
          <a:p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es-ES" sz="2400" i="1" dirty="0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es-ES" sz="2400" i="1" dirty="0" err="1" smtClean="0">
                <a:latin typeface="Arial" pitchFamily="34" charset="0"/>
                <a:cs typeface="Arial" pitchFamily="34" charset="0"/>
                <a:sym typeface="Symbol"/>
              </a:rPr>
              <a:t>vV</a:t>
            </a:r>
            <a:r>
              <a:rPr lang="es-ES" sz="2400" i="1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s-ES" sz="2400" i="1" dirty="0" err="1" smtClean="0">
                <a:latin typeface="Arial" pitchFamily="34" charset="0"/>
                <a:cs typeface="Arial" pitchFamily="34" charset="0"/>
                <a:sym typeface="Symbol"/>
              </a:rPr>
              <a:t>vr</a:t>
            </a:r>
            <a:r>
              <a:rPr lang="es-ES" sz="2400" i="1" dirty="0" smtClean="0">
                <a:latin typeface="Arial" pitchFamily="34" charset="0"/>
                <a:cs typeface="Arial" pitchFamily="34" charset="0"/>
                <a:sym typeface="Symbol"/>
              </a:rPr>
              <a:t>, d[v]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=∞; d[r]=0</a:t>
            </a:r>
          </a:p>
          <a:p>
            <a:pPr lvl="0"/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El arreglo π indica cuál fue el vértice que atrajo a cada vértice hacia el AACM. A partir del mismo se generan las aristas del AACM </a:t>
            </a:r>
          </a:p>
          <a:p>
            <a:pPr lvl="0"/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400" i="1" dirty="0" smtClean="0">
                <a:latin typeface="Arial" pitchFamily="34" charset="0"/>
                <a:cs typeface="Arial" pitchFamily="34" charset="0"/>
                <a:sym typeface="Symbol"/>
              </a:rPr>
              <a:t></a:t>
            </a:r>
            <a:r>
              <a:rPr lang="es-ES" sz="2400" i="1" dirty="0" err="1" smtClean="0">
                <a:latin typeface="Arial" pitchFamily="34" charset="0"/>
                <a:cs typeface="Arial" pitchFamily="34" charset="0"/>
                <a:sym typeface="Symbol"/>
              </a:rPr>
              <a:t>vV</a:t>
            </a:r>
            <a:r>
              <a:rPr lang="es-ES" sz="2400" i="1" dirty="0" smtClean="0">
                <a:latin typeface="Arial" pitchFamily="34" charset="0"/>
                <a:cs typeface="Arial" pitchFamily="34" charset="0"/>
                <a:sym typeface="Symbol"/>
              </a:rPr>
              <a:t>: </a:t>
            </a:r>
            <a:r>
              <a:rPr lang="es-ES" sz="2400" i="1" dirty="0" err="1">
                <a:latin typeface="Arial" pitchFamily="34" charset="0"/>
                <a:cs typeface="Arial" pitchFamily="34" charset="0"/>
                <a:sym typeface="Symbol"/>
              </a:rPr>
              <a:t>vr</a:t>
            </a:r>
            <a:r>
              <a:rPr lang="es-ES" sz="2400" i="1" dirty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s-ES" sz="2400" i="1" dirty="0">
                <a:latin typeface="Arial" pitchFamily="34" charset="0"/>
                <a:cs typeface="Arial" pitchFamily="34" charset="0"/>
              </a:rPr>
              <a:t>π</a:t>
            </a:r>
            <a:r>
              <a:rPr lang="es-ES" sz="2400" i="1" dirty="0" smtClean="0">
                <a:latin typeface="Arial" pitchFamily="34" charset="0"/>
                <a:cs typeface="Arial" pitchFamily="34" charset="0"/>
                <a:sym typeface="Symbol"/>
              </a:rPr>
              <a:t>[v</a:t>
            </a:r>
            <a:r>
              <a:rPr lang="es-ES" sz="2400" i="1" dirty="0">
                <a:latin typeface="Arial" pitchFamily="34" charset="0"/>
                <a:cs typeface="Arial" pitchFamily="34" charset="0"/>
                <a:sym typeface="Symbol"/>
              </a:rPr>
              <a:t>]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s-ES" sz="2400" i="1" dirty="0" err="1" smtClean="0">
                <a:latin typeface="Arial" pitchFamily="34" charset="0"/>
                <a:cs typeface="Arial" pitchFamily="34" charset="0"/>
              </a:rPr>
              <a:t>null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s-ES" sz="2400" i="1" dirty="0">
                <a:latin typeface="Arial" pitchFamily="34" charset="0"/>
                <a:cs typeface="Arial" pitchFamily="34" charset="0"/>
              </a:rPr>
              <a:t>π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[r]=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“un valor distintivo”</a:t>
            </a:r>
          </a:p>
          <a:p>
            <a:pPr lvl="0"/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 lvl="0">
              <a:buFontTx/>
              <a:buChar char="-"/>
            </a:pPr>
            <a:r>
              <a:rPr lang="es-ES" sz="2400" dirty="0">
                <a:latin typeface="Arial" pitchFamily="34" charset="0"/>
                <a:cs typeface="Arial" pitchFamily="34" charset="0"/>
              </a:rPr>
              <a:t> C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ola con Prioridad: Q ={v: </a:t>
            </a:r>
            <a:r>
              <a:rPr lang="es-ES" sz="2400" i="1" dirty="0" err="1" smtClean="0">
                <a:latin typeface="Arial" pitchFamily="34" charset="0"/>
                <a:cs typeface="Arial" pitchFamily="34" charset="0"/>
                <a:sym typeface="Symbol"/>
              </a:rPr>
              <a:t>v</a:t>
            </a:r>
            <a:r>
              <a:rPr lang="es-ES" sz="2400" i="1" dirty="0" err="1">
                <a:latin typeface="Arial" pitchFamily="34" charset="0"/>
                <a:cs typeface="Arial" pitchFamily="34" charset="0"/>
                <a:sym typeface="Symbol"/>
              </a:rPr>
              <a:t>V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}</a:t>
            </a:r>
          </a:p>
          <a:p>
            <a:pPr lvl="0"/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Tx/>
              <a:buChar char="-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Inicialmente, V-Q = </a:t>
            </a:r>
            <a:r>
              <a:rPr lang="es-ES" sz="2400" dirty="0" smtClean="0">
                <a:latin typeface="Arial" pitchFamily="34" charset="0"/>
                <a:cs typeface="Arial" pitchFamily="34" charset="0"/>
                <a:sym typeface="Symbol"/>
              </a:rPr>
              <a:t>, </a:t>
            </a:r>
          </a:p>
          <a:p>
            <a:pPr marL="342900" indent="-342900">
              <a:buFontTx/>
              <a:buChar char="-"/>
            </a:pPr>
            <a:r>
              <a:rPr lang="es-ES" sz="2400" dirty="0">
                <a:latin typeface="Arial" pitchFamily="34" charset="0"/>
                <a:cs typeface="Arial" pitchFamily="34" charset="0"/>
                <a:sym typeface="Symbol"/>
              </a:rPr>
              <a:t>D</a:t>
            </a:r>
            <a:r>
              <a:rPr lang="es-ES" sz="2400" dirty="0" smtClean="0">
                <a:latin typeface="Arial" pitchFamily="34" charset="0"/>
                <a:cs typeface="Arial" pitchFamily="34" charset="0"/>
                <a:sym typeface="Symbol"/>
              </a:rPr>
              <a:t>urante el proceso, V-Q = {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vértices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del AACM en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crecimiento}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PRIM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85800" y="609600"/>
            <a:ext cx="78486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Arial" pitchFamily="34" charset="0"/>
                <a:cs typeface="Arial" pitchFamily="34" charset="0"/>
              </a:rPr>
              <a:t>Línea 6: </a:t>
            </a:r>
          </a:p>
          <a:p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Se comienza un proceso iterativo que se ejecuta mientras que la cola Q no se vacíe. Dentro de él: </a:t>
            </a:r>
          </a:p>
          <a:p>
            <a:pPr lvl="0"/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s-ES" sz="2400" b="1" dirty="0" smtClean="0">
                <a:latin typeface="Arial" pitchFamily="34" charset="0"/>
                <a:cs typeface="Arial" pitchFamily="34" charset="0"/>
              </a:rPr>
              <a:t>Línea 7: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s-ES" sz="2400" dirty="0" smtClean="0">
                <a:latin typeface="Arial" pitchFamily="34" charset="0"/>
                <a:cs typeface="Arial" pitchFamily="34" charset="0"/>
              </a:rPr>
              <a:t>- Identificar el vértice </a:t>
            </a: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s-ES" sz="2400" dirty="0" err="1" smtClean="0">
                <a:latin typeface="Arial" pitchFamily="34" charset="0"/>
                <a:cs typeface="Arial" pitchFamily="34" charset="0"/>
                <a:sym typeface="Symbol"/>
              </a:rPr>
              <a:t></a:t>
            </a: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que es el extremo en Q de la arista liviana que cruza el corte (V-Q, Q) (con excepción de la primera iteración)</a:t>
            </a:r>
          </a:p>
          <a:p>
            <a:pPr lvl="1"/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s-ES" sz="2400" b="1" dirty="0" smtClean="0">
                <a:latin typeface="Arial" pitchFamily="34" charset="0"/>
                <a:cs typeface="Arial" pitchFamily="34" charset="0"/>
              </a:rPr>
              <a:t>Línea  8-11:</a:t>
            </a:r>
          </a:p>
          <a:p>
            <a:pPr lvl="1"/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s-ES" sz="2400" dirty="0" smtClean="0">
                <a:latin typeface="Arial" pitchFamily="34" charset="0"/>
                <a:cs typeface="Arial" pitchFamily="34" charset="0"/>
              </a:rPr>
              <a:t>- Se actualizan los valores de d[] y </a:t>
            </a:r>
            <a:r>
              <a:rPr lang="es-ES" sz="2400" dirty="0" smtClean="0">
                <a:latin typeface="Arial" pitchFamily="34" charset="0"/>
                <a:cs typeface="Arial" pitchFamily="34" charset="0"/>
                <a:sym typeface="Symbol"/>
              </a:rPr>
              <a:t>[], que sean necesarios,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para cada vértice adyacente a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que aún no está en el árbol</a:t>
            </a:r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endParaRPr lang="es-ES_tradnl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PRIM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7400" y="39118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INICIALIZACIONES</a:t>
            </a:r>
            <a:endParaRPr lang="es-ES_tradnl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819400" y="1066800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d[a]=0</a:t>
            </a:r>
          </a:p>
          <a:p>
            <a:r>
              <a:rPr lang="en-US" sz="2400" b="1" dirty="0" smtClean="0"/>
              <a:t>d[b]=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d[c]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d[d]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d[e]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d[f]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d[g]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d[h]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4724400" y="1066800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[a]=-</a:t>
            </a:r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[b]=</a:t>
            </a:r>
            <a:r>
              <a:rPr lang="en-US" sz="2400" b="1" dirty="0" smtClean="0">
                <a:sym typeface="Symbol"/>
              </a:rPr>
              <a:t>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[c]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[d]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[e]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[f]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[g]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[h]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1828800" y="4662606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Inicialmente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Q = {a, b, c, d, e, f, g, h, I};  V-Q = </a:t>
            </a:r>
            <a:r>
              <a:rPr lang="en-US" sz="2400" b="1" dirty="0" smtClean="0">
                <a:latin typeface="Arial" pitchFamily="34" charset="0"/>
                <a:cs typeface="Arial" pitchFamily="34" charset="0"/>
                <a:sym typeface="Symbol"/>
              </a:rPr>
              <a:t>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1828800" y="5562600"/>
            <a:ext cx="5715000" cy="830997"/>
            <a:chOff x="3962400" y="5715000"/>
            <a:chExt cx="5715000" cy="830997"/>
          </a:xfrm>
        </p:grpSpPr>
        <p:sp>
          <p:nvSpPr>
            <p:cNvPr id="7" name="6 CuadroTexto"/>
            <p:cNvSpPr txBox="1"/>
            <p:nvPr/>
          </p:nvSpPr>
          <p:spPr>
            <a:xfrm>
              <a:off x="3962400" y="5715000"/>
              <a:ext cx="5715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/>
                <a:t>aristas</a:t>
              </a:r>
              <a:r>
                <a:rPr lang="en-US" sz="2400" b="1" dirty="0" smtClean="0"/>
                <a:t> en A:</a:t>
              </a:r>
            </a:p>
            <a:p>
              <a:r>
                <a:rPr lang="en-US" sz="2400" b="1" dirty="0" err="1" smtClean="0"/>
                <a:t>aristas</a:t>
              </a:r>
              <a:r>
                <a:rPr lang="en-US" sz="2400" b="1" dirty="0" smtClean="0"/>
                <a:t> que </a:t>
              </a:r>
              <a:r>
                <a:rPr lang="en-US" sz="2400" b="1" dirty="0" err="1" smtClean="0"/>
                <a:t>cruzan</a:t>
              </a:r>
              <a:r>
                <a:rPr lang="en-US" sz="2400" b="1" dirty="0" smtClean="0"/>
                <a:t> el </a:t>
              </a:r>
              <a:r>
                <a:rPr lang="en-US" sz="2400" b="1" dirty="0" err="1" smtClean="0">
                  <a:solidFill>
                    <a:srgbClr val="FF0000"/>
                  </a:solidFill>
                </a:rPr>
                <a:t>corte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 (Q, V-Q)</a:t>
              </a:r>
              <a:r>
                <a:rPr lang="en-US" sz="2400" b="1" dirty="0" smtClean="0"/>
                <a:t>:</a:t>
              </a:r>
              <a:endParaRPr lang="es-ES_tradnl" sz="2400" b="1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5000" y="5798403"/>
              <a:ext cx="304800" cy="304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610600" y="6179403"/>
              <a:ext cx="304800" cy="30480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590800" y="0"/>
            <a:ext cx="6172200" cy="2895600"/>
            <a:chOff x="1295400" y="3276600"/>
            <a:chExt cx="6172200" cy="2895600"/>
          </a:xfrm>
        </p:grpSpPr>
        <p:sp>
          <p:nvSpPr>
            <p:cNvPr id="4" name="3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5" name="4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13" name="12 Conector recto"/>
            <p:cNvCxnSpPr>
              <a:stCxn id="4" idx="6"/>
              <a:endCxn id="5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endCxn id="11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6" idx="4"/>
              <a:endCxn id="12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4" idx="4"/>
              <a:endCxn id="10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4" idx="3"/>
              <a:endCxn id="7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6" idx="5"/>
              <a:endCxn id="9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7" idx="5"/>
              <a:endCxn id="10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9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5" idx="3"/>
              <a:endCxn id="8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8" idx="3"/>
              <a:endCxn id="10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stCxn id="8" idx="5"/>
              <a:endCxn id="11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>
              <a:endCxn id="12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505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7772400" y="2819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(a)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43 Forma libre"/>
          <p:cNvSpPr/>
          <p:nvPr/>
        </p:nvSpPr>
        <p:spPr>
          <a:xfrm>
            <a:off x="2673927" y="817418"/>
            <a:ext cx="644236" cy="1496291"/>
          </a:xfrm>
          <a:custGeom>
            <a:avLst/>
            <a:gdLst>
              <a:gd name="connsiteX0" fmla="*/ 0 w 644236"/>
              <a:gd name="connsiteY0" fmla="*/ 0 h 1496291"/>
              <a:gd name="connsiteX1" fmla="*/ 644236 w 644236"/>
              <a:gd name="connsiteY1" fmla="*/ 665019 h 1496291"/>
              <a:gd name="connsiteX2" fmla="*/ 0 w 644236"/>
              <a:gd name="connsiteY2" fmla="*/ 1496291 h 149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236" h="1496291">
                <a:moveTo>
                  <a:pt x="0" y="0"/>
                </a:moveTo>
                <a:cubicBezTo>
                  <a:pt x="322118" y="207818"/>
                  <a:pt x="644236" y="415637"/>
                  <a:pt x="644236" y="665019"/>
                </a:cubicBezTo>
                <a:cubicBezTo>
                  <a:pt x="644236" y="914401"/>
                  <a:pt x="322118" y="1205346"/>
                  <a:pt x="0" y="1496291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7" name="46 Grupo"/>
          <p:cNvGrpSpPr/>
          <p:nvPr/>
        </p:nvGrpSpPr>
        <p:grpSpPr>
          <a:xfrm>
            <a:off x="2743200" y="3276600"/>
            <a:ext cx="6172200" cy="2895600"/>
            <a:chOff x="1295400" y="3276600"/>
            <a:chExt cx="6172200" cy="2895600"/>
          </a:xfrm>
        </p:grpSpPr>
        <p:sp>
          <p:nvSpPr>
            <p:cNvPr id="48" name="47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48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50" name="49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51" name="50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51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53" name="52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54" name="53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55" name="54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56" name="55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57" name="56 Conector recto"/>
            <p:cNvCxnSpPr>
              <a:stCxn id="48" idx="6"/>
              <a:endCxn id="49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endCxn id="55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>
              <a:stCxn id="50" idx="4"/>
              <a:endCxn id="56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stCxn id="48" idx="4"/>
              <a:endCxn id="54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48" idx="3"/>
              <a:endCxn id="51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>
              <a:stCxn id="50" idx="5"/>
              <a:endCxn id="53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stCxn id="51" idx="5"/>
              <a:endCxn id="54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>
              <a:stCxn id="53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>
              <a:stCxn id="49" idx="3"/>
              <a:endCxn id="52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>
              <a:stCxn id="52" idx="3"/>
              <a:endCxn id="54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>
              <a:stCxn id="52" idx="5"/>
              <a:endCxn id="55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>
              <a:endCxn id="56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3505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5" name="84 CuadroTexto"/>
          <p:cNvSpPr txBox="1"/>
          <p:nvPr/>
        </p:nvSpPr>
        <p:spPr>
          <a:xfrm>
            <a:off x="7772400" y="6172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(b)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86 Forma libre"/>
          <p:cNvSpPr/>
          <p:nvPr/>
        </p:nvSpPr>
        <p:spPr>
          <a:xfrm>
            <a:off x="2833255" y="3325091"/>
            <a:ext cx="1475509" cy="2015836"/>
          </a:xfrm>
          <a:custGeom>
            <a:avLst/>
            <a:gdLst>
              <a:gd name="connsiteX0" fmla="*/ 0 w 1475509"/>
              <a:gd name="connsiteY0" fmla="*/ 2015836 h 2015836"/>
              <a:gd name="connsiteX1" fmla="*/ 1226127 w 1475509"/>
              <a:gd name="connsiteY1" fmla="*/ 1454727 h 2015836"/>
              <a:gd name="connsiteX2" fmla="*/ 1475509 w 1475509"/>
              <a:gd name="connsiteY2" fmla="*/ 0 h 2015836"/>
              <a:gd name="connsiteX3" fmla="*/ 1475509 w 1475509"/>
              <a:gd name="connsiteY3" fmla="*/ 0 h 201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5509" h="2015836">
                <a:moveTo>
                  <a:pt x="0" y="2015836"/>
                </a:moveTo>
                <a:cubicBezTo>
                  <a:pt x="490104" y="1903268"/>
                  <a:pt x="980209" y="1790700"/>
                  <a:pt x="1226127" y="1454727"/>
                </a:cubicBezTo>
                <a:cubicBezTo>
                  <a:pt x="1472045" y="1118754"/>
                  <a:pt x="1475509" y="0"/>
                  <a:pt x="1475509" y="0"/>
                </a:cubicBezTo>
                <a:lnTo>
                  <a:pt x="1475509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3" name="92 CuadroTexto"/>
          <p:cNvSpPr txBox="1"/>
          <p:nvPr/>
        </p:nvSpPr>
        <p:spPr>
          <a:xfrm>
            <a:off x="2667000" y="6269182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V-Q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Q</a:t>
            </a:r>
            <a:endParaRPr lang="es-ES_tradnl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2646218" y="2819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V-Q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Q</a:t>
            </a:r>
            <a:endParaRPr lang="es-ES_tradnl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41564" y="-51852"/>
            <a:ext cx="121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d[a]=0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d[b]=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4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d[c]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d[d]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d[e]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d[f]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d[g]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d[h] =</a:t>
            </a:r>
            <a:r>
              <a:rPr lang="en-US" sz="2400" b="1" dirty="0" smtClean="0">
                <a:sym typeface="Symbol"/>
              </a:rPr>
              <a:t>8</a:t>
            </a:r>
            <a:endParaRPr lang="en-US" sz="2400" b="1" dirty="0" smtClean="0"/>
          </a:p>
          <a:p>
            <a:r>
              <a:rPr lang="en-US" sz="2400" b="1" dirty="0" smtClean="0"/>
              <a:t>d[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endParaRPr lang="es-ES_tradnl" sz="2400" b="1" dirty="0"/>
          </a:p>
        </p:txBody>
      </p:sp>
      <p:sp>
        <p:nvSpPr>
          <p:cNvPr id="88" name="87 CuadroTexto"/>
          <p:cNvSpPr txBox="1"/>
          <p:nvPr/>
        </p:nvSpPr>
        <p:spPr>
          <a:xfrm>
            <a:off x="1066800" y="-76200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[a]=-</a:t>
            </a:r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[b]=</a:t>
            </a:r>
            <a:r>
              <a:rPr lang="en-US" sz="2400" b="1" dirty="0" smtClean="0">
                <a:sym typeface="Symbol"/>
              </a:rPr>
              <a:t>a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[c]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[d]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[e]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[f]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[g]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[h] =</a:t>
            </a:r>
            <a:r>
              <a:rPr lang="en-US" sz="2400" b="1" dirty="0" smtClean="0">
                <a:sym typeface="Symbol"/>
              </a:rPr>
              <a:t> a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endParaRPr lang="es-ES_tradnl" dirty="0"/>
          </a:p>
        </p:txBody>
      </p:sp>
      <p:sp>
        <p:nvSpPr>
          <p:cNvPr id="89" name="88 CuadroTexto"/>
          <p:cNvSpPr txBox="1"/>
          <p:nvPr/>
        </p:nvSpPr>
        <p:spPr>
          <a:xfrm>
            <a:off x="41564" y="3300948"/>
            <a:ext cx="121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d[a]=0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4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d[c] =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8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d[d]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d[e]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d[f]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d[g]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d[h] =</a:t>
            </a:r>
            <a:r>
              <a:rPr lang="en-US" sz="2400" b="1" dirty="0" smtClean="0">
                <a:sym typeface="Symbol"/>
              </a:rPr>
              <a:t>8</a:t>
            </a:r>
            <a:endParaRPr lang="en-US" sz="2400" b="1" dirty="0" smtClean="0"/>
          </a:p>
          <a:p>
            <a:r>
              <a:rPr lang="en-US" sz="2400" b="1" dirty="0" smtClean="0"/>
              <a:t>d[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endParaRPr lang="es-ES_tradnl" sz="2400" b="1" dirty="0"/>
          </a:p>
        </p:txBody>
      </p:sp>
      <p:sp>
        <p:nvSpPr>
          <p:cNvPr id="90" name="89 CuadroTexto"/>
          <p:cNvSpPr txBox="1"/>
          <p:nvPr/>
        </p:nvSpPr>
        <p:spPr>
          <a:xfrm>
            <a:off x="1066800" y="3276600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[a]=-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a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[c] =</a:t>
            </a:r>
            <a:r>
              <a:rPr lang="en-US" sz="2400" b="1" dirty="0" smtClean="0">
                <a:sym typeface="Symbol"/>
              </a:rPr>
              <a:t> b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[d]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[e]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[f]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[g]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[h] =</a:t>
            </a:r>
            <a:r>
              <a:rPr lang="en-US" sz="2400" b="1" dirty="0" smtClean="0">
                <a:sym typeface="Symbol"/>
              </a:rPr>
              <a:t> a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1219200" y="762000"/>
            <a:ext cx="7239000" cy="29537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2" name="41 Grupo"/>
          <p:cNvGrpSpPr/>
          <p:nvPr/>
        </p:nvGrpSpPr>
        <p:grpSpPr>
          <a:xfrm>
            <a:off x="1600200" y="762000"/>
            <a:ext cx="6172200" cy="2895600"/>
            <a:chOff x="1600200" y="228600"/>
            <a:chExt cx="6172200" cy="2895600"/>
          </a:xfrm>
        </p:grpSpPr>
        <p:sp>
          <p:nvSpPr>
            <p:cNvPr id="5" name="4 Elipse"/>
            <p:cNvSpPr/>
            <p:nvPr/>
          </p:nvSpPr>
          <p:spPr>
            <a:xfrm>
              <a:off x="2438400" y="457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b</a:t>
              </a:r>
              <a:endParaRPr lang="en-US" sz="2800" b="1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4419600" y="457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6324600" y="457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1600200" y="1447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3352800" y="1447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7162800" y="1447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2438400" y="2362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4343400" y="2362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6324600" y="2362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15" name="14 Conector recto"/>
            <p:cNvCxnSpPr>
              <a:stCxn id="5" idx="6"/>
              <a:endCxn id="6" idx="2"/>
            </p:cNvCxnSpPr>
            <p:nvPr/>
          </p:nvCxnSpPr>
          <p:spPr>
            <a:xfrm>
              <a:off x="3048000" y="762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5029200" y="762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4953000" y="2667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endCxn id="12" idx="2"/>
            </p:cNvCxnSpPr>
            <p:nvPr/>
          </p:nvCxnSpPr>
          <p:spPr>
            <a:xfrm>
              <a:off x="3048000" y="2667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7" idx="4"/>
              <a:endCxn id="13" idx="0"/>
            </p:cNvCxnSpPr>
            <p:nvPr/>
          </p:nvCxnSpPr>
          <p:spPr>
            <a:xfrm rot="5400000">
              <a:off x="5981700" y="1714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5" idx="4"/>
              <a:endCxn id="11" idx="0"/>
            </p:cNvCxnSpPr>
            <p:nvPr/>
          </p:nvCxnSpPr>
          <p:spPr>
            <a:xfrm rot="5400000">
              <a:off x="2095500" y="1714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stCxn id="5" idx="3"/>
              <a:endCxn id="8" idx="7"/>
            </p:cNvCxnSpPr>
            <p:nvPr/>
          </p:nvCxnSpPr>
          <p:spPr>
            <a:xfrm rot="5400000">
              <a:off x="2044326" y="1053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7" idx="5"/>
              <a:endCxn id="10" idx="1"/>
            </p:cNvCxnSpPr>
            <p:nvPr/>
          </p:nvCxnSpPr>
          <p:spPr>
            <a:xfrm rot="16200000" flipH="1">
              <a:off x="6768726" y="1053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8" idx="5"/>
              <a:endCxn id="11" idx="1"/>
            </p:cNvCxnSpPr>
            <p:nvPr/>
          </p:nvCxnSpPr>
          <p:spPr>
            <a:xfrm rot="16200000" flipH="1">
              <a:off x="2082426" y="2006226"/>
              <a:ext cx="483348" cy="4071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>
              <a:stCxn id="10" idx="3"/>
            </p:cNvCxnSpPr>
            <p:nvPr/>
          </p:nvCxnSpPr>
          <p:spPr>
            <a:xfrm rot="5400000">
              <a:off x="6667500" y="2006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6" idx="3"/>
              <a:endCxn id="9" idx="7"/>
            </p:cNvCxnSpPr>
            <p:nvPr/>
          </p:nvCxnSpPr>
          <p:spPr>
            <a:xfrm rot="5400000">
              <a:off x="3911226" y="939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>
              <a:stCxn id="9" idx="3"/>
              <a:endCxn id="11" idx="7"/>
            </p:cNvCxnSpPr>
            <p:nvPr/>
          </p:nvCxnSpPr>
          <p:spPr>
            <a:xfrm rot="5400000">
              <a:off x="2958726" y="1968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>
              <a:stCxn id="9" idx="5"/>
              <a:endCxn id="12" idx="1"/>
            </p:cNvCxnSpPr>
            <p:nvPr/>
          </p:nvCxnSpPr>
          <p:spPr>
            <a:xfrm rot="16200000" flipH="1">
              <a:off x="3911226" y="1930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>
              <a:endCxn id="13" idx="1"/>
            </p:cNvCxnSpPr>
            <p:nvPr/>
          </p:nvCxnSpPr>
          <p:spPr>
            <a:xfrm rot="16200000" flipH="1">
              <a:off x="4953000" y="990600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6 CuadroTexto"/>
            <p:cNvSpPr txBox="1"/>
            <p:nvPr/>
          </p:nvSpPr>
          <p:spPr>
            <a:xfrm>
              <a:off x="1981200" y="772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3429000" y="228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5486400" y="228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7010400" y="772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2286000" y="1381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1981200" y="2133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2999510" y="1787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4114800" y="182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3581400" y="2590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3810000" y="924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5334000" y="2600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57 CuadroTexto"/>
            <p:cNvSpPr txBox="1"/>
            <p:nvPr/>
          </p:nvSpPr>
          <p:spPr>
            <a:xfrm>
              <a:off x="5334000" y="924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58 CuadroTexto"/>
            <p:cNvSpPr txBox="1"/>
            <p:nvPr/>
          </p:nvSpPr>
          <p:spPr>
            <a:xfrm>
              <a:off x="6553200" y="1457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6954982" y="2102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7" name="66 CuadroTexto"/>
          <p:cNvSpPr txBox="1"/>
          <p:nvPr/>
        </p:nvSpPr>
        <p:spPr>
          <a:xfrm>
            <a:off x="228600" y="3715762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sz="2400" b="1" i="1" dirty="0" smtClean="0">
                <a:latin typeface="Arial" pitchFamily="34" charset="0"/>
                <a:cs typeface="Arial" pitchFamily="34" charset="0"/>
              </a:rPr>
              <a:t> AACM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para el grafo conexo </a:t>
            </a:r>
            <a:r>
              <a:rPr lang="es-ES" sz="2400" b="1" i="1" dirty="0" smtClean="0">
                <a:latin typeface="Arial" pitchFamily="34" charset="0"/>
                <a:cs typeface="Arial" pitchFamily="34" charset="0"/>
              </a:rPr>
              <a:t>G</a:t>
            </a:r>
          </a:p>
          <a:p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buFontTx/>
              <a:buChar char="-"/>
            </a:pP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peso total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del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AACM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es: 37 </a:t>
            </a:r>
          </a:p>
          <a:p>
            <a:pPr>
              <a:buFontTx/>
              <a:buChar char="-"/>
            </a:pPr>
            <a:endParaRPr lang="es-E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- En algunos casos: El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AACM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es único </a:t>
            </a:r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                                   </a:t>
            </a:r>
            <a:endParaRPr lang="es-E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s-E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En este caso, removiendo la arista &lt;b, c&gt; y reemplazándola por la &lt;a, h&gt;, se obtiene otro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AACM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con el  mismo costo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FF0000"/>
                </a:solidFill>
              </a:rPr>
              <a:t>Árbol Abarcador de costo mínimo - </a:t>
            </a:r>
            <a:r>
              <a:rPr lang="es-MX" sz="3600" b="1" i="1" smtClean="0">
                <a:solidFill>
                  <a:srgbClr val="FF0000"/>
                </a:solidFill>
              </a:rPr>
              <a:t>AACM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772400" y="3124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G</a:t>
            </a:r>
            <a:endParaRPr lang="es-E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2743200" y="-76200"/>
            <a:ext cx="6172200" cy="2895600"/>
            <a:chOff x="1295400" y="3276600"/>
            <a:chExt cx="6172200" cy="2895600"/>
          </a:xfrm>
        </p:grpSpPr>
        <p:sp>
          <p:nvSpPr>
            <p:cNvPr id="5" name="4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8" name="7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/>
                <a:t>i</a:t>
              </a:r>
              <a:endParaRPr lang="en-US" sz="28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14" name="13 Conector recto"/>
            <p:cNvCxnSpPr>
              <a:stCxn id="5" idx="6"/>
              <a:endCxn id="6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endCxn id="12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7" idx="4"/>
              <a:endCxn id="13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5" idx="4"/>
              <a:endCxn id="11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5" idx="3"/>
              <a:endCxn id="8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7" idx="5"/>
              <a:endCxn id="10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8" idx="5"/>
              <a:endCxn id="11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10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6" idx="3"/>
              <a:endCxn id="9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stCxn id="9" idx="3"/>
              <a:endCxn id="11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>
              <a:stCxn id="9" idx="5"/>
              <a:endCxn id="12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endCxn id="13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27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505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41 CuadroTexto"/>
          <p:cNvSpPr txBox="1"/>
          <p:nvPr/>
        </p:nvSpPr>
        <p:spPr>
          <a:xfrm>
            <a:off x="7772400" y="2819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(c)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Forma libre"/>
          <p:cNvSpPr/>
          <p:nvPr/>
        </p:nvSpPr>
        <p:spPr>
          <a:xfrm>
            <a:off x="2854036" y="325582"/>
            <a:ext cx="3782291" cy="1808018"/>
          </a:xfrm>
          <a:custGeom>
            <a:avLst/>
            <a:gdLst>
              <a:gd name="connsiteX0" fmla="*/ 0 w 3782291"/>
              <a:gd name="connsiteY0" fmla="*/ 1808018 h 1808018"/>
              <a:gd name="connsiteX1" fmla="*/ 1787237 w 3782291"/>
              <a:gd name="connsiteY1" fmla="*/ 457200 h 1808018"/>
              <a:gd name="connsiteX2" fmla="*/ 3221182 w 3782291"/>
              <a:gd name="connsiteY2" fmla="*/ 955963 h 1808018"/>
              <a:gd name="connsiteX3" fmla="*/ 3782291 w 3782291"/>
              <a:gd name="connsiteY3" fmla="*/ 0 h 180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2291" h="1808018">
                <a:moveTo>
                  <a:pt x="0" y="1808018"/>
                </a:moveTo>
                <a:cubicBezTo>
                  <a:pt x="625186" y="1203613"/>
                  <a:pt x="1250373" y="599209"/>
                  <a:pt x="1787237" y="457200"/>
                </a:cubicBezTo>
                <a:cubicBezTo>
                  <a:pt x="2324101" y="315191"/>
                  <a:pt x="2888673" y="1032163"/>
                  <a:pt x="3221182" y="955963"/>
                </a:cubicBezTo>
                <a:cubicBezTo>
                  <a:pt x="3553691" y="879763"/>
                  <a:pt x="3667991" y="439881"/>
                  <a:pt x="378229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6" name="45 Grupo"/>
          <p:cNvGrpSpPr/>
          <p:nvPr/>
        </p:nvGrpSpPr>
        <p:grpSpPr>
          <a:xfrm>
            <a:off x="2743200" y="3505200"/>
            <a:ext cx="6172200" cy="2895600"/>
            <a:chOff x="1295400" y="3276600"/>
            <a:chExt cx="6172200" cy="2895600"/>
          </a:xfrm>
        </p:grpSpPr>
        <p:sp>
          <p:nvSpPr>
            <p:cNvPr id="47" name="46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47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48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50" name="49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50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>
                  <a:solidFill>
                    <a:schemeClr val="tx1"/>
                  </a:solidFill>
                </a:rPr>
                <a:t>i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51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53" name="52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54" name="53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55" name="54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f</a:t>
              </a:r>
              <a:endParaRPr lang="en-US" sz="2800" b="1" dirty="0"/>
            </a:p>
          </p:txBody>
        </p:sp>
        <p:cxnSp>
          <p:nvCxnSpPr>
            <p:cNvPr id="56" name="55 Conector recto"/>
            <p:cNvCxnSpPr>
              <a:stCxn id="47" idx="6"/>
              <a:endCxn id="48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endCxn id="54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stCxn id="49" idx="4"/>
              <a:endCxn id="55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>
              <a:stCxn id="47" idx="4"/>
              <a:endCxn id="53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stCxn id="47" idx="3"/>
              <a:endCxn id="50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49" idx="5"/>
              <a:endCxn id="52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>
              <a:stCxn id="50" idx="5"/>
              <a:endCxn id="53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stCxn id="52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>
              <a:stCxn id="48" idx="3"/>
              <a:endCxn id="51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>
              <a:stCxn id="51" idx="3"/>
              <a:endCxn id="53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>
              <a:stCxn id="51" idx="5"/>
              <a:endCxn id="54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>
              <a:endCxn id="55" idx="1"/>
            </p:cNvCxnSpPr>
            <p:nvPr/>
          </p:nvCxnSpPr>
          <p:spPr>
            <a:xfrm rot="16200000" flipH="1">
              <a:off x="4648200" y="4038600"/>
              <a:ext cx="1460874" cy="1460874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3505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83 CuadroTexto"/>
          <p:cNvSpPr txBox="1"/>
          <p:nvPr/>
        </p:nvSpPr>
        <p:spPr>
          <a:xfrm>
            <a:off x="7772400" y="6400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(d)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85 Forma libre"/>
          <p:cNvSpPr/>
          <p:nvPr/>
        </p:nvSpPr>
        <p:spPr>
          <a:xfrm>
            <a:off x="2978727" y="3657600"/>
            <a:ext cx="4156364" cy="2247900"/>
          </a:xfrm>
          <a:custGeom>
            <a:avLst/>
            <a:gdLst>
              <a:gd name="connsiteX0" fmla="*/ 0 w 4156364"/>
              <a:gd name="connsiteY0" fmla="*/ 2098964 h 2247900"/>
              <a:gd name="connsiteX1" fmla="*/ 935182 w 4156364"/>
              <a:gd name="connsiteY1" fmla="*/ 1641764 h 2247900"/>
              <a:gd name="connsiteX2" fmla="*/ 1974273 w 4156364"/>
              <a:gd name="connsiteY2" fmla="*/ 1974273 h 2247900"/>
              <a:gd name="connsiteX3" fmla="*/ 4156364 w 4156364"/>
              <a:gd name="connsiteY3" fmla="*/ 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6364" h="2247900">
                <a:moveTo>
                  <a:pt x="0" y="2098964"/>
                </a:moveTo>
                <a:cubicBezTo>
                  <a:pt x="303068" y="1880755"/>
                  <a:pt x="606137" y="1662546"/>
                  <a:pt x="935182" y="1641764"/>
                </a:cubicBezTo>
                <a:cubicBezTo>
                  <a:pt x="1264228" y="1620982"/>
                  <a:pt x="1437409" y="2247900"/>
                  <a:pt x="1974273" y="1974273"/>
                </a:cubicBezTo>
                <a:cubicBezTo>
                  <a:pt x="2511137" y="1700646"/>
                  <a:pt x="3333750" y="850323"/>
                  <a:pt x="4156364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89 CuadroTexto"/>
          <p:cNvSpPr txBox="1"/>
          <p:nvPr/>
        </p:nvSpPr>
        <p:spPr>
          <a:xfrm>
            <a:off x="2362200" y="28295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V-Q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Q</a:t>
            </a:r>
            <a:endParaRPr lang="es-ES_tradnl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2362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V-Q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Q</a:t>
            </a:r>
            <a:endParaRPr lang="es-ES_tradnl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41564" y="24348"/>
            <a:ext cx="121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d[a]=0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4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8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/>
              <a:t>d[d] =</a:t>
            </a:r>
            <a:r>
              <a:rPr lang="en-US" sz="2400" b="1" dirty="0" smtClean="0">
                <a:sym typeface="Symbol"/>
              </a:rPr>
              <a:t>7</a:t>
            </a:r>
            <a:endParaRPr lang="en-US" sz="2400" b="1" dirty="0" smtClean="0"/>
          </a:p>
          <a:p>
            <a:r>
              <a:rPr lang="en-US" sz="2400" b="1" dirty="0" smtClean="0"/>
              <a:t>d[e]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d[f] =</a:t>
            </a:r>
            <a:r>
              <a:rPr lang="en-US" sz="2400" b="1" dirty="0" smtClean="0">
                <a:sym typeface="Symbol"/>
              </a:rPr>
              <a:t>4</a:t>
            </a:r>
            <a:endParaRPr lang="en-US" sz="2400" b="1" dirty="0" smtClean="0"/>
          </a:p>
          <a:p>
            <a:r>
              <a:rPr lang="en-US" sz="2400" b="1" dirty="0" smtClean="0"/>
              <a:t>d[g]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/>
              <a:t>d[h] =</a:t>
            </a:r>
            <a:r>
              <a:rPr lang="en-US" sz="2400" b="1" dirty="0" smtClean="0">
                <a:sym typeface="Symbol"/>
              </a:rPr>
              <a:t>8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d[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</a:rPr>
              <a:t>] =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s-ES_tradnl" sz="2400" b="1" dirty="0"/>
          </a:p>
        </p:txBody>
      </p:sp>
      <p:sp>
        <p:nvSpPr>
          <p:cNvPr id="87" name="86 CuadroTexto"/>
          <p:cNvSpPr txBox="1"/>
          <p:nvPr/>
        </p:nvSpPr>
        <p:spPr>
          <a:xfrm>
            <a:off x="1066800" y="0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[a]=-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a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b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[d] =</a:t>
            </a:r>
            <a:r>
              <a:rPr lang="en-US" sz="2400" b="1" dirty="0" smtClean="0">
                <a:sym typeface="Symbol"/>
              </a:rPr>
              <a:t> c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[e]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[f] =</a:t>
            </a:r>
            <a:r>
              <a:rPr lang="en-US" sz="2400" b="1" dirty="0" smtClean="0">
                <a:sym typeface="Symbol"/>
              </a:rPr>
              <a:t> c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[g]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[h] =</a:t>
            </a:r>
            <a:r>
              <a:rPr lang="en-US" sz="2400" b="1" dirty="0" smtClean="0">
                <a:sym typeface="Symbol"/>
              </a:rPr>
              <a:t> a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] =</a:t>
            </a:r>
            <a:r>
              <a:rPr lang="en-US" sz="2400" b="1" dirty="0" smtClean="0">
                <a:sym typeface="Symbol"/>
              </a:rPr>
              <a:t> c</a:t>
            </a:r>
            <a:endParaRPr lang="en-US" sz="2400" b="1" dirty="0" smtClean="0"/>
          </a:p>
          <a:p>
            <a:endParaRPr lang="es-ES_tradnl" dirty="0"/>
          </a:p>
        </p:txBody>
      </p:sp>
      <p:sp>
        <p:nvSpPr>
          <p:cNvPr id="88" name="87 CuadroTexto"/>
          <p:cNvSpPr txBox="1"/>
          <p:nvPr/>
        </p:nvSpPr>
        <p:spPr>
          <a:xfrm>
            <a:off x="41564" y="3453348"/>
            <a:ext cx="121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d[a]=0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4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8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/>
              <a:t>d[d] =</a:t>
            </a:r>
            <a:r>
              <a:rPr lang="en-US" sz="2400" b="1" dirty="0" smtClean="0">
                <a:sym typeface="Symbol"/>
              </a:rPr>
              <a:t>7</a:t>
            </a:r>
            <a:endParaRPr lang="en-US" sz="2400" b="1" dirty="0" smtClean="0"/>
          </a:p>
          <a:p>
            <a:r>
              <a:rPr lang="en-US" sz="2400" b="1" dirty="0" smtClean="0"/>
              <a:t>d[e] =</a:t>
            </a:r>
            <a:r>
              <a:rPr lang="en-US" sz="2400" b="1" dirty="0" smtClean="0">
                <a:sym typeface="Symbol"/>
              </a:rPr>
              <a:t>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d[f] =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4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d[g] =</a:t>
            </a:r>
            <a:r>
              <a:rPr lang="en-US" sz="2400" b="1" dirty="0" smtClean="0">
                <a:sym typeface="Symbol"/>
              </a:rPr>
              <a:t>6</a:t>
            </a:r>
            <a:endParaRPr lang="en-US" sz="2400" b="1" dirty="0" smtClean="0"/>
          </a:p>
          <a:p>
            <a:r>
              <a:rPr lang="en-US" sz="2400" b="1" dirty="0" smtClean="0"/>
              <a:t>d[h] =</a:t>
            </a:r>
            <a:r>
              <a:rPr lang="en-US" sz="2400" b="1" dirty="0" smtClean="0">
                <a:sym typeface="Symbol"/>
              </a:rPr>
              <a:t>7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2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ES_tradnl" sz="2400" b="1" dirty="0"/>
          </a:p>
        </p:txBody>
      </p:sp>
      <p:sp>
        <p:nvSpPr>
          <p:cNvPr id="89" name="88 CuadroTexto"/>
          <p:cNvSpPr txBox="1"/>
          <p:nvPr/>
        </p:nvSpPr>
        <p:spPr>
          <a:xfrm>
            <a:off x="1066800" y="3429000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[a]=-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a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b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[d] =</a:t>
            </a:r>
            <a:r>
              <a:rPr lang="en-US" sz="2400" b="1" dirty="0" smtClean="0">
                <a:sym typeface="Symbol"/>
              </a:rPr>
              <a:t> c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[e] =</a:t>
            </a:r>
            <a:r>
              <a:rPr lang="en-US" sz="2400" b="1" dirty="0" smtClean="0">
                <a:sym typeface="Symbol"/>
              </a:rPr>
              <a:t> null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[f] =</a:t>
            </a:r>
            <a:r>
              <a:rPr lang="en-US" sz="2400" b="1" dirty="0" smtClean="0">
                <a:sym typeface="Symbol"/>
              </a:rPr>
              <a:t> c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[g] =</a:t>
            </a:r>
            <a:r>
              <a:rPr lang="en-US" sz="2400" b="1" dirty="0" smtClean="0">
                <a:sym typeface="Symbol"/>
              </a:rPr>
              <a:t> I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[h] =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i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c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2743200" y="0"/>
            <a:ext cx="6172200" cy="2895600"/>
            <a:chOff x="1295400" y="3276600"/>
            <a:chExt cx="6172200" cy="2895600"/>
          </a:xfrm>
        </p:grpSpPr>
        <p:cxnSp>
          <p:nvCxnSpPr>
            <p:cNvPr id="22" name="21 Conector recto"/>
            <p:cNvCxnSpPr>
              <a:stCxn id="9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3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7" name="6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>
                  <a:solidFill>
                    <a:schemeClr val="tx1"/>
                  </a:solidFill>
                </a:rPr>
                <a:t>i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11" name="10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g</a:t>
              </a:r>
              <a:endParaRPr lang="en-US" sz="2800" b="1" dirty="0"/>
            </a:p>
          </p:txBody>
        </p:sp>
        <p:sp>
          <p:nvSpPr>
            <p:cNvPr id="12" name="11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12 Conector recto"/>
            <p:cNvCxnSpPr>
              <a:stCxn id="4" idx="6"/>
              <a:endCxn id="5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endCxn id="11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>
              <a:stCxn id="6" idx="4"/>
              <a:endCxn id="12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>
              <a:stCxn id="4" idx="4"/>
              <a:endCxn id="10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4" idx="3"/>
              <a:endCxn id="7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6" idx="5"/>
              <a:endCxn id="9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7" idx="5"/>
              <a:endCxn id="10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5" idx="3"/>
              <a:endCxn id="8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8" idx="3"/>
              <a:endCxn id="10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stCxn id="8" idx="5"/>
              <a:endCxn id="11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 rot="16200000" flipH="1">
              <a:off x="4627418" y="4017818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505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40 CuadroTexto"/>
          <p:cNvSpPr txBox="1"/>
          <p:nvPr/>
        </p:nvSpPr>
        <p:spPr>
          <a:xfrm>
            <a:off x="7772400" y="2895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(e)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Forma libre"/>
          <p:cNvSpPr/>
          <p:nvPr/>
        </p:nvSpPr>
        <p:spPr>
          <a:xfrm>
            <a:off x="2770909" y="166255"/>
            <a:ext cx="6130636" cy="3193473"/>
          </a:xfrm>
          <a:custGeom>
            <a:avLst/>
            <a:gdLst>
              <a:gd name="connsiteX0" fmla="*/ 0 w 6130636"/>
              <a:gd name="connsiteY0" fmla="*/ 2161309 h 3193473"/>
              <a:gd name="connsiteX1" fmla="*/ 1122218 w 6130636"/>
              <a:gd name="connsiteY1" fmla="*/ 1413163 h 3193473"/>
              <a:gd name="connsiteX2" fmla="*/ 2057400 w 6130636"/>
              <a:gd name="connsiteY2" fmla="*/ 2119745 h 3193473"/>
              <a:gd name="connsiteX3" fmla="*/ 3657600 w 6130636"/>
              <a:gd name="connsiteY3" fmla="*/ 1620981 h 3193473"/>
              <a:gd name="connsiteX4" fmla="*/ 5091546 w 6130636"/>
              <a:gd name="connsiteY4" fmla="*/ 3075709 h 3193473"/>
              <a:gd name="connsiteX5" fmla="*/ 5902036 w 6130636"/>
              <a:gd name="connsiteY5" fmla="*/ 2327563 h 3193473"/>
              <a:gd name="connsiteX6" fmla="*/ 3719946 w 6130636"/>
              <a:gd name="connsiteY6" fmla="*/ 0 h 3193473"/>
              <a:gd name="connsiteX7" fmla="*/ 3719946 w 6130636"/>
              <a:gd name="connsiteY7" fmla="*/ 0 h 319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0636" h="3193473">
                <a:moveTo>
                  <a:pt x="0" y="2161309"/>
                </a:moveTo>
                <a:cubicBezTo>
                  <a:pt x="389659" y="1790699"/>
                  <a:pt x="779318" y="1420090"/>
                  <a:pt x="1122218" y="1413163"/>
                </a:cubicBezTo>
                <a:cubicBezTo>
                  <a:pt x="1465118" y="1406236"/>
                  <a:pt x="1634836" y="2085109"/>
                  <a:pt x="2057400" y="2119745"/>
                </a:cubicBezTo>
                <a:cubicBezTo>
                  <a:pt x="2479964" y="2154381"/>
                  <a:pt x="3151909" y="1461654"/>
                  <a:pt x="3657600" y="1620981"/>
                </a:cubicBezTo>
                <a:cubicBezTo>
                  <a:pt x="4163291" y="1780308"/>
                  <a:pt x="4717473" y="2957945"/>
                  <a:pt x="5091546" y="3075709"/>
                </a:cubicBezTo>
                <a:cubicBezTo>
                  <a:pt x="5465619" y="3193473"/>
                  <a:pt x="6130636" y="2840181"/>
                  <a:pt x="5902036" y="2327563"/>
                </a:cubicBezTo>
                <a:cubicBezTo>
                  <a:pt x="5673436" y="1814945"/>
                  <a:pt x="3719946" y="0"/>
                  <a:pt x="3719946" y="0"/>
                </a:cubicBezTo>
                <a:lnTo>
                  <a:pt x="3719946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9" name="48 Grupo"/>
          <p:cNvGrpSpPr/>
          <p:nvPr/>
        </p:nvGrpSpPr>
        <p:grpSpPr>
          <a:xfrm>
            <a:off x="2743200" y="3498272"/>
            <a:ext cx="6172200" cy="2895600"/>
            <a:chOff x="1295400" y="3276600"/>
            <a:chExt cx="6172200" cy="2895600"/>
          </a:xfrm>
        </p:grpSpPr>
        <p:cxnSp>
          <p:nvCxnSpPr>
            <p:cNvPr id="50" name="49 Conector recto"/>
            <p:cNvCxnSpPr>
              <a:stCxn id="56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50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51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52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54" name="53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54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>
                  <a:solidFill>
                    <a:schemeClr val="tx1"/>
                  </a:solidFill>
                </a:rPr>
                <a:t>i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55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57" name="56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h</a:t>
              </a:r>
              <a:endParaRPr lang="en-US" sz="2800" b="1" dirty="0"/>
            </a:p>
          </p:txBody>
        </p:sp>
        <p:sp>
          <p:nvSpPr>
            <p:cNvPr id="58" name="57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58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59 Conector recto"/>
            <p:cNvCxnSpPr>
              <a:stCxn id="51" idx="6"/>
              <a:endCxn id="52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endCxn id="58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>
              <a:stCxn id="53" idx="4"/>
              <a:endCxn id="59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stCxn id="51" idx="4"/>
              <a:endCxn id="57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>
              <a:stCxn id="51" idx="3"/>
              <a:endCxn id="54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>
              <a:stCxn id="53" idx="5"/>
              <a:endCxn id="56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>
              <a:stCxn id="54" idx="5"/>
              <a:endCxn id="57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>
              <a:stCxn id="52" idx="3"/>
              <a:endCxn id="55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>
              <a:stCxn id="55" idx="3"/>
              <a:endCxn id="57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>
              <a:stCxn id="55" idx="5"/>
              <a:endCxn id="58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71 Conector recto"/>
            <p:cNvCxnSpPr/>
            <p:nvPr/>
          </p:nvCxnSpPr>
          <p:spPr>
            <a:xfrm rot="16200000" flipH="1">
              <a:off x="4627418" y="4017818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2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3505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85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" name="86 CuadroTexto"/>
          <p:cNvSpPr txBox="1"/>
          <p:nvPr/>
        </p:nvSpPr>
        <p:spPr>
          <a:xfrm>
            <a:off x="7772400" y="639387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(f)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88 Forma libre"/>
          <p:cNvSpPr/>
          <p:nvPr/>
        </p:nvSpPr>
        <p:spPr>
          <a:xfrm>
            <a:off x="2750127" y="3616036"/>
            <a:ext cx="6009410" cy="3214255"/>
          </a:xfrm>
          <a:custGeom>
            <a:avLst/>
            <a:gdLst>
              <a:gd name="connsiteX0" fmla="*/ 0 w 6009410"/>
              <a:gd name="connsiteY0" fmla="*/ 2182091 h 3214255"/>
              <a:gd name="connsiteX1" fmla="*/ 1143000 w 6009410"/>
              <a:gd name="connsiteY1" fmla="*/ 1537855 h 3214255"/>
              <a:gd name="connsiteX2" fmla="*/ 2847109 w 6009410"/>
              <a:gd name="connsiteY2" fmla="*/ 2951019 h 3214255"/>
              <a:gd name="connsiteX3" fmla="*/ 5798128 w 6009410"/>
              <a:gd name="connsiteY3" fmla="*/ 2722419 h 3214255"/>
              <a:gd name="connsiteX4" fmla="*/ 4114800 w 6009410"/>
              <a:gd name="connsiteY4" fmla="*/ 0 h 3214255"/>
              <a:gd name="connsiteX5" fmla="*/ 4114800 w 6009410"/>
              <a:gd name="connsiteY5" fmla="*/ 0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9410" h="3214255">
                <a:moveTo>
                  <a:pt x="0" y="2182091"/>
                </a:moveTo>
                <a:cubicBezTo>
                  <a:pt x="334241" y="1795895"/>
                  <a:pt x="668482" y="1409700"/>
                  <a:pt x="1143000" y="1537855"/>
                </a:cubicBezTo>
                <a:cubicBezTo>
                  <a:pt x="1617518" y="1666010"/>
                  <a:pt x="2071254" y="2753592"/>
                  <a:pt x="2847109" y="2951019"/>
                </a:cubicBezTo>
                <a:cubicBezTo>
                  <a:pt x="3622964" y="3148446"/>
                  <a:pt x="5586846" y="3214255"/>
                  <a:pt x="5798128" y="2722419"/>
                </a:cubicBezTo>
                <a:cubicBezTo>
                  <a:pt x="6009410" y="2230583"/>
                  <a:pt x="4114800" y="0"/>
                  <a:pt x="4114800" y="0"/>
                </a:cubicBezTo>
                <a:lnTo>
                  <a:pt x="411480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89 CuadroTexto"/>
          <p:cNvSpPr txBox="1"/>
          <p:nvPr/>
        </p:nvSpPr>
        <p:spPr>
          <a:xfrm>
            <a:off x="2438400" y="28295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V-Q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Q</a:t>
            </a:r>
            <a:endParaRPr lang="es-ES_tradnl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2438400" y="62585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V-Q</a:t>
            </a:r>
            <a:r>
              <a:rPr lang="en-US" sz="2800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Q</a:t>
            </a:r>
            <a:endParaRPr lang="es-ES_tradnl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0" y="24348"/>
            <a:ext cx="1406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d[a]=0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4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8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/>
              <a:t>d[d] =</a:t>
            </a:r>
            <a:r>
              <a:rPr lang="en-US" sz="2400" b="1" dirty="0" smtClean="0">
                <a:sym typeface="Symbol"/>
              </a:rPr>
              <a:t>7</a:t>
            </a:r>
            <a:endParaRPr lang="en-US" sz="2400" b="1" dirty="0" smtClean="0"/>
          </a:p>
          <a:p>
            <a:r>
              <a:rPr lang="en-US" sz="2400" b="1" dirty="0" smtClean="0"/>
              <a:t>d[e] =</a:t>
            </a:r>
            <a:r>
              <a:rPr lang="en-US" sz="2400" b="1" dirty="0" smtClean="0">
                <a:sym typeface="Symbol"/>
              </a:rPr>
              <a:t>10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d[f]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4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d[g] =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d[h] =</a:t>
            </a:r>
            <a:r>
              <a:rPr lang="en-US" sz="2400" b="1" dirty="0" smtClean="0">
                <a:sym typeface="Symbol"/>
              </a:rPr>
              <a:t>7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2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ES_tradnl" sz="2400" b="1" dirty="0"/>
          </a:p>
        </p:txBody>
      </p:sp>
      <p:sp>
        <p:nvSpPr>
          <p:cNvPr id="92" name="91 CuadroTexto"/>
          <p:cNvSpPr txBox="1"/>
          <p:nvPr/>
        </p:nvSpPr>
        <p:spPr>
          <a:xfrm>
            <a:off x="1066800" y="0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[a]=-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a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b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[d] =</a:t>
            </a:r>
            <a:r>
              <a:rPr lang="en-US" sz="2400" b="1" dirty="0" smtClean="0">
                <a:sym typeface="Symbol"/>
              </a:rPr>
              <a:t> c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[e] =</a:t>
            </a:r>
            <a:r>
              <a:rPr lang="en-US" sz="2400" b="1" dirty="0" smtClean="0">
                <a:sym typeface="Symbol"/>
              </a:rPr>
              <a:t> f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[f]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c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[g] =</a:t>
            </a:r>
            <a:r>
              <a:rPr lang="en-US" sz="2400" b="1" dirty="0" smtClean="0">
                <a:sym typeface="Symbol"/>
              </a:rPr>
              <a:t> f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[h] =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i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c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ES_tradnl" dirty="0"/>
          </a:p>
        </p:txBody>
      </p:sp>
      <p:sp>
        <p:nvSpPr>
          <p:cNvPr id="93" name="92 CuadroTexto"/>
          <p:cNvSpPr txBox="1"/>
          <p:nvPr/>
        </p:nvSpPr>
        <p:spPr>
          <a:xfrm>
            <a:off x="0" y="3453348"/>
            <a:ext cx="1406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d[a]=0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4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8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/>
              <a:t>d[d] =</a:t>
            </a:r>
            <a:r>
              <a:rPr lang="en-US" sz="2400" b="1" dirty="0" smtClean="0">
                <a:sym typeface="Symbol"/>
              </a:rPr>
              <a:t>7</a:t>
            </a:r>
            <a:endParaRPr lang="en-US" sz="2400" b="1" dirty="0" smtClean="0"/>
          </a:p>
          <a:p>
            <a:r>
              <a:rPr lang="en-US" sz="2400" b="1" dirty="0" smtClean="0"/>
              <a:t>d[e] =</a:t>
            </a:r>
            <a:r>
              <a:rPr lang="en-US" sz="2400" b="1" dirty="0" smtClean="0">
                <a:sym typeface="Symbol"/>
              </a:rPr>
              <a:t>10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d[f]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4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d[g]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2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d[h] =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1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2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ES_tradnl" sz="2400" b="1" dirty="0"/>
          </a:p>
        </p:txBody>
      </p:sp>
      <p:sp>
        <p:nvSpPr>
          <p:cNvPr id="94" name="93 CuadroTexto"/>
          <p:cNvSpPr txBox="1"/>
          <p:nvPr/>
        </p:nvSpPr>
        <p:spPr>
          <a:xfrm>
            <a:off x="1066800" y="3429000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[a]=-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a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b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[d] =</a:t>
            </a:r>
            <a:r>
              <a:rPr lang="en-US" sz="2400" b="1" dirty="0" smtClean="0">
                <a:sym typeface="Symbol"/>
              </a:rPr>
              <a:t> c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[e] =</a:t>
            </a:r>
            <a:r>
              <a:rPr lang="en-US" sz="2400" b="1" dirty="0" smtClean="0">
                <a:sym typeface="Symbol"/>
              </a:rPr>
              <a:t> f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[f]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c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[g]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f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[h] =</a:t>
            </a:r>
            <a:r>
              <a:rPr lang="en-US" sz="2400" b="1" dirty="0" smtClean="0">
                <a:sym typeface="Symbol"/>
              </a:rPr>
              <a:t> g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c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677499" y="77190"/>
            <a:ext cx="6172200" cy="2895600"/>
            <a:chOff x="1295400" y="3276600"/>
            <a:chExt cx="6172200" cy="2895600"/>
          </a:xfrm>
        </p:grpSpPr>
        <p:cxnSp>
          <p:nvCxnSpPr>
            <p:cNvPr id="6" name="5 Conector recto"/>
            <p:cNvCxnSpPr>
              <a:stCxn id="12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6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d</a:t>
              </a:r>
              <a:endParaRPr lang="en-US" sz="2800" b="1" dirty="0"/>
            </a:p>
          </p:txBody>
        </p:sp>
        <p:sp>
          <p:nvSpPr>
            <p:cNvPr id="10" name="9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10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>
                  <a:solidFill>
                    <a:schemeClr val="tx1"/>
                  </a:solidFill>
                </a:rPr>
                <a:t>i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11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13" name="12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h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13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14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15 Conector recto"/>
            <p:cNvCxnSpPr>
              <a:stCxn id="7" idx="6"/>
              <a:endCxn id="8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endCxn id="14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9" idx="4"/>
              <a:endCxn id="15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7" idx="4"/>
              <a:endCxn id="13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7" idx="3"/>
              <a:endCxn id="10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9" idx="5"/>
              <a:endCxn id="12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10" idx="5"/>
              <a:endCxn id="13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stCxn id="8" idx="3"/>
              <a:endCxn id="11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>
              <a:stCxn id="11" idx="3"/>
              <a:endCxn id="13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stCxn id="11" idx="5"/>
              <a:endCxn id="14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rot="16200000" flipH="1">
              <a:off x="4627418" y="4017818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3505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7706699" y="297279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(f)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Forma libre"/>
          <p:cNvSpPr/>
          <p:nvPr/>
        </p:nvSpPr>
        <p:spPr>
          <a:xfrm>
            <a:off x="6951626" y="249382"/>
            <a:ext cx="1967346" cy="1932709"/>
          </a:xfrm>
          <a:custGeom>
            <a:avLst/>
            <a:gdLst>
              <a:gd name="connsiteX0" fmla="*/ 13855 w 1967346"/>
              <a:gd name="connsiteY0" fmla="*/ 0 h 1932709"/>
              <a:gd name="connsiteX1" fmla="*/ 325582 w 1967346"/>
              <a:gd name="connsiteY1" fmla="*/ 1371600 h 1932709"/>
              <a:gd name="connsiteX2" fmla="*/ 1967346 w 1967346"/>
              <a:gd name="connsiteY2" fmla="*/ 1932709 h 193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1932709">
                <a:moveTo>
                  <a:pt x="13855" y="0"/>
                </a:moveTo>
                <a:cubicBezTo>
                  <a:pt x="6927" y="524741"/>
                  <a:pt x="0" y="1049482"/>
                  <a:pt x="325582" y="1371600"/>
                </a:cubicBezTo>
                <a:cubicBezTo>
                  <a:pt x="651164" y="1693718"/>
                  <a:pt x="1309255" y="1813213"/>
                  <a:pt x="1967346" y="193270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8" name="47 Grupo"/>
          <p:cNvGrpSpPr/>
          <p:nvPr/>
        </p:nvGrpSpPr>
        <p:grpSpPr>
          <a:xfrm>
            <a:off x="2684426" y="3498272"/>
            <a:ext cx="6172200" cy="2895600"/>
            <a:chOff x="1295400" y="3276600"/>
            <a:chExt cx="6172200" cy="2895600"/>
          </a:xfrm>
        </p:grpSpPr>
        <p:cxnSp>
          <p:nvCxnSpPr>
            <p:cNvPr id="49" name="48 Conector recto"/>
            <p:cNvCxnSpPr>
              <a:stCxn id="55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50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51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52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53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>
                  <a:solidFill>
                    <a:schemeClr val="tx1"/>
                  </a:solidFill>
                </a:rPr>
                <a:t>i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54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e</a:t>
              </a:r>
              <a:endParaRPr lang="en-US" sz="2800" b="1" dirty="0"/>
            </a:p>
          </p:txBody>
        </p:sp>
        <p:sp>
          <p:nvSpPr>
            <p:cNvPr id="56" name="55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h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56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57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58 Conector recto"/>
            <p:cNvCxnSpPr>
              <a:stCxn id="50" idx="6"/>
              <a:endCxn id="51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>
              <a:endCxn id="57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52" idx="4"/>
              <a:endCxn id="58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>
              <a:stCxn id="50" idx="4"/>
              <a:endCxn id="56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stCxn id="50" idx="3"/>
              <a:endCxn id="53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>
              <a:stCxn id="52" idx="5"/>
              <a:endCxn id="55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762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>
              <a:stCxn id="53" idx="5"/>
              <a:endCxn id="56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"/>
            <p:cNvCxnSpPr>
              <a:stCxn id="51" idx="3"/>
              <a:endCxn id="54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>
              <a:stCxn id="54" idx="3"/>
              <a:endCxn id="56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69 Conector recto"/>
            <p:cNvCxnSpPr>
              <a:stCxn id="54" idx="5"/>
              <a:endCxn id="57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/>
            <p:nvPr/>
          </p:nvCxnSpPr>
          <p:spPr>
            <a:xfrm rot="16200000" flipH="1">
              <a:off x="4627418" y="4017818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1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3505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81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6" name="85 CuadroTexto"/>
          <p:cNvSpPr txBox="1"/>
          <p:nvPr/>
        </p:nvSpPr>
        <p:spPr>
          <a:xfrm>
            <a:off x="7713626" y="639387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(g)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86 Forma libre"/>
          <p:cNvSpPr/>
          <p:nvPr/>
        </p:nvSpPr>
        <p:spPr>
          <a:xfrm rot="576043">
            <a:off x="8037695" y="4250898"/>
            <a:ext cx="839459" cy="1442900"/>
          </a:xfrm>
          <a:custGeom>
            <a:avLst/>
            <a:gdLst>
              <a:gd name="connsiteX0" fmla="*/ 13855 w 1967346"/>
              <a:gd name="connsiteY0" fmla="*/ 0 h 1932709"/>
              <a:gd name="connsiteX1" fmla="*/ 325582 w 1967346"/>
              <a:gd name="connsiteY1" fmla="*/ 1371600 h 1932709"/>
              <a:gd name="connsiteX2" fmla="*/ 1967346 w 1967346"/>
              <a:gd name="connsiteY2" fmla="*/ 1932709 h 193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1932709">
                <a:moveTo>
                  <a:pt x="13855" y="0"/>
                </a:moveTo>
                <a:cubicBezTo>
                  <a:pt x="6927" y="524741"/>
                  <a:pt x="0" y="1049482"/>
                  <a:pt x="325582" y="1371600"/>
                </a:cubicBezTo>
                <a:cubicBezTo>
                  <a:pt x="651164" y="1693718"/>
                  <a:pt x="1309255" y="1813213"/>
                  <a:pt x="1967346" y="193270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" name="87 CuadroTexto"/>
          <p:cNvSpPr txBox="1"/>
          <p:nvPr/>
        </p:nvSpPr>
        <p:spPr>
          <a:xfrm>
            <a:off x="2296499" y="28295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V-Q</a:t>
            </a:r>
            <a:r>
              <a:rPr lang="en-US" sz="2800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Q</a:t>
            </a:r>
            <a:endParaRPr lang="es-ES_tradnl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88 CuadroTexto"/>
          <p:cNvSpPr txBox="1"/>
          <p:nvPr/>
        </p:nvSpPr>
        <p:spPr>
          <a:xfrm>
            <a:off x="2296499" y="6248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V-Q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Q</a:t>
            </a:r>
            <a:endParaRPr lang="es-ES_tradnl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76200" y="24348"/>
            <a:ext cx="1406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d[a]=0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4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8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d[d] =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7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d[e] =</a:t>
            </a:r>
            <a:r>
              <a:rPr lang="en-US" sz="2400" b="1" dirty="0" smtClean="0">
                <a:sym typeface="Symbol"/>
              </a:rPr>
              <a:t>10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d[f]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4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d[g]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2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d[h]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1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2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ES_tradnl" sz="2400" b="1" dirty="0"/>
          </a:p>
        </p:txBody>
      </p:sp>
      <p:sp>
        <p:nvSpPr>
          <p:cNvPr id="91" name="90 CuadroTexto"/>
          <p:cNvSpPr txBox="1"/>
          <p:nvPr/>
        </p:nvSpPr>
        <p:spPr>
          <a:xfrm>
            <a:off x="1143000" y="0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[a]=-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a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b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[d] =</a:t>
            </a:r>
            <a:r>
              <a:rPr lang="en-US" sz="2400" b="1" dirty="0" smtClean="0">
                <a:sym typeface="Symbol"/>
              </a:rPr>
              <a:t> c</a:t>
            </a:r>
            <a:endParaRPr lang="en-US" sz="2400" b="1" dirty="0" smtClean="0"/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[e] =</a:t>
            </a:r>
            <a:r>
              <a:rPr lang="en-US" sz="2400" b="1" dirty="0" smtClean="0">
                <a:sym typeface="Symbol"/>
              </a:rPr>
              <a:t> f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[f]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c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[g]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f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[h]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g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c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ES_tradnl" dirty="0"/>
          </a:p>
        </p:txBody>
      </p:sp>
      <p:sp>
        <p:nvSpPr>
          <p:cNvPr id="92" name="91 CuadroTexto"/>
          <p:cNvSpPr txBox="1"/>
          <p:nvPr/>
        </p:nvSpPr>
        <p:spPr>
          <a:xfrm>
            <a:off x="76200" y="3453348"/>
            <a:ext cx="1406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d[a]=0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4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8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d[d]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7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d[e] =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9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d[f]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4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d[g]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2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d[h]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1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2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ES_tradnl" sz="2400" b="1" dirty="0"/>
          </a:p>
        </p:txBody>
      </p:sp>
      <p:sp>
        <p:nvSpPr>
          <p:cNvPr id="93" name="92 CuadroTexto"/>
          <p:cNvSpPr txBox="1"/>
          <p:nvPr/>
        </p:nvSpPr>
        <p:spPr>
          <a:xfrm>
            <a:off x="1143000" y="3429000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[a]=-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a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b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[d]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c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ym typeface="Symbol"/>
              </a:rPr>
              <a:t></a:t>
            </a:r>
            <a:r>
              <a:rPr lang="en-US" sz="2400" b="1" dirty="0" smtClean="0"/>
              <a:t>[e] =</a:t>
            </a:r>
            <a:r>
              <a:rPr lang="en-US" sz="2400" b="1" dirty="0" smtClean="0">
                <a:sym typeface="Symbol"/>
              </a:rPr>
              <a:t> d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[f]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c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[g]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f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[h]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g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c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ES_tradn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43200" y="144482"/>
            <a:ext cx="6172200" cy="2895600"/>
            <a:chOff x="1295400" y="3276600"/>
            <a:chExt cx="6172200" cy="2895600"/>
          </a:xfrm>
        </p:grpSpPr>
        <p:cxnSp>
          <p:nvCxnSpPr>
            <p:cNvPr id="6" name="5 Conector recto"/>
            <p:cNvCxnSpPr>
              <a:stCxn id="12" idx="3"/>
            </p:cNvCxnSpPr>
            <p:nvPr/>
          </p:nvCxnSpPr>
          <p:spPr>
            <a:xfrm rot="5400000">
              <a:off x="6362700" y="5054226"/>
              <a:ext cx="622674" cy="546474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6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b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c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d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9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a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10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>
                  <a:solidFill>
                    <a:schemeClr val="tx1"/>
                  </a:solidFill>
                </a:rPr>
                <a:t>i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11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e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12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h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13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g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14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f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15 Conector recto"/>
            <p:cNvCxnSpPr>
              <a:stCxn id="7" idx="6"/>
              <a:endCxn id="8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endCxn id="14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>
              <a:stCxn id="9" idx="4"/>
              <a:endCxn id="15" idx="0"/>
            </p:cNvCxnSpPr>
            <p:nvPr/>
          </p:nvCxnSpPr>
          <p:spPr>
            <a:xfrm rot="5400000">
              <a:off x="5676900" y="4762500"/>
              <a:ext cx="129540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>
              <a:stCxn id="7" idx="4"/>
              <a:endCxn id="13" idx="0"/>
            </p:cNvCxnSpPr>
            <p:nvPr/>
          </p:nvCxnSpPr>
          <p:spPr>
            <a:xfrm rot="5400000">
              <a:off x="1790700" y="4762500"/>
              <a:ext cx="1295400" cy="0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7" idx="3"/>
              <a:endCxn id="10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9" idx="5"/>
              <a:endCxn id="12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10" idx="5"/>
              <a:endCxn id="13" idx="1"/>
            </p:cNvCxnSpPr>
            <p:nvPr/>
          </p:nvCxnSpPr>
          <p:spPr>
            <a:xfrm rot="16200000" flipH="1">
              <a:off x="1777626" y="5054226"/>
              <a:ext cx="483348" cy="4071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stCxn id="8" idx="3"/>
              <a:endCxn id="11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>
              <a:stCxn id="11" idx="3"/>
              <a:endCxn id="13" idx="7"/>
            </p:cNvCxnSpPr>
            <p:nvPr/>
          </p:nvCxnSpPr>
          <p:spPr>
            <a:xfrm rot="5400000">
              <a:off x="2653926" y="5016126"/>
              <a:ext cx="483348" cy="4833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stCxn id="11" idx="5"/>
              <a:endCxn id="14" idx="1"/>
            </p:cNvCxnSpPr>
            <p:nvPr/>
          </p:nvCxnSpPr>
          <p:spPr>
            <a:xfrm rot="16200000" flipH="1">
              <a:off x="3606426" y="4978026"/>
              <a:ext cx="483348" cy="559548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rot="16200000" flipH="1">
              <a:off x="4627418" y="4017818"/>
              <a:ext cx="1460874" cy="1460874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1981200" y="44297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2694710" y="483523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3810000" y="4876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3505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6248400" y="4505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6650182" y="5150216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7772400" y="304008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(h)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355273" y="298198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V-Q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Q=</a:t>
            </a:r>
            <a:r>
              <a:rPr lang="en-US" sz="2800" b="1" dirty="0" smtClean="0">
                <a:latin typeface="Arial" pitchFamily="34" charset="0"/>
                <a:cs typeface="Arial" pitchFamily="34" charset="0"/>
                <a:sym typeface="Symbol"/>
              </a:rPr>
              <a:t></a:t>
            </a:r>
            <a:endParaRPr lang="es-ES_tradnl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45 Grupo"/>
          <p:cNvGrpSpPr/>
          <p:nvPr/>
        </p:nvGrpSpPr>
        <p:grpSpPr>
          <a:xfrm>
            <a:off x="1676400" y="3733800"/>
            <a:ext cx="6172200" cy="2895600"/>
            <a:chOff x="1295400" y="3276600"/>
            <a:chExt cx="6172200" cy="2895600"/>
          </a:xfrm>
        </p:grpSpPr>
        <p:sp>
          <p:nvSpPr>
            <p:cNvPr id="48" name="47 Elipse"/>
            <p:cNvSpPr/>
            <p:nvPr/>
          </p:nvSpPr>
          <p:spPr>
            <a:xfrm>
              <a:off x="2133600" y="3505200"/>
              <a:ext cx="609600" cy="609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b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48 Elipse"/>
            <p:cNvSpPr/>
            <p:nvPr/>
          </p:nvSpPr>
          <p:spPr>
            <a:xfrm>
              <a:off x="4114800" y="3505200"/>
              <a:ext cx="609600" cy="609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c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49 Elipse"/>
            <p:cNvSpPr/>
            <p:nvPr/>
          </p:nvSpPr>
          <p:spPr>
            <a:xfrm>
              <a:off x="6019800" y="3505200"/>
              <a:ext cx="609600" cy="609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d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50 Elipse"/>
            <p:cNvSpPr/>
            <p:nvPr/>
          </p:nvSpPr>
          <p:spPr>
            <a:xfrm>
              <a:off x="1295400" y="4495800"/>
              <a:ext cx="609600" cy="609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a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51 Elipse"/>
            <p:cNvSpPr/>
            <p:nvPr/>
          </p:nvSpPr>
          <p:spPr>
            <a:xfrm>
              <a:off x="3048000" y="4495800"/>
              <a:ext cx="609600" cy="609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 smtClean="0">
                  <a:solidFill>
                    <a:schemeClr val="bg1"/>
                  </a:solidFill>
                </a:rPr>
                <a:t>i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52 Elipse"/>
            <p:cNvSpPr/>
            <p:nvPr/>
          </p:nvSpPr>
          <p:spPr>
            <a:xfrm>
              <a:off x="6858000" y="4495800"/>
              <a:ext cx="609600" cy="609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53 Elipse"/>
            <p:cNvSpPr/>
            <p:nvPr/>
          </p:nvSpPr>
          <p:spPr>
            <a:xfrm>
              <a:off x="2133600" y="5410200"/>
              <a:ext cx="609600" cy="609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h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54 Elipse"/>
            <p:cNvSpPr/>
            <p:nvPr/>
          </p:nvSpPr>
          <p:spPr>
            <a:xfrm>
              <a:off x="4038600" y="5410200"/>
              <a:ext cx="609600" cy="609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g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55 Elipse"/>
            <p:cNvSpPr/>
            <p:nvPr/>
          </p:nvSpPr>
          <p:spPr>
            <a:xfrm>
              <a:off x="6019800" y="5410200"/>
              <a:ext cx="609600" cy="609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f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56 Conector recto"/>
            <p:cNvCxnSpPr>
              <a:stCxn id="48" idx="6"/>
              <a:endCxn id="49" idx="2"/>
            </p:cNvCxnSpPr>
            <p:nvPr/>
          </p:nvCxnSpPr>
          <p:spPr>
            <a:xfrm>
              <a:off x="2743200" y="3810000"/>
              <a:ext cx="13716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724400" y="3810000"/>
              <a:ext cx="1295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4648200" y="5715000"/>
              <a:ext cx="13716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endCxn id="55" idx="2"/>
            </p:cNvCxnSpPr>
            <p:nvPr/>
          </p:nvCxnSpPr>
          <p:spPr>
            <a:xfrm>
              <a:off x="2743200" y="5715000"/>
              <a:ext cx="1295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48" idx="3"/>
              <a:endCxn id="51" idx="7"/>
            </p:cNvCxnSpPr>
            <p:nvPr/>
          </p:nvCxnSpPr>
          <p:spPr>
            <a:xfrm rot="5400000">
              <a:off x="1739526" y="4101726"/>
              <a:ext cx="559548" cy="40714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>
              <a:stCxn id="50" idx="5"/>
              <a:endCxn id="53" idx="1"/>
            </p:cNvCxnSpPr>
            <p:nvPr/>
          </p:nvCxnSpPr>
          <p:spPr>
            <a:xfrm rot="16200000" flipH="1">
              <a:off x="6463926" y="4101726"/>
              <a:ext cx="559548" cy="40714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"/>
            <p:cNvCxnSpPr>
              <a:stCxn id="49" idx="3"/>
              <a:endCxn id="52" idx="7"/>
            </p:cNvCxnSpPr>
            <p:nvPr/>
          </p:nvCxnSpPr>
          <p:spPr>
            <a:xfrm rot="5400000">
              <a:off x="3606426" y="3987426"/>
              <a:ext cx="559548" cy="63574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/>
            <p:nvPr/>
          </p:nvCxnSpPr>
          <p:spPr>
            <a:xfrm rot="16200000" flipH="1">
              <a:off x="4627418" y="4017818"/>
              <a:ext cx="1460874" cy="146087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69 CuadroTexto"/>
            <p:cNvSpPr txBox="1"/>
            <p:nvPr/>
          </p:nvSpPr>
          <p:spPr>
            <a:xfrm>
              <a:off x="16764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70 CuadroTexto"/>
            <p:cNvSpPr txBox="1"/>
            <p:nvPr/>
          </p:nvSpPr>
          <p:spPr>
            <a:xfrm>
              <a:off x="31242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71 CuadroTexto"/>
            <p:cNvSpPr txBox="1"/>
            <p:nvPr/>
          </p:nvSpPr>
          <p:spPr>
            <a:xfrm>
              <a:off x="5181600" y="32766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72 CuadroTexto"/>
            <p:cNvSpPr txBox="1"/>
            <p:nvPr/>
          </p:nvSpPr>
          <p:spPr>
            <a:xfrm>
              <a:off x="6705600" y="382018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9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1738746" y="5115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3276600" y="563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3505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79 CuadroTexto"/>
            <p:cNvSpPr txBox="1"/>
            <p:nvPr/>
          </p:nvSpPr>
          <p:spPr>
            <a:xfrm>
              <a:off x="5029200" y="56489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80 CuadroTexto"/>
            <p:cNvSpPr txBox="1"/>
            <p:nvPr/>
          </p:nvSpPr>
          <p:spPr>
            <a:xfrm>
              <a:off x="5029200" y="39725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6" name="85 CuadroTexto"/>
          <p:cNvSpPr txBox="1"/>
          <p:nvPr/>
        </p:nvSpPr>
        <p:spPr>
          <a:xfrm>
            <a:off x="7239000" y="6172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AACM</a:t>
            </a:r>
            <a:endParaRPr lang="es-ES_tradnl" sz="2800" b="1" i="1" dirty="0"/>
          </a:p>
        </p:txBody>
      </p:sp>
      <p:sp>
        <p:nvSpPr>
          <p:cNvPr id="74" name="73 CuadroTexto"/>
          <p:cNvSpPr txBox="1"/>
          <p:nvPr/>
        </p:nvSpPr>
        <p:spPr>
          <a:xfrm>
            <a:off x="76200" y="100548"/>
            <a:ext cx="1406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d[a]=0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4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8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d[d]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7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d[e]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9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d[f]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4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d[g]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2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d[h]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1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2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ES_tradnl" sz="2400" b="1" dirty="0"/>
          </a:p>
        </p:txBody>
      </p:sp>
      <p:sp>
        <p:nvSpPr>
          <p:cNvPr id="76" name="75 CuadroTexto"/>
          <p:cNvSpPr txBox="1"/>
          <p:nvPr/>
        </p:nvSpPr>
        <p:spPr>
          <a:xfrm>
            <a:off x="1143000" y="76200"/>
            <a:ext cx="16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[a]=-</a:t>
            </a: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[b]=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a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[c]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b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[d]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c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[e]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d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[f]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c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[g]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f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[h]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g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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] =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  <a:sym typeface="Symbol"/>
              </a:rPr>
              <a:t> c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s-ES_tradn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5829300"/>
            <a:ext cx="9144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14300" y="738961"/>
            <a:ext cx="914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400" dirty="0" smtClean="0">
                <a:latin typeface="Arial" pitchFamily="34" charset="0"/>
                <a:cs typeface="Arial" pitchFamily="34" charset="0"/>
              </a:rPr>
              <a:t>El comportamiento de PRIM depende de la forma en que se implemente la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cola con prioridad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: un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HEAP binario </a:t>
            </a:r>
            <a:endParaRPr lang="es-ES_tradnl" sz="2400" b="1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400" dirty="0" smtClean="0">
                <a:latin typeface="Arial" pitchFamily="34" charset="0"/>
                <a:cs typeface="Arial" pitchFamily="34" charset="0"/>
              </a:rPr>
              <a:t>- Inicializar el HEAP: </a:t>
            </a:r>
            <a:r>
              <a:rPr lang="es-ES" sz="2400" b="1" dirty="0" err="1" smtClean="0">
                <a:latin typeface="Arial" pitchFamily="34" charset="0"/>
                <a:cs typeface="Arial" pitchFamily="34" charset="0"/>
              </a:rPr>
              <a:t>BuildHEAP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es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O(IVI)</a:t>
            </a:r>
          </a:p>
          <a:p>
            <a:pPr lvl="0"/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Tx/>
              <a:buChar char="-"/>
            </a:pP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ciclo 6-11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se ejecuta IVI veces y como EXTRAER-MIN es </a:t>
            </a:r>
          </a:p>
          <a:p>
            <a:pPr lvl="0"/>
            <a:r>
              <a:rPr lang="es-E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   O(log IVI),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entonces, el tiempo total de todas las llamadas a  </a:t>
            </a:r>
          </a:p>
          <a:p>
            <a:pPr lvl="0"/>
            <a:r>
              <a:rPr lang="es-E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  EXTRAE-MIN es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O(IVI log IVI)</a:t>
            </a:r>
          </a:p>
          <a:p>
            <a:pPr lvl="0"/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Tx/>
              <a:buChar char="-"/>
            </a:pP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ciclo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8 – 11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O(IEI): la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suma de las longitudes de todas las listas de adyacencia es 2IEI 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400" dirty="0" smtClean="0">
                <a:latin typeface="Arial" pitchFamily="34" charset="0"/>
                <a:cs typeface="Arial" pitchFamily="34" charset="0"/>
              </a:rPr>
              <a:t>    Preguntar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por la pertenencia a Q puede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ser O(1): </a:t>
            </a:r>
          </a:p>
          <a:p>
            <a:pPr lvl="0"/>
            <a:endParaRPr lang="es-ES" sz="24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400" i="1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booleano </a:t>
            </a:r>
            <a:r>
              <a:rPr lang="es-E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cada vértice diga si pertenece o no a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Q. Actualizar </a:t>
            </a:r>
            <a:r>
              <a:rPr lang="es-ES" sz="2400" i="1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cada vez que se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elimina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un vértice de Q.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0"/>
            <a:endParaRPr lang="es-ES" sz="2400" i="1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s-ES" sz="2400" i="1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400" i="1" dirty="0" smtClean="0">
                <a:latin typeface="Arial" pitchFamily="34" charset="0"/>
                <a:cs typeface="Arial" pitchFamily="34" charset="0"/>
              </a:rPr>
              <a:t> </a:t>
            </a:r>
            <a:endParaRPr lang="es-ES_tradnl" sz="24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PRIM – Complejidad Temporal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52400" y="909221"/>
            <a:ext cx="899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s-ES" sz="24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400" dirty="0" smtClean="0">
                <a:latin typeface="Arial" pitchFamily="34" charset="0"/>
                <a:cs typeface="Arial" pitchFamily="34" charset="0"/>
              </a:rPr>
              <a:t>- La asignación en la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línea 11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implica variación de la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prioridad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de un elemento en Q, lo cual, en un HEAP Binario, puede implementarse en O(log IVI)</a:t>
            </a:r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400" dirty="0" smtClean="0">
                <a:latin typeface="Arial" pitchFamily="34" charset="0"/>
                <a:cs typeface="Arial" pitchFamily="34" charset="0"/>
              </a:rPr>
              <a:t>Por tanto, Tiempo TOTAL del algoritmo es</a:t>
            </a:r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400" dirty="0" smtClean="0">
                <a:latin typeface="Arial" pitchFamily="34" charset="0"/>
                <a:cs typeface="Arial" pitchFamily="34" charset="0"/>
              </a:rPr>
              <a:t>O(IVI log IVI + IEI log IVI) = O(IEI log  IVI) </a:t>
            </a:r>
          </a:p>
          <a:p>
            <a:pPr lvl="0"/>
            <a:endParaRPr lang="es-ES" sz="2400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2400" dirty="0" smtClean="0">
                <a:latin typeface="Arial" pitchFamily="34" charset="0"/>
                <a:cs typeface="Arial" pitchFamily="34" charset="0"/>
              </a:rPr>
              <a:t>cuando cantidad de aristas &gt; cantidad de vértices</a:t>
            </a:r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Si G conexo, IVI-1 ≤ IEI </a:t>
            </a:r>
            <a:r>
              <a:rPr lang="es-ES" sz="2400" dirty="0" smtClean="0">
                <a:latin typeface="Arial" pitchFamily="34" charset="0"/>
                <a:cs typeface="Arial" pitchFamily="34" charset="0"/>
                <a:sym typeface="Symbol"/>
              </a:rPr>
              <a:t>&lt;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IVI</a:t>
            </a:r>
            <a:r>
              <a:rPr lang="es-ES" sz="2400" baseline="30000" dirty="0" smtClean="0">
                <a:latin typeface="Arial" pitchFamily="34" charset="0"/>
                <a:cs typeface="Arial" pitchFamily="34" charset="0"/>
              </a:rPr>
              <a:t>2</a:t>
            </a:r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endParaRPr lang="es-ES_tradnl" sz="2400" b="1" dirty="0" smtClean="0">
              <a:latin typeface="Arial" pitchFamily="34" charset="0"/>
              <a:cs typeface="Arial" pitchFamily="34" charset="0"/>
            </a:endParaRPr>
          </a:p>
          <a:p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PRIM – Complejidad Temporal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24000" y="3867881"/>
            <a:ext cx="5029200" cy="21674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1524000" y="3886200"/>
            <a:ext cx="5029200" cy="2209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3 CuadroTexto"/>
          <p:cNvSpPr txBox="1"/>
          <p:nvPr/>
        </p:nvSpPr>
        <p:spPr>
          <a:xfrm>
            <a:off x="152400" y="1126153"/>
            <a:ext cx="9601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PRIM(G, costo, r)</a:t>
            </a:r>
          </a:p>
          <a:p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1 for each vértice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u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V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[G]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2  	do d[u]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</a:t>
            </a:r>
          </a:p>
          <a:p>
            <a:pPr marL="457200" indent="-457200"/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3   	   [u]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null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4 d[r]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Q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V[G]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6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Q no esté vacía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7 	do u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EXTRAE_MIN(Q)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8 	  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each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v adyacente a u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9 		 do if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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and costo(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&lt;d[v]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10 		      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Symbol"/>
              </a:rPr>
              <a:t>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[v]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u</a:t>
            </a:r>
          </a:p>
          <a:p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11 			      d[v]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costo &lt;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u,v</a:t>
            </a:r>
            <a:r>
              <a:rPr lang="es-ES_tradnl" sz="2000" b="1" dirty="0">
                <a:latin typeface="Courier New" pitchFamily="49" charset="0"/>
                <a:cs typeface="Courier New" pitchFamily="49" charset="0"/>
              </a:rPr>
              <a:t>&gt;</a:t>
            </a:r>
            <a:endParaRPr lang="es-ES_tradnl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191000" y="35007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</a:t>
            </a:r>
            <a:r>
              <a:rPr lang="es-ES" sz="20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O(log IVI)</a:t>
            </a:r>
            <a:endParaRPr lang="es-ES_tradnl" sz="2000" i="1" dirty="0">
              <a:solidFill>
                <a:srgbClr val="0000FF"/>
              </a:solidFill>
            </a:endParaRPr>
          </a:p>
        </p:txBody>
      </p:sp>
      <p:sp>
        <p:nvSpPr>
          <p:cNvPr id="6" name="5 Abrir llave"/>
          <p:cNvSpPr/>
          <p:nvPr/>
        </p:nvSpPr>
        <p:spPr>
          <a:xfrm>
            <a:off x="6438900" y="4267200"/>
            <a:ext cx="457200" cy="16002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4073236" y="2018298"/>
            <a:ext cx="8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O(IVI)</a:t>
            </a:r>
            <a:endParaRPr lang="es-ES_tradnl" sz="2000" i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692236" y="3200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</a:t>
            </a:r>
            <a:r>
              <a:rPr lang="es-ES" sz="20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O(IVI)</a:t>
            </a:r>
            <a:endParaRPr lang="es-ES_tradnl" sz="2000" i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180141" y="1021140"/>
            <a:ext cx="38100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>
                <a:sym typeface="Wingdings" pitchFamily="2" charset="2"/>
              </a:rPr>
              <a:t>El </a:t>
            </a:r>
            <a:r>
              <a:rPr lang="en-US" dirty="0" err="1">
                <a:sym typeface="Wingdings" pitchFamily="2" charset="2"/>
              </a:rPr>
              <a:t>orden</a:t>
            </a:r>
            <a:r>
              <a:rPr lang="en-US" dirty="0">
                <a:sym typeface="Wingdings" pitchFamily="2" charset="2"/>
              </a:rPr>
              <a:t> de </a:t>
            </a:r>
            <a:r>
              <a:rPr lang="en-US" dirty="0" err="1">
                <a:sym typeface="Wingdings" pitchFamily="2" charset="2"/>
              </a:rPr>
              <a:t>complejidad</a:t>
            </a:r>
            <a:r>
              <a:rPr lang="en-US" dirty="0">
                <a:sym typeface="Wingdings" pitchFamily="2" charset="2"/>
              </a:rPr>
              <a:t> temporal del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en-US" dirty="0">
                <a:sym typeface="Wingdings" pitchFamily="2" charset="2"/>
              </a:rPr>
              <a:t> COMPLETO (costo amortizado) es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|E|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ya</a:t>
            </a:r>
            <a:r>
              <a:rPr lang="en-US" dirty="0">
                <a:sym typeface="Wingdings" pitchFamily="2" charset="2"/>
              </a:rPr>
              <a:t> que la </a:t>
            </a:r>
            <a:r>
              <a:rPr lang="en-US" dirty="0" err="1">
                <a:sym typeface="Wingdings" pitchFamily="2" charset="2"/>
              </a:rPr>
              <a:t>cantidad</a:t>
            </a:r>
            <a:r>
              <a:rPr lang="en-US" dirty="0">
                <a:sym typeface="Wingdings" pitchFamily="2" charset="2"/>
              </a:rPr>
              <a:t> total de </a:t>
            </a:r>
            <a:r>
              <a:rPr lang="en-US" dirty="0" err="1">
                <a:sym typeface="Wingdings" pitchFamily="2" charset="2"/>
              </a:rPr>
              <a:t>aristas</a:t>
            </a:r>
            <a:r>
              <a:rPr lang="en-US" dirty="0">
                <a:sym typeface="Wingdings" pitchFamily="2" charset="2"/>
              </a:rPr>
              <a:t> a analizar es 2|E|, o sea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O(|E|) </a:t>
            </a:r>
            <a:r>
              <a:rPr lang="en-US" dirty="0">
                <a:sym typeface="Wingdings" pitchFamily="2" charset="2"/>
              </a:rPr>
              <a:t>para </a:t>
            </a:r>
            <a:r>
              <a:rPr lang="en-US" dirty="0" err="1">
                <a:sym typeface="Wingdings" pitchFamily="2" charset="2"/>
              </a:rPr>
              <a:t>una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representación</a:t>
            </a:r>
            <a:r>
              <a:rPr lang="en-US" dirty="0">
                <a:sym typeface="Wingdings" pitchFamily="2" charset="2"/>
              </a:rPr>
              <a:t> del </a:t>
            </a:r>
            <a:r>
              <a:rPr lang="en-US" dirty="0" err="1">
                <a:sym typeface="Wingdings" pitchFamily="2" charset="2"/>
              </a:rPr>
              <a:t>Grafo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listas</a:t>
            </a:r>
            <a:r>
              <a:rPr lang="en-US" dirty="0">
                <a:sym typeface="Wingdings" pitchFamily="2" charset="2"/>
              </a:rPr>
              <a:t> de </a:t>
            </a:r>
            <a:r>
              <a:rPr lang="en-US" dirty="0" err="1" smtClean="0">
                <a:sym typeface="Wingdings" pitchFamily="2" charset="2"/>
              </a:rPr>
              <a:t>adyacencia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2971800" y="4232564"/>
            <a:ext cx="7620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7" name="16 Conector recto de flecha"/>
          <p:cNvCxnSpPr>
            <a:stCxn id="11" idx="3"/>
          </p:cNvCxnSpPr>
          <p:nvPr/>
        </p:nvCxnSpPr>
        <p:spPr>
          <a:xfrm rot="5400000">
            <a:off x="2111660" y="4286067"/>
            <a:ext cx="765073" cy="11783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999018" y="6035326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O(|E| log IVI)</a:t>
            </a:r>
            <a:endParaRPr lang="es-ES_tradnl" sz="2000" i="1" dirty="0">
              <a:solidFill>
                <a:srgbClr val="0000FF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57200" y="3283528"/>
            <a:ext cx="7467600" cy="31934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CuadroTexto"/>
          <p:cNvSpPr txBox="1"/>
          <p:nvPr/>
        </p:nvSpPr>
        <p:spPr>
          <a:xfrm>
            <a:off x="6705600" y="4283517"/>
            <a:ext cx="2514600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O(log IVI)</a:t>
            </a:r>
          </a:p>
          <a:p>
            <a:pPr lvl="0"/>
            <a:r>
              <a:rPr lang="es-ES" sz="2000" b="1" dirty="0" smtClean="0"/>
              <a:t>L-11 </a:t>
            </a:r>
            <a:r>
              <a:rPr lang="es-ES" sz="2000" b="1" dirty="0" smtClean="0">
                <a:sym typeface="Symbol"/>
              </a:rPr>
              <a:t></a:t>
            </a:r>
            <a:r>
              <a:rPr lang="es-ES" sz="2000" b="1" dirty="0" smtClean="0"/>
              <a:t>variación de la prioridad de </a:t>
            </a:r>
            <a:r>
              <a:rPr lang="es-ES" sz="2000" b="1" dirty="0" err="1" smtClean="0"/>
              <a:t>v</a:t>
            </a:r>
            <a:r>
              <a:rPr lang="es-ES" sz="2000" b="1" dirty="0" err="1" smtClean="0">
                <a:sym typeface="Symbol"/>
              </a:rPr>
              <a:t></a:t>
            </a:r>
            <a:r>
              <a:rPr lang="es-ES" sz="2000" b="1" dirty="0" err="1" smtClean="0"/>
              <a:t>Q</a:t>
            </a:r>
            <a:r>
              <a:rPr lang="es-ES" sz="2000" b="1" dirty="0" smtClean="0"/>
              <a:t>, la cual, se actualiza en O(log IVI)</a:t>
            </a:r>
            <a:endParaRPr lang="es-ES_tradnl" sz="2000" b="1" dirty="0" smtClean="0"/>
          </a:p>
        </p:txBody>
      </p:sp>
      <p:sp>
        <p:nvSpPr>
          <p:cNvPr id="21" name="20 CuadroTexto"/>
          <p:cNvSpPr txBox="1"/>
          <p:nvPr/>
        </p:nvSpPr>
        <p:spPr>
          <a:xfrm>
            <a:off x="6019800" y="6457890"/>
            <a:ext cx="3373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O(IVI log IVI + |E| log IVI)</a:t>
            </a:r>
            <a:endParaRPr lang="es-ES_tradnl" sz="2000" i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838200" y="5257800"/>
            <a:ext cx="51816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Arial" pitchFamily="34" charset="0"/>
                <a:cs typeface="Arial" pitchFamily="34" charset="0"/>
              </a:rPr>
              <a:t>Preguntar por la pertenencia a Q puede implementarse en  O(1) teniendo un </a:t>
            </a:r>
            <a:r>
              <a:rPr lang="es-ES" b="1" i="1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booleano que para cada vértice diga si pertenece o no a Q. Este arreglo se actualiza cada vez que se remueve un vértice de Q.</a:t>
            </a:r>
            <a:endParaRPr lang="es-ES_tradnl" b="1" dirty="0" smtClean="0">
              <a:latin typeface="Arial" pitchFamily="34" charset="0"/>
              <a:cs typeface="Arial" pitchFamily="34" charset="0"/>
            </a:endParaRPr>
          </a:p>
          <a:p>
            <a:endParaRPr lang="es-ES_tradnl" b="1" dirty="0" smtClean="0">
              <a:latin typeface="Arial" pitchFamily="34" charset="0"/>
              <a:cs typeface="Arial" pitchFamily="34" charset="0"/>
            </a:endParaRPr>
          </a:p>
          <a:p>
            <a:endParaRPr lang="es-ES_tradnl" dirty="0"/>
          </a:p>
        </p:txBody>
      </p:sp>
      <p:sp>
        <p:nvSpPr>
          <p:cNvPr id="22" name="21 Abrir llave"/>
          <p:cNvSpPr/>
          <p:nvPr/>
        </p:nvSpPr>
        <p:spPr>
          <a:xfrm>
            <a:off x="3886200" y="1828800"/>
            <a:ext cx="457200" cy="11430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22 CuadroTexto"/>
          <p:cNvSpPr txBox="1"/>
          <p:nvPr/>
        </p:nvSpPr>
        <p:spPr>
          <a:xfrm>
            <a:off x="1752600" y="2895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</a:t>
            </a:r>
            <a:r>
              <a:rPr lang="es-ES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Build_Heap</a:t>
            </a:r>
            <a:r>
              <a:rPr lang="es-ES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es-ES" sz="20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O(IVI)</a:t>
            </a:r>
            <a:endParaRPr lang="es-ES_tradnl" sz="2000" i="1" dirty="0">
              <a:solidFill>
                <a:srgbClr val="0000FF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PRIM – Complejidad Temporal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019800" y="2642937"/>
            <a:ext cx="76200" cy="1336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4876800"/>
            <a:ext cx="91440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838200" y="762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PRIM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O(IVI log IVI + |E| log IVI) </a:t>
            </a:r>
            <a:r>
              <a:rPr lang="es-ES" sz="2400" i="1" dirty="0" smtClean="0">
                <a:latin typeface="Arial" pitchFamily="34" charset="0"/>
                <a:cs typeface="Arial" pitchFamily="34" charset="0"/>
                <a:sym typeface="Symbol"/>
              </a:rPr>
              <a:t>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O(|E| log IVI)</a:t>
            </a:r>
          </a:p>
          <a:p>
            <a:endParaRPr lang="es-ES_tradnl" sz="2400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28600" y="1295400"/>
            <a:ext cx="8686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Observación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Cuando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grafo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es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denso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una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restricción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sobre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grafo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tanto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|E| es O(|V|</a:t>
            </a:r>
            <a:r>
              <a:rPr lang="es-ES" sz="2400" i="1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entonces el orden del algoritmo es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O(|V|</a:t>
            </a:r>
            <a:r>
              <a:rPr lang="es-ES" sz="2400" b="1" baseline="30000" dirty="0" smtClean="0">
                <a:latin typeface="Arial" pitchFamily="34" charset="0"/>
                <a:cs typeface="Arial" pitchFamily="34" charset="0"/>
              </a:rPr>
              <a:t>2 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log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|V|)</a:t>
            </a:r>
          </a:p>
          <a:p>
            <a:pPr lvl="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En tal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caso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recomendable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usar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OTRA </a:t>
            </a:r>
            <a:r>
              <a:rPr lang="en-US" sz="24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versión</a:t>
            </a:r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menos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eficiente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del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algoritmo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complejidad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temporal, para 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caso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O(|V|</a:t>
            </a:r>
            <a:r>
              <a:rPr lang="es-ES" sz="2400" i="1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s-ES" sz="2400" b="1" i="1" baseline="30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(ejercicio de clase práctica)</a:t>
            </a:r>
          </a:p>
          <a:p>
            <a:pPr lvl="0"/>
            <a:endParaRPr lang="es-ES" sz="2400" i="1" baseline="300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s-ES" sz="2400" i="1" baseline="30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smtClean="0">
                <a:latin typeface="Arial" pitchFamily="34" charset="0"/>
                <a:cs typeface="Arial" pitchFamily="34" charset="0"/>
              </a:rPr>
              <a:t>En general,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cuando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establecen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restricciones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para 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Grafo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pueden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usar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distintas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implementaciones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la Cola con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Prioridad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mejorar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complejidad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temporal del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algoritmo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PRIM</a:t>
            </a:r>
            <a:endParaRPr lang="es-ES_tradnl" sz="2400" dirty="0" smtClean="0">
              <a:latin typeface="Arial" pitchFamily="34" charset="0"/>
              <a:cs typeface="Arial" pitchFamily="34" charset="0"/>
            </a:endParaRPr>
          </a:p>
          <a:p>
            <a:endParaRPr lang="es-ES_tradnl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PRIM – Complejidad Temporal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3810000" y="3276600"/>
            <a:ext cx="2514600" cy="31733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33400" y="730746"/>
            <a:ext cx="815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Observación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siempre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cuando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tengo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opción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escoger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entre dos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aristas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livianas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que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tienen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igual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costo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generan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AACM DIFERENTES !!</a:t>
            </a:r>
          </a:p>
          <a:p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Contraejemplo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:</a:t>
            </a:r>
            <a:endParaRPr lang="es-ES_tradnl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4876800" y="3505200"/>
            <a:ext cx="609600" cy="609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6" name="5 Elipse"/>
          <p:cNvSpPr/>
          <p:nvPr/>
        </p:nvSpPr>
        <p:spPr>
          <a:xfrm>
            <a:off x="4038600" y="4495800"/>
            <a:ext cx="609600" cy="609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7" name="6 Elipse"/>
          <p:cNvSpPr/>
          <p:nvPr/>
        </p:nvSpPr>
        <p:spPr>
          <a:xfrm>
            <a:off x="4876800" y="5410200"/>
            <a:ext cx="609600" cy="609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cxnSp>
        <p:nvCxnSpPr>
          <p:cNvPr id="9" name="8 Conector recto"/>
          <p:cNvCxnSpPr>
            <a:stCxn id="5" idx="3"/>
            <a:endCxn id="6" idx="7"/>
          </p:cNvCxnSpPr>
          <p:nvPr/>
        </p:nvCxnSpPr>
        <p:spPr>
          <a:xfrm rot="5400000">
            <a:off x="4482726" y="4101726"/>
            <a:ext cx="559548" cy="40714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6" idx="5"/>
            <a:endCxn id="7" idx="1"/>
          </p:cNvCxnSpPr>
          <p:nvPr/>
        </p:nvCxnSpPr>
        <p:spPr>
          <a:xfrm rot="16200000" flipH="1">
            <a:off x="4520826" y="5054226"/>
            <a:ext cx="483348" cy="40714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419600" y="38201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481946" y="51155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7543800" y="3429000"/>
            <a:ext cx="609600" cy="609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15" name="14 Elipse"/>
          <p:cNvSpPr/>
          <p:nvPr/>
        </p:nvSpPr>
        <p:spPr>
          <a:xfrm>
            <a:off x="6705600" y="4419600"/>
            <a:ext cx="609600" cy="609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6" name="15 Elipse"/>
          <p:cNvSpPr/>
          <p:nvPr/>
        </p:nvSpPr>
        <p:spPr>
          <a:xfrm>
            <a:off x="7543800" y="5334000"/>
            <a:ext cx="609600" cy="609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</a:t>
            </a:r>
            <a:endParaRPr lang="en-US" sz="2800" b="1" dirty="0"/>
          </a:p>
        </p:txBody>
      </p:sp>
      <p:cxnSp>
        <p:nvCxnSpPr>
          <p:cNvPr id="17" name="16 Conector recto"/>
          <p:cNvCxnSpPr>
            <a:stCxn id="14" idx="3"/>
            <a:endCxn id="15" idx="7"/>
          </p:cNvCxnSpPr>
          <p:nvPr/>
        </p:nvCxnSpPr>
        <p:spPr>
          <a:xfrm rot="5400000">
            <a:off x="7149726" y="4025526"/>
            <a:ext cx="559548" cy="40714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15" idx="5"/>
            <a:endCxn id="16" idx="1"/>
          </p:cNvCxnSpPr>
          <p:nvPr/>
        </p:nvCxnSpPr>
        <p:spPr>
          <a:xfrm rot="16200000" flipH="1">
            <a:off x="7187826" y="4978026"/>
            <a:ext cx="483348" cy="40714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086600" y="37439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7148946" y="5039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791200" y="58674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G</a:t>
            </a:r>
            <a:endParaRPr lang="es-ES_tradnl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858000" y="60960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UNICO </a:t>
            </a:r>
          </a:p>
          <a:p>
            <a:pPr algn="ctr"/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AACM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para G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Algoritmo de Kruskal y PRIM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28600" y="895350"/>
            <a:ext cx="861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b="1" i="1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Sea G=(V,E)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conexo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no dirigido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con una función de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costo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asociada w :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  <a:sym typeface="Symbol"/>
              </a:rPr>
              <a:t></a:t>
            </a:r>
            <a:endParaRPr lang="es-ES" sz="2400" dirty="0">
              <a:latin typeface="Arial" pitchFamily="34" charset="0"/>
              <a:cs typeface="Arial" pitchFamily="34" charset="0"/>
              <a:sym typeface="Symbol"/>
            </a:endParaRPr>
          </a:p>
          <a:p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Algoritmo genérico para obtener un </a:t>
            </a:r>
            <a:r>
              <a:rPr lang="es-MX" sz="3600" b="1" i="1" dirty="0" smtClean="0">
                <a:solidFill>
                  <a:srgbClr val="FF0000"/>
                </a:solidFill>
              </a:rPr>
              <a:t>AACM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8" name="5 Rectángulo redondeado"/>
          <p:cNvSpPr/>
          <p:nvPr/>
        </p:nvSpPr>
        <p:spPr>
          <a:xfrm>
            <a:off x="1371600" y="2133600"/>
            <a:ext cx="57912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Problema  </a:t>
            </a:r>
            <a:endParaRPr lang="es-E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Encontrar </a:t>
            </a:r>
            <a:r>
              <a:rPr lang="es-E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" sz="24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AACM</a:t>
            </a:r>
            <a:r>
              <a:rPr lang="es-E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G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57200" y="3494544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rial" pitchFamily="34" charset="0"/>
                <a:cs typeface="Arial" pitchFamily="34" charset="0"/>
              </a:rPr>
              <a:t>Los dos algoritmos que se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presentarán en la clase: </a:t>
            </a:r>
            <a:endParaRPr lang="es-ES" sz="24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PRIM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y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KRUSKAL</a:t>
            </a:r>
          </a:p>
          <a:p>
            <a:pPr algn="ctr"/>
            <a:endParaRPr lang="es-ES" sz="24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400" dirty="0">
                <a:latin typeface="Arial" pitchFamily="34" charset="0"/>
                <a:cs typeface="Arial" pitchFamily="34" charset="0"/>
              </a:rPr>
              <a:t>se basan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en una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estrategia </a:t>
            </a:r>
            <a:r>
              <a:rPr lang="es-ES" sz="2400" b="1" i="1" dirty="0">
                <a:latin typeface="Arial" pitchFamily="34" charset="0"/>
                <a:cs typeface="Arial" pitchFamily="34" charset="0"/>
              </a:rPr>
              <a:t>glotona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, aunque difieren en la forma de atacar el problema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0" y="5676721"/>
            <a:ext cx="9144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rial" pitchFamily="34" charset="0"/>
                <a:cs typeface="Arial" pitchFamily="34" charset="0"/>
              </a:rPr>
              <a:t>Estrategia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Glotona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: En cada paso del algoritmo, </a:t>
            </a:r>
            <a:r>
              <a:rPr lang="es-ES" sz="2400" u="sng" dirty="0" smtClean="0">
                <a:latin typeface="Arial" pitchFamily="34" charset="0"/>
                <a:cs typeface="Arial" pitchFamily="34" charset="0"/>
              </a:rPr>
              <a:t>ante varias decisiones posibles a tomar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2400" u="sng" dirty="0" smtClean="0">
                <a:latin typeface="Arial" pitchFamily="34" charset="0"/>
                <a:cs typeface="Arial" pitchFamily="34" charset="0"/>
              </a:rPr>
              <a:t>se escoge la </a:t>
            </a:r>
            <a:r>
              <a:rPr lang="es-ES" sz="2400" u="sng" dirty="0">
                <a:latin typeface="Arial" pitchFamily="34" charset="0"/>
                <a:cs typeface="Arial" pitchFamily="34" charset="0"/>
              </a:rPr>
              <a:t>que mejor resultado da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en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un momento dado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2400" y="990600"/>
            <a:ext cx="891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La estrategia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glotona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se expresa en el siguiente </a:t>
            </a:r>
            <a:r>
              <a:rPr lang="es-E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algoritmo genérico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s-E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ES" sz="2400" b="1" i="1" dirty="0" smtClean="0">
                <a:latin typeface="Arial" pitchFamily="34" charset="0"/>
                <a:cs typeface="Arial" pitchFamily="34" charset="0"/>
              </a:rPr>
              <a:t>AACM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crece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añadiendo una arista en cada iteración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El algoritmo maneja un conjunto </a:t>
            </a:r>
            <a:r>
              <a:rPr lang="es-ES" sz="2400" b="1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de aristas que siempre es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subconjunto de las aristas de algún </a:t>
            </a:r>
            <a:r>
              <a:rPr lang="es-ES" sz="2400" b="1" i="1" dirty="0" smtClean="0">
                <a:latin typeface="Arial" pitchFamily="34" charset="0"/>
                <a:cs typeface="Arial" pitchFamily="34" charset="0"/>
              </a:rPr>
              <a:t>AACM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G</a:t>
            </a:r>
          </a:p>
          <a:p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cada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iteración,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se determina una arista &lt;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u,v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&gt; que puede ser añadida a </a:t>
            </a:r>
            <a:r>
              <a:rPr lang="es-ES" sz="2400" b="1" i="1" dirty="0" err="1">
                <a:latin typeface="Arial" pitchFamily="34" charset="0"/>
                <a:cs typeface="Arial" pitchFamily="34" charset="0"/>
              </a:rPr>
              <a:t>A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sin violar la siguiente </a:t>
            </a:r>
            <a:r>
              <a:rPr lang="es-ES" sz="24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invariante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s-E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4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s-ES" sz="2400" b="1" dirty="0" smtClean="0">
                <a:latin typeface="Arial" pitchFamily="34" charset="0"/>
                <a:cs typeface="Arial" pitchFamily="34" charset="0"/>
                <a:sym typeface="Symbol"/>
              </a:rPr>
              <a:t>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{&lt;u, v&gt;} </a:t>
            </a:r>
            <a:r>
              <a:rPr lang="es-ES" sz="2400" b="1" dirty="0" smtClean="0">
                <a:latin typeface="Arial" pitchFamily="34" charset="0"/>
                <a:cs typeface="Arial" pitchFamily="34" charset="0"/>
                <a:sym typeface="Symbol"/>
              </a:rPr>
              <a:t>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de algún </a:t>
            </a:r>
            <a:r>
              <a:rPr lang="es-ES" sz="2400" b="1" i="1" dirty="0" smtClean="0">
                <a:latin typeface="Arial" pitchFamily="34" charset="0"/>
                <a:cs typeface="Arial" pitchFamily="34" charset="0"/>
              </a:rPr>
              <a:t>AACM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de G</a:t>
            </a:r>
          </a:p>
          <a:p>
            <a:endParaRPr lang="es-ES" sz="2400" b="1" dirty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l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a  arista &lt;</a:t>
            </a: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u,v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&gt;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se le llama </a:t>
            </a:r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arista segura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s-ES" sz="2400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, porque al ser añadida a </a:t>
            </a:r>
            <a:r>
              <a:rPr lang="es-ES" sz="24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, se sigue  cumpliendo la invariante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Algoritmo genérico para obtener un </a:t>
            </a:r>
            <a:r>
              <a:rPr lang="es-MX" sz="3600" b="1" i="1" dirty="0" smtClean="0">
                <a:solidFill>
                  <a:srgbClr val="FF0000"/>
                </a:solidFill>
              </a:rPr>
              <a:t>AACM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3400" y="2209800"/>
            <a:ext cx="8305800" cy="21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990600" y="914400"/>
            <a:ext cx="7620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AACM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_Genérico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	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</a:t>
            </a:r>
          </a:p>
          <a:p>
            <a:pPr marL="514350" indent="-514350"/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2	While (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  <a:sym typeface="Symbol"/>
              </a:rPr>
              <a:t>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no sea un </a:t>
            </a:r>
            <a:r>
              <a:rPr lang="en-US" sz="2800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AACM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)</a:t>
            </a:r>
          </a:p>
          <a:p>
            <a:pPr marL="514350" indent="-514350"/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	{</a:t>
            </a:r>
          </a:p>
          <a:p>
            <a:pPr marL="514350" indent="-514350"/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3		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  <a:sym typeface="Symbol"/>
              </a:rPr>
              <a:t>encontrar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&lt;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  <a:sym typeface="Symbol"/>
              </a:rPr>
              <a:t>u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,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  <a:sym typeface="Symbol"/>
              </a:rPr>
              <a:t>v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&gt; </a:t>
            </a:r>
            <a:r>
              <a:rPr lang="en-US" sz="2800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segura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para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  <a:sym typeface="Symbol"/>
              </a:rPr>
              <a:t>A</a:t>
            </a:r>
          </a:p>
          <a:p>
            <a:pPr marL="514350" indent="-514350"/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4		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  <a:sym typeface="Symbol"/>
              </a:rPr>
              <a:t>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{&lt;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  <a:sym typeface="Symbol"/>
              </a:rPr>
              <a:t>u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,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  <a:sym typeface="Symbol"/>
              </a:rPr>
              <a:t>v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&gt;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}</a:t>
            </a:r>
          </a:p>
          <a:p>
            <a:pPr marL="514350" indent="-514350"/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	}</a:t>
            </a:r>
          </a:p>
          <a:p>
            <a:pPr marL="514350" indent="-514350"/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5	return </a:t>
            </a:r>
            <a:r>
              <a:rPr lang="en-US" sz="2800" b="1" i="1" dirty="0" smtClean="0">
                <a:latin typeface="Courier New" pitchFamily="49" charset="0"/>
                <a:cs typeface="Courier New" pitchFamily="49" charset="0"/>
                <a:sym typeface="Symbol"/>
              </a:rPr>
              <a:t>A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</a:p>
          <a:p>
            <a:pPr marL="514350" indent="-514350"/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}</a:t>
            </a:r>
            <a:endParaRPr lang="en-US" sz="2800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marL="514350" indent="-514350"/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2400" y="528834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s-E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p1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" sz="2000" b="1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satisface la invariante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 </a:t>
            </a:r>
            <a:r>
              <a:rPr lang="es-ES" sz="2000" b="1" i="1" dirty="0" smtClean="0">
                <a:latin typeface="Arial" pitchFamily="34" charset="0"/>
                <a:cs typeface="Arial" pitchFamily="34" charset="0"/>
              </a:rPr>
              <a:t>AACM</a:t>
            </a:r>
          </a:p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s-E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p(2-4)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se mantiene la invariante </a:t>
            </a:r>
          </a:p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s-E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p5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cuando se retorna </a:t>
            </a:r>
            <a:r>
              <a:rPr lang="es-ES" sz="2000" b="1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tiene que ser un </a:t>
            </a:r>
            <a:r>
              <a:rPr lang="es-ES" sz="2000" b="1" i="1" dirty="0" smtClean="0">
                <a:latin typeface="Arial" pitchFamily="34" charset="0"/>
                <a:cs typeface="Arial" pitchFamily="34" charset="0"/>
              </a:rPr>
              <a:t>AACM</a:t>
            </a:r>
          </a:p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s-E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p3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: La parte ingeniosa está en encontrar una </a:t>
            </a:r>
            <a:r>
              <a:rPr lang="es-E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arista segura</a:t>
            </a:r>
            <a:endParaRPr lang="en-US" sz="20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38200" y="3103418"/>
            <a:ext cx="76962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Algoritmo genérico para obtener un </a:t>
            </a:r>
            <a:r>
              <a:rPr lang="es-MX" sz="3600" b="1" i="1" dirty="0" smtClean="0">
                <a:solidFill>
                  <a:srgbClr val="FF0000"/>
                </a:solidFill>
              </a:rPr>
              <a:t>AACM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172200" y="427738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</a:rPr>
              <a:t>Itera</a:t>
            </a:r>
            <a:r>
              <a:rPr lang="en-US" sz="2800" b="1" dirty="0" smtClean="0">
                <a:solidFill>
                  <a:srgbClr val="002060"/>
                </a:solidFill>
              </a:rPr>
              <a:t> |V|-1 </a:t>
            </a:r>
            <a:r>
              <a:rPr lang="en-US" sz="2800" b="1" dirty="0" err="1" smtClean="0">
                <a:solidFill>
                  <a:srgbClr val="002060"/>
                </a:solidFill>
              </a:rPr>
              <a:t>veces</a:t>
            </a:r>
            <a:endParaRPr lang="es-E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04800" y="703957"/>
            <a:ext cx="8686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Definiciones:</a:t>
            </a:r>
            <a:endParaRPr lang="es-ES" sz="28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corte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(S, V-S) de G=(V,E) no dirigido es una partición de los vértices del conjunto V</a:t>
            </a:r>
          </a:p>
          <a:p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Una arista &lt;</a:t>
            </a: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u,v</a:t>
            </a:r>
            <a:r>
              <a:rPr lang="es-ES" sz="2400" dirty="0">
                <a:latin typeface="Arial" pitchFamily="34" charset="0"/>
                <a:cs typeface="Arial" pitchFamily="34" charset="0"/>
              </a:rPr>
              <a:t>&gt;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cruza el corte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(S, V-S) si uno de los extremos de la misma está en S y el otro en V-S</a:t>
            </a:r>
          </a:p>
          <a:p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s-ES" sz="24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corte, respeta un conjunto de aristas </a:t>
            </a:r>
            <a:r>
              <a:rPr lang="es-E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, si NO existen aristas en </a:t>
            </a:r>
            <a:r>
              <a:rPr lang="es-E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que crucen el corte </a:t>
            </a:r>
          </a:p>
          <a:p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-   Una arista es </a:t>
            </a:r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liviana </a:t>
            </a:r>
            <a:r>
              <a:rPr lang="es-E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cruzando el corte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, si tiene el </a:t>
            </a:r>
            <a:r>
              <a:rPr lang="es-ES" sz="2400" b="1" i="1" dirty="0" smtClean="0">
                <a:latin typeface="Arial" pitchFamily="34" charset="0"/>
                <a:cs typeface="Arial" pitchFamily="34" charset="0"/>
              </a:rPr>
              <a:t>menor peso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entre todas las que lo cruzan </a:t>
            </a:r>
          </a:p>
          <a:p>
            <a:endParaRPr lang="es-E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400" dirty="0" smtClean="0">
                <a:latin typeface="Arial" pitchFamily="34" charset="0"/>
                <a:cs typeface="Arial" pitchFamily="34" charset="0"/>
              </a:rPr>
              <a:t>Una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arista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es </a:t>
            </a:r>
            <a:r>
              <a:rPr lang="es-E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liviana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sz="2400" b="1" u="sng" dirty="0" smtClean="0">
                <a:latin typeface="Arial" pitchFamily="34" charset="0"/>
                <a:cs typeface="Arial" pitchFamily="34" charset="0"/>
              </a:rPr>
              <a:t>satisfaciendo una </a:t>
            </a:r>
            <a:r>
              <a:rPr lang="es-ES" sz="24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propiedad</a:t>
            </a:r>
            <a:r>
              <a:rPr lang="es-ES" sz="2400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u="sng" dirty="0" smtClean="0">
                <a:latin typeface="Arial" pitchFamily="34" charset="0"/>
                <a:cs typeface="Arial" pitchFamily="34" charset="0"/>
              </a:rPr>
              <a:t>dada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, si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tiene el menor </a:t>
            </a:r>
            <a:r>
              <a:rPr lang="es-ES" sz="2400" b="1" i="1" dirty="0" smtClean="0">
                <a:latin typeface="Arial" pitchFamily="34" charset="0"/>
                <a:cs typeface="Arial" pitchFamily="34" charset="0"/>
              </a:rPr>
              <a:t>peso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 entre todas las aristas que satisfacen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dicha </a:t>
            </a:r>
            <a:r>
              <a:rPr lang="es-ES" sz="2400" b="1" dirty="0" smtClean="0">
                <a:latin typeface="Arial" pitchFamily="34" charset="0"/>
                <a:cs typeface="Arial" pitchFamily="34" charset="0"/>
              </a:rPr>
              <a:t>propiedad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solidFill>
                  <a:srgbClr val="FF0000"/>
                </a:solidFill>
              </a:rPr>
              <a:t>Teorema para reconocer aristas seguras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661611" y="4343400"/>
            <a:ext cx="2667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3404937" y="4050268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70C0"/>
                </a:solidFill>
              </a:rPr>
              <a:t>p</a:t>
            </a:r>
            <a:r>
              <a:rPr lang="en-US" sz="1600" b="1" dirty="0" err="1" smtClean="0">
                <a:solidFill>
                  <a:srgbClr val="0070C0"/>
                </a:solidFill>
              </a:rPr>
              <a:t>ropiedad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asociada</a:t>
            </a:r>
            <a:r>
              <a:rPr lang="en-US" sz="1600" b="1" dirty="0" smtClean="0">
                <a:solidFill>
                  <a:srgbClr val="0070C0"/>
                </a:solidFill>
              </a:rPr>
              <a:t> a la arista</a:t>
            </a:r>
            <a:endParaRPr lang="es-E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EE1EFD5D481D4384E136751014FF98" ma:contentTypeVersion="0" ma:contentTypeDescription="Crear nuevo documento." ma:contentTypeScope="" ma:versionID="9a3ad5bc45a9d0008c2acca8f5bd477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CFDC4E-9434-481D-A69F-DEB3ECDABF6C}">
  <ds:schemaRefs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BA437D4-8E4C-469A-AA87-E6390E462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DD48FD-6639-4B75-9A25-BE5E454CFC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4936</Words>
  <Application>Microsoft Office PowerPoint</Application>
  <PresentationFormat>On-screen Show (4:3)</PresentationFormat>
  <Paragraphs>1486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Cambria Math</vt:lpstr>
      <vt:lpstr>Courier New</vt:lpstr>
      <vt:lpstr>Symbol</vt:lpstr>
      <vt:lpstr>Times New Roman</vt:lpstr>
      <vt:lpstr>Wingdings</vt:lpstr>
      <vt:lpstr>Tema de Office</vt:lpstr>
      <vt:lpstr>Arboles Abarcadores de Costo Mínimo Algoritmos de Kruskal y PRIM</vt:lpstr>
      <vt:lpstr>Una Aplicación </vt:lpstr>
      <vt:lpstr>Grafo ponderado</vt:lpstr>
      <vt:lpstr>Árbol Abarcador de costo mínimo - AACM</vt:lpstr>
      <vt:lpstr>PowerPoint Presentation</vt:lpstr>
      <vt:lpstr>Algoritmo genérico para obtener un AACM</vt:lpstr>
      <vt:lpstr>Algoritmo genérico para obtener un AACM</vt:lpstr>
      <vt:lpstr>Algoritmo genérico para obtener un AACM</vt:lpstr>
      <vt:lpstr>Teorema para reconocer aristas seguras</vt:lpstr>
      <vt:lpstr>PowerPoint Presentation</vt:lpstr>
      <vt:lpstr>PowerPoint Presentation</vt:lpstr>
      <vt:lpstr>Teorema 1:  para reconocer aristas seguras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 de PRIM y Kruskal</vt:lpstr>
      <vt:lpstr>Algoritmo de Kruskal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</dc:creator>
  <cp:lastModifiedBy>Alberto</cp:lastModifiedBy>
  <cp:revision>328</cp:revision>
  <dcterms:created xsi:type="dcterms:W3CDTF">2010-03-15T20:16:52Z</dcterms:created>
  <dcterms:modified xsi:type="dcterms:W3CDTF">2019-03-05T16:43:56Z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0x0101007EEE1EFD5D481D4384E136751014FF98</vt:lpwstr>
  </property>
</Properties>
</file>