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318" r:id="rId5"/>
    <p:sldId id="320" r:id="rId6"/>
    <p:sldId id="321" r:id="rId7"/>
    <p:sldId id="322" r:id="rId8"/>
    <p:sldId id="326" r:id="rId9"/>
    <p:sldId id="323" r:id="rId10"/>
    <p:sldId id="328" r:id="rId11"/>
    <p:sldId id="327" r:id="rId12"/>
    <p:sldId id="329" r:id="rId13"/>
    <p:sldId id="330" r:id="rId14"/>
    <p:sldId id="331" r:id="rId15"/>
    <p:sldId id="332" r:id="rId16"/>
    <p:sldId id="359" r:id="rId17"/>
    <p:sldId id="333" r:id="rId18"/>
    <p:sldId id="358" r:id="rId19"/>
    <p:sldId id="334" r:id="rId20"/>
    <p:sldId id="335" r:id="rId21"/>
    <p:sldId id="336" r:id="rId22"/>
    <p:sldId id="337" r:id="rId23"/>
    <p:sldId id="339" r:id="rId24"/>
    <p:sldId id="340" r:id="rId25"/>
    <p:sldId id="341" r:id="rId26"/>
    <p:sldId id="342" r:id="rId27"/>
    <p:sldId id="345" r:id="rId28"/>
    <p:sldId id="348" r:id="rId29"/>
    <p:sldId id="346" r:id="rId30"/>
    <p:sldId id="343" r:id="rId31"/>
    <p:sldId id="344" r:id="rId32"/>
    <p:sldId id="347" r:id="rId33"/>
    <p:sldId id="349" r:id="rId34"/>
    <p:sldId id="350" r:id="rId35"/>
    <p:sldId id="351" r:id="rId36"/>
    <p:sldId id="352" r:id="rId37"/>
    <p:sldId id="356" r:id="rId38"/>
    <p:sldId id="353" r:id="rId39"/>
    <p:sldId id="354" r:id="rId40"/>
    <p:sldId id="355" r:id="rId41"/>
    <p:sldId id="357" r:id="rId42"/>
    <p:sldId id="360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6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CC"/>
    <a:srgbClr val="006600"/>
    <a:srgbClr val="00FFFF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51AD-377D-4C60-B1D7-63342D2752BB}" type="datetimeFigureOut">
              <a:rPr lang="es-ES_tradnl" smtClean="0"/>
              <a:pPr/>
              <a:t>20/03/2018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FBE3-CCF3-488C-9234-2E896F7D8150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616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EFBE3-CCF3-488C-9234-2E896F7D8150}" type="slidenum">
              <a:rPr lang="es-ES_tradnl" smtClean="0"/>
              <a:pPr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239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8C8F-0717-40FB-89BC-9B0D5324655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2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26" Type="http://schemas.openxmlformats.org/officeDocument/2006/relationships/image" Target="../media/image185.png"/><Relationship Id="rId39" Type="http://schemas.openxmlformats.org/officeDocument/2006/relationships/image" Target="../media/image197.png"/><Relationship Id="rId21" Type="http://schemas.openxmlformats.org/officeDocument/2006/relationships/image" Target="../media/image180.png"/><Relationship Id="rId34" Type="http://schemas.openxmlformats.org/officeDocument/2006/relationships/image" Target="../media/image192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6" Type="http://schemas.openxmlformats.org/officeDocument/2006/relationships/image" Target="../media/image175.png"/><Relationship Id="rId29" Type="http://schemas.openxmlformats.org/officeDocument/2006/relationships/image" Target="../media/image134.png"/><Relationship Id="rId11" Type="http://schemas.openxmlformats.org/officeDocument/2006/relationships/image" Target="../media/image170.png"/><Relationship Id="rId24" Type="http://schemas.openxmlformats.org/officeDocument/2006/relationships/image" Target="../media/image183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3.png"/><Relationship Id="rId53" Type="http://schemas.openxmlformats.org/officeDocument/2006/relationships/image" Target="../media/image211.png"/><Relationship Id="rId5" Type="http://schemas.openxmlformats.org/officeDocument/2006/relationships/image" Target="../media/image164.png"/><Relationship Id="rId19" Type="http://schemas.openxmlformats.org/officeDocument/2006/relationships/image" Target="../media/image178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181.png"/><Relationship Id="rId27" Type="http://schemas.openxmlformats.org/officeDocument/2006/relationships/image" Target="../media/image186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201.png"/><Relationship Id="rId48" Type="http://schemas.openxmlformats.org/officeDocument/2006/relationships/image" Target="../media/image206.png"/><Relationship Id="rId56" Type="http://schemas.openxmlformats.org/officeDocument/2006/relationships/image" Target="../media/image214.png"/><Relationship Id="rId8" Type="http://schemas.openxmlformats.org/officeDocument/2006/relationships/image" Target="../media/image167.png"/><Relationship Id="rId51" Type="http://schemas.openxmlformats.org/officeDocument/2006/relationships/image" Target="../media/image209.png"/><Relationship Id="rId3" Type="http://schemas.openxmlformats.org/officeDocument/2006/relationships/image" Target="../media/image162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5" Type="http://schemas.openxmlformats.org/officeDocument/2006/relationships/image" Target="../media/image184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Relationship Id="rId46" Type="http://schemas.openxmlformats.org/officeDocument/2006/relationships/image" Target="../media/image204.png"/><Relationship Id="rId20" Type="http://schemas.openxmlformats.org/officeDocument/2006/relationships/image" Target="../media/image179.png"/><Relationship Id="rId41" Type="http://schemas.openxmlformats.org/officeDocument/2006/relationships/image" Target="../media/image199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5" Type="http://schemas.openxmlformats.org/officeDocument/2006/relationships/image" Target="../media/image174.png"/><Relationship Id="rId23" Type="http://schemas.openxmlformats.org/officeDocument/2006/relationships/image" Target="../media/image182.png"/><Relationship Id="rId28" Type="http://schemas.openxmlformats.org/officeDocument/2006/relationships/image" Target="../media/image187.png"/><Relationship Id="rId36" Type="http://schemas.openxmlformats.org/officeDocument/2006/relationships/image" Target="../media/image194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169.png"/><Relationship Id="rId31" Type="http://schemas.openxmlformats.org/officeDocument/2006/relationships/image" Target="../media/image189.png"/><Relationship Id="rId44" Type="http://schemas.openxmlformats.org/officeDocument/2006/relationships/image" Target="../media/image202.png"/><Relationship Id="rId52" Type="http://schemas.openxmlformats.org/officeDocument/2006/relationships/image" Target="../media/image2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51" Type="http://schemas.openxmlformats.org/officeDocument/2006/relationships/image" Target="../media/image209.png"/><Relationship Id="rId3" Type="http://schemas.openxmlformats.org/officeDocument/2006/relationships/image" Target="../media/image217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46" Type="http://schemas.openxmlformats.org/officeDocument/2006/relationships/image" Target="../media/image204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45" Type="http://schemas.openxmlformats.org/officeDocument/2006/relationships/image" Target="../media/image203.png"/><Relationship Id="rId53" Type="http://schemas.openxmlformats.org/officeDocument/2006/relationships/image" Target="../media/image211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224.png"/><Relationship Id="rId44" Type="http://schemas.openxmlformats.org/officeDocument/2006/relationships/image" Target="../media/image202.png"/><Relationship Id="rId52" Type="http://schemas.openxmlformats.org/officeDocument/2006/relationships/image" Target="../media/image210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48" Type="http://schemas.openxmlformats.org/officeDocument/2006/relationships/image" Target="../media/image206.png"/><Relationship Id="rId56" Type="http://schemas.openxmlformats.org/officeDocument/2006/relationships/image" Target="../media/image2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51" Type="http://schemas.openxmlformats.org/officeDocument/2006/relationships/image" Target="../media/image209.png"/><Relationship Id="rId3" Type="http://schemas.openxmlformats.org/officeDocument/2006/relationships/image" Target="../media/image218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46" Type="http://schemas.openxmlformats.org/officeDocument/2006/relationships/image" Target="../media/image204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45" Type="http://schemas.openxmlformats.org/officeDocument/2006/relationships/image" Target="../media/image203.png"/><Relationship Id="rId53" Type="http://schemas.openxmlformats.org/officeDocument/2006/relationships/image" Target="../media/image211.png"/><Relationship Id="rId5" Type="http://schemas.openxmlformats.org/officeDocument/2006/relationships/image" Target="../media/image220.png"/><Relationship Id="rId15" Type="http://schemas.openxmlformats.org/officeDocument/2006/relationships/image" Target="../media/image231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225.png"/><Relationship Id="rId52" Type="http://schemas.openxmlformats.org/officeDocument/2006/relationships/image" Target="../media/image210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48" Type="http://schemas.openxmlformats.org/officeDocument/2006/relationships/image" Target="../media/image206.png"/><Relationship Id="rId56" Type="http://schemas.openxmlformats.org/officeDocument/2006/relationships/image" Target="../media/image2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png"/><Relationship Id="rId51" Type="http://schemas.openxmlformats.org/officeDocument/2006/relationships/image" Target="../media/image209.png"/><Relationship Id="rId3" Type="http://schemas.openxmlformats.org/officeDocument/2006/relationships/image" Target="../media/image219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46" Type="http://schemas.openxmlformats.org/officeDocument/2006/relationships/image" Target="../media/image204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53" Type="http://schemas.openxmlformats.org/officeDocument/2006/relationships/image" Target="../media/image211.png"/><Relationship Id="rId5" Type="http://schemas.openxmlformats.org/officeDocument/2006/relationships/image" Target="../media/image221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226.png"/><Relationship Id="rId52" Type="http://schemas.openxmlformats.org/officeDocument/2006/relationships/image" Target="../media/image210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232.png"/><Relationship Id="rId48" Type="http://schemas.openxmlformats.org/officeDocument/2006/relationships/image" Target="../media/image206.png"/><Relationship Id="rId56" Type="http://schemas.openxmlformats.org/officeDocument/2006/relationships/image" Target="../media/image2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51" Type="http://schemas.openxmlformats.org/officeDocument/2006/relationships/image" Target="../media/image209.png"/><Relationship Id="rId3" Type="http://schemas.openxmlformats.org/officeDocument/2006/relationships/image" Target="../media/image220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46" Type="http://schemas.openxmlformats.org/officeDocument/2006/relationships/image" Target="../media/image204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3" Type="http://schemas.openxmlformats.org/officeDocument/2006/relationships/image" Target="../media/image211.png"/><Relationship Id="rId58" Type="http://schemas.openxmlformats.org/officeDocument/2006/relationships/image" Target="../media/image233.png"/><Relationship Id="rId5" Type="http://schemas.openxmlformats.org/officeDocument/2006/relationships/image" Target="../media/image222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227.png"/><Relationship Id="rId52" Type="http://schemas.openxmlformats.org/officeDocument/2006/relationships/image" Target="../media/image210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56" Type="http://schemas.openxmlformats.org/officeDocument/2006/relationships/image" Target="../media/image2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51" Type="http://schemas.openxmlformats.org/officeDocument/2006/relationships/image" Target="../media/image209.png"/><Relationship Id="rId3" Type="http://schemas.openxmlformats.org/officeDocument/2006/relationships/image" Target="../media/image221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7" Type="http://schemas.openxmlformats.org/officeDocument/2006/relationships/image" Target="../media/image225.png"/><Relationship Id="rId46" Type="http://schemas.openxmlformats.org/officeDocument/2006/relationships/image" Target="../media/image204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53" Type="http://schemas.openxmlformats.org/officeDocument/2006/relationships/image" Target="../media/image211.png"/><Relationship Id="rId58" Type="http://schemas.openxmlformats.org/officeDocument/2006/relationships/image" Target="../media/image234.png"/><Relationship Id="rId5" Type="http://schemas.openxmlformats.org/officeDocument/2006/relationships/image" Target="../media/image223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228.png"/><Relationship Id="rId52" Type="http://schemas.openxmlformats.org/officeDocument/2006/relationships/image" Target="../media/image210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56" Type="http://schemas.openxmlformats.org/officeDocument/2006/relationships/image" Target="../media/image2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51" Type="http://schemas.openxmlformats.org/officeDocument/2006/relationships/image" Target="../media/image209.png"/><Relationship Id="rId3" Type="http://schemas.openxmlformats.org/officeDocument/2006/relationships/image" Target="../media/image222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7" Type="http://schemas.openxmlformats.org/officeDocument/2006/relationships/image" Target="../media/image226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53" Type="http://schemas.openxmlformats.org/officeDocument/2006/relationships/image" Target="../media/image211.png"/><Relationship Id="rId58" Type="http://schemas.openxmlformats.org/officeDocument/2006/relationships/image" Target="../media/image235.png"/><Relationship Id="rId5" Type="http://schemas.openxmlformats.org/officeDocument/2006/relationships/image" Target="../media/image224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229.png"/><Relationship Id="rId52" Type="http://schemas.openxmlformats.org/officeDocument/2006/relationships/image" Target="../media/image210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56" Type="http://schemas.openxmlformats.org/officeDocument/2006/relationships/image" Target="../media/image21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9.png"/><Relationship Id="rId18" Type="http://schemas.openxmlformats.org/officeDocument/2006/relationships/image" Target="../media/image244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12" Type="http://schemas.openxmlformats.org/officeDocument/2006/relationships/image" Target="../media/image238.png"/><Relationship Id="rId17" Type="http://schemas.openxmlformats.org/officeDocument/2006/relationships/image" Target="../media/image243.png"/><Relationship Id="rId2" Type="http://schemas.openxmlformats.org/officeDocument/2006/relationships/image" Target="../media/image216.png"/><Relationship Id="rId16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7.png"/><Relationship Id="rId5" Type="http://schemas.openxmlformats.org/officeDocument/2006/relationships/image" Target="../media/image225.png"/><Relationship Id="rId15" Type="http://schemas.openxmlformats.org/officeDocument/2006/relationships/image" Target="../media/image241.png"/><Relationship Id="rId10" Type="http://schemas.openxmlformats.org/officeDocument/2006/relationships/image" Target="../media/image236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4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51" Type="http://schemas.openxmlformats.org/officeDocument/2006/relationships/image" Target="../media/image209.png"/><Relationship Id="rId3" Type="http://schemas.openxmlformats.org/officeDocument/2006/relationships/image" Target="../media/image224.png"/><Relationship Id="rId55" Type="http://schemas.openxmlformats.org/officeDocument/2006/relationships/image" Target="../media/image213.png"/><Relationship Id="rId7" Type="http://schemas.openxmlformats.org/officeDocument/2006/relationships/image" Target="../media/image228.png"/><Relationship Id="rId59" Type="http://schemas.openxmlformats.org/officeDocument/2006/relationships/image" Target="../media/image246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53" Type="http://schemas.openxmlformats.org/officeDocument/2006/relationships/image" Target="../media/image211.png"/><Relationship Id="rId58" Type="http://schemas.openxmlformats.org/officeDocument/2006/relationships/image" Target="../media/image245.png"/><Relationship Id="rId5" Type="http://schemas.openxmlformats.org/officeDocument/2006/relationships/image" Target="../media/image226.png"/><Relationship Id="rId57" Type="http://schemas.openxmlformats.org/officeDocument/2006/relationships/image" Target="../media/image215.png"/><Relationship Id="rId4" Type="http://schemas.openxmlformats.org/officeDocument/2006/relationships/image" Target="../media/image225.png"/><Relationship Id="rId56" Type="http://schemas.openxmlformats.org/officeDocument/2006/relationships/image" Target="../media/image214.png"/></Relationships>
</file>

<file path=ppt/slides/_rels/slide4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09.png"/><Relationship Id="rId3" Type="http://schemas.openxmlformats.org/officeDocument/2006/relationships/image" Target="../media/image225.png"/><Relationship Id="rId55" Type="http://schemas.openxmlformats.org/officeDocument/2006/relationships/image" Target="../media/image213.png"/><Relationship Id="rId7" Type="http://schemas.openxmlformats.org/officeDocument/2006/relationships/image" Target="../media/image229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53" Type="http://schemas.openxmlformats.org/officeDocument/2006/relationships/image" Target="../media/image211.png"/><Relationship Id="rId58" Type="http://schemas.openxmlformats.org/officeDocument/2006/relationships/image" Target="../media/image247.png"/><Relationship Id="rId5" Type="http://schemas.openxmlformats.org/officeDocument/2006/relationships/image" Target="../media/image227.png"/><Relationship Id="rId57" Type="http://schemas.openxmlformats.org/officeDocument/2006/relationships/image" Target="../media/image215.png"/><Relationship Id="rId4" Type="http://schemas.openxmlformats.org/officeDocument/2006/relationships/image" Target="../media/image226.png"/><Relationship Id="rId56" Type="http://schemas.openxmlformats.org/officeDocument/2006/relationships/image" Target="../media/image2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55" Type="http://schemas.openxmlformats.org/officeDocument/2006/relationships/image" Target="../media/image213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53" Type="http://schemas.openxmlformats.org/officeDocument/2006/relationships/image" Target="../media/image211.png"/><Relationship Id="rId58" Type="http://schemas.openxmlformats.org/officeDocument/2006/relationships/image" Target="../media/image248.png"/><Relationship Id="rId5" Type="http://schemas.openxmlformats.org/officeDocument/2006/relationships/image" Target="../media/image228.png"/><Relationship Id="rId57" Type="http://schemas.openxmlformats.org/officeDocument/2006/relationships/image" Target="../media/image215.png"/><Relationship Id="rId4" Type="http://schemas.openxmlformats.org/officeDocument/2006/relationships/image" Target="../media/image227.png"/><Relationship Id="rId56" Type="http://schemas.openxmlformats.org/officeDocument/2006/relationships/image" Target="../media/image2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55" Type="http://schemas.openxmlformats.org/officeDocument/2006/relationships/image" Target="../media/image213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211.png"/><Relationship Id="rId58" Type="http://schemas.openxmlformats.org/officeDocument/2006/relationships/image" Target="../media/image249.png"/><Relationship Id="rId5" Type="http://schemas.openxmlformats.org/officeDocument/2006/relationships/image" Target="../media/image229.png"/><Relationship Id="rId57" Type="http://schemas.openxmlformats.org/officeDocument/2006/relationships/image" Target="../media/image215.png"/><Relationship Id="rId4" Type="http://schemas.openxmlformats.org/officeDocument/2006/relationships/image" Target="../media/image2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55" Type="http://schemas.openxmlformats.org/officeDocument/2006/relationships/image" Target="../media/image213.png"/><Relationship Id="rId2" Type="http://schemas.openxmlformats.org/officeDocument/2006/relationships/image" Target="../media/image216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250.png"/><Relationship Id="rId57" Type="http://schemas.openxmlformats.org/officeDocument/2006/relationships/image" Target="../media/image215.png"/><Relationship Id="rId4" Type="http://schemas.openxmlformats.org/officeDocument/2006/relationships/image" Target="../media/image2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59" Type="http://schemas.openxmlformats.org/officeDocument/2006/relationships/image" Target="../media/image254.png"/><Relationship Id="rId2" Type="http://schemas.openxmlformats.org/officeDocument/2006/relationships/image" Target="../media/image251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253.png"/><Relationship Id="rId57" Type="http://schemas.openxmlformats.org/officeDocument/2006/relationships/image" Target="../media/image215.png"/><Relationship Id="rId60" Type="http://schemas.openxmlformats.org/officeDocument/2006/relationships/image" Target="../media/image25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467600" cy="711200"/>
          </a:xfrm>
        </p:spPr>
        <p:txBody>
          <a:bodyPr>
            <a:noAutofit/>
          </a:bodyPr>
          <a:lstStyle/>
          <a:p>
            <a:r>
              <a:rPr lang="es-ES" sz="4800" b="1" dirty="0" smtClean="0">
                <a:latin typeface="Times New Roman" pitchFamily="18" charset="0"/>
                <a:cs typeface="Times New Roman" pitchFamily="18" charset="0"/>
              </a:rPr>
              <a:t>- Grafos Dirigidos</a:t>
            </a:r>
            <a:br>
              <a:rPr lang="es-E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ES" sz="4800" b="1" dirty="0" smtClean="0">
                <a:latin typeface="Times New Roman" pitchFamily="18" charset="0"/>
                <a:cs typeface="Times New Roman" pitchFamily="18" charset="0"/>
              </a:rPr>
              <a:t>- Orden Topológico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745" y="3830638"/>
            <a:ext cx="6858000" cy="1655762"/>
          </a:xfrm>
        </p:spPr>
        <p:txBody>
          <a:bodyPr>
            <a:normAutofit/>
          </a:bodyPr>
          <a:lstStyle/>
          <a:p>
            <a:r>
              <a:rPr lang="en-US" sz="1600" dirty="0" err="1"/>
              <a:t>Bibliografía</a:t>
            </a:r>
            <a:r>
              <a:rPr lang="en-US" sz="1600" dirty="0"/>
              <a:t>:  “Introduction to Algorithms”. </a:t>
            </a:r>
            <a:r>
              <a:rPr lang="en-US" sz="1600" dirty="0" smtClean="0"/>
              <a:t>Third </a:t>
            </a:r>
            <a:r>
              <a:rPr lang="en-US" sz="1600" dirty="0"/>
              <a:t>Edition.  </a:t>
            </a:r>
          </a:p>
          <a:p>
            <a:r>
              <a:rPr lang="en-US" sz="1600" dirty="0"/>
              <a:t>The MIT Press. Massachusetts Institute of Technology. Cambridge, Massachusetts 02142. </a:t>
            </a:r>
            <a:endParaRPr lang="en-US" sz="1600" dirty="0" smtClean="0"/>
          </a:p>
          <a:p>
            <a:r>
              <a:rPr lang="en-US" sz="1600" dirty="0" smtClean="0"/>
              <a:t>http</a:t>
            </a:r>
            <a:r>
              <a:rPr lang="en-US" sz="1600" dirty="0"/>
              <a:t>://mitpress.mit.edu</a:t>
            </a:r>
          </a:p>
          <a:p>
            <a:r>
              <a:rPr lang="en-US" sz="1600" dirty="0"/>
              <a:t>Thomas H. </a:t>
            </a:r>
            <a:r>
              <a:rPr lang="en-US" sz="1600" dirty="0" err="1"/>
              <a:t>Cormen</a:t>
            </a:r>
            <a:r>
              <a:rPr lang="en-US" sz="1600" dirty="0"/>
              <a:t>, Charles E. </a:t>
            </a:r>
            <a:r>
              <a:rPr lang="en-US" sz="1600" dirty="0" err="1"/>
              <a:t>Leiserson</a:t>
            </a:r>
            <a:r>
              <a:rPr lang="en-US" sz="1600" dirty="0"/>
              <a:t>, Ronald L. </a:t>
            </a:r>
            <a:r>
              <a:rPr lang="en-US" sz="1600" dirty="0" err="1"/>
              <a:t>Rivest</a:t>
            </a:r>
            <a:r>
              <a:rPr lang="en-US" sz="1600" dirty="0"/>
              <a:t>, Clifford </a:t>
            </a:r>
            <a:r>
              <a:rPr lang="en-US" sz="1600" dirty="0" smtClean="0"/>
              <a:t>Stein</a:t>
            </a:r>
          </a:p>
          <a:p>
            <a:endParaRPr lang="en-US" sz="1600" dirty="0"/>
          </a:p>
        </p:txBody>
      </p:sp>
      <p:sp>
        <p:nvSpPr>
          <p:cNvPr id="6" name="Rectangle 3"/>
          <p:cNvSpPr/>
          <p:nvPr/>
        </p:nvSpPr>
        <p:spPr>
          <a:xfrm>
            <a:off x="0" y="592455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_tradnl" sz="1600" b="1" dirty="0" smtClean="0">
                <a:solidFill>
                  <a:schemeClr val="bg1">
                    <a:lumMod val="50000"/>
                  </a:schemeClr>
                </a:solidFill>
              </a:rPr>
              <a:t>© Departamento de Programación</a:t>
            </a:r>
            <a:endParaRPr lang="es-ES_tradnl" sz="16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Facultad de Matemática y Computación </a:t>
            </a: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Universidad de La Habana</a:t>
            </a:r>
            <a:endParaRPr lang="es-ES_trad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295400" y="23622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228600" y="152401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rgbClr val="FF0000"/>
                </a:solidFill>
              </a:rPr>
              <a:t>Recorridos de Grafos Dirigidos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1450" y="569178"/>
            <a:ext cx="882015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s-ES" sz="2800" b="1" dirty="0" smtClean="0"/>
              <a:t>BFS y DFS</a:t>
            </a:r>
            <a:r>
              <a:rPr lang="es-ES" sz="2800" dirty="0" smtClean="0"/>
              <a:t>:</a:t>
            </a:r>
          </a:p>
          <a:p>
            <a:pPr eaLnBrk="1" hangingPunct="1"/>
            <a:endParaRPr lang="es-ES_tradnl" sz="2800" dirty="0"/>
          </a:p>
          <a:p>
            <a:pPr eaLnBrk="1" hangingPunct="1"/>
            <a:r>
              <a:rPr lang="es-ES_tradnl" sz="2800" dirty="0"/>
              <a:t>Los algoritmos vistos </a:t>
            </a:r>
            <a:r>
              <a:rPr lang="es-ES_tradnl" sz="2800" dirty="0" smtClean="0"/>
              <a:t>son </a:t>
            </a:r>
            <a:r>
              <a:rPr lang="es-ES_tradnl" sz="2800" dirty="0"/>
              <a:t>aplicables a grafos </a:t>
            </a:r>
            <a:r>
              <a:rPr lang="es-ES_tradnl" sz="2800" dirty="0" smtClean="0"/>
              <a:t>dirigidos </a:t>
            </a:r>
            <a:endParaRPr lang="es-ES_tradnl" sz="2800" dirty="0"/>
          </a:p>
          <a:p>
            <a:pPr eaLnBrk="1" hangingPunct="1"/>
            <a:endParaRPr lang="es-ES_tradnl" sz="2800" dirty="0"/>
          </a:p>
          <a:p>
            <a:pPr eaLnBrk="1" hangingPunct="1"/>
            <a:r>
              <a:rPr lang="es-ES_tradnl" sz="2800" dirty="0"/>
              <a:t>En </a:t>
            </a:r>
            <a:r>
              <a:rPr lang="es-ES_tradnl" sz="2800" dirty="0" smtClean="0"/>
              <a:t>el </a:t>
            </a:r>
            <a:r>
              <a:rPr lang="es-ES_tradnl" sz="2800" b="1" dirty="0" smtClean="0"/>
              <a:t>DFS,</a:t>
            </a:r>
            <a:r>
              <a:rPr lang="es-ES_tradnl" sz="2800" dirty="0" smtClean="0"/>
              <a:t> para </a:t>
            </a:r>
            <a:r>
              <a:rPr lang="es-ES_tradnl" sz="2800" b="1" dirty="0"/>
              <a:t>grafos dirigidos</a:t>
            </a:r>
            <a:r>
              <a:rPr lang="es-ES_tradnl" sz="2800" dirty="0"/>
              <a:t>, al construir el bosque abarcador en profundidad, la clasificación de los arcos se amplía,  </a:t>
            </a:r>
            <a:r>
              <a:rPr lang="es-ES_tradnl" sz="2800" dirty="0" smtClean="0"/>
              <a:t>además de los </a:t>
            </a:r>
            <a:r>
              <a:rPr lang="es-ES_tradnl" sz="2800" b="1" dirty="0">
                <a:solidFill>
                  <a:srgbClr val="0000FF"/>
                </a:solidFill>
              </a:rPr>
              <a:t>a</a:t>
            </a:r>
            <a:r>
              <a:rPr lang="es-ES_tradnl" sz="2800" b="1" dirty="0" smtClean="0">
                <a:solidFill>
                  <a:srgbClr val="0000FF"/>
                </a:solidFill>
              </a:rPr>
              <a:t>rcos de árbol </a:t>
            </a:r>
            <a:r>
              <a:rPr lang="es-ES_tradnl" sz="2800" b="1" i="1" dirty="0" smtClean="0"/>
              <a:t>(</a:t>
            </a:r>
            <a:r>
              <a:rPr lang="es-ES_tradnl" sz="2800" b="1" i="1" dirty="0" err="1" smtClean="0"/>
              <a:t>tree</a:t>
            </a:r>
            <a:r>
              <a:rPr lang="es-ES_tradnl" sz="2800" b="1" i="1" dirty="0" smtClean="0"/>
              <a:t> </a:t>
            </a:r>
            <a:r>
              <a:rPr lang="es-ES_tradnl" sz="2800" b="1" i="1" dirty="0" err="1" smtClean="0"/>
              <a:t>edge</a:t>
            </a:r>
            <a:r>
              <a:rPr lang="es-ES_tradnl" sz="2800" b="1" i="1" dirty="0" smtClean="0"/>
              <a:t>) </a:t>
            </a:r>
            <a:r>
              <a:rPr lang="es-ES_tradnl" sz="2800" dirty="0" smtClean="0"/>
              <a:t>y de </a:t>
            </a:r>
            <a:r>
              <a:rPr lang="es-ES_tradnl" sz="2800" b="1" dirty="0" smtClean="0">
                <a:solidFill>
                  <a:srgbClr val="0000FF"/>
                </a:solidFill>
              </a:rPr>
              <a:t>retroceso</a:t>
            </a:r>
            <a:r>
              <a:rPr lang="es-ES_tradnl" sz="2800" b="1" dirty="0" smtClean="0">
                <a:solidFill>
                  <a:srgbClr val="0070C0"/>
                </a:solidFill>
              </a:rPr>
              <a:t> </a:t>
            </a:r>
            <a:r>
              <a:rPr lang="es-ES_tradnl" sz="2800" b="1" i="1" dirty="0" smtClean="0"/>
              <a:t>(back </a:t>
            </a:r>
            <a:r>
              <a:rPr lang="es-ES_tradnl" sz="2800" b="1" i="1" dirty="0" err="1" smtClean="0"/>
              <a:t>edge</a:t>
            </a:r>
            <a:r>
              <a:rPr lang="es-ES_tradnl" sz="2800" b="1" i="1" dirty="0" smtClean="0"/>
              <a:t>)</a:t>
            </a:r>
            <a:r>
              <a:rPr lang="es-ES_tradnl" sz="2800" dirty="0" smtClean="0"/>
              <a:t>, aparecen dos nuevos </a:t>
            </a:r>
            <a:r>
              <a:rPr lang="es-ES_tradnl" sz="2800" dirty="0"/>
              <a:t>tipos de </a:t>
            </a:r>
            <a:r>
              <a:rPr lang="es-ES_tradnl" sz="2800" dirty="0" smtClean="0"/>
              <a:t>arcos: </a:t>
            </a:r>
          </a:p>
          <a:p>
            <a:pPr eaLnBrk="1" hangingPunct="1"/>
            <a:endParaRPr lang="es-ES_tradnl" sz="2800" dirty="0"/>
          </a:p>
          <a:p>
            <a:pPr marL="1200150" lvl="1" indent="-457200" eaLnBrk="1" hangingPunct="1">
              <a:buFont typeface="Arial" pitchFamily="34" charset="0"/>
              <a:buChar char="•"/>
            </a:pPr>
            <a:r>
              <a:rPr lang="es-ES_tradnl" sz="2800" b="1" i="1" dirty="0" smtClean="0">
                <a:solidFill>
                  <a:srgbClr val="0000FF"/>
                </a:solidFill>
              </a:rPr>
              <a:t>arcos de cruce </a:t>
            </a:r>
          </a:p>
          <a:p>
            <a:pPr marL="1200150" lvl="1" indent="-457200" eaLnBrk="1" hangingPunct="1">
              <a:buFont typeface="Arial" pitchFamily="34" charset="0"/>
              <a:buChar char="•"/>
            </a:pPr>
            <a:r>
              <a:rPr lang="es-ES_tradnl" sz="2800" b="1" i="1" dirty="0" smtClean="0">
                <a:solidFill>
                  <a:srgbClr val="0000FF"/>
                </a:solidFill>
              </a:rPr>
              <a:t>arcos </a:t>
            </a:r>
            <a:r>
              <a:rPr lang="es-ES_tradnl" sz="2800" b="1" i="1" dirty="0">
                <a:solidFill>
                  <a:srgbClr val="0000FF"/>
                </a:solidFill>
              </a:rPr>
              <a:t>de </a:t>
            </a:r>
            <a:r>
              <a:rPr lang="es-ES_tradnl" sz="2800" b="1" i="1" dirty="0" smtClean="0">
                <a:solidFill>
                  <a:srgbClr val="0000FF"/>
                </a:solidFill>
              </a:rPr>
              <a:t>avance</a:t>
            </a:r>
            <a:r>
              <a:rPr lang="es-ES_tradnl" sz="2800" b="1" i="1" dirty="0">
                <a:solidFill>
                  <a:srgbClr val="0000FF"/>
                </a:solidFill>
              </a:rPr>
              <a:t> </a:t>
            </a:r>
            <a:r>
              <a:rPr lang="es-ES_tradnl" sz="2800" dirty="0" smtClean="0"/>
              <a:t>( </a:t>
            </a:r>
            <a:r>
              <a:rPr lang="es-ES_tradnl" sz="2800" dirty="0"/>
              <a:t>o </a:t>
            </a:r>
            <a:r>
              <a:rPr lang="es-ES_tradnl" sz="2800" i="1" dirty="0" smtClean="0"/>
              <a:t>hacia adelante</a:t>
            </a:r>
            <a:r>
              <a:rPr lang="es-ES_tradnl" sz="2800" dirty="0" smtClean="0"/>
              <a:t>)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914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228600" y="152401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rgbClr val="FF0000"/>
                </a:solidFill>
              </a:rPr>
              <a:t>DFS - Grafos Dirigidos / clasificación de los arcos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5750" y="885646"/>
            <a:ext cx="85725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800" dirty="0"/>
              <a:t>La clasificación de </a:t>
            </a:r>
            <a:r>
              <a:rPr lang="es-ES_tradnl" sz="2800" dirty="0" smtClean="0"/>
              <a:t>los </a:t>
            </a:r>
            <a:r>
              <a:rPr lang="es-ES_tradnl" sz="2800" dirty="0"/>
              <a:t>arcos se establece de la manera siguiente: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sz="2800" dirty="0" smtClean="0"/>
              <a:t>- Durante </a:t>
            </a:r>
            <a:r>
              <a:rPr lang="es-ES_tradnl" sz="2800" dirty="0"/>
              <a:t>la búsqueda en profundidad se </a:t>
            </a:r>
            <a:r>
              <a:rPr lang="es-ES_tradnl" sz="2800" dirty="0" smtClean="0"/>
              <a:t>construye </a:t>
            </a:r>
            <a:r>
              <a:rPr lang="es-ES_tradnl" sz="2800" dirty="0"/>
              <a:t>el </a:t>
            </a:r>
            <a:r>
              <a:rPr lang="es-ES_tradnl" sz="2800" b="1" dirty="0"/>
              <a:t>bosque abarcador</a:t>
            </a:r>
            <a:r>
              <a:rPr lang="es-ES_tradnl" sz="2800" dirty="0"/>
              <a:t>. Los arcos que </a:t>
            </a:r>
            <a:r>
              <a:rPr lang="es-ES_tradnl" sz="2800" b="1" dirty="0"/>
              <a:t>aparecen representados en el bosque</a:t>
            </a:r>
            <a:r>
              <a:rPr lang="es-ES_tradnl" sz="2800" dirty="0"/>
              <a:t> son los </a:t>
            </a:r>
            <a:r>
              <a:rPr lang="es-ES_tradnl" sz="2800" b="1" dirty="0">
                <a:solidFill>
                  <a:srgbClr val="0000FF"/>
                </a:solidFill>
              </a:rPr>
              <a:t>arcos de </a:t>
            </a:r>
            <a:r>
              <a:rPr lang="es-ES_tradnl" sz="2800" b="1" dirty="0" smtClean="0">
                <a:solidFill>
                  <a:srgbClr val="0000FF"/>
                </a:solidFill>
              </a:rPr>
              <a:t>árbol</a:t>
            </a:r>
            <a:endParaRPr lang="es-ES_tradnl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sz="2800" dirty="0" smtClean="0"/>
              <a:t>- Una </a:t>
            </a:r>
            <a:r>
              <a:rPr lang="es-ES_tradnl" sz="2800" dirty="0"/>
              <a:t>vez establecido el bosque, en el grafo original </a:t>
            </a:r>
            <a:r>
              <a:rPr lang="es-ES_tradnl" sz="2800" b="1" dirty="0"/>
              <a:t>se detectan todos los arcos que no fueron representados en el bosque abarcador</a:t>
            </a:r>
            <a:r>
              <a:rPr lang="es-ES_tradnl" sz="2800" dirty="0"/>
              <a:t>. </a:t>
            </a:r>
            <a:r>
              <a:rPr lang="es-ES_tradnl" sz="2800" b="1" dirty="0"/>
              <a:t>De acuerdo a la disposición de sus vértices en el bosque</a:t>
            </a:r>
            <a:r>
              <a:rPr lang="es-ES_tradnl" sz="2800" dirty="0"/>
              <a:t>, se clasifican dichos </a:t>
            </a:r>
            <a:r>
              <a:rPr lang="es-ES_tradnl" sz="2800" b="1" dirty="0"/>
              <a:t>arcos</a:t>
            </a:r>
            <a:r>
              <a:rPr lang="es-ES_tradnl" sz="2800" dirty="0"/>
              <a:t> y se representan dentro del propio bosque por líneas </a:t>
            </a:r>
            <a:r>
              <a:rPr lang="es-ES_tradnl" sz="2800" dirty="0" smtClean="0"/>
              <a:t>discontinuas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225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228600" y="152401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rgbClr val="FF0000"/>
                </a:solidFill>
              </a:rPr>
              <a:t>DFS - Grafos Dirigidos / clasificación de los arcos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8925" y="914400"/>
            <a:ext cx="88201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 dirty="0" smtClean="0">
                <a:solidFill>
                  <a:srgbClr val="0000FF"/>
                </a:solidFill>
              </a:rPr>
              <a:t>arcos </a:t>
            </a:r>
            <a:r>
              <a:rPr lang="es-ES_tradnl" sz="2400" b="1" dirty="0">
                <a:solidFill>
                  <a:srgbClr val="0000FF"/>
                </a:solidFill>
              </a:rPr>
              <a:t>de </a:t>
            </a:r>
            <a:r>
              <a:rPr lang="es-ES_tradnl" sz="2400" b="1" dirty="0" smtClean="0">
                <a:solidFill>
                  <a:srgbClr val="0000FF"/>
                </a:solidFill>
              </a:rPr>
              <a:t>avance (</a:t>
            </a:r>
            <a:r>
              <a:rPr lang="es-ES_tradnl" sz="2400" b="1" i="1" dirty="0" smtClean="0">
                <a:solidFill>
                  <a:srgbClr val="0000FF"/>
                </a:solidFill>
              </a:rPr>
              <a:t>forward </a:t>
            </a:r>
            <a:r>
              <a:rPr lang="es-ES_tradnl" sz="2400" b="1" i="1" dirty="0" err="1" smtClean="0">
                <a:solidFill>
                  <a:srgbClr val="0000FF"/>
                </a:solidFill>
              </a:rPr>
              <a:t>edge</a:t>
            </a:r>
            <a:r>
              <a:rPr lang="es-ES_tradnl" sz="2400" b="1" dirty="0" smtClean="0">
                <a:solidFill>
                  <a:srgbClr val="0000FF"/>
                </a:solidFill>
              </a:rPr>
              <a:t>)</a:t>
            </a:r>
            <a:r>
              <a:rPr lang="es-ES_tradnl" sz="2400" dirty="0" smtClean="0">
                <a:solidFill>
                  <a:srgbClr val="0000FF"/>
                </a:solidFill>
              </a:rPr>
              <a:t>: </a:t>
            </a:r>
            <a:r>
              <a:rPr lang="es-ES_tradnl" sz="2400" dirty="0" smtClean="0"/>
              <a:t>van </a:t>
            </a:r>
            <a:r>
              <a:rPr lang="es-ES_tradnl" sz="2400" b="1" dirty="0"/>
              <a:t>de un </a:t>
            </a:r>
            <a:r>
              <a:rPr lang="es-ES_tradnl" sz="2400" b="1" dirty="0" smtClean="0"/>
              <a:t>ancestro a </a:t>
            </a:r>
            <a:r>
              <a:rPr lang="es-ES_tradnl" sz="2400" b="1" dirty="0"/>
              <a:t>un descendiente propio </a:t>
            </a:r>
            <a:r>
              <a:rPr lang="es-ES_tradnl" sz="2400" dirty="0"/>
              <a:t>en un cierto </a:t>
            </a:r>
            <a:r>
              <a:rPr lang="es-ES_tradnl" sz="2400" b="1" dirty="0"/>
              <a:t>árbol</a:t>
            </a:r>
            <a:r>
              <a:rPr lang="es-ES_tradnl" sz="2400" dirty="0"/>
              <a:t> del </a:t>
            </a:r>
            <a:r>
              <a:rPr lang="es-ES_tradnl" sz="2400" b="1" dirty="0"/>
              <a:t>bosque </a:t>
            </a:r>
            <a:r>
              <a:rPr lang="es-ES_tradnl" sz="2400" b="1" dirty="0" smtClean="0"/>
              <a:t>abarcador</a:t>
            </a:r>
          </a:p>
          <a:p>
            <a:pPr eaLnBrk="1" hangingPunct="1"/>
            <a:endParaRPr lang="es-ES_tradnl" sz="2400" dirty="0"/>
          </a:p>
          <a:p>
            <a:pPr eaLnBrk="1" hangingPunct="1"/>
            <a:endParaRPr lang="es-ES_tradnl" sz="2400" dirty="0"/>
          </a:p>
          <a:p>
            <a:pPr marL="342900" indent="-342900" eaLnBrk="1" hangingPunct="1">
              <a:buFont typeface="Arial" pitchFamily="34" charset="0"/>
              <a:buChar char="•"/>
            </a:pPr>
            <a:endParaRPr lang="es-ES_tradnl" sz="2400" b="1" u="sng" dirty="0"/>
          </a:p>
          <a:p>
            <a:pPr eaLnBrk="1" hangingPunct="1"/>
            <a:r>
              <a:rPr lang="es-ES_tradnl" sz="2400" b="1" dirty="0" smtClean="0">
                <a:solidFill>
                  <a:srgbClr val="0000FF"/>
                </a:solidFill>
              </a:rPr>
              <a:t>arcos cruzados (</a:t>
            </a:r>
            <a:r>
              <a:rPr lang="es-ES_tradnl" sz="2400" b="1" i="1" dirty="0" err="1" smtClean="0">
                <a:solidFill>
                  <a:srgbClr val="0000FF"/>
                </a:solidFill>
              </a:rPr>
              <a:t>cross</a:t>
            </a:r>
            <a:r>
              <a:rPr lang="es-ES_tradnl" sz="2400" b="1" i="1" dirty="0" smtClean="0">
                <a:solidFill>
                  <a:srgbClr val="0000FF"/>
                </a:solidFill>
              </a:rPr>
              <a:t> </a:t>
            </a:r>
            <a:r>
              <a:rPr lang="es-ES_tradnl" sz="2400" b="1" i="1" dirty="0" err="1" smtClean="0">
                <a:solidFill>
                  <a:srgbClr val="0000FF"/>
                </a:solidFill>
              </a:rPr>
              <a:t>edge</a:t>
            </a:r>
            <a:r>
              <a:rPr lang="es-ES_tradnl" sz="2400" b="1" dirty="0" smtClean="0">
                <a:solidFill>
                  <a:srgbClr val="0000FF"/>
                </a:solidFill>
              </a:rPr>
              <a:t>): </a:t>
            </a:r>
            <a:r>
              <a:rPr lang="es-ES_tradnl" sz="2400" dirty="0" smtClean="0"/>
              <a:t>son </a:t>
            </a:r>
            <a:r>
              <a:rPr lang="es-ES_tradnl" sz="2400" b="1" dirty="0"/>
              <a:t>arcos</a:t>
            </a:r>
            <a:r>
              <a:rPr lang="es-ES_tradnl" sz="2400" dirty="0"/>
              <a:t> que irían de un vértice a otro que no es, ni descendiente propio, ni antecesor en el bosque abarcador ( o sea, ni hacia abajo ni hacia arriba ). Pueden ir de una rama a otra de un mismo árbol o de árboles diferentes</a:t>
            </a:r>
            <a:endParaRPr lang="es-ES" sz="2400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221162" y="193675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716337" y="1752600"/>
            <a:ext cx="1008063" cy="90805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14600" y="4806950"/>
            <a:ext cx="981879" cy="90805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01937" y="5383212"/>
            <a:ext cx="420584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098926" y="5022850"/>
            <a:ext cx="42213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ó</a:t>
            </a:r>
            <a:endParaRPr lang="es-ES_tradnl" sz="280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746625" y="4806950"/>
            <a:ext cx="981879" cy="90805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033963" y="5383212"/>
            <a:ext cx="1543174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115050" y="4806950"/>
            <a:ext cx="981879" cy="90805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167061" y="5906869"/>
            <a:ext cx="32956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NOTA:</a:t>
            </a:r>
            <a:r>
              <a:rPr lang="en-US" sz="1800" dirty="0"/>
              <a:t> la </a:t>
            </a:r>
            <a:r>
              <a:rPr lang="en-US" sz="1800" dirty="0" err="1"/>
              <a:t>dirección</a:t>
            </a:r>
            <a:r>
              <a:rPr lang="en-US" sz="1800" dirty="0"/>
              <a:t> del </a:t>
            </a:r>
            <a:r>
              <a:rPr lang="en-US" sz="1800" dirty="0" err="1"/>
              <a:t>arco</a:t>
            </a:r>
            <a:r>
              <a:rPr lang="en-US" sz="1800" dirty="0"/>
              <a:t>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en </a:t>
            </a:r>
            <a:r>
              <a:rPr lang="en-US" sz="1800" dirty="0" err="1"/>
              <a:t>cualquier</a:t>
            </a:r>
            <a:r>
              <a:rPr lang="en-US" sz="1800" dirty="0"/>
              <a:t> </a:t>
            </a:r>
            <a:r>
              <a:rPr lang="en-US" sz="1800" dirty="0" err="1"/>
              <a:t>sentido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41297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54 Rectángulo redondeado"/>
          <p:cNvSpPr/>
          <p:nvPr/>
        </p:nvSpPr>
        <p:spPr>
          <a:xfrm>
            <a:off x="5819274" y="793500"/>
            <a:ext cx="3048000" cy="24376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13" y="4494213"/>
            <a:ext cx="3348038" cy="192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Elipse"/>
          <p:cNvSpPr/>
          <p:nvPr/>
        </p:nvSpPr>
        <p:spPr>
          <a:xfrm>
            <a:off x="5866398" y="1481944"/>
            <a:ext cx="304800" cy="304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6714624" y="1705531"/>
            <a:ext cx="304800" cy="304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6714624" y="981631"/>
            <a:ext cx="304800" cy="304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7248024" y="1534081"/>
            <a:ext cx="304800" cy="304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>
            <a:stCxn id="7" idx="7"/>
            <a:endCxn id="9" idx="3"/>
          </p:cNvCxnSpPr>
          <p:nvPr/>
        </p:nvCxnSpPr>
        <p:spPr>
          <a:xfrm flipV="1">
            <a:off x="6126561" y="1241794"/>
            <a:ext cx="632700" cy="2847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9" idx="5"/>
            <a:endCxn id="10" idx="1"/>
          </p:cNvCxnSpPr>
          <p:nvPr/>
        </p:nvCxnSpPr>
        <p:spPr>
          <a:xfrm>
            <a:off x="6974787" y="1241794"/>
            <a:ext cx="317874" cy="3369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0" idx="3"/>
            <a:endCxn id="8" idx="7"/>
          </p:cNvCxnSpPr>
          <p:nvPr/>
        </p:nvCxnSpPr>
        <p:spPr>
          <a:xfrm flipH="1" flipV="1">
            <a:off x="6974787" y="1750168"/>
            <a:ext cx="317874" cy="440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5"/>
            <a:endCxn id="8" idx="1"/>
          </p:cNvCxnSpPr>
          <p:nvPr/>
        </p:nvCxnSpPr>
        <p:spPr>
          <a:xfrm>
            <a:off x="6126561" y="1742107"/>
            <a:ext cx="632700" cy="80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7800474" y="1019731"/>
            <a:ext cx="304800" cy="304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1" name="20 Conector recto de flecha"/>
          <p:cNvCxnSpPr>
            <a:stCxn id="10" idx="7"/>
            <a:endCxn id="19" idx="3"/>
          </p:cNvCxnSpPr>
          <p:nvPr/>
        </p:nvCxnSpPr>
        <p:spPr>
          <a:xfrm flipV="1">
            <a:off x="7508187" y="1279894"/>
            <a:ext cx="336924" cy="2988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7400424" y="2124631"/>
            <a:ext cx="304800" cy="304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4" name="23 Conector recto de flecha"/>
          <p:cNvCxnSpPr>
            <a:stCxn id="10" idx="5"/>
            <a:endCxn id="22" idx="0"/>
          </p:cNvCxnSpPr>
          <p:nvPr/>
        </p:nvCxnSpPr>
        <p:spPr>
          <a:xfrm>
            <a:off x="7508187" y="1794244"/>
            <a:ext cx="44637" cy="3303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5942598" y="2148694"/>
            <a:ext cx="304800" cy="304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9" name="28 Conector recto de flecha"/>
          <p:cNvCxnSpPr>
            <a:stCxn id="7" idx="4"/>
            <a:endCxn id="25" idx="0"/>
          </p:cNvCxnSpPr>
          <p:nvPr/>
        </p:nvCxnSpPr>
        <p:spPr>
          <a:xfrm>
            <a:off x="6018798" y="1786744"/>
            <a:ext cx="76200" cy="361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5" idx="6"/>
            <a:endCxn id="22" idx="2"/>
          </p:cNvCxnSpPr>
          <p:nvPr/>
        </p:nvCxnSpPr>
        <p:spPr>
          <a:xfrm flipV="1">
            <a:off x="6247398" y="2277031"/>
            <a:ext cx="1153026" cy="240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>
            <a:off x="7778155" y="2581831"/>
            <a:ext cx="304800" cy="304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9" name="38 Conector recto de flecha"/>
          <p:cNvCxnSpPr>
            <a:stCxn id="22" idx="5"/>
            <a:endCxn id="37" idx="0"/>
          </p:cNvCxnSpPr>
          <p:nvPr/>
        </p:nvCxnSpPr>
        <p:spPr>
          <a:xfrm>
            <a:off x="7660587" y="2384794"/>
            <a:ext cx="269968" cy="197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37" idx="2"/>
            <a:endCxn id="25" idx="5"/>
          </p:cNvCxnSpPr>
          <p:nvPr/>
        </p:nvCxnSpPr>
        <p:spPr>
          <a:xfrm flipH="1" flipV="1">
            <a:off x="6202761" y="2408857"/>
            <a:ext cx="1575394" cy="3253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Elipse"/>
          <p:cNvSpPr/>
          <p:nvPr/>
        </p:nvSpPr>
        <p:spPr>
          <a:xfrm>
            <a:off x="1066800" y="1524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4" name="43 Elipse"/>
          <p:cNvSpPr/>
          <p:nvPr/>
        </p:nvSpPr>
        <p:spPr>
          <a:xfrm>
            <a:off x="1071813" y="93345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1071813" y="17526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Elipse"/>
          <p:cNvSpPr/>
          <p:nvPr/>
        </p:nvSpPr>
        <p:spPr>
          <a:xfrm>
            <a:off x="1071813" y="215265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1071813" y="2552700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1066800" y="53340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9" name="48 Elipse"/>
          <p:cNvSpPr/>
          <p:nvPr/>
        </p:nvSpPr>
        <p:spPr>
          <a:xfrm>
            <a:off x="1514976" y="166437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2010276" y="166437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52" name="51 Conector recto de flecha"/>
          <p:cNvCxnSpPr>
            <a:stCxn id="49" idx="6"/>
            <a:endCxn id="50" idx="2"/>
          </p:cNvCxnSpPr>
          <p:nvPr/>
        </p:nvCxnSpPr>
        <p:spPr>
          <a:xfrm>
            <a:off x="1819776" y="318837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2372226" y="128337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tree</a:t>
            </a:r>
            <a:endParaRPr lang="es-ES" i="1" dirty="0"/>
          </a:p>
        </p:txBody>
      </p:sp>
      <p:sp>
        <p:nvSpPr>
          <p:cNvPr id="54" name="53 Elipse"/>
          <p:cNvSpPr/>
          <p:nvPr/>
        </p:nvSpPr>
        <p:spPr>
          <a:xfrm>
            <a:off x="1071813" y="133350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1514976" y="904374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2010276" y="904374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57" name="56 Conector recto de flecha"/>
          <p:cNvCxnSpPr>
            <a:stCxn id="55" idx="6"/>
            <a:endCxn id="56" idx="2"/>
          </p:cNvCxnSpPr>
          <p:nvPr/>
        </p:nvCxnSpPr>
        <p:spPr>
          <a:xfrm>
            <a:off x="1819776" y="1056774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2372226" y="866274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tree</a:t>
            </a:r>
            <a:endParaRPr lang="es-ES" i="1" dirty="0"/>
          </a:p>
        </p:txBody>
      </p:sp>
      <p:sp>
        <p:nvSpPr>
          <p:cNvPr id="59" name="58 Elipse"/>
          <p:cNvSpPr/>
          <p:nvPr/>
        </p:nvSpPr>
        <p:spPr>
          <a:xfrm>
            <a:off x="1529013" y="1776663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2024313" y="1776663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61" name="60 Conector recto de flecha"/>
          <p:cNvCxnSpPr>
            <a:stCxn id="59" idx="6"/>
            <a:endCxn id="60" idx="2"/>
          </p:cNvCxnSpPr>
          <p:nvPr/>
        </p:nvCxnSpPr>
        <p:spPr>
          <a:xfrm>
            <a:off x="1833813" y="1929063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2367213" y="1700463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tree</a:t>
            </a:r>
            <a:endParaRPr lang="es-ES" i="1" dirty="0"/>
          </a:p>
        </p:txBody>
      </p:sp>
      <p:sp>
        <p:nvSpPr>
          <p:cNvPr id="64" name="63 Elipse"/>
          <p:cNvSpPr/>
          <p:nvPr/>
        </p:nvSpPr>
        <p:spPr>
          <a:xfrm>
            <a:off x="1529013" y="25527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2024313" y="25527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66" name="65 Conector recto de flecha"/>
          <p:cNvCxnSpPr>
            <a:stCxn id="64" idx="6"/>
            <a:endCxn id="65" idx="2"/>
          </p:cNvCxnSpPr>
          <p:nvPr/>
        </p:nvCxnSpPr>
        <p:spPr>
          <a:xfrm>
            <a:off x="1833813" y="270510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2386263" y="251460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back</a:t>
            </a:r>
            <a:endParaRPr lang="es-ES" i="1" dirty="0">
              <a:solidFill>
                <a:srgbClr val="0000FF"/>
              </a:solidFill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1071813" y="2952750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9" name="68 Elipse"/>
          <p:cNvSpPr/>
          <p:nvPr/>
        </p:nvSpPr>
        <p:spPr>
          <a:xfrm>
            <a:off x="1071813" y="3352800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0" name="69 Elipse"/>
          <p:cNvSpPr/>
          <p:nvPr/>
        </p:nvSpPr>
        <p:spPr>
          <a:xfrm>
            <a:off x="1090863" y="3752850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1" name="70 Elipse"/>
          <p:cNvSpPr/>
          <p:nvPr/>
        </p:nvSpPr>
        <p:spPr>
          <a:xfrm>
            <a:off x="1071813" y="41529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72" name="71 Elipse"/>
          <p:cNvSpPr/>
          <p:nvPr/>
        </p:nvSpPr>
        <p:spPr>
          <a:xfrm>
            <a:off x="1071813" y="455295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75" name="74 Elipse"/>
          <p:cNvSpPr/>
          <p:nvPr/>
        </p:nvSpPr>
        <p:spPr>
          <a:xfrm>
            <a:off x="1509963" y="41529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76" name="75 Elipse"/>
          <p:cNvSpPr/>
          <p:nvPr/>
        </p:nvSpPr>
        <p:spPr>
          <a:xfrm>
            <a:off x="2005263" y="415290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77" name="76 Conector recto de flecha"/>
          <p:cNvCxnSpPr>
            <a:stCxn id="75" idx="6"/>
            <a:endCxn id="76" idx="2"/>
          </p:cNvCxnSpPr>
          <p:nvPr/>
        </p:nvCxnSpPr>
        <p:spPr>
          <a:xfrm>
            <a:off x="1814763" y="430530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2367213" y="411480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tree</a:t>
            </a:r>
            <a:endParaRPr lang="es-ES" i="1" dirty="0"/>
          </a:p>
        </p:txBody>
      </p:sp>
      <p:sp>
        <p:nvSpPr>
          <p:cNvPr id="79" name="78 Elipse"/>
          <p:cNvSpPr/>
          <p:nvPr/>
        </p:nvSpPr>
        <p:spPr>
          <a:xfrm>
            <a:off x="1071813" y="4953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0" name="79 Elipse"/>
          <p:cNvSpPr/>
          <p:nvPr/>
        </p:nvSpPr>
        <p:spPr>
          <a:xfrm>
            <a:off x="1071813" y="535305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1" name="80 Elipse"/>
          <p:cNvSpPr/>
          <p:nvPr/>
        </p:nvSpPr>
        <p:spPr>
          <a:xfrm>
            <a:off x="1509963" y="495364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2" name="81 Elipse"/>
          <p:cNvSpPr/>
          <p:nvPr/>
        </p:nvSpPr>
        <p:spPr>
          <a:xfrm>
            <a:off x="2005263" y="495364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83" name="82 Conector recto de flecha"/>
          <p:cNvCxnSpPr>
            <a:stCxn id="81" idx="6"/>
            <a:endCxn id="82" idx="2"/>
          </p:cNvCxnSpPr>
          <p:nvPr/>
        </p:nvCxnSpPr>
        <p:spPr>
          <a:xfrm>
            <a:off x="1814763" y="510604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2367213" y="491554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tree</a:t>
            </a:r>
            <a:endParaRPr lang="es-ES" i="1" dirty="0"/>
          </a:p>
        </p:txBody>
      </p:sp>
      <p:sp>
        <p:nvSpPr>
          <p:cNvPr id="85" name="84 Elipse"/>
          <p:cNvSpPr/>
          <p:nvPr/>
        </p:nvSpPr>
        <p:spPr>
          <a:xfrm>
            <a:off x="1071813" y="573405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6" name="85 Elipse"/>
          <p:cNvSpPr/>
          <p:nvPr/>
        </p:nvSpPr>
        <p:spPr>
          <a:xfrm>
            <a:off x="1071813" y="611505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1509963" y="57531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8" name="87 Elipse"/>
          <p:cNvSpPr/>
          <p:nvPr/>
        </p:nvSpPr>
        <p:spPr>
          <a:xfrm>
            <a:off x="2005263" y="575310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89" name="88 Conector recto de flecha"/>
          <p:cNvCxnSpPr>
            <a:stCxn id="87" idx="6"/>
            <a:endCxn id="88" idx="2"/>
          </p:cNvCxnSpPr>
          <p:nvPr/>
        </p:nvCxnSpPr>
        <p:spPr>
          <a:xfrm>
            <a:off x="1814763" y="590550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2367213" y="571500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tree</a:t>
            </a:r>
            <a:endParaRPr lang="es-ES" i="1" dirty="0"/>
          </a:p>
        </p:txBody>
      </p:sp>
      <p:sp>
        <p:nvSpPr>
          <p:cNvPr id="91" name="90 Elipse"/>
          <p:cNvSpPr/>
          <p:nvPr/>
        </p:nvSpPr>
        <p:spPr>
          <a:xfrm>
            <a:off x="3361824" y="529389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2" name="91 Elipse"/>
          <p:cNvSpPr/>
          <p:nvPr/>
        </p:nvSpPr>
        <p:spPr>
          <a:xfrm>
            <a:off x="3366837" y="2023311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6" name="95 Elipse"/>
          <p:cNvSpPr/>
          <p:nvPr/>
        </p:nvSpPr>
        <p:spPr>
          <a:xfrm>
            <a:off x="3361824" y="910389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7" name="96 Elipse"/>
          <p:cNvSpPr/>
          <p:nvPr/>
        </p:nvSpPr>
        <p:spPr>
          <a:xfrm>
            <a:off x="3834063" y="543426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8" name="97 Elipse"/>
          <p:cNvSpPr/>
          <p:nvPr/>
        </p:nvSpPr>
        <p:spPr>
          <a:xfrm>
            <a:off x="4329363" y="543426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99" name="98 Conector recto de flecha"/>
          <p:cNvCxnSpPr>
            <a:stCxn id="97" idx="6"/>
            <a:endCxn id="98" idx="2"/>
          </p:cNvCxnSpPr>
          <p:nvPr/>
        </p:nvCxnSpPr>
        <p:spPr>
          <a:xfrm>
            <a:off x="4138863" y="695826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4691313" y="633663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tree</a:t>
            </a:r>
            <a:endParaRPr lang="es-ES" i="1" dirty="0"/>
          </a:p>
        </p:txBody>
      </p:sp>
      <p:sp>
        <p:nvSpPr>
          <p:cNvPr id="102" name="101 Elipse"/>
          <p:cNvSpPr/>
          <p:nvPr/>
        </p:nvSpPr>
        <p:spPr>
          <a:xfrm>
            <a:off x="3834063" y="2023311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3" name="102 Elipse"/>
          <p:cNvSpPr/>
          <p:nvPr/>
        </p:nvSpPr>
        <p:spPr>
          <a:xfrm>
            <a:off x="4329363" y="2023311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104" name="103 Conector recto de flecha"/>
          <p:cNvCxnSpPr>
            <a:stCxn id="102" idx="6"/>
            <a:endCxn id="103" idx="2"/>
          </p:cNvCxnSpPr>
          <p:nvPr/>
        </p:nvCxnSpPr>
        <p:spPr>
          <a:xfrm>
            <a:off x="4138863" y="2175711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04 CuadroTexto"/>
          <p:cNvSpPr txBox="1"/>
          <p:nvPr/>
        </p:nvSpPr>
        <p:spPr>
          <a:xfrm>
            <a:off x="4691313" y="198521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cross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136" name="135 Elipse"/>
          <p:cNvSpPr/>
          <p:nvPr/>
        </p:nvSpPr>
        <p:spPr>
          <a:xfrm>
            <a:off x="1066800" y="6496050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7" name="136 Elipse"/>
          <p:cNvSpPr/>
          <p:nvPr/>
        </p:nvSpPr>
        <p:spPr>
          <a:xfrm>
            <a:off x="3369846" y="1672389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8" name="137 Elipse"/>
          <p:cNvSpPr/>
          <p:nvPr/>
        </p:nvSpPr>
        <p:spPr>
          <a:xfrm>
            <a:off x="3352800" y="2466474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3352800" y="2895600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40" name="139 Elipse"/>
          <p:cNvSpPr/>
          <p:nvPr/>
        </p:nvSpPr>
        <p:spPr>
          <a:xfrm>
            <a:off x="3356811" y="334642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41" name="140 Elipse"/>
          <p:cNvSpPr/>
          <p:nvPr/>
        </p:nvSpPr>
        <p:spPr>
          <a:xfrm>
            <a:off x="3848100" y="334642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42" name="141 Elipse"/>
          <p:cNvSpPr/>
          <p:nvPr/>
        </p:nvSpPr>
        <p:spPr>
          <a:xfrm>
            <a:off x="4343400" y="3346420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143" name="142 Conector recto de flecha"/>
          <p:cNvCxnSpPr>
            <a:stCxn id="141" idx="6"/>
            <a:endCxn id="142" idx="2"/>
          </p:cNvCxnSpPr>
          <p:nvPr/>
        </p:nvCxnSpPr>
        <p:spPr>
          <a:xfrm>
            <a:off x="4152900" y="349882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4705350" y="330832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forward</a:t>
            </a:r>
            <a:endParaRPr lang="es-ES" b="1" i="1" dirty="0">
              <a:solidFill>
                <a:srgbClr val="00B050"/>
              </a:solidFill>
            </a:endParaRPr>
          </a:p>
        </p:txBody>
      </p:sp>
      <p:sp>
        <p:nvSpPr>
          <p:cNvPr id="145" name="144 Elipse"/>
          <p:cNvSpPr/>
          <p:nvPr/>
        </p:nvSpPr>
        <p:spPr>
          <a:xfrm>
            <a:off x="3356811" y="3757863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46" name="145 CuadroTexto"/>
          <p:cNvSpPr txBox="1"/>
          <p:nvPr/>
        </p:nvSpPr>
        <p:spPr>
          <a:xfrm>
            <a:off x="3748839" y="2450068"/>
            <a:ext cx="67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d[6]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149" name="148 CuadroTexto"/>
          <p:cNvSpPr txBox="1"/>
          <p:nvPr/>
        </p:nvSpPr>
        <p:spPr>
          <a:xfrm>
            <a:off x="4291263" y="2414337"/>
            <a:ext cx="67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d[3]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150" name="149 CuadroTexto"/>
          <p:cNvSpPr txBox="1"/>
          <p:nvPr/>
        </p:nvSpPr>
        <p:spPr>
          <a:xfrm>
            <a:off x="3761874" y="3697342"/>
            <a:ext cx="67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d[1]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151" name="150 CuadroTexto"/>
          <p:cNvSpPr txBox="1"/>
          <p:nvPr/>
        </p:nvSpPr>
        <p:spPr>
          <a:xfrm>
            <a:off x="4282239" y="3685674"/>
            <a:ext cx="67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d[8]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152" name="151 CuadroTexto"/>
          <p:cNvSpPr txBox="1"/>
          <p:nvPr/>
        </p:nvSpPr>
        <p:spPr>
          <a:xfrm>
            <a:off x="4129839" y="2426005"/>
            <a:ext cx="67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&gt;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4166856" y="3685593"/>
            <a:ext cx="67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&lt;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154" name="153 CuadroTexto"/>
          <p:cNvSpPr txBox="1"/>
          <p:nvPr/>
        </p:nvSpPr>
        <p:spPr>
          <a:xfrm>
            <a:off x="6248400" y="3665257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</a:t>
            </a:r>
            <a:endParaRPr lang="es-ES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8362950" y="281043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s-ES" dirty="0"/>
          </a:p>
        </p:txBody>
      </p:sp>
      <p:sp>
        <p:nvSpPr>
          <p:cNvPr id="157" name="156 Elipse"/>
          <p:cNvSpPr/>
          <p:nvPr/>
        </p:nvSpPr>
        <p:spPr>
          <a:xfrm>
            <a:off x="476250" y="228600"/>
            <a:ext cx="304800" cy="3048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8" name="157 CuadroTexto"/>
          <p:cNvSpPr txBox="1"/>
          <p:nvPr/>
        </p:nvSpPr>
        <p:spPr>
          <a:xfrm>
            <a:off x="304800" y="-52137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s-ES" dirty="0"/>
          </a:p>
        </p:txBody>
      </p:sp>
      <p:sp>
        <p:nvSpPr>
          <p:cNvPr id="101" name="100 Elipse"/>
          <p:cNvSpPr/>
          <p:nvPr/>
        </p:nvSpPr>
        <p:spPr>
          <a:xfrm>
            <a:off x="3376863" y="152400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3380874" y="1271337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6862" y="4419600"/>
            <a:ext cx="1728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]=</a:t>
            </a:r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f[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]=16</a:t>
            </a:r>
          </a:p>
          <a:p>
            <a:r>
              <a:rPr lang="en-US" dirty="0"/>
              <a:t>d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]=2 f[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]=7</a:t>
            </a:r>
          </a:p>
          <a:p>
            <a:r>
              <a:rPr lang="en-US" dirty="0" smtClean="0"/>
              <a:t>d[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]=</a:t>
            </a:r>
            <a:r>
              <a:rPr lang="en-US" b="1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 f[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]=6</a:t>
            </a:r>
          </a:p>
          <a:p>
            <a:r>
              <a:rPr lang="en-US" dirty="0" smtClean="0"/>
              <a:t>d[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]=4 f[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]=5</a:t>
            </a:r>
          </a:p>
          <a:p>
            <a:r>
              <a:rPr lang="en-US" dirty="0" smtClean="0"/>
              <a:t>d[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]=8 f[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]=15</a:t>
            </a:r>
          </a:p>
          <a:p>
            <a:r>
              <a:rPr lang="en-US" dirty="0" smtClean="0"/>
              <a:t>d[</a:t>
            </a: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]=</a:t>
            </a:r>
            <a:r>
              <a:rPr lang="en-US" b="1" dirty="0" smtClean="0">
                <a:solidFill>
                  <a:srgbClr val="0000FF"/>
                </a:solidFill>
              </a:rPr>
              <a:t>9</a:t>
            </a:r>
            <a:r>
              <a:rPr lang="en-US" dirty="0" smtClean="0"/>
              <a:t> f[</a:t>
            </a: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]=14</a:t>
            </a:r>
          </a:p>
          <a:p>
            <a:r>
              <a:rPr lang="en-US" dirty="0" smtClean="0"/>
              <a:t>d[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]=</a:t>
            </a: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 f[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]=11</a:t>
            </a:r>
          </a:p>
          <a:p>
            <a:r>
              <a:rPr lang="en-US" dirty="0"/>
              <a:t>d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]=12 f[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]=13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773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8200" y="161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200" y="239253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38200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8200" y="5574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38200" y="6336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24200" y="1154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9812" y="930220"/>
            <a:ext cx="835342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DFS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puede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modificado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clasificar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arcos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primera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vez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alcanzan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algoritmo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arco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en-US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&lt;v</a:t>
            </a:r>
            <a:r>
              <a:rPr lang="en-US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w&gt;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clasifica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función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del color de </a:t>
            </a:r>
            <a:r>
              <a:rPr lang="en-US" sz="2400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cuando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explora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primera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vez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 sea, </a:t>
            </a:r>
            <a:r>
              <a:rPr lang="en-US" sz="20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nodo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curso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de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la siguiente forma: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4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arco</a:t>
            </a:r>
            <a:r>
              <a:rPr lang="en-U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n-US" sz="2400" b="1" i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árbol</a:t>
            </a:r>
            <a:r>
              <a:rPr lang="en-US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		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blanco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4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arco</a:t>
            </a:r>
            <a:r>
              <a:rPr lang="en-U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retroceso</a:t>
            </a:r>
            <a:r>
              <a:rPr lang="en-U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gris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4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arco</a:t>
            </a:r>
            <a:r>
              <a:rPr lang="en-U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avance</a:t>
            </a:r>
            <a:r>
              <a:rPr lang="en-U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4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cruce</a:t>
            </a:r>
            <a:r>
              <a:rPr lang="en-U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negro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sz="24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avance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negro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d[v] &lt; d[w]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 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2400" b="1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descubierto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después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 rt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sz="24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cruce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negro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  </a:t>
            </a:r>
            <a:r>
              <a:rPr lang="en-US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d[v] &gt; d[w]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        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2400" b="1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descubierto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después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6356398" y="3158335"/>
            <a:ext cx="2243962" cy="1118196"/>
            <a:chOff x="6566336" y="2864068"/>
            <a:chExt cx="2243962" cy="1118196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956361"/>
              <a:ext cx="17335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416" y="3352800"/>
              <a:ext cx="165735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84" y="3704898"/>
              <a:ext cx="165735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6566336" y="2864068"/>
              <a:ext cx="45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v</a:t>
              </a:r>
              <a:endParaRPr lang="es-ES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6584732" y="3240970"/>
              <a:ext cx="45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v</a:t>
              </a:r>
              <a:endParaRPr lang="es-ES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6588561" y="3590438"/>
              <a:ext cx="45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v</a:t>
              </a:r>
              <a:endParaRPr lang="es-E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8359557" y="3612932"/>
              <a:ext cx="45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w</a:t>
              </a:r>
              <a:endParaRPr lang="es-ES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8341161" y="3260834"/>
              <a:ext cx="45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w</a:t>
              </a:r>
              <a:endParaRPr lang="es-ES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8341161" y="2866698"/>
              <a:ext cx="45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w</a:t>
              </a:r>
              <a:endParaRPr lang="es-E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rgbClr val="FF0000"/>
                </a:solidFill>
              </a:rPr>
              <a:t>DFS - Grafos Dirigidos / clasificación de los arcos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324600" y="3884705"/>
            <a:ext cx="2326839" cy="460190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6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0" y="3201412"/>
            <a:ext cx="9144000" cy="3199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457200" y="7620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Como hemos visto, en </a:t>
            </a:r>
            <a:r>
              <a:rPr lang="es-ES_tradnl" sz="2800" dirty="0"/>
              <a:t>un </a:t>
            </a:r>
            <a:r>
              <a:rPr lang="es-ES_tradnl" sz="2800" b="1" dirty="0"/>
              <a:t>grafo dirigido</a:t>
            </a:r>
            <a:r>
              <a:rPr lang="es-ES_tradnl" sz="2800" dirty="0"/>
              <a:t>, es posible clasificar </a:t>
            </a:r>
            <a:r>
              <a:rPr lang="es-ES_tradnl" sz="2800" dirty="0" smtClean="0"/>
              <a:t>los arcos en </a:t>
            </a:r>
            <a:r>
              <a:rPr lang="es-ES_tradnl" sz="2800" dirty="0"/>
              <a:t>un recorrido DFS como “</a:t>
            </a:r>
            <a:r>
              <a:rPr lang="es-ES_tradnl" sz="2800" b="1" dirty="0"/>
              <a:t>árbol</a:t>
            </a:r>
            <a:r>
              <a:rPr lang="es-ES_tradnl" sz="2800" dirty="0"/>
              <a:t>”, “</a:t>
            </a:r>
            <a:r>
              <a:rPr lang="es-ES_tradnl" sz="2800" b="1" dirty="0"/>
              <a:t>de retroceso</a:t>
            </a:r>
            <a:r>
              <a:rPr lang="es-ES_tradnl" sz="2800" dirty="0"/>
              <a:t>”, “</a:t>
            </a:r>
            <a:r>
              <a:rPr lang="es-ES_tradnl" sz="2800" b="1" dirty="0"/>
              <a:t>de avance</a:t>
            </a:r>
            <a:r>
              <a:rPr lang="es-ES_tradnl" sz="2800" dirty="0"/>
              <a:t>” y “</a:t>
            </a:r>
            <a:r>
              <a:rPr lang="es-ES_tradnl" sz="2800" b="1" dirty="0"/>
              <a:t>de cruce</a:t>
            </a:r>
            <a:r>
              <a:rPr lang="es-ES_tradnl" sz="2800" dirty="0"/>
              <a:t>”. ¿Por qué en un </a:t>
            </a:r>
            <a:r>
              <a:rPr lang="es-ES_tradnl" sz="2800" b="1" dirty="0"/>
              <a:t>grafo no dirigido</a:t>
            </a:r>
            <a:r>
              <a:rPr lang="es-ES_tradnl" sz="2800" dirty="0"/>
              <a:t>, al hacer un recorrido DFS no aparecen aristas “</a:t>
            </a:r>
            <a:r>
              <a:rPr lang="es-ES_tradnl" sz="2800" b="1" dirty="0"/>
              <a:t>de avance</a:t>
            </a:r>
            <a:r>
              <a:rPr lang="es-ES_tradnl" sz="2800" dirty="0"/>
              <a:t>” ni “</a:t>
            </a:r>
            <a:r>
              <a:rPr lang="es-ES_tradnl" sz="2800" b="1" dirty="0"/>
              <a:t>de cruce</a:t>
            </a:r>
            <a:r>
              <a:rPr lang="es-ES_tradnl" sz="2800" dirty="0"/>
              <a:t>”?</a:t>
            </a:r>
            <a:endParaRPr lang="es-E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1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rgbClr val="FF0000"/>
                </a:solidFill>
              </a:rPr>
              <a:t>Una reflexión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57200" y="3201412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IDEA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modificar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el DFS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clasificar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aristas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cuando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alcanzan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algoritmo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arista </a:t>
            </a:r>
            <a:r>
              <a:rPr lang="en-US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= &lt;</a:t>
            </a:r>
            <a:r>
              <a:rPr lang="en-US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clasifica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en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función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del color de </a:t>
            </a:r>
            <a:r>
              <a:rPr lang="en-US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cuando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explora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primera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vez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En un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Grafo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Dirigido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puede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presentarse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el siguiente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caso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cuando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explora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primera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vez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desde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descubre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323" y="6069728"/>
            <a:ext cx="16573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352800" y="5955268"/>
            <a:ext cx="4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111859" y="5990524"/>
            <a:ext cx="4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</a:t>
            </a:r>
            <a:endParaRPr lang="es-E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581400" y="3429000"/>
            <a:ext cx="0" cy="792163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52401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rgbClr val="FF0000"/>
                </a:solidFill>
              </a:rPr>
              <a:t>DFS - Grafos Dirigidos / clasificación de los arcos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76" name="75 Grupo"/>
          <p:cNvGrpSpPr/>
          <p:nvPr/>
        </p:nvGrpSpPr>
        <p:grpSpPr>
          <a:xfrm>
            <a:off x="1513494" y="1219200"/>
            <a:ext cx="4114800" cy="1905000"/>
            <a:chOff x="4724400" y="1066800"/>
            <a:chExt cx="4114800" cy="1905000"/>
          </a:xfrm>
        </p:grpSpPr>
        <p:sp>
          <p:nvSpPr>
            <p:cNvPr id="9" name="8 Elipse"/>
            <p:cNvSpPr/>
            <p:nvPr/>
          </p:nvSpPr>
          <p:spPr>
            <a:xfrm>
              <a:off x="5486400" y="2012732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22 Elipse"/>
            <p:cNvSpPr/>
            <p:nvPr/>
          </p:nvSpPr>
          <p:spPr>
            <a:xfrm>
              <a:off x="6172200" y="15240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23 Elipse"/>
            <p:cNvSpPr/>
            <p:nvPr/>
          </p:nvSpPr>
          <p:spPr>
            <a:xfrm>
              <a:off x="7086600" y="15240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24 Elipse"/>
            <p:cNvSpPr/>
            <p:nvPr/>
          </p:nvSpPr>
          <p:spPr>
            <a:xfrm>
              <a:off x="7772400" y="20574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25 Elipse"/>
            <p:cNvSpPr/>
            <p:nvPr/>
          </p:nvSpPr>
          <p:spPr>
            <a:xfrm>
              <a:off x="6172200" y="26670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Elipse"/>
            <p:cNvSpPr/>
            <p:nvPr/>
          </p:nvSpPr>
          <p:spPr>
            <a:xfrm>
              <a:off x="7162800" y="26670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28 Conector recto de flecha"/>
            <p:cNvCxnSpPr>
              <a:stCxn id="9" idx="7"/>
              <a:endCxn id="23" idx="3"/>
            </p:cNvCxnSpPr>
            <p:nvPr/>
          </p:nvCxnSpPr>
          <p:spPr>
            <a:xfrm flipV="1">
              <a:off x="5746563" y="1784163"/>
              <a:ext cx="470274" cy="2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23" idx="6"/>
              <a:endCxn id="24" idx="2"/>
            </p:cNvCxnSpPr>
            <p:nvPr/>
          </p:nvCxnSpPr>
          <p:spPr>
            <a:xfrm>
              <a:off x="6477000" y="167640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 de flecha"/>
            <p:cNvCxnSpPr>
              <a:stCxn id="24" idx="5"/>
              <a:endCxn id="25" idx="1"/>
            </p:cNvCxnSpPr>
            <p:nvPr/>
          </p:nvCxnSpPr>
          <p:spPr>
            <a:xfrm>
              <a:off x="7346763" y="1784163"/>
              <a:ext cx="470274" cy="317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>
              <a:stCxn id="9" idx="6"/>
              <a:endCxn id="25" idx="2"/>
            </p:cNvCxnSpPr>
            <p:nvPr/>
          </p:nvCxnSpPr>
          <p:spPr>
            <a:xfrm>
              <a:off x="5791200" y="2165132"/>
              <a:ext cx="1981200" cy="44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>
              <a:stCxn id="25" idx="2"/>
              <a:endCxn id="23" idx="5"/>
            </p:cNvCxnSpPr>
            <p:nvPr/>
          </p:nvCxnSpPr>
          <p:spPr>
            <a:xfrm flipH="1" flipV="1">
              <a:off x="6432363" y="1784163"/>
              <a:ext cx="1340037" cy="425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>
              <a:stCxn id="26" idx="7"/>
              <a:endCxn id="24" idx="3"/>
            </p:cNvCxnSpPr>
            <p:nvPr/>
          </p:nvCxnSpPr>
          <p:spPr>
            <a:xfrm flipV="1">
              <a:off x="6432363" y="1784163"/>
              <a:ext cx="698874" cy="9274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>
              <a:stCxn id="26" idx="6"/>
              <a:endCxn id="27" idx="2"/>
            </p:cNvCxnSpPr>
            <p:nvPr/>
          </p:nvCxnSpPr>
          <p:spPr>
            <a:xfrm>
              <a:off x="64770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4724400" y="1840468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1/8</a:t>
              </a:r>
              <a:endParaRPr lang="es-ES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5943600" y="1066800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2/7</a:t>
              </a:r>
              <a:endParaRPr lang="es-ES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6858000" y="1066800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3/6</a:t>
              </a:r>
              <a:endParaRPr lang="es-ES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8153400" y="1840468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4/5</a:t>
              </a:r>
              <a:endParaRPr lang="es-ES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5334000" y="2590800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9/12</a:t>
              </a:r>
              <a:endParaRPr lang="es-ES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7620000" y="2590800"/>
              <a:ext cx="8763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10/11</a:t>
              </a:r>
              <a:endParaRPr lang="es-ES" dirty="0"/>
            </a:p>
          </p:txBody>
        </p:sp>
      </p:grpSp>
      <p:grpSp>
        <p:nvGrpSpPr>
          <p:cNvPr id="75" name="74 Grupo"/>
          <p:cNvGrpSpPr/>
          <p:nvPr/>
        </p:nvGrpSpPr>
        <p:grpSpPr>
          <a:xfrm rot="16200000">
            <a:off x="2628900" y="3467101"/>
            <a:ext cx="1905000" cy="4114800"/>
            <a:chOff x="914400" y="2438400"/>
            <a:chExt cx="1905000" cy="4114800"/>
          </a:xfrm>
        </p:grpSpPr>
        <p:sp>
          <p:nvSpPr>
            <p:cNvPr id="48" name="47 Elipse"/>
            <p:cNvSpPr/>
            <p:nvPr/>
          </p:nvSpPr>
          <p:spPr>
            <a:xfrm rot="5400000">
              <a:off x="1568668" y="32004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48 Elipse"/>
            <p:cNvSpPr/>
            <p:nvPr/>
          </p:nvSpPr>
          <p:spPr>
            <a:xfrm rot="5400000">
              <a:off x="2057400" y="38862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49 Elipse"/>
            <p:cNvSpPr/>
            <p:nvPr/>
          </p:nvSpPr>
          <p:spPr>
            <a:xfrm rot="5400000">
              <a:off x="2057400" y="48006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50 Elipse"/>
            <p:cNvSpPr/>
            <p:nvPr/>
          </p:nvSpPr>
          <p:spPr>
            <a:xfrm rot="5400000">
              <a:off x="1524000" y="54864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51 Elipse"/>
            <p:cNvSpPr/>
            <p:nvPr/>
          </p:nvSpPr>
          <p:spPr>
            <a:xfrm rot="5400000">
              <a:off x="914400" y="38862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52 Elipse"/>
            <p:cNvSpPr/>
            <p:nvPr/>
          </p:nvSpPr>
          <p:spPr>
            <a:xfrm rot="5400000">
              <a:off x="914400" y="48768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53 Conector recto de flecha"/>
            <p:cNvCxnSpPr>
              <a:stCxn id="48" idx="7"/>
              <a:endCxn id="49" idx="3"/>
            </p:cNvCxnSpPr>
            <p:nvPr/>
          </p:nvCxnSpPr>
          <p:spPr>
            <a:xfrm rot="5400000" flipV="1">
              <a:off x="1730297" y="3559097"/>
              <a:ext cx="470274" cy="2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 de flecha"/>
            <p:cNvCxnSpPr>
              <a:stCxn id="49" idx="6"/>
              <a:endCxn id="50" idx="2"/>
            </p:cNvCxnSpPr>
            <p:nvPr/>
          </p:nvCxnSpPr>
          <p:spPr>
            <a:xfrm rot="5400000">
              <a:off x="1905000" y="449580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 de flecha"/>
            <p:cNvCxnSpPr>
              <a:stCxn id="50" idx="5"/>
              <a:endCxn id="51" idx="1"/>
            </p:cNvCxnSpPr>
            <p:nvPr/>
          </p:nvCxnSpPr>
          <p:spPr>
            <a:xfrm rot="5400000">
              <a:off x="1707963" y="5136963"/>
              <a:ext cx="470274" cy="317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>
              <a:stCxn id="48" idx="6"/>
              <a:endCxn id="51" idx="2"/>
            </p:cNvCxnSpPr>
            <p:nvPr/>
          </p:nvCxnSpPr>
          <p:spPr>
            <a:xfrm rot="5400000">
              <a:off x="708134" y="4473466"/>
              <a:ext cx="1981200" cy="446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>
              <a:stCxn id="51" idx="2"/>
              <a:endCxn id="49" idx="5"/>
            </p:cNvCxnSpPr>
            <p:nvPr/>
          </p:nvCxnSpPr>
          <p:spPr>
            <a:xfrm rot="5400000" flipH="1" flipV="1">
              <a:off x="1219200" y="4603563"/>
              <a:ext cx="1340037" cy="425637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>
              <a:stCxn id="52" idx="7"/>
              <a:endCxn id="50" idx="3"/>
            </p:cNvCxnSpPr>
            <p:nvPr/>
          </p:nvCxnSpPr>
          <p:spPr>
            <a:xfrm rot="5400000" flipV="1">
              <a:off x="1288863" y="4032063"/>
              <a:ext cx="698874" cy="92747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52" idx="6"/>
              <a:endCxn id="53" idx="2"/>
            </p:cNvCxnSpPr>
            <p:nvPr/>
          </p:nvCxnSpPr>
          <p:spPr>
            <a:xfrm rot="5400000">
              <a:off x="723900" y="45339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CuadroTexto"/>
            <p:cNvSpPr txBox="1"/>
            <p:nvPr/>
          </p:nvSpPr>
          <p:spPr>
            <a:xfrm rot="5400000">
              <a:off x="1518166" y="2596634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1/8</a:t>
              </a:r>
              <a:endParaRPr lang="es-ES" dirty="0"/>
            </a:p>
          </p:txBody>
        </p:sp>
        <p:sp>
          <p:nvSpPr>
            <p:cNvPr id="62" name="61 CuadroTexto"/>
            <p:cNvSpPr txBox="1"/>
            <p:nvPr/>
          </p:nvSpPr>
          <p:spPr>
            <a:xfrm rot="5400000">
              <a:off x="2291834" y="3815834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2/7</a:t>
              </a:r>
              <a:endParaRPr lang="es-ES" dirty="0"/>
            </a:p>
          </p:txBody>
        </p:sp>
        <p:sp>
          <p:nvSpPr>
            <p:cNvPr id="63" name="62 CuadroTexto"/>
            <p:cNvSpPr txBox="1"/>
            <p:nvPr/>
          </p:nvSpPr>
          <p:spPr>
            <a:xfrm rot="5400000">
              <a:off x="2291834" y="4730234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3/6</a:t>
              </a:r>
              <a:endParaRPr lang="es-ES" dirty="0"/>
            </a:p>
          </p:txBody>
        </p:sp>
        <p:sp>
          <p:nvSpPr>
            <p:cNvPr id="64" name="63 CuadroTexto"/>
            <p:cNvSpPr txBox="1"/>
            <p:nvPr/>
          </p:nvSpPr>
          <p:spPr>
            <a:xfrm rot="5400000">
              <a:off x="1518166" y="6025634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4/5</a:t>
              </a:r>
              <a:endParaRPr lang="es-ES" dirty="0"/>
            </a:p>
          </p:txBody>
        </p:sp>
        <p:sp>
          <p:nvSpPr>
            <p:cNvPr id="65" name="64 CuadroTexto"/>
            <p:cNvSpPr txBox="1"/>
            <p:nvPr/>
          </p:nvSpPr>
          <p:spPr>
            <a:xfrm rot="5400000">
              <a:off x="767834" y="3206234"/>
              <a:ext cx="6858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9/12</a:t>
              </a:r>
              <a:endParaRPr lang="es-ES" dirty="0"/>
            </a:p>
          </p:txBody>
        </p:sp>
        <p:sp>
          <p:nvSpPr>
            <p:cNvPr id="66" name="65 CuadroTexto"/>
            <p:cNvSpPr txBox="1"/>
            <p:nvPr/>
          </p:nvSpPr>
          <p:spPr>
            <a:xfrm rot="5400000">
              <a:off x="672584" y="5587484"/>
              <a:ext cx="8763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10/11</a:t>
              </a:r>
              <a:endParaRPr lang="es-ES" dirty="0"/>
            </a:p>
          </p:txBody>
        </p:sp>
      </p:grpSp>
      <p:cxnSp>
        <p:nvCxnSpPr>
          <p:cNvPr id="69" name="68 Conector recto"/>
          <p:cNvCxnSpPr/>
          <p:nvPr/>
        </p:nvCxnSpPr>
        <p:spPr>
          <a:xfrm>
            <a:off x="6536811" y="5242034"/>
            <a:ext cx="876300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7489311" y="5025102"/>
            <a:ext cx="162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avance</a:t>
            </a:r>
            <a:endParaRPr lang="es-ES" dirty="0"/>
          </a:p>
        </p:txBody>
      </p:sp>
      <p:cxnSp>
        <p:nvCxnSpPr>
          <p:cNvPr id="71" name="70 Conector recto"/>
          <p:cNvCxnSpPr/>
          <p:nvPr/>
        </p:nvCxnSpPr>
        <p:spPr>
          <a:xfrm>
            <a:off x="6530243" y="5470634"/>
            <a:ext cx="876300" cy="0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7505077" y="5242034"/>
            <a:ext cx="162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retroceso</a:t>
            </a:r>
            <a:endParaRPr lang="es-E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518213" y="5498068"/>
            <a:ext cx="162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cruce</a:t>
            </a:r>
            <a:endParaRPr lang="es-ES" dirty="0"/>
          </a:p>
        </p:txBody>
      </p:sp>
      <p:cxnSp>
        <p:nvCxnSpPr>
          <p:cNvPr id="74" name="73 Conector recto"/>
          <p:cNvCxnSpPr/>
          <p:nvPr/>
        </p:nvCxnSpPr>
        <p:spPr>
          <a:xfrm>
            <a:off x="6530243" y="5699234"/>
            <a:ext cx="876300" cy="0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85800" y="1600200"/>
            <a:ext cx="7772400" cy="426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PROBLEMA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s-ES_tradnl" sz="2800" dirty="0">
                <a:solidFill>
                  <a:schemeClr val="tx1"/>
                </a:solidFill>
              </a:rPr>
              <a:t>Un proyecto grande suele dividirse en una colección de tareas más pequeñas, algunas de las cuales </a:t>
            </a:r>
            <a:r>
              <a:rPr lang="es-ES_tradnl" sz="2800" dirty="0" smtClean="0">
                <a:solidFill>
                  <a:schemeClr val="tx1"/>
                </a:solidFill>
              </a:rPr>
              <a:t>han </a:t>
            </a:r>
            <a:r>
              <a:rPr lang="es-ES_tradnl" sz="2800" dirty="0">
                <a:solidFill>
                  <a:schemeClr val="tx1"/>
                </a:solidFill>
              </a:rPr>
              <a:t>de </a:t>
            </a:r>
            <a:r>
              <a:rPr lang="es-ES_tradnl" sz="2800" dirty="0" smtClean="0">
                <a:solidFill>
                  <a:schemeClr val="tx1"/>
                </a:solidFill>
              </a:rPr>
              <a:t>realizarse respetando </a:t>
            </a:r>
            <a:r>
              <a:rPr lang="es-ES_tradnl" sz="2800" dirty="0">
                <a:solidFill>
                  <a:schemeClr val="tx1"/>
                </a:solidFill>
              </a:rPr>
              <a:t>ciertos órdenes </a:t>
            </a:r>
            <a:r>
              <a:rPr lang="es-ES_tradnl" sz="2800" dirty="0" smtClean="0">
                <a:solidFill>
                  <a:schemeClr val="tx1"/>
                </a:solidFill>
              </a:rPr>
              <a:t>de precedencia para </a:t>
            </a:r>
            <a:r>
              <a:rPr lang="es-ES_tradnl" sz="2800" dirty="0">
                <a:solidFill>
                  <a:schemeClr val="tx1"/>
                </a:solidFill>
              </a:rPr>
              <a:t>que se pueda culminar el proyecto </a:t>
            </a:r>
            <a:r>
              <a:rPr lang="es-ES_tradnl" sz="2800" dirty="0" smtClean="0">
                <a:solidFill>
                  <a:schemeClr val="tx1"/>
                </a:solidFill>
              </a:rPr>
              <a:t>total</a:t>
            </a:r>
          </a:p>
          <a:p>
            <a:pPr algn="ctr"/>
            <a:endParaRPr lang="es-ES_tradnl" sz="2800" dirty="0" smtClean="0">
              <a:solidFill>
                <a:schemeClr val="tx1"/>
              </a:solidFill>
            </a:endParaRPr>
          </a:p>
          <a:p>
            <a:pPr algn="ctr"/>
            <a:r>
              <a:rPr lang="es-ES_tradnl" sz="2800" dirty="0" smtClean="0">
                <a:solidFill>
                  <a:schemeClr val="tx1"/>
                </a:solidFill>
              </a:rPr>
              <a:t>Cómo </a:t>
            </a:r>
            <a:r>
              <a:rPr lang="es-ES_tradnl" sz="2800" dirty="0" smtClean="0">
                <a:solidFill>
                  <a:schemeClr val="tx1"/>
                </a:solidFill>
              </a:rPr>
              <a:t>representar las precedencias necesarias entre dichas tareas aplicando la </a:t>
            </a:r>
            <a:r>
              <a:rPr lang="es-ES_tradnl" sz="2800" b="1" dirty="0" smtClean="0">
                <a:solidFill>
                  <a:schemeClr val="tx1"/>
                </a:solidFill>
              </a:rPr>
              <a:t>Teoría de Grafos  </a:t>
            </a:r>
            <a:r>
              <a:rPr lang="es-ES_tradnl" sz="2800" dirty="0" smtClean="0">
                <a:solidFill>
                  <a:schemeClr val="tx1"/>
                </a:solidFill>
              </a:rPr>
              <a:t>?</a:t>
            </a:r>
            <a:endParaRPr lang="es-ES_tradnl" sz="2800" dirty="0">
              <a:solidFill>
                <a:schemeClr val="tx1"/>
              </a:solidFill>
            </a:endParaRPr>
          </a:p>
          <a:p>
            <a:pPr algn="ctr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17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14400" y="1219200"/>
            <a:ext cx="7315200" cy="26776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Ejemplo</a:t>
            </a:r>
            <a:r>
              <a:rPr lang="en-US" b="1" dirty="0" smtClean="0">
                <a:solidFill>
                  <a:schemeClr val="tx1"/>
                </a:solidFill>
              </a:rPr>
              <a:t> 1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Una carrera puede incluir </a:t>
            </a:r>
            <a:r>
              <a:rPr lang="es-ES_tradnl" dirty="0" smtClean="0">
                <a:solidFill>
                  <a:schemeClr val="tx1"/>
                </a:solidFill>
              </a:rPr>
              <a:t>asignaturas que, </a:t>
            </a:r>
            <a:r>
              <a:rPr lang="es-ES_tradnl" dirty="0">
                <a:solidFill>
                  <a:schemeClr val="tx1"/>
                </a:solidFill>
              </a:rPr>
              <a:t>para ser </a:t>
            </a:r>
            <a:r>
              <a:rPr lang="es-ES_tradnl" dirty="0" smtClean="0">
                <a:solidFill>
                  <a:schemeClr val="tx1"/>
                </a:solidFill>
              </a:rPr>
              <a:t>cursadas</a:t>
            </a:r>
            <a:r>
              <a:rPr lang="es-ES_tradnl" dirty="0">
                <a:solidFill>
                  <a:schemeClr val="tx1"/>
                </a:solidFill>
              </a:rPr>
              <a:t>, es necesario que </a:t>
            </a:r>
            <a:r>
              <a:rPr lang="es-ES_tradnl" dirty="0" smtClean="0">
                <a:solidFill>
                  <a:schemeClr val="tx1"/>
                </a:solidFill>
              </a:rPr>
              <a:t>otras, consideradas </a:t>
            </a:r>
            <a:r>
              <a:rPr lang="es-ES_tradnl" dirty="0">
                <a:solidFill>
                  <a:schemeClr val="tx1"/>
                </a:solidFill>
              </a:rPr>
              <a:t>prerrequisitos, sean </a:t>
            </a:r>
            <a:r>
              <a:rPr lang="es-ES_tradnl" dirty="0" smtClean="0">
                <a:solidFill>
                  <a:schemeClr val="tx1"/>
                </a:solidFill>
              </a:rPr>
              <a:t>aprobadas </a:t>
            </a:r>
            <a:r>
              <a:rPr lang="es-ES_tradnl" dirty="0">
                <a:solidFill>
                  <a:schemeClr val="tx1"/>
                </a:solidFill>
              </a:rPr>
              <a:t>con anterioridad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914400" y="4419600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Para modelar estas situaciones se pueden utilizar los </a:t>
            </a:r>
            <a:r>
              <a:rPr lang="es-ES_tradnl" sz="2800" b="1" dirty="0" smtClean="0"/>
              <a:t>Grafos Dirigidos </a:t>
            </a:r>
            <a:r>
              <a:rPr lang="es-ES_tradnl" sz="2800" b="1" dirty="0" err="1" smtClean="0"/>
              <a:t>Acíclicos</a:t>
            </a:r>
            <a:r>
              <a:rPr lang="es-ES_tradnl" sz="2800" b="1" dirty="0" smtClean="0"/>
              <a:t> (DAG), </a:t>
            </a:r>
            <a:r>
              <a:rPr lang="es-ES_tradnl" sz="2800" dirty="0"/>
              <a:t>los cuales pueden </a:t>
            </a:r>
            <a:r>
              <a:rPr lang="es-ES_tradnl" sz="2800" dirty="0" smtClean="0"/>
              <a:t>usarse, </a:t>
            </a:r>
            <a:r>
              <a:rPr lang="es-ES_tradnl" sz="2800" dirty="0"/>
              <a:t>en determinados </a:t>
            </a:r>
            <a:r>
              <a:rPr lang="es-ES_tradnl" sz="2800" dirty="0" smtClean="0"/>
              <a:t>proyectos, </a:t>
            </a:r>
            <a:r>
              <a:rPr lang="es-ES_tradnl" sz="2800" dirty="0"/>
              <a:t>para indicar precedencia entre los eventos que intervienen en el </a:t>
            </a:r>
            <a:r>
              <a:rPr lang="es-ES_tradnl" sz="2800" dirty="0" smtClean="0"/>
              <a:t>mismo</a:t>
            </a:r>
            <a:endParaRPr lang="es-ES_tradnl" sz="2800" dirty="0"/>
          </a:p>
          <a:p>
            <a:endParaRPr lang="es-E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52401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rgbClr val="FF0000"/>
                </a:solidFill>
              </a:rPr>
              <a:t>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24075" y="3505200"/>
            <a:ext cx="5130800" cy="2928938"/>
            <a:chOff x="1827" y="1392"/>
            <a:chExt cx="1418" cy="91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027" y="1728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c5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547" y="2064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547" y="1392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c3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7" y="1392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 dirty="0"/>
                <a:t>c1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827" y="2064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c2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064" y="220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064" y="14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rot="-2180630">
              <a:off x="2760" y="2034"/>
              <a:ext cx="355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rot="2214421">
              <a:off x="2736" y="1671"/>
              <a:ext cx="355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rot="19419370" flipV="1">
              <a:off x="1925" y="1836"/>
              <a:ext cx="740" cy="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381000" y="7620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En el grafo se muestra la estructura de prerrequisitos de </a:t>
            </a:r>
            <a:r>
              <a:rPr lang="es-ES_tradnl" sz="2800" b="1" dirty="0"/>
              <a:t>cinco cursos</a:t>
            </a:r>
            <a:r>
              <a:rPr lang="es-ES_tradnl" sz="2800" dirty="0"/>
              <a:t>, de manera </a:t>
            </a:r>
            <a:r>
              <a:rPr lang="es-ES_tradnl" sz="2800" dirty="0" smtClean="0"/>
              <a:t>tal que:</a:t>
            </a:r>
          </a:p>
          <a:p>
            <a:endParaRPr lang="es-ES_tradnl" sz="2800" dirty="0" smtClean="0"/>
          </a:p>
          <a:p>
            <a:pPr algn="ctr"/>
            <a:r>
              <a:rPr lang="es-ES_tradnl" sz="2800" dirty="0" smtClean="0"/>
              <a:t> existe un </a:t>
            </a:r>
            <a:r>
              <a:rPr lang="es-ES_tradnl" sz="2800" b="1" dirty="0"/>
              <a:t>arco</a:t>
            </a:r>
            <a:r>
              <a:rPr lang="es-ES_tradnl" sz="2800" dirty="0"/>
              <a:t> del </a:t>
            </a:r>
            <a:r>
              <a:rPr lang="es-ES_tradnl" sz="2800" i="1" dirty="0">
                <a:solidFill>
                  <a:srgbClr val="0070C0"/>
                </a:solidFill>
              </a:rPr>
              <a:t>curso </a:t>
            </a:r>
            <a:r>
              <a:rPr lang="es-ES_tradnl" sz="2800" b="1" i="1" dirty="0" smtClean="0">
                <a:solidFill>
                  <a:srgbClr val="0000FF"/>
                </a:solidFill>
              </a:rPr>
              <a:t>u</a:t>
            </a:r>
            <a:r>
              <a:rPr lang="es-ES_tradnl" sz="2800" dirty="0" smtClean="0">
                <a:solidFill>
                  <a:srgbClr val="0070C0"/>
                </a:solidFill>
              </a:rPr>
              <a:t> </a:t>
            </a:r>
            <a:r>
              <a:rPr lang="es-ES_tradnl" sz="2800" dirty="0"/>
              <a:t>al</a:t>
            </a:r>
            <a:r>
              <a:rPr lang="es-ES_tradnl" sz="2800" dirty="0">
                <a:solidFill>
                  <a:srgbClr val="0070C0"/>
                </a:solidFill>
              </a:rPr>
              <a:t> </a:t>
            </a:r>
            <a:r>
              <a:rPr lang="es-ES_tradnl" sz="2800" i="1" dirty="0">
                <a:solidFill>
                  <a:srgbClr val="0070C0"/>
                </a:solidFill>
              </a:rPr>
              <a:t>curso </a:t>
            </a:r>
            <a:r>
              <a:rPr lang="es-ES_tradnl" sz="2800" b="1" i="1" dirty="0" smtClean="0">
                <a:solidFill>
                  <a:srgbClr val="0000FF"/>
                </a:solidFill>
              </a:rPr>
              <a:t>v</a:t>
            </a:r>
            <a:r>
              <a:rPr lang="es-ES_tradnl" sz="2800" i="1" dirty="0" smtClean="0">
                <a:solidFill>
                  <a:srgbClr val="0070C0"/>
                </a:solidFill>
              </a:rPr>
              <a:t>,</a:t>
            </a:r>
            <a:r>
              <a:rPr lang="es-ES_tradnl" sz="2800" dirty="0" smtClean="0">
                <a:solidFill>
                  <a:srgbClr val="0070C0"/>
                </a:solidFill>
              </a:rPr>
              <a:t> </a:t>
            </a:r>
            <a:r>
              <a:rPr lang="es-ES_tradnl" sz="2800" dirty="0" smtClean="0"/>
              <a:t>si el </a:t>
            </a:r>
            <a:r>
              <a:rPr lang="es-ES_tradnl" sz="2800" i="1" dirty="0" smtClean="0">
                <a:solidFill>
                  <a:srgbClr val="0070C0"/>
                </a:solidFill>
              </a:rPr>
              <a:t>curso </a:t>
            </a:r>
            <a:r>
              <a:rPr lang="es-ES_tradnl" sz="2800" b="1" i="1" dirty="0" smtClean="0">
                <a:solidFill>
                  <a:srgbClr val="0000FF"/>
                </a:solidFill>
              </a:rPr>
              <a:t>u</a:t>
            </a:r>
            <a:r>
              <a:rPr lang="es-ES_tradnl" sz="2800" dirty="0" smtClean="0">
                <a:solidFill>
                  <a:srgbClr val="0070C0"/>
                </a:solidFill>
              </a:rPr>
              <a:t> </a:t>
            </a:r>
            <a:r>
              <a:rPr lang="es-ES_tradnl" sz="2800" dirty="0"/>
              <a:t>es un </a:t>
            </a:r>
            <a:r>
              <a:rPr lang="es-ES_tradnl" sz="2800" dirty="0">
                <a:solidFill>
                  <a:srgbClr val="FF0000"/>
                </a:solidFill>
              </a:rPr>
              <a:t>prerrequisito</a:t>
            </a:r>
            <a:r>
              <a:rPr lang="es-ES_tradnl" sz="2800" dirty="0"/>
              <a:t> </a:t>
            </a:r>
            <a:r>
              <a:rPr lang="es-ES_tradnl" sz="2800" dirty="0" smtClean="0"/>
              <a:t>del </a:t>
            </a:r>
            <a:r>
              <a:rPr lang="es-ES_tradnl" sz="2800" i="1" dirty="0" smtClean="0">
                <a:solidFill>
                  <a:srgbClr val="0070C0"/>
                </a:solidFill>
              </a:rPr>
              <a:t>curso </a:t>
            </a:r>
            <a:r>
              <a:rPr lang="es-ES_tradnl" sz="2800" b="1" i="1" dirty="0" smtClean="0">
                <a:solidFill>
                  <a:srgbClr val="0000FF"/>
                </a:solidFill>
              </a:rPr>
              <a:t>v</a:t>
            </a:r>
            <a:endParaRPr lang="es-ES" sz="2800" b="1" i="1" dirty="0">
              <a:solidFill>
                <a:srgbClr val="0000FF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Definición Grafo Dirigido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28800" y="1003518"/>
            <a:ext cx="5638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Definición de 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Grafo dirigido  </a:t>
            </a:r>
            <a:r>
              <a:rPr lang="es-ES" sz="2800" i="1" dirty="0">
                <a:latin typeface="Arial" pitchFamily="34" charset="0"/>
                <a:cs typeface="Arial" pitchFamily="34" charset="0"/>
              </a:rPr>
              <a:t>G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=(</a:t>
            </a:r>
            <a:r>
              <a:rPr lang="es-ES" sz="2800" i="1" dirty="0">
                <a:latin typeface="Arial" pitchFamily="34" charset="0"/>
                <a:cs typeface="Arial" pitchFamily="34" charset="0"/>
              </a:rPr>
              <a:t>V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8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es-ES" sz="2800" i="1" dirty="0">
                <a:latin typeface="Arial" pitchFamily="34" charset="0"/>
                <a:cs typeface="Arial" pitchFamily="34" charset="0"/>
              </a:rPr>
              <a:t>V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: Conjunto finito de vértices    </a:t>
            </a:r>
          </a:p>
          <a:p>
            <a:pPr lvl="1">
              <a:defRPr/>
            </a:pPr>
            <a:r>
              <a:rPr lang="es-ES" sz="2800" i="1" dirty="0">
                <a:latin typeface="Arial" pitchFamily="34" charset="0"/>
                <a:cs typeface="Arial" pitchFamily="34" charset="0"/>
              </a:rPr>
              <a:t>A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: Conjunto de </a:t>
            </a:r>
            <a:r>
              <a:rPr lang="es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arcos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 dirigidos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6200" y="3723144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Cada </a:t>
            </a:r>
            <a:r>
              <a:rPr lang="es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arco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 de </a:t>
            </a:r>
            <a:r>
              <a:rPr lang="es-ES" sz="2800" i="1" dirty="0">
                <a:latin typeface="Arial" pitchFamily="34" charset="0"/>
                <a:cs typeface="Arial" pitchFamily="34" charset="0"/>
              </a:rPr>
              <a:t>A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 es un </a:t>
            </a:r>
            <a:r>
              <a:rPr lang="es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 ordenado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de vértices (</a:t>
            </a:r>
            <a:r>
              <a:rPr lang="es-ES" sz="2800" i="1" dirty="0">
                <a:latin typeface="Arial" pitchFamily="34" charset="0"/>
                <a:cs typeface="Arial" pitchFamily="34" charset="0"/>
              </a:rPr>
              <a:t>v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800" i="1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El </a:t>
            </a:r>
            <a:r>
              <a:rPr lang="es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arco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 (</a:t>
            </a:r>
            <a:r>
              <a:rPr lang="es-ES" sz="2800" i="1" dirty="0">
                <a:latin typeface="Arial" pitchFamily="34" charset="0"/>
                <a:cs typeface="Arial" pitchFamily="34" charset="0"/>
              </a:rPr>
              <a:t>v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800" i="1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) suele expresarse de la forma </a:t>
            </a:r>
            <a:r>
              <a:rPr lang="es-ES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ja-JP" sz="2800" b="1" dirty="0">
                <a:solidFill>
                  <a:srgbClr val="FF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→ </a:t>
            </a:r>
            <a:r>
              <a:rPr lang="es-ES" altLang="ja-JP" sz="2800" b="1" i="1" dirty="0" smtClean="0">
                <a:solidFill>
                  <a:srgbClr val="FF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</a:t>
            </a:r>
            <a:endParaRPr lang="es-ES" altLang="ja-JP" sz="2800" b="1" i="1" dirty="0">
              <a:solidFill>
                <a:srgbClr val="FF0000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>
              <a:defRPr/>
            </a:pPr>
            <a:endParaRPr lang="es-ES" altLang="ja-JP" sz="2800" dirty="0"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s-ES" altLang="ja-JP" sz="2800" dirty="0">
                <a:latin typeface="Arial" pitchFamily="34" charset="0"/>
                <a:ea typeface="ＭＳ Ｐゴシック" charset="-128"/>
                <a:cs typeface="Arial" pitchFamily="34" charset="0"/>
              </a:rPr>
              <a:t>Se dice que el </a:t>
            </a:r>
            <a:r>
              <a:rPr lang="es-ES" altLang="ja-JP" sz="2800" b="1" dirty="0">
                <a:solidFill>
                  <a:srgbClr val="0000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arco</a:t>
            </a:r>
            <a:r>
              <a:rPr lang="es-ES" altLang="ja-JP" sz="2800" dirty="0"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s-ES" altLang="ja-JP" sz="2800" b="1" i="1" dirty="0">
                <a:solidFill>
                  <a:srgbClr val="FF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v</a:t>
            </a:r>
            <a:r>
              <a:rPr lang="es-ES" altLang="ja-JP" sz="2800" b="1" dirty="0">
                <a:solidFill>
                  <a:srgbClr val="FF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→ </a:t>
            </a:r>
            <a:r>
              <a:rPr lang="es-ES" altLang="ja-JP" sz="2800" b="1" i="1" dirty="0">
                <a:solidFill>
                  <a:srgbClr val="FF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</a:t>
            </a:r>
            <a:r>
              <a:rPr lang="es-ES" altLang="ja-JP" sz="2800" dirty="0">
                <a:latin typeface="Arial" pitchFamily="34" charset="0"/>
                <a:ea typeface="ＭＳ Ｐゴシック" charset="-128"/>
                <a:cs typeface="Arial" pitchFamily="34" charset="0"/>
              </a:rPr>
              <a:t>, va de </a:t>
            </a:r>
            <a:r>
              <a:rPr lang="es-ES" altLang="ja-JP" sz="2800" b="1" i="1" dirty="0">
                <a:solidFill>
                  <a:srgbClr val="FF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v</a:t>
            </a:r>
            <a:r>
              <a:rPr lang="es-ES" altLang="ja-JP" sz="2800" dirty="0">
                <a:latin typeface="Arial" pitchFamily="34" charset="0"/>
                <a:ea typeface="ＭＳ Ｐゴシック" charset="-128"/>
                <a:cs typeface="Arial" pitchFamily="34" charset="0"/>
              </a:rPr>
              <a:t> a </a:t>
            </a:r>
            <a:r>
              <a:rPr lang="es-ES" altLang="ja-JP" sz="2800" b="1" i="1" dirty="0">
                <a:solidFill>
                  <a:srgbClr val="FF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</a:t>
            </a:r>
            <a:r>
              <a:rPr lang="es-ES" altLang="ja-JP" sz="2800" dirty="0">
                <a:latin typeface="Arial" pitchFamily="34" charset="0"/>
                <a:ea typeface="ＭＳ Ｐゴシック" charset="-128"/>
                <a:cs typeface="Arial" pitchFamily="34" charset="0"/>
              </a:rPr>
              <a:t> y que </a:t>
            </a:r>
            <a:r>
              <a:rPr lang="es-ES" altLang="ja-JP" sz="2800" b="1" i="1" dirty="0">
                <a:solidFill>
                  <a:srgbClr val="FF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</a:t>
            </a:r>
            <a:r>
              <a:rPr lang="es-ES" altLang="ja-JP" sz="2800" dirty="0">
                <a:latin typeface="Arial" pitchFamily="34" charset="0"/>
                <a:ea typeface="ＭＳ Ｐゴシック" charset="-128"/>
                <a:cs typeface="Arial" pitchFamily="34" charset="0"/>
              </a:rPr>
              <a:t> y </a:t>
            </a:r>
            <a:r>
              <a:rPr lang="es-ES" altLang="ja-JP" sz="2800" b="1" i="1" dirty="0">
                <a:solidFill>
                  <a:srgbClr val="FF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v</a:t>
            </a:r>
            <a:r>
              <a:rPr lang="es-ES" altLang="ja-JP" sz="2800" dirty="0">
                <a:latin typeface="Arial" pitchFamily="34" charset="0"/>
                <a:ea typeface="ＭＳ Ｐゴシック" charset="-128"/>
                <a:cs typeface="Arial" pitchFamily="34" charset="0"/>
              </a:rPr>
              <a:t> son </a:t>
            </a:r>
            <a:r>
              <a:rPr lang="es-ES" altLang="ja-JP" sz="2800" b="1" dirty="0">
                <a:solidFill>
                  <a:srgbClr val="0000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vértices </a:t>
            </a:r>
            <a:r>
              <a:rPr lang="es-ES" altLang="ja-JP" sz="2800" b="1" dirty="0" smtClean="0">
                <a:solidFill>
                  <a:srgbClr val="0000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adyacentes</a:t>
            </a:r>
            <a:endParaRPr lang="es-ES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4953000"/>
            <a:ext cx="9144000" cy="951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1363682"/>
            <a:ext cx="864076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2800" b="1" dirty="0"/>
              <a:t>Definición: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2800" dirty="0" smtClean="0"/>
              <a:t>Un </a:t>
            </a:r>
            <a:r>
              <a:rPr lang="es-ES_tradnl" sz="2800" b="1" dirty="0" smtClean="0">
                <a:solidFill>
                  <a:srgbClr val="0000FF"/>
                </a:solidFill>
              </a:rPr>
              <a:t>orden topológico </a:t>
            </a:r>
            <a:r>
              <a:rPr lang="es-ES_tradnl" sz="2800" dirty="0"/>
              <a:t>de un grafo dirigido y acíclico </a:t>
            </a:r>
            <a:r>
              <a:rPr lang="es-ES_tradnl" sz="2800" i="1" dirty="0"/>
              <a:t>(suele llamárseles </a:t>
            </a:r>
            <a:r>
              <a:rPr lang="es-ES_tradnl" sz="2800" i="1" dirty="0" smtClean="0"/>
              <a:t>DAG a este tipo de Grafos)</a:t>
            </a:r>
            <a:r>
              <a:rPr lang="es-ES_tradnl" sz="2800" dirty="0" smtClean="0"/>
              <a:t> </a:t>
            </a:r>
            <a:r>
              <a:rPr lang="es-ES_tradnl" sz="2800" dirty="0"/>
              <a:t>G=(V, </a:t>
            </a:r>
            <a:r>
              <a:rPr lang="es-ES_tradnl" sz="2800" dirty="0" smtClean="0"/>
              <a:t>E) </a:t>
            </a:r>
            <a:r>
              <a:rPr lang="es-ES_tradnl" sz="2800" dirty="0"/>
              <a:t>es </a:t>
            </a:r>
            <a:r>
              <a:rPr lang="es-ES_tradnl" sz="2800" b="1" dirty="0">
                <a:solidFill>
                  <a:srgbClr val="0000FF"/>
                </a:solidFill>
              </a:rPr>
              <a:t>una ordenación lineal de todos sus vértices</a:t>
            </a:r>
            <a:r>
              <a:rPr lang="es-ES_tradnl" sz="2800" dirty="0"/>
              <a:t>, de manera tal que si el arco </a:t>
            </a:r>
            <a:r>
              <a:rPr lang="es-ES_tradnl" sz="2800" b="1" dirty="0"/>
              <a:t>(</a:t>
            </a:r>
            <a:r>
              <a:rPr lang="es-ES_tradnl" sz="2800" b="1" i="1" dirty="0"/>
              <a:t>u</a:t>
            </a:r>
            <a:r>
              <a:rPr lang="es-ES_tradnl" sz="2800" b="1" dirty="0"/>
              <a:t>, </a:t>
            </a:r>
            <a:r>
              <a:rPr lang="es-ES_tradnl" sz="2800" b="1" i="1" dirty="0"/>
              <a:t>v</a:t>
            </a:r>
            <a:r>
              <a:rPr lang="es-ES_tradnl" sz="2800" b="1" dirty="0"/>
              <a:t>) </a:t>
            </a:r>
            <a:r>
              <a:rPr lang="es-ES_tradnl" sz="2800" dirty="0"/>
              <a:t>está en </a:t>
            </a:r>
            <a:r>
              <a:rPr lang="es-ES_tradnl" sz="2800" dirty="0" smtClean="0"/>
              <a:t>E, </a:t>
            </a:r>
            <a:r>
              <a:rPr lang="es-ES_tradnl" sz="2800" dirty="0"/>
              <a:t>entonces el vértice </a:t>
            </a:r>
            <a:r>
              <a:rPr lang="es-ES_tradnl" sz="2800" b="1" i="1" dirty="0"/>
              <a:t>u</a:t>
            </a:r>
            <a:r>
              <a:rPr lang="es-ES_tradnl" sz="2800" dirty="0"/>
              <a:t> aparece antes que el </a:t>
            </a:r>
            <a:r>
              <a:rPr lang="es-ES_tradnl" sz="2800" b="1" i="1" dirty="0"/>
              <a:t>v</a:t>
            </a:r>
            <a:r>
              <a:rPr lang="es-ES_tradnl" sz="2800" dirty="0"/>
              <a:t> en el orden lineal establecido</a:t>
            </a:r>
          </a:p>
          <a:p>
            <a:pPr>
              <a:spcBef>
                <a:spcPct val="50000"/>
              </a:spcBef>
              <a:defRPr/>
            </a:pPr>
            <a:endParaRPr lang="en-US" sz="2800" i="1" dirty="0" smtClean="0"/>
          </a:p>
          <a:p>
            <a:pPr algn="ctr">
              <a:spcBef>
                <a:spcPct val="50000"/>
              </a:spcBef>
              <a:defRPr/>
            </a:pPr>
            <a:r>
              <a:rPr lang="en-US" sz="2400" i="1" dirty="0" smtClean="0"/>
              <a:t>Si en el </a:t>
            </a:r>
            <a:r>
              <a:rPr lang="en-US" sz="2400" i="1" dirty="0" err="1"/>
              <a:t>grafo</a:t>
            </a:r>
            <a:r>
              <a:rPr lang="en-US" sz="2400" i="1" dirty="0"/>
              <a:t> </a:t>
            </a:r>
            <a:r>
              <a:rPr lang="en-US" sz="2400" b="1" i="1" dirty="0" smtClean="0"/>
              <a:t>HAY CICLOS</a:t>
            </a:r>
            <a:r>
              <a:rPr lang="en-US" sz="2400" i="1" dirty="0" smtClean="0"/>
              <a:t>, entonces </a:t>
            </a:r>
            <a:r>
              <a:rPr lang="en-US" sz="2400" i="1" dirty="0"/>
              <a:t>no tiene </a:t>
            </a:r>
            <a:r>
              <a:rPr lang="en-US" sz="2400" i="1" dirty="0" err="1"/>
              <a:t>sentido</a:t>
            </a:r>
            <a:r>
              <a:rPr lang="en-US" sz="2400" i="1" dirty="0"/>
              <a:t> </a:t>
            </a:r>
            <a:r>
              <a:rPr lang="en-US" sz="2400" i="1" dirty="0" err="1"/>
              <a:t>hablar</a:t>
            </a:r>
            <a:r>
              <a:rPr lang="en-US" sz="2400" i="1" dirty="0"/>
              <a:t> de </a:t>
            </a:r>
            <a:r>
              <a:rPr lang="en-US" sz="2400" i="1" dirty="0" err="1"/>
              <a:t>esta</a:t>
            </a:r>
            <a:r>
              <a:rPr lang="en-US" sz="2400" i="1" dirty="0"/>
              <a:t> </a:t>
            </a:r>
            <a:r>
              <a:rPr lang="en-US" sz="2400" i="1" dirty="0" err="1" smtClean="0"/>
              <a:t>ordenación</a:t>
            </a:r>
            <a:r>
              <a:rPr lang="en-US" sz="2400" i="1" dirty="0" smtClean="0"/>
              <a:t> </a:t>
            </a:r>
            <a:r>
              <a:rPr lang="en-US" sz="2400" i="1" dirty="0" err="1"/>
              <a:t>pues</a:t>
            </a:r>
            <a:r>
              <a:rPr lang="en-US" sz="2400" i="1" dirty="0"/>
              <a:t> la </a:t>
            </a:r>
            <a:r>
              <a:rPr lang="en-US" sz="2400" i="1" dirty="0" err="1"/>
              <a:t>misma</a:t>
            </a:r>
            <a:r>
              <a:rPr lang="en-US" sz="2400" i="1" dirty="0"/>
              <a:t> no es </a:t>
            </a:r>
            <a:r>
              <a:rPr lang="en-US" sz="2400" i="1" dirty="0" err="1"/>
              <a:t>posible</a:t>
            </a:r>
            <a:r>
              <a:rPr lang="en-US" sz="2400" i="1" dirty="0"/>
              <a:t> de </a:t>
            </a:r>
            <a:r>
              <a:rPr lang="en-US" sz="2400" i="1" dirty="0" err="1" smtClean="0"/>
              <a:t>obtener</a:t>
            </a:r>
            <a:endParaRPr lang="en-US" sz="2400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2400" y="5581471"/>
            <a:ext cx="8864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 smtClean="0"/>
              <a:t>La </a:t>
            </a:r>
            <a:r>
              <a:rPr lang="en-US" sz="2400" b="1" dirty="0" err="1" smtClean="0"/>
              <a:t>ordenación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Topológica</a:t>
            </a:r>
            <a:r>
              <a:rPr lang="en-US" sz="2400" b="1" dirty="0" smtClean="0"/>
              <a:t> </a:t>
            </a:r>
            <a:r>
              <a:rPr lang="en-US" sz="2400" dirty="0" err="1"/>
              <a:t>puede</a:t>
            </a:r>
            <a:r>
              <a:rPr lang="en-US" sz="2400" dirty="0"/>
              <a:t> verse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ordenación</a:t>
            </a:r>
            <a:r>
              <a:rPr lang="en-US" sz="2400" dirty="0"/>
              <a:t> de los </a:t>
            </a:r>
            <a:r>
              <a:rPr lang="en-US" sz="2400" dirty="0" err="1"/>
              <a:t>vértices</a:t>
            </a:r>
            <a:r>
              <a:rPr lang="en-US" sz="2400" dirty="0"/>
              <a:t> del </a:t>
            </a:r>
            <a:r>
              <a:rPr lang="en-US" sz="2400" dirty="0" err="1"/>
              <a:t>grafo</a:t>
            </a:r>
            <a:r>
              <a:rPr lang="en-US" sz="2400" dirty="0"/>
              <a:t> a </a:t>
            </a:r>
            <a:r>
              <a:rPr lang="en-US" sz="2400" dirty="0" err="1"/>
              <a:t>través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línea</a:t>
            </a:r>
            <a:r>
              <a:rPr lang="en-US" sz="2400" dirty="0"/>
              <a:t> horizontal de </a:t>
            </a:r>
            <a:r>
              <a:rPr lang="en-US" sz="2400" dirty="0" err="1"/>
              <a:t>manera</a:t>
            </a:r>
            <a:r>
              <a:rPr lang="en-US" sz="2400" dirty="0"/>
              <a:t> tal que </a:t>
            </a:r>
            <a:r>
              <a:rPr lang="en-US" sz="2400" dirty="0" smtClean="0"/>
              <a:t>la </a:t>
            </a:r>
            <a:r>
              <a:rPr lang="en-US" sz="2400" dirty="0" err="1" smtClean="0"/>
              <a:t>dirección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arcos es de </a:t>
            </a:r>
            <a:r>
              <a:rPr lang="en-US" sz="2400" i="1" dirty="0" err="1" smtClean="0">
                <a:solidFill>
                  <a:srgbClr val="FF0000"/>
                </a:solidFill>
              </a:rPr>
              <a:t>izquierda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i="1" dirty="0" err="1" smtClean="0">
                <a:solidFill>
                  <a:srgbClr val="FF0000"/>
                </a:solidFill>
              </a:rPr>
              <a:t>derecha</a:t>
            </a:r>
            <a:endParaRPr lang="es-ES_tradnl" sz="2400" i="1" dirty="0">
              <a:solidFill>
                <a:srgbClr val="FF0000"/>
              </a:solidFill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1042988" y="4670425"/>
            <a:ext cx="7200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1546225" y="4219575"/>
            <a:ext cx="6121400" cy="809625"/>
            <a:chOff x="249" y="2466"/>
            <a:chExt cx="3856" cy="51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249" y="2490"/>
              <a:ext cx="497" cy="4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 dirty="0"/>
                <a:t>c1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1068" y="2490"/>
              <a:ext cx="497" cy="4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c2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1882" y="2490"/>
              <a:ext cx="497" cy="4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c3</a:t>
              </a: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2746" y="2478"/>
              <a:ext cx="497" cy="4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c4</a:t>
              </a: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3608" y="2478"/>
              <a:ext cx="497" cy="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c5</a:t>
              </a: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243" y="264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cxnSp>
          <p:nvCxnSpPr>
            <p:cNvPr id="25" name="AutoShape 20"/>
            <p:cNvCxnSpPr>
              <a:cxnSpLocks noChangeShapeType="1"/>
              <a:stCxn id="21" idx="0"/>
              <a:endCxn id="23" idx="0"/>
            </p:cNvCxnSpPr>
            <p:nvPr/>
          </p:nvCxnSpPr>
          <p:spPr bwMode="auto">
            <a:xfrm rot="-5400000">
              <a:off x="2988" y="1609"/>
              <a:ext cx="12" cy="1726"/>
            </a:xfrm>
            <a:prstGeom prst="curvedConnector3">
              <a:avLst>
                <a:gd name="adj1" fmla="val 1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1"/>
            <p:cNvCxnSpPr>
              <a:cxnSpLocks noChangeShapeType="1"/>
              <a:stCxn id="20" idx="0"/>
              <a:endCxn id="22" idx="0"/>
            </p:cNvCxnSpPr>
            <p:nvPr/>
          </p:nvCxnSpPr>
          <p:spPr bwMode="auto">
            <a:xfrm rot="-5400000">
              <a:off x="2150" y="1633"/>
              <a:ext cx="12" cy="1678"/>
            </a:xfrm>
            <a:prstGeom prst="curvedConnector3">
              <a:avLst>
                <a:gd name="adj1" fmla="val 1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2"/>
            <p:cNvCxnSpPr>
              <a:cxnSpLocks noChangeShapeType="1"/>
              <a:stCxn id="20" idx="0"/>
              <a:endCxn id="21" idx="0"/>
            </p:cNvCxnSpPr>
            <p:nvPr/>
          </p:nvCxnSpPr>
          <p:spPr bwMode="auto">
            <a:xfrm rot="5400000" flipV="1">
              <a:off x="1723" y="2072"/>
              <a:ext cx="1" cy="814"/>
            </a:xfrm>
            <a:prstGeom prst="curvedConnector3">
              <a:avLst>
                <a:gd name="adj1" fmla="val -132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3"/>
            <p:cNvCxnSpPr>
              <a:cxnSpLocks noChangeShapeType="1"/>
              <a:stCxn id="19" idx="0"/>
              <a:endCxn id="21" idx="0"/>
            </p:cNvCxnSpPr>
            <p:nvPr/>
          </p:nvCxnSpPr>
          <p:spPr bwMode="auto">
            <a:xfrm rot="5400000" flipV="1">
              <a:off x="1314" y="1662"/>
              <a:ext cx="1" cy="1633"/>
            </a:xfrm>
            <a:prstGeom prst="curvedConnector3">
              <a:avLst>
                <a:gd name="adj1" fmla="val -132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268538" y="3746500"/>
            <a:ext cx="158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/>
              <a:t>(c1, c3)</a:t>
            </a:r>
            <a:endParaRPr lang="es-ES_tradnl" sz="1400" b="1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433763" y="4046537"/>
            <a:ext cx="158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/>
              <a:t>(c2, c3)</a:t>
            </a:r>
            <a:endParaRPr lang="es-ES_tradnl" sz="1400" b="1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116388" y="3729037"/>
            <a:ext cx="158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/>
              <a:t>(c2, c4)</a:t>
            </a:r>
            <a:endParaRPr lang="es-ES_tradnl" sz="1400" b="1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581650" y="3713162"/>
            <a:ext cx="158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/>
              <a:t>(c3, c5)</a:t>
            </a:r>
            <a:endParaRPr lang="es-ES_tradnl" sz="1400" b="1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178550" y="4114800"/>
            <a:ext cx="158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/>
              <a:t>(c4, c5)</a:t>
            </a:r>
            <a:endParaRPr lang="es-ES_tradnl" sz="1400" b="1" dirty="0"/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2124075" y="762000"/>
            <a:ext cx="5130800" cy="2928938"/>
            <a:chOff x="1827" y="1392"/>
            <a:chExt cx="1418" cy="912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3027" y="1728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c5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2547" y="2064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c4</a:t>
              </a: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2547" y="1392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c3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1827" y="1392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 dirty="0"/>
                <a:t>c1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1827" y="2064"/>
              <a:ext cx="218" cy="2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c2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2064" y="220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2064" y="14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rot="-2180630">
              <a:off x="2760" y="2034"/>
              <a:ext cx="355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rot="2214421">
              <a:off x="2736" y="1671"/>
              <a:ext cx="355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rot="19419370" flipV="1">
              <a:off x="1925" y="1836"/>
              <a:ext cx="740" cy="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5" name="44 CuadroTexto"/>
          <p:cNvSpPr txBox="1"/>
          <p:nvPr/>
        </p:nvSpPr>
        <p:spPr>
          <a:xfrm>
            <a:off x="6969919" y="3126293"/>
            <a:ext cx="2174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FF0000"/>
                </a:solidFill>
              </a:rPr>
              <a:t>c1, c2, c3, c4</a:t>
            </a:r>
            <a:r>
              <a:rPr lang="es-ES_tradnl" dirty="0"/>
              <a:t> y </a:t>
            </a:r>
            <a:r>
              <a:rPr lang="es-ES_tradnl" b="1" dirty="0">
                <a:solidFill>
                  <a:srgbClr val="FF0000"/>
                </a:solidFill>
              </a:rPr>
              <a:t>c5</a:t>
            </a:r>
            <a:r>
              <a:rPr lang="es-ES_tradnl" dirty="0"/>
              <a:t> es </a:t>
            </a:r>
            <a:r>
              <a:rPr lang="es-ES_tradnl" dirty="0" smtClean="0"/>
              <a:t>un orden topológico </a:t>
            </a:r>
            <a:endParaRPr lang="es-ES_tradnl" dirty="0"/>
          </a:p>
          <a:p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04800" y="5068669"/>
            <a:ext cx="901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0070C0"/>
                </a:solidFill>
              </a:rPr>
              <a:t>Al tomar los cursos de esta forma, se puede satisfacer la relación de prerrequisitos dad</a:t>
            </a:r>
            <a:r>
              <a:rPr lang="es-ES_tradnl" sz="1600" b="1" dirty="0">
                <a:solidFill>
                  <a:srgbClr val="0070C0"/>
                </a:solidFill>
              </a:rPr>
              <a:t>a</a:t>
            </a:r>
          </a:p>
          <a:p>
            <a:endParaRPr lang="es-E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62000" y="461146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/>
              <a:t>Haciendo una simple modificación al algoritmo de búsqueda en profundidad, podemos obtener un algoritmo para la </a:t>
            </a:r>
            <a:r>
              <a:rPr lang="es-ES_tradnl" sz="2400" b="1" dirty="0" smtClean="0"/>
              <a:t>ordenación topológica</a:t>
            </a:r>
            <a:endParaRPr lang="es-ES_tradnl" sz="24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914400" y="1219200"/>
            <a:ext cx="7315200" cy="26776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Ejemplo</a:t>
            </a:r>
            <a:r>
              <a:rPr lang="en-US" dirty="0" smtClean="0">
                <a:solidFill>
                  <a:schemeClr val="tx1"/>
                </a:solidFill>
              </a:rPr>
              <a:t> 2: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Precedencia en relación al modo de vestirse un hombre tras haberse levantado en la mañana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133600" y="19812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opa</a:t>
            </a:r>
            <a:r>
              <a:rPr lang="en-US" b="1" dirty="0" smtClean="0">
                <a:solidFill>
                  <a:schemeClr val="tx1"/>
                </a:solidFill>
              </a:rPr>
              <a:t> interior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133600" y="28956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pantalones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133600" y="38100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cinto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4343400" y="38100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camisa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343400" y="47244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corbata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343400" y="56388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saco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5105400" y="19812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5105400" y="28956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zapatos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705600" y="19812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reloj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15" name="14 Conector recto de flecha"/>
          <p:cNvCxnSpPr>
            <a:stCxn id="5" idx="2"/>
            <a:endCxn id="6" idx="0"/>
          </p:cNvCxnSpPr>
          <p:nvPr/>
        </p:nvCxnSpPr>
        <p:spPr>
          <a:xfrm>
            <a:off x="2781300" y="25146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6" idx="2"/>
            <a:endCxn id="7" idx="0"/>
          </p:cNvCxnSpPr>
          <p:nvPr/>
        </p:nvCxnSpPr>
        <p:spPr>
          <a:xfrm>
            <a:off x="2781300" y="34290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8" idx="2"/>
            <a:endCxn id="9" idx="0"/>
          </p:cNvCxnSpPr>
          <p:nvPr/>
        </p:nvCxnSpPr>
        <p:spPr>
          <a:xfrm>
            <a:off x="4991100" y="43434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9" idx="2"/>
            <a:endCxn id="10" idx="0"/>
          </p:cNvCxnSpPr>
          <p:nvPr/>
        </p:nvCxnSpPr>
        <p:spPr>
          <a:xfrm>
            <a:off x="4991100" y="5257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1" idx="2"/>
            <a:endCxn id="12" idx="0"/>
          </p:cNvCxnSpPr>
          <p:nvPr/>
        </p:nvCxnSpPr>
        <p:spPr>
          <a:xfrm>
            <a:off x="5753100" y="25146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6" idx="3"/>
            <a:endCxn id="12" idx="1"/>
          </p:cNvCxnSpPr>
          <p:nvPr/>
        </p:nvCxnSpPr>
        <p:spPr>
          <a:xfrm>
            <a:off x="3429000" y="3162300"/>
            <a:ext cx="1676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5" idx="3"/>
            <a:endCxn id="12" idx="1"/>
          </p:cNvCxnSpPr>
          <p:nvPr/>
        </p:nvCxnSpPr>
        <p:spPr>
          <a:xfrm>
            <a:off x="3429000" y="2247900"/>
            <a:ext cx="16764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8" idx="1"/>
            <a:endCxn id="7" idx="3"/>
          </p:cNvCxnSpPr>
          <p:nvPr/>
        </p:nvCxnSpPr>
        <p:spPr>
          <a:xfrm flipH="1">
            <a:off x="3429000" y="40767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7" idx="3"/>
            <a:endCxn id="10" idx="1"/>
          </p:cNvCxnSpPr>
          <p:nvPr/>
        </p:nvCxnSpPr>
        <p:spPr>
          <a:xfrm>
            <a:off x="3429000" y="4076700"/>
            <a:ext cx="914400" cy="182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79136" y="1431893"/>
            <a:ext cx="3664851" cy="5805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" y="3685329"/>
            <a:ext cx="3664851" cy="7342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838200"/>
                <a:ext cx="513541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DFS-VISIT-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TopologicalSort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G, 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</a:t>
                </a:r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time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 time + 1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d[u] = time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s-MX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time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time + 1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f[u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time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stack.Push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[u]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513541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069" t="-768" b="-13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52534" y="1066800"/>
            <a:ext cx="228600" cy="1183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2534" y="2285999"/>
            <a:ext cx="228600" cy="13671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52534" y="3685329"/>
            <a:ext cx="228600" cy="101336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4800" y="2241045"/>
            <a:ext cx="4247734" cy="92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00" y="3669030"/>
            <a:ext cx="4247734" cy="162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6700" y="4724400"/>
            <a:ext cx="424773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4 CuadroTexto"/>
              <p:cNvSpPr txBox="1"/>
              <p:nvPr/>
            </p:nvSpPr>
            <p:spPr>
              <a:xfrm>
                <a:off x="5257800" y="838199"/>
                <a:ext cx="3392881" cy="5466576"/>
              </a:xfrm>
              <a:prstGeom prst="roundRect">
                <a:avLst>
                  <a:gd name="adj" fmla="val 10817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b="1" dirty="0" smtClean="0"/>
                  <a:t>NOTAS</a:t>
                </a:r>
              </a:p>
              <a:p>
                <a:pPr algn="ctr"/>
                <a:endParaRPr lang="es-MX" sz="2400" b="1" dirty="0" smtClean="0"/>
              </a:p>
              <a:p>
                <a:pPr algn="ctr"/>
                <a:r>
                  <a:rPr lang="es-MX" dirty="0" smtClean="0"/>
                  <a:t>La pila “</a:t>
                </a:r>
                <a:r>
                  <a:rPr lang="es-MX" b="1" i="1" dirty="0" err="1" smtClean="0">
                    <a:solidFill>
                      <a:srgbClr val="0000FF"/>
                    </a:solidFill>
                  </a:rPr>
                  <a:t>stack</a:t>
                </a:r>
                <a:r>
                  <a:rPr lang="es-MX" dirty="0" smtClean="0"/>
                  <a:t>” devuelve los vértices en orden cuando se hace </a:t>
                </a:r>
                <a:r>
                  <a:rPr lang="es-MX" i="1" dirty="0" smtClean="0"/>
                  <a:t>pop()</a:t>
                </a:r>
                <a:endParaRPr lang="es-MX" dirty="0" smtClean="0"/>
              </a:p>
              <a:p>
                <a:pPr algn="ctr"/>
                <a:endParaRPr lang="es-MX" dirty="0" smtClean="0"/>
              </a:p>
              <a:p>
                <a:pPr algn="ctr"/>
                <a:r>
                  <a:rPr lang="es-MX" dirty="0" smtClean="0"/>
                  <a:t>Si se utiliza una </a:t>
                </a:r>
                <a:r>
                  <a:rPr lang="es-MX" b="1" dirty="0" smtClean="0">
                    <a:solidFill>
                      <a:srgbClr val="0000FF"/>
                    </a:solidFill>
                  </a:rPr>
                  <a:t>Lista</a:t>
                </a:r>
                <a:r>
                  <a:rPr lang="es-MX" dirty="0" smtClean="0"/>
                  <a:t> hay que “invertirla” o insertar cada vértice por el inicio de la Lista</a:t>
                </a:r>
              </a:p>
              <a:p>
                <a:pPr algn="ctr"/>
                <a:endParaRPr lang="es-MX" dirty="0"/>
              </a:p>
              <a:p>
                <a:pPr algn="ctr"/>
                <a:r>
                  <a:rPr lang="es-MX" dirty="0" smtClean="0"/>
                  <a:t>Siempre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s-MX" dirty="0" smtClean="0"/>
              </a:p>
              <a:p>
                <a:pPr algn="ctr"/>
                <a:endParaRPr lang="es-MX" dirty="0" smtClean="0"/>
              </a:p>
              <a:p>
                <a:pPr algn="ctr"/>
                <a:r>
                  <a:rPr lang="es-MX" dirty="0" smtClean="0"/>
                  <a:t>Los tiempos de descubrimiento y finalización (d[u] y f[u]) no son estrictamente necesarios para calcular un </a:t>
                </a:r>
                <a:r>
                  <a:rPr lang="es-MX" b="1" dirty="0" smtClean="0"/>
                  <a:t>orden topológico</a:t>
                </a:r>
                <a:r>
                  <a:rPr lang="es-MX" dirty="0" smtClean="0"/>
                  <a:t>, pero se pueden utilizar para otros problemas</a:t>
                </a:r>
                <a:endParaRPr lang="es-MX" sz="2000" dirty="0" smtClean="0"/>
              </a:p>
            </p:txBody>
          </p:sp>
        </mc:Choice>
        <mc:Fallback xmlns="">
          <p:sp>
            <p:nvSpPr>
              <p:cNvPr id="38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38199"/>
                <a:ext cx="3392881" cy="5466576"/>
              </a:xfrm>
              <a:prstGeom prst="roundRect">
                <a:avLst>
                  <a:gd name="adj" fmla="val 1081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DFS - 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24254" y="5838129"/>
            <a:ext cx="2952345" cy="429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479136" y="5334000"/>
            <a:ext cx="325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O(1)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DFS –VISIT- TS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l-GR" b="1" dirty="0" smtClean="0"/>
              <a:t>Θ(</a:t>
            </a:r>
            <a:r>
              <a:rPr lang="es-ES" b="1" i="1" dirty="0"/>
              <a:t>V </a:t>
            </a:r>
            <a:r>
              <a:rPr lang="es-ES" b="1" dirty="0"/>
              <a:t>+ </a:t>
            </a:r>
            <a:r>
              <a:rPr lang="es-ES" b="1" i="1" dirty="0"/>
              <a:t>E</a:t>
            </a:r>
            <a:r>
              <a:rPr lang="es-ES" b="1" dirty="0" smtClean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8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82 Rectángulo"/>
          <p:cNvSpPr/>
          <p:nvPr/>
        </p:nvSpPr>
        <p:spPr>
          <a:xfrm>
            <a:off x="0" y="4991100"/>
            <a:ext cx="9140716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5105400" y="2324100"/>
            <a:ext cx="3978166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133600" y="6858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opa</a:t>
            </a:r>
            <a:r>
              <a:rPr lang="en-US" b="1" dirty="0" smtClean="0">
                <a:solidFill>
                  <a:schemeClr val="tx1"/>
                </a:solidFill>
              </a:rPr>
              <a:t> interior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133600" y="16002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pantalones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133600" y="25146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cinto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3657600" y="25146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camisa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3657600" y="34290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corbata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657600" y="43434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saco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5105400" y="6858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5105400" y="16002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zapatos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705600" y="685800"/>
            <a:ext cx="12954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reloj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15" name="14 Conector recto de flecha"/>
          <p:cNvCxnSpPr>
            <a:stCxn id="5" idx="2"/>
            <a:endCxn id="6" idx="0"/>
          </p:cNvCxnSpPr>
          <p:nvPr/>
        </p:nvCxnSpPr>
        <p:spPr>
          <a:xfrm>
            <a:off x="2781300" y="12192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6" idx="2"/>
            <a:endCxn id="7" idx="0"/>
          </p:cNvCxnSpPr>
          <p:nvPr/>
        </p:nvCxnSpPr>
        <p:spPr>
          <a:xfrm>
            <a:off x="2781300" y="21336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8" idx="2"/>
            <a:endCxn id="9" idx="0"/>
          </p:cNvCxnSpPr>
          <p:nvPr/>
        </p:nvCxnSpPr>
        <p:spPr>
          <a:xfrm>
            <a:off x="4305300" y="30480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9" idx="2"/>
            <a:endCxn id="10" idx="0"/>
          </p:cNvCxnSpPr>
          <p:nvPr/>
        </p:nvCxnSpPr>
        <p:spPr>
          <a:xfrm>
            <a:off x="4305300" y="39624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1" idx="2"/>
            <a:endCxn id="12" idx="0"/>
          </p:cNvCxnSpPr>
          <p:nvPr/>
        </p:nvCxnSpPr>
        <p:spPr>
          <a:xfrm>
            <a:off x="5753100" y="12192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6" idx="3"/>
            <a:endCxn id="12" idx="1"/>
          </p:cNvCxnSpPr>
          <p:nvPr/>
        </p:nvCxnSpPr>
        <p:spPr>
          <a:xfrm>
            <a:off x="3429000" y="1866900"/>
            <a:ext cx="1676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5" idx="3"/>
            <a:endCxn id="12" idx="1"/>
          </p:cNvCxnSpPr>
          <p:nvPr/>
        </p:nvCxnSpPr>
        <p:spPr>
          <a:xfrm>
            <a:off x="3429000" y="952500"/>
            <a:ext cx="16764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8" idx="1"/>
            <a:endCxn id="7" idx="3"/>
          </p:cNvCxnSpPr>
          <p:nvPr/>
        </p:nvCxnSpPr>
        <p:spPr>
          <a:xfrm flipH="1">
            <a:off x="3429000" y="27813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7" idx="3"/>
            <a:endCxn id="10" idx="1"/>
          </p:cNvCxnSpPr>
          <p:nvPr/>
        </p:nvCxnSpPr>
        <p:spPr>
          <a:xfrm>
            <a:off x="3429000" y="2781300"/>
            <a:ext cx="228600" cy="182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 redondeado"/>
          <p:cNvSpPr/>
          <p:nvPr/>
        </p:nvSpPr>
        <p:spPr>
          <a:xfrm>
            <a:off x="110362" y="5701598"/>
            <a:ext cx="10668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1221830" y="5717364"/>
            <a:ext cx="969818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opa</a:t>
            </a:r>
            <a:r>
              <a:rPr lang="en-US" b="1" dirty="0" smtClean="0">
                <a:solidFill>
                  <a:schemeClr val="tx1"/>
                </a:solidFill>
              </a:rPr>
              <a:t> interior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2241332" y="5717364"/>
            <a:ext cx="1371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pantalones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3660230" y="5717364"/>
            <a:ext cx="10668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zapatos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4771698" y="5717364"/>
            <a:ext cx="717332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reloj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5533698" y="5717364"/>
            <a:ext cx="9144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camisa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9" name="38 Rectángulo redondeado"/>
          <p:cNvSpPr/>
          <p:nvPr/>
        </p:nvSpPr>
        <p:spPr>
          <a:xfrm>
            <a:off x="6492766" y="5717364"/>
            <a:ext cx="717332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cinto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7254766" y="5717364"/>
            <a:ext cx="1098332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corbata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8397766" y="5717364"/>
            <a:ext cx="6858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saco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2" name="41 Arco"/>
          <p:cNvSpPr/>
          <p:nvPr/>
        </p:nvSpPr>
        <p:spPr>
          <a:xfrm rot="16522460">
            <a:off x="1906653" y="3871713"/>
            <a:ext cx="1645379" cy="3950340"/>
          </a:xfrm>
          <a:prstGeom prst="arc">
            <a:avLst>
              <a:gd name="adj1" fmla="val 16203684"/>
              <a:gd name="adj2" fmla="val 4718377"/>
            </a:avLst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Arco"/>
          <p:cNvSpPr/>
          <p:nvPr/>
        </p:nvSpPr>
        <p:spPr>
          <a:xfrm rot="16627679">
            <a:off x="2225336" y="4616036"/>
            <a:ext cx="1386634" cy="2544698"/>
          </a:xfrm>
          <a:prstGeom prst="arc">
            <a:avLst>
              <a:gd name="adj1" fmla="val 16245695"/>
              <a:gd name="adj2" fmla="val 4360194"/>
            </a:avLst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Arco"/>
          <p:cNvSpPr/>
          <p:nvPr/>
        </p:nvSpPr>
        <p:spPr>
          <a:xfrm rot="16725268">
            <a:off x="1845769" y="5296493"/>
            <a:ext cx="1038258" cy="1044536"/>
          </a:xfrm>
          <a:prstGeom prst="arc">
            <a:avLst>
              <a:gd name="adj1" fmla="val 16203684"/>
              <a:gd name="adj2" fmla="val 4360194"/>
            </a:avLst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Arco"/>
          <p:cNvSpPr/>
          <p:nvPr/>
        </p:nvSpPr>
        <p:spPr>
          <a:xfrm rot="16725268">
            <a:off x="2967531" y="5283546"/>
            <a:ext cx="861829" cy="1044536"/>
          </a:xfrm>
          <a:prstGeom prst="arc">
            <a:avLst>
              <a:gd name="adj1" fmla="val 16203684"/>
              <a:gd name="adj2" fmla="val 4360194"/>
            </a:avLst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Arco"/>
          <p:cNvSpPr/>
          <p:nvPr/>
        </p:nvSpPr>
        <p:spPr>
          <a:xfrm rot="16522460">
            <a:off x="3674329" y="4246349"/>
            <a:ext cx="1604352" cy="3248921"/>
          </a:xfrm>
          <a:prstGeom prst="arc">
            <a:avLst>
              <a:gd name="adj1" fmla="val 16203684"/>
              <a:gd name="adj2" fmla="val 4718377"/>
            </a:avLst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Arco"/>
          <p:cNvSpPr/>
          <p:nvPr/>
        </p:nvSpPr>
        <p:spPr>
          <a:xfrm rot="16725268">
            <a:off x="6000617" y="5256793"/>
            <a:ext cx="1038258" cy="1044536"/>
          </a:xfrm>
          <a:prstGeom prst="arc">
            <a:avLst>
              <a:gd name="adj1" fmla="val 16203684"/>
              <a:gd name="adj2" fmla="val 4360194"/>
            </a:avLst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Arco"/>
          <p:cNvSpPr/>
          <p:nvPr/>
        </p:nvSpPr>
        <p:spPr>
          <a:xfrm rot="16725268">
            <a:off x="7839175" y="5279885"/>
            <a:ext cx="1038258" cy="1044536"/>
          </a:xfrm>
          <a:prstGeom prst="arc">
            <a:avLst>
              <a:gd name="adj1" fmla="val 16203684"/>
              <a:gd name="adj2" fmla="val 4360194"/>
            </a:avLst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Arco"/>
          <p:cNvSpPr/>
          <p:nvPr/>
        </p:nvSpPr>
        <p:spPr>
          <a:xfrm rot="17042296">
            <a:off x="6274598" y="4904287"/>
            <a:ext cx="1260986" cy="1751464"/>
          </a:xfrm>
          <a:prstGeom prst="arc">
            <a:avLst>
              <a:gd name="adj1" fmla="val 16203684"/>
              <a:gd name="adj2" fmla="val 4360194"/>
            </a:avLst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Arco"/>
          <p:cNvSpPr/>
          <p:nvPr/>
        </p:nvSpPr>
        <p:spPr>
          <a:xfrm rot="17298045">
            <a:off x="6898280" y="4888171"/>
            <a:ext cx="1486058" cy="1924469"/>
          </a:xfrm>
          <a:prstGeom prst="arc">
            <a:avLst>
              <a:gd name="adj1" fmla="val 15454043"/>
              <a:gd name="adj2" fmla="val 3794511"/>
            </a:avLst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CuadroTexto"/>
          <p:cNvSpPr txBox="1"/>
          <p:nvPr/>
        </p:nvSpPr>
        <p:spPr>
          <a:xfrm>
            <a:off x="321860" y="6348736"/>
            <a:ext cx="112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17/</a:t>
            </a:r>
            <a:r>
              <a:rPr lang="en-US" sz="1600" b="1" dirty="0" smtClean="0">
                <a:solidFill>
                  <a:srgbClr val="FF0000"/>
                </a:solidFill>
              </a:rPr>
              <a:t>18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1352550" y="6348736"/>
            <a:ext cx="112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11/</a:t>
            </a:r>
            <a:r>
              <a:rPr lang="en-US" sz="1600" b="1" dirty="0" smtClean="0">
                <a:solidFill>
                  <a:srgbClr val="FF0000"/>
                </a:solidFill>
              </a:rPr>
              <a:t>16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2569760" y="6348736"/>
            <a:ext cx="112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12/</a:t>
            </a:r>
            <a:r>
              <a:rPr lang="en-US" sz="1600" b="1" dirty="0" smtClean="0">
                <a:solidFill>
                  <a:srgbClr val="FF0000"/>
                </a:solidFill>
              </a:rPr>
              <a:t>15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3827060" y="6348736"/>
            <a:ext cx="112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13/</a:t>
            </a:r>
            <a:r>
              <a:rPr lang="en-US" sz="1600" b="1" dirty="0" smtClean="0">
                <a:solidFill>
                  <a:srgbClr val="FF0000"/>
                </a:solidFill>
              </a:rPr>
              <a:t>14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4838700" y="6348736"/>
            <a:ext cx="112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9/</a:t>
            </a:r>
            <a:r>
              <a:rPr lang="en-US" sz="1600" b="1" dirty="0" smtClean="0">
                <a:solidFill>
                  <a:srgbClr val="FF0000"/>
                </a:solidFill>
              </a:rPr>
              <a:t>10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5732060" y="6348736"/>
            <a:ext cx="112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1/</a:t>
            </a:r>
            <a:r>
              <a:rPr lang="en-US" sz="1600" b="1" dirty="0" smtClean="0">
                <a:solidFill>
                  <a:srgbClr val="FF0000"/>
                </a:solidFill>
              </a:rPr>
              <a:t>8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646460" y="6348736"/>
            <a:ext cx="112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6/</a:t>
            </a:r>
            <a:r>
              <a:rPr lang="en-US" sz="1600" b="1" dirty="0" smtClean="0">
                <a:solidFill>
                  <a:srgbClr val="FF0000"/>
                </a:solidFill>
              </a:rPr>
              <a:t>7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7543800" y="6348736"/>
            <a:ext cx="112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2/</a:t>
            </a:r>
            <a:r>
              <a:rPr lang="en-US" sz="1600" b="1" dirty="0" smtClean="0">
                <a:solidFill>
                  <a:srgbClr val="FF0000"/>
                </a:solidFill>
              </a:rPr>
              <a:t>5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8475260" y="6348736"/>
            <a:ext cx="112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3/</a:t>
            </a:r>
            <a:r>
              <a:rPr lang="en-US" sz="1600" b="1" dirty="0" smtClean="0">
                <a:solidFill>
                  <a:srgbClr val="FF0000"/>
                </a:solidFill>
              </a:rPr>
              <a:t>4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62" name="61 Rectángulo redondeado"/>
          <p:cNvSpPr/>
          <p:nvPr/>
        </p:nvSpPr>
        <p:spPr>
          <a:xfrm>
            <a:off x="6106520" y="2557046"/>
            <a:ext cx="884830" cy="414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camisa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6106520" y="3166646"/>
            <a:ext cx="884830" cy="414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corbata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73" name="72 Rectángulo redondeado"/>
          <p:cNvSpPr/>
          <p:nvPr/>
        </p:nvSpPr>
        <p:spPr>
          <a:xfrm>
            <a:off x="6125570" y="3790950"/>
            <a:ext cx="884830" cy="414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saco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16" name="15 Conector recto de flecha"/>
          <p:cNvCxnSpPr>
            <a:stCxn id="62" idx="2"/>
            <a:endCxn id="69" idx="0"/>
          </p:cNvCxnSpPr>
          <p:nvPr/>
        </p:nvCxnSpPr>
        <p:spPr>
          <a:xfrm>
            <a:off x="6548935" y="2971800"/>
            <a:ext cx="0" cy="194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69" idx="2"/>
            <a:endCxn id="73" idx="0"/>
          </p:cNvCxnSpPr>
          <p:nvPr/>
        </p:nvCxnSpPr>
        <p:spPr>
          <a:xfrm>
            <a:off x="6548935" y="3581400"/>
            <a:ext cx="1905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ectángulo redondeado"/>
          <p:cNvSpPr/>
          <p:nvPr/>
        </p:nvSpPr>
        <p:spPr>
          <a:xfrm>
            <a:off x="5124450" y="3185696"/>
            <a:ext cx="884830" cy="414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cinto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62" idx="2"/>
            <a:endCxn id="74" idx="0"/>
          </p:cNvCxnSpPr>
          <p:nvPr/>
        </p:nvCxnSpPr>
        <p:spPr>
          <a:xfrm flipH="1">
            <a:off x="5566865" y="2971800"/>
            <a:ext cx="982070" cy="213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 redondeado"/>
          <p:cNvSpPr/>
          <p:nvPr/>
        </p:nvSpPr>
        <p:spPr>
          <a:xfrm>
            <a:off x="7116170" y="2571750"/>
            <a:ext cx="884830" cy="414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reloj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76" name="75 Rectángulo redondeado"/>
          <p:cNvSpPr/>
          <p:nvPr/>
        </p:nvSpPr>
        <p:spPr>
          <a:xfrm>
            <a:off x="8153400" y="2571750"/>
            <a:ext cx="884830" cy="414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r. int.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77" name="76 Rectángulo redondeado"/>
          <p:cNvSpPr/>
          <p:nvPr/>
        </p:nvSpPr>
        <p:spPr>
          <a:xfrm>
            <a:off x="8153400" y="3166646"/>
            <a:ext cx="884830" cy="414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pantalón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78" name="77 Rectángulo redondeado"/>
          <p:cNvSpPr/>
          <p:nvPr/>
        </p:nvSpPr>
        <p:spPr>
          <a:xfrm>
            <a:off x="8153400" y="3776246"/>
            <a:ext cx="884830" cy="414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zapatos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79" name="78 Rectángulo redondeado"/>
          <p:cNvSpPr/>
          <p:nvPr/>
        </p:nvSpPr>
        <p:spPr>
          <a:xfrm>
            <a:off x="7162800" y="3810000"/>
            <a:ext cx="884830" cy="414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medias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45" name="44 Conector recto de flecha"/>
          <p:cNvCxnSpPr>
            <a:stCxn id="76" idx="2"/>
            <a:endCxn id="77" idx="0"/>
          </p:cNvCxnSpPr>
          <p:nvPr/>
        </p:nvCxnSpPr>
        <p:spPr>
          <a:xfrm>
            <a:off x="8595815" y="2986504"/>
            <a:ext cx="0" cy="18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77" idx="2"/>
            <a:endCxn id="78" idx="0"/>
          </p:cNvCxnSpPr>
          <p:nvPr/>
        </p:nvCxnSpPr>
        <p:spPr>
          <a:xfrm>
            <a:off x="8595815" y="3581400"/>
            <a:ext cx="0" cy="194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5105400" y="4267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</a:t>
            </a:r>
            <a:r>
              <a:rPr lang="en-US" dirty="0" err="1" smtClean="0"/>
              <a:t>árboles</a:t>
            </a:r>
            <a:r>
              <a:rPr lang="en-US" dirty="0" smtClean="0"/>
              <a:t> del </a:t>
            </a:r>
            <a:r>
              <a:rPr lang="en-US" dirty="0" err="1" smtClean="0"/>
              <a:t>bosque</a:t>
            </a:r>
            <a:r>
              <a:rPr lang="en-US" dirty="0" smtClean="0"/>
              <a:t> </a:t>
            </a:r>
            <a:r>
              <a:rPr lang="en-US" dirty="0" err="1" smtClean="0"/>
              <a:t>tras</a:t>
            </a:r>
            <a:r>
              <a:rPr lang="en-US" dirty="0" smtClean="0"/>
              <a:t> el DFS</a:t>
            </a:r>
            <a:endParaRPr lang="es-ES" dirty="0"/>
          </a:p>
        </p:txBody>
      </p:sp>
      <p:sp>
        <p:nvSpPr>
          <p:cNvPr id="82" name="81 Flecha abajo"/>
          <p:cNvSpPr/>
          <p:nvPr/>
        </p:nvSpPr>
        <p:spPr>
          <a:xfrm>
            <a:off x="670034" y="4759570"/>
            <a:ext cx="396766" cy="345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CuadroTexto"/>
          <p:cNvSpPr txBox="1"/>
          <p:nvPr/>
        </p:nvSpPr>
        <p:spPr>
          <a:xfrm>
            <a:off x="1196170" y="6520753"/>
            <a:ext cx="817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Orden</a:t>
            </a:r>
            <a:r>
              <a:rPr lang="en-US" dirty="0" smtClean="0"/>
              <a:t> </a:t>
            </a:r>
            <a:r>
              <a:rPr lang="en-US" dirty="0" err="1" smtClean="0"/>
              <a:t>topológico</a:t>
            </a:r>
            <a:r>
              <a:rPr lang="en-US" dirty="0" smtClean="0"/>
              <a:t> </a:t>
            </a:r>
            <a:r>
              <a:rPr lang="en-US" dirty="0" err="1" smtClean="0"/>
              <a:t>establecido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los f[v]; </a:t>
            </a:r>
            <a:r>
              <a:rPr lang="en-US" dirty="0" err="1" smtClean="0"/>
              <a:t>v</a:t>
            </a:r>
            <a:r>
              <a:rPr lang="en-US" dirty="0" err="1" smtClean="0">
                <a:sym typeface="Symbol"/>
              </a:rPr>
              <a:t>V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/>
              <a:t>calculados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DFS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6627410" y="2523351"/>
            <a:ext cx="11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r>
              <a:rPr lang="en-US" sz="1200" b="1" dirty="0" smtClean="0">
                <a:solidFill>
                  <a:srgbClr val="FF0000"/>
                </a:solidFill>
              </a:rPr>
              <a:t>/8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6646460" y="3132951"/>
            <a:ext cx="11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r>
              <a:rPr lang="en-US" sz="1200" b="1" dirty="0" smtClean="0">
                <a:solidFill>
                  <a:srgbClr val="FF0000"/>
                </a:solidFill>
              </a:rPr>
              <a:t>/5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6667500" y="3761601"/>
            <a:ext cx="11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r>
              <a:rPr lang="en-US" sz="1200" b="1" dirty="0" smtClean="0">
                <a:solidFill>
                  <a:srgbClr val="FF0000"/>
                </a:solidFill>
              </a:rPr>
              <a:t>/4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5655860" y="3152001"/>
            <a:ext cx="11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6</a:t>
            </a:r>
            <a:r>
              <a:rPr lang="en-US" sz="1200" b="1" dirty="0" smtClean="0">
                <a:solidFill>
                  <a:srgbClr val="FF0000"/>
                </a:solidFill>
              </a:rPr>
              <a:t>/7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7579910" y="2533650"/>
            <a:ext cx="11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r>
              <a:rPr lang="en-US" sz="1200" b="1" dirty="0" smtClean="0">
                <a:solidFill>
                  <a:srgbClr val="FF0000"/>
                </a:solidFill>
              </a:rPr>
              <a:t>/10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8513360" y="2533650"/>
            <a:ext cx="11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r>
              <a:rPr lang="en-US" sz="1200" b="1" dirty="0" smtClean="0">
                <a:solidFill>
                  <a:srgbClr val="FF0000"/>
                </a:solidFill>
              </a:rPr>
              <a:t>/16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8551460" y="3132951"/>
            <a:ext cx="11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</a:t>
            </a:r>
            <a:r>
              <a:rPr lang="en-US" sz="1200" b="1" dirty="0" smtClean="0">
                <a:solidFill>
                  <a:srgbClr val="FF0000"/>
                </a:solidFill>
              </a:rPr>
              <a:t>/15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8534400" y="3733800"/>
            <a:ext cx="11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13</a:t>
            </a:r>
            <a:r>
              <a:rPr lang="en-US" sz="1200" b="1" dirty="0" smtClean="0">
                <a:solidFill>
                  <a:srgbClr val="FF0000"/>
                </a:solidFill>
              </a:rPr>
              <a:t>/14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7522760" y="3761601"/>
            <a:ext cx="11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17</a:t>
            </a:r>
            <a:r>
              <a:rPr lang="en-US" sz="1200" b="1" dirty="0" smtClean="0">
                <a:solidFill>
                  <a:srgbClr val="FF0000"/>
                </a:solidFill>
              </a:rPr>
              <a:t>/18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1860" y="4310403"/>
            <a:ext cx="11259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saco</a:t>
            </a:r>
            <a:endParaRPr lang="es-ES" b="1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23850" y="3938898"/>
            <a:ext cx="11259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corbata</a:t>
            </a:r>
            <a:endParaRPr lang="es-ES" b="1" dirty="0"/>
          </a:p>
        </p:txBody>
      </p:sp>
      <p:sp>
        <p:nvSpPr>
          <p:cNvPr id="95" name="94 CuadroTexto"/>
          <p:cNvSpPr txBox="1"/>
          <p:nvPr/>
        </p:nvSpPr>
        <p:spPr>
          <a:xfrm>
            <a:off x="323850" y="3565280"/>
            <a:ext cx="11259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cinto</a:t>
            </a:r>
            <a:endParaRPr lang="es-ES" b="1" dirty="0"/>
          </a:p>
        </p:txBody>
      </p:sp>
      <p:sp>
        <p:nvSpPr>
          <p:cNvPr id="96" name="95 CuadroTexto"/>
          <p:cNvSpPr txBox="1"/>
          <p:nvPr/>
        </p:nvSpPr>
        <p:spPr>
          <a:xfrm>
            <a:off x="321860" y="3184280"/>
            <a:ext cx="11259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camisa</a:t>
            </a:r>
            <a:endParaRPr lang="es-ES" b="1" dirty="0"/>
          </a:p>
        </p:txBody>
      </p:sp>
      <p:sp>
        <p:nvSpPr>
          <p:cNvPr id="97" name="96 CuadroTexto"/>
          <p:cNvSpPr txBox="1"/>
          <p:nvPr/>
        </p:nvSpPr>
        <p:spPr>
          <a:xfrm>
            <a:off x="321860" y="2814948"/>
            <a:ext cx="11259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reloj</a:t>
            </a:r>
            <a:endParaRPr lang="es-ES" b="1" dirty="0"/>
          </a:p>
        </p:txBody>
      </p:sp>
      <p:sp>
        <p:nvSpPr>
          <p:cNvPr id="98" name="97 CuadroTexto"/>
          <p:cNvSpPr txBox="1"/>
          <p:nvPr/>
        </p:nvSpPr>
        <p:spPr>
          <a:xfrm>
            <a:off x="323850" y="2452998"/>
            <a:ext cx="11259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zapatos</a:t>
            </a:r>
            <a:endParaRPr lang="es-ES" b="1" dirty="0"/>
          </a:p>
        </p:txBody>
      </p:sp>
      <p:sp>
        <p:nvSpPr>
          <p:cNvPr id="99" name="98 CuadroTexto"/>
          <p:cNvSpPr txBox="1"/>
          <p:nvPr/>
        </p:nvSpPr>
        <p:spPr>
          <a:xfrm>
            <a:off x="321860" y="2095500"/>
            <a:ext cx="11259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pantalón</a:t>
            </a:r>
            <a:endParaRPr lang="es-ES" b="1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323850" y="1733550"/>
            <a:ext cx="11259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</a:t>
            </a:r>
            <a:r>
              <a:rPr lang="en-US" b="1" dirty="0" err="1" smtClean="0"/>
              <a:t>opa</a:t>
            </a:r>
            <a:r>
              <a:rPr lang="en-US" b="1" dirty="0" smtClean="0"/>
              <a:t> int.</a:t>
            </a:r>
            <a:endParaRPr lang="es-ES" b="1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323850" y="1371600"/>
            <a:ext cx="11259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medias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8100" y="434633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s-ES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38100" y="398438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s-ES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38100" y="360338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s-ES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38100" y="322238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s-ES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38100" y="289853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s-ES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38100" y="253658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s-ES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38100" y="215558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s-ES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38100" y="179363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s-ES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38100" y="143461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s-ES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323850" y="1009650"/>
            <a:ext cx="1125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b="1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323850" y="643248"/>
            <a:ext cx="1125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b="1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323850" y="278368"/>
            <a:ext cx="1125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424051" y="4495800"/>
            <a:ext cx="101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Stack[]</a:t>
            </a:r>
            <a:endParaRPr lang="es-ES" b="1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1485900" y="1524000"/>
            <a:ext cx="34541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1576451" y="1200150"/>
            <a:ext cx="101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top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38100" y="106680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s-ES" dirty="0"/>
          </a:p>
        </p:txBody>
      </p:sp>
      <p:sp>
        <p:nvSpPr>
          <p:cNvPr id="115" name="114 CuadroTexto"/>
          <p:cNvSpPr txBox="1"/>
          <p:nvPr/>
        </p:nvSpPr>
        <p:spPr>
          <a:xfrm>
            <a:off x="-58048" y="70485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s-ES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-38100" y="304800"/>
            <a:ext cx="4390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7097" y="6179857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1635771" y="6183868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2875023" y="6187879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4122297" y="6187879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5012634" y="6187879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5919012" y="6187879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6861486" y="6187879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751823" y="6187879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8670234" y="6187879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8233086" y="6172200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239000" y="6172200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6356160" y="6172200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5517960" y="6172200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4572000" y="6172200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505200" y="6172200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2317560" y="6172200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2" name="131 CuadroTexto"/>
          <p:cNvSpPr txBox="1"/>
          <p:nvPr/>
        </p:nvSpPr>
        <p:spPr>
          <a:xfrm>
            <a:off x="1143000" y="6172200"/>
            <a:ext cx="6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"/>
          <p:cNvCxnSpPr/>
          <p:nvPr/>
        </p:nvCxnSpPr>
        <p:spPr>
          <a:xfrm flipV="1">
            <a:off x="822277" y="4013199"/>
            <a:ext cx="6950123" cy="174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57200" y="636588"/>
            <a:ext cx="4748213" cy="2640012"/>
            <a:chOff x="1338" y="300"/>
            <a:chExt cx="3232" cy="1845"/>
          </a:xfrm>
        </p:grpSpPr>
        <p:sp>
          <p:nvSpPr>
            <p:cNvPr id="53" name="Line 12"/>
            <p:cNvSpPr>
              <a:spLocks noChangeShapeType="1"/>
            </p:cNvSpPr>
            <p:nvPr/>
          </p:nvSpPr>
          <p:spPr bwMode="auto">
            <a:xfrm rot="19419370" flipV="1">
              <a:off x="1561" y="1198"/>
              <a:ext cx="1687" cy="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4073" y="980"/>
              <a:ext cx="497" cy="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c5</a:t>
              </a:r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979" y="1659"/>
              <a:ext cx="497" cy="4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c4</a:t>
              </a: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2979" y="300"/>
              <a:ext cx="497" cy="4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c3</a:t>
              </a: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338" y="300"/>
              <a:ext cx="497" cy="4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c1</a:t>
              </a: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338" y="1659"/>
              <a:ext cx="497" cy="4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3600"/>
                <a:t>c2</a:t>
              </a: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878" y="1951"/>
              <a:ext cx="10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>
              <a:off x="1878" y="494"/>
              <a:ext cx="10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rot="19419370">
              <a:off x="3439" y="1651"/>
              <a:ext cx="809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rot="2214421">
              <a:off x="3410" y="864"/>
              <a:ext cx="809" cy="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420813" y="4371975"/>
            <a:ext cx="732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f(c1) &gt;  f(c2) &gt; f(c3) &gt;  f(c4) &gt;  f(c5)</a:t>
            </a:r>
            <a:endParaRPr lang="es-ES_tradnl" sz="240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1484313" y="3683000"/>
            <a:ext cx="730250" cy="695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" sz="3600"/>
              <a:t>c1</a:t>
            </a: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2687638" y="3683000"/>
            <a:ext cx="730250" cy="695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" sz="3600"/>
              <a:t>c2</a:t>
            </a:r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3883025" y="3683000"/>
            <a:ext cx="730250" cy="695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" sz="3600"/>
              <a:t>c3</a:t>
            </a: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5153025" y="3665537"/>
            <a:ext cx="730250" cy="6969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" sz="3600"/>
              <a:t>c4</a:t>
            </a: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6418263" y="3665537"/>
            <a:ext cx="730250" cy="695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" sz="3600"/>
              <a:t>c5</a:t>
            </a:r>
          </a:p>
        </p:txBody>
      </p:sp>
      <p:cxnSp>
        <p:nvCxnSpPr>
          <p:cNvPr id="12" name="AutoShape 22"/>
          <p:cNvCxnSpPr>
            <a:cxnSpLocks noChangeShapeType="1"/>
            <a:stCxn id="9" idx="0"/>
            <a:endCxn id="11" idx="0"/>
          </p:cNvCxnSpPr>
          <p:nvPr/>
        </p:nvCxnSpPr>
        <p:spPr bwMode="auto">
          <a:xfrm rot="16200000">
            <a:off x="5509419" y="2389981"/>
            <a:ext cx="15875" cy="2535237"/>
          </a:xfrm>
          <a:prstGeom prst="curvedConnector3">
            <a:avLst>
              <a:gd name="adj1" fmla="val 12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3"/>
          <p:cNvCxnSpPr>
            <a:cxnSpLocks noChangeShapeType="1"/>
            <a:stCxn id="8" idx="0"/>
            <a:endCxn id="10" idx="0"/>
          </p:cNvCxnSpPr>
          <p:nvPr/>
        </p:nvCxnSpPr>
        <p:spPr bwMode="auto">
          <a:xfrm rot="16200000">
            <a:off x="4277519" y="2424906"/>
            <a:ext cx="15875" cy="2465387"/>
          </a:xfrm>
          <a:prstGeom prst="curvedConnector3">
            <a:avLst>
              <a:gd name="adj1" fmla="val 12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4"/>
          <p:cNvCxnSpPr>
            <a:cxnSpLocks noChangeShapeType="1"/>
            <a:stCxn id="8" idx="0"/>
            <a:endCxn id="9" idx="0"/>
          </p:cNvCxnSpPr>
          <p:nvPr/>
        </p:nvCxnSpPr>
        <p:spPr bwMode="auto">
          <a:xfrm rot="5400000" flipV="1">
            <a:off x="3650457" y="3067843"/>
            <a:ext cx="1588" cy="1196975"/>
          </a:xfrm>
          <a:prstGeom prst="curvedConnector3">
            <a:avLst>
              <a:gd name="adj1" fmla="val -13200005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5"/>
          <p:cNvCxnSpPr>
            <a:cxnSpLocks noChangeShapeType="1"/>
            <a:stCxn id="7" idx="0"/>
            <a:endCxn id="9" idx="0"/>
          </p:cNvCxnSpPr>
          <p:nvPr/>
        </p:nvCxnSpPr>
        <p:spPr bwMode="auto">
          <a:xfrm rot="5400000" flipV="1">
            <a:off x="3049588" y="2466974"/>
            <a:ext cx="1588" cy="2398713"/>
          </a:xfrm>
          <a:prstGeom prst="curvedConnector3">
            <a:avLst>
              <a:gd name="adj1" fmla="val -13200005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4"/>
          <p:cNvCxnSpPr>
            <a:cxnSpLocks noChangeShapeType="1"/>
            <a:stCxn id="10" idx="0"/>
            <a:endCxn id="11" idx="0"/>
          </p:cNvCxnSpPr>
          <p:nvPr/>
        </p:nvCxnSpPr>
        <p:spPr bwMode="auto">
          <a:xfrm rot="5400000" flipV="1">
            <a:off x="6150769" y="3017043"/>
            <a:ext cx="1588" cy="1266825"/>
          </a:xfrm>
          <a:prstGeom prst="curvedConnector3">
            <a:avLst>
              <a:gd name="adj1" fmla="val -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2152650" y="3230562"/>
            <a:ext cx="1465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/>
              <a:t>(c1, c3)</a:t>
            </a:r>
            <a:endParaRPr lang="es-ES_tradnl" sz="1400" b="1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3230563" y="3500437"/>
            <a:ext cx="1465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/>
              <a:t>(c2, c3)</a:t>
            </a:r>
            <a:endParaRPr lang="es-ES_tradnl" sz="1400" b="1"/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862388" y="3214687"/>
            <a:ext cx="1465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/>
              <a:t>(c2, c4)</a:t>
            </a:r>
            <a:endParaRPr lang="es-ES_tradnl" sz="1400" b="1"/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5218113" y="3200400"/>
            <a:ext cx="1465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/>
              <a:t>(c3, c5)</a:t>
            </a:r>
            <a:endParaRPr lang="es-ES_tradnl" sz="1400" b="1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5748338" y="3565525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/>
              <a:t>(c4, c5)</a:t>
            </a:r>
            <a:endParaRPr lang="es-ES_tradnl" sz="1400" b="1" dirty="0"/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250825" y="4708525"/>
            <a:ext cx="889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Un </a:t>
            </a:r>
            <a:r>
              <a:rPr lang="en-US" sz="2000" b="1" dirty="0" err="1"/>
              <a:t>orden</a:t>
            </a:r>
            <a:r>
              <a:rPr lang="en-US" sz="2000" b="1" dirty="0"/>
              <a:t> </a:t>
            </a:r>
            <a:r>
              <a:rPr lang="en-US" sz="2000" b="1" dirty="0" err="1"/>
              <a:t>topológico</a:t>
            </a:r>
            <a:r>
              <a:rPr lang="en-US" sz="2000" b="1" dirty="0"/>
              <a:t> </a:t>
            </a:r>
            <a:r>
              <a:rPr lang="en-US" sz="2000" dirty="0"/>
              <a:t>que se </a:t>
            </a:r>
            <a:r>
              <a:rPr lang="en-US" sz="2000" dirty="0" err="1"/>
              <a:t>obtiene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</a:t>
            </a:r>
            <a:r>
              <a:rPr lang="en-US" sz="2000" b="1" i="1" dirty="0"/>
              <a:t>DFS</a:t>
            </a:r>
            <a:r>
              <a:rPr lang="en-US" sz="2000" dirty="0"/>
              <a:t> se </a:t>
            </a:r>
            <a:r>
              <a:rPr lang="en-US" sz="2000" dirty="0" err="1"/>
              <a:t>comienza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</a:t>
            </a:r>
            <a:r>
              <a:rPr lang="en-US" sz="2000" dirty="0" err="1"/>
              <a:t>vértice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00FF"/>
                </a:solidFill>
              </a:rPr>
              <a:t>c2</a:t>
            </a:r>
            <a:endParaRPr lang="es-ES_tradnl" sz="2000" b="1" i="1" dirty="0">
              <a:solidFill>
                <a:srgbClr val="0000FF"/>
              </a:solidFill>
            </a:endParaRPr>
          </a:p>
        </p:txBody>
      </p:sp>
      <p:grpSp>
        <p:nvGrpSpPr>
          <p:cNvPr id="30" name="Group 45"/>
          <p:cNvGrpSpPr>
            <a:grpSpLocks/>
          </p:cNvGrpSpPr>
          <p:nvPr/>
        </p:nvGrpSpPr>
        <p:grpSpPr bwMode="auto">
          <a:xfrm>
            <a:off x="1476375" y="6073775"/>
            <a:ext cx="3671888" cy="423862"/>
            <a:chOff x="930" y="3299"/>
            <a:chExt cx="3568" cy="449"/>
          </a:xfrm>
        </p:grpSpPr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930" y="3311"/>
              <a:ext cx="460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c2</a:t>
              </a: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1687" y="3311"/>
              <a:ext cx="461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c4</a:t>
              </a:r>
            </a:p>
          </p:txBody>
        </p:sp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2442" y="3311"/>
              <a:ext cx="460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c1</a:t>
              </a:r>
            </a:p>
          </p:txBody>
        </p:sp>
        <p:sp>
          <p:nvSpPr>
            <p:cNvPr id="42" name="Oval 19"/>
            <p:cNvSpPr>
              <a:spLocks noChangeArrowheads="1"/>
            </p:cNvSpPr>
            <p:nvPr/>
          </p:nvSpPr>
          <p:spPr bwMode="auto">
            <a:xfrm>
              <a:off x="3241" y="3299"/>
              <a:ext cx="460" cy="4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c3</a:t>
              </a:r>
            </a:p>
          </p:txBody>
        </p:sp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4038" y="3299"/>
              <a:ext cx="460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c5</a:t>
              </a:r>
            </a:p>
          </p:txBody>
        </p:sp>
      </p:grp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250825" y="6461125"/>
            <a:ext cx="882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Orden</a:t>
            </a:r>
            <a:r>
              <a:rPr lang="en-US" sz="2000" b="1" dirty="0"/>
              <a:t> </a:t>
            </a:r>
            <a:r>
              <a:rPr lang="en-US" sz="2000" b="1" dirty="0" err="1"/>
              <a:t>topológico</a:t>
            </a:r>
            <a:r>
              <a:rPr lang="en-US" sz="2000" b="1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se </a:t>
            </a:r>
            <a:r>
              <a:rPr lang="en-US" sz="2000" dirty="0" err="1"/>
              <a:t>obtiene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</a:t>
            </a:r>
            <a:r>
              <a:rPr lang="en-US" sz="2000" b="1" i="1" dirty="0"/>
              <a:t>DFS</a:t>
            </a:r>
            <a:r>
              <a:rPr lang="en-US" sz="2000" dirty="0"/>
              <a:t> se </a:t>
            </a:r>
            <a:r>
              <a:rPr lang="en-US" sz="2000" dirty="0" err="1"/>
              <a:t>comienza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</a:t>
            </a:r>
            <a:r>
              <a:rPr lang="en-US" sz="2000" dirty="0" err="1"/>
              <a:t>vértice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00FF"/>
                </a:solidFill>
              </a:rPr>
              <a:t>c1</a:t>
            </a:r>
            <a:endParaRPr lang="es-ES_tradnl" sz="2000" b="1" i="1" dirty="0">
              <a:solidFill>
                <a:srgbClr val="0000FF"/>
              </a:solidFill>
            </a:endParaRPr>
          </a:p>
        </p:txBody>
      </p:sp>
      <p:grpSp>
        <p:nvGrpSpPr>
          <p:cNvPr id="32" name="Group 52"/>
          <p:cNvGrpSpPr>
            <a:grpSpLocks/>
          </p:cNvGrpSpPr>
          <p:nvPr/>
        </p:nvGrpSpPr>
        <p:grpSpPr bwMode="auto">
          <a:xfrm>
            <a:off x="1549400" y="5233987"/>
            <a:ext cx="3527425" cy="423863"/>
            <a:chOff x="930" y="3299"/>
            <a:chExt cx="3568" cy="449"/>
          </a:xfrm>
        </p:grpSpPr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930" y="3311"/>
              <a:ext cx="459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c1</a:t>
              </a:r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1688" y="3311"/>
              <a:ext cx="461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c2</a:t>
              </a: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2441" y="3311"/>
              <a:ext cx="459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c4</a:t>
              </a:r>
            </a:p>
          </p:txBody>
        </p:sp>
        <p:sp>
          <p:nvSpPr>
            <p:cNvPr id="37" name="Oval 19"/>
            <p:cNvSpPr>
              <a:spLocks noChangeArrowheads="1"/>
            </p:cNvSpPr>
            <p:nvPr/>
          </p:nvSpPr>
          <p:spPr bwMode="auto">
            <a:xfrm>
              <a:off x="3241" y="3299"/>
              <a:ext cx="461" cy="4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c3</a:t>
              </a: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039" y="3299"/>
              <a:ext cx="459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2400"/>
                <a:t>c5</a:t>
              </a:r>
            </a:p>
          </p:txBody>
        </p:sp>
      </p:grp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250825" y="5592762"/>
            <a:ext cx="889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Otro</a:t>
            </a:r>
            <a:r>
              <a:rPr lang="en-US" sz="2000" u="sng" dirty="0"/>
              <a:t> </a:t>
            </a:r>
            <a:r>
              <a:rPr lang="en-US" sz="2000" b="1" dirty="0" err="1"/>
              <a:t>orden</a:t>
            </a:r>
            <a:r>
              <a:rPr lang="en-US" sz="2000" b="1" dirty="0"/>
              <a:t> </a:t>
            </a:r>
            <a:r>
              <a:rPr lang="en-US" sz="2000" b="1" dirty="0" err="1"/>
              <a:t>topológico</a:t>
            </a:r>
            <a:r>
              <a:rPr lang="en-US" sz="2000" b="1" dirty="0"/>
              <a:t> </a:t>
            </a:r>
            <a:r>
              <a:rPr lang="en-US" sz="2000" dirty="0"/>
              <a:t>que se </a:t>
            </a:r>
            <a:r>
              <a:rPr lang="en-US" sz="2000" dirty="0" err="1"/>
              <a:t>obtiene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</a:t>
            </a:r>
            <a:r>
              <a:rPr lang="en-US" sz="2000" b="1" i="1" dirty="0"/>
              <a:t>DFS</a:t>
            </a:r>
            <a:r>
              <a:rPr lang="en-US" sz="2000" dirty="0"/>
              <a:t> se </a:t>
            </a:r>
            <a:r>
              <a:rPr lang="en-US" sz="2000" dirty="0" err="1"/>
              <a:t>comienza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</a:t>
            </a:r>
            <a:r>
              <a:rPr lang="en-US" sz="2000" dirty="0" err="1"/>
              <a:t>vértice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c2</a:t>
            </a:r>
            <a:endParaRPr lang="es-ES_tradnl" sz="2000" b="1" dirty="0">
              <a:solidFill>
                <a:srgbClr val="0000FF"/>
              </a:solidFill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5516562" y="1032808"/>
            <a:ext cx="347503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dirty="0" err="1"/>
              <a:t>partir</a:t>
            </a:r>
            <a:r>
              <a:rPr lang="en-US" sz="2400" dirty="0"/>
              <a:t> del </a:t>
            </a:r>
            <a:r>
              <a:rPr lang="en-US" sz="2400" dirty="0" err="1"/>
              <a:t>algoritmo</a:t>
            </a:r>
            <a:r>
              <a:rPr lang="en-US" sz="2400" dirty="0"/>
              <a:t> se </a:t>
            </a:r>
            <a:r>
              <a:rPr lang="en-US" sz="2400" dirty="0" err="1"/>
              <a:t>obtiene</a:t>
            </a:r>
            <a:r>
              <a:rPr lang="en-US" sz="2400" dirty="0"/>
              <a:t> </a:t>
            </a:r>
            <a:r>
              <a:rPr lang="en-US" sz="2400" b="1" dirty="0"/>
              <a:t>UN</a:t>
            </a:r>
            <a:r>
              <a:rPr lang="en-US" sz="2400" dirty="0"/>
              <a:t> </a:t>
            </a:r>
            <a:r>
              <a:rPr lang="en-US" sz="2400" b="1" dirty="0" err="1" smtClean="0"/>
              <a:t>Orden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Topológico</a:t>
            </a:r>
            <a:r>
              <a:rPr lang="en-US" sz="2400" dirty="0" smtClean="0"/>
              <a:t>, </a:t>
            </a:r>
            <a:r>
              <a:rPr lang="en-US" sz="2400" dirty="0"/>
              <a:t>lo </a:t>
            </a:r>
            <a:r>
              <a:rPr lang="en-US" sz="2400" dirty="0" err="1"/>
              <a:t>cual</a:t>
            </a:r>
            <a:r>
              <a:rPr lang="en-US" sz="2400" dirty="0"/>
              <a:t> no </a:t>
            </a:r>
            <a:r>
              <a:rPr lang="en-US" sz="2400" dirty="0" err="1"/>
              <a:t>quiere</a:t>
            </a:r>
            <a:r>
              <a:rPr lang="en-US" sz="2400" dirty="0"/>
              <a:t> </a:t>
            </a:r>
            <a:r>
              <a:rPr lang="en-US" sz="2400" dirty="0" err="1"/>
              <a:t>decir</a:t>
            </a:r>
            <a:r>
              <a:rPr lang="en-US" sz="2400" dirty="0"/>
              <a:t> que NO </a:t>
            </a:r>
            <a:r>
              <a:rPr lang="en-US" sz="2400" dirty="0" err="1"/>
              <a:t>existan</a:t>
            </a:r>
            <a:r>
              <a:rPr lang="en-US" sz="2400" dirty="0"/>
              <a:t> </a:t>
            </a:r>
            <a:r>
              <a:rPr lang="en-US" sz="2400" dirty="0" err="1"/>
              <a:t>otros</a:t>
            </a:r>
            <a:r>
              <a:rPr lang="en-US" sz="2400" dirty="0"/>
              <a:t> </a:t>
            </a:r>
            <a:endParaRPr lang="es-ES_tradnl" sz="2400" dirty="0"/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DFS - Orden Topológico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Algoritmo DFS - Orden Topológico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04800" y="6168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 siguiente </a:t>
            </a:r>
            <a:r>
              <a:rPr lang="en-US" sz="2400" b="1" dirty="0" err="1" smtClean="0">
                <a:solidFill>
                  <a:srgbClr val="0070C0"/>
                </a:solidFill>
              </a:rPr>
              <a:t>Lema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y el </a:t>
            </a:r>
            <a:r>
              <a:rPr lang="en-US" sz="2400" b="1" dirty="0" err="1" smtClean="0">
                <a:solidFill>
                  <a:srgbClr val="0070C0"/>
                </a:solidFill>
              </a:rPr>
              <a:t>Teorema</a:t>
            </a:r>
            <a:r>
              <a:rPr lang="en-US" sz="2400" dirty="0" smtClean="0"/>
              <a:t> que </a:t>
            </a:r>
            <a:r>
              <a:rPr lang="en-US" sz="2400" dirty="0" err="1" smtClean="0"/>
              <a:t>posteriormente</a:t>
            </a:r>
            <a:r>
              <a:rPr lang="en-US" sz="2400" dirty="0" smtClean="0"/>
              <a:t> se </a:t>
            </a:r>
            <a:r>
              <a:rPr lang="en-US" sz="2400" dirty="0" err="1" smtClean="0"/>
              <a:t>enuncia</a:t>
            </a:r>
            <a:r>
              <a:rPr lang="en-US" sz="2400" dirty="0" smtClean="0"/>
              <a:t>, </a:t>
            </a:r>
            <a:r>
              <a:rPr lang="en-US" sz="2400" dirty="0" err="1" smtClean="0"/>
              <a:t>constituyen</a:t>
            </a:r>
            <a:r>
              <a:rPr lang="en-US" sz="2400" dirty="0" smtClean="0"/>
              <a:t> el </a:t>
            </a:r>
            <a:r>
              <a:rPr lang="en-US" sz="2400" dirty="0" err="1" smtClean="0"/>
              <a:t>marco</a:t>
            </a:r>
            <a:r>
              <a:rPr lang="en-US" sz="2400" dirty="0" smtClean="0"/>
              <a:t> </a:t>
            </a:r>
            <a:r>
              <a:rPr lang="en-US" sz="2400" dirty="0" err="1" smtClean="0"/>
              <a:t>teórico</a:t>
            </a:r>
            <a:r>
              <a:rPr lang="en-US" sz="2400" dirty="0" smtClean="0"/>
              <a:t> del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b="1" dirty="0" smtClean="0"/>
              <a:t>DFS - </a:t>
            </a:r>
            <a:r>
              <a:rPr lang="en-US" sz="2400" b="1" dirty="0" err="1" smtClean="0"/>
              <a:t>Orden</a:t>
            </a:r>
            <a:r>
              <a:rPr lang="en-US" sz="2400" b="1" dirty="0" smtClean="0"/>
              <a:t> </a:t>
            </a:r>
            <a:r>
              <a:rPr lang="en-US" sz="2400" b="1" dirty="0" err="1"/>
              <a:t>T</a:t>
            </a:r>
            <a:r>
              <a:rPr lang="en-US" sz="2400" b="1" dirty="0" err="1" smtClean="0"/>
              <a:t>opológico</a:t>
            </a:r>
            <a:endParaRPr lang="es-ES" sz="24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04800" y="2028885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Lema</a:t>
            </a:r>
            <a:r>
              <a:rPr lang="en-US" sz="2400" b="1" dirty="0" smtClean="0"/>
              <a:t>: </a:t>
            </a:r>
            <a:r>
              <a:rPr lang="en-US" sz="2400" dirty="0" smtClean="0"/>
              <a:t>Un </a:t>
            </a:r>
            <a:r>
              <a:rPr lang="en-US" sz="2400" b="1" dirty="0" err="1" smtClean="0"/>
              <a:t>grafo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dirigido</a:t>
            </a:r>
            <a:r>
              <a:rPr lang="en-US" sz="2400" b="1" dirty="0" smtClean="0"/>
              <a:t> </a:t>
            </a:r>
            <a:r>
              <a:rPr lang="en-US" sz="2400" i="1" dirty="0" smtClean="0"/>
              <a:t>G</a:t>
            </a:r>
            <a:r>
              <a:rPr lang="en-US" sz="2400" dirty="0" smtClean="0"/>
              <a:t> </a:t>
            </a:r>
            <a:r>
              <a:rPr lang="en-US" sz="2400" b="1" dirty="0" smtClean="0"/>
              <a:t>es acíclico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si</a:t>
            </a:r>
            <a:r>
              <a:rPr lang="en-US" sz="2400" b="1" dirty="0" smtClean="0">
                <a:solidFill>
                  <a:srgbClr val="FF0000"/>
                </a:solidFill>
              </a:rPr>
              <a:t> y solo </a:t>
            </a:r>
            <a:r>
              <a:rPr lang="en-US" sz="2400" b="1" dirty="0" err="1" smtClean="0">
                <a:solidFill>
                  <a:srgbClr val="FF0000"/>
                </a:solidFill>
              </a:rPr>
              <a:t>si</a:t>
            </a:r>
            <a:r>
              <a:rPr lang="en-US" sz="2400" dirty="0" smtClean="0"/>
              <a:t>, </a:t>
            </a:r>
            <a:r>
              <a:rPr lang="en-US" sz="2400" dirty="0" err="1" smtClean="0"/>
              <a:t>tras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búsqueda</a:t>
            </a:r>
            <a:r>
              <a:rPr lang="en-US" sz="2400" dirty="0" smtClean="0"/>
              <a:t> “</a:t>
            </a:r>
            <a:r>
              <a:rPr lang="en-US" sz="2400" b="1" dirty="0" err="1" smtClean="0"/>
              <a:t>primero</a:t>
            </a:r>
            <a:r>
              <a:rPr lang="en-US" sz="2400" b="1" dirty="0" smtClean="0"/>
              <a:t> en </a:t>
            </a:r>
            <a:r>
              <a:rPr lang="en-US" sz="2400" b="1" dirty="0" err="1" smtClean="0"/>
              <a:t>profundidad</a:t>
            </a:r>
            <a:r>
              <a:rPr lang="en-US" sz="2400" dirty="0" smtClean="0"/>
              <a:t>” (</a:t>
            </a:r>
            <a:r>
              <a:rPr lang="en-US" sz="2400" i="1" dirty="0" smtClean="0"/>
              <a:t>DFS</a:t>
            </a:r>
            <a:r>
              <a:rPr lang="en-US" sz="2400" dirty="0" smtClean="0"/>
              <a:t>) </a:t>
            </a:r>
            <a:r>
              <a:rPr lang="en-US" sz="2400" dirty="0" err="1" smtClean="0"/>
              <a:t>sobre</a:t>
            </a:r>
            <a:r>
              <a:rPr lang="en-US" sz="2400" dirty="0" smtClean="0"/>
              <a:t> 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, no </a:t>
            </a:r>
            <a:r>
              <a:rPr lang="en-US" sz="2400" dirty="0" err="1" smtClean="0"/>
              <a:t>aparecen</a:t>
            </a:r>
            <a:r>
              <a:rPr lang="en-US" sz="2400" dirty="0" smtClean="0"/>
              <a:t> </a:t>
            </a:r>
            <a:r>
              <a:rPr lang="en-US" sz="2400" b="1" dirty="0" smtClean="0"/>
              <a:t>arcos de </a:t>
            </a:r>
            <a:r>
              <a:rPr lang="en-US" sz="2400" b="1" dirty="0" err="1" smtClean="0"/>
              <a:t>retroceso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err="1" smtClean="0"/>
              <a:t>Demostración</a:t>
            </a:r>
            <a:r>
              <a:rPr lang="en-US" sz="2400" b="1" dirty="0" smtClean="0"/>
              <a:t>: </a:t>
            </a:r>
            <a:r>
              <a:rPr lang="en-US" sz="2400" b="1" i="1" dirty="0" smtClean="0">
                <a:solidFill>
                  <a:srgbClr val="0070C0"/>
                </a:solidFill>
              </a:rPr>
              <a:t>acíclico </a:t>
            </a:r>
            <a:r>
              <a:rPr lang="en-US" sz="2400" b="1" i="1" dirty="0" smtClean="0">
                <a:solidFill>
                  <a:srgbClr val="0070C0"/>
                </a:solidFill>
                <a:sym typeface="Symbol"/>
              </a:rPr>
              <a:t> NO arcos de </a:t>
            </a:r>
            <a:r>
              <a:rPr lang="en-US" sz="2400" b="1" i="1" dirty="0" err="1" smtClean="0">
                <a:solidFill>
                  <a:srgbClr val="0070C0"/>
                </a:solidFill>
                <a:sym typeface="Symbol"/>
              </a:rPr>
              <a:t>retroceso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ym typeface="Symbol"/>
              </a:rPr>
              <a:t></a:t>
            </a:r>
          </a:p>
          <a:p>
            <a:r>
              <a:rPr lang="en-US" sz="2400" dirty="0" err="1" smtClean="0"/>
              <a:t>Supongamos</a:t>
            </a:r>
            <a:r>
              <a:rPr lang="en-US" sz="2400" dirty="0" smtClean="0"/>
              <a:t> que </a:t>
            </a:r>
            <a:r>
              <a:rPr lang="en-US" sz="2400" dirty="0" err="1" smtClean="0"/>
              <a:t>tras</a:t>
            </a:r>
            <a:r>
              <a:rPr lang="en-US" sz="2400" dirty="0" smtClean="0"/>
              <a:t> el DFS </a:t>
            </a:r>
            <a:r>
              <a:rPr lang="en-US" sz="2400" dirty="0" err="1" smtClean="0"/>
              <a:t>aparece</a:t>
            </a:r>
            <a:r>
              <a:rPr lang="en-US" sz="2400" dirty="0" smtClean="0"/>
              <a:t> un </a:t>
            </a:r>
            <a:r>
              <a:rPr lang="en-US" sz="2400" dirty="0" err="1" smtClean="0"/>
              <a:t>arco</a:t>
            </a:r>
            <a:r>
              <a:rPr lang="en-US" sz="2400" dirty="0" smtClean="0"/>
              <a:t> de </a:t>
            </a:r>
            <a:r>
              <a:rPr lang="en-US" sz="2400" dirty="0" err="1" smtClean="0"/>
              <a:t>retroceso</a:t>
            </a:r>
            <a:r>
              <a:rPr lang="en-US" sz="2400" dirty="0" smtClean="0"/>
              <a:t> </a:t>
            </a:r>
            <a:r>
              <a:rPr lang="en-US" sz="2400" b="1" i="1" dirty="0" smtClean="0"/>
              <a:t>(u, v)</a:t>
            </a:r>
          </a:p>
          <a:p>
            <a:endParaRPr lang="en-US" sz="2400" dirty="0"/>
          </a:p>
          <a:p>
            <a:r>
              <a:rPr lang="en-US" sz="2400" dirty="0" smtClean="0"/>
              <a:t>Entonces </a:t>
            </a:r>
            <a:r>
              <a:rPr lang="es-ES" sz="2400" dirty="0" smtClean="0"/>
              <a:t>el vértice </a:t>
            </a:r>
            <a:r>
              <a:rPr lang="es-ES" sz="2400" b="1" i="1" dirty="0" smtClean="0">
                <a:solidFill>
                  <a:srgbClr val="0000FF"/>
                </a:solidFill>
              </a:rPr>
              <a:t>v</a:t>
            </a:r>
            <a:r>
              <a:rPr lang="es-ES" sz="2400" dirty="0" smtClean="0"/>
              <a:t> es un ancestro del vértice </a:t>
            </a:r>
            <a:r>
              <a:rPr lang="es-ES" sz="2400" b="1" i="1" dirty="0" smtClean="0">
                <a:solidFill>
                  <a:srgbClr val="0000FF"/>
                </a:solidFill>
              </a:rPr>
              <a:t>u</a:t>
            </a:r>
            <a:r>
              <a:rPr lang="es-ES" sz="2400" dirty="0" smtClean="0"/>
              <a:t> en el bosque primero en profundidad que se genera. Por tanto, </a:t>
            </a:r>
            <a:r>
              <a:rPr lang="es-ES" sz="2400" b="1" i="1" dirty="0" smtClean="0"/>
              <a:t>G</a:t>
            </a:r>
            <a:r>
              <a:rPr lang="es-ES" sz="2400" dirty="0" smtClean="0"/>
              <a:t> contiene un camino de </a:t>
            </a:r>
            <a:r>
              <a:rPr lang="es-ES" sz="2400" b="1" i="1" dirty="0" smtClean="0">
                <a:solidFill>
                  <a:srgbClr val="0000FF"/>
                </a:solidFill>
              </a:rPr>
              <a:t>v</a:t>
            </a:r>
            <a:r>
              <a:rPr lang="es-ES" sz="2400" dirty="0" smtClean="0"/>
              <a:t> </a:t>
            </a:r>
            <a:r>
              <a:rPr lang="es-ES" sz="2400" dirty="0" smtClean="0"/>
              <a:t>a </a:t>
            </a:r>
            <a:r>
              <a:rPr lang="es-ES" sz="2400" b="1" i="1" dirty="0" smtClean="0">
                <a:solidFill>
                  <a:srgbClr val="0000FF"/>
                </a:solidFill>
              </a:rPr>
              <a:t>u</a:t>
            </a:r>
            <a:r>
              <a:rPr lang="es-ES" sz="2400" dirty="0" smtClean="0"/>
              <a:t>, </a:t>
            </a:r>
            <a:r>
              <a:rPr lang="es-ES" sz="2400" dirty="0" smtClean="0"/>
              <a:t>y el arco de retroceso completa un ciclo: </a:t>
            </a:r>
            <a:r>
              <a:rPr lang="es-ES" sz="2400" b="1" dirty="0" smtClean="0"/>
              <a:t>contradicción</a:t>
            </a:r>
            <a:r>
              <a:rPr lang="es-ES" sz="2400" b="1" dirty="0" smtClean="0">
                <a:solidFill>
                  <a:srgbClr val="0070C0"/>
                </a:solidFill>
              </a:rPr>
              <a:t> </a:t>
            </a:r>
            <a:r>
              <a:rPr lang="es-ES" sz="2400" dirty="0" smtClean="0"/>
              <a:t>pues </a:t>
            </a:r>
            <a:r>
              <a:rPr lang="es-ES" sz="2400" b="1" i="1" dirty="0" smtClean="0"/>
              <a:t>G</a:t>
            </a:r>
            <a:r>
              <a:rPr lang="es-ES" sz="2400" dirty="0" smtClean="0"/>
              <a:t> es acíclico</a:t>
            </a:r>
          </a:p>
          <a:p>
            <a:endParaRPr lang="en-US" sz="2400" dirty="0"/>
          </a:p>
          <a:p>
            <a:endParaRPr lang="en-US" sz="2400" b="1" dirty="0" smtClean="0"/>
          </a:p>
        </p:txBody>
      </p:sp>
      <p:sp>
        <p:nvSpPr>
          <p:cNvPr id="5" name="4 Elipse"/>
          <p:cNvSpPr/>
          <p:nvPr/>
        </p:nvSpPr>
        <p:spPr>
          <a:xfrm>
            <a:off x="8534400" y="4019550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8534400" y="4724400"/>
            <a:ext cx="304800" cy="3048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7 Forma libre"/>
          <p:cNvSpPr/>
          <p:nvPr/>
        </p:nvSpPr>
        <p:spPr>
          <a:xfrm>
            <a:off x="8301683" y="4162926"/>
            <a:ext cx="240738" cy="697832"/>
          </a:xfrm>
          <a:custGeom>
            <a:avLst/>
            <a:gdLst>
              <a:gd name="connsiteX0" fmla="*/ 240738 w 240738"/>
              <a:gd name="connsiteY0" fmla="*/ 697832 h 697832"/>
              <a:gd name="connsiteX1" fmla="*/ 106 w 240738"/>
              <a:gd name="connsiteY1" fmla="*/ 360948 h 697832"/>
              <a:gd name="connsiteX2" fmla="*/ 216675 w 240738"/>
              <a:gd name="connsiteY2" fmla="*/ 0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38" h="697832">
                <a:moveTo>
                  <a:pt x="240738" y="697832"/>
                </a:moveTo>
                <a:cubicBezTo>
                  <a:pt x="122427" y="587542"/>
                  <a:pt x="4116" y="477253"/>
                  <a:pt x="106" y="360948"/>
                </a:cubicBezTo>
                <a:cubicBezTo>
                  <a:pt x="-3904" y="244643"/>
                  <a:pt x="106385" y="122321"/>
                  <a:pt x="21667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orma libre"/>
          <p:cNvSpPr/>
          <p:nvPr/>
        </p:nvSpPr>
        <p:spPr>
          <a:xfrm>
            <a:off x="8566484" y="3465095"/>
            <a:ext cx="433137" cy="560582"/>
          </a:xfrm>
          <a:custGeom>
            <a:avLst/>
            <a:gdLst>
              <a:gd name="connsiteX0" fmla="*/ 0 w 433137"/>
              <a:gd name="connsiteY0" fmla="*/ 0 h 560582"/>
              <a:gd name="connsiteX1" fmla="*/ 120316 w 433137"/>
              <a:gd name="connsiteY1" fmla="*/ 48126 h 560582"/>
              <a:gd name="connsiteX2" fmla="*/ 72190 w 433137"/>
              <a:gd name="connsiteY2" fmla="*/ 168442 h 560582"/>
              <a:gd name="connsiteX3" fmla="*/ 48127 w 433137"/>
              <a:gd name="connsiteY3" fmla="*/ 240631 h 560582"/>
              <a:gd name="connsiteX4" fmla="*/ 216569 w 433137"/>
              <a:gd name="connsiteY4" fmla="*/ 385010 h 560582"/>
              <a:gd name="connsiteX5" fmla="*/ 433137 w 433137"/>
              <a:gd name="connsiteY5" fmla="*/ 433137 h 560582"/>
              <a:gd name="connsiteX6" fmla="*/ 360948 w 433137"/>
              <a:gd name="connsiteY6" fmla="*/ 481263 h 560582"/>
              <a:gd name="connsiteX7" fmla="*/ 0 w 433137"/>
              <a:gd name="connsiteY7" fmla="*/ 409074 h 560582"/>
              <a:gd name="connsiteX8" fmla="*/ 120316 w 433137"/>
              <a:gd name="connsiteY8" fmla="*/ 505326 h 560582"/>
              <a:gd name="connsiteX9" fmla="*/ 168442 w 433137"/>
              <a:gd name="connsiteY9" fmla="*/ 553453 h 560582"/>
              <a:gd name="connsiteX10" fmla="*/ 120316 w 433137"/>
              <a:gd name="connsiteY10" fmla="*/ 553453 h 5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3137" h="560582">
                <a:moveTo>
                  <a:pt x="0" y="0"/>
                </a:moveTo>
                <a:cubicBezTo>
                  <a:pt x="40105" y="16042"/>
                  <a:pt x="103301" y="8424"/>
                  <a:pt x="120316" y="48126"/>
                </a:cubicBezTo>
                <a:cubicBezTo>
                  <a:pt x="137331" y="87828"/>
                  <a:pt x="87357" y="127998"/>
                  <a:pt x="72190" y="168442"/>
                </a:cubicBezTo>
                <a:cubicBezTo>
                  <a:pt x="63284" y="192192"/>
                  <a:pt x="56148" y="216568"/>
                  <a:pt x="48127" y="240631"/>
                </a:cubicBezTo>
                <a:cubicBezTo>
                  <a:pt x="96291" y="288795"/>
                  <a:pt x="154826" y="354138"/>
                  <a:pt x="216569" y="385010"/>
                </a:cubicBezTo>
                <a:cubicBezTo>
                  <a:pt x="239229" y="396340"/>
                  <a:pt x="420473" y="430604"/>
                  <a:pt x="433137" y="433137"/>
                </a:cubicBezTo>
                <a:cubicBezTo>
                  <a:pt x="409074" y="449179"/>
                  <a:pt x="389868" y="481263"/>
                  <a:pt x="360948" y="481263"/>
                </a:cubicBezTo>
                <a:cubicBezTo>
                  <a:pt x="204060" y="481263"/>
                  <a:pt x="123981" y="450400"/>
                  <a:pt x="0" y="409074"/>
                </a:cubicBezTo>
                <a:cubicBezTo>
                  <a:pt x="116212" y="525284"/>
                  <a:pt x="-31473" y="383894"/>
                  <a:pt x="120316" y="505326"/>
                </a:cubicBezTo>
                <a:cubicBezTo>
                  <a:pt x="138032" y="519499"/>
                  <a:pt x="168442" y="530766"/>
                  <a:pt x="168442" y="553453"/>
                </a:cubicBezTo>
                <a:cubicBezTo>
                  <a:pt x="168442" y="569495"/>
                  <a:pt x="136358" y="553453"/>
                  <a:pt x="120316" y="55345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orma libre"/>
          <p:cNvSpPr/>
          <p:nvPr/>
        </p:nvSpPr>
        <p:spPr>
          <a:xfrm>
            <a:off x="8590547" y="4331368"/>
            <a:ext cx="145034" cy="409074"/>
          </a:xfrm>
          <a:custGeom>
            <a:avLst/>
            <a:gdLst>
              <a:gd name="connsiteX0" fmla="*/ 96253 w 145034"/>
              <a:gd name="connsiteY0" fmla="*/ 0 h 409074"/>
              <a:gd name="connsiteX1" fmla="*/ 144379 w 145034"/>
              <a:gd name="connsiteY1" fmla="*/ 120316 h 409074"/>
              <a:gd name="connsiteX2" fmla="*/ 0 w 145034"/>
              <a:gd name="connsiteY2" fmla="*/ 192506 h 409074"/>
              <a:gd name="connsiteX3" fmla="*/ 120316 w 145034"/>
              <a:gd name="connsiteY3" fmla="*/ 385011 h 409074"/>
              <a:gd name="connsiteX4" fmla="*/ 144379 w 145034"/>
              <a:gd name="connsiteY4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34" h="409074">
                <a:moveTo>
                  <a:pt x="96253" y="0"/>
                </a:moveTo>
                <a:cubicBezTo>
                  <a:pt x="112295" y="40105"/>
                  <a:pt x="150488" y="77555"/>
                  <a:pt x="144379" y="120316"/>
                </a:cubicBezTo>
                <a:cubicBezTo>
                  <a:pt x="139714" y="152971"/>
                  <a:pt x="21893" y="185208"/>
                  <a:pt x="0" y="192506"/>
                </a:cubicBezTo>
                <a:cubicBezTo>
                  <a:pt x="64705" y="386618"/>
                  <a:pt x="1680" y="296034"/>
                  <a:pt x="120316" y="385011"/>
                </a:cubicBezTo>
                <a:cubicBezTo>
                  <a:pt x="129391" y="391817"/>
                  <a:pt x="136358" y="401053"/>
                  <a:pt x="144379" y="40907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orma libre"/>
          <p:cNvSpPr/>
          <p:nvPr/>
        </p:nvSpPr>
        <p:spPr>
          <a:xfrm>
            <a:off x="8638674" y="5053263"/>
            <a:ext cx="169223" cy="577516"/>
          </a:xfrm>
          <a:custGeom>
            <a:avLst/>
            <a:gdLst>
              <a:gd name="connsiteX0" fmla="*/ 48126 w 169223"/>
              <a:gd name="connsiteY0" fmla="*/ 0 h 577516"/>
              <a:gd name="connsiteX1" fmla="*/ 168442 w 169223"/>
              <a:gd name="connsiteY1" fmla="*/ 120316 h 577516"/>
              <a:gd name="connsiteX2" fmla="*/ 96252 w 169223"/>
              <a:gd name="connsiteY2" fmla="*/ 144379 h 577516"/>
              <a:gd name="connsiteX3" fmla="*/ 0 w 169223"/>
              <a:gd name="connsiteY3" fmla="*/ 168442 h 577516"/>
              <a:gd name="connsiteX4" fmla="*/ 72189 w 169223"/>
              <a:gd name="connsiteY4" fmla="*/ 192505 h 577516"/>
              <a:gd name="connsiteX5" fmla="*/ 24063 w 169223"/>
              <a:gd name="connsiteY5" fmla="*/ 360948 h 577516"/>
              <a:gd name="connsiteX6" fmla="*/ 144379 w 169223"/>
              <a:gd name="connsiteY6" fmla="*/ 481263 h 577516"/>
              <a:gd name="connsiteX7" fmla="*/ 168442 w 169223"/>
              <a:gd name="connsiteY7" fmla="*/ 553453 h 577516"/>
              <a:gd name="connsiteX8" fmla="*/ 96252 w 169223"/>
              <a:gd name="connsiteY8" fmla="*/ 577516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23" h="577516">
                <a:moveTo>
                  <a:pt x="48126" y="0"/>
                </a:moveTo>
                <a:cubicBezTo>
                  <a:pt x="88231" y="40105"/>
                  <a:pt x="150506" y="66509"/>
                  <a:pt x="168442" y="120316"/>
                </a:cubicBezTo>
                <a:cubicBezTo>
                  <a:pt x="176463" y="144379"/>
                  <a:pt x="120641" y="137411"/>
                  <a:pt x="96252" y="144379"/>
                </a:cubicBezTo>
                <a:cubicBezTo>
                  <a:pt x="64453" y="153464"/>
                  <a:pt x="32084" y="160421"/>
                  <a:pt x="0" y="168442"/>
                </a:cubicBezTo>
                <a:cubicBezTo>
                  <a:pt x="24063" y="176463"/>
                  <a:pt x="62769" y="168955"/>
                  <a:pt x="72189" y="192505"/>
                </a:cubicBezTo>
                <a:cubicBezTo>
                  <a:pt x="77683" y="206239"/>
                  <a:pt x="31197" y="339546"/>
                  <a:pt x="24063" y="360948"/>
                </a:cubicBezTo>
                <a:cubicBezTo>
                  <a:pt x="80495" y="530245"/>
                  <a:pt x="-4296" y="332588"/>
                  <a:pt x="144379" y="481263"/>
                </a:cubicBezTo>
                <a:cubicBezTo>
                  <a:pt x="162315" y="499199"/>
                  <a:pt x="160421" y="529390"/>
                  <a:pt x="168442" y="553453"/>
                </a:cubicBezTo>
                <a:lnTo>
                  <a:pt x="96252" y="577516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9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Algoritmo</a:t>
            </a:r>
            <a:r>
              <a:rPr lang="es-MX" sz="3600" b="1" dirty="0">
                <a:solidFill>
                  <a:srgbClr val="FF0000"/>
                </a:solidFill>
              </a:rPr>
              <a:t> </a:t>
            </a:r>
            <a:r>
              <a:rPr lang="es-MX" sz="3600" b="1" dirty="0" smtClean="0">
                <a:solidFill>
                  <a:srgbClr val="FF0000"/>
                </a:solidFill>
              </a:rPr>
              <a:t>DFS - Orden Topológico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7200" y="914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Demostración</a:t>
            </a:r>
            <a:r>
              <a:rPr lang="en-US" sz="2400" dirty="0" smtClean="0"/>
              <a:t>: </a:t>
            </a:r>
            <a:r>
              <a:rPr lang="en-US" sz="2400" b="1" i="1" dirty="0">
                <a:solidFill>
                  <a:srgbClr val="0070C0"/>
                </a:solidFill>
              </a:rPr>
              <a:t>acíclico 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 </a:t>
            </a:r>
            <a:r>
              <a:rPr lang="en-US" sz="2400" b="1" i="1" dirty="0" smtClean="0">
                <a:solidFill>
                  <a:srgbClr val="0070C0"/>
                </a:solidFill>
                <a:sym typeface="Symbol"/>
              </a:rPr>
              <a:t>NO </a:t>
            </a:r>
            <a:r>
              <a:rPr lang="en-US" sz="2400" b="1" i="1" dirty="0">
                <a:solidFill>
                  <a:srgbClr val="0070C0"/>
                </a:solidFill>
                <a:sym typeface="Symbol"/>
              </a:rPr>
              <a:t>arcos de </a:t>
            </a:r>
            <a:r>
              <a:rPr lang="en-US" sz="2400" b="1" i="1" dirty="0" err="1" smtClean="0">
                <a:solidFill>
                  <a:srgbClr val="0070C0"/>
                </a:solidFill>
                <a:sym typeface="Symbol"/>
              </a:rPr>
              <a:t>retroceso</a:t>
            </a:r>
            <a:endParaRPr lang="en-US" sz="2400" dirty="0" smtClean="0"/>
          </a:p>
          <a:p>
            <a:r>
              <a:rPr lang="en-US" sz="2400" dirty="0">
                <a:sym typeface="Symbol"/>
              </a:rPr>
              <a:t></a:t>
            </a:r>
            <a:endParaRPr lang="en-US" sz="2400" dirty="0"/>
          </a:p>
          <a:p>
            <a:r>
              <a:rPr lang="en-US" sz="2400" dirty="0" err="1" smtClean="0"/>
              <a:t>Supongamos</a:t>
            </a:r>
            <a:r>
              <a:rPr lang="en-US" sz="2400" dirty="0" smtClean="0"/>
              <a:t> que en G </a:t>
            </a:r>
            <a:r>
              <a:rPr lang="en-US" sz="2400" dirty="0" err="1" smtClean="0"/>
              <a:t>existe</a:t>
            </a:r>
            <a:r>
              <a:rPr lang="en-US" sz="2400" dirty="0" smtClean="0"/>
              <a:t> un </a:t>
            </a:r>
            <a:r>
              <a:rPr lang="en-US" sz="2400" b="1" i="1" dirty="0" err="1" smtClean="0"/>
              <a:t>ciclo</a:t>
            </a:r>
            <a:r>
              <a:rPr lang="en-US" sz="2400" b="1" i="1" dirty="0" smtClean="0"/>
              <a:t> c</a:t>
            </a:r>
            <a:r>
              <a:rPr lang="en-US" sz="2400" dirty="0" smtClean="0"/>
              <a:t>.  Sea </a:t>
            </a:r>
            <a:r>
              <a:rPr lang="en-US" sz="2400" b="1" i="1" dirty="0" smtClean="0">
                <a:solidFill>
                  <a:srgbClr val="0000FF"/>
                </a:solidFill>
              </a:rPr>
              <a:t>v </a:t>
            </a:r>
            <a:r>
              <a:rPr lang="en-US" sz="2400" dirty="0" smtClean="0"/>
              <a:t>el primer </a:t>
            </a:r>
            <a:r>
              <a:rPr lang="en-US" sz="2400" dirty="0" err="1" smtClean="0"/>
              <a:t>vértice</a:t>
            </a:r>
            <a:r>
              <a:rPr lang="en-US" sz="2400" dirty="0" smtClean="0"/>
              <a:t> en </a:t>
            </a:r>
            <a:r>
              <a:rPr lang="en-US" sz="2400" b="1" i="1" dirty="0" smtClean="0">
                <a:solidFill>
                  <a:srgbClr val="0000FF"/>
                </a:solidFill>
              </a:rPr>
              <a:t>c</a:t>
            </a:r>
            <a:r>
              <a:rPr lang="en-US" sz="2400" dirty="0" smtClean="0"/>
              <a:t> que </a:t>
            </a:r>
            <a:r>
              <a:rPr lang="en-US" sz="2400" dirty="0" err="1" smtClean="0"/>
              <a:t>fue</a:t>
            </a:r>
            <a:r>
              <a:rPr lang="en-US" sz="2400" dirty="0" smtClean="0"/>
              <a:t> </a:t>
            </a:r>
            <a:r>
              <a:rPr lang="en-US" sz="2400" dirty="0" err="1" smtClean="0"/>
              <a:t>descubierto</a:t>
            </a:r>
            <a:r>
              <a:rPr lang="en-US" sz="2400" dirty="0" smtClean="0"/>
              <a:t>. Sea </a:t>
            </a:r>
            <a:r>
              <a:rPr lang="en-US" sz="2400" b="1" i="1" dirty="0" smtClean="0">
                <a:solidFill>
                  <a:srgbClr val="0000FF"/>
                </a:solidFill>
              </a:rPr>
              <a:t>(u, v) </a:t>
            </a:r>
            <a:r>
              <a:rPr lang="en-US" sz="2400" dirty="0" smtClean="0"/>
              <a:t>el </a:t>
            </a:r>
            <a:r>
              <a:rPr lang="en-US" sz="2400" dirty="0" err="1" smtClean="0"/>
              <a:t>arco</a:t>
            </a:r>
            <a:r>
              <a:rPr lang="en-US" sz="2400" dirty="0" smtClean="0"/>
              <a:t> </a:t>
            </a:r>
            <a:r>
              <a:rPr lang="en-US" sz="2400" dirty="0" err="1" smtClean="0"/>
              <a:t>precedente</a:t>
            </a:r>
            <a:r>
              <a:rPr lang="en-US" sz="2400" dirty="0" smtClean="0"/>
              <a:t> en c</a:t>
            </a:r>
          </a:p>
        </p:txBody>
      </p:sp>
      <p:sp>
        <p:nvSpPr>
          <p:cNvPr id="3" name="2 Elipse"/>
          <p:cNvSpPr/>
          <p:nvPr/>
        </p:nvSpPr>
        <p:spPr>
          <a:xfrm>
            <a:off x="3124200" y="3097768"/>
            <a:ext cx="2743200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5029200" y="3955018"/>
            <a:ext cx="190500" cy="190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4076700" y="3955018"/>
            <a:ext cx="2476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4457700" y="3859768"/>
            <a:ext cx="2667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v</a:t>
            </a:r>
            <a:endParaRPr lang="es-ES" b="1" dirty="0">
              <a:solidFill>
                <a:srgbClr val="0000FF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924300" y="4012168"/>
            <a:ext cx="5715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3771900" y="3821668"/>
            <a:ext cx="2667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u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629150" y="4202668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1ro.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escubierto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en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el DFS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5372100" y="3707368"/>
            <a:ext cx="2667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Elipse"/>
          <p:cNvSpPr/>
          <p:nvPr/>
        </p:nvSpPr>
        <p:spPr>
          <a:xfrm>
            <a:off x="5753100" y="3326368"/>
            <a:ext cx="2667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9 Elipse"/>
          <p:cNvSpPr/>
          <p:nvPr/>
        </p:nvSpPr>
        <p:spPr>
          <a:xfrm>
            <a:off x="5219700" y="3021568"/>
            <a:ext cx="2667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Elipse"/>
          <p:cNvSpPr/>
          <p:nvPr/>
        </p:nvSpPr>
        <p:spPr>
          <a:xfrm>
            <a:off x="4552950" y="2926318"/>
            <a:ext cx="2667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Elipse"/>
          <p:cNvSpPr/>
          <p:nvPr/>
        </p:nvSpPr>
        <p:spPr>
          <a:xfrm>
            <a:off x="3886200" y="2945368"/>
            <a:ext cx="2667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22 Elipse"/>
          <p:cNvSpPr/>
          <p:nvPr/>
        </p:nvSpPr>
        <p:spPr>
          <a:xfrm>
            <a:off x="3314700" y="3097768"/>
            <a:ext cx="2667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Elipse"/>
          <p:cNvSpPr/>
          <p:nvPr/>
        </p:nvSpPr>
        <p:spPr>
          <a:xfrm>
            <a:off x="3124200" y="3554968"/>
            <a:ext cx="2667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5" name="24 Conector recto de flecha"/>
          <p:cNvCxnSpPr>
            <a:endCxn id="5" idx="4"/>
          </p:cNvCxnSpPr>
          <p:nvPr/>
        </p:nvCxnSpPr>
        <p:spPr>
          <a:xfrm flipV="1">
            <a:off x="4591050" y="4164568"/>
            <a:ext cx="0" cy="3164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943600" y="36311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C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048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instante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d[v]</a:t>
            </a:r>
            <a:r>
              <a:rPr lang="en-US" sz="2400" dirty="0" smtClean="0"/>
              <a:t> los </a:t>
            </a:r>
            <a:r>
              <a:rPr lang="en-US" sz="2400" dirty="0" err="1" smtClean="0"/>
              <a:t>restantes</a:t>
            </a:r>
            <a:r>
              <a:rPr lang="en-US" sz="2400" dirty="0" smtClean="0"/>
              <a:t>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de </a:t>
            </a:r>
            <a:r>
              <a:rPr lang="en-US" sz="2400" b="1" i="1" dirty="0" smtClean="0">
                <a:solidFill>
                  <a:srgbClr val="0000FF"/>
                </a:solidFill>
              </a:rPr>
              <a:t>c</a:t>
            </a:r>
            <a:r>
              <a:rPr lang="en-US" sz="2400" dirty="0" smtClean="0"/>
              <a:t> son </a:t>
            </a:r>
            <a:r>
              <a:rPr lang="en-US" sz="2400" dirty="0" err="1" smtClean="0"/>
              <a:t>blancos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tanto</a:t>
            </a:r>
            <a:r>
              <a:rPr lang="en-US" sz="2400" dirty="0" smtClean="0"/>
              <a:t>, </a:t>
            </a:r>
            <a:r>
              <a:rPr lang="en-US" sz="2400" b="1" i="1" dirty="0" smtClean="0">
                <a:solidFill>
                  <a:srgbClr val="0000FF"/>
                </a:solidFill>
              </a:rPr>
              <a:t>u</a:t>
            </a:r>
            <a:r>
              <a:rPr lang="en-US" sz="2400" dirty="0" smtClean="0"/>
              <a:t> es un </a:t>
            </a:r>
            <a:r>
              <a:rPr lang="en-US" sz="2400" dirty="0" err="1" smtClean="0"/>
              <a:t>descendiente</a:t>
            </a:r>
            <a:r>
              <a:rPr lang="en-US" sz="2400" dirty="0" smtClean="0"/>
              <a:t> de </a:t>
            </a:r>
            <a:r>
              <a:rPr lang="en-US" sz="2400" b="1" i="1" dirty="0" smtClean="0">
                <a:solidFill>
                  <a:srgbClr val="0000FF"/>
                </a:solidFill>
              </a:rPr>
              <a:t>v</a:t>
            </a:r>
            <a:r>
              <a:rPr lang="en-US" sz="2400" dirty="0" smtClean="0"/>
              <a:t> en el </a:t>
            </a:r>
            <a:r>
              <a:rPr lang="en-US" sz="2400" b="1" i="1" dirty="0" err="1" smtClean="0"/>
              <a:t>árbol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abarcador</a:t>
            </a:r>
            <a:r>
              <a:rPr lang="en-US" sz="2400" b="1" i="1" dirty="0" smtClean="0"/>
              <a:t> en </a:t>
            </a:r>
            <a:r>
              <a:rPr lang="en-US" sz="2400" b="1" i="1" dirty="0" err="1" smtClean="0"/>
              <a:t>profundidad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tanto</a:t>
            </a:r>
            <a:r>
              <a:rPr lang="en-US" sz="2400" dirty="0" smtClean="0"/>
              <a:t>, </a:t>
            </a:r>
            <a:r>
              <a:rPr lang="en-US" sz="2400" b="1" i="1" dirty="0" smtClean="0">
                <a:solidFill>
                  <a:srgbClr val="0000FF"/>
                </a:solidFill>
              </a:rPr>
              <a:t>(u, v) </a:t>
            </a:r>
            <a:r>
              <a:rPr lang="en-US" sz="2400" dirty="0" smtClean="0"/>
              <a:t>es un </a:t>
            </a:r>
            <a:r>
              <a:rPr lang="en-US" sz="2400" b="1" i="1" dirty="0" err="1" smtClean="0"/>
              <a:t>arco</a:t>
            </a:r>
            <a:r>
              <a:rPr lang="en-US" sz="2400" b="1" i="1" dirty="0" smtClean="0"/>
              <a:t> de </a:t>
            </a:r>
            <a:r>
              <a:rPr lang="en-US" sz="2400" b="1" i="1" dirty="0" err="1" smtClean="0"/>
              <a:t>retroceso</a:t>
            </a:r>
            <a:r>
              <a:rPr lang="en-US" sz="2400" dirty="0" smtClean="0"/>
              <a:t>: </a:t>
            </a:r>
            <a:r>
              <a:rPr lang="es-ES" sz="2400" dirty="0" smtClean="0"/>
              <a:t>contradicción pues en </a:t>
            </a:r>
            <a:r>
              <a:rPr lang="es-ES" sz="2400" b="1" i="1" dirty="0"/>
              <a:t>G</a:t>
            </a:r>
            <a:r>
              <a:rPr lang="es-ES" sz="2400" dirty="0"/>
              <a:t> </a:t>
            </a:r>
            <a:r>
              <a:rPr lang="es-ES" sz="2400" dirty="0" smtClean="0"/>
              <a:t>no hay </a:t>
            </a:r>
            <a:r>
              <a:rPr lang="es-ES" sz="2400" b="1" i="1" dirty="0" smtClean="0"/>
              <a:t>arcos de retroceso</a:t>
            </a:r>
            <a:endParaRPr lang="es-ES" sz="2400" b="1" i="1" dirty="0"/>
          </a:p>
          <a:p>
            <a:endParaRPr lang="es-ES" sz="2400" dirty="0"/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3390900" y="3821668"/>
            <a:ext cx="266700" cy="1333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Algoritmo</a:t>
            </a:r>
            <a:r>
              <a:rPr lang="es-MX" sz="3600" b="1" dirty="0">
                <a:solidFill>
                  <a:srgbClr val="FF0000"/>
                </a:solidFill>
              </a:rPr>
              <a:t> </a:t>
            </a:r>
            <a:r>
              <a:rPr lang="es-MX" sz="3600" b="1" dirty="0" smtClean="0">
                <a:solidFill>
                  <a:srgbClr val="FF0000"/>
                </a:solidFill>
              </a:rPr>
              <a:t>DFS - Orden Topológico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4300" y="590550"/>
            <a:ext cx="90678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Teorema</a:t>
            </a:r>
            <a:r>
              <a:rPr lang="en-US" sz="2400" dirty="0" smtClean="0"/>
              <a:t>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DFS-VISIT-OT(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G,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 err="1" smtClean="0">
                <a:cs typeface="Consolas" panose="020B0609020204030204" pitchFamily="49" charset="0"/>
              </a:rPr>
              <a:t>calcula</a:t>
            </a:r>
            <a:r>
              <a:rPr lang="en-US" sz="2400" dirty="0" smtClean="0">
                <a:cs typeface="Consolas" panose="020B0609020204030204" pitchFamily="49" charset="0"/>
              </a:rPr>
              <a:t> UN </a:t>
            </a:r>
            <a:r>
              <a:rPr lang="en-US" sz="2400" dirty="0" err="1" smtClean="0">
                <a:cs typeface="Consolas" panose="020B0609020204030204" pitchFamily="49" charset="0"/>
              </a:rPr>
              <a:t>orden</a:t>
            </a:r>
            <a:r>
              <a:rPr lang="en-US" sz="2400" dirty="0" smtClean="0"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cs typeface="Consolas" panose="020B0609020204030204" pitchFamily="49" charset="0"/>
              </a:rPr>
              <a:t>topológico</a:t>
            </a:r>
            <a:r>
              <a:rPr lang="en-US" sz="2400" dirty="0" smtClean="0">
                <a:cs typeface="Consolas" panose="020B0609020204030204" pitchFamily="49" charset="0"/>
              </a:rPr>
              <a:t> de un DAG G </a:t>
            </a:r>
            <a:r>
              <a:rPr lang="en-US" sz="2400" dirty="0" smtClean="0"/>
              <a:t> </a:t>
            </a:r>
          </a:p>
          <a:p>
            <a:endParaRPr lang="en-US" sz="2400" b="1" i="1" dirty="0"/>
          </a:p>
          <a:p>
            <a:r>
              <a:rPr lang="en-US" sz="2000" b="1" dirty="0" err="1" smtClean="0"/>
              <a:t>Demostración</a:t>
            </a:r>
            <a:r>
              <a:rPr lang="en-US" sz="2000" b="1" dirty="0" smtClean="0"/>
              <a:t>:  </a:t>
            </a:r>
            <a:r>
              <a:rPr lang="en-US" sz="2000" dirty="0" err="1" smtClean="0"/>
              <a:t>Supongamos</a:t>
            </a:r>
            <a:r>
              <a:rPr lang="en-US" sz="2000" dirty="0" smtClean="0"/>
              <a:t>  que </a:t>
            </a:r>
            <a:r>
              <a:rPr lang="en-US" sz="2000" b="1" dirty="0"/>
              <a:t>DFS</a:t>
            </a:r>
            <a:r>
              <a:rPr lang="en-US" sz="2000" dirty="0"/>
              <a:t> </a:t>
            </a:r>
            <a:r>
              <a:rPr lang="en-US" sz="2000" dirty="0" smtClean="0"/>
              <a:t>se </a:t>
            </a:r>
            <a:r>
              <a:rPr lang="en-US" sz="2000" dirty="0" err="1" smtClean="0"/>
              <a:t>ejecuta</a:t>
            </a:r>
            <a:r>
              <a:rPr lang="en-US" sz="2000" dirty="0" smtClean="0"/>
              <a:t> </a:t>
            </a:r>
            <a:r>
              <a:rPr lang="en-US" sz="2000" dirty="0" err="1" smtClean="0"/>
              <a:t>sobre</a:t>
            </a:r>
            <a:r>
              <a:rPr lang="en-US" sz="2000" dirty="0" smtClean="0"/>
              <a:t> un </a:t>
            </a:r>
            <a:r>
              <a:rPr lang="en-US" sz="2000" b="1" dirty="0" smtClean="0"/>
              <a:t>DAG </a:t>
            </a:r>
            <a:r>
              <a:rPr lang="en-US" sz="2000" b="1" i="1" dirty="0" smtClean="0"/>
              <a:t>G </a:t>
            </a:r>
            <a:r>
              <a:rPr lang="en-US" sz="2000" b="1" dirty="0"/>
              <a:t>= (</a:t>
            </a:r>
            <a:r>
              <a:rPr lang="en-US" sz="2000" b="1" i="1" dirty="0"/>
              <a:t>V</a:t>
            </a:r>
            <a:r>
              <a:rPr lang="en-US" sz="2000" b="1" dirty="0"/>
              <a:t>, </a:t>
            </a:r>
            <a:r>
              <a:rPr lang="en-US" sz="2000" b="1" i="1" dirty="0" smtClean="0"/>
              <a:t>E</a:t>
            </a:r>
            <a:r>
              <a:rPr lang="en-US" sz="2000" b="1" dirty="0" smtClean="0"/>
              <a:t>). </a:t>
            </a:r>
            <a:r>
              <a:rPr lang="en-US" sz="2000" dirty="0"/>
              <a:t>E</a:t>
            </a:r>
            <a:r>
              <a:rPr lang="en-US" sz="2000" dirty="0" smtClean="0"/>
              <a:t>n </a:t>
            </a:r>
            <a:r>
              <a:rPr lang="en-US" sz="2000" dirty="0" smtClean="0"/>
              <a:t>el </a:t>
            </a:r>
            <a:r>
              <a:rPr lang="en-US" sz="2000" dirty="0" err="1" smtClean="0"/>
              <a:t>cual</a:t>
            </a:r>
            <a:r>
              <a:rPr lang="en-US" sz="2000" dirty="0" smtClean="0"/>
              <a:t> </a:t>
            </a:r>
            <a:r>
              <a:rPr lang="en-US" sz="2000" dirty="0" smtClean="0"/>
              <a:t>se </a:t>
            </a:r>
            <a:r>
              <a:rPr lang="en-US" sz="2000" dirty="0" err="1" smtClean="0"/>
              <a:t>calcula</a:t>
            </a:r>
            <a:r>
              <a:rPr lang="en-US" sz="2000" dirty="0" smtClean="0"/>
              <a:t> </a:t>
            </a:r>
            <a:r>
              <a:rPr lang="en-US" sz="2000" b="1" dirty="0" smtClean="0"/>
              <a:t>f[x]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/>
              </a:rPr>
              <a:t></a:t>
            </a:r>
            <a:r>
              <a:rPr lang="en-US" sz="2000" dirty="0" err="1" smtClean="0">
                <a:sym typeface="Symbol"/>
              </a:rPr>
              <a:t>xV</a:t>
            </a:r>
            <a:r>
              <a:rPr lang="en-US" sz="2000" dirty="0" smtClean="0"/>
              <a:t>.  </a:t>
            </a:r>
            <a:r>
              <a:rPr lang="en-US" sz="2000" dirty="0" err="1" smtClean="0"/>
              <a:t>Sería</a:t>
            </a:r>
            <a:r>
              <a:rPr lang="en-US" sz="2000" dirty="0" smtClean="0"/>
              <a:t> </a:t>
            </a:r>
            <a:r>
              <a:rPr lang="en-US" sz="2000" dirty="0" err="1" smtClean="0"/>
              <a:t>suficiente</a:t>
            </a:r>
            <a:r>
              <a:rPr lang="en-US" sz="2000" dirty="0" smtClean="0"/>
              <a:t> demostrar que para </a:t>
            </a:r>
            <a:r>
              <a:rPr lang="en-US" sz="2000" dirty="0" err="1" smtClean="0"/>
              <a:t>cualquier</a:t>
            </a:r>
            <a:r>
              <a:rPr lang="en-US" sz="2000" dirty="0" smtClean="0"/>
              <a:t> par de </a:t>
            </a:r>
            <a:r>
              <a:rPr lang="en-US" sz="2000" dirty="0" err="1" smtClean="0"/>
              <a:t>vértices</a:t>
            </a:r>
            <a:r>
              <a:rPr lang="en-US" sz="2000" dirty="0" smtClean="0"/>
              <a:t>      </a:t>
            </a:r>
            <a:r>
              <a:rPr lang="en-US" sz="2000" b="1" i="1" dirty="0" smtClean="0">
                <a:solidFill>
                  <a:srgbClr val="0000FF"/>
                </a:solidFill>
              </a:rPr>
              <a:t>u</a:t>
            </a:r>
            <a:r>
              <a:rPr lang="en-US" sz="2000" dirty="0" smtClean="0"/>
              <a:t>, </a:t>
            </a:r>
            <a:r>
              <a:rPr lang="en-US" sz="2000" b="1" i="1" dirty="0" smtClean="0">
                <a:solidFill>
                  <a:srgbClr val="0000FF"/>
                </a:solidFill>
              </a:rPr>
              <a:t>v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V, </a:t>
            </a:r>
            <a:r>
              <a:rPr lang="en-US" sz="2000" b="1" dirty="0" err="1" smtClean="0">
                <a:sym typeface="Symbol"/>
              </a:rPr>
              <a:t>si</a:t>
            </a:r>
            <a:r>
              <a:rPr lang="en-US" sz="2000" b="1" dirty="0" smtClean="0">
                <a:sym typeface="Symbol"/>
              </a:rPr>
              <a:t> </a:t>
            </a:r>
            <a:r>
              <a:rPr lang="en-US" sz="2000" b="1" dirty="0" err="1" smtClean="0">
                <a:sym typeface="Symbol"/>
              </a:rPr>
              <a:t>existe</a:t>
            </a:r>
            <a:r>
              <a:rPr lang="en-US" sz="2000" b="1" dirty="0" smtClean="0">
                <a:sym typeface="Symbol"/>
              </a:rPr>
              <a:t> </a:t>
            </a:r>
            <a:r>
              <a:rPr lang="en-US" sz="2000" b="1" dirty="0" smtClean="0">
                <a:sym typeface="Symbol"/>
              </a:rPr>
              <a:t>en G un </a:t>
            </a:r>
            <a:r>
              <a:rPr lang="en-US" sz="2000" b="1" dirty="0" err="1" smtClean="0">
                <a:sym typeface="Symbol"/>
              </a:rPr>
              <a:t>arco</a:t>
            </a:r>
            <a:r>
              <a:rPr lang="en-US" sz="2000" b="1" dirty="0" smtClean="0">
                <a:sym typeface="Symbol"/>
              </a:rPr>
              <a:t> </a:t>
            </a:r>
            <a:r>
              <a:rPr lang="en-US" sz="2000" b="1" dirty="0" smtClean="0">
                <a:sym typeface="Symbol"/>
              </a:rPr>
              <a:t>(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u</a:t>
            </a:r>
            <a:r>
              <a:rPr lang="en-US" sz="2000" b="1" dirty="0" smtClean="0">
                <a:sym typeface="Symbol"/>
              </a:rPr>
              <a:t>, 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v</a:t>
            </a:r>
            <a:r>
              <a:rPr lang="en-US" sz="2000" b="1" dirty="0" smtClean="0">
                <a:sym typeface="Symbol"/>
              </a:rPr>
              <a:t>), entonces </a:t>
            </a:r>
            <a:r>
              <a:rPr lang="en-US" sz="2000" b="1" dirty="0" err="1" smtClean="0">
                <a:sym typeface="Symbol"/>
              </a:rPr>
              <a:t>tras</a:t>
            </a:r>
            <a:r>
              <a:rPr lang="en-US" sz="2000" b="1" dirty="0" smtClean="0">
                <a:sym typeface="Symbol"/>
              </a:rPr>
              <a:t> el DFS, </a:t>
            </a:r>
            <a:r>
              <a:rPr lang="en-US" sz="2000" b="1" i="1" dirty="0"/>
              <a:t>f</a:t>
            </a:r>
            <a:r>
              <a:rPr lang="en-US" sz="2000" b="1" dirty="0"/>
              <a:t>[</a:t>
            </a:r>
            <a:r>
              <a:rPr lang="en-US" sz="2000" b="1" i="1" dirty="0">
                <a:solidFill>
                  <a:srgbClr val="0000FF"/>
                </a:solidFill>
              </a:rPr>
              <a:t>v</a:t>
            </a:r>
            <a:r>
              <a:rPr lang="en-US" sz="2000" b="1" dirty="0"/>
              <a:t>] &lt; </a:t>
            </a:r>
            <a:r>
              <a:rPr lang="en-US" sz="2000" b="1" i="1" dirty="0"/>
              <a:t>f</a:t>
            </a:r>
            <a:r>
              <a:rPr lang="en-US" sz="2000" b="1" dirty="0"/>
              <a:t>[</a:t>
            </a:r>
            <a:r>
              <a:rPr lang="en-US" sz="2000" b="1" i="1" dirty="0">
                <a:solidFill>
                  <a:srgbClr val="0000FF"/>
                </a:solidFill>
              </a:rPr>
              <a:t>u</a:t>
            </a:r>
            <a:r>
              <a:rPr lang="en-US" sz="2000" b="1" dirty="0" smtClean="0"/>
              <a:t>]</a:t>
            </a:r>
          </a:p>
          <a:p>
            <a:endParaRPr lang="en-US" sz="2000" dirty="0"/>
          </a:p>
          <a:p>
            <a:r>
              <a:rPr lang="en-US" sz="2000" dirty="0" smtClean="0"/>
              <a:t>Consideremos </a:t>
            </a:r>
            <a:r>
              <a:rPr lang="en-US" sz="2000" dirty="0" err="1" smtClean="0"/>
              <a:t>cualquier</a:t>
            </a:r>
            <a:r>
              <a:rPr lang="en-US" sz="2000" dirty="0" smtClean="0"/>
              <a:t> </a:t>
            </a:r>
            <a:r>
              <a:rPr lang="en-US" sz="2000" dirty="0" err="1" smtClean="0"/>
              <a:t>arco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dirty="0" smtClean="0">
                <a:sym typeface="Symbol"/>
              </a:rPr>
              <a:t>(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u</a:t>
            </a:r>
            <a:r>
              <a:rPr lang="en-US" sz="2000" b="1" dirty="0" smtClean="0">
                <a:sym typeface="Symbol"/>
              </a:rPr>
              <a:t>, 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v</a:t>
            </a:r>
            <a:r>
              <a:rPr lang="en-US" sz="2000" b="1" dirty="0" smtClean="0">
                <a:sym typeface="Symbol"/>
              </a:rPr>
              <a:t>) </a:t>
            </a:r>
            <a:r>
              <a:rPr lang="en-US" sz="2000" dirty="0" err="1" smtClean="0">
                <a:sym typeface="Symbol"/>
              </a:rPr>
              <a:t>explorado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durante</a:t>
            </a:r>
            <a:r>
              <a:rPr lang="en-US" sz="2000" dirty="0" smtClean="0">
                <a:sym typeface="Symbol"/>
              </a:rPr>
              <a:t> el </a:t>
            </a:r>
            <a:r>
              <a:rPr lang="en-US" sz="2000" b="1" dirty="0" smtClean="0">
                <a:sym typeface="Symbol"/>
              </a:rPr>
              <a:t>DFS(G)</a:t>
            </a:r>
            <a:r>
              <a:rPr lang="en-US" sz="2000" dirty="0" smtClean="0">
                <a:sym typeface="Symbol"/>
              </a:rPr>
              <a:t>. </a:t>
            </a:r>
            <a:r>
              <a:rPr lang="en-US" sz="2000" dirty="0" err="1" smtClean="0">
                <a:sym typeface="Symbol"/>
              </a:rPr>
              <a:t>Cuando</a:t>
            </a:r>
            <a:r>
              <a:rPr lang="en-US" sz="2000" dirty="0" smtClean="0">
                <a:sym typeface="Symbol"/>
              </a:rPr>
              <a:t> esto </a:t>
            </a:r>
            <a:r>
              <a:rPr lang="en-US" sz="2000" dirty="0" err="1" smtClean="0">
                <a:sym typeface="Symbol"/>
              </a:rPr>
              <a:t>sucede</a:t>
            </a:r>
            <a:r>
              <a:rPr lang="en-US" sz="2000" dirty="0">
                <a:sym typeface="Symbol"/>
              </a:rPr>
              <a:t>:</a:t>
            </a:r>
            <a:r>
              <a:rPr lang="en-US" sz="2000" dirty="0" smtClean="0">
                <a:sym typeface="Symbol"/>
              </a:rPr>
              <a:t> - 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v</a:t>
            </a:r>
            <a:r>
              <a:rPr lang="en-US" sz="2000" b="1" dirty="0" smtClean="0">
                <a:sym typeface="Symbol"/>
              </a:rPr>
              <a:t> no </a:t>
            </a:r>
            <a:r>
              <a:rPr lang="en-US" sz="2000" b="1" dirty="0" err="1" smtClean="0">
                <a:sym typeface="Symbol"/>
              </a:rPr>
              <a:t>puede</a:t>
            </a:r>
            <a:r>
              <a:rPr lang="en-US" sz="2000" b="1" dirty="0" smtClean="0">
                <a:sym typeface="Symbol"/>
              </a:rPr>
              <a:t> </a:t>
            </a:r>
            <a:r>
              <a:rPr lang="en-US" sz="2000" b="1" dirty="0" err="1" smtClean="0">
                <a:sym typeface="Symbol"/>
              </a:rPr>
              <a:t>ser</a:t>
            </a:r>
            <a:r>
              <a:rPr lang="en-US" sz="2000" b="1" dirty="0" smtClean="0">
                <a:sym typeface="Symbol"/>
              </a:rPr>
              <a:t> </a:t>
            </a:r>
            <a:r>
              <a:rPr lang="en-US" sz="2000" b="1" dirty="0" err="1" smtClean="0">
                <a:sym typeface="Symbol"/>
              </a:rPr>
              <a:t>gris</a:t>
            </a:r>
            <a:r>
              <a:rPr lang="en-US" sz="2000" dirty="0" smtClean="0">
                <a:sym typeface="Symbol"/>
              </a:rPr>
              <a:t>, </a:t>
            </a:r>
            <a:r>
              <a:rPr lang="en-US" sz="2000" dirty="0" err="1" smtClean="0">
                <a:sym typeface="Symbol"/>
              </a:rPr>
              <a:t>pues</a:t>
            </a:r>
            <a:r>
              <a:rPr lang="en-US" sz="2000" dirty="0" smtClean="0">
                <a:sym typeface="Symbol"/>
              </a:rPr>
              <a:t> en tal </a:t>
            </a:r>
            <a:r>
              <a:rPr lang="en-US" sz="2000" dirty="0" err="1" smtClean="0">
                <a:sym typeface="Symbol"/>
              </a:rPr>
              <a:t>caso</a:t>
            </a:r>
            <a:r>
              <a:rPr lang="en-US" sz="2000" dirty="0" smtClean="0">
                <a:sym typeface="Symbol"/>
              </a:rPr>
              <a:t>, 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v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sería</a:t>
            </a:r>
            <a:r>
              <a:rPr lang="en-US" sz="2000" dirty="0" smtClean="0">
                <a:sym typeface="Symbol"/>
              </a:rPr>
              <a:t> un </a:t>
            </a:r>
            <a:r>
              <a:rPr lang="en-US" sz="2000" dirty="0" err="1" smtClean="0">
                <a:sym typeface="Symbol"/>
              </a:rPr>
              <a:t>ancestro</a:t>
            </a:r>
            <a:r>
              <a:rPr lang="en-US" sz="2000" dirty="0" smtClean="0">
                <a:sym typeface="Symbol"/>
              </a:rPr>
              <a:t> de 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u</a:t>
            </a:r>
            <a:r>
              <a:rPr lang="en-US" sz="2000" dirty="0" smtClean="0">
                <a:sym typeface="Symbol"/>
              </a:rPr>
              <a:t> y el </a:t>
            </a:r>
            <a:r>
              <a:rPr lang="en-US" sz="2000" dirty="0" err="1" smtClean="0">
                <a:sym typeface="Symbol"/>
              </a:rPr>
              <a:t>arco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dirty="0" smtClean="0">
                <a:sym typeface="Symbol"/>
              </a:rPr>
              <a:t>(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u</a:t>
            </a:r>
            <a:r>
              <a:rPr lang="en-US" sz="2000" b="1" dirty="0" smtClean="0">
                <a:sym typeface="Symbol"/>
              </a:rPr>
              <a:t>, 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v</a:t>
            </a:r>
            <a:r>
              <a:rPr lang="en-US" sz="2000" b="1" dirty="0" smtClean="0">
                <a:sym typeface="Symbol"/>
              </a:rPr>
              <a:t>) </a:t>
            </a:r>
            <a:r>
              <a:rPr lang="en-US" sz="2000" dirty="0" err="1" smtClean="0">
                <a:sym typeface="Symbol"/>
              </a:rPr>
              <a:t>sería</a:t>
            </a:r>
            <a:r>
              <a:rPr lang="en-US" sz="2000" dirty="0" smtClean="0">
                <a:sym typeface="Symbol"/>
              </a:rPr>
              <a:t> un </a:t>
            </a:r>
            <a:r>
              <a:rPr lang="en-US" sz="2000" b="1" dirty="0" err="1" smtClean="0">
                <a:sym typeface="Symbol"/>
              </a:rPr>
              <a:t>arco</a:t>
            </a:r>
            <a:r>
              <a:rPr lang="en-US" sz="2000" b="1" dirty="0" smtClean="0">
                <a:sym typeface="Symbol"/>
              </a:rPr>
              <a:t> de </a:t>
            </a:r>
            <a:r>
              <a:rPr lang="en-US" sz="2000" b="1" dirty="0" err="1" smtClean="0">
                <a:sym typeface="Symbol"/>
              </a:rPr>
              <a:t>retroceso</a:t>
            </a:r>
            <a:r>
              <a:rPr lang="en-US" sz="2000" b="1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(</a:t>
            </a:r>
            <a:r>
              <a:rPr lang="en-US" sz="2000" dirty="0" err="1" smtClean="0">
                <a:sym typeface="Symbol"/>
              </a:rPr>
              <a:t>contradice</a:t>
            </a:r>
            <a:r>
              <a:rPr lang="en-US" sz="2000" dirty="0" smtClean="0">
                <a:sym typeface="Symbol"/>
              </a:rPr>
              <a:t> el </a:t>
            </a:r>
            <a:r>
              <a:rPr lang="en-US" sz="2000" b="1" dirty="0" err="1" smtClean="0">
                <a:sym typeface="Symbol"/>
              </a:rPr>
              <a:t>Lema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pues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dirty="0" smtClean="0">
                <a:sym typeface="Symbol"/>
              </a:rPr>
              <a:t>G</a:t>
            </a:r>
            <a:r>
              <a:rPr lang="en-US" sz="2000" dirty="0" smtClean="0">
                <a:sym typeface="Symbol"/>
              </a:rPr>
              <a:t> es un </a:t>
            </a:r>
            <a:r>
              <a:rPr lang="en-US" sz="2000" b="1" dirty="0" smtClean="0">
                <a:sym typeface="Symbol"/>
              </a:rPr>
              <a:t>DAG</a:t>
            </a:r>
            <a:r>
              <a:rPr lang="en-US" sz="2000" dirty="0" smtClean="0">
                <a:sym typeface="Symbol"/>
              </a:rPr>
              <a:t>).  </a:t>
            </a:r>
            <a:r>
              <a:rPr lang="en-US" sz="2000" dirty="0" err="1" smtClean="0">
                <a:sym typeface="Symbol"/>
              </a:rPr>
              <a:t>Por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tanto</a:t>
            </a:r>
            <a:r>
              <a:rPr lang="en-US" sz="2000" dirty="0" smtClean="0">
                <a:sym typeface="Symbol"/>
              </a:rPr>
              <a:t>, 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v</a:t>
            </a:r>
            <a:r>
              <a:rPr lang="en-US" sz="2000" dirty="0" smtClean="0">
                <a:sym typeface="Symbol"/>
              </a:rPr>
              <a:t> tiene que </a:t>
            </a:r>
            <a:r>
              <a:rPr lang="en-US" sz="2000" dirty="0" err="1" smtClean="0">
                <a:sym typeface="Symbol"/>
              </a:rPr>
              <a:t>ser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dirty="0" err="1" smtClean="0">
                <a:sym typeface="Symbol"/>
              </a:rPr>
              <a:t>blanco</a:t>
            </a:r>
            <a:r>
              <a:rPr lang="en-US" sz="2000" b="1" dirty="0" smtClean="0">
                <a:sym typeface="Symbol"/>
              </a:rPr>
              <a:t> o negro</a:t>
            </a:r>
            <a:r>
              <a:rPr lang="en-US" sz="2000" dirty="0">
                <a:sym typeface="Symbol"/>
              </a:rPr>
              <a:t>:</a:t>
            </a:r>
            <a:endParaRPr lang="en-US" sz="2000" dirty="0" smtClean="0">
              <a:sym typeface="Symbol"/>
            </a:endParaRPr>
          </a:p>
          <a:p>
            <a:endParaRPr lang="en-US" sz="2000" dirty="0">
              <a:sym typeface="Symbol"/>
            </a:endParaRPr>
          </a:p>
          <a:p>
            <a:r>
              <a:rPr lang="en-US" sz="2000" dirty="0" smtClean="0">
                <a:sym typeface="Symbol"/>
              </a:rPr>
              <a:t>- Si es </a:t>
            </a:r>
            <a:r>
              <a:rPr lang="en-US" sz="2000" b="1" dirty="0" err="1" smtClean="0">
                <a:sym typeface="Symbol"/>
              </a:rPr>
              <a:t>blanco</a:t>
            </a:r>
            <a:r>
              <a:rPr lang="en-US" sz="2000" dirty="0" smtClean="0">
                <a:sym typeface="Symbol"/>
              </a:rPr>
              <a:t>, se </a:t>
            </a:r>
            <a:r>
              <a:rPr lang="en-US" sz="2000" dirty="0" err="1" smtClean="0">
                <a:sym typeface="Symbol"/>
              </a:rPr>
              <a:t>convierte</a:t>
            </a:r>
            <a:r>
              <a:rPr lang="en-US" sz="2000" dirty="0" smtClean="0">
                <a:sym typeface="Symbol"/>
              </a:rPr>
              <a:t> en un </a:t>
            </a:r>
            <a:r>
              <a:rPr lang="en-US" sz="2000" dirty="0" err="1" smtClean="0">
                <a:sym typeface="Symbol"/>
              </a:rPr>
              <a:t>descendiente</a:t>
            </a:r>
            <a:r>
              <a:rPr lang="en-US" sz="2000" dirty="0" smtClean="0">
                <a:sym typeface="Symbol"/>
              </a:rPr>
              <a:t> de </a:t>
            </a:r>
            <a:r>
              <a:rPr lang="en-US" sz="2000" b="1" i="1" dirty="0" smtClean="0">
                <a:solidFill>
                  <a:srgbClr val="0000FF"/>
                </a:solidFill>
                <a:sym typeface="Symbol"/>
              </a:rPr>
              <a:t>u</a:t>
            </a:r>
            <a:r>
              <a:rPr lang="en-US" sz="2000" dirty="0" smtClean="0">
                <a:sym typeface="Symbol"/>
              </a:rPr>
              <a:t>, y </a:t>
            </a:r>
            <a:r>
              <a:rPr lang="en-US" sz="2000" dirty="0" err="1" smtClean="0">
                <a:sym typeface="Symbol"/>
              </a:rPr>
              <a:t>por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ello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i="1" dirty="0"/>
              <a:t>f</a:t>
            </a:r>
            <a:r>
              <a:rPr lang="en-US" sz="2000" b="1" dirty="0"/>
              <a:t>[</a:t>
            </a:r>
            <a:r>
              <a:rPr lang="en-US" sz="2000" b="1" i="1" dirty="0">
                <a:solidFill>
                  <a:srgbClr val="0000FF"/>
                </a:solidFill>
              </a:rPr>
              <a:t>v</a:t>
            </a:r>
            <a:r>
              <a:rPr lang="en-US" sz="2000" b="1" dirty="0"/>
              <a:t>] &lt; </a:t>
            </a:r>
            <a:r>
              <a:rPr lang="en-US" sz="2000" b="1" i="1" dirty="0"/>
              <a:t>f</a:t>
            </a:r>
            <a:r>
              <a:rPr lang="en-US" sz="2000" b="1" dirty="0"/>
              <a:t>[</a:t>
            </a:r>
            <a:r>
              <a:rPr lang="en-US" sz="2000" b="1" i="1" dirty="0">
                <a:solidFill>
                  <a:srgbClr val="0000FF"/>
                </a:solidFill>
              </a:rPr>
              <a:t>u</a:t>
            </a:r>
            <a:r>
              <a:rPr lang="en-US" sz="2000" b="1" dirty="0" smtClean="0"/>
              <a:t>]  </a:t>
            </a:r>
          </a:p>
          <a:p>
            <a:endParaRPr lang="en-US" sz="2000" dirty="0"/>
          </a:p>
          <a:p>
            <a:r>
              <a:rPr lang="en-US" sz="2000" dirty="0" smtClean="0"/>
              <a:t>- Si </a:t>
            </a:r>
            <a:r>
              <a:rPr lang="en-US" sz="2000" b="1" i="1" dirty="0" smtClean="0">
                <a:solidFill>
                  <a:srgbClr val="0000FF"/>
                </a:solidFill>
              </a:rPr>
              <a:t>v</a:t>
            </a:r>
            <a:r>
              <a:rPr lang="en-US" sz="2000" dirty="0" smtClean="0"/>
              <a:t> </a:t>
            </a:r>
            <a:r>
              <a:rPr lang="en-US" sz="2000" dirty="0" err="1" smtClean="0"/>
              <a:t>fuese</a:t>
            </a:r>
            <a:r>
              <a:rPr lang="en-US" sz="2000" dirty="0" smtClean="0"/>
              <a:t> </a:t>
            </a:r>
            <a:r>
              <a:rPr lang="en-US" sz="2000" b="1" dirty="0" smtClean="0"/>
              <a:t>negro</a:t>
            </a:r>
            <a:r>
              <a:rPr lang="en-US" sz="2000" dirty="0" smtClean="0"/>
              <a:t>, entonces, </a:t>
            </a:r>
            <a:r>
              <a:rPr lang="en-US" sz="2000" dirty="0" err="1" smtClean="0"/>
              <a:t>ya</a:t>
            </a:r>
            <a:r>
              <a:rPr lang="en-US" sz="2000" dirty="0" smtClean="0"/>
              <a:t> se </a:t>
            </a:r>
            <a:r>
              <a:rPr lang="en-US" sz="2000" dirty="0" err="1" smtClean="0"/>
              <a:t>terminó</a:t>
            </a:r>
            <a:r>
              <a:rPr lang="en-US" sz="2000" dirty="0" smtClean="0"/>
              <a:t> de </a:t>
            </a:r>
            <a:r>
              <a:rPr lang="en-US" sz="2000" dirty="0" err="1" smtClean="0"/>
              <a:t>analizar</a:t>
            </a:r>
            <a:r>
              <a:rPr lang="en-US" sz="2000" dirty="0" smtClean="0"/>
              <a:t> y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tanto</a:t>
            </a:r>
            <a:r>
              <a:rPr lang="en-US" sz="2000" dirty="0" smtClean="0"/>
              <a:t>, </a:t>
            </a:r>
            <a:r>
              <a:rPr lang="en-US" sz="2000" b="1" i="1" dirty="0" smtClean="0"/>
              <a:t>f</a:t>
            </a:r>
            <a:r>
              <a:rPr lang="en-US" sz="2000" b="1" dirty="0" smtClean="0"/>
              <a:t>[</a:t>
            </a:r>
            <a:r>
              <a:rPr lang="en-US" sz="2000" b="1" i="1" dirty="0" smtClean="0">
                <a:solidFill>
                  <a:srgbClr val="0000FF"/>
                </a:solidFill>
              </a:rPr>
              <a:t>v</a:t>
            </a:r>
            <a:r>
              <a:rPr lang="en-US" sz="2000" b="1" dirty="0" smtClean="0"/>
              <a:t>]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se </a:t>
            </a:r>
            <a:r>
              <a:rPr lang="en-US" sz="2000" dirty="0" err="1" smtClean="0"/>
              <a:t>calculó</a:t>
            </a:r>
            <a:r>
              <a:rPr lang="en-US" sz="2000" dirty="0" smtClean="0"/>
              <a:t>. Como </a:t>
            </a:r>
            <a:r>
              <a:rPr lang="en-US" sz="2000" dirty="0" err="1"/>
              <a:t>a</a:t>
            </a:r>
            <a:r>
              <a:rPr lang="en-US" sz="2000" dirty="0" err="1" smtClean="0"/>
              <a:t>un</a:t>
            </a:r>
            <a:r>
              <a:rPr lang="en-US" sz="2000" dirty="0" smtClean="0"/>
              <a:t> </a:t>
            </a:r>
            <a:r>
              <a:rPr lang="en-US" sz="2000" dirty="0" err="1"/>
              <a:t>estamos</a:t>
            </a:r>
            <a:r>
              <a:rPr lang="en-US" sz="2000" dirty="0"/>
              <a:t> </a:t>
            </a:r>
            <a:r>
              <a:rPr lang="en-US" sz="2000" dirty="0" err="1" smtClean="0"/>
              <a:t>explorando</a:t>
            </a:r>
            <a:r>
              <a:rPr lang="en-US" sz="2000" dirty="0" smtClean="0"/>
              <a:t> arcos </a:t>
            </a:r>
            <a:r>
              <a:rPr lang="en-US" sz="2000" dirty="0" err="1" smtClean="0"/>
              <a:t>desde</a:t>
            </a:r>
            <a:r>
              <a:rPr lang="en-US" sz="2000" dirty="0" smtClean="0"/>
              <a:t> </a:t>
            </a:r>
            <a:r>
              <a:rPr lang="en-US" sz="2000" b="1" i="1" dirty="0" smtClean="0">
                <a:solidFill>
                  <a:srgbClr val="0000FF"/>
                </a:solidFill>
              </a:rPr>
              <a:t>u</a:t>
            </a:r>
            <a:r>
              <a:rPr lang="en-US" sz="2000" dirty="0" smtClean="0"/>
              <a:t>, </a:t>
            </a:r>
            <a:r>
              <a:rPr lang="en-US" sz="2000" dirty="0" err="1" smtClean="0"/>
              <a:t>entonces</a:t>
            </a:r>
            <a:r>
              <a:rPr lang="en-US" sz="2000" dirty="0" smtClean="0"/>
              <a:t>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</a:t>
            </a:r>
            <a:r>
              <a:rPr lang="en-US" sz="2000" dirty="0" smtClean="0"/>
              <a:t>el </a:t>
            </a:r>
            <a:r>
              <a:rPr lang="en-US" sz="2000" dirty="0" err="1" smtClean="0"/>
              <a:t>análisis</a:t>
            </a:r>
            <a:r>
              <a:rPr lang="en-US" sz="2000" dirty="0" smtClean="0"/>
              <a:t> </a:t>
            </a:r>
            <a:r>
              <a:rPr lang="en-US" sz="2000" dirty="0" err="1" smtClean="0"/>
              <a:t>finalice</a:t>
            </a:r>
            <a:r>
              <a:rPr lang="en-US" sz="2000" dirty="0" smtClean="0"/>
              <a:t> y se </a:t>
            </a:r>
            <a:r>
              <a:rPr lang="en-US" sz="2000" dirty="0" err="1" smtClean="0"/>
              <a:t>calcule</a:t>
            </a:r>
            <a:r>
              <a:rPr lang="en-US" sz="2000" dirty="0" smtClean="0"/>
              <a:t> </a:t>
            </a:r>
            <a:r>
              <a:rPr lang="en-US" sz="2000" b="1" i="1" dirty="0" smtClean="0"/>
              <a:t>f</a:t>
            </a:r>
            <a:r>
              <a:rPr lang="en-US" sz="2000" b="1" dirty="0" smtClean="0"/>
              <a:t>[</a:t>
            </a:r>
            <a:r>
              <a:rPr lang="en-US" sz="2000" b="1" i="1" dirty="0" smtClean="0">
                <a:solidFill>
                  <a:srgbClr val="0000FF"/>
                </a:solidFill>
              </a:rPr>
              <a:t>u</a:t>
            </a:r>
            <a:r>
              <a:rPr lang="en-US" sz="2000" b="1" dirty="0"/>
              <a:t>]</a:t>
            </a:r>
            <a:r>
              <a:rPr lang="en-US" sz="2000" dirty="0"/>
              <a:t>, </a:t>
            </a:r>
            <a:r>
              <a:rPr lang="en-US" sz="2000" dirty="0" smtClean="0"/>
              <a:t>entonces se </a:t>
            </a:r>
            <a:r>
              <a:rPr lang="en-US" sz="2000" dirty="0" err="1" smtClean="0"/>
              <a:t>cumplira</a:t>
            </a:r>
            <a:r>
              <a:rPr lang="en-US" sz="2000" dirty="0" smtClean="0"/>
              <a:t> </a:t>
            </a:r>
            <a:r>
              <a:rPr lang="en-US" sz="2000" dirty="0" err="1" smtClean="0"/>
              <a:t>también</a:t>
            </a:r>
            <a:r>
              <a:rPr lang="en-US" sz="2000" dirty="0" smtClean="0"/>
              <a:t> </a:t>
            </a:r>
            <a:r>
              <a:rPr lang="en-US" sz="2000" b="1" i="1" dirty="0" smtClean="0"/>
              <a:t>f</a:t>
            </a:r>
            <a:r>
              <a:rPr lang="en-US" sz="2000" b="1" dirty="0" smtClean="0"/>
              <a:t>[</a:t>
            </a:r>
            <a:r>
              <a:rPr lang="en-US" sz="2000" b="1" i="1" dirty="0" smtClean="0">
                <a:solidFill>
                  <a:srgbClr val="0000FF"/>
                </a:solidFill>
              </a:rPr>
              <a:t>v</a:t>
            </a:r>
            <a:r>
              <a:rPr lang="en-US" sz="2000" b="1" dirty="0"/>
              <a:t>] &lt; </a:t>
            </a:r>
            <a:r>
              <a:rPr lang="en-US" sz="2000" b="1" i="1" dirty="0"/>
              <a:t>f</a:t>
            </a:r>
            <a:r>
              <a:rPr lang="en-US" sz="2000" b="1" dirty="0"/>
              <a:t>[</a:t>
            </a:r>
            <a:r>
              <a:rPr lang="en-US" sz="2000" b="1" i="1" dirty="0">
                <a:solidFill>
                  <a:srgbClr val="0000FF"/>
                </a:solidFill>
              </a:rPr>
              <a:t>u</a:t>
            </a:r>
            <a:r>
              <a:rPr lang="en-US" sz="2000" b="1" dirty="0" smtClean="0"/>
              <a:t>]</a:t>
            </a:r>
          </a:p>
          <a:p>
            <a:endParaRPr lang="en-US" sz="2000" dirty="0"/>
          </a:p>
          <a:p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tanto</a:t>
            </a:r>
            <a:r>
              <a:rPr lang="en-US" sz="2000" dirty="0" smtClean="0"/>
              <a:t>, para </a:t>
            </a:r>
            <a:r>
              <a:rPr lang="en-US" sz="2000" dirty="0" err="1" smtClean="0"/>
              <a:t>cualquier</a:t>
            </a:r>
            <a:r>
              <a:rPr lang="en-US" sz="2000" dirty="0" smtClean="0"/>
              <a:t> </a:t>
            </a:r>
            <a:r>
              <a:rPr lang="en-US" sz="2000" dirty="0" err="1" smtClean="0"/>
              <a:t>arco</a:t>
            </a:r>
            <a:r>
              <a:rPr lang="en-US" sz="2000" dirty="0" smtClean="0"/>
              <a:t> </a:t>
            </a:r>
            <a:r>
              <a:rPr lang="en-US" sz="2000" b="1" dirty="0"/>
              <a:t>(</a:t>
            </a:r>
            <a:r>
              <a:rPr lang="en-US" sz="2000" b="1" i="1" dirty="0">
                <a:solidFill>
                  <a:srgbClr val="0000FF"/>
                </a:solidFill>
              </a:rPr>
              <a:t>u</a:t>
            </a:r>
            <a:r>
              <a:rPr lang="en-US" sz="2000" b="1" dirty="0"/>
              <a:t>, </a:t>
            </a:r>
            <a:r>
              <a:rPr lang="en-US" sz="2000" b="1" i="1" dirty="0">
                <a:solidFill>
                  <a:srgbClr val="0000FF"/>
                </a:solidFill>
              </a:rPr>
              <a:t>v</a:t>
            </a:r>
            <a:r>
              <a:rPr lang="en-US" sz="2000" b="1" dirty="0"/>
              <a:t>) </a:t>
            </a:r>
            <a:r>
              <a:rPr lang="en-US" sz="2000" b="1" dirty="0" smtClean="0"/>
              <a:t> </a:t>
            </a:r>
            <a:r>
              <a:rPr lang="en-US" sz="2000" dirty="0" smtClean="0"/>
              <a:t>en el </a:t>
            </a:r>
            <a:r>
              <a:rPr lang="en-US" sz="2000" b="1" dirty="0" smtClean="0"/>
              <a:t>DAG</a:t>
            </a:r>
            <a:r>
              <a:rPr lang="en-US" sz="2000" dirty="0" smtClean="0"/>
              <a:t> se </a:t>
            </a:r>
            <a:r>
              <a:rPr lang="en-US" sz="2000" dirty="0" err="1" smtClean="0"/>
              <a:t>cumplirá</a:t>
            </a:r>
            <a:r>
              <a:rPr lang="en-US" sz="2000" dirty="0" smtClean="0"/>
              <a:t> </a:t>
            </a:r>
            <a:r>
              <a:rPr lang="en-US" sz="2000" b="1" i="1" dirty="0"/>
              <a:t>f</a:t>
            </a:r>
            <a:r>
              <a:rPr lang="en-US" sz="2000" b="1" dirty="0"/>
              <a:t>[</a:t>
            </a:r>
            <a:r>
              <a:rPr lang="en-US" sz="2000" b="1" i="1" dirty="0">
                <a:solidFill>
                  <a:srgbClr val="0000FF"/>
                </a:solidFill>
              </a:rPr>
              <a:t>v</a:t>
            </a:r>
            <a:r>
              <a:rPr lang="en-US" sz="2000" b="1" dirty="0"/>
              <a:t>] &lt; </a:t>
            </a:r>
            <a:r>
              <a:rPr lang="en-US" sz="2000" b="1" i="1" dirty="0"/>
              <a:t>f</a:t>
            </a:r>
            <a:r>
              <a:rPr lang="en-US" sz="2000" b="1" dirty="0"/>
              <a:t>[</a:t>
            </a:r>
            <a:r>
              <a:rPr lang="en-US" sz="2000" b="1" i="1" dirty="0">
                <a:solidFill>
                  <a:srgbClr val="0000FF"/>
                </a:solidFill>
              </a:rPr>
              <a:t>u</a:t>
            </a:r>
            <a:r>
              <a:rPr lang="en-US" sz="2000" b="1" dirty="0" smtClean="0"/>
              <a:t>]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629400" y="4495800"/>
            <a:ext cx="1066800" cy="304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4612944" y="5715000"/>
            <a:ext cx="1025856" cy="304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6275696" y="6324600"/>
            <a:ext cx="1066800" cy="304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8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Definición de camino – camino simple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323850" y="1066800"/>
                <a:ext cx="8640763" cy="634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s-ES" sz="2800" dirty="0" smtClean="0">
                    <a:latin typeface="Arial" pitchFamily="34" charset="0"/>
                    <a:cs typeface="Arial" pitchFamily="34" charset="0"/>
                  </a:rPr>
                  <a:t>Un </a:t>
                </a:r>
                <a:r>
                  <a:rPr lang="es-ES" sz="28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camino</a:t>
                </a:r>
                <a:r>
                  <a:rPr lang="es-ES" sz="2800" dirty="0">
                    <a:latin typeface="Arial" pitchFamily="34" charset="0"/>
                    <a:cs typeface="Arial" pitchFamily="34" charset="0"/>
                  </a:rPr>
                  <a:t> en un grafo dirigido</a:t>
                </a:r>
                <a:r>
                  <a:rPr lang="es-ES" sz="2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" sz="2800" dirty="0">
                    <a:latin typeface="Arial" pitchFamily="34" charset="0"/>
                    <a:cs typeface="Arial" pitchFamily="34" charset="0"/>
                  </a:rPr>
                  <a:t>es una secuencia de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s-ES" sz="2800" i="1" dirty="0" smtClean="0">
                        <a:latin typeface="Cambria Math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s-ES" sz="28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s-ES" sz="2800" i="1" dirty="0" smtClean="0">
                        <a:latin typeface="Cambria Math"/>
                        <a:cs typeface="Arial" pitchFamily="34" charset="0"/>
                      </a:rPr>
                      <m:t>, … , </m:t>
                    </m:r>
                    <m:sSub>
                      <m:sSubPr>
                        <m:ctrlPr>
                          <a:rPr lang="es-ES" sz="28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s-ES" sz="2800" i="1" dirty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sz="2800" b="0" i="0" dirty="0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s-ES" sz="2800" dirty="0" smtClean="0">
                    <a:latin typeface="Arial" pitchFamily="34" charset="0"/>
                    <a:cs typeface="Arial" pitchFamily="34" charset="0"/>
                  </a:rPr>
                  <a:t>tal que:</a:t>
                </a:r>
              </a:p>
              <a:p>
                <a:pPr lvl="1">
                  <a:spcBef>
                    <a:spcPct val="50000"/>
                  </a:spcBef>
                  <a:defRPr/>
                </a:pPr>
                <a:r>
                  <a:rPr lang="es-ES" sz="2800" dirty="0" smtClean="0">
                    <a:latin typeface="Arial" pitchFamily="34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 son </a:t>
                </a:r>
                <a:r>
                  <a:rPr lang="es-ES" altLang="ja-JP" sz="2800" dirty="0">
                    <a:solidFill>
                      <a:srgbClr val="0000FF"/>
                    </a:solidFill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arcos</a:t>
                </a:r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 de </a:t>
                </a:r>
                <a:r>
                  <a:rPr lang="es-ES" altLang="ja-JP" sz="2800" dirty="0" smtClean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A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s-ES" altLang="ja-JP" sz="2800" dirty="0" smtClean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Se </a:t>
                </a:r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dice que el camino va del vértice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 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 </a:t>
                </a:r>
                <a:endParaRPr lang="es-ES" altLang="ja-JP" sz="2800" dirty="0" smtClean="0">
                  <a:latin typeface="Arial" pitchFamily="34" charset="0"/>
                  <a:ea typeface="ＭＳ Ｐゴシック" charset="-128"/>
                  <a:cs typeface="Arial" pitchFamily="34" charset="0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s-ES" altLang="ja-JP" sz="2800" dirty="0" smtClean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Empieza </a:t>
                </a:r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, pasa por los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altLang="ja-JP" sz="2800" dirty="0">
                    <a:latin typeface="Arial" pitchFamily="34" charset="0"/>
                    <a:ea typeface="ＭＳ Ｐゴシック" charset="-128"/>
                    <a:cs typeface="Arial" pitchFamily="34" charset="0"/>
                  </a:rPr>
                  <a:t> y termina en 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2800" dirty="0" smtClean="0">
                    <a:latin typeface="Arial" pitchFamily="34" charset="0"/>
                    <a:cs typeface="Arial" pitchFamily="34" charset="0"/>
                  </a:rPr>
                  <a:t>  </a:t>
                </a:r>
              </a:p>
              <a:p>
                <a:pPr>
                  <a:spcBef>
                    <a:spcPct val="50000"/>
                  </a:spcBef>
                  <a:defRPr/>
                </a:pPr>
                <a:endParaRPr lang="es-ES" sz="28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" sz="2800" dirty="0"/>
                  <a:t>Un </a:t>
                </a:r>
                <a:r>
                  <a:rPr lang="es-ES" sz="2800" b="1" dirty="0">
                    <a:solidFill>
                      <a:srgbClr val="0000FF"/>
                    </a:solidFill>
                  </a:rPr>
                  <a:t>camino es simple </a:t>
                </a:r>
                <a:r>
                  <a:rPr lang="es-ES" sz="2800" dirty="0"/>
                  <a:t>si todos sus vértices excepto, tal vez, el primero y el último, son </a:t>
                </a:r>
                <a:r>
                  <a:rPr lang="es-ES" sz="2800" dirty="0" smtClean="0"/>
                  <a:t>distintos</a:t>
                </a:r>
                <a:endParaRPr lang="es-ES" sz="2800" dirty="0"/>
              </a:p>
              <a:p>
                <a:endParaRPr lang="es-ES" sz="2800" dirty="0"/>
              </a:p>
              <a:p>
                <a:r>
                  <a:rPr lang="es-ES" sz="2800" dirty="0"/>
                  <a:t>Un solo vértice denota un camino de longitud </a:t>
                </a:r>
                <a:r>
                  <a:rPr lang="es-ES" sz="2800" dirty="0" smtClean="0"/>
                  <a:t>0 </a:t>
                </a:r>
                <a:r>
                  <a:rPr lang="es-ES" sz="2800" dirty="0"/>
                  <a:t>de </a:t>
                </a:r>
                <a:r>
                  <a:rPr lang="es-ES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s-ES" sz="2800" dirty="0"/>
                  <a:t> a </a:t>
                </a:r>
                <a:r>
                  <a:rPr lang="es-ES" sz="2800" i="1" dirty="0" smtClean="0">
                    <a:solidFill>
                      <a:srgbClr val="FF0000"/>
                    </a:solidFill>
                  </a:rPr>
                  <a:t>v</a:t>
                </a:r>
                <a:endParaRPr lang="es-ES" sz="2800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  <a:defRPr/>
                </a:pPr>
                <a:endParaRPr lang="es-E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066800"/>
                <a:ext cx="8640763" cy="6340197"/>
              </a:xfrm>
              <a:prstGeom prst="rect">
                <a:avLst/>
              </a:prstGeom>
              <a:blipFill rotWithShape="0">
                <a:blip r:embed="rId2"/>
                <a:stretch>
                  <a:fillRect l="-1410" t="-962" r="-134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7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4419600"/>
            <a:ext cx="9144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Otras variantes del Algoritmo - Orden Topológico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162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33400" y="4419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</a:t>
            </a:r>
            <a:r>
              <a:rPr lang="en-US" sz="2400" dirty="0" smtClean="0"/>
              <a:t>: </a:t>
            </a:r>
            <a:r>
              <a:rPr lang="en-US" sz="2400" dirty="0" err="1" smtClean="0"/>
              <a:t>Ir</a:t>
            </a:r>
            <a:r>
              <a:rPr lang="en-US" sz="2400" dirty="0" smtClean="0"/>
              <a:t> </a:t>
            </a:r>
            <a:r>
              <a:rPr lang="en-US" sz="2400" dirty="0" err="1"/>
              <a:t>e</a:t>
            </a:r>
            <a:r>
              <a:rPr lang="en-US" sz="2400" dirty="0" err="1" smtClean="0"/>
              <a:t>liminando</a:t>
            </a:r>
            <a:r>
              <a:rPr lang="en-US" sz="2400" dirty="0" smtClean="0"/>
              <a:t>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de </a:t>
            </a:r>
            <a:r>
              <a:rPr lang="en-US" sz="2400" dirty="0" err="1"/>
              <a:t>de</a:t>
            </a:r>
            <a:r>
              <a:rPr lang="en-US" sz="2400" dirty="0"/>
              <a:t> </a:t>
            </a:r>
            <a:r>
              <a:rPr lang="en-US" sz="2400" b="1" i="1" dirty="0"/>
              <a:t>G=(V, </a:t>
            </a:r>
            <a:r>
              <a:rPr lang="en-US" sz="2400" b="1" i="1" dirty="0" smtClean="0"/>
              <a:t>E) </a:t>
            </a:r>
            <a:r>
              <a:rPr lang="en-US" sz="2400" dirty="0" smtClean="0"/>
              <a:t>con </a:t>
            </a:r>
            <a:r>
              <a:rPr lang="en-US" sz="2400" i="1" dirty="0" smtClean="0">
                <a:solidFill>
                  <a:srgbClr val="0000FF"/>
                </a:solidFill>
              </a:rPr>
              <a:t>in-degree</a:t>
            </a:r>
            <a:r>
              <a:rPr lang="en-US" sz="2400" dirty="0" smtClean="0">
                <a:solidFill>
                  <a:srgbClr val="0000FF"/>
                </a:solidFill>
              </a:rPr>
              <a:t> = 0 </a:t>
            </a:r>
            <a:r>
              <a:rPr lang="en-US" sz="2400" dirty="0" err="1" smtClean="0"/>
              <a:t>consecutivamente</a:t>
            </a:r>
            <a:r>
              <a:rPr lang="en-US" sz="2400" dirty="0" smtClean="0"/>
              <a:t>, hasta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b="1" i="1" dirty="0" smtClean="0"/>
              <a:t>V</a:t>
            </a:r>
            <a:r>
              <a:rPr lang="en-US" sz="2400" dirty="0" smtClean="0"/>
              <a:t> y </a:t>
            </a:r>
            <a:r>
              <a:rPr lang="en-US" sz="2400" b="1" i="1" dirty="0" smtClean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sean</a:t>
            </a:r>
            <a:r>
              <a:rPr lang="en-US" sz="2400" dirty="0" smtClean="0"/>
              <a:t> =</a:t>
            </a:r>
            <a:r>
              <a:rPr lang="en-US" sz="2400" i="1" dirty="0" smtClean="0">
                <a:sym typeface="Symbol"/>
              </a:rPr>
              <a:t></a:t>
            </a:r>
            <a:endParaRPr lang="en-US" sz="2400" i="1" dirty="0" smtClean="0"/>
          </a:p>
          <a:p>
            <a:endParaRPr lang="en-US" sz="2400" dirty="0"/>
          </a:p>
          <a:p>
            <a:r>
              <a:rPr lang="en-US" sz="2400" dirty="0" smtClean="0"/>
              <a:t>En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se </a:t>
            </a:r>
            <a:r>
              <a:rPr lang="en-US" sz="2400" dirty="0" err="1" smtClean="0"/>
              <a:t>elimina</a:t>
            </a:r>
            <a:r>
              <a:rPr lang="en-US" sz="2400" dirty="0" smtClean="0"/>
              <a:t> de G un </a:t>
            </a:r>
            <a:r>
              <a:rPr lang="en-US" sz="2400" dirty="0" err="1" smtClean="0"/>
              <a:t>vértice</a:t>
            </a:r>
            <a:r>
              <a:rPr lang="en-US" sz="2400" dirty="0" smtClean="0"/>
              <a:t> de </a:t>
            </a:r>
            <a:r>
              <a:rPr lang="en-US" sz="2400" i="1" dirty="0"/>
              <a:t>in-degree</a:t>
            </a:r>
            <a:r>
              <a:rPr lang="en-US" sz="2400" dirty="0"/>
              <a:t> = </a:t>
            </a:r>
            <a:r>
              <a:rPr lang="en-US" sz="2400" dirty="0" smtClean="0"/>
              <a:t>0, y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arcos que </a:t>
            </a:r>
            <a:r>
              <a:rPr lang="en-US" sz="2400" dirty="0" err="1" smtClean="0"/>
              <a:t>salen</a:t>
            </a:r>
            <a:r>
              <a:rPr lang="en-US" sz="2400" dirty="0" smtClean="0"/>
              <a:t> de </a:t>
            </a:r>
            <a:r>
              <a:rPr lang="en-US" sz="2400" dirty="0" err="1" smtClean="0"/>
              <a:t>él</a:t>
            </a:r>
            <a:r>
              <a:rPr lang="en-US" sz="2400" dirty="0" smtClean="0"/>
              <a:t>. La </a:t>
            </a:r>
            <a:r>
              <a:rPr lang="en-US" sz="2400" dirty="0" err="1" smtClean="0"/>
              <a:t>secuencia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que se van </a:t>
            </a:r>
            <a:r>
              <a:rPr lang="en-US" sz="2400" dirty="0" err="1" smtClean="0"/>
              <a:t>eliminando</a:t>
            </a:r>
            <a:r>
              <a:rPr lang="en-US" sz="2400" dirty="0" smtClean="0"/>
              <a:t> van </a:t>
            </a:r>
            <a:r>
              <a:rPr lang="en-US" sz="2400" dirty="0" err="1" smtClean="0"/>
              <a:t>conformando</a:t>
            </a:r>
            <a:r>
              <a:rPr lang="en-US" sz="2400" dirty="0" smtClean="0"/>
              <a:t> un </a:t>
            </a:r>
            <a:r>
              <a:rPr lang="en-US" sz="2400" dirty="0" err="1" smtClean="0"/>
              <a:t>orden</a:t>
            </a:r>
            <a:r>
              <a:rPr lang="en-US" sz="2400" dirty="0" smtClean="0"/>
              <a:t> </a:t>
            </a:r>
            <a:r>
              <a:rPr lang="en-US" sz="2400" dirty="0" err="1" smtClean="0"/>
              <a:t>topológico</a:t>
            </a:r>
            <a:r>
              <a:rPr lang="en-US" sz="2400" dirty="0" smtClean="0"/>
              <a:t> de G 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777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38 Grupo"/>
          <p:cNvGrpSpPr/>
          <p:nvPr/>
        </p:nvGrpSpPr>
        <p:grpSpPr>
          <a:xfrm>
            <a:off x="1981200" y="228600"/>
            <a:ext cx="5333365" cy="2842895"/>
            <a:chOff x="2972435" y="2567305"/>
            <a:chExt cx="3199130" cy="1723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2972435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𝒎</m:t>
                        </m:r>
                      </m:oMath>
                    </m:oMathPara>
                  </a14:m>
                  <a:endParaRPr lang="es-ES" sz="2000" b="1" dirty="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6"/>
                <p:cNvSpPr/>
                <p:nvPr/>
              </p:nvSpPr>
              <p:spPr>
                <a:xfrm>
                  <a:off x="395351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𝒏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7"/>
                <p:cNvSpPr/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𝒐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8"/>
                <p:cNvSpPr/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𝒑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9"/>
                <p:cNvSpPr/>
                <p:nvPr/>
              </p:nvSpPr>
              <p:spPr>
                <a:xfrm>
                  <a:off x="345821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𝒒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𝒓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11"/>
                <p:cNvSpPr/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𝒔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0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𝒕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𝒖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𝒗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𝒘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𝒙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5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𝒚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6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𝒛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4"/>
            <p:cNvCxnSpPr/>
            <p:nvPr/>
          </p:nvCxnSpPr>
          <p:spPr>
            <a:xfrm>
              <a:off x="3101340" y="2834005"/>
              <a:ext cx="394335" cy="122936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9"/>
            <p:cNvCxnSpPr/>
            <p:nvPr/>
          </p:nvCxnSpPr>
          <p:spPr>
            <a:xfrm>
              <a:off x="319214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0"/>
            <p:cNvCxnSpPr/>
            <p:nvPr/>
          </p:nvCxnSpPr>
          <p:spPr>
            <a:xfrm>
              <a:off x="3229610" y="2700655"/>
              <a:ext cx="1247140" cy="38163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1"/>
            <p:cNvCxnSpPr/>
            <p:nvPr/>
          </p:nvCxnSpPr>
          <p:spPr>
            <a:xfrm flipH="1">
              <a:off x="3192145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3"/>
            <p:cNvCxnSpPr/>
            <p:nvPr/>
          </p:nvCxnSpPr>
          <p:spPr>
            <a:xfrm flipH="1">
              <a:off x="367792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/>
            <p:nvPr/>
          </p:nvCxnSpPr>
          <p:spPr>
            <a:xfrm>
              <a:off x="408241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5"/>
            <p:cNvCxnSpPr/>
            <p:nvPr/>
          </p:nvCxnSpPr>
          <p:spPr>
            <a:xfrm>
              <a:off x="4210685" y="2700655"/>
              <a:ext cx="714375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9"/>
            <p:cNvCxnSpPr/>
            <p:nvPr/>
          </p:nvCxnSpPr>
          <p:spPr>
            <a:xfrm flipH="1">
              <a:off x="465899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0"/>
            <p:cNvCxnSpPr/>
            <p:nvPr/>
          </p:nvCxnSpPr>
          <p:spPr>
            <a:xfrm>
              <a:off x="505396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1"/>
            <p:cNvCxnSpPr/>
            <p:nvPr/>
          </p:nvCxnSpPr>
          <p:spPr>
            <a:xfrm>
              <a:off x="514477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4"/>
            <p:cNvCxnSpPr/>
            <p:nvPr/>
          </p:nvCxnSpPr>
          <p:spPr>
            <a:xfrm flipH="1">
              <a:off x="4696460" y="31769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5"/>
            <p:cNvCxnSpPr/>
            <p:nvPr/>
          </p:nvCxnSpPr>
          <p:spPr>
            <a:xfrm flipH="1">
              <a:off x="5182235" y="270065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6"/>
            <p:cNvCxnSpPr/>
            <p:nvPr/>
          </p:nvCxnSpPr>
          <p:spPr>
            <a:xfrm flipH="1">
              <a:off x="5640070" y="2795270"/>
              <a:ext cx="31178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7"/>
            <p:cNvCxnSpPr/>
            <p:nvPr/>
          </p:nvCxnSpPr>
          <p:spPr>
            <a:xfrm flipH="1">
              <a:off x="5549265" y="2834005"/>
              <a:ext cx="493395" cy="118999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"/>
              <p:cNvSpPr/>
              <p:nvPr/>
            </p:nvSpPr>
            <p:spPr>
              <a:xfrm>
                <a:off x="1371600" y="63429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342901"/>
                <a:ext cx="428744" cy="438899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40 Grupo"/>
          <p:cNvGrpSpPr/>
          <p:nvPr/>
        </p:nvGrpSpPr>
        <p:grpSpPr>
          <a:xfrm>
            <a:off x="1981200" y="3352800"/>
            <a:ext cx="5333365" cy="2842895"/>
            <a:chOff x="2972435" y="2567305"/>
            <a:chExt cx="3199130" cy="1723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6"/>
                <p:cNvSpPr/>
                <p:nvPr/>
              </p:nvSpPr>
              <p:spPr>
                <a:xfrm>
                  <a:off x="395351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𝒏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3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7"/>
                <p:cNvSpPr/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𝒐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4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8"/>
                <p:cNvSpPr/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𝒑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5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9"/>
                <p:cNvSpPr/>
                <p:nvPr/>
              </p:nvSpPr>
              <p:spPr>
                <a:xfrm>
                  <a:off x="345821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𝒒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6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𝒓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7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11"/>
                <p:cNvSpPr/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𝒔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8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𝒕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9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𝒖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0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𝒗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1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𝒘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2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𝒙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3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𝒚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4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𝒛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5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21"/>
            <p:cNvCxnSpPr/>
            <p:nvPr/>
          </p:nvCxnSpPr>
          <p:spPr>
            <a:xfrm flipH="1">
              <a:off x="3192145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23"/>
            <p:cNvCxnSpPr/>
            <p:nvPr/>
          </p:nvCxnSpPr>
          <p:spPr>
            <a:xfrm flipH="1">
              <a:off x="367792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24"/>
            <p:cNvCxnSpPr/>
            <p:nvPr/>
          </p:nvCxnSpPr>
          <p:spPr>
            <a:xfrm>
              <a:off x="408241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5"/>
            <p:cNvCxnSpPr/>
            <p:nvPr/>
          </p:nvCxnSpPr>
          <p:spPr>
            <a:xfrm>
              <a:off x="4210685" y="2700655"/>
              <a:ext cx="714375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29"/>
            <p:cNvCxnSpPr/>
            <p:nvPr/>
          </p:nvCxnSpPr>
          <p:spPr>
            <a:xfrm flipH="1">
              <a:off x="465899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30"/>
            <p:cNvCxnSpPr/>
            <p:nvPr/>
          </p:nvCxnSpPr>
          <p:spPr>
            <a:xfrm>
              <a:off x="505396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31"/>
            <p:cNvCxnSpPr/>
            <p:nvPr/>
          </p:nvCxnSpPr>
          <p:spPr>
            <a:xfrm>
              <a:off x="514477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4"/>
            <p:cNvCxnSpPr/>
            <p:nvPr/>
          </p:nvCxnSpPr>
          <p:spPr>
            <a:xfrm flipH="1">
              <a:off x="4696460" y="31769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35"/>
            <p:cNvCxnSpPr/>
            <p:nvPr/>
          </p:nvCxnSpPr>
          <p:spPr>
            <a:xfrm flipH="1">
              <a:off x="5182235" y="270065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36"/>
            <p:cNvCxnSpPr/>
            <p:nvPr/>
          </p:nvCxnSpPr>
          <p:spPr>
            <a:xfrm flipH="1">
              <a:off x="5640070" y="2795270"/>
              <a:ext cx="31178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37"/>
            <p:cNvCxnSpPr/>
            <p:nvPr/>
          </p:nvCxnSpPr>
          <p:spPr>
            <a:xfrm flipH="1">
              <a:off x="5549265" y="2834005"/>
              <a:ext cx="493395" cy="118999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38 Grupo"/>
          <p:cNvGrpSpPr/>
          <p:nvPr/>
        </p:nvGrpSpPr>
        <p:grpSpPr>
          <a:xfrm>
            <a:off x="1876544" y="76200"/>
            <a:ext cx="5333365" cy="2842896"/>
            <a:chOff x="2972435" y="2567305"/>
            <a:chExt cx="3199130" cy="1723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7"/>
                <p:cNvSpPr/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𝒐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8"/>
                <p:cNvSpPr/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𝒑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9"/>
                <p:cNvSpPr/>
                <p:nvPr/>
              </p:nvSpPr>
              <p:spPr>
                <a:xfrm>
                  <a:off x="345821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𝒒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𝒓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11"/>
                <p:cNvSpPr/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𝒔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0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𝒕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𝒖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𝒗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𝒘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𝒙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5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𝒚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6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𝒛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1"/>
            <p:cNvCxnSpPr/>
            <p:nvPr/>
          </p:nvCxnSpPr>
          <p:spPr>
            <a:xfrm flipH="1">
              <a:off x="3192145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9"/>
            <p:cNvCxnSpPr/>
            <p:nvPr/>
          </p:nvCxnSpPr>
          <p:spPr>
            <a:xfrm flipH="1">
              <a:off x="465899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0"/>
            <p:cNvCxnSpPr/>
            <p:nvPr/>
          </p:nvCxnSpPr>
          <p:spPr>
            <a:xfrm>
              <a:off x="505396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1"/>
            <p:cNvCxnSpPr/>
            <p:nvPr/>
          </p:nvCxnSpPr>
          <p:spPr>
            <a:xfrm>
              <a:off x="514477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4"/>
            <p:cNvCxnSpPr/>
            <p:nvPr/>
          </p:nvCxnSpPr>
          <p:spPr>
            <a:xfrm flipH="1">
              <a:off x="4696460" y="31769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5"/>
            <p:cNvCxnSpPr/>
            <p:nvPr/>
          </p:nvCxnSpPr>
          <p:spPr>
            <a:xfrm flipH="1">
              <a:off x="5182235" y="270065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6"/>
            <p:cNvCxnSpPr/>
            <p:nvPr/>
          </p:nvCxnSpPr>
          <p:spPr>
            <a:xfrm flipH="1">
              <a:off x="5640070" y="2795270"/>
              <a:ext cx="31178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7"/>
            <p:cNvCxnSpPr/>
            <p:nvPr/>
          </p:nvCxnSpPr>
          <p:spPr>
            <a:xfrm flipH="1">
              <a:off x="5549265" y="2834005"/>
              <a:ext cx="493395" cy="118999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"/>
              <p:cNvSpPr/>
              <p:nvPr/>
            </p:nvSpPr>
            <p:spPr>
              <a:xfrm>
                <a:off x="1295400" y="29901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990101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40 Grupo"/>
          <p:cNvGrpSpPr/>
          <p:nvPr/>
        </p:nvGrpSpPr>
        <p:grpSpPr>
          <a:xfrm>
            <a:off x="1876545" y="3481705"/>
            <a:ext cx="5333365" cy="2842895"/>
            <a:chOff x="2972435" y="2567305"/>
            <a:chExt cx="3199130" cy="1723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7"/>
                <p:cNvSpPr/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𝒐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4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8"/>
                <p:cNvSpPr/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𝒑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5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𝒓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7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11"/>
                <p:cNvSpPr/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𝒔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8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𝒕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9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𝒖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0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𝒗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1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𝒘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2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𝒙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3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𝒚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4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𝒛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5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29"/>
            <p:cNvCxnSpPr/>
            <p:nvPr/>
          </p:nvCxnSpPr>
          <p:spPr>
            <a:xfrm flipH="1">
              <a:off x="465899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30"/>
            <p:cNvCxnSpPr/>
            <p:nvPr/>
          </p:nvCxnSpPr>
          <p:spPr>
            <a:xfrm>
              <a:off x="505396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31"/>
            <p:cNvCxnSpPr/>
            <p:nvPr/>
          </p:nvCxnSpPr>
          <p:spPr>
            <a:xfrm>
              <a:off x="514477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4"/>
            <p:cNvCxnSpPr/>
            <p:nvPr/>
          </p:nvCxnSpPr>
          <p:spPr>
            <a:xfrm flipH="1">
              <a:off x="4696460" y="31769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35"/>
            <p:cNvCxnSpPr/>
            <p:nvPr/>
          </p:nvCxnSpPr>
          <p:spPr>
            <a:xfrm flipH="1">
              <a:off x="5182235" y="270065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36"/>
            <p:cNvCxnSpPr/>
            <p:nvPr/>
          </p:nvCxnSpPr>
          <p:spPr>
            <a:xfrm flipH="1">
              <a:off x="5640070" y="2795270"/>
              <a:ext cx="31178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37"/>
            <p:cNvCxnSpPr/>
            <p:nvPr/>
          </p:nvCxnSpPr>
          <p:spPr>
            <a:xfrm flipH="1">
              <a:off x="5549265" y="2834005"/>
              <a:ext cx="493395" cy="118999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6"/>
              <p:cNvSpPr/>
              <p:nvPr/>
            </p:nvSpPr>
            <p:spPr>
              <a:xfrm>
                <a:off x="1800345" y="2990099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7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45" y="2990099"/>
                <a:ext cx="428744" cy="43890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3"/>
              <p:cNvSpPr/>
              <p:nvPr/>
            </p:nvSpPr>
            <p:spPr>
              <a:xfrm>
                <a:off x="1324095" y="63429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95" y="6342901"/>
                <a:ext cx="428744" cy="438899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6"/>
              <p:cNvSpPr/>
              <p:nvPr/>
            </p:nvSpPr>
            <p:spPr>
              <a:xfrm>
                <a:off x="1829040" y="6342899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40" y="6342899"/>
                <a:ext cx="428744" cy="4389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9"/>
              <p:cNvSpPr/>
              <p:nvPr/>
            </p:nvSpPr>
            <p:spPr>
              <a:xfrm>
                <a:off x="2352795" y="632385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95" y="6323851"/>
                <a:ext cx="428744" cy="438899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2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40 Grupo"/>
          <p:cNvGrpSpPr/>
          <p:nvPr/>
        </p:nvGrpSpPr>
        <p:grpSpPr>
          <a:xfrm>
            <a:off x="1981835" y="76200"/>
            <a:ext cx="5333365" cy="2842895"/>
            <a:chOff x="2972435" y="2567305"/>
            <a:chExt cx="3199130" cy="1723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7"/>
                <p:cNvSpPr/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𝒐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4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𝒓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7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11"/>
                <p:cNvSpPr/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𝒔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8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𝒕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9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𝒖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0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𝒗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1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𝒘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2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𝒙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3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𝒚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4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𝒛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5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29"/>
            <p:cNvCxnSpPr/>
            <p:nvPr/>
          </p:nvCxnSpPr>
          <p:spPr>
            <a:xfrm flipH="1">
              <a:off x="465899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30"/>
            <p:cNvCxnSpPr/>
            <p:nvPr/>
          </p:nvCxnSpPr>
          <p:spPr>
            <a:xfrm>
              <a:off x="505396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31"/>
            <p:cNvCxnSpPr/>
            <p:nvPr/>
          </p:nvCxnSpPr>
          <p:spPr>
            <a:xfrm>
              <a:off x="514477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4"/>
            <p:cNvCxnSpPr/>
            <p:nvPr/>
          </p:nvCxnSpPr>
          <p:spPr>
            <a:xfrm flipH="1">
              <a:off x="4696460" y="31769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3"/>
              <p:cNvSpPr/>
              <p:nvPr/>
            </p:nvSpPr>
            <p:spPr>
              <a:xfrm>
                <a:off x="1429385" y="30861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85" y="3086100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6"/>
              <p:cNvSpPr/>
              <p:nvPr/>
            </p:nvSpPr>
            <p:spPr>
              <a:xfrm>
                <a:off x="1934330" y="3086098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30" y="3086098"/>
                <a:ext cx="428744" cy="4389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9"/>
              <p:cNvSpPr/>
              <p:nvPr/>
            </p:nvSpPr>
            <p:spPr>
              <a:xfrm>
                <a:off x="2458085" y="306705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085" y="3067050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8"/>
              <p:cNvSpPr/>
              <p:nvPr/>
            </p:nvSpPr>
            <p:spPr>
              <a:xfrm>
                <a:off x="2972435" y="30480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61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5" y="3048000"/>
                <a:ext cx="428744" cy="438899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61 Grupo"/>
          <p:cNvGrpSpPr/>
          <p:nvPr/>
        </p:nvGrpSpPr>
        <p:grpSpPr>
          <a:xfrm>
            <a:off x="1981835" y="3909819"/>
            <a:ext cx="5333365" cy="2057275"/>
            <a:chOff x="2972435" y="3043555"/>
            <a:chExt cx="3199130" cy="1247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𝒓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𝒕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𝒖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𝒗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𝒘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𝒙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𝒚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𝒛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3"/>
              <p:cNvSpPr/>
              <p:nvPr/>
            </p:nvSpPr>
            <p:spPr>
              <a:xfrm>
                <a:off x="1448435" y="621399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1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5" y="6213996"/>
                <a:ext cx="428744" cy="438899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6"/>
              <p:cNvSpPr/>
              <p:nvPr/>
            </p:nvSpPr>
            <p:spPr>
              <a:xfrm>
                <a:off x="1953380" y="6213994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2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380" y="6213994"/>
                <a:ext cx="428744" cy="4389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9"/>
              <p:cNvSpPr/>
              <p:nvPr/>
            </p:nvSpPr>
            <p:spPr>
              <a:xfrm>
                <a:off x="2477135" y="619494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3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35" y="6194946"/>
                <a:ext cx="428744" cy="438899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8"/>
              <p:cNvSpPr/>
              <p:nvPr/>
            </p:nvSpPr>
            <p:spPr>
              <a:xfrm>
                <a:off x="2991485" y="617589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85" y="6175896"/>
                <a:ext cx="428744" cy="438899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7"/>
              <p:cNvSpPr/>
              <p:nvPr/>
            </p:nvSpPr>
            <p:spPr>
              <a:xfrm>
                <a:off x="3505835" y="617589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35" y="6175896"/>
                <a:ext cx="428744" cy="438899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"/>
              <p:cNvSpPr/>
              <p:nvPr/>
            </p:nvSpPr>
            <p:spPr>
              <a:xfrm>
                <a:off x="6083636" y="39426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1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636" y="3942601"/>
                <a:ext cx="428744" cy="438899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34"/>
          <p:cNvCxnSpPr/>
          <p:nvPr/>
        </p:nvCxnSpPr>
        <p:spPr>
          <a:xfrm flipH="1">
            <a:off x="4876800" y="4162575"/>
            <a:ext cx="120683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61 Grupo"/>
          <p:cNvGrpSpPr/>
          <p:nvPr/>
        </p:nvGrpSpPr>
        <p:grpSpPr>
          <a:xfrm>
            <a:off x="1981835" y="304800"/>
            <a:ext cx="5333365" cy="2057275"/>
            <a:chOff x="2972435" y="3043555"/>
            <a:chExt cx="3199130" cy="1247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𝒓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𝒕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𝒖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𝒗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𝒘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𝒙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𝒚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𝒛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3"/>
              <p:cNvSpPr/>
              <p:nvPr/>
            </p:nvSpPr>
            <p:spPr>
              <a:xfrm>
                <a:off x="1448435" y="2608977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1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5" y="2608977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6"/>
              <p:cNvSpPr/>
              <p:nvPr/>
            </p:nvSpPr>
            <p:spPr>
              <a:xfrm>
                <a:off x="1953380" y="2608975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2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380" y="2608975"/>
                <a:ext cx="428744" cy="4389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9"/>
              <p:cNvSpPr/>
              <p:nvPr/>
            </p:nvSpPr>
            <p:spPr>
              <a:xfrm>
                <a:off x="2477135" y="2589927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3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35" y="2589927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8"/>
              <p:cNvSpPr/>
              <p:nvPr/>
            </p:nvSpPr>
            <p:spPr>
              <a:xfrm>
                <a:off x="2991485" y="2570877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85" y="2570877"/>
                <a:ext cx="428744" cy="43889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7"/>
              <p:cNvSpPr/>
              <p:nvPr/>
            </p:nvSpPr>
            <p:spPr>
              <a:xfrm>
                <a:off x="3505835" y="2570877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35" y="2570877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11"/>
              <p:cNvSpPr/>
              <p:nvPr/>
            </p:nvSpPr>
            <p:spPr>
              <a:xfrm>
                <a:off x="4038600" y="25710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56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71001"/>
                <a:ext cx="428744" cy="438899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56 Grupo"/>
          <p:cNvGrpSpPr/>
          <p:nvPr/>
        </p:nvGrpSpPr>
        <p:grpSpPr>
          <a:xfrm>
            <a:off x="2019300" y="4703368"/>
            <a:ext cx="5333365" cy="1240231"/>
            <a:chOff x="2972435" y="3538855"/>
            <a:chExt cx="3199130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𝒕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9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𝒖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3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𝒗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𝒘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𝒙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5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𝒚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𝒛</m:t>
                        </m:r>
                      </m:oMath>
                    </m:oMathPara>
                  </a14:m>
                  <a:endParaRPr lang="es-ES" sz="2000" b="1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3"/>
              <p:cNvSpPr/>
              <p:nvPr/>
            </p:nvSpPr>
            <p:spPr>
              <a:xfrm>
                <a:off x="1485900" y="61905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8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190501"/>
                <a:ext cx="428744" cy="438899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6"/>
              <p:cNvSpPr/>
              <p:nvPr/>
            </p:nvSpPr>
            <p:spPr>
              <a:xfrm>
                <a:off x="1990845" y="6190499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0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845" y="6190499"/>
                <a:ext cx="428744" cy="4389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9"/>
              <p:cNvSpPr/>
              <p:nvPr/>
            </p:nvSpPr>
            <p:spPr>
              <a:xfrm>
                <a:off x="2514600" y="617145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3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6171451"/>
                <a:ext cx="428744" cy="438899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8"/>
              <p:cNvSpPr/>
              <p:nvPr/>
            </p:nvSpPr>
            <p:spPr>
              <a:xfrm>
                <a:off x="3028950" y="61524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6152401"/>
                <a:ext cx="428744" cy="438899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7"/>
              <p:cNvSpPr/>
              <p:nvPr/>
            </p:nvSpPr>
            <p:spPr>
              <a:xfrm>
                <a:off x="3543300" y="61524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5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6152401"/>
                <a:ext cx="428744" cy="438899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"/>
              <p:cNvSpPr/>
              <p:nvPr/>
            </p:nvSpPr>
            <p:spPr>
              <a:xfrm>
                <a:off x="4076065" y="615252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6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65" y="6152525"/>
                <a:ext cx="428744" cy="438899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0"/>
              <p:cNvSpPr/>
              <p:nvPr/>
            </p:nvSpPr>
            <p:spPr>
              <a:xfrm>
                <a:off x="4598079" y="613335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7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79" y="6133351"/>
                <a:ext cx="428744" cy="438899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2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56 Grupo"/>
          <p:cNvGrpSpPr/>
          <p:nvPr/>
        </p:nvGrpSpPr>
        <p:grpSpPr>
          <a:xfrm>
            <a:off x="2058035" y="588568"/>
            <a:ext cx="5333365" cy="1240231"/>
            <a:chOff x="2972435" y="3538855"/>
            <a:chExt cx="3199130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𝑡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8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3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5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3"/>
              <p:cNvSpPr/>
              <p:nvPr/>
            </p:nvSpPr>
            <p:spPr>
              <a:xfrm>
                <a:off x="1524635" y="20757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𝑚</m:t>
                      </m:r>
                    </m:oMath>
                  </m:oMathPara>
                </a14:m>
                <a:endParaRPr lang="es-ES" sz="2000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5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35" y="2075701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6"/>
              <p:cNvSpPr/>
              <p:nvPr/>
            </p:nvSpPr>
            <p:spPr>
              <a:xfrm>
                <a:off x="2029580" y="2075699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𝑛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6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80" y="2075699"/>
                <a:ext cx="428744" cy="4389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9"/>
              <p:cNvSpPr/>
              <p:nvPr/>
            </p:nvSpPr>
            <p:spPr>
              <a:xfrm>
                <a:off x="2553335" y="205665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𝑞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7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35" y="2056651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8"/>
              <p:cNvSpPr/>
              <p:nvPr/>
            </p:nvSpPr>
            <p:spPr>
              <a:xfrm>
                <a:off x="3067685" y="20376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𝑝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8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85" y="2037601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7"/>
              <p:cNvSpPr/>
              <p:nvPr/>
            </p:nvSpPr>
            <p:spPr>
              <a:xfrm>
                <a:off x="3582035" y="20376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𝑜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1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35" y="2037601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"/>
              <p:cNvSpPr/>
              <p:nvPr/>
            </p:nvSpPr>
            <p:spPr>
              <a:xfrm>
                <a:off x="4096385" y="20376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𝑠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85" y="2037601"/>
                <a:ext cx="428744" cy="43889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0"/>
              <p:cNvSpPr/>
              <p:nvPr/>
            </p:nvSpPr>
            <p:spPr>
              <a:xfrm>
                <a:off x="4636814" y="201867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𝑟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3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14" y="2018675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3"/>
              <p:cNvSpPr/>
              <p:nvPr/>
            </p:nvSpPr>
            <p:spPr>
              <a:xfrm>
                <a:off x="5171956" y="20376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56" y="2037601"/>
                <a:ext cx="428744" cy="438899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38 Grupo"/>
          <p:cNvGrpSpPr/>
          <p:nvPr/>
        </p:nvGrpSpPr>
        <p:grpSpPr>
          <a:xfrm>
            <a:off x="2867885" y="3636568"/>
            <a:ext cx="4523515" cy="1240231"/>
            <a:chOff x="3458210" y="3538855"/>
            <a:chExt cx="2713355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1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3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4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3"/>
              <p:cNvSpPr/>
              <p:nvPr/>
            </p:nvSpPr>
            <p:spPr>
              <a:xfrm>
                <a:off x="1524635" y="51237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𝑚</m:t>
                      </m:r>
                    </m:oMath>
                  </m:oMathPara>
                </a14:m>
                <a:endParaRPr lang="es-ES" sz="2000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35" y="5123701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6"/>
              <p:cNvSpPr/>
              <p:nvPr/>
            </p:nvSpPr>
            <p:spPr>
              <a:xfrm>
                <a:off x="2029580" y="5123699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𝑛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50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80" y="5123699"/>
                <a:ext cx="428744" cy="4389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9"/>
              <p:cNvSpPr/>
              <p:nvPr/>
            </p:nvSpPr>
            <p:spPr>
              <a:xfrm>
                <a:off x="2553335" y="510465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𝑞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51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35" y="5104651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val 8"/>
              <p:cNvSpPr/>
              <p:nvPr/>
            </p:nvSpPr>
            <p:spPr>
              <a:xfrm>
                <a:off x="3067685" y="50856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𝑝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52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85" y="5085601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7"/>
              <p:cNvSpPr/>
              <p:nvPr/>
            </p:nvSpPr>
            <p:spPr>
              <a:xfrm>
                <a:off x="3582035" y="50856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𝑜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53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35" y="5085601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Oval 11"/>
              <p:cNvSpPr/>
              <p:nvPr/>
            </p:nvSpPr>
            <p:spPr>
              <a:xfrm>
                <a:off x="4096385" y="50856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𝑠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54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85" y="5085601"/>
                <a:ext cx="428744" cy="43889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0"/>
              <p:cNvSpPr/>
              <p:nvPr/>
            </p:nvSpPr>
            <p:spPr>
              <a:xfrm>
                <a:off x="4636814" y="506667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𝑟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55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14" y="5066675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3"/>
              <p:cNvSpPr/>
              <p:nvPr/>
            </p:nvSpPr>
            <p:spPr>
              <a:xfrm>
                <a:off x="5171956" y="50856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56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56" y="5085601"/>
                <a:ext cx="428744" cy="438899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2"/>
              <p:cNvSpPr/>
              <p:nvPr/>
            </p:nvSpPr>
            <p:spPr>
              <a:xfrm>
                <a:off x="5676900" y="50836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𝑡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57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5083619"/>
                <a:ext cx="428744" cy="438899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4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41 Grupo"/>
          <p:cNvGrpSpPr/>
          <p:nvPr/>
        </p:nvGrpSpPr>
        <p:grpSpPr>
          <a:xfrm>
            <a:off x="2639285" y="1045768"/>
            <a:ext cx="4523515" cy="1240231"/>
            <a:chOff x="3458210" y="3538855"/>
            <a:chExt cx="2713355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3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4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5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7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3"/>
              <p:cNvSpPr/>
              <p:nvPr/>
            </p:nvSpPr>
            <p:spPr>
              <a:xfrm>
                <a:off x="1296035" y="25329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𝑚</m:t>
                      </m:r>
                    </m:oMath>
                  </m:oMathPara>
                </a14:m>
                <a:endParaRPr lang="es-ES" sz="2000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52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5" y="2532901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6"/>
              <p:cNvSpPr/>
              <p:nvPr/>
            </p:nvSpPr>
            <p:spPr>
              <a:xfrm>
                <a:off x="1800980" y="2532899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𝑛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53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980" y="2532899"/>
                <a:ext cx="428744" cy="4389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9"/>
              <p:cNvSpPr/>
              <p:nvPr/>
            </p:nvSpPr>
            <p:spPr>
              <a:xfrm>
                <a:off x="2324735" y="251385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𝑞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54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35" y="2513851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8"/>
              <p:cNvSpPr/>
              <p:nvPr/>
            </p:nvSpPr>
            <p:spPr>
              <a:xfrm>
                <a:off x="2839085" y="2494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𝑝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55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085" y="2494801"/>
                <a:ext cx="428744" cy="43889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7"/>
              <p:cNvSpPr/>
              <p:nvPr/>
            </p:nvSpPr>
            <p:spPr>
              <a:xfrm>
                <a:off x="3353435" y="2494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𝑜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5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35" y="2494801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11"/>
              <p:cNvSpPr/>
              <p:nvPr/>
            </p:nvSpPr>
            <p:spPr>
              <a:xfrm>
                <a:off x="3867785" y="2494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𝑠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60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85" y="2494801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10"/>
              <p:cNvSpPr/>
              <p:nvPr/>
            </p:nvSpPr>
            <p:spPr>
              <a:xfrm>
                <a:off x="4408214" y="247587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𝑟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6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214" y="2475875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13"/>
              <p:cNvSpPr/>
              <p:nvPr/>
            </p:nvSpPr>
            <p:spPr>
              <a:xfrm>
                <a:off x="4943356" y="2494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6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356" y="2494801"/>
                <a:ext cx="428744" cy="43889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12"/>
              <p:cNvSpPr/>
              <p:nvPr/>
            </p:nvSpPr>
            <p:spPr>
              <a:xfrm>
                <a:off x="5448300" y="2492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𝑡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65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2492819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17"/>
              <p:cNvSpPr/>
              <p:nvPr/>
            </p:nvSpPr>
            <p:spPr>
              <a:xfrm>
                <a:off x="5991106" y="247575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67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06" y="2475751"/>
                <a:ext cx="428744" cy="438899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67 Grupo"/>
          <p:cNvGrpSpPr/>
          <p:nvPr/>
        </p:nvGrpSpPr>
        <p:grpSpPr>
          <a:xfrm>
            <a:off x="2638650" y="3657600"/>
            <a:ext cx="4523515" cy="1240231"/>
            <a:chOff x="3458210" y="3538855"/>
            <a:chExt cx="2713355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0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1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3"/>
              <p:cNvSpPr/>
              <p:nvPr/>
            </p:nvSpPr>
            <p:spPr>
              <a:xfrm>
                <a:off x="1295400" y="51447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𝑚</m:t>
                      </m:r>
                    </m:oMath>
                  </m:oMathPara>
                </a14:m>
                <a:endParaRPr lang="es-ES" sz="2000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0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44733"/>
                <a:ext cx="428744" cy="438899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6"/>
              <p:cNvSpPr/>
              <p:nvPr/>
            </p:nvSpPr>
            <p:spPr>
              <a:xfrm>
                <a:off x="1800345" y="5144731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𝑛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1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45" y="5144731"/>
                <a:ext cx="428744" cy="438900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9"/>
              <p:cNvSpPr/>
              <p:nvPr/>
            </p:nvSpPr>
            <p:spPr>
              <a:xfrm>
                <a:off x="2324100" y="512568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𝑞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2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5125683"/>
                <a:ext cx="428744" cy="438899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8"/>
              <p:cNvSpPr/>
              <p:nvPr/>
            </p:nvSpPr>
            <p:spPr>
              <a:xfrm>
                <a:off x="2838450" y="51066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𝑝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1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5106633"/>
                <a:ext cx="428744" cy="438899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7"/>
              <p:cNvSpPr/>
              <p:nvPr/>
            </p:nvSpPr>
            <p:spPr>
              <a:xfrm>
                <a:off x="3352800" y="51066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𝑜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2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106633"/>
                <a:ext cx="428744" cy="438899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"/>
              <p:cNvSpPr/>
              <p:nvPr/>
            </p:nvSpPr>
            <p:spPr>
              <a:xfrm>
                <a:off x="3867150" y="51066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𝑠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5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0" y="5106633"/>
                <a:ext cx="428744" cy="438899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0"/>
              <p:cNvSpPr/>
              <p:nvPr/>
            </p:nvSpPr>
            <p:spPr>
              <a:xfrm>
                <a:off x="4407579" y="5087707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𝑟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6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579" y="5087707"/>
                <a:ext cx="428744" cy="438899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3"/>
              <p:cNvSpPr/>
              <p:nvPr/>
            </p:nvSpPr>
            <p:spPr>
              <a:xfrm>
                <a:off x="4942721" y="51066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7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721" y="5106633"/>
                <a:ext cx="428744" cy="438899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2"/>
              <p:cNvSpPr/>
              <p:nvPr/>
            </p:nvSpPr>
            <p:spPr>
              <a:xfrm>
                <a:off x="5447665" y="510465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𝑡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8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65" y="5104651"/>
                <a:ext cx="428744" cy="438899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7"/>
              <p:cNvSpPr/>
              <p:nvPr/>
            </p:nvSpPr>
            <p:spPr>
              <a:xfrm>
                <a:off x="5971421" y="508758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9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21" y="5087583"/>
                <a:ext cx="428744" cy="438899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4"/>
              <p:cNvSpPr/>
              <p:nvPr/>
            </p:nvSpPr>
            <p:spPr>
              <a:xfrm>
                <a:off x="6486406" y="50685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𝑣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0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406" y="5068533"/>
                <a:ext cx="428744" cy="438899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4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3371850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p:grpSp>
        <p:nvGrpSpPr>
          <p:cNvPr id="68" name="67 Grupo"/>
          <p:cNvGrpSpPr/>
          <p:nvPr/>
        </p:nvGrpSpPr>
        <p:grpSpPr>
          <a:xfrm>
            <a:off x="5871707" y="112319"/>
            <a:ext cx="1252356" cy="1240231"/>
            <a:chOff x="5420360" y="3538855"/>
            <a:chExt cx="751205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0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3"/>
              <p:cNvSpPr/>
              <p:nvPr/>
            </p:nvSpPr>
            <p:spPr>
              <a:xfrm>
                <a:off x="1219200" y="15252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𝑚</m:t>
                      </m:r>
                    </m:oMath>
                  </m:oMathPara>
                </a14:m>
                <a:endParaRPr lang="es-ES" sz="2000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0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525233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6"/>
              <p:cNvSpPr/>
              <p:nvPr/>
            </p:nvSpPr>
            <p:spPr>
              <a:xfrm>
                <a:off x="1724145" y="1525231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𝑛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1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45" y="1525231"/>
                <a:ext cx="428744" cy="4389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9"/>
              <p:cNvSpPr/>
              <p:nvPr/>
            </p:nvSpPr>
            <p:spPr>
              <a:xfrm>
                <a:off x="2247900" y="150618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𝑞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2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506183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8"/>
              <p:cNvSpPr/>
              <p:nvPr/>
            </p:nvSpPr>
            <p:spPr>
              <a:xfrm>
                <a:off x="2762250" y="14871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𝑝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1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1487133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7"/>
              <p:cNvSpPr/>
              <p:nvPr/>
            </p:nvSpPr>
            <p:spPr>
              <a:xfrm>
                <a:off x="3276600" y="14871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𝑜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2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487133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"/>
              <p:cNvSpPr/>
              <p:nvPr/>
            </p:nvSpPr>
            <p:spPr>
              <a:xfrm>
                <a:off x="3790950" y="14871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𝑠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5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50" y="1487133"/>
                <a:ext cx="428744" cy="43889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0"/>
              <p:cNvSpPr/>
              <p:nvPr/>
            </p:nvSpPr>
            <p:spPr>
              <a:xfrm>
                <a:off x="4331379" y="1468207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𝑟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6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9" y="1468207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3"/>
              <p:cNvSpPr/>
              <p:nvPr/>
            </p:nvSpPr>
            <p:spPr>
              <a:xfrm>
                <a:off x="4866521" y="14871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7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21" y="1487133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2"/>
              <p:cNvSpPr/>
              <p:nvPr/>
            </p:nvSpPr>
            <p:spPr>
              <a:xfrm>
                <a:off x="5371465" y="148515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𝑡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8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465" y="1485151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7"/>
              <p:cNvSpPr/>
              <p:nvPr/>
            </p:nvSpPr>
            <p:spPr>
              <a:xfrm>
                <a:off x="5895221" y="146808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9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1" y="1468083"/>
                <a:ext cx="428744" cy="43889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4"/>
              <p:cNvSpPr/>
              <p:nvPr/>
            </p:nvSpPr>
            <p:spPr>
              <a:xfrm>
                <a:off x="6410206" y="144903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𝑣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0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06" y="1449033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16"/>
              <p:cNvSpPr/>
              <p:nvPr/>
            </p:nvSpPr>
            <p:spPr>
              <a:xfrm>
                <a:off x="6962656" y="14478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5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56" y="1447800"/>
                <a:ext cx="428744" cy="438899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18"/>
              <p:cNvSpPr/>
              <p:nvPr/>
            </p:nvSpPr>
            <p:spPr>
              <a:xfrm>
                <a:off x="5814556" y="20955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𝑧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66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56" y="2095500"/>
                <a:ext cx="428744" cy="438899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3"/>
              <p:cNvSpPr/>
              <p:nvPr/>
            </p:nvSpPr>
            <p:spPr>
              <a:xfrm>
                <a:off x="1200150" y="278130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𝑚</m:t>
                      </m:r>
                    </m:oMath>
                  </m:oMathPara>
                </a14:m>
                <a:endParaRPr lang="es-ES" sz="2000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0" y="2781306"/>
                <a:ext cx="428744" cy="438899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6"/>
              <p:cNvSpPr/>
              <p:nvPr/>
            </p:nvSpPr>
            <p:spPr>
              <a:xfrm>
                <a:off x="1705095" y="2781304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𝑛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095" y="2781304"/>
                <a:ext cx="428744" cy="4389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9"/>
              <p:cNvSpPr/>
              <p:nvPr/>
            </p:nvSpPr>
            <p:spPr>
              <a:xfrm>
                <a:off x="2228850" y="276225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𝑞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3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2762256"/>
                <a:ext cx="428744" cy="438899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"/>
              <p:cNvSpPr/>
              <p:nvPr/>
            </p:nvSpPr>
            <p:spPr>
              <a:xfrm>
                <a:off x="2743200" y="274320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𝑝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6"/>
                <a:ext cx="428744" cy="438899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7"/>
              <p:cNvSpPr/>
              <p:nvPr/>
            </p:nvSpPr>
            <p:spPr>
              <a:xfrm>
                <a:off x="3257550" y="274320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𝑜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5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0" y="2743206"/>
                <a:ext cx="428744" cy="438899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11"/>
              <p:cNvSpPr/>
              <p:nvPr/>
            </p:nvSpPr>
            <p:spPr>
              <a:xfrm>
                <a:off x="3771900" y="274320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𝑠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6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2743206"/>
                <a:ext cx="428744" cy="438899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10"/>
              <p:cNvSpPr/>
              <p:nvPr/>
            </p:nvSpPr>
            <p:spPr>
              <a:xfrm>
                <a:off x="4312329" y="272428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𝑟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7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329" y="2724280"/>
                <a:ext cx="428744" cy="438899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13"/>
              <p:cNvSpPr/>
              <p:nvPr/>
            </p:nvSpPr>
            <p:spPr>
              <a:xfrm>
                <a:off x="4847471" y="274320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8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71" y="2743206"/>
                <a:ext cx="428744" cy="438899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12"/>
              <p:cNvSpPr/>
              <p:nvPr/>
            </p:nvSpPr>
            <p:spPr>
              <a:xfrm>
                <a:off x="5352415" y="2741224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𝑡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89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15" y="2741224"/>
                <a:ext cx="428744" cy="438899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17"/>
              <p:cNvSpPr/>
              <p:nvPr/>
            </p:nvSpPr>
            <p:spPr>
              <a:xfrm>
                <a:off x="5876171" y="272415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0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71" y="2724156"/>
                <a:ext cx="428744" cy="438899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14"/>
              <p:cNvSpPr/>
              <p:nvPr/>
            </p:nvSpPr>
            <p:spPr>
              <a:xfrm>
                <a:off x="6391156" y="270510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𝑣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3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56" y="2705106"/>
                <a:ext cx="428744" cy="438899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16"/>
              <p:cNvSpPr/>
              <p:nvPr/>
            </p:nvSpPr>
            <p:spPr>
              <a:xfrm>
                <a:off x="6943606" y="270387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06" y="2703873"/>
                <a:ext cx="428744" cy="438899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15"/>
              <p:cNvSpPr/>
              <p:nvPr/>
            </p:nvSpPr>
            <p:spPr>
              <a:xfrm>
                <a:off x="7496056" y="2703873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𝑤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8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56" y="2703873"/>
                <a:ext cx="428744" cy="438899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39056" y="33909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056" y="3390900"/>
                <a:ext cx="428744" cy="438899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3"/>
              <p:cNvSpPr/>
              <p:nvPr/>
            </p:nvSpPr>
            <p:spPr>
              <a:xfrm>
                <a:off x="2771656" y="33909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1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656" y="3390900"/>
                <a:ext cx="428744" cy="438899"/>
              </a:xfrm>
              <a:prstGeom prst="ellipse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6"/>
              <p:cNvSpPr/>
              <p:nvPr/>
            </p:nvSpPr>
            <p:spPr>
              <a:xfrm>
                <a:off x="3213090" y="3391649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2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090" y="3391649"/>
                <a:ext cx="428744" cy="438900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9"/>
              <p:cNvSpPr/>
              <p:nvPr/>
            </p:nvSpPr>
            <p:spPr>
              <a:xfrm>
                <a:off x="3644464" y="33909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3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64" y="3390900"/>
                <a:ext cx="428744" cy="438899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8"/>
              <p:cNvSpPr/>
              <p:nvPr/>
            </p:nvSpPr>
            <p:spPr>
              <a:xfrm>
                <a:off x="4082822" y="33909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822" y="3390900"/>
                <a:ext cx="428744" cy="438899"/>
              </a:xfrm>
              <a:prstGeom prst="ellipse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7"/>
              <p:cNvSpPr/>
              <p:nvPr/>
            </p:nvSpPr>
            <p:spPr>
              <a:xfrm>
                <a:off x="4524256" y="33909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256" y="3390900"/>
                <a:ext cx="428744" cy="438899"/>
              </a:xfrm>
              <a:prstGeom prst="ellipse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1"/>
              <p:cNvSpPr/>
              <p:nvPr/>
            </p:nvSpPr>
            <p:spPr>
              <a:xfrm>
                <a:off x="4981456" y="33909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0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56" y="3390900"/>
                <a:ext cx="428744" cy="438899"/>
              </a:xfrm>
              <a:prstGeom prst="ellipse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0"/>
              <p:cNvSpPr/>
              <p:nvPr/>
            </p:nvSpPr>
            <p:spPr>
              <a:xfrm>
                <a:off x="5438656" y="3391024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656" y="3391024"/>
                <a:ext cx="428744" cy="438899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3"/>
              <p:cNvSpPr/>
              <p:nvPr/>
            </p:nvSpPr>
            <p:spPr>
              <a:xfrm>
                <a:off x="5895856" y="33909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2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856" y="3390900"/>
                <a:ext cx="428744" cy="438899"/>
              </a:xfrm>
              <a:prstGeom prst="ellipse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53056" y="338891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56" y="3388918"/>
                <a:ext cx="428744" cy="438899"/>
              </a:xfrm>
              <a:prstGeom prst="ellipse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10256" y="33909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256" y="3390900"/>
                <a:ext cx="428744" cy="438899"/>
              </a:xfrm>
              <a:prstGeom prst="ellipse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67456" y="33909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56" y="3390900"/>
                <a:ext cx="428744" cy="438899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24656" y="3389667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656" y="3389667"/>
                <a:ext cx="428744" cy="438899"/>
              </a:xfrm>
              <a:prstGeom prst="ellipse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181856" y="3389667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856" y="3389667"/>
                <a:ext cx="428744" cy="438899"/>
              </a:xfrm>
              <a:prstGeom prst="ellipse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3657600" y="3919855"/>
            <a:ext cx="5333365" cy="2842895"/>
            <a:chOff x="2972435" y="2567305"/>
            <a:chExt cx="3199130" cy="1723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3"/>
                <p:cNvSpPr/>
                <p:nvPr/>
              </p:nvSpPr>
              <p:spPr>
                <a:xfrm>
                  <a:off x="2972435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𝑚</m:t>
                        </m:r>
                      </m:oMath>
                    </m:oMathPara>
                  </a14:m>
                  <a:endParaRPr lang="es-ES" sz="2000" dirty="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6"/>
                <p:cNvSpPr/>
                <p:nvPr/>
              </p:nvSpPr>
              <p:spPr>
                <a:xfrm>
                  <a:off x="395351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𝑛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0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7"/>
                <p:cNvSpPr/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𝑜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1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8"/>
                <p:cNvSpPr/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𝑝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2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9"/>
                <p:cNvSpPr/>
                <p:nvPr/>
              </p:nvSpPr>
              <p:spPr>
                <a:xfrm>
                  <a:off x="345821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𝑞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3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𝑟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1"/>
                <p:cNvSpPr/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𝑠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5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𝑡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𝑢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7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8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1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4"/>
            <p:cNvCxnSpPr/>
            <p:nvPr/>
          </p:nvCxnSpPr>
          <p:spPr>
            <a:xfrm>
              <a:off x="3101340" y="2834005"/>
              <a:ext cx="394335" cy="122936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9"/>
            <p:cNvCxnSpPr/>
            <p:nvPr/>
          </p:nvCxnSpPr>
          <p:spPr>
            <a:xfrm>
              <a:off x="319214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20"/>
            <p:cNvCxnSpPr/>
            <p:nvPr/>
          </p:nvCxnSpPr>
          <p:spPr>
            <a:xfrm>
              <a:off x="3229610" y="2700655"/>
              <a:ext cx="1247140" cy="38163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21"/>
            <p:cNvCxnSpPr/>
            <p:nvPr/>
          </p:nvCxnSpPr>
          <p:spPr>
            <a:xfrm flipH="1">
              <a:off x="3192145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23"/>
            <p:cNvCxnSpPr/>
            <p:nvPr/>
          </p:nvCxnSpPr>
          <p:spPr>
            <a:xfrm flipH="1">
              <a:off x="367792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24"/>
            <p:cNvCxnSpPr/>
            <p:nvPr/>
          </p:nvCxnSpPr>
          <p:spPr>
            <a:xfrm>
              <a:off x="408241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25"/>
            <p:cNvCxnSpPr/>
            <p:nvPr/>
          </p:nvCxnSpPr>
          <p:spPr>
            <a:xfrm>
              <a:off x="4210685" y="2700655"/>
              <a:ext cx="714375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29"/>
            <p:cNvCxnSpPr/>
            <p:nvPr/>
          </p:nvCxnSpPr>
          <p:spPr>
            <a:xfrm flipH="1">
              <a:off x="465899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30"/>
            <p:cNvCxnSpPr/>
            <p:nvPr/>
          </p:nvCxnSpPr>
          <p:spPr>
            <a:xfrm>
              <a:off x="505396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31"/>
            <p:cNvCxnSpPr/>
            <p:nvPr/>
          </p:nvCxnSpPr>
          <p:spPr>
            <a:xfrm>
              <a:off x="514477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34"/>
            <p:cNvCxnSpPr/>
            <p:nvPr/>
          </p:nvCxnSpPr>
          <p:spPr>
            <a:xfrm flipH="1">
              <a:off x="4696460" y="31769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35"/>
            <p:cNvCxnSpPr/>
            <p:nvPr/>
          </p:nvCxnSpPr>
          <p:spPr>
            <a:xfrm flipH="1">
              <a:off x="5182235" y="270065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36"/>
            <p:cNvCxnSpPr/>
            <p:nvPr/>
          </p:nvCxnSpPr>
          <p:spPr>
            <a:xfrm flipH="1">
              <a:off x="5640070" y="2795270"/>
              <a:ext cx="31178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37"/>
            <p:cNvCxnSpPr/>
            <p:nvPr/>
          </p:nvCxnSpPr>
          <p:spPr>
            <a:xfrm flipH="1">
              <a:off x="5549265" y="2834005"/>
              <a:ext cx="493395" cy="118999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88732" y="3429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Otros Algoritmos relacionados - Orden Topológico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3400" y="1368147"/>
            <a:ext cx="8001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¿ </a:t>
            </a:r>
            <a:r>
              <a:rPr lang="en-US" sz="2800" dirty="0" err="1" smtClean="0"/>
              <a:t>Cómo</a:t>
            </a:r>
            <a:r>
              <a:rPr lang="en-US" sz="2800" dirty="0" smtClean="0"/>
              <a:t>, dada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ordenación</a:t>
            </a:r>
            <a:r>
              <a:rPr lang="en-US" sz="2800" dirty="0" smtClean="0"/>
              <a:t> lineal de los </a:t>
            </a:r>
            <a:r>
              <a:rPr lang="en-US" sz="2800" dirty="0" err="1" smtClean="0"/>
              <a:t>vértices</a:t>
            </a:r>
            <a:r>
              <a:rPr lang="en-US" sz="2800" dirty="0" smtClean="0"/>
              <a:t> de G=(V, E), </a:t>
            </a:r>
            <a:r>
              <a:rPr lang="en-US" sz="2800" dirty="0" err="1" smtClean="0"/>
              <a:t>poder</a:t>
            </a:r>
            <a:r>
              <a:rPr lang="en-US" sz="2800" dirty="0" smtClean="0"/>
              <a:t> </a:t>
            </a:r>
            <a:r>
              <a:rPr lang="en-US" sz="2800" dirty="0" err="1" smtClean="0"/>
              <a:t>determinar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es un </a:t>
            </a:r>
            <a:r>
              <a:rPr lang="en-US" sz="2800" i="1" dirty="0" err="1" smtClean="0">
                <a:solidFill>
                  <a:srgbClr val="0000FF"/>
                </a:solidFill>
              </a:rPr>
              <a:t>Orden</a:t>
            </a: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i="1" dirty="0" err="1">
                <a:solidFill>
                  <a:srgbClr val="0000FF"/>
                </a:solidFill>
              </a:rPr>
              <a:t>T</a:t>
            </a:r>
            <a:r>
              <a:rPr lang="en-US" sz="2800" i="1" dirty="0" err="1" smtClean="0">
                <a:solidFill>
                  <a:srgbClr val="0000FF"/>
                </a:solidFill>
              </a:rPr>
              <a:t>opológico</a:t>
            </a: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para G ?</a:t>
            </a:r>
            <a:endParaRPr lang="es-ES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33400" y="3360003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E/ para 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:				</a:t>
            </a:r>
            <a:r>
              <a:rPr lang="en-US" sz="2400" dirty="0" err="1" smtClean="0"/>
              <a:t>Salida</a:t>
            </a:r>
            <a:r>
              <a:rPr lang="en-US" sz="2400" dirty="0" smtClean="0"/>
              <a:t>: </a:t>
            </a:r>
            <a:r>
              <a:rPr lang="en-US" sz="2400" i="1" dirty="0" smtClean="0"/>
              <a:t>true</a:t>
            </a:r>
            <a:r>
              <a:rPr lang="en-US" sz="2400" dirty="0" smtClean="0"/>
              <a:t> o </a:t>
            </a:r>
            <a:r>
              <a:rPr lang="en-US" sz="2400" i="1" dirty="0" smtClean="0"/>
              <a:t>false</a:t>
            </a:r>
            <a:endParaRPr lang="en-US" sz="2400" i="1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G=(V, E)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o</a:t>
            </a:r>
            <a:r>
              <a:rPr lang="en-US" sz="2400" dirty="0" err="1" smtClean="0"/>
              <a:t>rdenación</a:t>
            </a:r>
            <a:r>
              <a:rPr lang="en-US" sz="2400" dirty="0" smtClean="0"/>
              <a:t> lineal de los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de G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33400" y="488400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IDEA:</a:t>
            </a:r>
            <a:r>
              <a:rPr lang="en-US" sz="2400" dirty="0" smtClean="0"/>
              <a:t> </a:t>
            </a:r>
            <a:r>
              <a:rPr lang="en-US" sz="2400" dirty="0" err="1" smtClean="0"/>
              <a:t>Ir</a:t>
            </a:r>
            <a:r>
              <a:rPr lang="en-US" sz="2400" dirty="0" smtClean="0"/>
              <a:t> </a:t>
            </a:r>
            <a:r>
              <a:rPr lang="en-US" sz="2400" dirty="0" err="1" smtClean="0"/>
              <a:t>inspeccionando</a:t>
            </a:r>
            <a:r>
              <a:rPr lang="en-US" sz="2400" dirty="0" smtClean="0"/>
              <a:t> los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en el </a:t>
            </a:r>
            <a:r>
              <a:rPr lang="en-US" sz="2400" dirty="0" err="1" smtClean="0"/>
              <a:t>orden</a:t>
            </a:r>
            <a:r>
              <a:rPr lang="en-US" sz="2400" dirty="0" smtClean="0"/>
              <a:t> lineal de </a:t>
            </a:r>
            <a:r>
              <a:rPr lang="en-US" sz="2400" dirty="0" err="1" smtClean="0"/>
              <a:t>entrada</a:t>
            </a:r>
            <a:r>
              <a:rPr lang="en-US" sz="2400" dirty="0" smtClean="0"/>
              <a:t> y </a:t>
            </a:r>
            <a:r>
              <a:rPr lang="en-US" sz="2400" dirty="0" err="1" smtClean="0"/>
              <a:t>tomar</a:t>
            </a:r>
            <a:r>
              <a:rPr lang="en-US" sz="2400" dirty="0" smtClean="0"/>
              <a:t> </a:t>
            </a:r>
            <a:r>
              <a:rPr lang="en-US" sz="2400" dirty="0" err="1" smtClean="0"/>
              <a:t>decisiones</a:t>
            </a:r>
            <a:r>
              <a:rPr lang="en-US" sz="2400" dirty="0" smtClean="0"/>
              <a:t> en </a:t>
            </a:r>
            <a:r>
              <a:rPr lang="en-US" sz="2400" dirty="0" err="1" smtClean="0"/>
              <a:t>función</a:t>
            </a:r>
            <a:r>
              <a:rPr lang="en-US" sz="2400" dirty="0" smtClean="0"/>
              <a:t> del </a:t>
            </a:r>
            <a:r>
              <a:rPr lang="en-US" sz="2400" b="1" i="1" dirty="0" smtClean="0"/>
              <a:t>in-degree</a:t>
            </a:r>
            <a:r>
              <a:rPr lang="en-US" sz="2400" dirty="0" smtClean="0"/>
              <a:t> de </a:t>
            </a:r>
            <a:r>
              <a:rPr lang="en-US" sz="2400" dirty="0" err="1" smtClean="0"/>
              <a:t>ellos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35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3"/>
              <p:cNvSpPr/>
              <p:nvPr/>
            </p:nvSpPr>
            <p:spPr>
              <a:xfrm>
                <a:off x="28031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1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188" y="589801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6"/>
              <p:cNvSpPr/>
              <p:nvPr/>
            </p:nvSpPr>
            <p:spPr>
              <a:xfrm>
                <a:off x="3244622" y="590550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2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22" y="590550"/>
                <a:ext cx="428744" cy="4389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9"/>
              <p:cNvSpPr/>
              <p:nvPr/>
            </p:nvSpPr>
            <p:spPr>
              <a:xfrm>
                <a:off x="3675996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3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96" y="589801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8"/>
              <p:cNvSpPr/>
              <p:nvPr/>
            </p:nvSpPr>
            <p:spPr>
              <a:xfrm>
                <a:off x="4114354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54" y="589801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7"/>
              <p:cNvSpPr/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1"/>
              <p:cNvSpPr/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0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0"/>
              <p:cNvSpPr/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3"/>
              <p:cNvSpPr/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2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2057400" y="523937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𝒎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39370"/>
                <a:ext cx="428744" cy="438899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577589" y="5221069"/>
            <a:ext cx="402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In-degree[m]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1295400" y="1371600"/>
            <a:ext cx="7848600" cy="3569732"/>
            <a:chOff x="1600200" y="2133600"/>
            <a:chExt cx="7848600" cy="3569732"/>
          </a:xfrm>
        </p:grpSpPr>
        <p:grpSp>
          <p:nvGrpSpPr>
            <p:cNvPr id="128" name="127 Grupo"/>
            <p:cNvGrpSpPr/>
            <p:nvPr/>
          </p:nvGrpSpPr>
          <p:grpSpPr>
            <a:xfrm>
              <a:off x="2133600" y="2491105"/>
              <a:ext cx="5333365" cy="2842895"/>
              <a:chOff x="2972435" y="2567305"/>
              <a:chExt cx="3199130" cy="17233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Oval 3"/>
                  <p:cNvSpPr/>
                  <p:nvPr/>
                </p:nvSpPr>
                <p:spPr>
                  <a:xfrm>
                    <a:off x="2972435" y="256730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𝑚</m:t>
                          </m:r>
                        </m:oMath>
                      </m:oMathPara>
                    </a14:m>
                    <a:endParaRPr lang="es-ES" sz="2000" dirty="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9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435" y="256730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6"/>
                  <p:cNvSpPr/>
                  <p:nvPr/>
                </p:nvSpPr>
                <p:spPr>
                  <a:xfrm>
                    <a:off x="3953510" y="256730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𝑛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0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10" y="256730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Oval 7"/>
                  <p:cNvSpPr/>
                  <p:nvPr/>
                </p:nvSpPr>
                <p:spPr>
                  <a:xfrm>
                    <a:off x="4925060" y="256730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𝑜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1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060" y="256730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6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Oval 8"/>
                  <p:cNvSpPr/>
                  <p:nvPr/>
                </p:nvSpPr>
                <p:spPr>
                  <a:xfrm>
                    <a:off x="5914390" y="256730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𝑝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2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4390" y="256730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7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Oval 9"/>
                  <p:cNvSpPr/>
                  <p:nvPr/>
                </p:nvSpPr>
                <p:spPr>
                  <a:xfrm>
                    <a:off x="3458210" y="30435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𝑞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3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210" y="30435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Oval 10"/>
                  <p:cNvSpPr/>
                  <p:nvPr/>
                </p:nvSpPr>
                <p:spPr>
                  <a:xfrm>
                    <a:off x="4439285" y="30435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𝑟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4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9285" y="30435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Oval 11"/>
                  <p:cNvSpPr/>
                  <p:nvPr/>
                </p:nvSpPr>
                <p:spPr>
                  <a:xfrm>
                    <a:off x="5420360" y="30435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𝑠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5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360" y="30435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2"/>
                  <p:cNvSpPr/>
                  <p:nvPr/>
                </p:nvSpPr>
                <p:spPr>
                  <a:xfrm>
                    <a:off x="2972435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𝑡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6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435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1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Oval 13"/>
                  <p:cNvSpPr/>
                  <p:nvPr/>
                </p:nvSpPr>
                <p:spPr>
                  <a:xfrm>
                    <a:off x="3953510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𝑢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7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10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2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Oval 14"/>
                  <p:cNvSpPr/>
                  <p:nvPr/>
                </p:nvSpPr>
                <p:spPr>
                  <a:xfrm>
                    <a:off x="4925060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𝑣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8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060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Oval 15"/>
                  <p:cNvSpPr/>
                  <p:nvPr/>
                </p:nvSpPr>
                <p:spPr>
                  <a:xfrm>
                    <a:off x="5914390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𝑤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9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4390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Oval 16"/>
                  <p:cNvSpPr/>
                  <p:nvPr/>
                </p:nvSpPr>
                <p:spPr>
                  <a:xfrm>
                    <a:off x="3458210" y="4024630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0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210" y="4024630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Oval 17"/>
                  <p:cNvSpPr/>
                  <p:nvPr/>
                </p:nvSpPr>
                <p:spPr>
                  <a:xfrm>
                    <a:off x="4439285" y="4024630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1" name="Oval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9285" y="4024630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6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Oval 18"/>
                  <p:cNvSpPr/>
                  <p:nvPr/>
                </p:nvSpPr>
                <p:spPr>
                  <a:xfrm>
                    <a:off x="5420360" y="4024630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2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360" y="4024630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3" name="Straight Arrow Connector 4"/>
              <p:cNvCxnSpPr/>
              <p:nvPr/>
            </p:nvCxnSpPr>
            <p:spPr>
              <a:xfrm>
                <a:off x="3101340" y="2834005"/>
                <a:ext cx="394335" cy="122936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9"/>
              <p:cNvCxnSpPr/>
              <p:nvPr/>
            </p:nvCxnSpPr>
            <p:spPr>
              <a:xfrm>
                <a:off x="3192145" y="2795270"/>
                <a:ext cx="303530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20"/>
              <p:cNvCxnSpPr/>
              <p:nvPr/>
            </p:nvCxnSpPr>
            <p:spPr>
              <a:xfrm>
                <a:off x="3229610" y="2700655"/>
                <a:ext cx="1247140" cy="38163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21"/>
              <p:cNvCxnSpPr/>
              <p:nvPr/>
            </p:nvCxnSpPr>
            <p:spPr>
              <a:xfrm flipH="1">
                <a:off x="3192145" y="3271520"/>
                <a:ext cx="303530" cy="30607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22"/>
              <p:cNvCxnSpPr/>
              <p:nvPr/>
            </p:nvCxnSpPr>
            <p:spPr>
              <a:xfrm flipH="1">
                <a:off x="3229610" y="3672205"/>
                <a:ext cx="72390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23"/>
              <p:cNvCxnSpPr/>
              <p:nvPr/>
            </p:nvCxnSpPr>
            <p:spPr>
              <a:xfrm flipH="1">
                <a:off x="3677920" y="2795270"/>
                <a:ext cx="313055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24"/>
              <p:cNvCxnSpPr/>
              <p:nvPr/>
            </p:nvCxnSpPr>
            <p:spPr>
              <a:xfrm>
                <a:off x="4082415" y="2834005"/>
                <a:ext cx="0" cy="70421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25"/>
              <p:cNvCxnSpPr/>
              <p:nvPr/>
            </p:nvCxnSpPr>
            <p:spPr>
              <a:xfrm>
                <a:off x="4210685" y="2700655"/>
                <a:ext cx="714375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26"/>
              <p:cNvCxnSpPr/>
              <p:nvPr/>
            </p:nvCxnSpPr>
            <p:spPr>
              <a:xfrm flipH="1">
                <a:off x="4173220" y="3271520"/>
                <a:ext cx="303530" cy="30607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27"/>
              <p:cNvCxnSpPr/>
              <p:nvPr/>
            </p:nvCxnSpPr>
            <p:spPr>
              <a:xfrm>
                <a:off x="4568190" y="3310255"/>
                <a:ext cx="0" cy="71374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28"/>
              <p:cNvCxnSpPr/>
              <p:nvPr/>
            </p:nvCxnSpPr>
            <p:spPr>
              <a:xfrm flipV="1">
                <a:off x="4658995" y="3766820"/>
                <a:ext cx="303530" cy="29654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29"/>
              <p:cNvCxnSpPr/>
              <p:nvPr/>
            </p:nvCxnSpPr>
            <p:spPr>
              <a:xfrm flipH="1">
                <a:off x="4658995" y="2795270"/>
                <a:ext cx="303530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30"/>
              <p:cNvCxnSpPr/>
              <p:nvPr/>
            </p:nvCxnSpPr>
            <p:spPr>
              <a:xfrm>
                <a:off x="5053965" y="2834005"/>
                <a:ext cx="0" cy="70421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31"/>
              <p:cNvCxnSpPr/>
              <p:nvPr/>
            </p:nvCxnSpPr>
            <p:spPr>
              <a:xfrm>
                <a:off x="5144770" y="2795270"/>
                <a:ext cx="313055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32"/>
              <p:cNvCxnSpPr/>
              <p:nvPr/>
            </p:nvCxnSpPr>
            <p:spPr>
              <a:xfrm flipH="1">
                <a:off x="3715385" y="3672205"/>
                <a:ext cx="1209675" cy="48514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33"/>
              <p:cNvCxnSpPr/>
              <p:nvPr/>
            </p:nvCxnSpPr>
            <p:spPr>
              <a:xfrm>
                <a:off x="5182235" y="3672205"/>
                <a:ext cx="73152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34"/>
              <p:cNvCxnSpPr/>
              <p:nvPr/>
            </p:nvCxnSpPr>
            <p:spPr>
              <a:xfrm flipH="1">
                <a:off x="4696460" y="3176905"/>
                <a:ext cx="72390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35"/>
              <p:cNvCxnSpPr/>
              <p:nvPr/>
            </p:nvCxnSpPr>
            <p:spPr>
              <a:xfrm flipH="1">
                <a:off x="5182235" y="2700655"/>
                <a:ext cx="73152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36"/>
              <p:cNvCxnSpPr/>
              <p:nvPr/>
            </p:nvCxnSpPr>
            <p:spPr>
              <a:xfrm flipH="1">
                <a:off x="5640070" y="2795270"/>
                <a:ext cx="311785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37"/>
              <p:cNvCxnSpPr/>
              <p:nvPr/>
            </p:nvCxnSpPr>
            <p:spPr>
              <a:xfrm flipH="1">
                <a:off x="5549265" y="2834005"/>
                <a:ext cx="493395" cy="118999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38"/>
              <p:cNvCxnSpPr/>
              <p:nvPr/>
            </p:nvCxnSpPr>
            <p:spPr>
              <a:xfrm flipH="1">
                <a:off x="5640070" y="3766820"/>
                <a:ext cx="311785" cy="29654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94 CuadroTexto"/>
            <p:cNvSpPr txBox="1"/>
            <p:nvPr/>
          </p:nvSpPr>
          <p:spPr>
            <a:xfrm>
              <a:off x="1905000" y="2145268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In-d[m]=0</a:t>
              </a:r>
              <a:endParaRPr lang="es-ES" dirty="0"/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1600200" y="4507468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In-d[t]=2</a:t>
              </a:r>
              <a:endParaRPr lang="es-ES" dirty="0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3010726" y="3653589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In-d[q]=2</a:t>
              </a:r>
              <a:endParaRPr lang="es-ES" dirty="0"/>
            </a:p>
          </p:txBody>
        </p:sp>
        <p:sp>
          <p:nvSpPr>
            <p:cNvPr id="105" name="104 CuadroTexto"/>
            <p:cNvSpPr txBox="1"/>
            <p:nvPr/>
          </p:nvSpPr>
          <p:spPr>
            <a:xfrm>
              <a:off x="3581400" y="21336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In-d[n]=0</a:t>
              </a:r>
              <a:endParaRPr lang="es-ES" dirty="0"/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5257800" y="2157663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In-d[o]=2</a:t>
              </a:r>
              <a:endParaRPr lang="es-ES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7010400" y="2157663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In-d[p]=0</a:t>
              </a:r>
              <a:endParaRPr lang="es-ES" dirty="0"/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3276600" y="4467726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In-d[u]=2</a:t>
              </a:r>
              <a:endParaRPr lang="es-ES" dirty="0"/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2518611" y="5297542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In-d[x]=2</a:t>
              </a:r>
              <a:endParaRPr lang="es-ES" dirty="0"/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4253989" y="53340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In-d[y]=1</a:t>
              </a:r>
              <a:endParaRPr lang="es-ES" dirty="0"/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4482589" y="36576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In-d[r]=3</a:t>
              </a:r>
              <a:endParaRPr lang="es-ES" dirty="0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5372926" y="4507468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In-d[v]=2</a:t>
              </a:r>
              <a:endParaRPr lang="es-ES" dirty="0"/>
            </a:p>
          </p:txBody>
        </p:sp>
        <p:sp>
          <p:nvSpPr>
            <p:cNvPr id="164" name="163 CuadroTexto"/>
            <p:cNvSpPr txBox="1"/>
            <p:nvPr/>
          </p:nvSpPr>
          <p:spPr>
            <a:xfrm>
              <a:off x="6019800" y="5309937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In-d[z]=2</a:t>
              </a:r>
              <a:endParaRPr lang="es-ES" dirty="0"/>
            </a:p>
          </p:txBody>
        </p:sp>
        <p:sp>
          <p:nvSpPr>
            <p:cNvPr id="165" name="164 CuadroTexto"/>
            <p:cNvSpPr txBox="1"/>
            <p:nvPr/>
          </p:nvSpPr>
          <p:spPr>
            <a:xfrm>
              <a:off x="7606789" y="41148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In-d[w]=1</a:t>
              </a:r>
              <a:endParaRPr lang="es-ES" dirty="0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5715000" y="3661611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In-d[s]=2</a:t>
              </a:r>
              <a:endParaRPr lang="es-ES" dirty="0"/>
            </a:p>
          </p:txBody>
        </p:sp>
      </p:grpSp>
      <p:sp>
        <p:nvSpPr>
          <p:cNvPr id="168" name="167 CuadroTexto"/>
          <p:cNvSpPr txBox="1"/>
          <p:nvPr/>
        </p:nvSpPr>
        <p:spPr>
          <a:xfrm>
            <a:off x="2577589" y="5638800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In-degree[m]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m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m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0759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495300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0" y="1752600"/>
            <a:ext cx="9144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Autofit/>
          </a:bodyPr>
          <a:lstStyle/>
          <a:p>
            <a:r>
              <a:rPr lang="es-MX" sz="4000" b="1" dirty="0" smtClean="0">
                <a:solidFill>
                  <a:srgbClr val="FF0000"/>
                </a:solidFill>
              </a:rPr>
              <a:t>Definición de ciclo – ciclo simple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609600"/>
            <a:ext cx="889317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dirty="0" smtClean="0"/>
              <a:t>Un </a:t>
            </a:r>
            <a:r>
              <a:rPr lang="es-ES" sz="2400" b="1" dirty="0">
                <a:solidFill>
                  <a:srgbClr val="0000FF"/>
                </a:solidFill>
              </a:rPr>
              <a:t>ciclo</a:t>
            </a:r>
            <a:r>
              <a:rPr lang="es-ES" sz="2400" dirty="0"/>
              <a:t> es un camino de longitud, por lo menos 2, que empieza y termina en el mismo </a:t>
            </a:r>
            <a:r>
              <a:rPr lang="es-ES" sz="2400" dirty="0" smtClean="0"/>
              <a:t>vértice</a:t>
            </a:r>
          </a:p>
          <a:p>
            <a:pPr eaLnBrk="1" hangingPunct="1"/>
            <a:endParaRPr lang="es-ES" sz="2800" dirty="0"/>
          </a:p>
          <a:p>
            <a:pPr eaLnBrk="1" hangingPunct="1"/>
            <a:r>
              <a:rPr lang="es-ES" sz="2000" dirty="0" smtClean="0"/>
              <a:t>En </a:t>
            </a:r>
            <a:r>
              <a:rPr lang="es-ES" sz="2000" b="1" dirty="0" smtClean="0">
                <a:solidFill>
                  <a:srgbClr val="0070C0"/>
                </a:solidFill>
              </a:rPr>
              <a:t>MD</a:t>
            </a:r>
            <a:r>
              <a:rPr lang="es-ES" sz="2000" dirty="0" smtClean="0"/>
              <a:t> al </a:t>
            </a:r>
            <a:r>
              <a:rPr lang="es-ES" sz="2000" b="1" dirty="0">
                <a:solidFill>
                  <a:srgbClr val="0000FF"/>
                </a:solidFill>
              </a:rPr>
              <a:t>ciclo</a:t>
            </a:r>
            <a:r>
              <a:rPr lang="es-ES" sz="2000" dirty="0"/>
              <a:t> lo llaman </a:t>
            </a:r>
            <a:r>
              <a:rPr lang="es-ES" sz="2000" b="1" dirty="0">
                <a:solidFill>
                  <a:srgbClr val="0000FF"/>
                </a:solidFill>
              </a:rPr>
              <a:t>camino cerrado </a:t>
            </a:r>
            <a:r>
              <a:rPr lang="es-ES" sz="2000" dirty="0" smtClean="0">
                <a:sym typeface="Wingdings" pitchFamily="2" charset="2"/>
              </a:rPr>
              <a:t> </a:t>
            </a:r>
            <a:r>
              <a:rPr lang="es-ES" sz="2000" dirty="0" smtClean="0"/>
              <a:t>empieza </a:t>
            </a:r>
            <a:r>
              <a:rPr lang="es-ES" sz="2000" dirty="0"/>
              <a:t>y termina en el mismo vértice y puede o no pasar más de una vez por el mismo </a:t>
            </a:r>
            <a:r>
              <a:rPr lang="es-ES" sz="2000" dirty="0" smtClean="0"/>
              <a:t>vértice</a:t>
            </a:r>
            <a:endParaRPr lang="es-ES" sz="2000" dirty="0"/>
          </a:p>
          <a:p>
            <a:pPr eaLnBrk="1" hangingPunct="1"/>
            <a:endParaRPr lang="es-ES" sz="2400" dirty="0" smtClean="0"/>
          </a:p>
          <a:p>
            <a:pPr eaLnBrk="1" hangingPunct="1"/>
            <a:r>
              <a:rPr lang="es-ES" sz="2400" dirty="0" smtClean="0"/>
              <a:t>Un </a:t>
            </a:r>
            <a:r>
              <a:rPr lang="es-ES" sz="2400" b="1" dirty="0">
                <a:solidFill>
                  <a:srgbClr val="0000FF"/>
                </a:solidFill>
              </a:rPr>
              <a:t>ciclo simple </a:t>
            </a:r>
            <a:r>
              <a:rPr lang="es-ES" sz="2400" dirty="0"/>
              <a:t>es un </a:t>
            </a:r>
            <a:r>
              <a:rPr lang="es-ES" sz="2400" b="1" dirty="0">
                <a:solidFill>
                  <a:srgbClr val="0000FF"/>
                </a:solidFill>
              </a:rPr>
              <a:t>camino simple </a:t>
            </a:r>
            <a:r>
              <a:rPr lang="es-ES" sz="2400" dirty="0"/>
              <a:t>de longitud, </a:t>
            </a:r>
            <a:r>
              <a:rPr lang="es-ES" sz="2400" b="1" dirty="0"/>
              <a:t>por lo </a:t>
            </a:r>
            <a:r>
              <a:rPr lang="es-ES" sz="2400" b="1" dirty="0" smtClean="0"/>
              <a:t>menos </a:t>
            </a:r>
            <a:r>
              <a:rPr lang="es-ES" sz="2400" b="1" dirty="0"/>
              <a:t>2</a:t>
            </a:r>
            <a:r>
              <a:rPr lang="es-ES" sz="2400" dirty="0"/>
              <a:t>, que empieza y termina en el mismo </a:t>
            </a:r>
            <a:r>
              <a:rPr lang="es-ES" sz="2400" dirty="0" smtClean="0"/>
              <a:t>vértice </a:t>
            </a:r>
            <a:endParaRPr lang="es-ES" sz="2400" dirty="0"/>
          </a:p>
          <a:p>
            <a:pPr eaLnBrk="1" hangingPunct="1"/>
            <a:endParaRPr lang="es-ES" sz="16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s-ES" sz="2000" dirty="0" smtClean="0"/>
          </a:p>
          <a:p>
            <a:pPr eaLnBrk="1" hangingPunct="1"/>
            <a:endParaRPr lang="es-ES" sz="2000" dirty="0" smtClean="0"/>
          </a:p>
          <a:p>
            <a:pPr eaLnBrk="1" hangingPunct="1"/>
            <a:endParaRPr lang="es-ES" sz="2000" dirty="0" smtClean="0"/>
          </a:p>
          <a:p>
            <a:pPr eaLnBrk="1" hangingPunct="1"/>
            <a:r>
              <a:rPr lang="es-ES" sz="2000" dirty="0" smtClean="0"/>
              <a:t>En </a:t>
            </a:r>
            <a:r>
              <a:rPr lang="es-ES" sz="2000" b="1" dirty="0" smtClean="0">
                <a:solidFill>
                  <a:srgbClr val="0070C0"/>
                </a:solidFill>
              </a:rPr>
              <a:t>MD</a:t>
            </a:r>
            <a:r>
              <a:rPr lang="es-ES" sz="2000" dirty="0" smtClean="0"/>
              <a:t> </a:t>
            </a:r>
            <a:r>
              <a:rPr lang="es-ES" sz="2000" dirty="0"/>
              <a:t>al </a:t>
            </a:r>
            <a:r>
              <a:rPr lang="es-ES" sz="2000" b="1" dirty="0">
                <a:solidFill>
                  <a:srgbClr val="0000FF"/>
                </a:solidFill>
              </a:rPr>
              <a:t>ciclo simple </a:t>
            </a:r>
            <a:r>
              <a:rPr lang="es-ES" sz="2000" dirty="0"/>
              <a:t>le llaman </a:t>
            </a:r>
            <a:r>
              <a:rPr lang="es-ES" sz="2000" b="1" dirty="0">
                <a:solidFill>
                  <a:srgbClr val="0000FF"/>
                </a:solidFill>
              </a:rPr>
              <a:t>ciclo</a:t>
            </a:r>
            <a:r>
              <a:rPr lang="es-ES" sz="2000" dirty="0"/>
              <a:t> </a:t>
            </a:r>
            <a:r>
              <a:rPr lang="es-ES" sz="2000" dirty="0" smtClean="0">
                <a:sym typeface="Wingdings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b="1" dirty="0"/>
              <a:t>camino cerrado </a:t>
            </a:r>
            <a:r>
              <a:rPr lang="es-ES" sz="2000" dirty="0"/>
              <a:t>de </a:t>
            </a:r>
            <a:r>
              <a:rPr lang="es-ES" sz="2000" dirty="0" smtClean="0"/>
              <a:t>longitud </a:t>
            </a:r>
            <a:r>
              <a:rPr lang="es-ES" sz="2000" dirty="0" smtClean="0">
                <a:sym typeface="Symbol"/>
              </a:rPr>
              <a:t></a:t>
            </a:r>
            <a:r>
              <a:rPr lang="es-ES" sz="2000" dirty="0" smtClean="0"/>
              <a:t>2 </a:t>
            </a:r>
            <a:r>
              <a:rPr lang="es-ES" sz="2000" dirty="0"/>
              <a:t>y simple (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no repite vértices</a:t>
            </a:r>
            <a:r>
              <a:rPr lang="es-ES" sz="2000" dirty="0"/>
              <a:t>) </a:t>
            </a:r>
            <a:endParaRPr lang="es-ES" sz="20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Un </a:t>
            </a:r>
            <a:r>
              <a:rPr lang="en-US" sz="2800" b="1" dirty="0" err="1" smtClean="0"/>
              <a:t>grafo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dirigido</a:t>
            </a:r>
            <a:r>
              <a:rPr lang="en-US" sz="2800" b="1" dirty="0"/>
              <a:t> </a:t>
            </a:r>
            <a:r>
              <a:rPr lang="en-US" sz="2800" dirty="0" smtClean="0"/>
              <a:t>es </a:t>
            </a:r>
            <a:r>
              <a:rPr lang="en-US" sz="2800" b="1" dirty="0" smtClean="0">
                <a:solidFill>
                  <a:srgbClr val="0000FF"/>
                </a:solidFill>
              </a:rPr>
              <a:t>acíclico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no posee </a:t>
            </a:r>
            <a:r>
              <a:rPr lang="en-US" sz="2800" dirty="0" err="1" smtClean="0"/>
              <a:t>ciclos</a:t>
            </a:r>
            <a:endParaRPr lang="es-ES" sz="2800" dirty="0"/>
          </a:p>
        </p:txBody>
      </p:sp>
      <p:grpSp>
        <p:nvGrpSpPr>
          <p:cNvPr id="8" name="7 Grupo"/>
          <p:cNvGrpSpPr/>
          <p:nvPr/>
        </p:nvGrpSpPr>
        <p:grpSpPr>
          <a:xfrm>
            <a:off x="5673790" y="4012370"/>
            <a:ext cx="2174810" cy="407230"/>
            <a:chOff x="2555875" y="4130675"/>
            <a:chExt cx="4464050" cy="76041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555875" y="4149725"/>
              <a:ext cx="720725" cy="7207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i="1"/>
                <a:t>v</a:t>
              </a:r>
              <a:endParaRPr lang="es-ES" sz="2400" b="1" i="1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299200" y="4149725"/>
              <a:ext cx="720725" cy="7207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i="1"/>
                <a:t>w</a:t>
              </a:r>
              <a:endParaRPr lang="es-ES" sz="2400" b="1" i="1"/>
            </a:p>
          </p:txBody>
        </p:sp>
        <p:cxnSp>
          <p:nvCxnSpPr>
            <p:cNvPr id="11" name="AutoShape 7"/>
            <p:cNvCxnSpPr>
              <a:cxnSpLocks noChangeShapeType="1"/>
              <a:stCxn id="9" idx="0"/>
              <a:endCxn id="10" idx="0"/>
            </p:cNvCxnSpPr>
            <p:nvPr/>
          </p:nvCxnSpPr>
          <p:spPr bwMode="auto">
            <a:xfrm rot="5400000" flipV="1">
              <a:off x="4787107" y="2259806"/>
              <a:ext cx="1588" cy="3743325"/>
            </a:xfrm>
            <a:prstGeom prst="curvedConnector3">
              <a:avLst>
                <a:gd name="adj1" fmla="val -403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8"/>
            <p:cNvCxnSpPr>
              <a:cxnSpLocks noChangeShapeType="1"/>
              <a:stCxn id="10" idx="4"/>
              <a:endCxn id="9" idx="4"/>
            </p:cNvCxnSpPr>
            <p:nvPr/>
          </p:nvCxnSpPr>
          <p:spPr bwMode="auto">
            <a:xfrm rot="5400000">
              <a:off x="4787107" y="3018631"/>
              <a:ext cx="1588" cy="3743325"/>
            </a:xfrm>
            <a:prstGeom prst="curvedConnector3">
              <a:avLst>
                <a:gd name="adj1" fmla="val 429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19288" y="3581400"/>
            <a:ext cx="31861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dirty="0" smtClean="0"/>
              <a:t>(v, w, v) es un </a:t>
            </a:r>
            <a:r>
              <a:rPr lang="es-ES" b="1" dirty="0" smtClean="0"/>
              <a:t>ciclo simple</a:t>
            </a:r>
            <a:r>
              <a:rPr lang="es-ES" dirty="0" smtClean="0"/>
              <a:t>. </a:t>
            </a:r>
            <a:r>
              <a:rPr lang="es-ES" b="1" dirty="0" smtClean="0"/>
              <a:t>camino </a:t>
            </a:r>
            <a:r>
              <a:rPr lang="es-ES" b="1" dirty="0"/>
              <a:t>simple </a:t>
            </a:r>
            <a:r>
              <a:rPr lang="es-ES" dirty="0"/>
              <a:t>de longitud 2, que involucra a los vértices </a:t>
            </a:r>
            <a:r>
              <a:rPr lang="es-ES" i="1" dirty="0" smtClean="0"/>
              <a:t>v</a:t>
            </a:r>
            <a:r>
              <a:rPr lang="es-ES" dirty="0" smtClean="0"/>
              <a:t> </a:t>
            </a:r>
            <a:r>
              <a:rPr lang="es-ES" dirty="0"/>
              <a:t>y </a:t>
            </a:r>
            <a:r>
              <a:rPr lang="es-ES" i="1" dirty="0" smtClean="0"/>
              <a:t>w</a:t>
            </a:r>
            <a:r>
              <a:rPr lang="es-ES" dirty="0" smtClean="0"/>
              <a:t> </a:t>
            </a:r>
            <a:r>
              <a:rPr lang="es-ES" dirty="0"/>
              <a:t>y a los </a:t>
            </a:r>
            <a:r>
              <a:rPr lang="es-ES" b="1" dirty="0"/>
              <a:t>arcos</a:t>
            </a:r>
            <a:r>
              <a:rPr lang="es-ES" dirty="0"/>
              <a:t> </a:t>
            </a:r>
            <a:r>
              <a:rPr lang="es-ES" i="1" dirty="0"/>
              <a:t>v</a:t>
            </a:r>
            <a:r>
              <a:rPr lang="es-ES" dirty="0"/>
              <a:t> </a:t>
            </a:r>
            <a:r>
              <a:rPr lang="es-ES" altLang="ja-JP" dirty="0">
                <a:ea typeface="ＭＳ Ｐゴシック" charset="-128"/>
              </a:rPr>
              <a:t>→ </a:t>
            </a:r>
            <a:r>
              <a:rPr lang="es-ES" altLang="ja-JP" i="1" dirty="0">
                <a:ea typeface="ＭＳ Ｐゴシック" charset="-128"/>
              </a:rPr>
              <a:t>w</a:t>
            </a:r>
            <a:r>
              <a:rPr lang="es-ES" altLang="ja-JP" dirty="0">
                <a:ea typeface="ＭＳ Ｐゴシック" charset="-128"/>
              </a:rPr>
              <a:t> y </a:t>
            </a:r>
            <a:r>
              <a:rPr lang="es-ES" altLang="ja-JP" i="1" dirty="0">
                <a:ea typeface="ＭＳ Ｐゴシック" charset="-128"/>
              </a:rPr>
              <a:t>w</a:t>
            </a:r>
            <a:r>
              <a:rPr lang="es-ES" altLang="ja-JP" dirty="0">
                <a:ea typeface="ＭＳ Ｐゴシック" charset="-128"/>
              </a:rPr>
              <a:t> → </a:t>
            </a:r>
            <a:r>
              <a:rPr lang="es-ES" altLang="ja-JP" i="1" dirty="0" smtClean="0">
                <a:ea typeface="ＭＳ Ｐゴシック" charset="-128"/>
              </a:rPr>
              <a:t>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8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6"/>
              <p:cNvSpPr/>
              <p:nvPr/>
            </p:nvSpPr>
            <p:spPr>
              <a:xfrm>
                <a:off x="3244622" y="590550"/>
                <a:ext cx="428744" cy="438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2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22" y="590550"/>
                <a:ext cx="428744" cy="4389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9"/>
              <p:cNvSpPr/>
              <p:nvPr/>
            </p:nvSpPr>
            <p:spPr>
              <a:xfrm>
                <a:off x="3675996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3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96" y="589801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8"/>
              <p:cNvSpPr/>
              <p:nvPr/>
            </p:nvSpPr>
            <p:spPr>
              <a:xfrm>
                <a:off x="4114354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54" y="589801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7"/>
              <p:cNvSpPr/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1"/>
              <p:cNvSpPr/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0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0"/>
              <p:cNvSpPr/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3"/>
              <p:cNvSpPr/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2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2057400" y="516317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𝒏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63170"/>
                <a:ext cx="428744" cy="438899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577589" y="5144869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In-degree[n]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1219200" y="1371600"/>
            <a:ext cx="7848600" cy="3558064"/>
            <a:chOff x="1600200" y="2145268"/>
            <a:chExt cx="7848600" cy="3558064"/>
          </a:xfrm>
        </p:grpSpPr>
        <p:grpSp>
          <p:nvGrpSpPr>
            <p:cNvPr id="128" name="127 Grupo"/>
            <p:cNvGrpSpPr/>
            <p:nvPr/>
          </p:nvGrpSpPr>
          <p:grpSpPr>
            <a:xfrm>
              <a:off x="2133600" y="2491105"/>
              <a:ext cx="5333365" cy="2842895"/>
              <a:chOff x="2972435" y="2567305"/>
              <a:chExt cx="3199130" cy="17233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6"/>
                  <p:cNvSpPr/>
                  <p:nvPr/>
                </p:nvSpPr>
                <p:spPr>
                  <a:xfrm>
                    <a:off x="3953510" y="256730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𝑛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0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10" y="256730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Oval 7"/>
                  <p:cNvSpPr/>
                  <p:nvPr/>
                </p:nvSpPr>
                <p:spPr>
                  <a:xfrm>
                    <a:off x="4925060" y="256730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𝑜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1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060" y="256730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6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Oval 8"/>
                  <p:cNvSpPr/>
                  <p:nvPr/>
                </p:nvSpPr>
                <p:spPr>
                  <a:xfrm>
                    <a:off x="5914390" y="256730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𝑝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2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4390" y="256730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7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Oval 9"/>
                  <p:cNvSpPr/>
                  <p:nvPr/>
                </p:nvSpPr>
                <p:spPr>
                  <a:xfrm>
                    <a:off x="3458210" y="30435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𝑞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3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210" y="30435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Oval 10"/>
                  <p:cNvSpPr/>
                  <p:nvPr/>
                </p:nvSpPr>
                <p:spPr>
                  <a:xfrm>
                    <a:off x="4439285" y="30435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𝑟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4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9285" y="30435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Oval 11"/>
                  <p:cNvSpPr/>
                  <p:nvPr/>
                </p:nvSpPr>
                <p:spPr>
                  <a:xfrm>
                    <a:off x="5420360" y="30435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𝑠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5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360" y="30435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2"/>
                  <p:cNvSpPr/>
                  <p:nvPr/>
                </p:nvSpPr>
                <p:spPr>
                  <a:xfrm>
                    <a:off x="2972435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𝑡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6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435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1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Oval 13"/>
                  <p:cNvSpPr/>
                  <p:nvPr/>
                </p:nvSpPr>
                <p:spPr>
                  <a:xfrm>
                    <a:off x="3953510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𝑢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7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10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2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Oval 14"/>
                  <p:cNvSpPr/>
                  <p:nvPr/>
                </p:nvSpPr>
                <p:spPr>
                  <a:xfrm>
                    <a:off x="4925060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𝑣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8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060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Oval 15"/>
                  <p:cNvSpPr/>
                  <p:nvPr/>
                </p:nvSpPr>
                <p:spPr>
                  <a:xfrm>
                    <a:off x="5914390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𝑤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9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4390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Oval 16"/>
                  <p:cNvSpPr/>
                  <p:nvPr/>
                </p:nvSpPr>
                <p:spPr>
                  <a:xfrm>
                    <a:off x="3458210" y="4024630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0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210" y="4024630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Oval 17"/>
                  <p:cNvSpPr/>
                  <p:nvPr/>
                </p:nvSpPr>
                <p:spPr>
                  <a:xfrm>
                    <a:off x="4439285" y="4024630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1" name="Oval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9285" y="4024630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6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Oval 18"/>
                  <p:cNvSpPr/>
                  <p:nvPr/>
                </p:nvSpPr>
                <p:spPr>
                  <a:xfrm>
                    <a:off x="5420360" y="4024630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2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360" y="4024630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Straight Arrow Connector 21"/>
              <p:cNvCxnSpPr/>
              <p:nvPr/>
            </p:nvCxnSpPr>
            <p:spPr>
              <a:xfrm flipH="1">
                <a:off x="3192145" y="3271520"/>
                <a:ext cx="303530" cy="30607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22"/>
              <p:cNvCxnSpPr/>
              <p:nvPr/>
            </p:nvCxnSpPr>
            <p:spPr>
              <a:xfrm flipH="1">
                <a:off x="3229610" y="3672205"/>
                <a:ext cx="72390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23"/>
              <p:cNvCxnSpPr/>
              <p:nvPr/>
            </p:nvCxnSpPr>
            <p:spPr>
              <a:xfrm flipH="1">
                <a:off x="3677920" y="2795270"/>
                <a:ext cx="313055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24"/>
              <p:cNvCxnSpPr/>
              <p:nvPr/>
            </p:nvCxnSpPr>
            <p:spPr>
              <a:xfrm>
                <a:off x="4082415" y="2834005"/>
                <a:ext cx="0" cy="70421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25"/>
              <p:cNvCxnSpPr/>
              <p:nvPr/>
            </p:nvCxnSpPr>
            <p:spPr>
              <a:xfrm>
                <a:off x="4210685" y="2700655"/>
                <a:ext cx="714375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26"/>
              <p:cNvCxnSpPr/>
              <p:nvPr/>
            </p:nvCxnSpPr>
            <p:spPr>
              <a:xfrm flipH="1">
                <a:off x="4173220" y="3271520"/>
                <a:ext cx="303530" cy="30607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27"/>
              <p:cNvCxnSpPr/>
              <p:nvPr/>
            </p:nvCxnSpPr>
            <p:spPr>
              <a:xfrm>
                <a:off x="4568190" y="3310255"/>
                <a:ext cx="0" cy="71374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28"/>
              <p:cNvCxnSpPr/>
              <p:nvPr/>
            </p:nvCxnSpPr>
            <p:spPr>
              <a:xfrm flipV="1">
                <a:off x="4658995" y="3766820"/>
                <a:ext cx="303530" cy="29654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29"/>
              <p:cNvCxnSpPr/>
              <p:nvPr/>
            </p:nvCxnSpPr>
            <p:spPr>
              <a:xfrm flipH="1">
                <a:off x="4658995" y="2795270"/>
                <a:ext cx="303530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30"/>
              <p:cNvCxnSpPr/>
              <p:nvPr/>
            </p:nvCxnSpPr>
            <p:spPr>
              <a:xfrm>
                <a:off x="5053965" y="2834005"/>
                <a:ext cx="0" cy="70421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31"/>
              <p:cNvCxnSpPr/>
              <p:nvPr/>
            </p:nvCxnSpPr>
            <p:spPr>
              <a:xfrm>
                <a:off x="5144770" y="2795270"/>
                <a:ext cx="313055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32"/>
              <p:cNvCxnSpPr/>
              <p:nvPr/>
            </p:nvCxnSpPr>
            <p:spPr>
              <a:xfrm flipH="1">
                <a:off x="3715385" y="3672205"/>
                <a:ext cx="1209675" cy="48514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33"/>
              <p:cNvCxnSpPr/>
              <p:nvPr/>
            </p:nvCxnSpPr>
            <p:spPr>
              <a:xfrm>
                <a:off x="5182235" y="3672205"/>
                <a:ext cx="73152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34"/>
              <p:cNvCxnSpPr/>
              <p:nvPr/>
            </p:nvCxnSpPr>
            <p:spPr>
              <a:xfrm flipH="1">
                <a:off x="4696460" y="3176905"/>
                <a:ext cx="72390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35"/>
              <p:cNvCxnSpPr/>
              <p:nvPr/>
            </p:nvCxnSpPr>
            <p:spPr>
              <a:xfrm flipH="1">
                <a:off x="5182235" y="2700655"/>
                <a:ext cx="73152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36"/>
              <p:cNvCxnSpPr/>
              <p:nvPr/>
            </p:nvCxnSpPr>
            <p:spPr>
              <a:xfrm flipH="1">
                <a:off x="5640070" y="2795270"/>
                <a:ext cx="311785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37"/>
              <p:cNvCxnSpPr/>
              <p:nvPr/>
            </p:nvCxnSpPr>
            <p:spPr>
              <a:xfrm flipH="1">
                <a:off x="5549265" y="2834005"/>
                <a:ext cx="493395" cy="118999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38"/>
              <p:cNvCxnSpPr/>
              <p:nvPr/>
            </p:nvCxnSpPr>
            <p:spPr>
              <a:xfrm flipH="1">
                <a:off x="5640070" y="3766820"/>
                <a:ext cx="311785" cy="29654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95 CuadroTexto"/>
            <p:cNvSpPr txBox="1"/>
            <p:nvPr/>
          </p:nvSpPr>
          <p:spPr>
            <a:xfrm>
              <a:off x="1600200" y="4507468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In-d[t]=2</a:t>
              </a:r>
              <a:endParaRPr lang="es-ES" dirty="0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3010726" y="3653589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In-d[q]=1</a:t>
              </a:r>
              <a:endParaRPr lang="es-ES" dirty="0"/>
            </a:p>
          </p:txBody>
        </p:sp>
        <p:sp>
          <p:nvSpPr>
            <p:cNvPr id="105" name="104 CuadroTexto"/>
            <p:cNvSpPr txBox="1"/>
            <p:nvPr/>
          </p:nvSpPr>
          <p:spPr>
            <a:xfrm>
              <a:off x="3581400" y="2145268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In-d[n]=0</a:t>
              </a:r>
              <a:endParaRPr lang="es-ES" dirty="0"/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5257800" y="2157663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In-d[o]=2</a:t>
              </a:r>
              <a:endParaRPr lang="es-ES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7010400" y="2157663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In-d[p]=0</a:t>
              </a:r>
              <a:endParaRPr lang="es-ES" dirty="0"/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3276600" y="4467726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In-d[u]=2</a:t>
              </a:r>
              <a:endParaRPr lang="es-ES" dirty="0"/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2518611" y="5297542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In-d[x]=1</a:t>
              </a:r>
              <a:endParaRPr lang="es-ES" dirty="0"/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4253989" y="53340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In-d[y]=1</a:t>
              </a:r>
              <a:endParaRPr lang="es-ES" dirty="0"/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4482589" y="36576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In-d[r]=2</a:t>
              </a:r>
              <a:endParaRPr lang="es-ES" dirty="0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5372926" y="4507468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In-d[v]=2</a:t>
              </a:r>
              <a:endParaRPr lang="es-ES" dirty="0"/>
            </a:p>
          </p:txBody>
        </p:sp>
        <p:sp>
          <p:nvSpPr>
            <p:cNvPr id="164" name="163 CuadroTexto"/>
            <p:cNvSpPr txBox="1"/>
            <p:nvPr/>
          </p:nvSpPr>
          <p:spPr>
            <a:xfrm>
              <a:off x="6019800" y="5309937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In-d[z]=2</a:t>
              </a:r>
              <a:endParaRPr lang="es-ES" dirty="0"/>
            </a:p>
          </p:txBody>
        </p:sp>
        <p:sp>
          <p:nvSpPr>
            <p:cNvPr id="165" name="164 CuadroTexto"/>
            <p:cNvSpPr txBox="1"/>
            <p:nvPr/>
          </p:nvSpPr>
          <p:spPr>
            <a:xfrm>
              <a:off x="7606789" y="41148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In-d[w]=1</a:t>
              </a:r>
              <a:endParaRPr lang="es-ES" dirty="0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5715000" y="3661611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In-d[s]=2</a:t>
              </a:r>
              <a:endParaRPr lang="es-ES" dirty="0"/>
            </a:p>
          </p:txBody>
        </p:sp>
      </p:grpSp>
      <p:sp>
        <p:nvSpPr>
          <p:cNvPr id="168" name="167 CuadroTexto"/>
          <p:cNvSpPr txBox="1"/>
          <p:nvPr/>
        </p:nvSpPr>
        <p:spPr>
          <a:xfrm>
            <a:off x="2577589" y="5867400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In-degree[n]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n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n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0593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9"/>
              <p:cNvSpPr/>
              <p:nvPr/>
            </p:nvSpPr>
            <p:spPr>
              <a:xfrm>
                <a:off x="3675996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3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96" y="589801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8"/>
              <p:cNvSpPr/>
              <p:nvPr/>
            </p:nvSpPr>
            <p:spPr>
              <a:xfrm>
                <a:off x="4114354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54" y="589801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7"/>
              <p:cNvSpPr/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1"/>
              <p:cNvSpPr/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0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0"/>
              <p:cNvSpPr/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3"/>
              <p:cNvSpPr/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2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2057400" y="528348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𝒒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83485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577589" y="5265184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In-degree[q]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990600" y="1447800"/>
            <a:ext cx="7848600" cy="3545669"/>
            <a:chOff x="1600200" y="2157663"/>
            <a:chExt cx="7848600" cy="3545669"/>
          </a:xfrm>
        </p:grpSpPr>
        <p:grpSp>
          <p:nvGrpSpPr>
            <p:cNvPr id="128" name="127 Grupo"/>
            <p:cNvGrpSpPr/>
            <p:nvPr/>
          </p:nvGrpSpPr>
          <p:grpSpPr>
            <a:xfrm>
              <a:off x="2133600" y="2491105"/>
              <a:ext cx="5333365" cy="2842895"/>
              <a:chOff x="2972435" y="2567305"/>
              <a:chExt cx="3199130" cy="17233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Oval 7"/>
                  <p:cNvSpPr/>
                  <p:nvPr/>
                </p:nvSpPr>
                <p:spPr>
                  <a:xfrm>
                    <a:off x="4925060" y="256730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𝑜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1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060" y="256730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6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Oval 8"/>
                  <p:cNvSpPr/>
                  <p:nvPr/>
                </p:nvSpPr>
                <p:spPr>
                  <a:xfrm>
                    <a:off x="5914390" y="256730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𝑝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2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4390" y="256730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7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Oval 9"/>
                  <p:cNvSpPr/>
                  <p:nvPr/>
                </p:nvSpPr>
                <p:spPr>
                  <a:xfrm>
                    <a:off x="3458210" y="30435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𝑞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3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210" y="30435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Oval 10"/>
                  <p:cNvSpPr/>
                  <p:nvPr/>
                </p:nvSpPr>
                <p:spPr>
                  <a:xfrm>
                    <a:off x="4439285" y="30435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𝑟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4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9285" y="30435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Oval 11"/>
                  <p:cNvSpPr/>
                  <p:nvPr/>
                </p:nvSpPr>
                <p:spPr>
                  <a:xfrm>
                    <a:off x="5420360" y="30435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𝑠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5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360" y="30435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2"/>
                  <p:cNvSpPr/>
                  <p:nvPr/>
                </p:nvSpPr>
                <p:spPr>
                  <a:xfrm>
                    <a:off x="2972435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𝑡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6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435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1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Oval 13"/>
                  <p:cNvSpPr/>
                  <p:nvPr/>
                </p:nvSpPr>
                <p:spPr>
                  <a:xfrm>
                    <a:off x="3953510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𝑢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7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10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2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Oval 14"/>
                  <p:cNvSpPr/>
                  <p:nvPr/>
                </p:nvSpPr>
                <p:spPr>
                  <a:xfrm>
                    <a:off x="4925060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𝑣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8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060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Oval 15"/>
                  <p:cNvSpPr/>
                  <p:nvPr/>
                </p:nvSpPr>
                <p:spPr>
                  <a:xfrm>
                    <a:off x="5914390" y="3538855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𝑤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9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4390" y="3538855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Oval 16"/>
                  <p:cNvSpPr/>
                  <p:nvPr/>
                </p:nvSpPr>
                <p:spPr>
                  <a:xfrm>
                    <a:off x="3458210" y="4024630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0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210" y="4024630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Oval 17"/>
                  <p:cNvSpPr/>
                  <p:nvPr/>
                </p:nvSpPr>
                <p:spPr>
                  <a:xfrm>
                    <a:off x="4439285" y="4024630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1" name="Oval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9285" y="4024630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6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Oval 18"/>
                  <p:cNvSpPr/>
                  <p:nvPr/>
                </p:nvSpPr>
                <p:spPr>
                  <a:xfrm>
                    <a:off x="5420360" y="4024630"/>
                    <a:ext cx="257175" cy="26606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s-ES" sz="2000">
                      <a:effectLst/>
                      <a:ea typeface="MS Mincho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2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360" y="4024630"/>
                    <a:ext cx="257175" cy="266065"/>
                  </a:xfrm>
                  <a:prstGeom prst="ellipse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Straight Arrow Connector 21"/>
              <p:cNvCxnSpPr/>
              <p:nvPr/>
            </p:nvCxnSpPr>
            <p:spPr>
              <a:xfrm flipH="1">
                <a:off x="3192145" y="3271520"/>
                <a:ext cx="303530" cy="30607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22"/>
              <p:cNvCxnSpPr/>
              <p:nvPr/>
            </p:nvCxnSpPr>
            <p:spPr>
              <a:xfrm flipH="1">
                <a:off x="3229610" y="3672205"/>
                <a:ext cx="72390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26"/>
              <p:cNvCxnSpPr/>
              <p:nvPr/>
            </p:nvCxnSpPr>
            <p:spPr>
              <a:xfrm flipH="1">
                <a:off x="4173220" y="3271520"/>
                <a:ext cx="303530" cy="30607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27"/>
              <p:cNvCxnSpPr/>
              <p:nvPr/>
            </p:nvCxnSpPr>
            <p:spPr>
              <a:xfrm>
                <a:off x="4568190" y="3310255"/>
                <a:ext cx="0" cy="71374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28"/>
              <p:cNvCxnSpPr/>
              <p:nvPr/>
            </p:nvCxnSpPr>
            <p:spPr>
              <a:xfrm flipV="1">
                <a:off x="4658995" y="3766820"/>
                <a:ext cx="303530" cy="29654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29"/>
              <p:cNvCxnSpPr/>
              <p:nvPr/>
            </p:nvCxnSpPr>
            <p:spPr>
              <a:xfrm flipH="1">
                <a:off x="4658995" y="2795270"/>
                <a:ext cx="303530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30"/>
              <p:cNvCxnSpPr/>
              <p:nvPr/>
            </p:nvCxnSpPr>
            <p:spPr>
              <a:xfrm>
                <a:off x="5053965" y="2834005"/>
                <a:ext cx="0" cy="70421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31"/>
              <p:cNvCxnSpPr/>
              <p:nvPr/>
            </p:nvCxnSpPr>
            <p:spPr>
              <a:xfrm>
                <a:off x="5144770" y="2795270"/>
                <a:ext cx="313055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32"/>
              <p:cNvCxnSpPr/>
              <p:nvPr/>
            </p:nvCxnSpPr>
            <p:spPr>
              <a:xfrm flipH="1">
                <a:off x="3715385" y="3672205"/>
                <a:ext cx="1209675" cy="48514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33"/>
              <p:cNvCxnSpPr/>
              <p:nvPr/>
            </p:nvCxnSpPr>
            <p:spPr>
              <a:xfrm>
                <a:off x="5182235" y="3672205"/>
                <a:ext cx="73152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34"/>
              <p:cNvCxnSpPr/>
              <p:nvPr/>
            </p:nvCxnSpPr>
            <p:spPr>
              <a:xfrm flipH="1">
                <a:off x="4696460" y="3176905"/>
                <a:ext cx="72390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35"/>
              <p:cNvCxnSpPr/>
              <p:nvPr/>
            </p:nvCxnSpPr>
            <p:spPr>
              <a:xfrm flipH="1">
                <a:off x="5182235" y="2700655"/>
                <a:ext cx="731520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36"/>
              <p:cNvCxnSpPr/>
              <p:nvPr/>
            </p:nvCxnSpPr>
            <p:spPr>
              <a:xfrm flipH="1">
                <a:off x="5640070" y="2795270"/>
                <a:ext cx="311785" cy="28702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37"/>
              <p:cNvCxnSpPr/>
              <p:nvPr/>
            </p:nvCxnSpPr>
            <p:spPr>
              <a:xfrm flipH="1">
                <a:off x="5549265" y="2834005"/>
                <a:ext cx="493395" cy="118999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38"/>
              <p:cNvCxnSpPr/>
              <p:nvPr/>
            </p:nvCxnSpPr>
            <p:spPr>
              <a:xfrm flipH="1">
                <a:off x="5640070" y="3766820"/>
                <a:ext cx="311785" cy="29654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95 CuadroTexto"/>
            <p:cNvSpPr txBox="1"/>
            <p:nvPr/>
          </p:nvSpPr>
          <p:spPr>
            <a:xfrm>
              <a:off x="1600200" y="4507468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In-d[t]=2</a:t>
              </a:r>
              <a:endParaRPr lang="es-ES" dirty="0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3010726" y="3653589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In-d[q]=0</a:t>
              </a:r>
              <a:endParaRPr lang="es-ES" dirty="0"/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5257800" y="2157663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In-d[o]=1</a:t>
              </a:r>
              <a:endParaRPr lang="es-ES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7010400" y="2157663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In-d[p]=0</a:t>
              </a:r>
              <a:endParaRPr lang="es-ES" dirty="0"/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3276600" y="4467726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In-d[u]=1</a:t>
              </a:r>
              <a:endParaRPr lang="es-ES" dirty="0"/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2518611" y="5297542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In-d[x]=1</a:t>
              </a:r>
              <a:endParaRPr lang="es-ES" dirty="0"/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4253989" y="53340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In-d[y]=1</a:t>
              </a:r>
              <a:endParaRPr lang="es-ES" dirty="0"/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4482589" y="36576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In-d[r]=2</a:t>
              </a:r>
              <a:endParaRPr lang="es-ES" dirty="0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5372926" y="4507468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In-d[v]=2</a:t>
              </a:r>
              <a:endParaRPr lang="es-ES" dirty="0"/>
            </a:p>
          </p:txBody>
        </p:sp>
        <p:sp>
          <p:nvSpPr>
            <p:cNvPr id="164" name="163 CuadroTexto"/>
            <p:cNvSpPr txBox="1"/>
            <p:nvPr/>
          </p:nvSpPr>
          <p:spPr>
            <a:xfrm>
              <a:off x="6019800" y="5309937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In-d[z]=2</a:t>
              </a:r>
              <a:endParaRPr lang="es-ES" dirty="0"/>
            </a:p>
          </p:txBody>
        </p:sp>
        <p:sp>
          <p:nvSpPr>
            <p:cNvPr id="165" name="164 CuadroTexto"/>
            <p:cNvSpPr txBox="1"/>
            <p:nvPr/>
          </p:nvSpPr>
          <p:spPr>
            <a:xfrm>
              <a:off x="7606789" y="4114800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In-d[w]=1</a:t>
              </a:r>
              <a:endParaRPr lang="es-ES" dirty="0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5715000" y="3661611"/>
              <a:ext cx="18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In-d[s]=2</a:t>
              </a:r>
              <a:endParaRPr lang="es-ES" dirty="0"/>
            </a:p>
          </p:txBody>
        </p:sp>
      </p:grpSp>
      <p:sp>
        <p:nvSpPr>
          <p:cNvPr id="168" name="167 CuadroTexto"/>
          <p:cNvSpPr txBox="1"/>
          <p:nvPr/>
        </p:nvSpPr>
        <p:spPr>
          <a:xfrm>
            <a:off x="2577589" y="5867400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In-degree[q]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q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 q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4443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8"/>
              <p:cNvSpPr/>
              <p:nvPr/>
            </p:nvSpPr>
            <p:spPr>
              <a:xfrm>
                <a:off x="4114354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54" y="589801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7"/>
              <p:cNvSpPr/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1"/>
              <p:cNvSpPr/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0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0"/>
              <p:cNvSpPr/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3"/>
              <p:cNvSpPr/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2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2133600" y="1617174"/>
            <a:ext cx="5333365" cy="2842895"/>
            <a:chOff x="2972435" y="2567305"/>
            <a:chExt cx="3199130" cy="1723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7"/>
                <p:cNvSpPr/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𝑜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1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8"/>
                <p:cNvSpPr/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𝑝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2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𝑟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1"/>
                <p:cNvSpPr/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𝑠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5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𝑡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𝑢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7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8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1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29"/>
            <p:cNvCxnSpPr/>
            <p:nvPr/>
          </p:nvCxnSpPr>
          <p:spPr>
            <a:xfrm flipH="1">
              <a:off x="465899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30"/>
            <p:cNvCxnSpPr/>
            <p:nvPr/>
          </p:nvCxnSpPr>
          <p:spPr>
            <a:xfrm>
              <a:off x="505396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31"/>
            <p:cNvCxnSpPr/>
            <p:nvPr/>
          </p:nvCxnSpPr>
          <p:spPr>
            <a:xfrm>
              <a:off x="514477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34"/>
            <p:cNvCxnSpPr/>
            <p:nvPr/>
          </p:nvCxnSpPr>
          <p:spPr>
            <a:xfrm flipH="1">
              <a:off x="4696460" y="31769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35"/>
            <p:cNvCxnSpPr/>
            <p:nvPr/>
          </p:nvCxnSpPr>
          <p:spPr>
            <a:xfrm flipH="1">
              <a:off x="5182235" y="270065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36"/>
            <p:cNvCxnSpPr/>
            <p:nvPr/>
          </p:nvCxnSpPr>
          <p:spPr>
            <a:xfrm flipH="1">
              <a:off x="5640070" y="2795270"/>
              <a:ext cx="31178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37"/>
            <p:cNvCxnSpPr/>
            <p:nvPr/>
          </p:nvCxnSpPr>
          <p:spPr>
            <a:xfrm flipH="1">
              <a:off x="5549265" y="2834005"/>
              <a:ext cx="493395" cy="118999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2029326" y="539177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𝒑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26" y="5391770"/>
                <a:ext cx="428744" cy="438899"/>
              </a:xfrm>
              <a:prstGeom prst="ellipse">
                <a:avLst/>
              </a:prstGeom>
              <a:blipFill rotWithShape="1">
                <a:blip r:embed="rId5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549515" y="5373469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In-degree[p]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1600200" y="3645205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In-d[t]=1</a:t>
            </a:r>
            <a:endParaRPr lang="es-ES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5257800" y="1295400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In-d[o]=1</a:t>
            </a:r>
            <a:endParaRPr lang="es-ES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7010400" y="1295400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In-d[p]=0</a:t>
            </a:r>
            <a:endParaRPr lang="es-ES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3276600" y="3605463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In-d[u]=1</a:t>
            </a:r>
            <a:endParaRPr lang="es-ES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2518611" y="4435279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In-d[x]=1</a:t>
            </a:r>
            <a:endParaRPr lang="es-ES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253989" y="4471737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In-d[y]=1</a:t>
            </a:r>
            <a:endParaRPr lang="es-ES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482589" y="2795337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In-d[r]=2</a:t>
            </a:r>
            <a:endParaRPr lang="es-ES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5372926" y="3645205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In-d[v]=2</a:t>
            </a:r>
            <a:endParaRPr lang="es-ES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6019800" y="4447674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In-d[z]=2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7606789" y="3252537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In-d[w]=1</a:t>
            </a:r>
            <a:endParaRPr lang="es-ES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5715000" y="2799348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In-d[s]=2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577589" y="5867400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In-degree[p]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p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 p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4970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7"/>
              <p:cNvSpPr/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88" y="589801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1"/>
              <p:cNvSpPr/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0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0"/>
              <p:cNvSpPr/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3"/>
              <p:cNvSpPr/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2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2057400" y="1476442"/>
            <a:ext cx="5333365" cy="2842895"/>
            <a:chOff x="2972435" y="2567305"/>
            <a:chExt cx="3199130" cy="1723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7"/>
                <p:cNvSpPr/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𝑜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1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2567305"/>
                  <a:ext cx="257175" cy="266065"/>
                </a:xfrm>
                <a:prstGeom prst="ellipse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𝑟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1"/>
                <p:cNvSpPr/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𝑠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5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𝑡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𝑢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7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8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1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29"/>
            <p:cNvCxnSpPr/>
            <p:nvPr/>
          </p:nvCxnSpPr>
          <p:spPr>
            <a:xfrm flipH="1">
              <a:off x="4658995" y="2795270"/>
              <a:ext cx="303530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30"/>
            <p:cNvCxnSpPr/>
            <p:nvPr/>
          </p:nvCxnSpPr>
          <p:spPr>
            <a:xfrm>
              <a:off x="5053965" y="2834005"/>
              <a:ext cx="0" cy="70421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31"/>
            <p:cNvCxnSpPr/>
            <p:nvPr/>
          </p:nvCxnSpPr>
          <p:spPr>
            <a:xfrm>
              <a:off x="5144770" y="2795270"/>
              <a:ext cx="313055" cy="28702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34"/>
            <p:cNvCxnSpPr/>
            <p:nvPr/>
          </p:nvCxnSpPr>
          <p:spPr>
            <a:xfrm flipH="1">
              <a:off x="4696460" y="31769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2101515" y="538775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𝒐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15" y="5387759"/>
                <a:ext cx="428744" cy="438899"/>
              </a:xfrm>
              <a:prstGeom prst="ellipse">
                <a:avLst/>
              </a:prstGeom>
              <a:blipFill rotWithShape="1">
                <a:blip r:embed="rId5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621704" y="5369458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In-degree[o]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1524000" y="3492805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In-d[t]=1</a:t>
            </a:r>
            <a:endParaRPr lang="es-ES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5181600" y="1143000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In-d[o]=0</a:t>
            </a:r>
            <a:endParaRPr lang="es-ES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3200400" y="3453063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In-d[u]=1</a:t>
            </a:r>
            <a:endParaRPr lang="es-ES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2442411" y="4282879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In-d[x]=1</a:t>
            </a:r>
            <a:endParaRPr lang="es-ES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177789" y="4319337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In-d[y]=1</a:t>
            </a:r>
            <a:endParaRPr lang="es-ES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406389" y="2642937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In-d[r]=2</a:t>
            </a:r>
            <a:endParaRPr lang="es-ES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5296726" y="3492805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In-d[v]=2</a:t>
            </a:r>
            <a:endParaRPr lang="es-ES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943600" y="4295274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In-d[z]=1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7530589" y="3100137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In-d[w]=1</a:t>
            </a:r>
            <a:endParaRPr lang="es-ES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5638800" y="2646948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In-d[s]=1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577589" y="5867400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In-degree[o]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o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 o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253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1"/>
              <p:cNvSpPr/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10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88" y="589801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0"/>
              <p:cNvSpPr/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3"/>
              <p:cNvSpPr/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2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1981200" y="1752600"/>
            <a:ext cx="5333365" cy="2057275"/>
            <a:chOff x="2972435" y="3043555"/>
            <a:chExt cx="3199130" cy="1247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0"/>
                <p:cNvSpPr/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𝑟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1"/>
                <p:cNvSpPr/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𝑠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5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3043555"/>
                  <a:ext cx="257175" cy="266065"/>
                </a:xfrm>
                <a:prstGeom prst="ellipse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𝑡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"/>
                <p:cNvSpPr/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𝑢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7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1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8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1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22"/>
            <p:cNvCxnSpPr/>
            <p:nvPr/>
          </p:nvCxnSpPr>
          <p:spPr>
            <a:xfrm flipH="1">
              <a:off x="3229610" y="36722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26"/>
            <p:cNvCxnSpPr/>
            <p:nvPr/>
          </p:nvCxnSpPr>
          <p:spPr>
            <a:xfrm flipH="1">
              <a:off x="4173220" y="3271520"/>
              <a:ext cx="303530" cy="30607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27"/>
            <p:cNvCxnSpPr/>
            <p:nvPr/>
          </p:nvCxnSpPr>
          <p:spPr>
            <a:xfrm>
              <a:off x="4568190" y="3310255"/>
              <a:ext cx="0" cy="7137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34"/>
            <p:cNvCxnSpPr/>
            <p:nvPr/>
          </p:nvCxnSpPr>
          <p:spPr>
            <a:xfrm flipH="1">
              <a:off x="4696460" y="3176905"/>
              <a:ext cx="72390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1929063" y="468591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𝒔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63" y="4685918"/>
                <a:ext cx="428744" cy="438899"/>
              </a:xfrm>
              <a:prstGeom prst="ellipse">
                <a:avLst/>
              </a:prstGeom>
              <a:blipFill rotWithShape="1">
                <a:blip r:embed="rId5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449252" y="4667617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In-degree[s]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1447800" y="2983344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In-d[t]=1</a:t>
            </a:r>
            <a:endParaRPr lang="es-ES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3124200" y="2943602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In-d[u]=1</a:t>
            </a:r>
            <a:endParaRPr lang="es-ES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2366211" y="3773418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In-d[x]=1</a:t>
            </a:r>
            <a:endParaRPr lang="es-ES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101589" y="380987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In-d[y]=1</a:t>
            </a:r>
            <a:endParaRPr lang="es-ES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330189" y="213347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In-d[r]=1</a:t>
            </a:r>
            <a:endParaRPr lang="es-ES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5220526" y="2983344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In-d[v]=1</a:t>
            </a:r>
            <a:endParaRPr lang="es-ES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867400" y="3785813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In-d[z]=1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7454389" y="259067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In-d[w]=1</a:t>
            </a:r>
            <a:endParaRPr lang="es-ES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5562600" y="2137487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In-d[s]=0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425189" y="5257676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In-degree[s]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s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 s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454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0"/>
              <p:cNvSpPr/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88" y="589925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3"/>
              <p:cNvSpPr/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2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0"/>
              <p:cNvSpPr/>
              <p:nvPr/>
            </p:nvSpPr>
            <p:spPr>
              <a:xfrm>
                <a:off x="4426629" y="18288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𝑟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34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29" y="1828800"/>
                <a:ext cx="428744" cy="438899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2"/>
              <p:cNvSpPr/>
              <p:nvPr/>
            </p:nvSpPr>
            <p:spPr>
              <a:xfrm>
                <a:off x="1981200" y="2645844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𝑡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36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645844"/>
                <a:ext cx="428744" cy="438899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val 13"/>
              <p:cNvSpPr/>
              <p:nvPr/>
            </p:nvSpPr>
            <p:spPr>
              <a:xfrm>
                <a:off x="3616779" y="2645844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37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779" y="2645844"/>
                <a:ext cx="428744" cy="438899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Oval 14"/>
              <p:cNvSpPr/>
              <p:nvPr/>
            </p:nvSpPr>
            <p:spPr>
              <a:xfrm>
                <a:off x="5236479" y="2645844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𝑣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38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79" y="2645844"/>
                <a:ext cx="428744" cy="438899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Oval 15"/>
              <p:cNvSpPr/>
              <p:nvPr/>
            </p:nvSpPr>
            <p:spPr>
              <a:xfrm>
                <a:off x="6885821" y="2645844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𝑤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39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821" y="2645844"/>
                <a:ext cx="428744" cy="438899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6"/>
              <p:cNvSpPr/>
              <p:nvPr/>
            </p:nvSpPr>
            <p:spPr>
              <a:xfrm>
                <a:off x="2791050" y="344717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40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050" y="3447176"/>
                <a:ext cx="428744" cy="438899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Oval 17"/>
              <p:cNvSpPr/>
              <p:nvPr/>
            </p:nvSpPr>
            <p:spPr>
              <a:xfrm>
                <a:off x="4426629" y="344717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41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29" y="3447176"/>
                <a:ext cx="428744" cy="438899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Oval 18"/>
              <p:cNvSpPr/>
              <p:nvPr/>
            </p:nvSpPr>
            <p:spPr>
              <a:xfrm>
                <a:off x="6062209" y="344717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𝑧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42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09" y="3447176"/>
                <a:ext cx="428744" cy="438899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22"/>
          <p:cNvCxnSpPr/>
          <p:nvPr/>
        </p:nvCxnSpPr>
        <p:spPr>
          <a:xfrm flipH="1">
            <a:off x="2409944" y="2865817"/>
            <a:ext cx="120683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26"/>
          <p:cNvCxnSpPr/>
          <p:nvPr/>
        </p:nvCxnSpPr>
        <p:spPr>
          <a:xfrm flipH="1">
            <a:off x="3983064" y="2204850"/>
            <a:ext cx="506024" cy="504891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7"/>
          <p:cNvCxnSpPr/>
          <p:nvPr/>
        </p:nvCxnSpPr>
        <p:spPr>
          <a:xfrm>
            <a:off x="4641531" y="2268747"/>
            <a:ext cx="0" cy="1177381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28"/>
          <p:cNvCxnSpPr/>
          <p:nvPr/>
        </p:nvCxnSpPr>
        <p:spPr>
          <a:xfrm flipV="1">
            <a:off x="4792914" y="3021894"/>
            <a:ext cx="506024" cy="489179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32"/>
          <p:cNvCxnSpPr/>
          <p:nvPr/>
        </p:nvCxnSpPr>
        <p:spPr>
          <a:xfrm flipH="1">
            <a:off x="3219794" y="2865817"/>
            <a:ext cx="2016685" cy="800284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33"/>
          <p:cNvCxnSpPr/>
          <p:nvPr/>
        </p:nvCxnSpPr>
        <p:spPr>
          <a:xfrm>
            <a:off x="5665223" y="2865817"/>
            <a:ext cx="121953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38"/>
          <p:cNvCxnSpPr/>
          <p:nvPr/>
        </p:nvCxnSpPr>
        <p:spPr>
          <a:xfrm flipH="1">
            <a:off x="6428494" y="3021894"/>
            <a:ext cx="519786" cy="489179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1905000" y="470195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𝒓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701959"/>
                <a:ext cx="428744" cy="438899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425189" y="4683658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In-degree[r]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1447800" y="3059544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In-d[t]=1</a:t>
            </a:r>
            <a:endParaRPr lang="es-ES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3124200" y="3019802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In-d[u]=1</a:t>
            </a:r>
            <a:endParaRPr lang="es-ES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2366211" y="3849618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In-d[x]=1</a:t>
            </a:r>
            <a:endParaRPr lang="es-ES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101589" y="388607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In-d[y]=1</a:t>
            </a:r>
            <a:endParaRPr lang="es-ES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330189" y="220967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In-d[r]=0</a:t>
            </a:r>
            <a:endParaRPr lang="es-ES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5220526" y="3059544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In-d[v]=1</a:t>
            </a:r>
            <a:endParaRPr lang="es-ES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867400" y="3862013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In-d[z]=1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7454389" y="266687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In-d[w]=1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425189" y="5257676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In-degree[r]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r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 r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8639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3"/>
              <p:cNvSpPr/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2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88" y="589801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1828800" y="1895636"/>
            <a:ext cx="5333365" cy="1240231"/>
            <a:chOff x="2972435" y="3538855"/>
            <a:chExt cx="3199130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𝑡</m:t>
                        </m:r>
                      </m:oMath>
                    </m:oMathPara>
                  </a14:m>
                  <a:endParaRPr lang="es-ES" sz="2000" dirty="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8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1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1772652" y="421668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𝒖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52" y="4216685"/>
                <a:ext cx="428744" cy="438899"/>
              </a:xfrm>
              <a:prstGeom prst="ellipse">
                <a:avLst/>
              </a:prstGeom>
              <a:blipFill rotWithShape="1">
                <a:blip r:embed="rId5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292841" y="4198384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In-degree[u]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1295400" y="230933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In-d[t]=1</a:t>
            </a:r>
            <a:endParaRPr lang="es-ES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2213811" y="3099410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In-d[x]=1</a:t>
            </a:r>
            <a:endParaRPr lang="es-ES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3949189" y="3135868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In-d[y]=0</a:t>
            </a:r>
            <a:endParaRPr lang="es-ES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5068126" y="230933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In-d[v]=1</a:t>
            </a:r>
            <a:endParaRPr lang="es-ES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715000" y="3111805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In-d[z]=1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7210926" y="1929063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In-d[w]=1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272789" y="4897832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In-degree[u]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u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 u</a:t>
            </a:r>
            <a:endParaRPr lang="es-E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13"/>
              <p:cNvSpPr/>
              <p:nvPr/>
            </p:nvSpPr>
            <p:spPr>
              <a:xfrm>
                <a:off x="3444709" y="191568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𝑢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709" y="1915688"/>
                <a:ext cx="428744" cy="438899"/>
              </a:xfrm>
              <a:prstGeom prst="ellipse">
                <a:avLst/>
              </a:prstGeom>
              <a:blipFill rotWithShape="1">
                <a:blip r:embed="rId59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22"/>
          <p:cNvCxnSpPr/>
          <p:nvPr/>
        </p:nvCxnSpPr>
        <p:spPr>
          <a:xfrm flipH="1">
            <a:off x="2237874" y="2135661"/>
            <a:ext cx="120683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2952130" y="228964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In-d[u]=0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58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"/>
              <p:cNvSpPr/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88" y="587819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1828800" y="1905000"/>
            <a:ext cx="5333365" cy="1240231"/>
            <a:chOff x="2972435" y="3538855"/>
            <a:chExt cx="3199130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2"/>
                <p:cNvSpPr/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𝑡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435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8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1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1752600" y="424877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248770"/>
                <a:ext cx="428744" cy="438899"/>
              </a:xfrm>
              <a:prstGeom prst="ellipse">
                <a:avLst/>
              </a:prstGeom>
              <a:blipFill rotWithShape="1">
                <a:blip r:embed="rId5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272789" y="4230469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In-degree[t]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1295400" y="2318700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In-d[t]=0</a:t>
            </a:r>
            <a:endParaRPr lang="es-ES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2213811" y="3108774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In-d[x]=1</a:t>
            </a:r>
            <a:endParaRPr lang="es-ES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3949189" y="3145232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In-d[y]=0</a:t>
            </a:r>
            <a:endParaRPr lang="es-ES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5068126" y="2318700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In-d[v]=1</a:t>
            </a:r>
            <a:endParaRPr lang="es-ES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715000" y="3121169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In-d[z]=1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7301989" y="1926032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In-d[w]=1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272789" y="4897832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In-degree[t]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t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 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8872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7"/>
              <p:cNvSpPr/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4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88" y="589801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1724250" y="1819436"/>
            <a:ext cx="4523515" cy="1240231"/>
            <a:chOff x="3458210" y="3538855"/>
            <a:chExt cx="2713355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8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7"/>
                <p:cNvSpPr/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1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85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6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28"/>
            <p:cNvCxnSpPr/>
            <p:nvPr/>
          </p:nvCxnSpPr>
          <p:spPr>
            <a:xfrm flipV="1">
              <a:off x="4658995" y="3766820"/>
              <a:ext cx="303530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1776663" y="424877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663" y="4248770"/>
                <a:ext cx="428744" cy="438899"/>
              </a:xfrm>
              <a:prstGeom prst="ellipse">
                <a:avLst/>
              </a:prstGeom>
              <a:blipFill rotWithShape="1">
                <a:blip r:embed="rId5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296852" y="4230469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In-degree[y]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1299411" y="3023210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In-d[x]=1</a:t>
            </a:r>
            <a:endParaRPr lang="es-ES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3034789" y="3059668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In-d[y]=0</a:t>
            </a:r>
            <a:endParaRPr lang="es-ES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4153726" y="2233136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In-d[v]=1</a:t>
            </a:r>
            <a:endParaRPr lang="es-ES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4800600" y="3035605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In-d[z]=1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6387589" y="1840468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In-d[w]=1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272789" y="4897832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In-degree[y]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y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 y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083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4"/>
              <p:cNvSpPr/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988" y="589801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1872639" y="2148299"/>
            <a:ext cx="4523515" cy="1240231"/>
            <a:chOff x="3458210" y="3538855"/>
            <a:chExt cx="2713355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4"/>
                <p:cNvSpPr/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𝑣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8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32"/>
            <p:cNvCxnSpPr/>
            <p:nvPr/>
          </p:nvCxnSpPr>
          <p:spPr>
            <a:xfrm flipH="1">
              <a:off x="3715385" y="3672205"/>
              <a:ext cx="1209675" cy="48514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33"/>
            <p:cNvCxnSpPr/>
            <p:nvPr/>
          </p:nvCxnSpPr>
          <p:spPr>
            <a:xfrm>
              <a:off x="5182235" y="3672205"/>
              <a:ext cx="731520" cy="0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1447800" y="3352073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In-d[x]=1</a:t>
            </a:r>
            <a:endParaRPr lang="es-ES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4302115" y="2561999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In-d[v]=0</a:t>
            </a:r>
            <a:endParaRPr lang="es-ES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4948989" y="3364468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In-d[z]=1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6400800" y="2169331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In-d[w]=1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272789" y="4897832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In-degree[v]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v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v</a:t>
            </a:r>
            <a:endParaRPr lang="es-E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3"/>
              <p:cNvSpPr/>
              <p:nvPr/>
            </p:nvSpPr>
            <p:spPr>
              <a:xfrm>
                <a:off x="1796715" y="424877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𝒗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30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15" y="4248770"/>
                <a:ext cx="428744" cy="438899"/>
              </a:xfrm>
              <a:prstGeom prst="ellipse">
                <a:avLst/>
              </a:prstGeom>
              <a:blipFill rotWithShape="1">
                <a:blip r:embed="rId5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2316904" y="4230469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In-degree[v]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Otras definiciones para Grafos Dirigidos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288" y="1085195"/>
            <a:ext cx="842486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0000FF"/>
                </a:solidFill>
              </a:rPr>
              <a:t>cadena</a:t>
            </a:r>
            <a:r>
              <a:rPr lang="en-US" sz="2800" dirty="0"/>
              <a:t>: es </a:t>
            </a:r>
            <a:r>
              <a:rPr lang="en-US" sz="2800" b="1" dirty="0"/>
              <a:t>un</a:t>
            </a:r>
            <a:r>
              <a:rPr lang="en-US" sz="2800" dirty="0"/>
              <a:t> </a:t>
            </a:r>
            <a:r>
              <a:rPr lang="en-US" sz="2800" b="1" dirty="0" err="1"/>
              <a:t>camino</a:t>
            </a:r>
            <a:r>
              <a:rPr lang="en-US" sz="2800" dirty="0"/>
              <a:t> que </a:t>
            </a:r>
            <a:r>
              <a:rPr lang="en-US" sz="2800" b="1" dirty="0"/>
              <a:t>no </a:t>
            </a:r>
            <a:r>
              <a:rPr lang="en-US" sz="2800" b="1" dirty="0" err="1"/>
              <a:t>repite</a:t>
            </a:r>
            <a:r>
              <a:rPr lang="en-US" sz="2800" b="1" dirty="0"/>
              <a:t> </a:t>
            </a:r>
            <a:r>
              <a:rPr lang="en-US" sz="2800" b="1" dirty="0" smtClean="0"/>
              <a:t>arcos</a:t>
            </a:r>
          </a:p>
          <a:p>
            <a:pPr eaLnBrk="1" hangingPunct="1">
              <a:spcBef>
                <a:spcPct val="50000"/>
              </a:spcBef>
            </a:pPr>
            <a:endParaRPr lang="en-US" sz="2800" b="1" dirty="0" smtClean="0"/>
          </a:p>
          <a:p>
            <a:pPr eaLnBrk="1" hangingPunct="1">
              <a:spcBef>
                <a:spcPct val="50000"/>
              </a:spcBef>
            </a:pPr>
            <a:endParaRPr lang="en-US" sz="2800" b="1" dirty="0"/>
          </a:p>
          <a:p>
            <a:pPr eaLnBrk="1" hangingPunct="1">
              <a:spcBef>
                <a:spcPct val="50000"/>
              </a:spcBef>
            </a:pPr>
            <a:endParaRPr lang="es-ES" sz="2800" b="1" dirty="0" smtClean="0"/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800" b="1" dirty="0" smtClean="0">
                <a:solidFill>
                  <a:srgbClr val="0000FF"/>
                </a:solidFill>
              </a:rPr>
              <a:t>cadena </a:t>
            </a:r>
            <a:r>
              <a:rPr lang="es-ES" sz="2800" b="1" dirty="0">
                <a:solidFill>
                  <a:srgbClr val="0000FF"/>
                </a:solidFill>
              </a:rPr>
              <a:t>de Euler</a:t>
            </a:r>
            <a:r>
              <a:rPr lang="es-ES" sz="2800" dirty="0"/>
              <a:t>: </a:t>
            </a:r>
            <a:r>
              <a:rPr lang="es-ES" sz="2800" dirty="0" smtClean="0"/>
              <a:t>es una </a:t>
            </a:r>
            <a:r>
              <a:rPr lang="es-ES" sz="2800" b="1" dirty="0"/>
              <a:t>cadena</a:t>
            </a:r>
            <a:r>
              <a:rPr lang="es-ES" sz="2800" dirty="0"/>
              <a:t> que recorre </a:t>
            </a:r>
            <a:r>
              <a:rPr lang="es-ES" sz="2800" dirty="0" smtClean="0"/>
              <a:t>todos </a:t>
            </a:r>
            <a:r>
              <a:rPr lang="es-ES" sz="2800" dirty="0"/>
              <a:t>los </a:t>
            </a:r>
            <a:r>
              <a:rPr lang="es-ES" sz="2800" dirty="0" smtClean="0"/>
              <a:t>arcos del grafo</a:t>
            </a:r>
          </a:p>
          <a:p>
            <a:pPr eaLnBrk="1" hangingPunct="1">
              <a:spcBef>
                <a:spcPct val="50000"/>
              </a:spcBef>
            </a:pPr>
            <a:endParaRPr lang="es-ES" sz="2800" dirty="0"/>
          </a:p>
        </p:txBody>
      </p:sp>
      <p:grpSp>
        <p:nvGrpSpPr>
          <p:cNvPr id="4" name="3 Grupo"/>
          <p:cNvGrpSpPr/>
          <p:nvPr/>
        </p:nvGrpSpPr>
        <p:grpSpPr>
          <a:xfrm>
            <a:off x="2514600" y="1981200"/>
            <a:ext cx="4267200" cy="1524000"/>
            <a:chOff x="6019800" y="609600"/>
            <a:chExt cx="4267200" cy="1524000"/>
          </a:xfrm>
        </p:grpSpPr>
        <p:sp>
          <p:nvSpPr>
            <p:cNvPr id="5" name="4 Elipse"/>
            <p:cNvSpPr/>
            <p:nvPr/>
          </p:nvSpPr>
          <p:spPr>
            <a:xfrm>
              <a:off x="60198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60198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67056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67056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10 Elipse"/>
            <p:cNvSpPr/>
            <p:nvPr/>
          </p:nvSpPr>
          <p:spPr>
            <a:xfrm>
              <a:off x="7391400" y="1234966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73914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12 Conector recto de flecha"/>
            <p:cNvCxnSpPr>
              <a:stCxn id="5" idx="6"/>
              <a:endCxn id="9" idx="2"/>
            </p:cNvCxnSpPr>
            <p:nvPr/>
          </p:nvCxnSpPr>
          <p:spPr>
            <a:xfrm>
              <a:off x="63246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>
              <a:off x="70104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>
              <a:stCxn id="11" idx="4"/>
              <a:endCxn id="12" idx="0"/>
            </p:cNvCxnSpPr>
            <p:nvPr/>
          </p:nvCxnSpPr>
          <p:spPr>
            <a:xfrm>
              <a:off x="7543800" y="1539766"/>
              <a:ext cx="0" cy="2890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12" idx="2"/>
              <a:endCxn id="10" idx="6"/>
            </p:cNvCxnSpPr>
            <p:nvPr/>
          </p:nvCxnSpPr>
          <p:spPr>
            <a:xfrm flipH="1">
              <a:off x="70104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10" idx="2"/>
              <a:endCxn id="6" idx="6"/>
            </p:cNvCxnSpPr>
            <p:nvPr/>
          </p:nvCxnSpPr>
          <p:spPr>
            <a:xfrm flipH="1">
              <a:off x="63246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6" idx="7"/>
              <a:endCxn id="9" idx="3"/>
            </p:cNvCxnSpPr>
            <p:nvPr/>
          </p:nvCxnSpPr>
          <p:spPr>
            <a:xfrm flipV="1">
              <a:off x="6279963" y="1479363"/>
              <a:ext cx="470274" cy="3940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Elipse"/>
            <p:cNvSpPr/>
            <p:nvPr/>
          </p:nvSpPr>
          <p:spPr>
            <a:xfrm>
              <a:off x="6705600" y="6096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19 Conector recto de flecha"/>
            <p:cNvCxnSpPr>
              <a:stCxn id="9" idx="0"/>
              <a:endCxn id="19" idx="4"/>
            </p:cNvCxnSpPr>
            <p:nvPr/>
          </p:nvCxnSpPr>
          <p:spPr>
            <a:xfrm flipV="1">
              <a:off x="6858000" y="9144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8077200" y="1371600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(B, C, D, E)</a:t>
              </a:r>
            </a:p>
            <a:p>
              <a:r>
                <a:rPr lang="en-US" dirty="0" smtClean="0"/>
                <a:t>B</a:t>
              </a:r>
              <a:r>
                <a:rPr lang="en-US" dirty="0" smtClean="0">
                  <a:sym typeface="Wingdings" pitchFamily="2" charset="2"/>
                </a:rPr>
                <a:t>C, CD, DE</a:t>
              </a:r>
              <a:endParaRPr lang="es-ES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1371600" y="4800600"/>
            <a:ext cx="6477000" cy="1524000"/>
            <a:chOff x="6019800" y="609600"/>
            <a:chExt cx="6477000" cy="1524000"/>
          </a:xfrm>
        </p:grpSpPr>
        <p:sp>
          <p:nvSpPr>
            <p:cNvPr id="23" name="22 Elipse"/>
            <p:cNvSpPr/>
            <p:nvPr/>
          </p:nvSpPr>
          <p:spPr>
            <a:xfrm>
              <a:off x="60198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23 Elipse"/>
            <p:cNvSpPr/>
            <p:nvPr/>
          </p:nvSpPr>
          <p:spPr>
            <a:xfrm>
              <a:off x="60198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24 Elipse"/>
            <p:cNvSpPr/>
            <p:nvPr/>
          </p:nvSpPr>
          <p:spPr>
            <a:xfrm>
              <a:off x="67056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25 Elipse"/>
            <p:cNvSpPr/>
            <p:nvPr/>
          </p:nvSpPr>
          <p:spPr>
            <a:xfrm>
              <a:off x="67056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Elipse"/>
            <p:cNvSpPr/>
            <p:nvPr/>
          </p:nvSpPr>
          <p:spPr>
            <a:xfrm>
              <a:off x="7391400" y="1234966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Elipse"/>
            <p:cNvSpPr/>
            <p:nvPr/>
          </p:nvSpPr>
          <p:spPr>
            <a:xfrm>
              <a:off x="73914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28 Conector recto de flecha"/>
            <p:cNvCxnSpPr>
              <a:stCxn id="23" idx="6"/>
              <a:endCxn id="25" idx="2"/>
            </p:cNvCxnSpPr>
            <p:nvPr/>
          </p:nvCxnSpPr>
          <p:spPr>
            <a:xfrm>
              <a:off x="63246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/>
            <p:nvPr/>
          </p:nvCxnSpPr>
          <p:spPr>
            <a:xfrm>
              <a:off x="70104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27" idx="4"/>
              <a:endCxn id="28" idx="0"/>
            </p:cNvCxnSpPr>
            <p:nvPr/>
          </p:nvCxnSpPr>
          <p:spPr>
            <a:xfrm>
              <a:off x="7543800" y="1539766"/>
              <a:ext cx="0" cy="2890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>
              <a:stCxn id="28" idx="2"/>
              <a:endCxn id="26" idx="6"/>
            </p:cNvCxnSpPr>
            <p:nvPr/>
          </p:nvCxnSpPr>
          <p:spPr>
            <a:xfrm flipH="1">
              <a:off x="70104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 de flecha"/>
            <p:cNvCxnSpPr>
              <a:stCxn id="26" idx="2"/>
              <a:endCxn id="24" idx="6"/>
            </p:cNvCxnSpPr>
            <p:nvPr/>
          </p:nvCxnSpPr>
          <p:spPr>
            <a:xfrm flipH="1">
              <a:off x="63246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>
              <a:stCxn id="24" idx="7"/>
              <a:endCxn id="25" idx="3"/>
            </p:cNvCxnSpPr>
            <p:nvPr/>
          </p:nvCxnSpPr>
          <p:spPr>
            <a:xfrm flipV="1">
              <a:off x="6279963" y="1479363"/>
              <a:ext cx="470274" cy="3940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4 Elipse"/>
            <p:cNvSpPr/>
            <p:nvPr/>
          </p:nvSpPr>
          <p:spPr>
            <a:xfrm>
              <a:off x="6705600" y="6096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35 Conector recto de flecha"/>
            <p:cNvCxnSpPr>
              <a:stCxn id="25" idx="0"/>
              <a:endCxn id="35" idx="4"/>
            </p:cNvCxnSpPr>
            <p:nvPr/>
          </p:nvCxnSpPr>
          <p:spPr>
            <a:xfrm flipV="1">
              <a:off x="6858000" y="9144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8077200" y="1371600"/>
              <a:ext cx="441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(A, B, C, D, E, F, B, G)</a:t>
              </a:r>
            </a:p>
            <a:p>
              <a:r>
                <a:rPr lang="en-US" dirty="0">
                  <a:sym typeface="Wingdings" pitchFamily="2" charset="2"/>
                </a:rPr>
                <a:t>A</a:t>
              </a:r>
              <a:r>
                <a:rPr lang="en-US" dirty="0" smtClean="0">
                  <a:sym typeface="Wingdings" pitchFamily="2" charset="2"/>
                </a:rPr>
                <a:t></a:t>
              </a:r>
              <a:r>
                <a:rPr lang="en-US" dirty="0">
                  <a:sym typeface="Wingdings" pitchFamily="2" charset="2"/>
                </a:rPr>
                <a:t>B</a:t>
              </a:r>
              <a:r>
                <a:rPr lang="en-US" dirty="0" smtClean="0">
                  <a:sym typeface="Wingdings" pitchFamily="2" charset="2"/>
                </a:rPr>
                <a:t>, </a:t>
              </a:r>
              <a:r>
                <a:rPr lang="en-US" dirty="0">
                  <a:sym typeface="Wingdings" pitchFamily="2" charset="2"/>
                </a:rPr>
                <a:t>B</a:t>
              </a:r>
              <a:r>
                <a:rPr lang="en-US" dirty="0" smtClean="0">
                  <a:sym typeface="Wingdings" pitchFamily="2" charset="2"/>
                </a:rPr>
                <a:t></a:t>
              </a:r>
              <a:r>
                <a:rPr lang="en-US" dirty="0">
                  <a:sym typeface="Wingdings" pitchFamily="2" charset="2"/>
                </a:rPr>
                <a:t>C</a:t>
              </a:r>
              <a:r>
                <a:rPr lang="en-US" dirty="0" smtClean="0">
                  <a:sym typeface="Wingdings" pitchFamily="2" charset="2"/>
                </a:rPr>
                <a:t>, </a:t>
              </a:r>
              <a:r>
                <a:rPr lang="en-US" dirty="0">
                  <a:sym typeface="Wingdings" pitchFamily="2" charset="2"/>
                </a:rPr>
                <a:t>C</a:t>
              </a:r>
              <a:r>
                <a:rPr lang="en-US" dirty="0" smtClean="0">
                  <a:sym typeface="Wingdings" pitchFamily="2" charset="2"/>
                </a:rPr>
                <a:t>D, DE, EF, FB, BG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2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5707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589801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6"/>
              <p:cNvSpPr/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6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188" y="588568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588568"/>
                <a:ext cx="428744" cy="43889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1876650" y="1995899"/>
            <a:ext cx="4523515" cy="1240231"/>
            <a:chOff x="3458210" y="3538855"/>
            <a:chExt cx="2713355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6"/>
                <p:cNvSpPr/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𝑥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0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1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57200" y="62790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1524000" y="4673885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𝒙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73885"/>
                <a:ext cx="428744" cy="438899"/>
              </a:xfrm>
              <a:prstGeom prst="ellipse">
                <a:avLst/>
              </a:prstGeom>
              <a:blipFill rotWithShape="1">
                <a:blip r:embed="rId5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044189" y="4655584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In-degree[y]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1451811" y="3199673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In-d[x]=0</a:t>
            </a:r>
            <a:endParaRPr lang="es-ES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4953000" y="3212068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In-d[z]=1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6539989" y="2016931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In-d[w]=0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044189" y="5325070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In-degree[x]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x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x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591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532" y="83589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18"/>
              <p:cNvSpPr/>
              <p:nvPr/>
            </p:nvSpPr>
            <p:spPr>
              <a:xfrm>
                <a:off x="8670588" y="10263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0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102639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5"/>
              <p:cNvSpPr/>
              <p:nvPr/>
            </p:nvSpPr>
            <p:spPr>
              <a:xfrm>
                <a:off x="8213388" y="101406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1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88" y="101406"/>
                <a:ext cx="428744" cy="43889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127 Grupo"/>
          <p:cNvGrpSpPr/>
          <p:nvPr/>
        </p:nvGrpSpPr>
        <p:grpSpPr>
          <a:xfrm>
            <a:off x="5681207" y="808238"/>
            <a:ext cx="1252356" cy="1240231"/>
            <a:chOff x="5420360" y="3538855"/>
            <a:chExt cx="751205" cy="751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5"/>
                <p:cNvSpPr/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𝑤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9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390" y="3538855"/>
                  <a:ext cx="257175" cy="266065"/>
                </a:xfrm>
                <a:prstGeom prst="ellipse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8"/>
                <p:cNvSpPr/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MS Mincho"/>
                            <a:cs typeface="Times New Roman"/>
                          </a:rPr>
                          <m:t>𝑧</m:t>
                        </m:r>
                      </m:oMath>
                    </m:oMathPara>
                  </a14:m>
                  <a:endParaRPr lang="es-ES" sz="2000">
                    <a:effectLst/>
                    <a:ea typeface="MS Mincho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2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360" y="4024630"/>
                  <a:ext cx="257175" cy="266065"/>
                </a:xfrm>
                <a:prstGeom prst="ellipse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Arrow Connector 38"/>
            <p:cNvCxnSpPr/>
            <p:nvPr/>
          </p:nvCxnSpPr>
          <p:spPr>
            <a:xfrm flipH="1">
              <a:off x="5640070" y="3766820"/>
              <a:ext cx="311785" cy="296545"/>
            </a:xfrm>
            <a:prstGeom prst="straightConnector1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CuadroTexto"/>
          <p:cNvSpPr txBox="1"/>
          <p:nvPr/>
        </p:nvSpPr>
        <p:spPr>
          <a:xfrm>
            <a:off x="-457200" y="14073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3"/>
              <p:cNvSpPr/>
              <p:nvPr/>
            </p:nvSpPr>
            <p:spPr>
              <a:xfrm>
                <a:off x="1524000" y="188657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886570"/>
                <a:ext cx="428744" cy="438899"/>
              </a:xfrm>
              <a:prstGeom prst="ellipse">
                <a:avLst/>
              </a:prstGeom>
              <a:blipFill rotWithShape="1">
                <a:blip r:embed="rId5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044189" y="1868269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In-degree[w]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164" name="163 CuadroTexto"/>
          <p:cNvSpPr txBox="1"/>
          <p:nvPr/>
        </p:nvSpPr>
        <p:spPr>
          <a:xfrm>
            <a:off x="5486400" y="2024407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In-d[z]=1</a:t>
            </a:r>
            <a:endParaRPr lang="es-ES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7073389" y="829270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In-d[w]=0</a:t>
            </a:r>
            <a:endParaRPr lang="es-ES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2044189" y="2581870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In-degree[w]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w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w</a:t>
            </a:r>
            <a:endParaRPr lang="es-ES" i="1" dirty="0"/>
          </a:p>
        </p:txBody>
      </p:sp>
      <p:sp>
        <p:nvSpPr>
          <p:cNvPr id="19" name="18 Rectángulo"/>
          <p:cNvSpPr/>
          <p:nvPr/>
        </p:nvSpPr>
        <p:spPr>
          <a:xfrm>
            <a:off x="31532" y="3588789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8"/>
              <p:cNvSpPr/>
              <p:nvPr/>
            </p:nvSpPr>
            <p:spPr>
              <a:xfrm>
                <a:off x="8670588" y="3607839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20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88" y="3607839"/>
                <a:ext cx="428744" cy="43889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18"/>
              <p:cNvSpPr/>
              <p:nvPr/>
            </p:nvSpPr>
            <p:spPr>
              <a:xfrm>
                <a:off x="7496795" y="4267200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𝑧</m:t>
                      </m:r>
                    </m:oMath>
                  </m:oMathPara>
                </a14:m>
                <a:endParaRPr lang="es-ES" sz="200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24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95" y="4267200"/>
                <a:ext cx="428744" cy="438899"/>
              </a:xfrm>
              <a:prstGeom prst="ellipse">
                <a:avLst/>
              </a:prstGeom>
              <a:blipFill rotWithShape="1">
                <a:blip r:embed="rId59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-457200" y="364593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</a:t>
            </a:r>
            <a:r>
              <a:rPr lang="en-US" b="1" dirty="0" err="1"/>
              <a:t>o</a:t>
            </a:r>
            <a:r>
              <a:rPr lang="en-US" b="1" dirty="0" err="1" smtClean="0"/>
              <a:t>rden</a:t>
            </a:r>
            <a:r>
              <a:rPr lang="en-US" b="1" dirty="0" smtClean="0"/>
              <a:t> </a:t>
            </a:r>
            <a:r>
              <a:rPr lang="en-US" b="1" dirty="0" err="1" smtClean="0"/>
              <a:t>topológico</a:t>
            </a:r>
            <a:r>
              <a:rPr lang="en-US" b="1" dirty="0" smtClean="0"/>
              <a:t> </a:t>
            </a:r>
            <a:r>
              <a:rPr lang="en-US" dirty="0" smtClean="0"/>
              <a:t>para G: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3"/>
              <p:cNvSpPr/>
              <p:nvPr/>
            </p:nvSpPr>
            <p:spPr>
              <a:xfrm>
                <a:off x="1524382" y="4444032"/>
                <a:ext cx="428744" cy="43889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𝒛</m:t>
                      </m:r>
                    </m:oMath>
                  </m:oMathPara>
                </a14:m>
                <a:endParaRPr lang="es-ES" sz="2000" b="1" dirty="0">
                  <a:effectLst/>
                  <a:ea typeface="MS Mincho"/>
                  <a:cs typeface="Times New Roman"/>
                </a:endParaRPr>
              </a:p>
            </p:txBody>
          </p:sp>
        </mc:Choice>
        <mc:Fallback xmlns="">
          <p:sp>
            <p:nvSpPr>
              <p:cNvPr id="27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382" y="4444032"/>
                <a:ext cx="428744" cy="438899"/>
              </a:xfrm>
              <a:prstGeom prst="ellipse">
                <a:avLst/>
              </a:prstGeom>
              <a:blipFill rotWithShape="1">
                <a:blip r:embed="rId6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2044189" y="4306669"/>
            <a:ext cx="1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In-degree[z]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0  entonces </a:t>
            </a:r>
            <a:r>
              <a:rPr lang="en-US" i="1" dirty="0" smtClean="0">
                <a:solidFill>
                  <a:srgbClr val="FF0000"/>
                </a:solidFill>
              </a:rPr>
              <a:t>false</a:t>
            </a:r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7301989" y="4682042"/>
            <a:ext cx="1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In-d[z]=0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980818" y="4953000"/>
            <a:ext cx="610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In-degree[z]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0  entonces: -</a:t>
            </a:r>
            <a:r>
              <a:rPr lang="en-US" i="1" dirty="0" err="1" smtClean="0"/>
              <a:t>eliminar</a:t>
            </a:r>
            <a:r>
              <a:rPr lang="en-US" i="1" dirty="0" smtClean="0"/>
              <a:t> z del </a:t>
            </a:r>
            <a:r>
              <a:rPr lang="en-US" i="1" dirty="0" err="1" smtClean="0"/>
              <a:t>grafo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              -</a:t>
            </a:r>
            <a:r>
              <a:rPr lang="en-US" i="1" dirty="0" err="1" smtClean="0"/>
              <a:t>decrementar</a:t>
            </a:r>
            <a:r>
              <a:rPr lang="en-US" i="1" dirty="0" smtClean="0"/>
              <a:t> en 1 el in-degree de 		              </a:t>
            </a:r>
            <a:r>
              <a:rPr lang="en-US" i="1" dirty="0" err="1" smtClean="0"/>
              <a:t>todos</a:t>
            </a:r>
            <a:r>
              <a:rPr lang="en-US" i="1" dirty="0" smtClean="0"/>
              <a:t> los </a:t>
            </a:r>
            <a:r>
              <a:rPr lang="en-US" i="1" dirty="0" err="1" smtClean="0"/>
              <a:t>adyacentes</a:t>
            </a:r>
            <a:r>
              <a:rPr lang="en-US" i="1" dirty="0" smtClean="0"/>
              <a:t> de z</a:t>
            </a:r>
            <a:endParaRPr lang="es-ES" i="1" dirty="0"/>
          </a:p>
        </p:txBody>
      </p:sp>
      <p:sp>
        <p:nvSpPr>
          <p:cNvPr id="33" name="32 Rectángulo"/>
          <p:cNvSpPr/>
          <p:nvPr/>
        </p:nvSpPr>
        <p:spPr>
          <a:xfrm>
            <a:off x="0" y="6361951"/>
            <a:ext cx="9144000" cy="4960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p:sp>
        <p:nvSpPr>
          <p:cNvPr id="34" name="33 CuadroTexto"/>
          <p:cNvSpPr txBox="1"/>
          <p:nvPr/>
        </p:nvSpPr>
        <p:spPr>
          <a:xfrm>
            <a:off x="-304800" y="6412468"/>
            <a:ext cx="851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TRUE</a:t>
            </a:r>
            <a:r>
              <a:rPr lang="en-US" sz="2800" b="1" i="1" dirty="0" smtClean="0"/>
              <a:t>: Si era un </a:t>
            </a:r>
            <a:r>
              <a:rPr lang="en-US" sz="2800" b="1" i="1" dirty="0" err="1" smtClean="0"/>
              <a:t>orden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topológico</a:t>
            </a:r>
            <a:endParaRPr lang="es-ES" sz="2800" b="1" i="1" dirty="0"/>
          </a:p>
        </p:txBody>
      </p:sp>
    </p:spTree>
    <p:extLst>
      <p:ext uri="{BB962C8B-B14F-4D97-AF65-F5344CB8AC3E}">
        <p14:creationId xmlns:p14="http://schemas.microsoft.com/office/powerpoint/2010/main" val="35558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906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 </a:t>
            </a:r>
            <a:r>
              <a:rPr lang="en-US" sz="2400" dirty="0" err="1" smtClean="0"/>
              <a:t>correctitud</a:t>
            </a:r>
            <a:r>
              <a:rPr lang="en-US" sz="2400" dirty="0" smtClean="0"/>
              <a:t> de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se </a:t>
            </a:r>
            <a:r>
              <a:rPr lang="en-US" sz="2400" dirty="0" err="1" smtClean="0"/>
              <a:t>demuestra</a:t>
            </a:r>
            <a:r>
              <a:rPr lang="en-US" sz="2400" dirty="0" smtClean="0"/>
              <a:t> a </a:t>
            </a:r>
            <a:r>
              <a:rPr lang="en-US" sz="2400" dirty="0" err="1" smtClean="0"/>
              <a:t>partir</a:t>
            </a:r>
            <a:r>
              <a:rPr lang="en-US" sz="2400" dirty="0" smtClean="0"/>
              <a:t> de un </a:t>
            </a:r>
            <a:r>
              <a:rPr lang="en-US" sz="2400" dirty="0" err="1" smtClean="0"/>
              <a:t>Teorema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dice:</a:t>
            </a:r>
          </a:p>
          <a:p>
            <a:endParaRPr lang="en-US" sz="2400" dirty="0"/>
          </a:p>
          <a:p>
            <a:r>
              <a:rPr lang="en-US" sz="2400" dirty="0" err="1" smtClean="0"/>
              <a:t>Existe</a:t>
            </a:r>
            <a:r>
              <a:rPr lang="en-US" sz="2400" dirty="0" smtClean="0"/>
              <a:t> un </a:t>
            </a:r>
            <a:r>
              <a:rPr lang="en-US" sz="2400" dirty="0" err="1" smtClean="0"/>
              <a:t>órden</a:t>
            </a:r>
            <a:r>
              <a:rPr lang="en-US" sz="2400" dirty="0" smtClean="0"/>
              <a:t> </a:t>
            </a:r>
            <a:r>
              <a:rPr lang="en-US" sz="2400" dirty="0" err="1" smtClean="0"/>
              <a:t>topológico</a:t>
            </a:r>
            <a:r>
              <a:rPr lang="en-US" sz="2400" dirty="0" smtClean="0"/>
              <a:t> en G </a:t>
            </a:r>
            <a:r>
              <a:rPr lang="en-US" sz="2400" dirty="0" smtClean="0">
                <a:sym typeface="Symbol" panose="05050102010706020507" pitchFamily="18" charset="2"/>
              </a:rPr>
              <a:t> G </a:t>
            </a:r>
            <a:r>
              <a:rPr lang="en-US" sz="2400" dirty="0" err="1" smtClean="0">
                <a:sym typeface="Symbol" panose="05050102010706020507" pitchFamily="18" charset="2"/>
              </a:rPr>
              <a:t>es</a:t>
            </a:r>
            <a:r>
              <a:rPr lang="en-US" sz="2400" dirty="0" smtClean="0">
                <a:sym typeface="Symbol" panose="05050102010706020507" pitchFamily="18" charset="2"/>
              </a:rPr>
              <a:t> un DAG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e</a:t>
            </a:r>
            <a:r>
              <a:rPr lang="en-US" sz="2400" dirty="0" smtClean="0">
                <a:sym typeface="Symbol" panose="05050102010706020507" pitchFamily="18" charset="2"/>
              </a:rPr>
              <a:t>l </a:t>
            </a:r>
            <a:r>
              <a:rPr lang="en-US" sz="2400" dirty="0" err="1" smtClean="0">
                <a:sym typeface="Symbol" panose="05050102010706020507" pitchFamily="18" charset="2"/>
              </a:rPr>
              <a:t>cual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será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demostrado</a:t>
            </a:r>
            <a:r>
              <a:rPr lang="en-US" sz="2400" dirty="0" smtClean="0">
                <a:sym typeface="Symbol" panose="05050102010706020507" pitchFamily="18" charset="2"/>
              </a:rPr>
              <a:t> en </a:t>
            </a:r>
            <a:r>
              <a:rPr lang="en-US" sz="2400" dirty="0" err="1">
                <a:sym typeface="Symbol" panose="05050102010706020507" pitchFamily="18" charset="2"/>
              </a:rPr>
              <a:t>C</a:t>
            </a:r>
            <a:r>
              <a:rPr lang="en-US" sz="2400" dirty="0" err="1" smtClean="0">
                <a:sym typeface="Symbol" panose="05050102010706020507" pitchFamily="18" charset="2"/>
              </a:rPr>
              <a:t>lase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Práctica</a:t>
            </a:r>
            <a:endParaRPr lang="es-E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64770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243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Otras Algoritmos relacionados - Orden Topológico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3400" y="769203"/>
            <a:ext cx="8001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¿ </a:t>
            </a:r>
            <a:r>
              <a:rPr lang="en-US" sz="2400" dirty="0" err="1" smtClean="0"/>
              <a:t>Cómo</a:t>
            </a:r>
            <a:r>
              <a:rPr lang="en-US" sz="2400" dirty="0" smtClean="0"/>
              <a:t>, dada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ordenación</a:t>
            </a:r>
            <a:r>
              <a:rPr lang="en-US" sz="2400" dirty="0" smtClean="0"/>
              <a:t> lineal de los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de G=(V, E), </a:t>
            </a:r>
            <a:r>
              <a:rPr lang="en-US" sz="2400" dirty="0" err="1" smtClean="0"/>
              <a:t>poder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determinar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es un </a:t>
            </a:r>
            <a:r>
              <a:rPr lang="en-US" sz="2400" b="1" dirty="0" err="1" smtClean="0"/>
              <a:t>orden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topológico</a:t>
            </a:r>
            <a:r>
              <a:rPr lang="en-US" sz="2400" b="1" dirty="0" smtClean="0"/>
              <a:t> </a:t>
            </a:r>
            <a:r>
              <a:rPr lang="en-US" sz="2400" dirty="0" smtClean="0"/>
              <a:t>para G ?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33400" y="1991856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E/ </a:t>
            </a:r>
            <a:r>
              <a:rPr lang="en-US" sz="2400" dirty="0" smtClean="0"/>
              <a:t>para 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:				</a:t>
            </a:r>
            <a:r>
              <a:rPr lang="en-US" sz="2400" b="1" dirty="0" smtClean="0">
                <a:solidFill>
                  <a:srgbClr val="00B050"/>
                </a:solidFill>
              </a:rPr>
              <a:t>S/</a:t>
            </a:r>
            <a:r>
              <a:rPr lang="en-US" sz="2400" dirty="0" smtClean="0"/>
              <a:t>: </a:t>
            </a:r>
            <a:r>
              <a:rPr lang="en-US" sz="2400" i="1" dirty="0" smtClean="0"/>
              <a:t>true</a:t>
            </a:r>
            <a:r>
              <a:rPr lang="en-US" sz="2400" dirty="0" smtClean="0"/>
              <a:t> o </a:t>
            </a:r>
            <a:r>
              <a:rPr lang="en-US" sz="2400" i="1" dirty="0" smtClean="0"/>
              <a:t>false</a:t>
            </a:r>
            <a:endParaRPr lang="en-US" sz="2400" i="1" dirty="0"/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G=(V, E)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o</a:t>
            </a:r>
            <a:r>
              <a:rPr lang="en-US" sz="2400" dirty="0" err="1" smtClean="0"/>
              <a:t>rdenación</a:t>
            </a:r>
            <a:r>
              <a:rPr lang="en-US" sz="2400" dirty="0" smtClean="0"/>
              <a:t> lineal de los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de G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33400" y="3211056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IDEA:</a:t>
            </a:r>
            <a:r>
              <a:rPr lang="en-US" sz="2400" dirty="0" smtClean="0"/>
              <a:t> </a:t>
            </a:r>
            <a:r>
              <a:rPr lang="en-US" sz="2400" dirty="0" err="1" smtClean="0"/>
              <a:t>Ir</a:t>
            </a:r>
            <a:r>
              <a:rPr lang="en-US" sz="2400" dirty="0" smtClean="0"/>
              <a:t> </a:t>
            </a:r>
            <a:r>
              <a:rPr lang="en-US" sz="2400" dirty="0" err="1" smtClean="0"/>
              <a:t>inspeccionando</a:t>
            </a:r>
            <a:r>
              <a:rPr lang="en-US" sz="2400" dirty="0" smtClean="0"/>
              <a:t> los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en el </a:t>
            </a:r>
            <a:r>
              <a:rPr lang="en-US" sz="2400" b="1" dirty="0" err="1" smtClean="0"/>
              <a:t>orden</a:t>
            </a:r>
            <a:r>
              <a:rPr lang="en-US" sz="2400" b="1" dirty="0" smtClean="0"/>
              <a:t> lineal </a:t>
            </a:r>
            <a:r>
              <a:rPr lang="en-US" sz="2400" dirty="0" smtClean="0"/>
              <a:t>de </a:t>
            </a:r>
            <a:r>
              <a:rPr lang="en-US" sz="2400" dirty="0" err="1" smtClean="0"/>
              <a:t>entrada</a:t>
            </a:r>
            <a:r>
              <a:rPr lang="en-US" sz="2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El </a:t>
            </a:r>
            <a:r>
              <a:rPr lang="en-US" sz="2400" dirty="0" err="1" smtClean="0"/>
              <a:t>primero</a:t>
            </a:r>
            <a:r>
              <a:rPr lang="en-US" sz="2400" dirty="0" smtClean="0"/>
              <a:t> tiene que </a:t>
            </a:r>
            <a:r>
              <a:rPr lang="en-US" sz="2400" dirty="0" err="1" smtClean="0"/>
              <a:t>tener</a:t>
            </a:r>
            <a:r>
              <a:rPr lang="en-US" sz="2400" dirty="0" smtClean="0"/>
              <a:t> in-degree=0, </a:t>
            </a:r>
            <a:r>
              <a:rPr lang="en-US" sz="2400" dirty="0" err="1" smtClean="0"/>
              <a:t>si</a:t>
            </a:r>
            <a:r>
              <a:rPr lang="en-US" sz="2400" dirty="0" smtClean="0"/>
              <a:t> no, return </a:t>
            </a:r>
            <a:r>
              <a:rPr lang="en-US" sz="2400" b="1" i="1" dirty="0" smtClean="0">
                <a:solidFill>
                  <a:srgbClr val="0000FF"/>
                </a:solidFill>
              </a:rPr>
              <a:t>false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Eliminar</a:t>
            </a:r>
            <a:r>
              <a:rPr lang="en-US" sz="2400" dirty="0" smtClean="0"/>
              <a:t> el </a:t>
            </a:r>
            <a:r>
              <a:rPr lang="en-US" sz="2400" dirty="0" err="1" smtClean="0"/>
              <a:t>vértice</a:t>
            </a:r>
            <a:r>
              <a:rPr lang="en-US" sz="2400" dirty="0" smtClean="0"/>
              <a:t> del </a:t>
            </a:r>
            <a:r>
              <a:rPr lang="en-US" sz="2400" dirty="0" err="1" smtClean="0"/>
              <a:t>Grafo</a:t>
            </a:r>
            <a:r>
              <a:rPr lang="en-US" sz="2400" dirty="0" smtClean="0"/>
              <a:t> y a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</a:t>
            </a:r>
            <a:r>
              <a:rPr lang="en-US" sz="2400" dirty="0" err="1" smtClean="0"/>
              <a:t>adyacentes</a:t>
            </a:r>
            <a:r>
              <a:rPr lang="en-US" sz="2400" dirty="0" smtClean="0"/>
              <a:t> a </a:t>
            </a:r>
            <a:r>
              <a:rPr lang="en-US" sz="2400" dirty="0" err="1" smtClean="0"/>
              <a:t>él</a:t>
            </a:r>
            <a:r>
              <a:rPr lang="en-US" sz="2400" dirty="0" smtClean="0"/>
              <a:t>, </a:t>
            </a:r>
            <a:r>
              <a:rPr lang="en-US" sz="2400" dirty="0" err="1" smtClean="0"/>
              <a:t>disminuir</a:t>
            </a:r>
            <a:r>
              <a:rPr lang="en-US" sz="2400" dirty="0" smtClean="0"/>
              <a:t> en 1  </a:t>
            </a:r>
            <a:r>
              <a:rPr lang="en-US" sz="2400" dirty="0" err="1" smtClean="0"/>
              <a:t>su</a:t>
            </a:r>
            <a:r>
              <a:rPr lang="en-US" sz="2400" dirty="0" smtClean="0"/>
              <a:t> in-degree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El siguiente </a:t>
            </a:r>
            <a:r>
              <a:rPr lang="en-US" sz="2400" dirty="0" err="1" smtClean="0"/>
              <a:t>vértice</a:t>
            </a:r>
            <a:r>
              <a:rPr lang="en-US" sz="2400" dirty="0" smtClean="0"/>
              <a:t> en el </a:t>
            </a:r>
            <a:r>
              <a:rPr lang="en-US" sz="2400" dirty="0" err="1" smtClean="0"/>
              <a:t>orden</a:t>
            </a:r>
            <a:r>
              <a:rPr lang="en-US" sz="2400" dirty="0" smtClean="0"/>
              <a:t> lineal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tener</a:t>
            </a:r>
            <a:r>
              <a:rPr lang="en-US" sz="2400" dirty="0" smtClean="0"/>
              <a:t> in-degree=0, </a:t>
            </a:r>
            <a:r>
              <a:rPr lang="en-US" sz="2400" dirty="0" err="1" smtClean="0"/>
              <a:t>si</a:t>
            </a:r>
            <a:r>
              <a:rPr lang="en-US" sz="2400" dirty="0" smtClean="0"/>
              <a:t> no, return </a:t>
            </a:r>
            <a:r>
              <a:rPr lang="en-US" sz="2400" b="1" i="1" dirty="0" smtClean="0">
                <a:solidFill>
                  <a:srgbClr val="0000FF"/>
                </a:solidFill>
              </a:rPr>
              <a:t>false</a:t>
            </a:r>
            <a:r>
              <a:rPr lang="en-US" sz="2400" b="1" i="1" dirty="0" smtClean="0"/>
              <a:t> </a:t>
            </a:r>
            <a:endParaRPr lang="es-ES" sz="2400" b="1" i="1" dirty="0"/>
          </a:p>
        </p:txBody>
      </p:sp>
      <p:sp>
        <p:nvSpPr>
          <p:cNvPr id="8" name="7 Rectángulo"/>
          <p:cNvSpPr/>
          <p:nvPr/>
        </p:nvSpPr>
        <p:spPr>
          <a:xfrm>
            <a:off x="762000" y="4373106"/>
            <a:ext cx="8001000" cy="1524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Arco"/>
          <p:cNvSpPr/>
          <p:nvPr/>
        </p:nvSpPr>
        <p:spPr>
          <a:xfrm rot="21416940" flipH="1">
            <a:off x="303108" y="4507491"/>
            <a:ext cx="575639" cy="792460"/>
          </a:xfrm>
          <a:prstGeom prst="arc">
            <a:avLst>
              <a:gd name="adj1" fmla="val 16200000"/>
              <a:gd name="adj2" fmla="val 506734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762000" y="5878056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Repetir</a:t>
            </a:r>
            <a:r>
              <a:rPr lang="en-US" sz="2400" dirty="0" smtClean="0"/>
              <a:t> el </a:t>
            </a:r>
            <a:r>
              <a:rPr lang="en-US" sz="2400" dirty="0" err="1" smtClean="0"/>
              <a:t>proceso</a:t>
            </a:r>
            <a:r>
              <a:rPr lang="en-US" sz="2400" dirty="0" smtClean="0"/>
              <a:t> hasta </a:t>
            </a:r>
            <a:r>
              <a:rPr lang="en-US" sz="2400" dirty="0" err="1" smtClean="0"/>
              <a:t>haber</a:t>
            </a:r>
            <a:r>
              <a:rPr lang="en-US" sz="2400" dirty="0" smtClean="0"/>
              <a:t> </a:t>
            </a:r>
            <a:r>
              <a:rPr lang="en-US" sz="2400" dirty="0" err="1" smtClean="0"/>
              <a:t>inspeccionado</a:t>
            </a:r>
            <a:r>
              <a:rPr lang="en-US" sz="2400" dirty="0" smtClean="0"/>
              <a:t> </a:t>
            </a:r>
            <a:r>
              <a:rPr lang="en-US" sz="2400" dirty="0" err="1" smtClean="0"/>
              <a:t>todo</a:t>
            </a:r>
            <a:r>
              <a:rPr lang="en-US" sz="2400" dirty="0" smtClean="0"/>
              <a:t> el </a:t>
            </a:r>
            <a:r>
              <a:rPr lang="en-US" sz="2400" dirty="0" err="1" smtClean="0"/>
              <a:t>orden</a:t>
            </a:r>
            <a:r>
              <a:rPr lang="en-US" sz="2400" dirty="0" smtClean="0"/>
              <a:t> lineal, </a:t>
            </a:r>
            <a:r>
              <a:rPr lang="en-US" sz="2400" dirty="0" err="1" smtClean="0"/>
              <a:t>si</a:t>
            </a:r>
            <a:r>
              <a:rPr lang="en-US" sz="2400" dirty="0" smtClean="0"/>
              <a:t> se </a:t>
            </a:r>
            <a:r>
              <a:rPr lang="en-US" sz="2400" dirty="0" err="1" smtClean="0"/>
              <a:t>llegó</a:t>
            </a:r>
            <a:r>
              <a:rPr lang="en-US" sz="2400" dirty="0" smtClean="0"/>
              <a:t> hasta el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vértice</a:t>
            </a:r>
            <a:r>
              <a:rPr lang="en-US" sz="2400" dirty="0" smtClean="0"/>
              <a:t>, return </a:t>
            </a:r>
            <a:r>
              <a:rPr lang="en-US" sz="2400" b="1" i="1" dirty="0" smtClean="0">
                <a:solidFill>
                  <a:srgbClr val="FF0000"/>
                </a:solidFill>
              </a:rPr>
              <a:t>true</a:t>
            </a:r>
            <a:endParaRPr lang="es-ES" sz="2400" b="1" i="1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19800" y="1918395"/>
            <a:ext cx="0" cy="129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01000" y="1905000"/>
            <a:ext cx="0" cy="129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0055" y="1905000"/>
            <a:ext cx="0" cy="129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Otras definiciones para Grafos Dirigidos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288" y="1085195"/>
            <a:ext cx="84248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800" b="1" dirty="0" smtClean="0">
                <a:solidFill>
                  <a:srgbClr val="0000FF"/>
                </a:solidFill>
              </a:rPr>
              <a:t>camino </a:t>
            </a:r>
            <a:r>
              <a:rPr lang="es-ES" sz="2800" b="1" dirty="0">
                <a:solidFill>
                  <a:srgbClr val="0000FF"/>
                </a:solidFill>
              </a:rPr>
              <a:t>de Hamilton</a:t>
            </a:r>
            <a:r>
              <a:rPr lang="es-ES" sz="2800" dirty="0"/>
              <a:t>: un </a:t>
            </a:r>
            <a:r>
              <a:rPr lang="es-ES" sz="2800" b="1" dirty="0"/>
              <a:t>camino</a:t>
            </a:r>
            <a:r>
              <a:rPr lang="es-ES" sz="2800" dirty="0"/>
              <a:t> </a:t>
            </a:r>
            <a:r>
              <a:rPr lang="es-ES" sz="2800" b="1" dirty="0"/>
              <a:t>simple</a:t>
            </a:r>
            <a:r>
              <a:rPr lang="es-ES" sz="2800" dirty="0"/>
              <a:t> que recorre todos los vértices del </a:t>
            </a:r>
            <a:r>
              <a:rPr lang="es-ES" sz="2800" dirty="0" smtClean="0"/>
              <a:t>grafo</a:t>
            </a:r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endParaRPr lang="en-US" sz="2800" dirty="0"/>
          </a:p>
          <a:p>
            <a:pPr eaLnBrk="1" hangingPunct="1">
              <a:spcBef>
                <a:spcPct val="50000"/>
              </a:spcBef>
            </a:pPr>
            <a:endParaRPr lang="es-ES" sz="2800" dirty="0"/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800" b="1" dirty="0" smtClean="0">
                <a:solidFill>
                  <a:srgbClr val="0000FF"/>
                </a:solidFill>
              </a:rPr>
              <a:t>ciclo </a:t>
            </a:r>
            <a:r>
              <a:rPr lang="es-ES" sz="2800" b="1" dirty="0">
                <a:solidFill>
                  <a:srgbClr val="0000FF"/>
                </a:solidFill>
              </a:rPr>
              <a:t>de Hamilton</a:t>
            </a:r>
            <a:r>
              <a:rPr lang="es-ES" sz="2800" dirty="0"/>
              <a:t>: es un </a:t>
            </a:r>
            <a:r>
              <a:rPr lang="es-ES" sz="2800" b="1" dirty="0"/>
              <a:t>camino</a:t>
            </a:r>
            <a:r>
              <a:rPr lang="es-ES" sz="2800" dirty="0"/>
              <a:t> </a:t>
            </a:r>
            <a:r>
              <a:rPr lang="es-ES" sz="2800" b="1" dirty="0"/>
              <a:t>de Hamilton </a:t>
            </a:r>
            <a:r>
              <a:rPr lang="es-ES" sz="2800" dirty="0"/>
              <a:t>que empieza y termina en el mismo vértice 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2514600" y="2590800"/>
            <a:ext cx="4267200" cy="914400"/>
            <a:chOff x="6019800" y="1219200"/>
            <a:chExt cx="4267200" cy="914400"/>
          </a:xfrm>
        </p:grpSpPr>
        <p:sp>
          <p:nvSpPr>
            <p:cNvPr id="10" name="9 Elipse"/>
            <p:cNvSpPr/>
            <p:nvPr/>
          </p:nvSpPr>
          <p:spPr>
            <a:xfrm>
              <a:off x="60198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10 Elipse"/>
            <p:cNvSpPr/>
            <p:nvPr/>
          </p:nvSpPr>
          <p:spPr>
            <a:xfrm>
              <a:off x="60198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67056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67056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7391400" y="1234966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14 Elipse"/>
            <p:cNvSpPr/>
            <p:nvPr/>
          </p:nvSpPr>
          <p:spPr>
            <a:xfrm>
              <a:off x="73914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15 Conector recto de flecha"/>
            <p:cNvCxnSpPr>
              <a:stCxn id="10" idx="6"/>
              <a:endCxn id="12" idx="2"/>
            </p:cNvCxnSpPr>
            <p:nvPr/>
          </p:nvCxnSpPr>
          <p:spPr>
            <a:xfrm>
              <a:off x="63246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>
              <a:off x="70104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4" idx="4"/>
              <a:endCxn id="11" idx="7"/>
            </p:cNvCxnSpPr>
            <p:nvPr/>
          </p:nvCxnSpPr>
          <p:spPr>
            <a:xfrm flipH="1">
              <a:off x="6279963" y="1539766"/>
              <a:ext cx="1263837" cy="3336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15" idx="2"/>
              <a:endCxn id="13" idx="6"/>
            </p:cNvCxnSpPr>
            <p:nvPr/>
          </p:nvCxnSpPr>
          <p:spPr>
            <a:xfrm flipH="1">
              <a:off x="70104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>
              <a:stCxn id="13" idx="2"/>
              <a:endCxn id="11" idx="6"/>
            </p:cNvCxnSpPr>
            <p:nvPr/>
          </p:nvCxnSpPr>
          <p:spPr>
            <a:xfrm flipH="1">
              <a:off x="63246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8077200" y="13716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(A, </a:t>
              </a:r>
              <a:r>
                <a:rPr lang="en-US" dirty="0"/>
                <a:t>B</a:t>
              </a:r>
              <a:r>
                <a:rPr lang="en-US" dirty="0" smtClean="0"/>
                <a:t>, </a:t>
              </a:r>
              <a:r>
                <a:rPr lang="en-US" dirty="0"/>
                <a:t>C</a:t>
              </a:r>
              <a:r>
                <a:rPr lang="en-US" dirty="0" smtClean="0"/>
                <a:t>, F, E, D)</a:t>
              </a:r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2514600" y="5334000"/>
            <a:ext cx="4267200" cy="914400"/>
            <a:chOff x="6019800" y="1219200"/>
            <a:chExt cx="4267200" cy="914400"/>
          </a:xfrm>
        </p:grpSpPr>
        <p:sp>
          <p:nvSpPr>
            <p:cNvPr id="26" name="25 Elipse"/>
            <p:cNvSpPr/>
            <p:nvPr/>
          </p:nvSpPr>
          <p:spPr>
            <a:xfrm>
              <a:off x="60198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Elipse"/>
            <p:cNvSpPr/>
            <p:nvPr/>
          </p:nvSpPr>
          <p:spPr>
            <a:xfrm>
              <a:off x="60198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Elipse"/>
            <p:cNvSpPr/>
            <p:nvPr/>
          </p:nvSpPr>
          <p:spPr>
            <a:xfrm>
              <a:off x="67056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Elipse"/>
            <p:cNvSpPr/>
            <p:nvPr/>
          </p:nvSpPr>
          <p:spPr>
            <a:xfrm>
              <a:off x="67056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Elipse"/>
            <p:cNvSpPr/>
            <p:nvPr/>
          </p:nvSpPr>
          <p:spPr>
            <a:xfrm>
              <a:off x="7391400" y="1234966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>
              <a:off x="73914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31 Conector recto de flecha"/>
            <p:cNvCxnSpPr>
              <a:stCxn id="26" idx="6"/>
              <a:endCxn id="28" idx="2"/>
            </p:cNvCxnSpPr>
            <p:nvPr/>
          </p:nvCxnSpPr>
          <p:spPr>
            <a:xfrm>
              <a:off x="63246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 de flecha"/>
            <p:cNvCxnSpPr/>
            <p:nvPr/>
          </p:nvCxnSpPr>
          <p:spPr>
            <a:xfrm>
              <a:off x="70104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>
              <a:stCxn id="30" idx="4"/>
              <a:endCxn id="27" idx="7"/>
            </p:cNvCxnSpPr>
            <p:nvPr/>
          </p:nvCxnSpPr>
          <p:spPr>
            <a:xfrm flipH="1">
              <a:off x="6279963" y="1539766"/>
              <a:ext cx="1263837" cy="3336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>
              <a:stCxn id="31" idx="2"/>
              <a:endCxn id="29" idx="6"/>
            </p:cNvCxnSpPr>
            <p:nvPr/>
          </p:nvCxnSpPr>
          <p:spPr>
            <a:xfrm flipH="1">
              <a:off x="70104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9" idx="2"/>
              <a:endCxn id="27" idx="6"/>
            </p:cNvCxnSpPr>
            <p:nvPr/>
          </p:nvCxnSpPr>
          <p:spPr>
            <a:xfrm flipH="1">
              <a:off x="63246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8077200" y="13716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(A, </a:t>
              </a:r>
              <a:r>
                <a:rPr lang="en-US" dirty="0"/>
                <a:t>B</a:t>
              </a:r>
              <a:r>
                <a:rPr lang="en-US" dirty="0" smtClean="0"/>
                <a:t>, </a:t>
              </a:r>
              <a:r>
                <a:rPr lang="en-US" dirty="0"/>
                <a:t>C</a:t>
              </a:r>
              <a:r>
                <a:rPr lang="en-US" dirty="0" smtClean="0"/>
                <a:t>, F, E, D, A)</a:t>
              </a:r>
            </a:p>
          </p:txBody>
        </p:sp>
      </p:grpSp>
      <p:cxnSp>
        <p:nvCxnSpPr>
          <p:cNvPr id="38" name="37 Conector recto de flecha"/>
          <p:cNvCxnSpPr>
            <a:stCxn id="31" idx="1"/>
            <a:endCxn id="26" idx="5"/>
          </p:cNvCxnSpPr>
          <p:nvPr/>
        </p:nvCxnSpPr>
        <p:spPr>
          <a:xfrm flipH="1" flipV="1">
            <a:off x="2774763" y="5594163"/>
            <a:ext cx="1156074" cy="394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Representaciones para Grafos Dirigidos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179388" y="956370"/>
            <a:ext cx="878522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s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Matriz de </a:t>
            </a:r>
            <a:r>
              <a:rPr lang="es-ES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Adyacencia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endParaRPr lang="es-ES" sz="2800" u="sng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Similar a lo visto para los grafos no dirigidos.</a:t>
            </a:r>
          </a:p>
          <a:p>
            <a:pPr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Al ser el grafo dirigido, 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se rompe la simetría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que había en la matriz cuando se trataba de grafos no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dirigidos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s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Listas de </a:t>
            </a:r>
            <a:r>
              <a:rPr lang="es-ES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Adyacencia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Similar a lo visto para los grafos no dirigidos</a:t>
            </a:r>
            <a:r>
              <a:rPr lang="es-E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7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Grafos Dirigidos Subyacentes y Conexos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81000" y="1062038"/>
            <a:ext cx="8763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800" b="1" dirty="0">
                <a:solidFill>
                  <a:srgbClr val="0000FF"/>
                </a:solidFill>
              </a:rPr>
              <a:t>G</a:t>
            </a:r>
            <a:r>
              <a:rPr lang="es-ES" sz="2800" b="1" dirty="0" smtClean="0">
                <a:solidFill>
                  <a:srgbClr val="0000FF"/>
                </a:solidFill>
              </a:rPr>
              <a:t>rafo </a:t>
            </a:r>
            <a:r>
              <a:rPr lang="es-ES" sz="2800" b="1" dirty="0">
                <a:solidFill>
                  <a:srgbClr val="0000FF"/>
                </a:solidFill>
              </a:rPr>
              <a:t>subyacente </a:t>
            </a:r>
            <a:r>
              <a:rPr lang="es-ES" sz="2800" dirty="0"/>
              <a:t>de un  grafo </a:t>
            </a:r>
            <a:r>
              <a:rPr lang="es-ES" sz="2800" dirty="0" smtClean="0"/>
              <a:t>dirigido: </a:t>
            </a:r>
            <a:r>
              <a:rPr lang="es-ES" sz="2800" dirty="0"/>
              <a:t>se obtiene, reemplazando cada </a:t>
            </a:r>
            <a:r>
              <a:rPr lang="es-ES" sz="2800" b="1" dirty="0">
                <a:solidFill>
                  <a:srgbClr val="0000FF"/>
                </a:solidFill>
              </a:rPr>
              <a:t>arco</a:t>
            </a:r>
            <a:r>
              <a:rPr lang="es-ES" sz="2800" dirty="0"/>
              <a:t> </a:t>
            </a:r>
            <a:r>
              <a:rPr lang="es-ES" sz="2800" dirty="0" smtClean="0"/>
              <a:t>del mismo, por </a:t>
            </a:r>
            <a:r>
              <a:rPr lang="es-ES" sz="2800" dirty="0"/>
              <a:t>una </a:t>
            </a:r>
            <a:r>
              <a:rPr lang="es-ES" sz="2800" b="1" dirty="0">
                <a:solidFill>
                  <a:srgbClr val="0000FF"/>
                </a:solidFill>
              </a:rPr>
              <a:t>arista</a:t>
            </a:r>
            <a:r>
              <a:rPr lang="es-ES" sz="2800" dirty="0"/>
              <a:t> </a:t>
            </a:r>
          </a:p>
          <a:p>
            <a:pPr eaLnBrk="1" hangingPunct="1"/>
            <a:endParaRPr lang="it-IT" sz="2800" b="1" dirty="0" smtClean="0"/>
          </a:p>
          <a:p>
            <a:pPr eaLnBrk="1" hangingPunct="1"/>
            <a:endParaRPr lang="it-IT" sz="2800" b="1" dirty="0"/>
          </a:p>
          <a:p>
            <a:pPr eaLnBrk="1" hangingPunct="1"/>
            <a:endParaRPr lang="it-IT" sz="2800" b="1" dirty="0" smtClean="0"/>
          </a:p>
          <a:p>
            <a:pPr eaLnBrk="1" hangingPunct="1"/>
            <a:endParaRPr lang="it-IT" sz="2800" b="1" dirty="0"/>
          </a:p>
          <a:p>
            <a:pPr eaLnBrk="1" hangingPunct="1"/>
            <a:endParaRPr lang="es-ES" sz="2800" b="1" dirty="0" smtClean="0"/>
          </a:p>
          <a:p>
            <a:pPr eaLnBrk="1" hangingPunct="1"/>
            <a:r>
              <a:rPr lang="es-ES" sz="2800" dirty="0" smtClean="0"/>
              <a:t>Un </a:t>
            </a:r>
            <a:r>
              <a:rPr lang="es-ES" sz="2800" b="1" dirty="0"/>
              <a:t>grafo dirigido </a:t>
            </a:r>
            <a:r>
              <a:rPr lang="es-ES" sz="2800" dirty="0"/>
              <a:t>es </a:t>
            </a:r>
            <a:r>
              <a:rPr lang="es-ES" sz="2800" b="1" dirty="0">
                <a:solidFill>
                  <a:srgbClr val="0000FF"/>
                </a:solidFill>
              </a:rPr>
              <a:t>conexo</a:t>
            </a:r>
            <a:r>
              <a:rPr lang="es-ES" sz="2800" dirty="0"/>
              <a:t> si su </a:t>
            </a:r>
            <a:r>
              <a:rPr lang="es-ES" sz="2800" b="1" dirty="0"/>
              <a:t>grafo subyacente </a:t>
            </a:r>
            <a:r>
              <a:rPr lang="es-ES" sz="2800" dirty="0"/>
              <a:t>es </a:t>
            </a:r>
            <a:r>
              <a:rPr lang="es-ES" sz="2800" b="1" dirty="0" smtClean="0">
                <a:solidFill>
                  <a:srgbClr val="0000FF"/>
                </a:solidFill>
              </a:rPr>
              <a:t>conexo</a:t>
            </a:r>
            <a:endParaRPr lang="es-ES" sz="2800" b="1" dirty="0">
              <a:solidFill>
                <a:srgbClr val="0000FF"/>
              </a:solidFill>
            </a:endParaRPr>
          </a:p>
          <a:p>
            <a:pPr eaLnBrk="1" hangingPunct="1"/>
            <a:endParaRPr lang="es-ES" sz="2800" b="1" dirty="0"/>
          </a:p>
          <a:p>
            <a:pPr eaLnBrk="1" hangingPunct="1"/>
            <a:endParaRPr lang="es-ES" sz="2800" b="1" dirty="0" smtClean="0"/>
          </a:p>
          <a:p>
            <a:pPr eaLnBrk="1" hangingPunct="1"/>
            <a:endParaRPr lang="es-ES" sz="2800" b="1" dirty="0"/>
          </a:p>
          <a:p>
            <a:pPr eaLnBrk="1" hangingPunct="1"/>
            <a:endParaRPr lang="es-ES" sz="2800" b="1" dirty="0" smtClean="0"/>
          </a:p>
        </p:txBody>
      </p:sp>
      <p:grpSp>
        <p:nvGrpSpPr>
          <p:cNvPr id="41" name="40 Grupo"/>
          <p:cNvGrpSpPr/>
          <p:nvPr/>
        </p:nvGrpSpPr>
        <p:grpSpPr>
          <a:xfrm>
            <a:off x="2133600" y="2209800"/>
            <a:ext cx="1676400" cy="1524000"/>
            <a:chOff x="6019800" y="609600"/>
            <a:chExt cx="1676400" cy="1524000"/>
          </a:xfrm>
        </p:grpSpPr>
        <p:sp>
          <p:nvSpPr>
            <p:cNvPr id="42" name="41 Elipse"/>
            <p:cNvSpPr/>
            <p:nvPr/>
          </p:nvSpPr>
          <p:spPr>
            <a:xfrm>
              <a:off x="60198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42 Elipse"/>
            <p:cNvSpPr/>
            <p:nvPr/>
          </p:nvSpPr>
          <p:spPr>
            <a:xfrm>
              <a:off x="60198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43 Elipse"/>
            <p:cNvSpPr/>
            <p:nvPr/>
          </p:nvSpPr>
          <p:spPr>
            <a:xfrm>
              <a:off x="67056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44 Elipse"/>
            <p:cNvSpPr/>
            <p:nvPr/>
          </p:nvSpPr>
          <p:spPr>
            <a:xfrm>
              <a:off x="67056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45 Elipse"/>
            <p:cNvSpPr/>
            <p:nvPr/>
          </p:nvSpPr>
          <p:spPr>
            <a:xfrm>
              <a:off x="7391400" y="1234966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46 Elipse"/>
            <p:cNvSpPr/>
            <p:nvPr/>
          </p:nvSpPr>
          <p:spPr>
            <a:xfrm>
              <a:off x="73914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47 Conector recto de flecha"/>
            <p:cNvCxnSpPr>
              <a:stCxn id="42" idx="6"/>
              <a:endCxn id="44" idx="2"/>
            </p:cNvCxnSpPr>
            <p:nvPr/>
          </p:nvCxnSpPr>
          <p:spPr>
            <a:xfrm>
              <a:off x="63246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/>
            <p:nvPr/>
          </p:nvCxnSpPr>
          <p:spPr>
            <a:xfrm>
              <a:off x="701040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>
              <a:stCxn id="46" idx="4"/>
              <a:endCxn id="47" idx="0"/>
            </p:cNvCxnSpPr>
            <p:nvPr/>
          </p:nvCxnSpPr>
          <p:spPr>
            <a:xfrm>
              <a:off x="7543800" y="1539766"/>
              <a:ext cx="0" cy="2890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 de flecha"/>
            <p:cNvCxnSpPr>
              <a:stCxn id="47" idx="2"/>
              <a:endCxn id="45" idx="6"/>
            </p:cNvCxnSpPr>
            <p:nvPr/>
          </p:nvCxnSpPr>
          <p:spPr>
            <a:xfrm flipH="1">
              <a:off x="70104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 de flecha"/>
            <p:cNvCxnSpPr>
              <a:stCxn id="45" idx="2"/>
              <a:endCxn id="43" idx="6"/>
            </p:cNvCxnSpPr>
            <p:nvPr/>
          </p:nvCxnSpPr>
          <p:spPr>
            <a:xfrm flipH="1">
              <a:off x="6324600" y="19812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>
              <a:stCxn id="43" idx="7"/>
              <a:endCxn id="44" idx="3"/>
            </p:cNvCxnSpPr>
            <p:nvPr/>
          </p:nvCxnSpPr>
          <p:spPr>
            <a:xfrm flipV="1">
              <a:off x="6279963" y="1479363"/>
              <a:ext cx="470274" cy="3940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53 Elipse"/>
            <p:cNvSpPr/>
            <p:nvPr/>
          </p:nvSpPr>
          <p:spPr>
            <a:xfrm>
              <a:off x="6705600" y="6096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54 Conector recto de flecha"/>
            <p:cNvCxnSpPr>
              <a:stCxn id="44" idx="0"/>
              <a:endCxn id="54" idx="4"/>
            </p:cNvCxnSpPr>
            <p:nvPr/>
          </p:nvCxnSpPr>
          <p:spPr>
            <a:xfrm flipV="1">
              <a:off x="6858000" y="9144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56 Grupo"/>
          <p:cNvGrpSpPr/>
          <p:nvPr/>
        </p:nvGrpSpPr>
        <p:grpSpPr>
          <a:xfrm>
            <a:off x="5638800" y="2225566"/>
            <a:ext cx="1676400" cy="1524000"/>
            <a:chOff x="6019800" y="609600"/>
            <a:chExt cx="1676400" cy="1524000"/>
          </a:xfrm>
        </p:grpSpPr>
        <p:sp>
          <p:nvSpPr>
            <p:cNvPr id="58" name="57 Elipse"/>
            <p:cNvSpPr/>
            <p:nvPr/>
          </p:nvSpPr>
          <p:spPr>
            <a:xfrm>
              <a:off x="60198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58 Elipse"/>
            <p:cNvSpPr/>
            <p:nvPr/>
          </p:nvSpPr>
          <p:spPr>
            <a:xfrm>
              <a:off x="60198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59 Elipse"/>
            <p:cNvSpPr/>
            <p:nvPr/>
          </p:nvSpPr>
          <p:spPr>
            <a:xfrm>
              <a:off x="67056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60 Elipse"/>
            <p:cNvSpPr/>
            <p:nvPr/>
          </p:nvSpPr>
          <p:spPr>
            <a:xfrm>
              <a:off x="67056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61 Elipse"/>
            <p:cNvSpPr/>
            <p:nvPr/>
          </p:nvSpPr>
          <p:spPr>
            <a:xfrm>
              <a:off x="7391400" y="1234966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62 Elipse"/>
            <p:cNvSpPr/>
            <p:nvPr/>
          </p:nvSpPr>
          <p:spPr>
            <a:xfrm>
              <a:off x="73914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" name="63 Conector recto de flecha"/>
            <p:cNvCxnSpPr>
              <a:stCxn id="58" idx="6"/>
              <a:endCxn id="60" idx="2"/>
            </p:cNvCxnSpPr>
            <p:nvPr/>
          </p:nvCxnSpPr>
          <p:spPr>
            <a:xfrm>
              <a:off x="6324600" y="1371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7010400" y="1371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stCxn id="62" idx="4"/>
              <a:endCxn id="63" idx="0"/>
            </p:cNvCxnSpPr>
            <p:nvPr/>
          </p:nvCxnSpPr>
          <p:spPr>
            <a:xfrm>
              <a:off x="7543800" y="1539766"/>
              <a:ext cx="0" cy="2890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63" idx="2"/>
              <a:endCxn id="61" idx="6"/>
            </p:cNvCxnSpPr>
            <p:nvPr/>
          </p:nvCxnSpPr>
          <p:spPr>
            <a:xfrm flipH="1">
              <a:off x="7010400" y="1981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stCxn id="61" idx="2"/>
              <a:endCxn id="59" idx="6"/>
            </p:cNvCxnSpPr>
            <p:nvPr/>
          </p:nvCxnSpPr>
          <p:spPr>
            <a:xfrm flipH="1">
              <a:off x="6324600" y="1981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 de flecha"/>
            <p:cNvCxnSpPr>
              <a:stCxn id="59" idx="7"/>
              <a:endCxn id="60" idx="3"/>
            </p:cNvCxnSpPr>
            <p:nvPr/>
          </p:nvCxnSpPr>
          <p:spPr>
            <a:xfrm flipV="1">
              <a:off x="6279963" y="1479363"/>
              <a:ext cx="470274" cy="3940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Elipse"/>
            <p:cNvSpPr/>
            <p:nvPr/>
          </p:nvSpPr>
          <p:spPr>
            <a:xfrm>
              <a:off x="6705600" y="6096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70 Conector recto de flecha"/>
            <p:cNvCxnSpPr>
              <a:stCxn id="60" idx="0"/>
              <a:endCxn id="70" idx="4"/>
            </p:cNvCxnSpPr>
            <p:nvPr/>
          </p:nvCxnSpPr>
          <p:spPr>
            <a:xfrm flipV="1">
              <a:off x="6858000" y="914400"/>
              <a:ext cx="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2 CuadroTexto"/>
          <p:cNvSpPr txBox="1"/>
          <p:nvPr/>
        </p:nvSpPr>
        <p:spPr>
          <a:xfrm>
            <a:off x="4343400" y="2971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ym typeface="Wingdings" pitchFamily="2" charset="2"/>
              </a:rPr>
              <a:t></a:t>
            </a:r>
            <a:endParaRPr lang="es-ES" sz="3600" dirty="0"/>
          </a:p>
        </p:txBody>
      </p:sp>
      <p:grpSp>
        <p:nvGrpSpPr>
          <p:cNvPr id="72" name="71 Grupo"/>
          <p:cNvGrpSpPr/>
          <p:nvPr/>
        </p:nvGrpSpPr>
        <p:grpSpPr>
          <a:xfrm>
            <a:off x="5638800" y="4876800"/>
            <a:ext cx="1676400" cy="1524000"/>
            <a:chOff x="6019800" y="609600"/>
            <a:chExt cx="1676400" cy="1524000"/>
          </a:xfrm>
        </p:grpSpPr>
        <p:sp>
          <p:nvSpPr>
            <p:cNvPr id="73" name="72 Elipse"/>
            <p:cNvSpPr/>
            <p:nvPr/>
          </p:nvSpPr>
          <p:spPr>
            <a:xfrm>
              <a:off x="60198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Elipse"/>
            <p:cNvSpPr/>
            <p:nvPr/>
          </p:nvSpPr>
          <p:spPr>
            <a:xfrm>
              <a:off x="60198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Elipse"/>
            <p:cNvSpPr/>
            <p:nvPr/>
          </p:nvSpPr>
          <p:spPr>
            <a:xfrm>
              <a:off x="6705600" y="1219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Elipse"/>
            <p:cNvSpPr/>
            <p:nvPr/>
          </p:nvSpPr>
          <p:spPr>
            <a:xfrm>
              <a:off x="67056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Elipse"/>
            <p:cNvSpPr/>
            <p:nvPr/>
          </p:nvSpPr>
          <p:spPr>
            <a:xfrm>
              <a:off x="7391400" y="1234966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Elipse"/>
            <p:cNvSpPr/>
            <p:nvPr/>
          </p:nvSpPr>
          <p:spPr>
            <a:xfrm>
              <a:off x="7391400" y="1828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78 Conector recto de flecha"/>
            <p:cNvCxnSpPr>
              <a:stCxn id="73" idx="6"/>
              <a:endCxn id="75" idx="2"/>
            </p:cNvCxnSpPr>
            <p:nvPr/>
          </p:nvCxnSpPr>
          <p:spPr>
            <a:xfrm>
              <a:off x="6324600" y="1371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 de flecha"/>
            <p:cNvCxnSpPr/>
            <p:nvPr/>
          </p:nvCxnSpPr>
          <p:spPr>
            <a:xfrm>
              <a:off x="7010400" y="1371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 de flecha"/>
            <p:cNvCxnSpPr>
              <a:stCxn id="77" idx="4"/>
              <a:endCxn id="78" idx="0"/>
            </p:cNvCxnSpPr>
            <p:nvPr/>
          </p:nvCxnSpPr>
          <p:spPr>
            <a:xfrm>
              <a:off x="7543800" y="1539766"/>
              <a:ext cx="0" cy="2890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 de flecha"/>
            <p:cNvCxnSpPr>
              <a:stCxn id="78" idx="2"/>
              <a:endCxn id="76" idx="6"/>
            </p:cNvCxnSpPr>
            <p:nvPr/>
          </p:nvCxnSpPr>
          <p:spPr>
            <a:xfrm flipH="1">
              <a:off x="7010400" y="1981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stCxn id="76" idx="2"/>
              <a:endCxn id="74" idx="6"/>
            </p:cNvCxnSpPr>
            <p:nvPr/>
          </p:nvCxnSpPr>
          <p:spPr>
            <a:xfrm flipH="1">
              <a:off x="6324600" y="1981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4" idx="7"/>
              <a:endCxn id="75" idx="3"/>
            </p:cNvCxnSpPr>
            <p:nvPr/>
          </p:nvCxnSpPr>
          <p:spPr>
            <a:xfrm flipV="1">
              <a:off x="6279963" y="1479363"/>
              <a:ext cx="470274" cy="3940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4 Elipse"/>
            <p:cNvSpPr/>
            <p:nvPr/>
          </p:nvSpPr>
          <p:spPr>
            <a:xfrm>
              <a:off x="6705600" y="6096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6" name="85 Conector recto de flecha"/>
            <p:cNvCxnSpPr>
              <a:stCxn id="75" idx="0"/>
              <a:endCxn id="85" idx="4"/>
            </p:cNvCxnSpPr>
            <p:nvPr/>
          </p:nvCxnSpPr>
          <p:spPr>
            <a:xfrm flipV="1">
              <a:off x="6858000" y="914400"/>
              <a:ext cx="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solidFill>
                  <a:srgbClr val="FF0000"/>
                </a:solidFill>
              </a:rPr>
              <a:t>Grafo Dirigido – unilateralmente y fuertemente conexo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04800" y="733485"/>
            <a:ext cx="85693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800" dirty="0" smtClean="0"/>
              <a:t>Un </a:t>
            </a:r>
            <a:r>
              <a:rPr lang="es-ES" sz="2800" dirty="0"/>
              <a:t>grafo dirigido es </a:t>
            </a:r>
            <a:r>
              <a:rPr lang="es-ES" sz="2800" b="1" dirty="0">
                <a:solidFill>
                  <a:srgbClr val="0000FF"/>
                </a:solidFill>
              </a:rPr>
              <a:t>unilateralmente conexo </a:t>
            </a:r>
            <a:r>
              <a:rPr lang="es-ES" sz="2800" dirty="0"/>
              <a:t>si para cada par de vértices </a:t>
            </a:r>
            <a:r>
              <a:rPr lang="es-ES" sz="2800" i="1" dirty="0" err="1" smtClean="0"/>
              <a:t>u</a:t>
            </a:r>
            <a:r>
              <a:rPr lang="es-ES" sz="2800" dirty="0" err="1" smtClean="0"/>
              <a:t>,</a:t>
            </a:r>
            <a:r>
              <a:rPr lang="es-ES" sz="2800" i="1" dirty="0" err="1" smtClean="0"/>
              <a:t>v</a:t>
            </a:r>
            <a:r>
              <a:rPr lang="es-ES" sz="2800" dirty="0" smtClean="0"/>
              <a:t> </a:t>
            </a:r>
            <a:r>
              <a:rPr lang="es-ES" sz="2800" dirty="0" smtClean="0">
                <a:sym typeface="Symbol"/>
              </a:rPr>
              <a:t></a:t>
            </a:r>
            <a:r>
              <a:rPr lang="es-ES" sz="2800" dirty="0" smtClean="0"/>
              <a:t> </a:t>
            </a:r>
            <a:r>
              <a:rPr lang="es-ES" sz="2800" i="1" dirty="0"/>
              <a:t>V</a:t>
            </a:r>
            <a:r>
              <a:rPr lang="es-ES" sz="2800" dirty="0"/>
              <a:t>, existe un camino de </a:t>
            </a:r>
            <a:r>
              <a:rPr lang="es-ES" sz="2800" i="1" dirty="0"/>
              <a:t>u</a:t>
            </a:r>
            <a:r>
              <a:rPr lang="es-ES" sz="2800" dirty="0"/>
              <a:t> a </a:t>
            </a:r>
            <a:r>
              <a:rPr lang="es-ES" sz="2800" i="1" dirty="0"/>
              <a:t>v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FF0000"/>
                </a:solidFill>
              </a:rPr>
              <a:t>ó </a:t>
            </a:r>
            <a:r>
              <a:rPr lang="es-ES" sz="2800" dirty="0"/>
              <a:t>de </a:t>
            </a:r>
            <a:r>
              <a:rPr lang="es-ES" sz="2800" i="1" dirty="0"/>
              <a:t>v</a:t>
            </a:r>
            <a:r>
              <a:rPr lang="es-ES" sz="2800" dirty="0"/>
              <a:t> a </a:t>
            </a:r>
            <a:r>
              <a:rPr lang="es-ES" sz="2800" i="1" dirty="0"/>
              <a:t>u </a:t>
            </a:r>
            <a:r>
              <a:rPr lang="es-ES" sz="2000" i="1" dirty="0"/>
              <a:t>(el “ó” implica que puede haber camino en ambos sentidos)</a:t>
            </a:r>
          </a:p>
          <a:p>
            <a:pPr eaLnBrk="1" hangingPunct="1"/>
            <a:endParaRPr lang="it-IT" sz="2000" dirty="0" smtClean="0"/>
          </a:p>
          <a:p>
            <a:pPr eaLnBrk="1" hangingPunct="1"/>
            <a:endParaRPr lang="it-IT" sz="2000" dirty="0"/>
          </a:p>
          <a:p>
            <a:pPr eaLnBrk="1" hangingPunct="1"/>
            <a:endParaRPr lang="it-IT" sz="2000" dirty="0" smtClean="0"/>
          </a:p>
          <a:p>
            <a:pPr eaLnBrk="1" hangingPunct="1"/>
            <a:endParaRPr lang="it-IT" sz="2000" dirty="0" smtClean="0"/>
          </a:p>
          <a:p>
            <a:pPr eaLnBrk="1" hangingPunct="1"/>
            <a:endParaRPr lang="it-IT" sz="2000" dirty="0"/>
          </a:p>
          <a:p>
            <a:pPr eaLnBrk="1" hangingPunct="1"/>
            <a:r>
              <a:rPr lang="es-ES" sz="2800" dirty="0"/>
              <a:t>Un grafo dirigido es </a:t>
            </a:r>
            <a:r>
              <a:rPr lang="es-ES" sz="2800" b="1" dirty="0">
                <a:solidFill>
                  <a:srgbClr val="0000FF"/>
                </a:solidFill>
              </a:rPr>
              <a:t>fuertemente conexo </a:t>
            </a:r>
            <a:r>
              <a:rPr lang="es-ES" sz="2800" dirty="0"/>
              <a:t>si entre cualquier par de vértices </a:t>
            </a:r>
            <a:r>
              <a:rPr lang="es-ES" sz="2800" b="1" dirty="0"/>
              <a:t>hay un camino, en ambas direcciones</a:t>
            </a:r>
            <a:r>
              <a:rPr lang="es-ES" sz="2800" dirty="0"/>
              <a:t>, que los </a:t>
            </a:r>
            <a:r>
              <a:rPr lang="es-ES" sz="2800" dirty="0" smtClean="0"/>
              <a:t>une</a:t>
            </a:r>
            <a:endParaRPr lang="es-ES" sz="2800" dirty="0"/>
          </a:p>
        </p:txBody>
      </p:sp>
      <p:grpSp>
        <p:nvGrpSpPr>
          <p:cNvPr id="11" name="10 Grupo"/>
          <p:cNvGrpSpPr/>
          <p:nvPr/>
        </p:nvGrpSpPr>
        <p:grpSpPr>
          <a:xfrm>
            <a:off x="3048000" y="2109846"/>
            <a:ext cx="2667000" cy="1768367"/>
            <a:chOff x="3048000" y="2438399"/>
            <a:chExt cx="2667000" cy="1768367"/>
          </a:xfrm>
        </p:grpSpPr>
        <p:sp>
          <p:nvSpPr>
            <p:cNvPr id="89" name="88 Elipse"/>
            <p:cNvSpPr/>
            <p:nvPr/>
          </p:nvSpPr>
          <p:spPr>
            <a:xfrm>
              <a:off x="4724400" y="3124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89 Elipse"/>
            <p:cNvSpPr/>
            <p:nvPr/>
          </p:nvSpPr>
          <p:spPr>
            <a:xfrm>
              <a:off x="4495800" y="3733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90 Elipse"/>
            <p:cNvSpPr/>
            <p:nvPr/>
          </p:nvSpPr>
          <p:spPr>
            <a:xfrm>
              <a:off x="5410200" y="3139966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4" name="93 Conector recto de flecha"/>
            <p:cNvCxnSpPr/>
            <p:nvPr/>
          </p:nvCxnSpPr>
          <p:spPr>
            <a:xfrm>
              <a:off x="5029200" y="3276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>
              <a:stCxn id="91" idx="3"/>
              <a:endCxn id="90" idx="7"/>
            </p:cNvCxnSpPr>
            <p:nvPr/>
          </p:nvCxnSpPr>
          <p:spPr>
            <a:xfrm flipH="1">
              <a:off x="4755963" y="3400129"/>
              <a:ext cx="698874" cy="378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98 Elipse"/>
            <p:cNvSpPr/>
            <p:nvPr/>
          </p:nvSpPr>
          <p:spPr>
            <a:xfrm>
              <a:off x="3048000" y="2590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5 Conector recto de flecha"/>
            <p:cNvCxnSpPr>
              <a:stCxn id="103" idx="2"/>
              <a:endCxn id="89" idx="4"/>
            </p:cNvCxnSpPr>
            <p:nvPr/>
          </p:nvCxnSpPr>
          <p:spPr>
            <a:xfrm flipV="1">
              <a:off x="4648088" y="3429000"/>
              <a:ext cx="228712" cy="31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Arco"/>
            <p:cNvSpPr/>
            <p:nvPr/>
          </p:nvSpPr>
          <p:spPr>
            <a:xfrm rot="10800000">
              <a:off x="3915103" y="3016467"/>
              <a:ext cx="914400" cy="914400"/>
            </a:xfrm>
            <a:prstGeom prst="arc">
              <a:avLst>
                <a:gd name="adj1" fmla="val 15198051"/>
                <a:gd name="adj2" fmla="val 2152378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100 Arco"/>
            <p:cNvSpPr/>
            <p:nvPr/>
          </p:nvSpPr>
          <p:spPr>
            <a:xfrm rot="10800000">
              <a:off x="3200400" y="2438399"/>
              <a:ext cx="914400" cy="914400"/>
            </a:xfrm>
            <a:prstGeom prst="arc">
              <a:avLst>
                <a:gd name="adj1" fmla="val 15198051"/>
                <a:gd name="adj2" fmla="val 2152378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101 Arco"/>
            <p:cNvSpPr/>
            <p:nvPr/>
          </p:nvSpPr>
          <p:spPr>
            <a:xfrm>
              <a:off x="3048000" y="2663753"/>
              <a:ext cx="914400" cy="914400"/>
            </a:xfrm>
            <a:prstGeom prst="arc">
              <a:avLst>
                <a:gd name="adj1" fmla="val 15198051"/>
                <a:gd name="adj2" fmla="val 2152378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102 Arco"/>
            <p:cNvSpPr/>
            <p:nvPr/>
          </p:nvSpPr>
          <p:spPr>
            <a:xfrm>
              <a:off x="3733800" y="3292366"/>
              <a:ext cx="914400" cy="914400"/>
            </a:xfrm>
            <a:prstGeom prst="arc">
              <a:avLst>
                <a:gd name="adj1" fmla="val 15198051"/>
                <a:gd name="adj2" fmla="val 2152378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103 Elipse"/>
            <p:cNvSpPr/>
            <p:nvPr/>
          </p:nvSpPr>
          <p:spPr>
            <a:xfrm>
              <a:off x="3781098" y="3155732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" name="104 Grupo"/>
          <p:cNvGrpSpPr/>
          <p:nvPr/>
        </p:nvGrpSpPr>
        <p:grpSpPr>
          <a:xfrm>
            <a:off x="4495800" y="5089633"/>
            <a:ext cx="1781503" cy="1768367"/>
            <a:chOff x="3048000" y="2438399"/>
            <a:chExt cx="1781503" cy="1768367"/>
          </a:xfrm>
        </p:grpSpPr>
        <p:sp>
          <p:nvSpPr>
            <p:cNvPr id="107" name="106 Elipse"/>
            <p:cNvSpPr/>
            <p:nvPr/>
          </p:nvSpPr>
          <p:spPr>
            <a:xfrm>
              <a:off x="4495800" y="3733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110 Elipse"/>
            <p:cNvSpPr/>
            <p:nvPr/>
          </p:nvSpPr>
          <p:spPr>
            <a:xfrm>
              <a:off x="3048000" y="2590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112 Arco"/>
            <p:cNvSpPr/>
            <p:nvPr/>
          </p:nvSpPr>
          <p:spPr>
            <a:xfrm rot="10800000">
              <a:off x="3915103" y="3016467"/>
              <a:ext cx="914400" cy="914400"/>
            </a:xfrm>
            <a:prstGeom prst="arc">
              <a:avLst>
                <a:gd name="adj1" fmla="val 15198051"/>
                <a:gd name="adj2" fmla="val 2152378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113 Arco"/>
            <p:cNvSpPr/>
            <p:nvPr/>
          </p:nvSpPr>
          <p:spPr>
            <a:xfrm rot="10800000">
              <a:off x="3200400" y="2438399"/>
              <a:ext cx="914400" cy="914400"/>
            </a:xfrm>
            <a:prstGeom prst="arc">
              <a:avLst>
                <a:gd name="adj1" fmla="val 15198051"/>
                <a:gd name="adj2" fmla="val 2152378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114 Arco"/>
            <p:cNvSpPr/>
            <p:nvPr/>
          </p:nvSpPr>
          <p:spPr>
            <a:xfrm>
              <a:off x="3048000" y="2663753"/>
              <a:ext cx="914400" cy="914400"/>
            </a:xfrm>
            <a:prstGeom prst="arc">
              <a:avLst>
                <a:gd name="adj1" fmla="val 15198051"/>
                <a:gd name="adj2" fmla="val 2152378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115 Arco"/>
            <p:cNvSpPr/>
            <p:nvPr/>
          </p:nvSpPr>
          <p:spPr>
            <a:xfrm>
              <a:off x="3733800" y="3292366"/>
              <a:ext cx="914400" cy="914400"/>
            </a:xfrm>
            <a:prstGeom prst="arc">
              <a:avLst>
                <a:gd name="adj1" fmla="val 15198051"/>
                <a:gd name="adj2" fmla="val 2152378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3781098" y="3155732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6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EE1EFD5D481D4384E136751014FF98" ma:contentTypeVersion="0" ma:contentTypeDescription="Crear nuevo documento." ma:contentTypeScope="" ma:versionID="9a3ad5bc45a9d0008c2acca8f5bd47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DD48FD-6639-4B75-9A25-BE5E454CFC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CFDC4E-9434-481D-A69F-DEB3ECDABF6C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BA437D4-8E4C-469A-AA87-E6390E4624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3968</Words>
  <Application>Microsoft Office PowerPoint</Application>
  <PresentationFormat>On-screen Show (4:3)</PresentationFormat>
  <Paragraphs>1191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MS Mincho</vt:lpstr>
      <vt:lpstr>ＭＳ Ｐゴシック</vt:lpstr>
      <vt:lpstr>Arial</vt:lpstr>
      <vt:lpstr>Calibri</vt:lpstr>
      <vt:lpstr>Cambria Math</vt:lpstr>
      <vt:lpstr>Consolas</vt:lpstr>
      <vt:lpstr>Symbol</vt:lpstr>
      <vt:lpstr>Times New Roman</vt:lpstr>
      <vt:lpstr>Wingdings</vt:lpstr>
      <vt:lpstr>Tema de Office</vt:lpstr>
      <vt:lpstr>- Grafos Dirigidos - Orden Topológico</vt:lpstr>
      <vt:lpstr>Definición Grafo Dirigido</vt:lpstr>
      <vt:lpstr>Definición de camino – camino simple</vt:lpstr>
      <vt:lpstr>Definición de ciclo – ciclo simple</vt:lpstr>
      <vt:lpstr>Otras definiciones para Grafos Dirigidos</vt:lpstr>
      <vt:lpstr>Otras definiciones para Grafos Dirigidos</vt:lpstr>
      <vt:lpstr>Representaciones para Grafos Dirigidos</vt:lpstr>
      <vt:lpstr>Grafos Dirigidos Subyacentes y Conexos</vt:lpstr>
      <vt:lpstr>Grafo Dirigido – unilateralmente y fuertemente conexo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Orden Topológico</vt:lpstr>
      <vt:lpstr>PowerPoint Presentation</vt:lpstr>
      <vt:lpstr>Orden Topológico</vt:lpstr>
      <vt:lpstr>Orden Topológico</vt:lpstr>
      <vt:lpstr>Orden Topológico</vt:lpstr>
      <vt:lpstr>Orden Topológico</vt:lpstr>
      <vt:lpstr>Orden Topológico</vt:lpstr>
      <vt:lpstr>DFS - Orden Topológico</vt:lpstr>
      <vt:lpstr>Orden Topológico</vt:lpstr>
      <vt:lpstr>DFS - Orden Topológico</vt:lpstr>
      <vt:lpstr>Algoritmo DFS - Orden Topológico</vt:lpstr>
      <vt:lpstr>Algoritmo DFS - Orden Topológico</vt:lpstr>
      <vt:lpstr>Algoritmo DFS - Orden Topológico</vt:lpstr>
      <vt:lpstr>Otras variantes del Algoritmo - Orden Topológico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Otros Algoritmos relacionados - Orden Topológico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Otras Algoritmos relacionados - Orden Topológico</vt:lpstr>
    </vt:vector>
  </TitlesOfParts>
  <Company>UH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</dc:creator>
  <cp:lastModifiedBy>Alberto</cp:lastModifiedBy>
  <cp:revision>371</cp:revision>
  <dcterms:created xsi:type="dcterms:W3CDTF">2010-03-15T20:16:52Z</dcterms:created>
  <dcterms:modified xsi:type="dcterms:W3CDTF">2018-03-20T15:39:08Z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0x0101007EEE1EFD5D481D4384E136751014FF98</vt:lpwstr>
  </property>
</Properties>
</file>