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318" r:id="rId5"/>
    <p:sldId id="320" r:id="rId6"/>
    <p:sldId id="321" r:id="rId7"/>
    <p:sldId id="322" r:id="rId8"/>
    <p:sldId id="323" r:id="rId9"/>
    <p:sldId id="353" r:id="rId10"/>
    <p:sldId id="325" r:id="rId11"/>
    <p:sldId id="326" r:id="rId12"/>
    <p:sldId id="328" r:id="rId13"/>
    <p:sldId id="327" r:id="rId14"/>
    <p:sldId id="329" r:id="rId15"/>
    <p:sldId id="330" r:id="rId16"/>
    <p:sldId id="359" r:id="rId17"/>
    <p:sldId id="351" r:id="rId18"/>
    <p:sldId id="354" r:id="rId19"/>
    <p:sldId id="355" r:id="rId20"/>
    <p:sldId id="356" r:id="rId21"/>
    <p:sldId id="333" r:id="rId22"/>
    <p:sldId id="334" r:id="rId23"/>
    <p:sldId id="335" r:id="rId24"/>
    <p:sldId id="337" r:id="rId25"/>
    <p:sldId id="336" r:id="rId26"/>
    <p:sldId id="338" r:id="rId27"/>
    <p:sldId id="339" r:id="rId28"/>
    <p:sldId id="340" r:id="rId29"/>
    <p:sldId id="343" r:id="rId30"/>
    <p:sldId id="342" r:id="rId31"/>
    <p:sldId id="344" r:id="rId32"/>
    <p:sldId id="357" r:id="rId33"/>
    <p:sldId id="345" r:id="rId34"/>
    <p:sldId id="347" r:id="rId35"/>
    <p:sldId id="348" r:id="rId36"/>
    <p:sldId id="349" r:id="rId37"/>
    <p:sldId id="35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FFFF"/>
    <a:srgbClr val="9900CC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51AD-377D-4C60-B1D7-63342D2752BB}" type="datetimeFigureOut">
              <a:rPr lang="es-ES_tradnl" smtClean="0"/>
              <a:pPr/>
              <a:t>18/03/2019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FBE3-CCF3-488C-9234-2E896F7D8150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61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8C8F-0717-40FB-89BC-9B0D5324655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9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467600" cy="71120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latin typeface="Times New Roman" pitchFamily="18" charset="0"/>
                <a:cs typeface="Times New Roman" pitchFamily="18" charset="0"/>
              </a:rPr>
              <a:t>Componentes Fuertemente Conexas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45" y="3830638"/>
            <a:ext cx="6858000" cy="1655762"/>
          </a:xfrm>
        </p:spPr>
        <p:txBody>
          <a:bodyPr>
            <a:normAutofit/>
          </a:bodyPr>
          <a:lstStyle/>
          <a:p>
            <a:r>
              <a:rPr lang="en-US" sz="1600" dirty="0" err="1"/>
              <a:t>Bibliografía</a:t>
            </a:r>
            <a:r>
              <a:rPr lang="en-US" sz="1600" dirty="0"/>
              <a:t>:  “Introduction to Algorithms”. </a:t>
            </a:r>
            <a:r>
              <a:rPr lang="en-US" sz="1600" dirty="0" smtClean="0"/>
              <a:t>Third </a:t>
            </a:r>
            <a:r>
              <a:rPr lang="en-US" sz="1600" dirty="0"/>
              <a:t>Edition.  </a:t>
            </a:r>
          </a:p>
          <a:p>
            <a:r>
              <a:rPr lang="en-US" sz="1600" dirty="0"/>
              <a:t>The MIT Press. Massachusetts Institute of Technology. Cambridge, Massachusetts 02142. </a:t>
            </a:r>
            <a:endParaRPr lang="en-US" sz="1600" dirty="0" smtClean="0"/>
          </a:p>
          <a:p>
            <a:r>
              <a:rPr lang="en-US" sz="1600" dirty="0" smtClean="0"/>
              <a:t>http</a:t>
            </a:r>
            <a:r>
              <a:rPr lang="en-US" sz="1600" dirty="0"/>
              <a:t>://mitpress.mit.edu</a:t>
            </a:r>
          </a:p>
          <a:p>
            <a:r>
              <a:rPr lang="en-US" sz="1600" dirty="0"/>
              <a:t>Thomas H. </a:t>
            </a:r>
            <a:r>
              <a:rPr lang="en-US" sz="1600" dirty="0" err="1"/>
              <a:t>Cormen</a:t>
            </a:r>
            <a:r>
              <a:rPr lang="en-US" sz="1600" dirty="0"/>
              <a:t>, Charles E. </a:t>
            </a:r>
            <a:r>
              <a:rPr lang="en-US" sz="1600" dirty="0" err="1"/>
              <a:t>Leiserson</a:t>
            </a:r>
            <a:r>
              <a:rPr lang="en-US" sz="1600" dirty="0"/>
              <a:t>, Ronald L. </a:t>
            </a:r>
            <a:r>
              <a:rPr lang="en-US" sz="1600" dirty="0" err="1"/>
              <a:t>Rivest</a:t>
            </a:r>
            <a:r>
              <a:rPr lang="en-US" sz="1600" dirty="0"/>
              <a:t>, Clifford </a:t>
            </a:r>
            <a:r>
              <a:rPr lang="en-US" sz="1600" dirty="0" smtClean="0"/>
              <a:t>Stein</a:t>
            </a:r>
          </a:p>
          <a:p>
            <a:endParaRPr lang="en-US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Propiedades del Grafo Reducido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4800" y="758322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rgbClr val="0070C0"/>
                </a:solidFill>
              </a:rPr>
              <a:t>Lema </a:t>
            </a:r>
            <a:r>
              <a:rPr lang="en-US" sz="2400" b="1" i="1" dirty="0" smtClean="0">
                <a:solidFill>
                  <a:srgbClr val="0070C0"/>
                </a:solidFill>
              </a:rPr>
              <a:t>1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b="1" dirty="0" smtClean="0"/>
              <a:t>- </a:t>
            </a:r>
            <a:r>
              <a:rPr lang="es-ES_tradnl" sz="2400" b="1" dirty="0" smtClean="0"/>
              <a:t>Demostración</a:t>
            </a:r>
            <a:r>
              <a:rPr lang="es-ES_tradnl" sz="2400" b="1" dirty="0"/>
              <a:t>: </a:t>
            </a:r>
            <a:endParaRPr lang="es-ES_tradnl" sz="2400" b="1" dirty="0" smtClean="0"/>
          </a:p>
          <a:p>
            <a:endParaRPr lang="es-ES_tradnl" sz="2400" dirty="0"/>
          </a:p>
          <a:p>
            <a:r>
              <a:rPr lang="es-ES_tradnl" sz="2400" dirty="0" smtClean="0"/>
              <a:t>Si </a:t>
            </a:r>
            <a:r>
              <a:rPr lang="es-ES_tradnl" sz="2400" dirty="0"/>
              <a:t>hubiera un camino de </a:t>
            </a:r>
            <a:r>
              <a:rPr lang="es-ES_tradnl" sz="2400" i="1" dirty="0"/>
              <a:t>v’ </a:t>
            </a:r>
            <a:r>
              <a:rPr lang="es-ES_tradnl" sz="2400" dirty="0"/>
              <a:t>a</a:t>
            </a:r>
            <a:r>
              <a:rPr lang="es-ES_tradnl" sz="2400" i="1" dirty="0"/>
              <a:t> v </a:t>
            </a:r>
            <a:r>
              <a:rPr lang="es-ES_tradnl" sz="2400" dirty="0"/>
              <a:t>en</a:t>
            </a:r>
            <a:r>
              <a:rPr lang="es-ES_tradnl" sz="2400" i="1" dirty="0"/>
              <a:t> G, </a:t>
            </a:r>
            <a:r>
              <a:rPr lang="es-ES_tradnl" sz="2400" dirty="0"/>
              <a:t>entonces</a:t>
            </a:r>
            <a:r>
              <a:rPr lang="es-ES_tradnl" sz="2400" i="1" dirty="0"/>
              <a:t> </a:t>
            </a:r>
            <a:r>
              <a:rPr lang="es-ES_tradnl" sz="2400" dirty="0"/>
              <a:t>habría camino de </a:t>
            </a:r>
            <a:endParaRPr lang="es-ES_tradnl" sz="2400" dirty="0" smtClean="0"/>
          </a:p>
          <a:p>
            <a:r>
              <a:rPr lang="es-ES_tradnl" sz="2400" dirty="0" smtClean="0"/>
              <a:t>(</a:t>
            </a:r>
            <a:r>
              <a:rPr lang="es-ES_tradnl" sz="2400" i="1" dirty="0" smtClean="0"/>
              <a:t>u</a:t>
            </a:r>
            <a:r>
              <a:rPr lang="es-ES_tradnl" sz="2400" dirty="0" smtClean="0"/>
              <a:t> </a:t>
            </a:r>
            <a:r>
              <a:rPr lang="es-ES_tradnl" sz="2400" i="1" dirty="0">
                <a:sym typeface="Symbol"/>
              </a:rPr>
              <a:t> </a:t>
            </a:r>
            <a:r>
              <a:rPr lang="es-ES_tradnl" sz="2400" i="1" dirty="0" smtClean="0"/>
              <a:t>u’ </a:t>
            </a:r>
            <a:r>
              <a:rPr lang="es-ES_tradnl" sz="2400" i="1" dirty="0">
                <a:sym typeface="Symbol"/>
              </a:rPr>
              <a:t> </a:t>
            </a:r>
            <a:r>
              <a:rPr lang="es-ES_tradnl" sz="2400" i="1" dirty="0" smtClean="0">
                <a:sym typeface="Symbol"/>
              </a:rPr>
              <a:t> </a:t>
            </a:r>
            <a:r>
              <a:rPr lang="es-ES_tradnl" sz="2400" i="1" dirty="0" smtClean="0"/>
              <a:t>v’)</a:t>
            </a:r>
            <a:r>
              <a:rPr lang="es-ES_tradnl" sz="2400" dirty="0" smtClean="0"/>
              <a:t> </a:t>
            </a:r>
            <a:r>
              <a:rPr lang="es-ES_tradnl" sz="2400" dirty="0"/>
              <a:t>y </a:t>
            </a:r>
            <a:r>
              <a:rPr lang="es-ES_tradnl" sz="2400" dirty="0" smtClean="0"/>
              <a:t>de( </a:t>
            </a:r>
            <a:r>
              <a:rPr lang="es-ES_tradnl" sz="2400" i="1" dirty="0"/>
              <a:t>v’</a:t>
            </a:r>
            <a:r>
              <a:rPr lang="es-ES_tradnl" sz="2400" dirty="0"/>
              <a:t> </a:t>
            </a:r>
            <a:r>
              <a:rPr lang="es-ES_tradnl" sz="2400" i="1" dirty="0">
                <a:sym typeface="Symbol"/>
              </a:rPr>
              <a:t></a:t>
            </a:r>
            <a:r>
              <a:rPr lang="es-ES_tradnl" sz="2400" dirty="0" smtClean="0"/>
              <a:t> </a:t>
            </a:r>
            <a:r>
              <a:rPr lang="es-ES_tradnl" sz="2400" i="1" dirty="0" smtClean="0"/>
              <a:t>v </a:t>
            </a:r>
            <a:r>
              <a:rPr lang="es-ES_tradnl" sz="2400" i="1" dirty="0">
                <a:sym typeface="Symbol"/>
              </a:rPr>
              <a:t> </a:t>
            </a:r>
            <a:r>
              <a:rPr lang="es-ES_tradnl" sz="2400" i="1" dirty="0" smtClean="0">
                <a:sym typeface="Symbol"/>
              </a:rPr>
              <a:t> </a:t>
            </a:r>
            <a:r>
              <a:rPr lang="es-ES_tradnl" sz="2400" i="1" dirty="0" smtClean="0"/>
              <a:t>u)</a:t>
            </a:r>
            <a:r>
              <a:rPr lang="es-ES_tradnl" sz="2400" dirty="0" smtClean="0"/>
              <a:t> </a:t>
            </a:r>
            <a:r>
              <a:rPr lang="es-ES_tradnl" sz="2400" dirty="0"/>
              <a:t>y por tanto </a:t>
            </a:r>
            <a:r>
              <a:rPr lang="es-ES_tradnl" sz="2400" i="1" dirty="0"/>
              <a:t>u</a:t>
            </a:r>
            <a:r>
              <a:rPr lang="es-ES_tradnl" sz="2400" dirty="0"/>
              <a:t> </a:t>
            </a:r>
            <a:r>
              <a:rPr lang="es-ES_tradnl" sz="2400" dirty="0" smtClean="0"/>
              <a:t>y </a:t>
            </a:r>
            <a:r>
              <a:rPr lang="es-ES_tradnl" sz="2400" i="1" dirty="0"/>
              <a:t>v’</a:t>
            </a:r>
            <a:r>
              <a:rPr lang="es-ES_tradnl" sz="2400" dirty="0"/>
              <a:t> serían alcanzables entre </a:t>
            </a:r>
            <a:r>
              <a:rPr lang="es-ES_tradnl" sz="2400" dirty="0" smtClean="0"/>
              <a:t>si, </a:t>
            </a:r>
            <a:r>
              <a:rPr lang="es-ES_tradnl" sz="2400" dirty="0"/>
              <a:t>y en ambas </a:t>
            </a:r>
            <a:r>
              <a:rPr lang="es-ES_tradnl" sz="2400" dirty="0" smtClean="0"/>
              <a:t>direcciones, </a:t>
            </a:r>
            <a:r>
              <a:rPr lang="es-ES_tradnl" sz="2400" dirty="0"/>
              <a:t>en </a:t>
            </a:r>
            <a:r>
              <a:rPr lang="es-ES_tradnl" sz="2400" i="1" dirty="0"/>
              <a:t>G, </a:t>
            </a:r>
            <a:r>
              <a:rPr lang="es-ES_tradnl" sz="2400" dirty="0"/>
              <a:t>lo </a:t>
            </a:r>
            <a:r>
              <a:rPr lang="es-ES_tradnl" sz="2400" dirty="0" smtClean="0"/>
              <a:t>cual contradice </a:t>
            </a:r>
            <a:r>
              <a:rPr lang="es-ES_tradnl" sz="2400" dirty="0"/>
              <a:t>que </a:t>
            </a:r>
            <a:r>
              <a:rPr lang="es-ES_tradnl" sz="2400" i="1" dirty="0"/>
              <a:t>C</a:t>
            </a:r>
            <a:r>
              <a:rPr lang="es-ES_tradnl" sz="2400" dirty="0"/>
              <a:t> y </a:t>
            </a:r>
            <a:r>
              <a:rPr lang="es-ES_tradnl" sz="2400" i="1" dirty="0"/>
              <a:t>C’</a:t>
            </a:r>
            <a:r>
              <a:rPr lang="es-ES_tradnl" sz="2400" dirty="0"/>
              <a:t> sean dos componentes fuertes </a:t>
            </a:r>
            <a:r>
              <a:rPr lang="es-ES_tradnl" sz="2400" b="1" dirty="0"/>
              <a:t>diferentes </a:t>
            </a:r>
            <a:r>
              <a:rPr lang="es-ES_tradnl" sz="2400" dirty="0"/>
              <a:t>de </a:t>
            </a:r>
            <a:r>
              <a:rPr lang="es-ES_tradnl" sz="2400" i="1" dirty="0" smtClean="0"/>
              <a:t>G</a:t>
            </a:r>
            <a:endParaRPr lang="es-ES" sz="2400" dirty="0"/>
          </a:p>
          <a:p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1295400" y="3869041"/>
            <a:ext cx="2286000" cy="1905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5638800" y="3869041"/>
            <a:ext cx="2286000" cy="1905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2057400" y="4326241"/>
            <a:ext cx="381000" cy="342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057400" y="5088241"/>
            <a:ext cx="381000" cy="342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6477000" y="4250041"/>
            <a:ext cx="381000" cy="342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553200" y="5012041"/>
            <a:ext cx="381000" cy="342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038350" y="419289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438900" y="4192891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u’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38350" y="497394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553200" y="4935841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v’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2" name="21 Forma libre"/>
          <p:cNvSpPr/>
          <p:nvPr/>
        </p:nvSpPr>
        <p:spPr>
          <a:xfrm>
            <a:off x="2419350" y="3810000"/>
            <a:ext cx="4114800" cy="746501"/>
          </a:xfrm>
          <a:custGeom>
            <a:avLst/>
            <a:gdLst>
              <a:gd name="connsiteX0" fmla="*/ 0 w 4114800"/>
              <a:gd name="connsiteY0" fmla="*/ 573391 h 746501"/>
              <a:gd name="connsiteX1" fmla="*/ 1104900 w 4114800"/>
              <a:gd name="connsiteY1" fmla="*/ 1891 h 746501"/>
              <a:gd name="connsiteX2" fmla="*/ 2343150 w 4114800"/>
              <a:gd name="connsiteY2" fmla="*/ 744841 h 746501"/>
              <a:gd name="connsiteX3" fmla="*/ 3257550 w 4114800"/>
              <a:gd name="connsiteY3" fmla="*/ 211441 h 746501"/>
              <a:gd name="connsiteX4" fmla="*/ 4114800 w 4114800"/>
              <a:gd name="connsiteY4" fmla="*/ 497191 h 74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746501">
                <a:moveTo>
                  <a:pt x="0" y="573391"/>
                </a:moveTo>
                <a:cubicBezTo>
                  <a:pt x="357187" y="273353"/>
                  <a:pt x="714375" y="-26684"/>
                  <a:pt x="1104900" y="1891"/>
                </a:cubicBezTo>
                <a:cubicBezTo>
                  <a:pt x="1495425" y="30466"/>
                  <a:pt x="1984375" y="709916"/>
                  <a:pt x="2343150" y="744841"/>
                </a:cubicBezTo>
                <a:cubicBezTo>
                  <a:pt x="2701925" y="779766"/>
                  <a:pt x="2962275" y="252716"/>
                  <a:pt x="3257550" y="211441"/>
                </a:cubicBezTo>
                <a:cubicBezTo>
                  <a:pt x="3552825" y="170166"/>
                  <a:pt x="3833812" y="333678"/>
                  <a:pt x="4114800" y="49719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orma libre"/>
          <p:cNvSpPr/>
          <p:nvPr/>
        </p:nvSpPr>
        <p:spPr>
          <a:xfrm>
            <a:off x="2324100" y="5295900"/>
            <a:ext cx="4267200" cy="591140"/>
          </a:xfrm>
          <a:custGeom>
            <a:avLst/>
            <a:gdLst>
              <a:gd name="connsiteX0" fmla="*/ 4267200 w 4267200"/>
              <a:gd name="connsiteY0" fmla="*/ 0 h 591140"/>
              <a:gd name="connsiteX1" fmla="*/ 2914650 w 4267200"/>
              <a:gd name="connsiteY1" fmla="*/ 590550 h 591140"/>
              <a:gd name="connsiteX2" fmla="*/ 1924050 w 4267200"/>
              <a:gd name="connsiteY2" fmla="*/ 114300 h 591140"/>
              <a:gd name="connsiteX3" fmla="*/ 895350 w 4267200"/>
              <a:gd name="connsiteY3" fmla="*/ 304800 h 591140"/>
              <a:gd name="connsiteX4" fmla="*/ 0 w 4267200"/>
              <a:gd name="connsiteY4" fmla="*/ 114300 h 59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591140">
                <a:moveTo>
                  <a:pt x="4267200" y="0"/>
                </a:moveTo>
                <a:cubicBezTo>
                  <a:pt x="3786187" y="285750"/>
                  <a:pt x="3305175" y="571500"/>
                  <a:pt x="2914650" y="590550"/>
                </a:cubicBezTo>
                <a:cubicBezTo>
                  <a:pt x="2524125" y="609600"/>
                  <a:pt x="2260600" y="161925"/>
                  <a:pt x="1924050" y="114300"/>
                </a:cubicBezTo>
                <a:cubicBezTo>
                  <a:pt x="1587500" y="66675"/>
                  <a:pt x="1216025" y="304800"/>
                  <a:pt x="895350" y="304800"/>
                </a:cubicBezTo>
                <a:cubicBezTo>
                  <a:pt x="574675" y="304800"/>
                  <a:pt x="287337" y="209550"/>
                  <a:pt x="0" y="1143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6877050" y="4381500"/>
            <a:ext cx="628665" cy="762000"/>
          </a:xfrm>
          <a:custGeom>
            <a:avLst/>
            <a:gdLst>
              <a:gd name="connsiteX0" fmla="*/ 0 w 628665"/>
              <a:gd name="connsiteY0" fmla="*/ 0 h 762000"/>
              <a:gd name="connsiteX1" fmla="*/ 381000 w 628665"/>
              <a:gd name="connsiteY1" fmla="*/ 171450 h 762000"/>
              <a:gd name="connsiteX2" fmla="*/ 95250 w 628665"/>
              <a:gd name="connsiteY2" fmla="*/ 381000 h 762000"/>
              <a:gd name="connsiteX3" fmla="*/ 628650 w 628665"/>
              <a:gd name="connsiteY3" fmla="*/ 514350 h 762000"/>
              <a:gd name="connsiteX4" fmla="*/ 76200 w 628665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65" h="762000">
                <a:moveTo>
                  <a:pt x="0" y="0"/>
                </a:moveTo>
                <a:cubicBezTo>
                  <a:pt x="182562" y="53975"/>
                  <a:pt x="365125" y="107950"/>
                  <a:pt x="381000" y="171450"/>
                </a:cubicBezTo>
                <a:cubicBezTo>
                  <a:pt x="396875" y="234950"/>
                  <a:pt x="53975" y="323850"/>
                  <a:pt x="95250" y="381000"/>
                </a:cubicBezTo>
                <a:cubicBezTo>
                  <a:pt x="136525" y="438150"/>
                  <a:pt x="631825" y="450850"/>
                  <a:pt x="628650" y="514350"/>
                </a:cubicBezTo>
                <a:cubicBezTo>
                  <a:pt x="625475" y="577850"/>
                  <a:pt x="350837" y="669925"/>
                  <a:pt x="76200" y="762000"/>
                </a:cubicBezTo>
              </a:path>
            </a:pathLst>
          </a:cu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orma libre"/>
          <p:cNvSpPr/>
          <p:nvPr/>
        </p:nvSpPr>
        <p:spPr>
          <a:xfrm>
            <a:off x="1523700" y="4245181"/>
            <a:ext cx="533700" cy="1069769"/>
          </a:xfrm>
          <a:custGeom>
            <a:avLst/>
            <a:gdLst>
              <a:gd name="connsiteX0" fmla="*/ 476550 w 533700"/>
              <a:gd name="connsiteY0" fmla="*/ 1069769 h 1069769"/>
              <a:gd name="connsiteX1" fmla="*/ 300 w 533700"/>
              <a:gd name="connsiteY1" fmla="*/ 955469 h 1069769"/>
              <a:gd name="connsiteX2" fmla="*/ 400350 w 533700"/>
              <a:gd name="connsiteY2" fmla="*/ 745919 h 1069769"/>
              <a:gd name="connsiteX3" fmla="*/ 114600 w 533700"/>
              <a:gd name="connsiteY3" fmla="*/ 498269 h 1069769"/>
              <a:gd name="connsiteX4" fmla="*/ 228900 w 533700"/>
              <a:gd name="connsiteY4" fmla="*/ 326819 h 1069769"/>
              <a:gd name="connsiteX5" fmla="*/ 305100 w 533700"/>
              <a:gd name="connsiteY5" fmla="*/ 2969 h 1069769"/>
              <a:gd name="connsiteX6" fmla="*/ 533700 w 533700"/>
              <a:gd name="connsiteY6" fmla="*/ 193469 h 10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00" h="1069769">
                <a:moveTo>
                  <a:pt x="476550" y="1069769"/>
                </a:moveTo>
                <a:cubicBezTo>
                  <a:pt x="244775" y="1039606"/>
                  <a:pt x="13000" y="1009444"/>
                  <a:pt x="300" y="955469"/>
                </a:cubicBezTo>
                <a:cubicBezTo>
                  <a:pt x="-12400" y="901494"/>
                  <a:pt x="381300" y="822119"/>
                  <a:pt x="400350" y="745919"/>
                </a:cubicBezTo>
                <a:cubicBezTo>
                  <a:pt x="419400" y="669719"/>
                  <a:pt x="143175" y="568119"/>
                  <a:pt x="114600" y="498269"/>
                </a:cubicBezTo>
                <a:cubicBezTo>
                  <a:pt x="86025" y="428419"/>
                  <a:pt x="197150" y="409369"/>
                  <a:pt x="228900" y="326819"/>
                </a:cubicBezTo>
                <a:cubicBezTo>
                  <a:pt x="260650" y="244269"/>
                  <a:pt x="254300" y="25194"/>
                  <a:pt x="305100" y="2969"/>
                </a:cubicBezTo>
                <a:cubicBezTo>
                  <a:pt x="355900" y="-19256"/>
                  <a:pt x="444800" y="87106"/>
                  <a:pt x="533700" y="193469"/>
                </a:cubicBezTo>
              </a:path>
            </a:pathLst>
          </a:cu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1295400" y="360045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467600" y="360045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</p:spTree>
    <p:extLst>
      <p:ext uri="{BB962C8B-B14F-4D97-AF65-F5344CB8AC3E}">
        <p14:creationId xmlns:p14="http://schemas.microsoft.com/office/powerpoint/2010/main" val="329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Propiedades del Grafo Reducido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" y="633948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 </a:t>
            </a:r>
            <a:r>
              <a:rPr lang="en-US" sz="2400" dirty="0" err="1" smtClean="0"/>
              <a:t>planteamiento</a:t>
            </a:r>
            <a:r>
              <a:rPr lang="en-US" sz="2400" dirty="0" smtClean="0"/>
              <a:t> del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Lema</a:t>
            </a:r>
            <a:r>
              <a:rPr lang="en-US" sz="2400" b="1" i="1" dirty="0" smtClean="0">
                <a:solidFill>
                  <a:srgbClr val="0070C0"/>
                </a:solidFill>
              </a:rPr>
              <a:t> 1</a:t>
            </a:r>
            <a:r>
              <a:rPr lang="en-US" sz="2400" dirty="0" smtClean="0"/>
              <a:t> </a:t>
            </a:r>
            <a:r>
              <a:rPr lang="en-US" sz="2400" dirty="0" err="1" smtClean="0"/>
              <a:t>podría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interpretarse</a:t>
            </a:r>
            <a:r>
              <a:rPr lang="en-US" sz="2400" dirty="0" smtClean="0"/>
              <a:t>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de la siguiente forma:</a:t>
            </a:r>
          </a:p>
          <a:p>
            <a:endParaRPr lang="en-US" sz="2400" dirty="0"/>
          </a:p>
          <a:p>
            <a:r>
              <a:rPr lang="es-ES_tradnl" sz="2400" dirty="0"/>
              <a:t>S</a:t>
            </a:r>
            <a:r>
              <a:rPr lang="es-ES_tradnl" sz="2400" dirty="0" smtClean="0"/>
              <a:t>i </a:t>
            </a:r>
            <a:r>
              <a:rPr lang="es-ES_tradnl" sz="2400" dirty="0"/>
              <a:t>en el </a:t>
            </a:r>
            <a:r>
              <a:rPr lang="es-ES_tradnl" sz="2400" b="1" dirty="0"/>
              <a:t>grafo reducido </a:t>
            </a:r>
            <a:r>
              <a:rPr lang="es-ES_tradnl" sz="2400" dirty="0"/>
              <a:t>hubiera un ciclo, entonces, las componentes fuertes implicadas en el mismo </a:t>
            </a:r>
            <a:r>
              <a:rPr lang="es-ES_tradnl" sz="2400" b="1" dirty="0"/>
              <a:t>NO fueran </a:t>
            </a:r>
            <a:r>
              <a:rPr lang="es-ES_tradnl" sz="2400" b="1" dirty="0" err="1"/>
              <a:t>maximales</a:t>
            </a:r>
            <a:r>
              <a:rPr lang="es-ES_tradnl" sz="2400" dirty="0"/>
              <a:t>, pues desde cada vértice de alguna de ellas, se puede ir a un vértice de </a:t>
            </a:r>
            <a:r>
              <a:rPr lang="es-ES_tradnl" sz="2400" dirty="0" smtClean="0"/>
              <a:t>cualquiera </a:t>
            </a:r>
            <a:r>
              <a:rPr lang="es-ES_tradnl" sz="2400" dirty="0"/>
              <a:t>de las </a:t>
            </a:r>
            <a:r>
              <a:rPr lang="es-ES_tradnl" sz="2400" dirty="0" smtClean="0"/>
              <a:t>otras, </a:t>
            </a:r>
            <a:r>
              <a:rPr lang="es-ES_tradnl" sz="2400" dirty="0"/>
              <a:t>en ambas </a:t>
            </a:r>
            <a:r>
              <a:rPr lang="es-ES_tradnl" sz="2400" dirty="0" smtClean="0"/>
              <a:t>direcciones </a:t>
            </a:r>
          </a:p>
          <a:p>
            <a:endParaRPr lang="es-ES_tradnl" sz="2400" dirty="0"/>
          </a:p>
          <a:p>
            <a:r>
              <a:rPr lang="es-ES_tradnl" sz="2400" dirty="0" smtClean="0"/>
              <a:t>La </a:t>
            </a:r>
            <a:r>
              <a:rPr lang="es-ES_tradnl" sz="2400" dirty="0"/>
              <a:t>siguiente figura muestra lo </a:t>
            </a:r>
            <a:r>
              <a:rPr lang="en-US" sz="2400" dirty="0" err="1" smtClean="0"/>
              <a:t>planteado</a:t>
            </a:r>
            <a:r>
              <a:rPr lang="en-US" sz="2400" dirty="0" smtClean="0"/>
              <a:t>:</a:t>
            </a:r>
            <a:endParaRPr lang="es-ES" sz="2400" dirty="0"/>
          </a:p>
          <a:p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518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391400" y="3807023"/>
            <a:ext cx="1477345" cy="1211997"/>
            <a:chOff x="7391400" y="3807023"/>
            <a:chExt cx="1477345" cy="121199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391400" y="4191000"/>
              <a:ext cx="1143000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391400" y="4419600"/>
              <a:ext cx="1143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497145" y="3807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dirección</a:t>
              </a:r>
              <a:endParaRPr lang="es-E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95593" y="4495800"/>
              <a:ext cx="1038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</a:t>
              </a:r>
              <a:r>
                <a:rPr lang="en-US" sz="1400" dirty="0" err="1" smtClean="0"/>
                <a:t>irección</a:t>
              </a:r>
              <a:endParaRPr lang="en-US" sz="1400" dirty="0" smtClean="0"/>
            </a:p>
            <a:p>
              <a:r>
                <a:rPr lang="en-US" sz="1400" dirty="0" err="1" smtClean="0"/>
                <a:t>contraria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37" y="304800"/>
            <a:ext cx="8686800" cy="68580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Usando DFS para hallar las componentes fuertemente conexas de un grafo dirigido G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457200" y="3059268"/>
                <a:ext cx="8382000" cy="379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STRONGLY-CONNECTED-COMPONENTS (</a:t>
                </a:r>
                <a:r>
                  <a:rPr lang="en-GB" sz="24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E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 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b="1" dirty="0" smtClean="0"/>
                  <a:t>1.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DFS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GB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para calcular 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]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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b="1" dirty="0" smtClean="0"/>
                  <a:t>2.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Determinar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b="1" dirty="0" smtClean="0"/>
                  <a:t>3.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DFS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),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comenzando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por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el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vértice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 mayor 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]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s-ES_tradnl" sz="2400" dirty="0">
                    <a:solidFill>
                      <a:schemeClr val="accent1">
                        <a:lumMod val="75000"/>
                      </a:schemeClr>
                    </a:solidFill>
                  </a:rPr>
                  <a:t>Si la búsqueda en profundidad no llega a todos los vértices, iníciese la siguiente búsqueda a partir del </a:t>
                </a:r>
                <a:r>
                  <a:rPr lang="es-ES_tradnl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vértice blanco 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 mayor </a:t>
                </a:r>
                <a:r>
                  <a:rPr lang="es-ES_tradnl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f[u]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b="1" dirty="0" smtClean="0"/>
                  <a:t>4.</a:t>
                </a:r>
                <a:r>
                  <a:rPr lang="en-GB" sz="2400" dirty="0" smtClean="0"/>
                  <a:t> 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Cada </a:t>
                </a:r>
                <a:r>
                  <a:rPr lang="es-ES_tradnl" sz="2400" dirty="0">
                    <a:solidFill>
                      <a:schemeClr val="accent1">
                        <a:lumMod val="75000"/>
                      </a:schemeClr>
                    </a:solidFill>
                  </a:rPr>
                  <a:t>árbol del bosque abarcador resultante es 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una </a:t>
                </a:r>
                <a:r>
                  <a:rPr lang="es-ES_tradnl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componente </a:t>
                </a:r>
                <a:r>
                  <a:rPr lang="es-ES_tradnl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fuertemente </a:t>
                </a:r>
                <a:r>
                  <a:rPr lang="es-ES_tradnl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conexa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 </a:t>
                </a:r>
                <a:r>
                  <a:rPr lang="es-ES_tradnl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59268"/>
                <a:ext cx="8382000" cy="3798732"/>
              </a:xfrm>
              <a:prstGeom prst="rect">
                <a:avLst/>
              </a:prstGeom>
              <a:blipFill rotWithShape="0">
                <a:blip r:embed="rId2"/>
                <a:stretch>
                  <a:fillRect l="-1091" t="-1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 redondeado"/>
          <p:cNvSpPr/>
          <p:nvPr/>
        </p:nvSpPr>
        <p:spPr>
          <a:xfrm>
            <a:off x="405063" y="1447800"/>
            <a:ext cx="8305800" cy="1219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smtClean="0">
                <a:solidFill>
                  <a:schemeClr val="tx1"/>
                </a:solidFill>
              </a:rPr>
              <a:t>Propiedad fundamental en la cual se basa el algoritmo: El </a:t>
            </a:r>
            <a:r>
              <a:rPr lang="es-ES_tradnl" sz="2400" b="1" dirty="0">
                <a:solidFill>
                  <a:schemeClr val="tx1"/>
                </a:solidFill>
              </a:rPr>
              <a:t>grafo reducido de G es un DAG, o sea, </a:t>
            </a:r>
            <a:r>
              <a:rPr lang="es-ES_tradnl" sz="2400" dirty="0">
                <a:solidFill>
                  <a:schemeClr val="tx1"/>
                </a:solidFill>
              </a:rPr>
              <a:t>es </a:t>
            </a:r>
            <a:r>
              <a:rPr lang="es-ES_tradnl" sz="2400" b="1" i="1" dirty="0">
                <a:solidFill>
                  <a:schemeClr val="tx1"/>
                </a:solidFill>
              </a:rPr>
              <a:t>dirigido</a:t>
            </a:r>
            <a:r>
              <a:rPr lang="es-ES_tradnl" sz="2400" dirty="0">
                <a:solidFill>
                  <a:schemeClr val="tx1"/>
                </a:solidFill>
              </a:rPr>
              <a:t> y</a:t>
            </a:r>
            <a:r>
              <a:rPr lang="es-ES_tradnl" sz="2400" i="1" dirty="0">
                <a:solidFill>
                  <a:schemeClr val="tx1"/>
                </a:solidFill>
              </a:rPr>
              <a:t> </a:t>
            </a:r>
            <a:r>
              <a:rPr lang="es-ES_tradnl" sz="2400" b="1" i="1" dirty="0" smtClean="0">
                <a:solidFill>
                  <a:schemeClr val="tx1"/>
                </a:solidFill>
              </a:rPr>
              <a:t>acíclico</a:t>
            </a:r>
            <a:endParaRPr lang="es-E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8600"/>
            <a:ext cx="41910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4191000" y="18785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G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42900" y="228600"/>
            <a:ext cx="4191000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857250" y="2286001"/>
            <a:ext cx="7924799" cy="2971799"/>
            <a:chOff x="533400" y="990601"/>
            <a:chExt cx="7924799" cy="29717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90601"/>
              <a:ext cx="7924799" cy="2971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8 Rectángulo"/>
            <p:cNvSpPr/>
            <p:nvPr/>
          </p:nvSpPr>
          <p:spPr>
            <a:xfrm>
              <a:off x="8020050" y="2533650"/>
              <a:ext cx="304801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115299" y="3048000"/>
              <a:ext cx="304801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020050" y="3295650"/>
              <a:ext cx="304801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7639050" y="2924174"/>
              <a:ext cx="190500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Elipse"/>
            <p:cNvSpPr/>
            <p:nvPr/>
          </p:nvSpPr>
          <p:spPr>
            <a:xfrm>
              <a:off x="7791450" y="2971800"/>
              <a:ext cx="190500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Elipse"/>
            <p:cNvSpPr/>
            <p:nvPr/>
          </p:nvSpPr>
          <p:spPr>
            <a:xfrm>
              <a:off x="7677150" y="3276600"/>
              <a:ext cx="36195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Elipse"/>
            <p:cNvSpPr/>
            <p:nvPr/>
          </p:nvSpPr>
          <p:spPr>
            <a:xfrm>
              <a:off x="7620000" y="3333750"/>
              <a:ext cx="190500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8020050" y="2895600"/>
              <a:ext cx="152401" cy="133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lipse"/>
            <p:cNvSpPr/>
            <p:nvPr/>
          </p:nvSpPr>
          <p:spPr>
            <a:xfrm>
              <a:off x="7981950" y="2914650"/>
              <a:ext cx="152401" cy="133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lipse"/>
            <p:cNvSpPr/>
            <p:nvPr/>
          </p:nvSpPr>
          <p:spPr>
            <a:xfrm>
              <a:off x="8134350" y="3524250"/>
              <a:ext cx="152401" cy="133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8305800" y="4656245"/>
                <a:ext cx="685800" cy="468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s-E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s-E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656245"/>
                <a:ext cx="685800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Rectángulo"/>
          <p:cNvSpPr/>
          <p:nvPr/>
        </p:nvSpPr>
        <p:spPr>
          <a:xfrm>
            <a:off x="857250" y="2286000"/>
            <a:ext cx="8077200" cy="297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281613" y="2795337"/>
            <a:ext cx="914400" cy="533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5190624" y="2791326"/>
            <a:ext cx="914400" cy="533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5210676" y="4215063"/>
            <a:ext cx="914400" cy="533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7123698" y="4215063"/>
            <a:ext cx="914400" cy="533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-130014" y="5498366"/>
                <a:ext cx="9372600" cy="1206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 smtClean="0"/>
                  <a:t>Tras aplicar DFS </a:t>
                </a:r>
                <a:r>
                  <a:rPr lang="es-ES" sz="2400" b="1" dirty="0"/>
                  <a:t>sobre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s-E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b="1" dirty="0"/>
                  <a:t>en </a:t>
                </a:r>
                <a:r>
                  <a:rPr lang="en-US" sz="2400" b="1" dirty="0" err="1"/>
                  <a:t>orden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descendiente</a:t>
                </a:r>
                <a:r>
                  <a:rPr lang="en-US" sz="2400" b="1" dirty="0"/>
                  <a:t> con </a:t>
                </a:r>
                <a:r>
                  <a:rPr lang="en-US" sz="2400" b="1" dirty="0" err="1"/>
                  <a:t>respecto</a:t>
                </a:r>
                <a:r>
                  <a:rPr lang="en-US" sz="2400" b="1" dirty="0"/>
                  <a:t> a f</a:t>
                </a:r>
                <a:r>
                  <a:rPr lang="en-US" sz="2400" b="1" dirty="0" smtClean="0"/>
                  <a:t>[], </a:t>
                </a:r>
                <a:r>
                  <a:rPr lang="en-US" sz="2400" b="1" dirty="0" err="1" smtClean="0"/>
                  <a:t>cada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árbol</a:t>
                </a:r>
                <a:r>
                  <a:rPr lang="en-US" sz="2400" b="1" dirty="0" smtClean="0"/>
                  <a:t> del </a:t>
                </a:r>
                <a:r>
                  <a:rPr lang="en-US" sz="2400" b="1" dirty="0" err="1" smtClean="0"/>
                  <a:t>bosque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abarcador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primero</a:t>
                </a:r>
                <a:r>
                  <a:rPr lang="en-US" sz="2400" b="1" dirty="0" smtClean="0"/>
                  <a:t> en </a:t>
                </a:r>
                <a:r>
                  <a:rPr lang="en-US" sz="2400" b="1" dirty="0" err="1" smtClean="0"/>
                  <a:t>profundidad</a:t>
                </a:r>
                <a:r>
                  <a:rPr lang="en-US" sz="2400" b="1" dirty="0" smtClean="0"/>
                  <a:t> que se </a:t>
                </a:r>
                <a:r>
                  <a:rPr lang="en-US" sz="2400" b="1" dirty="0" err="1" smtClean="0"/>
                  <a:t>obtiene</a:t>
                </a:r>
                <a:r>
                  <a:rPr lang="en-US" sz="2400" b="1" dirty="0" smtClean="0"/>
                  <a:t> , se </a:t>
                </a:r>
                <a:r>
                  <a:rPr lang="en-US" sz="2400" b="1" dirty="0" err="1" smtClean="0"/>
                  <a:t>corresponde</a:t>
                </a:r>
                <a:r>
                  <a:rPr lang="en-US" sz="2400" b="1" dirty="0" smtClean="0"/>
                  <a:t>  </a:t>
                </a:r>
                <a:r>
                  <a:rPr lang="es-ES" sz="2400" dirty="0" smtClean="0"/>
                  <a:t>con una </a:t>
                </a:r>
                <a:r>
                  <a:rPr lang="es-ES" sz="2400" b="1" dirty="0"/>
                  <a:t>componente fuertemente conexa </a:t>
                </a:r>
                <a:r>
                  <a:rPr lang="es-ES" sz="2400" b="1" dirty="0" smtClean="0"/>
                  <a:t>de G</a:t>
                </a:r>
                <a:endParaRPr lang="es-ES" sz="2400" dirty="0" smtClean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14" y="5498366"/>
                <a:ext cx="9372600" cy="1206869"/>
              </a:xfrm>
              <a:prstGeom prst="rect">
                <a:avLst/>
              </a:prstGeom>
              <a:blipFill rotWithShape="0">
                <a:blip r:embed="rId5"/>
                <a:stretch>
                  <a:fillRect l="-390" t="-3535" r="-781" b="-106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5029200" y="96107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, </a:t>
            </a:r>
            <a:r>
              <a:rPr lang="en-US" sz="2400" b="1" i="1" dirty="0"/>
              <a:t>c</a:t>
            </a:r>
            <a:r>
              <a:rPr lang="en-US" sz="2400" b="1" dirty="0"/>
              <a:t>, </a:t>
            </a:r>
            <a:r>
              <a:rPr lang="en-US" sz="2400" b="1" i="1" dirty="0"/>
              <a:t>g</a:t>
            </a:r>
            <a:r>
              <a:rPr lang="en-US" sz="2400" b="1" dirty="0"/>
              <a:t> y </a:t>
            </a:r>
            <a:r>
              <a:rPr lang="en-US" sz="2400" b="1" i="1" dirty="0"/>
              <a:t>h</a:t>
            </a:r>
            <a:r>
              <a:rPr lang="en-US" sz="2400" dirty="0"/>
              <a:t>, son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raíces</a:t>
            </a:r>
            <a:r>
              <a:rPr lang="en-US" sz="2400" dirty="0"/>
              <a:t> de </a:t>
            </a:r>
            <a:r>
              <a:rPr lang="en-US" sz="2400" dirty="0" smtClean="0"/>
              <a:t>los </a:t>
            </a:r>
            <a:r>
              <a:rPr lang="en-US" sz="2400" dirty="0" err="1" smtClean="0"/>
              <a:t>árboles</a:t>
            </a:r>
            <a:r>
              <a:rPr lang="en-US" sz="2400" dirty="0" smtClean="0"/>
              <a:t> del </a:t>
            </a:r>
            <a:r>
              <a:rPr lang="en-US" sz="2400" dirty="0" err="1" smtClean="0"/>
              <a:t>bosque</a:t>
            </a:r>
            <a:r>
              <a:rPr lang="en-US" sz="2400" dirty="0" smtClean="0"/>
              <a:t> </a:t>
            </a:r>
            <a:r>
              <a:rPr lang="en-US" sz="2400" dirty="0" err="1" smtClean="0"/>
              <a:t>abarcador</a:t>
            </a:r>
            <a:r>
              <a:rPr lang="en-US" sz="2400" dirty="0" smtClean="0"/>
              <a:t> 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38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28600" y="182822"/>
            <a:ext cx="8640334" cy="6522778"/>
            <a:chOff x="228600" y="182822"/>
            <a:chExt cx="8640334" cy="6522778"/>
          </a:xfrm>
        </p:grpSpPr>
        <p:sp>
          <p:nvSpPr>
            <p:cNvPr id="37" name="36 Rectángulo"/>
            <p:cNvSpPr/>
            <p:nvPr/>
          </p:nvSpPr>
          <p:spPr>
            <a:xfrm>
              <a:off x="264575" y="4343400"/>
              <a:ext cx="4406685" cy="2362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912775" y="3218056"/>
              <a:ext cx="3956159" cy="3487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901808" y="193040"/>
              <a:ext cx="3956159" cy="2918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44255" y="1691640"/>
              <a:ext cx="4415327" cy="2542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1 Rectángulo"/>
            <p:cNvSpPr/>
            <p:nvPr/>
          </p:nvSpPr>
          <p:spPr>
            <a:xfrm>
              <a:off x="228600" y="182822"/>
              <a:ext cx="4415327" cy="1416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12775" y="182822"/>
              <a:ext cx="3945192" cy="2862322"/>
              <a:chOff x="533400" y="382897"/>
              <a:chExt cx="3945192" cy="28623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400" y="2941376"/>
                <a:ext cx="3945192" cy="2743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3400" y="1799783"/>
                <a:ext cx="3945192" cy="2743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33400" y="382897"/>
                <a:ext cx="3945192" cy="286232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DFS_SCC_1(G)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for each vertex u ∈ G.V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WHITE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</a:t>
                </a:r>
                <a:r>
                  <a:rPr lang="el-G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π =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NIL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time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0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Stack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new Stack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vertex u ∈ G.V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if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WHITE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DFS-VISIT-1(</a:t>
                </a:r>
                <a:r>
                  <a:rPr lang="en-US" b="1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G,u,S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S; 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16588" y="3182318"/>
              <a:ext cx="4141379" cy="3416320"/>
              <a:chOff x="337213" y="3276600"/>
              <a:chExt cx="4141379" cy="3416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3400" y="6081252"/>
                <a:ext cx="3945192" cy="2743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7213" y="3276600"/>
                <a:ext cx="3945192" cy="34163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DFS-VISIT-1(</a:t>
                </a:r>
                <a:r>
                  <a:rPr lang="en-US" b="1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G,u,S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time = time + 1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u.d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time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GRAY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v ∈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G.Adj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[u]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v.color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WHITE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v.</a:t>
                </a:r>
                <a:r>
                  <a:rPr lang="el-G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π =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DFS-VISIT-1(</a:t>
                </a:r>
                <a:r>
                  <a:rPr lang="en-US" b="1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G,v,S</a:t>
                </a:r>
                <a:r>
                  <a:rPr lang="en-US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BLACK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time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time +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.Push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(u) </a:t>
                </a:r>
                <a:r>
                  <a:rPr lang="en-US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//O(1)</a:t>
                </a:r>
                <a:endPara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8600" y="1648611"/>
              <a:ext cx="4427911" cy="2585323"/>
              <a:chOff x="207374" y="1483340"/>
              <a:chExt cx="4427911" cy="25853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07374" y="3731340"/>
                <a:ext cx="4415327" cy="2743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14456" y="1483340"/>
                <a:ext cx="4420829" cy="2585323"/>
                <a:chOff x="191734" y="3810000"/>
                <a:chExt cx="3945193" cy="25853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96644" y="5212053"/>
                  <a:ext cx="3940283" cy="27434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1734" y="4948458"/>
                  <a:ext cx="3945193" cy="27434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91734" y="3810000"/>
                  <a:ext cx="3945193" cy="2585323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s-ES_tradn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DFS_SCC_2(G, S)</a:t>
                  </a:r>
                </a:p>
                <a:p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for </a:t>
                  </a:r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each vertex u ∈ G.V</a:t>
                  </a:r>
                </a:p>
                <a:p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	</a:t>
                  </a:r>
                  <a:r>
                    <a:rPr lang="en-US" dirty="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u.color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 WHITE</a:t>
                  </a:r>
                </a:p>
                <a:p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c = 0;</a:t>
                  </a:r>
                </a:p>
                <a:p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while </a:t>
                  </a:r>
                  <a:r>
                    <a:rPr lang="en-US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S</a:t>
                  </a:r>
                  <a:r>
                    <a:rPr lang="en-US" dirty="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.Count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&gt; 0</a:t>
                  </a:r>
                </a:p>
                <a:p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	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 = </a:t>
                  </a:r>
                  <a:r>
                    <a:rPr lang="en-US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S</a:t>
                  </a:r>
                  <a:r>
                    <a:rPr lang="en-US" dirty="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.Pop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() </a:t>
                  </a:r>
                  <a:r>
                    <a:rPr lang="en-US" dirty="0" smtClean="0">
                      <a:solidFill>
                        <a:srgbClr val="00B05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//O(1)</a:t>
                  </a:r>
                  <a:endPara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	if </a:t>
                  </a:r>
                  <a:r>
                    <a:rPr lang="en-US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u.color</a:t>
                  </a:r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== WHITE</a:t>
                  </a:r>
                </a:p>
                <a:p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	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</a:t>
                  </a:r>
                  <a:r>
                    <a:rPr lang="en-US" b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DFS-VISIT</a:t>
                  </a:r>
                  <a:r>
                    <a:rPr lang="en-US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-2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</a:t>
                  </a:r>
                  <a:r>
                    <a:rPr lang="en-US" dirty="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G,u,c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</a:p>
                <a:p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	 </a:t>
                  </a:r>
                  <a:r>
                    <a:rPr lang="en-US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c = c+1</a:t>
                  </a:r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16" name="6 CuadroTexto"/>
            <p:cNvSpPr txBox="1"/>
            <p:nvPr/>
          </p:nvSpPr>
          <p:spPr>
            <a:xfrm>
              <a:off x="230766" y="185702"/>
              <a:ext cx="444049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STRONGLY-CONNECTED-COMPONENTS (G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s-E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S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GB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DFS_SCC_1(G</a:t>
              </a:r>
              <a:r>
                <a:rPr lang="en-GB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Calcular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G</a:t>
              </a:r>
              <a:r>
                <a:rPr lang="en-GB" baseline="30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DFS_SCC_2(</a:t>
              </a:r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GB" b="1" baseline="300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,S)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0598" y="4526673"/>
              <a:ext cx="4420829" cy="2031325"/>
              <a:chOff x="219958" y="4390151"/>
              <a:chExt cx="4420829" cy="20313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25460" y="6082209"/>
                <a:ext cx="4415327" cy="2743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9958" y="4390151"/>
                <a:ext cx="4420829" cy="20313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DFS-VISIT-2(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G,u,c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GRAY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v ∈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G.Adj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[u]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v.color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WHITE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DFS-VISIT-2(</a:t>
                </a:r>
                <a:r>
                  <a:rPr lang="en-US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G,v,c</a:t>
                </a:r>
                <a:r>
                  <a:rPr lang="en-US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u.color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BLACK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u.CC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5162938" y="4077476"/>
            <a:ext cx="3429000" cy="160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angle 29"/>
          <p:cNvSpPr/>
          <p:nvPr/>
        </p:nvSpPr>
        <p:spPr>
          <a:xfrm>
            <a:off x="640697" y="4839476"/>
            <a:ext cx="3429000" cy="1379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7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Elipse"/>
          <p:cNvSpPr/>
          <p:nvPr/>
        </p:nvSpPr>
        <p:spPr>
          <a:xfrm>
            <a:off x="2819400" y="3212068"/>
            <a:ext cx="457200" cy="445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2286000" y="4267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53" name="52 Conector recto de flecha"/>
          <p:cNvCxnSpPr>
            <a:stCxn id="51" idx="4"/>
            <a:endCxn id="52" idx="0"/>
          </p:cNvCxnSpPr>
          <p:nvPr/>
        </p:nvCxnSpPr>
        <p:spPr>
          <a:xfrm flipH="1">
            <a:off x="2514600" y="3657600"/>
            <a:ext cx="5334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1828800" y="5105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2767263" y="5105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57" name="56 Conector recto de flecha"/>
          <p:cNvCxnSpPr>
            <a:stCxn id="52" idx="4"/>
            <a:endCxn id="54" idx="0"/>
          </p:cNvCxnSpPr>
          <p:nvPr/>
        </p:nvCxnSpPr>
        <p:spPr>
          <a:xfrm flipH="1">
            <a:off x="2057400" y="4724400"/>
            <a:ext cx="45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2" idx="4"/>
            <a:endCxn id="55" idx="0"/>
          </p:cNvCxnSpPr>
          <p:nvPr/>
        </p:nvCxnSpPr>
        <p:spPr>
          <a:xfrm>
            <a:off x="2514600" y="4724400"/>
            <a:ext cx="481263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3336759" y="4267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65" name="64 Conector recto de flecha"/>
          <p:cNvCxnSpPr>
            <a:stCxn id="51" idx="4"/>
            <a:endCxn id="61" idx="0"/>
          </p:cNvCxnSpPr>
          <p:nvPr/>
        </p:nvCxnSpPr>
        <p:spPr>
          <a:xfrm>
            <a:off x="3048000" y="3657600"/>
            <a:ext cx="517359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Elipse"/>
          <p:cNvSpPr/>
          <p:nvPr/>
        </p:nvSpPr>
        <p:spPr>
          <a:xfrm>
            <a:off x="48006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69" name="68 Elipse"/>
          <p:cNvSpPr/>
          <p:nvPr/>
        </p:nvSpPr>
        <p:spPr>
          <a:xfrm>
            <a:off x="4800600" y="4267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70" name="69 Conector recto de flecha"/>
          <p:cNvCxnSpPr>
            <a:stCxn id="68" idx="4"/>
            <a:endCxn id="69" idx="0"/>
          </p:cNvCxnSpPr>
          <p:nvPr/>
        </p:nvCxnSpPr>
        <p:spPr>
          <a:xfrm>
            <a:off x="5029200" y="3657600"/>
            <a:ext cx="0" cy="6096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Elipse"/>
          <p:cNvSpPr/>
          <p:nvPr/>
        </p:nvSpPr>
        <p:spPr>
          <a:xfrm>
            <a:off x="4800600" y="5334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72" name="71 Conector recto de flecha"/>
          <p:cNvCxnSpPr>
            <a:endCxn id="71" idx="0"/>
          </p:cNvCxnSpPr>
          <p:nvPr/>
        </p:nvCxnSpPr>
        <p:spPr>
          <a:xfrm>
            <a:off x="5029200" y="4724400"/>
            <a:ext cx="0" cy="6096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7 Grupo"/>
          <p:cNvGrpSpPr/>
          <p:nvPr/>
        </p:nvGrpSpPr>
        <p:grpSpPr>
          <a:xfrm>
            <a:off x="-8021" y="568480"/>
            <a:ext cx="4908884" cy="2341263"/>
            <a:chOff x="-76200" y="644680"/>
            <a:chExt cx="5791200" cy="2407785"/>
          </a:xfrm>
        </p:grpSpPr>
        <p:sp>
          <p:nvSpPr>
            <p:cNvPr id="73" name="72 Rectángulo redondeado"/>
            <p:cNvSpPr/>
            <p:nvPr/>
          </p:nvSpPr>
          <p:spPr>
            <a:xfrm>
              <a:off x="-76200" y="644680"/>
              <a:ext cx="5257800" cy="23832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0" y="990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15 Elipse"/>
            <p:cNvSpPr/>
            <p:nvPr/>
          </p:nvSpPr>
          <p:spPr>
            <a:xfrm>
              <a:off x="1524000" y="990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16 Elipse"/>
            <p:cNvSpPr/>
            <p:nvPr/>
          </p:nvSpPr>
          <p:spPr>
            <a:xfrm>
              <a:off x="0" y="2057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17 Elipse"/>
            <p:cNvSpPr/>
            <p:nvPr/>
          </p:nvSpPr>
          <p:spPr>
            <a:xfrm>
              <a:off x="1524000" y="2057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18 Elipse"/>
            <p:cNvSpPr/>
            <p:nvPr/>
          </p:nvSpPr>
          <p:spPr>
            <a:xfrm>
              <a:off x="3124200" y="990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19 Elipse"/>
            <p:cNvSpPr/>
            <p:nvPr/>
          </p:nvSpPr>
          <p:spPr>
            <a:xfrm>
              <a:off x="4648200" y="990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3124200" y="2057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21 Elipse"/>
            <p:cNvSpPr/>
            <p:nvPr/>
          </p:nvSpPr>
          <p:spPr>
            <a:xfrm>
              <a:off x="4648200" y="2057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23 Conector recto de flecha"/>
            <p:cNvCxnSpPr>
              <a:stCxn id="5" idx="6"/>
              <a:endCxn id="16" idx="2"/>
            </p:cNvCxnSpPr>
            <p:nvPr/>
          </p:nvCxnSpPr>
          <p:spPr>
            <a:xfrm>
              <a:off x="457200" y="1219200"/>
              <a:ext cx="10668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16" idx="6"/>
            </p:cNvCxnSpPr>
            <p:nvPr/>
          </p:nvCxnSpPr>
          <p:spPr>
            <a:xfrm>
              <a:off x="1981200" y="1219200"/>
              <a:ext cx="1143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Forma libre"/>
            <p:cNvSpPr/>
            <p:nvPr/>
          </p:nvSpPr>
          <p:spPr>
            <a:xfrm rot="408770">
              <a:off x="3613484" y="800941"/>
              <a:ext cx="1034716" cy="386175"/>
            </a:xfrm>
            <a:custGeom>
              <a:avLst/>
              <a:gdLst>
                <a:gd name="connsiteX0" fmla="*/ 0 w 1034716"/>
                <a:gd name="connsiteY0" fmla="*/ 386175 h 386175"/>
                <a:gd name="connsiteX1" fmla="*/ 529390 w 1034716"/>
                <a:gd name="connsiteY1" fmla="*/ 1164 h 386175"/>
                <a:gd name="connsiteX2" fmla="*/ 1034716 w 1034716"/>
                <a:gd name="connsiteY2" fmla="*/ 289922 h 3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716" h="386175">
                  <a:moveTo>
                    <a:pt x="0" y="386175"/>
                  </a:moveTo>
                  <a:cubicBezTo>
                    <a:pt x="178468" y="201690"/>
                    <a:pt x="356937" y="17206"/>
                    <a:pt x="529390" y="1164"/>
                  </a:cubicBezTo>
                  <a:cubicBezTo>
                    <a:pt x="701843" y="-14878"/>
                    <a:pt x="868279" y="137522"/>
                    <a:pt x="1034716" y="289922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Forma libre"/>
            <p:cNvSpPr/>
            <p:nvPr/>
          </p:nvSpPr>
          <p:spPr>
            <a:xfrm>
              <a:off x="3589421" y="1247125"/>
              <a:ext cx="1058779" cy="397286"/>
            </a:xfrm>
            <a:custGeom>
              <a:avLst/>
              <a:gdLst>
                <a:gd name="connsiteX0" fmla="*/ 1275347 w 1275347"/>
                <a:gd name="connsiteY0" fmla="*/ 24063 h 264790"/>
                <a:gd name="connsiteX1" fmla="*/ 505326 w 1275347"/>
                <a:gd name="connsiteY1" fmla="*/ 264695 h 264790"/>
                <a:gd name="connsiteX2" fmla="*/ 0 w 1275347"/>
                <a:gd name="connsiteY2" fmla="*/ 0 h 26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264790">
                  <a:moveTo>
                    <a:pt x="1275347" y="24063"/>
                  </a:moveTo>
                  <a:cubicBezTo>
                    <a:pt x="996615" y="146384"/>
                    <a:pt x="717884" y="268705"/>
                    <a:pt x="505326" y="264695"/>
                  </a:cubicBezTo>
                  <a:cubicBezTo>
                    <a:pt x="292768" y="260685"/>
                    <a:pt x="146384" y="130342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orma libre"/>
            <p:cNvSpPr/>
            <p:nvPr/>
          </p:nvSpPr>
          <p:spPr>
            <a:xfrm rot="408770">
              <a:off x="2009650" y="1919205"/>
              <a:ext cx="1140729" cy="373510"/>
            </a:xfrm>
            <a:custGeom>
              <a:avLst/>
              <a:gdLst>
                <a:gd name="connsiteX0" fmla="*/ 0 w 1034716"/>
                <a:gd name="connsiteY0" fmla="*/ 386175 h 386175"/>
                <a:gd name="connsiteX1" fmla="*/ 529390 w 1034716"/>
                <a:gd name="connsiteY1" fmla="*/ 1164 h 386175"/>
                <a:gd name="connsiteX2" fmla="*/ 1034716 w 1034716"/>
                <a:gd name="connsiteY2" fmla="*/ 289922 h 3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716" h="386175">
                  <a:moveTo>
                    <a:pt x="0" y="386175"/>
                  </a:moveTo>
                  <a:cubicBezTo>
                    <a:pt x="178468" y="201690"/>
                    <a:pt x="356937" y="17206"/>
                    <a:pt x="529390" y="1164"/>
                  </a:cubicBezTo>
                  <a:cubicBezTo>
                    <a:pt x="701843" y="-14878"/>
                    <a:pt x="868279" y="137522"/>
                    <a:pt x="1034716" y="289922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Forma libre"/>
            <p:cNvSpPr/>
            <p:nvPr/>
          </p:nvSpPr>
          <p:spPr>
            <a:xfrm>
              <a:off x="1985211" y="2359056"/>
              <a:ext cx="1138989" cy="397286"/>
            </a:xfrm>
            <a:custGeom>
              <a:avLst/>
              <a:gdLst>
                <a:gd name="connsiteX0" fmla="*/ 1275347 w 1275347"/>
                <a:gd name="connsiteY0" fmla="*/ 24063 h 264790"/>
                <a:gd name="connsiteX1" fmla="*/ 505326 w 1275347"/>
                <a:gd name="connsiteY1" fmla="*/ 264695 h 264790"/>
                <a:gd name="connsiteX2" fmla="*/ 0 w 1275347"/>
                <a:gd name="connsiteY2" fmla="*/ 0 h 26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264790">
                  <a:moveTo>
                    <a:pt x="1275347" y="24063"/>
                  </a:moveTo>
                  <a:cubicBezTo>
                    <a:pt x="996615" y="146384"/>
                    <a:pt x="717884" y="268705"/>
                    <a:pt x="505326" y="264695"/>
                  </a:cubicBezTo>
                  <a:cubicBezTo>
                    <a:pt x="292768" y="260685"/>
                    <a:pt x="146384" y="130342"/>
                    <a:pt x="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" name="36 Conector recto de flecha"/>
            <p:cNvCxnSpPr>
              <a:stCxn id="21" idx="6"/>
              <a:endCxn id="22" idx="2"/>
            </p:cNvCxnSpPr>
            <p:nvPr/>
          </p:nvCxnSpPr>
          <p:spPr>
            <a:xfrm>
              <a:off x="3581400" y="2286000"/>
              <a:ext cx="1066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stCxn id="17" idx="6"/>
              <a:endCxn id="18" idx="2"/>
            </p:cNvCxnSpPr>
            <p:nvPr/>
          </p:nvCxnSpPr>
          <p:spPr>
            <a:xfrm>
              <a:off x="457200" y="2286000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stCxn id="17" idx="0"/>
              <a:endCxn id="5" idx="4"/>
            </p:cNvCxnSpPr>
            <p:nvPr/>
          </p:nvCxnSpPr>
          <p:spPr>
            <a:xfrm flipV="1">
              <a:off x="228600" y="1447800"/>
              <a:ext cx="0" cy="6096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16" idx="3"/>
              <a:endCxn id="17" idx="7"/>
            </p:cNvCxnSpPr>
            <p:nvPr/>
          </p:nvCxnSpPr>
          <p:spPr>
            <a:xfrm flipH="1">
              <a:off x="390245" y="1380845"/>
              <a:ext cx="1200710" cy="74351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16" idx="4"/>
              <a:endCxn id="18" idx="0"/>
            </p:cNvCxnSpPr>
            <p:nvPr/>
          </p:nvCxnSpPr>
          <p:spPr>
            <a:xfrm>
              <a:off x="1752600" y="1447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>
              <a:stCxn id="19" idx="4"/>
              <a:endCxn id="21" idx="0"/>
            </p:cNvCxnSpPr>
            <p:nvPr/>
          </p:nvCxnSpPr>
          <p:spPr>
            <a:xfrm>
              <a:off x="3352800" y="1447800"/>
              <a:ext cx="0" cy="609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stCxn id="20" idx="4"/>
              <a:endCxn id="22" idx="0"/>
            </p:cNvCxnSpPr>
            <p:nvPr/>
          </p:nvCxnSpPr>
          <p:spPr>
            <a:xfrm>
              <a:off x="4876800" y="1447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73 CuadroTexto"/>
            <p:cNvSpPr txBox="1"/>
            <p:nvPr/>
          </p:nvSpPr>
          <p:spPr>
            <a:xfrm>
              <a:off x="4664241" y="2590800"/>
              <a:ext cx="1050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G</a:t>
              </a:r>
              <a:endParaRPr lang="es-ES" sz="2400" b="1" i="1" dirty="0"/>
            </a:p>
          </p:txBody>
        </p:sp>
      </p:grpSp>
      <p:sp>
        <p:nvSpPr>
          <p:cNvPr id="75" name="74 CuadroTexto"/>
          <p:cNvSpPr txBox="1"/>
          <p:nvPr/>
        </p:nvSpPr>
        <p:spPr>
          <a:xfrm>
            <a:off x="3200400" y="5939135"/>
            <a:ext cx="173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DFS_SCC_1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80611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1/10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776663" y="42952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2/7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810000" y="43153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8/9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276600" y="51294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5/6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295400" y="51294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486400" y="3212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11/16</a:t>
            </a:r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4864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12/15</a:t>
            </a:r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4864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13/14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705600" y="5791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6705600" y="5410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6705600" y="5029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6705600" y="4648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6705600" y="4267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6705600" y="3886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- </a:t>
            </a:r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6705600" y="3505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</a:t>
            </a:r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6705600" y="3124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 - </a:t>
            </a:r>
            <a:r>
              <a:rPr lang="en-US" sz="1600" dirty="0" smtClean="0">
                <a:solidFill>
                  <a:schemeClr val="tx1"/>
                </a:solidFill>
              </a:rPr>
              <a:t>16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7467600" y="6174433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8029074" y="3337646"/>
            <a:ext cx="5334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Rectángulo redondeado"/>
          <p:cNvSpPr/>
          <p:nvPr/>
        </p:nvSpPr>
        <p:spPr>
          <a:xfrm>
            <a:off x="4495800" y="581525"/>
            <a:ext cx="4664242" cy="23282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121 Elipse"/>
          <p:cNvSpPr/>
          <p:nvPr/>
        </p:nvSpPr>
        <p:spPr>
          <a:xfrm>
            <a:off x="4893967" y="104677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3" name="122 Elipse"/>
          <p:cNvSpPr/>
          <p:nvPr/>
        </p:nvSpPr>
        <p:spPr>
          <a:xfrm>
            <a:off x="6031587" y="104677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4893967" y="197806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5" name="124 Elipse"/>
          <p:cNvSpPr/>
          <p:nvPr/>
        </p:nvSpPr>
        <p:spPr>
          <a:xfrm>
            <a:off x="6031587" y="197806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7226088" y="104677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8363708" y="104677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8" name="127 Elipse"/>
          <p:cNvSpPr/>
          <p:nvPr/>
        </p:nvSpPr>
        <p:spPr>
          <a:xfrm>
            <a:off x="7226088" y="197806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8363708" y="197806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30" name="129 Conector recto de flecha"/>
          <p:cNvCxnSpPr>
            <a:stCxn id="122" idx="6"/>
            <a:endCxn id="123" idx="2"/>
          </p:cNvCxnSpPr>
          <p:nvPr/>
        </p:nvCxnSpPr>
        <p:spPr>
          <a:xfrm>
            <a:off x="5235253" y="1246334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>
            <a:stCxn id="123" idx="6"/>
          </p:cNvCxnSpPr>
          <p:nvPr/>
        </p:nvCxnSpPr>
        <p:spPr>
          <a:xfrm>
            <a:off x="6372873" y="1246334"/>
            <a:ext cx="85321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Forma libre"/>
          <p:cNvSpPr/>
          <p:nvPr/>
        </p:nvSpPr>
        <p:spPr>
          <a:xfrm rot="408770">
            <a:off x="7591324" y="881205"/>
            <a:ext cx="772384" cy="337120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132 Forma libre"/>
          <p:cNvSpPr/>
          <p:nvPr/>
        </p:nvSpPr>
        <p:spPr>
          <a:xfrm>
            <a:off x="7573361" y="1270712"/>
            <a:ext cx="790347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133 Forma libre"/>
          <p:cNvSpPr/>
          <p:nvPr/>
        </p:nvSpPr>
        <p:spPr>
          <a:xfrm rot="408770">
            <a:off x="6394110" y="1857419"/>
            <a:ext cx="851520" cy="326064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134 Forma libre"/>
          <p:cNvSpPr/>
          <p:nvPr/>
        </p:nvSpPr>
        <p:spPr>
          <a:xfrm>
            <a:off x="6375867" y="2241397"/>
            <a:ext cx="850221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6" name="135 Conector recto de flecha"/>
          <p:cNvCxnSpPr>
            <a:stCxn id="128" idx="6"/>
            <a:endCxn id="129" idx="2"/>
          </p:cNvCxnSpPr>
          <p:nvPr/>
        </p:nvCxnSpPr>
        <p:spPr>
          <a:xfrm>
            <a:off x="7567374" y="2177621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24" idx="6"/>
            <a:endCxn id="125" idx="2"/>
          </p:cNvCxnSpPr>
          <p:nvPr/>
        </p:nvCxnSpPr>
        <p:spPr>
          <a:xfrm>
            <a:off x="5235253" y="2177621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>
            <a:stCxn id="124" idx="0"/>
            <a:endCxn id="122" idx="4"/>
          </p:cNvCxnSpPr>
          <p:nvPr/>
        </p:nvCxnSpPr>
        <p:spPr>
          <a:xfrm flipV="1">
            <a:off x="5064610" y="1445896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>
            <a:stCxn id="123" idx="3"/>
            <a:endCxn id="124" idx="7"/>
          </p:cNvCxnSpPr>
          <p:nvPr/>
        </p:nvCxnSpPr>
        <p:spPr>
          <a:xfrm flipH="1">
            <a:off x="5185273" y="1387446"/>
            <a:ext cx="896294" cy="6490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>
            <a:stCxn id="123" idx="4"/>
            <a:endCxn id="125" idx="0"/>
          </p:cNvCxnSpPr>
          <p:nvPr/>
        </p:nvCxnSpPr>
        <p:spPr>
          <a:xfrm>
            <a:off x="6202230" y="1445896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7396731" y="1424889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8534351" y="1424889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8375682" y="2573243"/>
            <a:ext cx="784360" cy="40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r>
              <a:rPr lang="en-US" sz="2400" b="1" i="1" baseline="30000" dirty="0" smtClean="0"/>
              <a:t>T</a:t>
            </a:r>
            <a:endParaRPr lang="es-ES" sz="2400" b="1" i="1" baseline="30000" dirty="0"/>
          </a:p>
        </p:txBody>
      </p:sp>
    </p:spTree>
    <p:extLst>
      <p:ext uri="{BB962C8B-B14F-4D97-AF65-F5344CB8AC3E}">
        <p14:creationId xmlns:p14="http://schemas.microsoft.com/office/powerpoint/2010/main" val="27268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116 Rectángulo redondeado"/>
          <p:cNvSpPr/>
          <p:nvPr/>
        </p:nvSpPr>
        <p:spPr>
          <a:xfrm>
            <a:off x="152400" y="640794"/>
            <a:ext cx="4664242" cy="23282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121 Elipse"/>
          <p:cNvSpPr/>
          <p:nvPr/>
        </p:nvSpPr>
        <p:spPr>
          <a:xfrm>
            <a:off x="566609" y="985726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3" name="122 Elipse"/>
          <p:cNvSpPr/>
          <p:nvPr/>
        </p:nvSpPr>
        <p:spPr>
          <a:xfrm>
            <a:off x="1704229" y="985726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566609" y="1917014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5" name="124 Elipse"/>
          <p:cNvSpPr/>
          <p:nvPr/>
        </p:nvSpPr>
        <p:spPr>
          <a:xfrm>
            <a:off x="1704229" y="1917014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2898730" y="985726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4036350" y="985726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8" name="127 Elipse"/>
          <p:cNvSpPr/>
          <p:nvPr/>
        </p:nvSpPr>
        <p:spPr>
          <a:xfrm>
            <a:off x="2898730" y="1917014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4036350" y="1917014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30" name="129 Conector recto de flecha"/>
          <p:cNvCxnSpPr>
            <a:stCxn id="122" idx="6"/>
            <a:endCxn id="123" idx="2"/>
          </p:cNvCxnSpPr>
          <p:nvPr/>
        </p:nvCxnSpPr>
        <p:spPr>
          <a:xfrm>
            <a:off x="907895" y="1185288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>
            <a:stCxn id="123" idx="6"/>
          </p:cNvCxnSpPr>
          <p:nvPr/>
        </p:nvCxnSpPr>
        <p:spPr>
          <a:xfrm>
            <a:off x="2045515" y="1185288"/>
            <a:ext cx="85321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Forma libre"/>
          <p:cNvSpPr/>
          <p:nvPr/>
        </p:nvSpPr>
        <p:spPr>
          <a:xfrm rot="408770">
            <a:off x="3263966" y="820159"/>
            <a:ext cx="772384" cy="337120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132 Forma libre"/>
          <p:cNvSpPr/>
          <p:nvPr/>
        </p:nvSpPr>
        <p:spPr>
          <a:xfrm>
            <a:off x="3246003" y="1209666"/>
            <a:ext cx="790347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133 Forma libre"/>
          <p:cNvSpPr/>
          <p:nvPr/>
        </p:nvSpPr>
        <p:spPr>
          <a:xfrm rot="408770">
            <a:off x="2066752" y="1796373"/>
            <a:ext cx="851520" cy="326064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134 Forma libre"/>
          <p:cNvSpPr/>
          <p:nvPr/>
        </p:nvSpPr>
        <p:spPr>
          <a:xfrm>
            <a:off x="2048509" y="2180351"/>
            <a:ext cx="850221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6" name="135 Conector recto de flecha"/>
          <p:cNvCxnSpPr>
            <a:stCxn id="128" idx="6"/>
            <a:endCxn id="129" idx="2"/>
          </p:cNvCxnSpPr>
          <p:nvPr/>
        </p:nvCxnSpPr>
        <p:spPr>
          <a:xfrm>
            <a:off x="3240016" y="2116575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24" idx="6"/>
            <a:endCxn id="125" idx="2"/>
          </p:cNvCxnSpPr>
          <p:nvPr/>
        </p:nvCxnSpPr>
        <p:spPr>
          <a:xfrm>
            <a:off x="907895" y="2116575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>
            <a:stCxn id="124" idx="0"/>
            <a:endCxn id="122" idx="4"/>
          </p:cNvCxnSpPr>
          <p:nvPr/>
        </p:nvCxnSpPr>
        <p:spPr>
          <a:xfrm flipV="1">
            <a:off x="737252" y="1384850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>
            <a:stCxn id="123" idx="3"/>
            <a:endCxn id="124" idx="7"/>
          </p:cNvCxnSpPr>
          <p:nvPr/>
        </p:nvCxnSpPr>
        <p:spPr>
          <a:xfrm flipH="1">
            <a:off x="857915" y="1326400"/>
            <a:ext cx="896294" cy="6490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>
            <a:stCxn id="123" idx="4"/>
            <a:endCxn id="125" idx="0"/>
          </p:cNvCxnSpPr>
          <p:nvPr/>
        </p:nvCxnSpPr>
        <p:spPr>
          <a:xfrm>
            <a:off x="1874872" y="1384850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069373" y="1363843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4206993" y="1363843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4048324" y="2512197"/>
            <a:ext cx="784360" cy="40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r>
              <a:rPr lang="en-US" sz="2400" b="1" i="1" baseline="30000" dirty="0" smtClean="0"/>
              <a:t>T</a:t>
            </a:r>
            <a:endParaRPr lang="es-ES" sz="2400" b="1" i="1" baseline="30000" dirty="0"/>
          </a:p>
        </p:txBody>
      </p:sp>
      <p:sp>
        <p:nvSpPr>
          <p:cNvPr id="84" name="83 Elipse"/>
          <p:cNvSpPr/>
          <p:nvPr/>
        </p:nvSpPr>
        <p:spPr>
          <a:xfrm>
            <a:off x="1463410" y="342900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1463410" y="4020477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86" name="85 Elipse"/>
          <p:cNvSpPr/>
          <p:nvPr/>
        </p:nvSpPr>
        <p:spPr>
          <a:xfrm>
            <a:off x="1463410" y="4630077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9" name="8 Conector recto de flecha"/>
          <p:cNvCxnSpPr>
            <a:stCxn id="84" idx="4"/>
            <a:endCxn id="85" idx="0"/>
          </p:cNvCxnSpPr>
          <p:nvPr/>
        </p:nvCxnSpPr>
        <p:spPr>
          <a:xfrm>
            <a:off x="1634053" y="3828123"/>
            <a:ext cx="0" cy="192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5" idx="4"/>
            <a:endCxn id="86" idx="0"/>
          </p:cNvCxnSpPr>
          <p:nvPr/>
        </p:nvCxnSpPr>
        <p:spPr>
          <a:xfrm>
            <a:off x="1634053" y="4419600"/>
            <a:ext cx="0" cy="2104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760405" y="3429000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CC-1</a:t>
            </a:r>
            <a:endParaRPr lang="es-ES" dirty="0"/>
          </a:p>
        </p:txBody>
      </p:sp>
      <p:sp>
        <p:nvSpPr>
          <p:cNvPr id="95" name="94 CuadroTexto"/>
          <p:cNvSpPr txBox="1"/>
          <p:nvPr/>
        </p:nvSpPr>
        <p:spPr>
          <a:xfrm>
            <a:off x="1760405" y="4050268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CC-1</a:t>
            </a:r>
            <a:endParaRPr lang="es-ES" dirty="0"/>
          </a:p>
        </p:txBody>
      </p:sp>
      <p:sp>
        <p:nvSpPr>
          <p:cNvPr id="96" name="95 CuadroTexto"/>
          <p:cNvSpPr txBox="1"/>
          <p:nvPr/>
        </p:nvSpPr>
        <p:spPr>
          <a:xfrm>
            <a:off x="1760405" y="4659868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CC-1</a:t>
            </a:r>
            <a:endParaRPr lang="es-ES" dirty="0"/>
          </a:p>
        </p:txBody>
      </p:sp>
      <p:sp>
        <p:nvSpPr>
          <p:cNvPr id="97" name="96 Rectángulo"/>
          <p:cNvSpPr/>
          <p:nvPr/>
        </p:nvSpPr>
        <p:spPr>
          <a:xfrm>
            <a:off x="3681663" y="6019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81663" y="5638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3681663" y="5257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3681663" y="4876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681663" y="4495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81663" y="4114800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- </a:t>
            </a:r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3681663" y="3733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3681663" y="3352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5005137" y="6019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5005137" y="5638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5005137" y="5257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8" name="107 Rectángulo"/>
          <p:cNvSpPr/>
          <p:nvPr/>
        </p:nvSpPr>
        <p:spPr>
          <a:xfrm>
            <a:off x="5005137" y="4876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5005137" y="4495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005137" y="4114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5005137" y="3733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2" name="111 Rectángulo"/>
          <p:cNvSpPr/>
          <p:nvPr/>
        </p:nvSpPr>
        <p:spPr>
          <a:xfrm>
            <a:off x="5005137" y="3352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3" name="112 Rectángulo"/>
          <p:cNvSpPr/>
          <p:nvPr/>
        </p:nvSpPr>
        <p:spPr>
          <a:xfrm>
            <a:off x="7170822" y="6019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4" name="113 Rectángulo"/>
          <p:cNvSpPr/>
          <p:nvPr/>
        </p:nvSpPr>
        <p:spPr>
          <a:xfrm>
            <a:off x="7170822" y="5638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5" name="114 Rectángulo"/>
          <p:cNvSpPr/>
          <p:nvPr/>
        </p:nvSpPr>
        <p:spPr>
          <a:xfrm>
            <a:off x="7170822" y="5257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6" name="115 Rectángulo"/>
          <p:cNvSpPr/>
          <p:nvPr/>
        </p:nvSpPr>
        <p:spPr>
          <a:xfrm>
            <a:off x="7170822" y="4876800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8" name="117 Rectángulo"/>
          <p:cNvSpPr/>
          <p:nvPr/>
        </p:nvSpPr>
        <p:spPr>
          <a:xfrm>
            <a:off x="7170822" y="4495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9" name="118 Rectángulo"/>
          <p:cNvSpPr/>
          <p:nvPr/>
        </p:nvSpPr>
        <p:spPr>
          <a:xfrm>
            <a:off x="7170822" y="4114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0" name="119 Rectángulo"/>
          <p:cNvSpPr/>
          <p:nvPr/>
        </p:nvSpPr>
        <p:spPr>
          <a:xfrm>
            <a:off x="7170822" y="3733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1" name="120 Rectángulo"/>
          <p:cNvSpPr/>
          <p:nvPr/>
        </p:nvSpPr>
        <p:spPr>
          <a:xfrm>
            <a:off x="7170822" y="3352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6043863" y="4724400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8251659" y="5101389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4760496" y="4319337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8 Rectángulo"/>
          <p:cNvSpPr/>
          <p:nvPr/>
        </p:nvSpPr>
        <p:spPr>
          <a:xfrm>
            <a:off x="48126" y="6022033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0" name="149 Rectángulo"/>
          <p:cNvSpPr/>
          <p:nvPr/>
        </p:nvSpPr>
        <p:spPr>
          <a:xfrm>
            <a:off x="48126" y="5641033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48126" y="5260033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2" name="151 Rectángulo"/>
          <p:cNvSpPr/>
          <p:nvPr/>
        </p:nvSpPr>
        <p:spPr>
          <a:xfrm>
            <a:off x="48126" y="4879033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3" name="152 Rectángulo"/>
          <p:cNvSpPr/>
          <p:nvPr/>
        </p:nvSpPr>
        <p:spPr>
          <a:xfrm>
            <a:off x="48126" y="4498033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4" name="153 Rectángulo"/>
          <p:cNvSpPr/>
          <p:nvPr/>
        </p:nvSpPr>
        <p:spPr>
          <a:xfrm>
            <a:off x="48126" y="4117033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- </a:t>
            </a:r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5" name="154 Rectángulo"/>
          <p:cNvSpPr/>
          <p:nvPr/>
        </p:nvSpPr>
        <p:spPr>
          <a:xfrm>
            <a:off x="48126" y="3736033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</a:t>
            </a:r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6" name="155 Rectángulo"/>
          <p:cNvSpPr/>
          <p:nvPr/>
        </p:nvSpPr>
        <p:spPr>
          <a:xfrm>
            <a:off x="48126" y="3355033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2362200" y="6019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8" name="157 Rectángulo"/>
          <p:cNvSpPr/>
          <p:nvPr/>
        </p:nvSpPr>
        <p:spPr>
          <a:xfrm>
            <a:off x="2362200" y="5638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9" name="158 Rectángulo"/>
          <p:cNvSpPr/>
          <p:nvPr/>
        </p:nvSpPr>
        <p:spPr>
          <a:xfrm>
            <a:off x="2362200" y="5257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0" name="159 Rectángulo"/>
          <p:cNvSpPr/>
          <p:nvPr/>
        </p:nvSpPr>
        <p:spPr>
          <a:xfrm>
            <a:off x="2362200" y="4876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1" name="160 Rectángulo"/>
          <p:cNvSpPr/>
          <p:nvPr/>
        </p:nvSpPr>
        <p:spPr>
          <a:xfrm>
            <a:off x="2362200" y="4495800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2" name="161 Rectángulo"/>
          <p:cNvSpPr/>
          <p:nvPr/>
        </p:nvSpPr>
        <p:spPr>
          <a:xfrm>
            <a:off x="2362200" y="4114800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- </a:t>
            </a:r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3" name="162 Rectángulo"/>
          <p:cNvSpPr/>
          <p:nvPr/>
        </p:nvSpPr>
        <p:spPr>
          <a:xfrm>
            <a:off x="2362200" y="3733800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</a:t>
            </a:r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4" name="163 Rectángulo"/>
          <p:cNvSpPr/>
          <p:nvPr/>
        </p:nvSpPr>
        <p:spPr>
          <a:xfrm>
            <a:off x="2362200" y="33528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65" name="164 Rectángulo"/>
          <p:cNvSpPr/>
          <p:nvPr/>
        </p:nvSpPr>
        <p:spPr>
          <a:xfrm>
            <a:off x="2895600" y="6403033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66" name="165 Rectángulo"/>
          <p:cNvSpPr/>
          <p:nvPr/>
        </p:nvSpPr>
        <p:spPr>
          <a:xfrm>
            <a:off x="4191000" y="6400800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67" name="166 Rectángulo"/>
          <p:cNvSpPr/>
          <p:nvPr/>
        </p:nvSpPr>
        <p:spPr>
          <a:xfrm>
            <a:off x="5562600" y="6400800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68" name="167 Rectángulo"/>
          <p:cNvSpPr/>
          <p:nvPr/>
        </p:nvSpPr>
        <p:spPr>
          <a:xfrm>
            <a:off x="7696200" y="6403033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69" name="168 Rectángulo"/>
          <p:cNvSpPr/>
          <p:nvPr/>
        </p:nvSpPr>
        <p:spPr>
          <a:xfrm>
            <a:off x="5486400" y="2743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0" name="169 Rectángulo"/>
          <p:cNvSpPr/>
          <p:nvPr/>
        </p:nvSpPr>
        <p:spPr>
          <a:xfrm>
            <a:off x="5486400" y="2362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1" name="170 Rectángulo"/>
          <p:cNvSpPr/>
          <p:nvPr/>
        </p:nvSpPr>
        <p:spPr>
          <a:xfrm>
            <a:off x="5486400" y="1981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2" name="171 Rectángulo"/>
          <p:cNvSpPr/>
          <p:nvPr/>
        </p:nvSpPr>
        <p:spPr>
          <a:xfrm>
            <a:off x="5486400" y="1600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 - </a:t>
            </a:r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3" name="172 Rectángulo"/>
          <p:cNvSpPr/>
          <p:nvPr/>
        </p:nvSpPr>
        <p:spPr>
          <a:xfrm>
            <a:off x="5486400" y="1219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 - </a:t>
            </a:r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4" name="173 Rectángulo"/>
          <p:cNvSpPr/>
          <p:nvPr/>
        </p:nvSpPr>
        <p:spPr>
          <a:xfrm>
            <a:off x="5486400" y="838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- </a:t>
            </a:r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5" name="174 Rectángulo"/>
          <p:cNvSpPr/>
          <p:nvPr/>
        </p:nvSpPr>
        <p:spPr>
          <a:xfrm>
            <a:off x="5486400" y="457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</a:t>
            </a:r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6" name="175 Rectángulo"/>
          <p:cNvSpPr/>
          <p:nvPr/>
        </p:nvSpPr>
        <p:spPr>
          <a:xfrm>
            <a:off x="5486400" y="76200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 - </a:t>
            </a:r>
            <a:r>
              <a:rPr lang="en-US" sz="1600" dirty="0" smtClean="0">
                <a:solidFill>
                  <a:schemeClr val="tx1"/>
                </a:solidFill>
              </a:rPr>
              <a:t>16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7" name="176 Rectángulo"/>
          <p:cNvSpPr/>
          <p:nvPr/>
        </p:nvSpPr>
        <p:spPr>
          <a:xfrm>
            <a:off x="6248400" y="2895600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cxnSp>
        <p:nvCxnSpPr>
          <p:cNvPr id="178" name="177 Conector recto de flecha"/>
          <p:cNvCxnSpPr/>
          <p:nvPr/>
        </p:nvCxnSpPr>
        <p:spPr>
          <a:xfrm>
            <a:off x="6809874" y="289646"/>
            <a:ext cx="5334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296981" y="3312331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 </a:t>
            </a:r>
            <a:r>
              <a:rPr lang="en-US" dirty="0"/>
              <a:t>- </a:t>
            </a:r>
            <a:r>
              <a:rPr lang="en-US" sz="1600" dirty="0"/>
              <a:t>16</a:t>
            </a:r>
            <a:endParaRPr lang="es-ES" sz="1600" dirty="0"/>
          </a:p>
        </p:txBody>
      </p:sp>
      <p:cxnSp>
        <p:nvCxnSpPr>
          <p:cNvPr id="179" name="178 Conector recto de flecha"/>
          <p:cNvCxnSpPr/>
          <p:nvPr/>
        </p:nvCxnSpPr>
        <p:spPr>
          <a:xfrm>
            <a:off x="3391569" y="3934326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/>
          <p:nvPr/>
        </p:nvCxnSpPr>
        <p:spPr>
          <a:xfrm>
            <a:off x="1100970" y="3529263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180 Elipse"/>
          <p:cNvSpPr/>
          <p:nvPr/>
        </p:nvSpPr>
        <p:spPr>
          <a:xfrm>
            <a:off x="6324600" y="457200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82" name="181 Elipse"/>
          <p:cNvSpPr/>
          <p:nvPr/>
        </p:nvSpPr>
        <p:spPr>
          <a:xfrm>
            <a:off x="6324600" y="5163477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83" name="182 Conector recto de flecha"/>
          <p:cNvCxnSpPr>
            <a:stCxn id="181" idx="4"/>
            <a:endCxn id="182" idx="0"/>
          </p:cNvCxnSpPr>
          <p:nvPr/>
        </p:nvCxnSpPr>
        <p:spPr>
          <a:xfrm>
            <a:off x="6495243" y="4971123"/>
            <a:ext cx="0" cy="192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183 CuadroTexto"/>
          <p:cNvSpPr txBox="1"/>
          <p:nvPr/>
        </p:nvSpPr>
        <p:spPr>
          <a:xfrm>
            <a:off x="6621595" y="4572000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CC-2</a:t>
            </a:r>
            <a:endParaRPr lang="es-ES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6621595" y="5193268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CC-2</a:t>
            </a:r>
            <a:endParaRPr lang="es-ES" dirty="0"/>
          </a:p>
        </p:txBody>
      </p:sp>
      <p:sp>
        <p:nvSpPr>
          <p:cNvPr id="186" name="185 CuadroTexto"/>
          <p:cNvSpPr txBox="1"/>
          <p:nvPr/>
        </p:nvSpPr>
        <p:spPr>
          <a:xfrm>
            <a:off x="3673641" y="48126"/>
            <a:ext cx="173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DFS_SCC_2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2684" y="3635961"/>
            <a:ext cx="90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visitado</a:t>
            </a:r>
            <a:endParaRPr lang="es-E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286000" y="4026292"/>
            <a:ext cx="90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visitado</a:t>
            </a:r>
            <a:endParaRPr lang="es-E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607629" y="4010607"/>
            <a:ext cx="90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visitado</a:t>
            </a:r>
            <a:endParaRPr lang="es-ES" sz="14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7103498" y="4788292"/>
            <a:ext cx="90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visitado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9172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116 Rectángulo redondeado"/>
          <p:cNvSpPr/>
          <p:nvPr/>
        </p:nvSpPr>
        <p:spPr>
          <a:xfrm>
            <a:off x="2514600" y="457200"/>
            <a:ext cx="4664242" cy="23282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121 Elipse"/>
          <p:cNvSpPr/>
          <p:nvPr/>
        </p:nvSpPr>
        <p:spPr>
          <a:xfrm>
            <a:off x="2928809" y="80213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3" name="122 Elipse"/>
          <p:cNvSpPr/>
          <p:nvPr/>
        </p:nvSpPr>
        <p:spPr>
          <a:xfrm>
            <a:off x="4066429" y="80213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2928809" y="173342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5" name="124 Elipse"/>
          <p:cNvSpPr/>
          <p:nvPr/>
        </p:nvSpPr>
        <p:spPr>
          <a:xfrm>
            <a:off x="4066429" y="173342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5260930" y="80213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6398550" y="802132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8" name="127 Elipse"/>
          <p:cNvSpPr/>
          <p:nvPr/>
        </p:nvSpPr>
        <p:spPr>
          <a:xfrm>
            <a:off x="5260930" y="173342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6398550" y="1733420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30" name="129 Conector recto de flecha"/>
          <p:cNvCxnSpPr>
            <a:stCxn id="122" idx="6"/>
            <a:endCxn id="123" idx="2"/>
          </p:cNvCxnSpPr>
          <p:nvPr/>
        </p:nvCxnSpPr>
        <p:spPr>
          <a:xfrm>
            <a:off x="3270095" y="1001694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>
            <a:stCxn id="123" idx="6"/>
          </p:cNvCxnSpPr>
          <p:nvPr/>
        </p:nvCxnSpPr>
        <p:spPr>
          <a:xfrm>
            <a:off x="4407715" y="1001694"/>
            <a:ext cx="85321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Forma libre"/>
          <p:cNvSpPr/>
          <p:nvPr/>
        </p:nvSpPr>
        <p:spPr>
          <a:xfrm rot="408770">
            <a:off x="5626166" y="636565"/>
            <a:ext cx="772384" cy="337120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132 Forma libre"/>
          <p:cNvSpPr/>
          <p:nvPr/>
        </p:nvSpPr>
        <p:spPr>
          <a:xfrm>
            <a:off x="5608203" y="1026072"/>
            <a:ext cx="790347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133 Forma libre"/>
          <p:cNvSpPr/>
          <p:nvPr/>
        </p:nvSpPr>
        <p:spPr>
          <a:xfrm rot="408770">
            <a:off x="4428952" y="1612779"/>
            <a:ext cx="851520" cy="326064"/>
          </a:xfrm>
          <a:custGeom>
            <a:avLst/>
            <a:gdLst>
              <a:gd name="connsiteX0" fmla="*/ 0 w 1034716"/>
              <a:gd name="connsiteY0" fmla="*/ 386175 h 386175"/>
              <a:gd name="connsiteX1" fmla="*/ 529390 w 1034716"/>
              <a:gd name="connsiteY1" fmla="*/ 1164 h 386175"/>
              <a:gd name="connsiteX2" fmla="*/ 1034716 w 1034716"/>
              <a:gd name="connsiteY2" fmla="*/ 289922 h 3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716" h="386175">
                <a:moveTo>
                  <a:pt x="0" y="386175"/>
                </a:moveTo>
                <a:cubicBezTo>
                  <a:pt x="178468" y="201690"/>
                  <a:pt x="356937" y="17206"/>
                  <a:pt x="529390" y="1164"/>
                </a:cubicBezTo>
                <a:cubicBezTo>
                  <a:pt x="701843" y="-14878"/>
                  <a:pt x="868279" y="137522"/>
                  <a:pt x="1034716" y="289922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134 Forma libre"/>
          <p:cNvSpPr/>
          <p:nvPr/>
        </p:nvSpPr>
        <p:spPr>
          <a:xfrm>
            <a:off x="4410709" y="1996757"/>
            <a:ext cx="850221" cy="346820"/>
          </a:xfrm>
          <a:custGeom>
            <a:avLst/>
            <a:gdLst>
              <a:gd name="connsiteX0" fmla="*/ 1275347 w 1275347"/>
              <a:gd name="connsiteY0" fmla="*/ 24063 h 264790"/>
              <a:gd name="connsiteX1" fmla="*/ 505326 w 1275347"/>
              <a:gd name="connsiteY1" fmla="*/ 264695 h 264790"/>
              <a:gd name="connsiteX2" fmla="*/ 0 w 1275347"/>
              <a:gd name="connsiteY2" fmla="*/ 0 h 2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347" h="264790">
                <a:moveTo>
                  <a:pt x="1275347" y="24063"/>
                </a:moveTo>
                <a:cubicBezTo>
                  <a:pt x="996615" y="146384"/>
                  <a:pt x="717884" y="268705"/>
                  <a:pt x="505326" y="264695"/>
                </a:cubicBezTo>
                <a:cubicBezTo>
                  <a:pt x="292768" y="260685"/>
                  <a:pt x="146384" y="130342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6" name="135 Conector recto de flecha"/>
          <p:cNvCxnSpPr>
            <a:stCxn id="128" idx="6"/>
            <a:endCxn id="129" idx="2"/>
          </p:cNvCxnSpPr>
          <p:nvPr/>
        </p:nvCxnSpPr>
        <p:spPr>
          <a:xfrm>
            <a:off x="5602216" y="1932981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24" idx="6"/>
            <a:endCxn id="125" idx="2"/>
          </p:cNvCxnSpPr>
          <p:nvPr/>
        </p:nvCxnSpPr>
        <p:spPr>
          <a:xfrm>
            <a:off x="3270095" y="1932981"/>
            <a:ext cx="79633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>
            <a:stCxn id="124" idx="0"/>
            <a:endCxn id="122" idx="4"/>
          </p:cNvCxnSpPr>
          <p:nvPr/>
        </p:nvCxnSpPr>
        <p:spPr>
          <a:xfrm flipV="1">
            <a:off x="3099452" y="1201256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>
            <a:stCxn id="123" idx="3"/>
            <a:endCxn id="124" idx="7"/>
          </p:cNvCxnSpPr>
          <p:nvPr/>
        </p:nvCxnSpPr>
        <p:spPr>
          <a:xfrm flipH="1">
            <a:off x="3220115" y="1142806"/>
            <a:ext cx="896294" cy="6490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>
            <a:stCxn id="123" idx="4"/>
            <a:endCxn id="125" idx="0"/>
          </p:cNvCxnSpPr>
          <p:nvPr/>
        </p:nvCxnSpPr>
        <p:spPr>
          <a:xfrm>
            <a:off x="4237072" y="1201256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5431573" y="1180249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6569193" y="1180249"/>
            <a:ext cx="0" cy="53216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6410524" y="2328603"/>
            <a:ext cx="784360" cy="40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r>
              <a:rPr lang="en-US" sz="2400" b="1" i="1" baseline="30000" dirty="0" smtClean="0"/>
              <a:t>T</a:t>
            </a:r>
            <a:endParaRPr lang="es-ES" sz="2400" b="1" i="1" baseline="30000" dirty="0"/>
          </a:p>
        </p:txBody>
      </p:sp>
      <p:sp>
        <p:nvSpPr>
          <p:cNvPr id="113" name="112 Rectángulo"/>
          <p:cNvSpPr/>
          <p:nvPr/>
        </p:nvSpPr>
        <p:spPr>
          <a:xfrm>
            <a:off x="838200" y="5528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4" name="113 Rectángulo"/>
          <p:cNvSpPr/>
          <p:nvPr/>
        </p:nvSpPr>
        <p:spPr>
          <a:xfrm>
            <a:off x="838200" y="5147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5" name="114 Rectángulo"/>
          <p:cNvSpPr/>
          <p:nvPr/>
        </p:nvSpPr>
        <p:spPr>
          <a:xfrm>
            <a:off x="838200" y="4766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 -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6" name="115 Rectángulo"/>
          <p:cNvSpPr/>
          <p:nvPr/>
        </p:nvSpPr>
        <p:spPr>
          <a:xfrm>
            <a:off x="838200" y="4385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8" name="117 Rectángulo"/>
          <p:cNvSpPr/>
          <p:nvPr/>
        </p:nvSpPr>
        <p:spPr>
          <a:xfrm>
            <a:off x="838200" y="4004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9" name="118 Rectángulo"/>
          <p:cNvSpPr/>
          <p:nvPr/>
        </p:nvSpPr>
        <p:spPr>
          <a:xfrm>
            <a:off x="838200" y="3623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0" name="119 Rectángulo"/>
          <p:cNvSpPr/>
          <p:nvPr/>
        </p:nvSpPr>
        <p:spPr>
          <a:xfrm>
            <a:off x="838200" y="3242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1" name="120 Rectángulo"/>
          <p:cNvSpPr/>
          <p:nvPr/>
        </p:nvSpPr>
        <p:spPr>
          <a:xfrm>
            <a:off x="838200" y="2861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7" name="146 Conector recto de flecha"/>
          <p:cNvCxnSpPr/>
          <p:nvPr/>
        </p:nvCxnSpPr>
        <p:spPr>
          <a:xfrm>
            <a:off x="1943100" y="4995218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167 Rectángulo"/>
          <p:cNvSpPr/>
          <p:nvPr/>
        </p:nvSpPr>
        <p:spPr>
          <a:xfrm>
            <a:off x="1363578" y="5911851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45" name="144 Rectángulo"/>
          <p:cNvSpPr/>
          <p:nvPr/>
        </p:nvSpPr>
        <p:spPr>
          <a:xfrm>
            <a:off x="3232485" y="5528618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6" name="145 Rectángulo"/>
          <p:cNvSpPr/>
          <p:nvPr/>
        </p:nvSpPr>
        <p:spPr>
          <a:xfrm>
            <a:off x="3232485" y="5147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 - </a:t>
            </a:r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6" name="185 Rectángulo"/>
          <p:cNvSpPr/>
          <p:nvPr/>
        </p:nvSpPr>
        <p:spPr>
          <a:xfrm>
            <a:off x="3232485" y="4766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7" name="186 Rectángulo"/>
          <p:cNvSpPr/>
          <p:nvPr/>
        </p:nvSpPr>
        <p:spPr>
          <a:xfrm>
            <a:off x="3232485" y="4385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8" name="187 Rectángulo"/>
          <p:cNvSpPr/>
          <p:nvPr/>
        </p:nvSpPr>
        <p:spPr>
          <a:xfrm>
            <a:off x="3232485" y="4004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9" name="188 Rectángulo"/>
          <p:cNvSpPr/>
          <p:nvPr/>
        </p:nvSpPr>
        <p:spPr>
          <a:xfrm>
            <a:off x="3232485" y="3623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90" name="189 Rectángulo"/>
          <p:cNvSpPr/>
          <p:nvPr/>
        </p:nvSpPr>
        <p:spPr>
          <a:xfrm>
            <a:off x="3232485" y="3242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91" name="190 Rectángulo"/>
          <p:cNvSpPr/>
          <p:nvPr/>
        </p:nvSpPr>
        <p:spPr>
          <a:xfrm>
            <a:off x="3232485" y="2861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92" name="191 Conector recto de flecha"/>
          <p:cNvCxnSpPr/>
          <p:nvPr/>
        </p:nvCxnSpPr>
        <p:spPr>
          <a:xfrm>
            <a:off x="4299285" y="5376218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Rectángulo"/>
          <p:cNvSpPr/>
          <p:nvPr/>
        </p:nvSpPr>
        <p:spPr>
          <a:xfrm>
            <a:off x="3757863" y="5911851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194" name="193 Elipse"/>
          <p:cNvSpPr/>
          <p:nvPr/>
        </p:nvSpPr>
        <p:spPr>
          <a:xfrm>
            <a:off x="2286000" y="4766618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195" name="194 Elipse"/>
          <p:cNvSpPr/>
          <p:nvPr/>
        </p:nvSpPr>
        <p:spPr>
          <a:xfrm>
            <a:off x="2286000" y="5358095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96" name="195 Conector recto de flecha"/>
          <p:cNvCxnSpPr>
            <a:stCxn id="194" idx="4"/>
            <a:endCxn id="195" idx="0"/>
          </p:cNvCxnSpPr>
          <p:nvPr/>
        </p:nvCxnSpPr>
        <p:spPr>
          <a:xfrm>
            <a:off x="2456643" y="5165741"/>
            <a:ext cx="0" cy="19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196 CuadroTexto"/>
          <p:cNvSpPr txBox="1"/>
          <p:nvPr/>
        </p:nvSpPr>
        <p:spPr>
          <a:xfrm>
            <a:off x="2582995" y="4766618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CC-3</a:t>
            </a:r>
            <a:endParaRPr lang="es-ES" dirty="0"/>
          </a:p>
        </p:txBody>
      </p:sp>
      <p:sp>
        <p:nvSpPr>
          <p:cNvPr id="198" name="197 CuadroTexto"/>
          <p:cNvSpPr txBox="1"/>
          <p:nvPr/>
        </p:nvSpPr>
        <p:spPr>
          <a:xfrm>
            <a:off x="2582995" y="5387886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CC-3</a:t>
            </a:r>
            <a:endParaRPr lang="es-ES" dirty="0"/>
          </a:p>
        </p:txBody>
      </p:sp>
      <p:sp>
        <p:nvSpPr>
          <p:cNvPr id="199" name="198 Elipse"/>
          <p:cNvSpPr/>
          <p:nvPr/>
        </p:nvSpPr>
        <p:spPr>
          <a:xfrm>
            <a:off x="4748463" y="5129495"/>
            <a:ext cx="341286" cy="3991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5045458" y="5129495"/>
            <a:ext cx="8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CC-4</a:t>
            </a:r>
            <a:endParaRPr lang="es-ES" dirty="0"/>
          </a:p>
        </p:txBody>
      </p:sp>
      <p:sp>
        <p:nvSpPr>
          <p:cNvPr id="201" name="200 Rectángulo"/>
          <p:cNvSpPr/>
          <p:nvPr/>
        </p:nvSpPr>
        <p:spPr>
          <a:xfrm>
            <a:off x="5714569" y="5528618"/>
            <a:ext cx="1219200" cy="37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 -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2" name="201 Rectángulo"/>
          <p:cNvSpPr/>
          <p:nvPr/>
        </p:nvSpPr>
        <p:spPr>
          <a:xfrm>
            <a:off x="5714569" y="5147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3" name="202 Rectángulo"/>
          <p:cNvSpPr/>
          <p:nvPr/>
        </p:nvSpPr>
        <p:spPr>
          <a:xfrm>
            <a:off x="5714569" y="4766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4" name="203 Rectángulo"/>
          <p:cNvSpPr/>
          <p:nvPr/>
        </p:nvSpPr>
        <p:spPr>
          <a:xfrm>
            <a:off x="5714569" y="4385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5" name="204 Rectángulo"/>
          <p:cNvSpPr/>
          <p:nvPr/>
        </p:nvSpPr>
        <p:spPr>
          <a:xfrm>
            <a:off x="5714569" y="4004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6" name="205 Rectángulo"/>
          <p:cNvSpPr/>
          <p:nvPr/>
        </p:nvSpPr>
        <p:spPr>
          <a:xfrm>
            <a:off x="5714569" y="3623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7" name="206 Rectángulo"/>
          <p:cNvSpPr/>
          <p:nvPr/>
        </p:nvSpPr>
        <p:spPr>
          <a:xfrm>
            <a:off x="5714569" y="3242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8" name="207 Rectángulo"/>
          <p:cNvSpPr/>
          <p:nvPr/>
        </p:nvSpPr>
        <p:spPr>
          <a:xfrm>
            <a:off x="5714569" y="2861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09" name="208 Conector recto de flecha"/>
          <p:cNvCxnSpPr/>
          <p:nvPr/>
        </p:nvCxnSpPr>
        <p:spPr>
          <a:xfrm>
            <a:off x="6778646" y="5705081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209 Rectángulo"/>
          <p:cNvSpPr/>
          <p:nvPr/>
        </p:nvSpPr>
        <p:spPr>
          <a:xfrm>
            <a:off x="6239947" y="5911851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213" name="212 Rectángulo"/>
          <p:cNvSpPr/>
          <p:nvPr/>
        </p:nvSpPr>
        <p:spPr>
          <a:xfrm>
            <a:off x="7094622" y="5528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4" name="213 Rectángulo"/>
          <p:cNvSpPr/>
          <p:nvPr/>
        </p:nvSpPr>
        <p:spPr>
          <a:xfrm>
            <a:off x="7094622" y="5147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5" name="214 Rectángulo"/>
          <p:cNvSpPr/>
          <p:nvPr/>
        </p:nvSpPr>
        <p:spPr>
          <a:xfrm>
            <a:off x="7094622" y="4766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6" name="215 Rectángulo"/>
          <p:cNvSpPr/>
          <p:nvPr/>
        </p:nvSpPr>
        <p:spPr>
          <a:xfrm>
            <a:off x="7094622" y="4385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7" name="216 Rectángulo"/>
          <p:cNvSpPr/>
          <p:nvPr/>
        </p:nvSpPr>
        <p:spPr>
          <a:xfrm>
            <a:off x="7094622" y="4004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8" name="217 Rectángulo"/>
          <p:cNvSpPr/>
          <p:nvPr/>
        </p:nvSpPr>
        <p:spPr>
          <a:xfrm>
            <a:off x="7094622" y="3623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19" name="218 Rectángulo"/>
          <p:cNvSpPr/>
          <p:nvPr/>
        </p:nvSpPr>
        <p:spPr>
          <a:xfrm>
            <a:off x="7094622" y="3242618"/>
            <a:ext cx="1219200" cy="37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20" name="219 Rectángulo"/>
          <p:cNvSpPr/>
          <p:nvPr/>
        </p:nvSpPr>
        <p:spPr>
          <a:xfrm>
            <a:off x="7094622" y="2861618"/>
            <a:ext cx="1219200" cy="37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1" name="220 Conector recto de flecha"/>
          <p:cNvCxnSpPr/>
          <p:nvPr/>
        </p:nvCxnSpPr>
        <p:spPr>
          <a:xfrm>
            <a:off x="8153400" y="5757218"/>
            <a:ext cx="26670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221 Rectángulo"/>
          <p:cNvSpPr/>
          <p:nvPr/>
        </p:nvSpPr>
        <p:spPr>
          <a:xfrm>
            <a:off x="7620000" y="5911851"/>
            <a:ext cx="1219200" cy="37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</a:t>
            </a:r>
            <a:endParaRPr lang="es-ES" sz="2400" b="1" i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69096" y="5436768"/>
            <a:ext cx="90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visitado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551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37" y="38100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Propiedades de las componentes fuertemente conexas de un grafo dirigido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1447800"/>
            <a:ext cx="8534400" cy="5816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Extendamos la notación </a:t>
            </a:r>
            <a:r>
              <a:rPr lang="es-ES_tradnl" sz="2800" i="1" dirty="0"/>
              <a:t>d[</a:t>
            </a:r>
            <a:r>
              <a:rPr lang="es-ES_tradnl" sz="2800" b="1" i="1" dirty="0">
                <a:solidFill>
                  <a:srgbClr val="0070C0"/>
                </a:solidFill>
              </a:rPr>
              <a:t>u</a:t>
            </a:r>
            <a:r>
              <a:rPr lang="es-ES_tradnl" sz="2800" i="1" dirty="0"/>
              <a:t>]</a:t>
            </a:r>
            <a:r>
              <a:rPr lang="es-ES_tradnl" sz="2800" dirty="0"/>
              <a:t> y </a:t>
            </a:r>
            <a:r>
              <a:rPr lang="es-ES_tradnl" sz="2800" i="1" dirty="0"/>
              <a:t>f[</a:t>
            </a:r>
            <a:r>
              <a:rPr lang="es-ES_tradnl" sz="2800" b="1" i="1" dirty="0">
                <a:solidFill>
                  <a:srgbClr val="0070C0"/>
                </a:solidFill>
              </a:rPr>
              <a:t>u</a:t>
            </a:r>
            <a:r>
              <a:rPr lang="es-ES_tradnl" sz="2800" i="1" dirty="0" smtClean="0"/>
              <a:t>] </a:t>
            </a:r>
            <a:r>
              <a:rPr lang="es-ES_tradnl" sz="2800" dirty="0" smtClean="0"/>
              <a:t>dada para vértices de </a:t>
            </a:r>
            <a:r>
              <a:rPr lang="es-ES_tradnl" sz="2800" dirty="0" smtClean="0">
                <a:sym typeface="Symbol"/>
              </a:rPr>
              <a:t>G=(V, E): </a:t>
            </a:r>
            <a:r>
              <a:rPr lang="es-ES_tradnl" sz="2800" b="1" i="1" dirty="0" err="1">
                <a:solidFill>
                  <a:srgbClr val="0070C0"/>
                </a:solidFill>
              </a:rPr>
              <a:t>u</a:t>
            </a:r>
            <a:r>
              <a:rPr lang="es-ES_tradnl" sz="2800" dirty="0" err="1">
                <a:sym typeface="Symbol"/>
              </a:rPr>
              <a:t></a:t>
            </a:r>
            <a:r>
              <a:rPr lang="es-ES_tradnl" sz="2800" dirty="0" err="1" smtClean="0">
                <a:sym typeface="Symbol"/>
              </a:rPr>
              <a:t>V</a:t>
            </a:r>
            <a:r>
              <a:rPr lang="es-ES_tradnl" sz="2800" i="1" dirty="0" smtClean="0"/>
              <a:t>, </a:t>
            </a:r>
            <a:r>
              <a:rPr lang="es-ES_tradnl" sz="2800" dirty="0" smtClean="0"/>
              <a:t> </a:t>
            </a:r>
            <a:r>
              <a:rPr lang="es-ES_tradnl" sz="2800" dirty="0"/>
              <a:t>a </a:t>
            </a:r>
            <a:r>
              <a:rPr lang="es-ES_tradnl" sz="2800" b="1" dirty="0"/>
              <a:t>conjuntos de </a:t>
            </a:r>
            <a:r>
              <a:rPr lang="es-ES_tradnl" sz="2800" b="1" dirty="0" smtClean="0"/>
              <a:t>vértices</a:t>
            </a:r>
            <a:r>
              <a:rPr lang="es-ES_tradnl" sz="2800" dirty="0"/>
              <a:t>:</a:t>
            </a:r>
            <a:endParaRPr lang="es-ES_tradnl" sz="2800" dirty="0" smtClean="0"/>
          </a:p>
          <a:p>
            <a:endParaRPr lang="es-ES_tradnl" sz="2800" dirty="0"/>
          </a:p>
          <a:p>
            <a:r>
              <a:rPr lang="es-ES_tradnl" sz="2800" dirty="0" smtClean="0"/>
              <a:t>Si </a:t>
            </a:r>
            <a:r>
              <a:rPr lang="es-ES_tradnl" sz="2800" dirty="0"/>
              <a:t>U</a:t>
            </a:r>
            <a:r>
              <a:rPr lang="es-ES_tradnl" sz="2800" dirty="0">
                <a:sym typeface="Symbol"/>
              </a:rPr>
              <a:t></a:t>
            </a:r>
            <a:r>
              <a:rPr lang="es-ES_tradnl" sz="2800" dirty="0"/>
              <a:t> V entonces se define </a:t>
            </a:r>
            <a:endParaRPr lang="es-ES_tradnl" sz="2800" dirty="0" smtClean="0"/>
          </a:p>
          <a:p>
            <a:endParaRPr lang="es-ES_tradnl" sz="2800" i="1" dirty="0"/>
          </a:p>
          <a:p>
            <a:pPr algn="ctr"/>
            <a:r>
              <a:rPr lang="es-ES_tradnl" sz="3200" b="1" i="1" dirty="0" smtClean="0"/>
              <a:t>d(U</a:t>
            </a:r>
            <a:r>
              <a:rPr lang="es-ES_tradnl" sz="3200" b="1" i="1" dirty="0"/>
              <a:t>)</a:t>
            </a:r>
            <a:r>
              <a:rPr lang="es-ES_tradnl" sz="3200" b="1" dirty="0"/>
              <a:t> = </a:t>
            </a:r>
            <a:r>
              <a:rPr lang="es-ES_tradnl" sz="3200" b="1" i="1" dirty="0" err="1"/>
              <a:t>mín</a:t>
            </a:r>
            <a:r>
              <a:rPr lang="es-ES_tradnl" sz="3200" b="1" i="1" baseline="-25000" dirty="0" err="1"/>
              <a:t>u</a:t>
            </a:r>
            <a:r>
              <a:rPr lang="es-ES_tradnl" sz="3200" b="1" i="1" baseline="-25000" dirty="0" err="1">
                <a:sym typeface="Symbol"/>
              </a:rPr>
              <a:t></a:t>
            </a:r>
            <a:r>
              <a:rPr lang="es-ES_tradnl" sz="3200" b="1" i="1" baseline="-25000" dirty="0" err="1"/>
              <a:t>U</a:t>
            </a:r>
            <a:r>
              <a:rPr lang="es-ES_tradnl" sz="3200" b="1" i="1" baseline="-25000" dirty="0"/>
              <a:t> </a:t>
            </a:r>
            <a:r>
              <a:rPr lang="es-ES_tradnl" sz="3200" b="1" i="1" dirty="0"/>
              <a:t>{d[</a:t>
            </a:r>
            <a:r>
              <a:rPr lang="es-ES_tradnl" sz="3200" b="1" i="1" dirty="0">
                <a:solidFill>
                  <a:srgbClr val="0070C0"/>
                </a:solidFill>
              </a:rPr>
              <a:t>u</a:t>
            </a:r>
            <a:r>
              <a:rPr lang="es-ES_tradnl" sz="3200" b="1" i="1" dirty="0"/>
              <a:t>]} </a:t>
            </a:r>
            <a:endParaRPr lang="es-ES_tradnl" sz="3200" b="1" dirty="0" smtClean="0"/>
          </a:p>
          <a:p>
            <a:pPr algn="ctr"/>
            <a:r>
              <a:rPr lang="es-ES_tradnl" sz="3200" b="1" i="1" dirty="0" smtClean="0"/>
              <a:t>f(U</a:t>
            </a:r>
            <a:r>
              <a:rPr lang="es-ES_tradnl" sz="3200" b="1" i="1" dirty="0"/>
              <a:t>)</a:t>
            </a:r>
            <a:r>
              <a:rPr lang="es-ES_tradnl" sz="3200" b="1" dirty="0"/>
              <a:t> = </a:t>
            </a:r>
            <a:r>
              <a:rPr lang="es-ES_tradnl" sz="3200" b="1" i="1" dirty="0" err="1"/>
              <a:t>máx</a:t>
            </a:r>
            <a:r>
              <a:rPr lang="es-ES_tradnl" sz="3200" b="1" i="1" baseline="-25000" dirty="0" err="1"/>
              <a:t>u</a:t>
            </a:r>
            <a:r>
              <a:rPr lang="es-ES_tradnl" sz="3200" b="1" i="1" baseline="-25000" dirty="0" err="1">
                <a:sym typeface="Symbol"/>
              </a:rPr>
              <a:t></a:t>
            </a:r>
            <a:r>
              <a:rPr lang="es-ES_tradnl" sz="3200" b="1" i="1" baseline="-25000" dirty="0" err="1"/>
              <a:t>U</a:t>
            </a:r>
            <a:r>
              <a:rPr lang="es-ES_tradnl" sz="3200" b="1" i="1" baseline="-25000" dirty="0"/>
              <a:t> </a:t>
            </a:r>
            <a:r>
              <a:rPr lang="es-ES_tradnl" sz="3200" b="1" i="1" dirty="0"/>
              <a:t>{f[</a:t>
            </a:r>
            <a:r>
              <a:rPr lang="es-ES_tradnl" sz="3200" b="1" i="1" dirty="0">
                <a:solidFill>
                  <a:srgbClr val="0070C0"/>
                </a:solidFill>
              </a:rPr>
              <a:t>u</a:t>
            </a:r>
            <a:r>
              <a:rPr lang="es-ES_tradnl" sz="3200" b="1" i="1" dirty="0" smtClean="0"/>
              <a:t>]}</a:t>
            </a:r>
          </a:p>
          <a:p>
            <a:endParaRPr lang="es-ES_tradnl" sz="2800" i="1" dirty="0"/>
          </a:p>
          <a:p>
            <a:r>
              <a:rPr lang="es-ES_tradnl" sz="2800" b="1" i="1" dirty="0" smtClean="0"/>
              <a:t>d[U]</a:t>
            </a:r>
            <a:r>
              <a:rPr lang="es-ES_tradnl" sz="2800" i="1" dirty="0" smtClean="0"/>
              <a:t>:</a:t>
            </a:r>
            <a:r>
              <a:rPr lang="es-ES_tradnl" sz="2800" dirty="0" smtClean="0"/>
              <a:t> </a:t>
            </a:r>
            <a:r>
              <a:rPr lang="es-ES_tradnl" sz="2800" dirty="0"/>
              <a:t>es el valor del </a:t>
            </a:r>
            <a:r>
              <a:rPr lang="es-ES_tradnl" sz="2800" b="1" dirty="0">
                <a:solidFill>
                  <a:srgbClr val="0070C0"/>
                </a:solidFill>
              </a:rPr>
              <a:t>primer momento</a:t>
            </a:r>
            <a:r>
              <a:rPr lang="es-ES_tradnl" sz="2800" dirty="0"/>
              <a:t> en que se descubre un vértice de </a:t>
            </a:r>
            <a:r>
              <a:rPr lang="es-ES_tradnl" sz="2800" i="1" dirty="0"/>
              <a:t>U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r>
              <a:rPr lang="es-ES_tradnl" sz="2800" b="1" i="1" dirty="0" smtClean="0"/>
              <a:t>f[U]</a:t>
            </a:r>
            <a:r>
              <a:rPr lang="es-ES_tradnl" sz="2800" i="1" dirty="0" smtClean="0"/>
              <a:t>: </a:t>
            </a:r>
            <a:r>
              <a:rPr lang="es-ES_tradnl" sz="2800" dirty="0" smtClean="0"/>
              <a:t>es</a:t>
            </a:r>
            <a:r>
              <a:rPr lang="es-ES_tradnl" sz="2800" i="1" dirty="0" smtClean="0"/>
              <a:t> </a:t>
            </a:r>
            <a:r>
              <a:rPr lang="es-ES_tradnl" sz="2800" dirty="0"/>
              <a:t>el </a:t>
            </a:r>
            <a:r>
              <a:rPr lang="es-ES_tradnl" sz="2800" b="1" dirty="0">
                <a:solidFill>
                  <a:srgbClr val="0070C0"/>
                </a:solidFill>
              </a:rPr>
              <a:t>último momento </a:t>
            </a:r>
            <a:r>
              <a:rPr lang="es-ES_tradnl" sz="2800" dirty="0"/>
              <a:t>en que un vértice de </a:t>
            </a:r>
            <a:r>
              <a:rPr lang="es-ES_tradnl" sz="2800" i="1" dirty="0"/>
              <a:t>U </a:t>
            </a:r>
            <a:r>
              <a:rPr lang="es-ES_tradnl" sz="2800" dirty="0"/>
              <a:t>finaliza la </a:t>
            </a:r>
            <a:r>
              <a:rPr lang="es-ES_tradnl" sz="2800" dirty="0" smtClean="0"/>
              <a:t>recursividad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7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87904" y="2438400"/>
            <a:ext cx="1066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Propiedades de las componentes fuertemente conexas de un grafo dirigido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1261408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>
                <a:solidFill>
                  <a:srgbClr val="0070C0"/>
                </a:solidFill>
              </a:rPr>
              <a:t>Lema </a:t>
            </a:r>
            <a:r>
              <a:rPr lang="en-US" sz="2400" b="1" i="1" dirty="0" smtClean="0">
                <a:solidFill>
                  <a:srgbClr val="0070C0"/>
                </a:solidFill>
              </a:rPr>
              <a:t>2</a:t>
            </a:r>
            <a:endParaRPr lang="es-ES" sz="2400" dirty="0">
              <a:solidFill>
                <a:srgbClr val="0070C0"/>
              </a:solidFill>
            </a:endParaRPr>
          </a:p>
          <a:p>
            <a:endParaRPr lang="es-ES_tradnl" sz="2400" dirty="0" smtClean="0"/>
          </a:p>
          <a:p>
            <a:r>
              <a:rPr lang="es-ES_tradnl" sz="2400" dirty="0" smtClean="0"/>
              <a:t>Sean </a:t>
            </a:r>
            <a:r>
              <a:rPr lang="es-ES_tradnl" sz="2400" b="1" i="1" dirty="0"/>
              <a:t>C</a:t>
            </a:r>
            <a:r>
              <a:rPr lang="es-ES_tradnl" sz="2400" b="1" dirty="0"/>
              <a:t> </a:t>
            </a:r>
            <a:r>
              <a:rPr lang="es-ES_tradnl" sz="2400" dirty="0"/>
              <a:t>y </a:t>
            </a:r>
            <a:r>
              <a:rPr lang="es-ES_tradnl" sz="2400" b="1" i="1" dirty="0"/>
              <a:t>C’</a:t>
            </a:r>
            <a:r>
              <a:rPr lang="es-ES_tradnl" sz="2400" b="1" dirty="0"/>
              <a:t> </a:t>
            </a:r>
            <a:r>
              <a:rPr lang="es-ES_tradnl" sz="2400" dirty="0"/>
              <a:t>dos </a:t>
            </a:r>
            <a:r>
              <a:rPr lang="es-ES_tradnl" sz="2400" b="1" dirty="0"/>
              <a:t>componentes </a:t>
            </a:r>
            <a:r>
              <a:rPr lang="es-ES_tradnl" sz="2400" b="1" dirty="0" smtClean="0"/>
              <a:t>fuertemente conexas </a:t>
            </a:r>
            <a:r>
              <a:rPr lang="es-ES_tradnl" sz="2400" b="1" dirty="0" smtClean="0">
                <a:solidFill>
                  <a:srgbClr val="0070C0"/>
                </a:solidFill>
              </a:rPr>
              <a:t>diferentes</a:t>
            </a:r>
            <a:r>
              <a:rPr lang="es-ES_tradnl" sz="2400" b="1" dirty="0" smtClean="0"/>
              <a:t> </a:t>
            </a:r>
            <a:r>
              <a:rPr lang="es-ES_tradnl" sz="2400" dirty="0"/>
              <a:t>del </a:t>
            </a:r>
            <a:r>
              <a:rPr lang="es-ES_tradnl" sz="2400" b="1" dirty="0">
                <a:solidFill>
                  <a:srgbClr val="0070C0"/>
                </a:solidFill>
              </a:rPr>
              <a:t>grafo dirigido </a:t>
            </a:r>
            <a:r>
              <a:rPr lang="es-ES_tradnl" sz="2400" b="1" i="1" dirty="0"/>
              <a:t>G=(V, E). </a:t>
            </a:r>
            <a:r>
              <a:rPr lang="es-ES_tradnl" sz="2400" dirty="0"/>
              <a:t>Supongamos que existe un arco</a:t>
            </a:r>
            <a:r>
              <a:rPr lang="es-ES_tradnl" sz="2400" i="1" dirty="0"/>
              <a:t> </a:t>
            </a:r>
            <a:r>
              <a:rPr lang="es-ES_tradnl" sz="2400" b="1" i="1" dirty="0"/>
              <a:t>(u, v)</a:t>
            </a:r>
            <a:r>
              <a:rPr lang="es-ES_tradnl" sz="2400" b="1" i="1" dirty="0">
                <a:sym typeface="Symbol"/>
              </a:rPr>
              <a:t></a:t>
            </a:r>
            <a:r>
              <a:rPr lang="es-ES_tradnl" sz="2400" b="1" i="1" dirty="0"/>
              <a:t>E</a:t>
            </a:r>
            <a:r>
              <a:rPr lang="es-ES_tradnl" sz="2400" i="1" dirty="0"/>
              <a:t>, </a:t>
            </a:r>
            <a:r>
              <a:rPr lang="es-ES_tradnl" sz="2400" dirty="0" smtClean="0"/>
              <a:t>con </a:t>
            </a:r>
            <a:r>
              <a:rPr lang="es-ES_tradnl" sz="2400" b="1" i="1" dirty="0" err="1"/>
              <a:t>u</a:t>
            </a:r>
            <a:r>
              <a:rPr lang="es-ES_tradnl" sz="2400" b="1" i="1" dirty="0" err="1">
                <a:sym typeface="Symbol"/>
              </a:rPr>
              <a:t></a:t>
            </a:r>
            <a:r>
              <a:rPr lang="es-ES_tradnl" sz="2400" b="1" i="1" dirty="0" err="1"/>
              <a:t>C</a:t>
            </a:r>
            <a:r>
              <a:rPr lang="es-ES_tradnl" sz="2400" dirty="0"/>
              <a:t> y </a:t>
            </a:r>
            <a:r>
              <a:rPr lang="es-ES_tradnl" sz="2400" b="1" i="1" dirty="0" err="1"/>
              <a:t>v</a:t>
            </a:r>
            <a:r>
              <a:rPr lang="es-ES_tradnl" sz="2400" b="1" i="1" dirty="0" err="1">
                <a:sym typeface="Symbol"/>
              </a:rPr>
              <a:t></a:t>
            </a:r>
            <a:r>
              <a:rPr lang="es-ES_tradnl" sz="2400" b="1" i="1" dirty="0" err="1"/>
              <a:t>C</a:t>
            </a:r>
            <a:r>
              <a:rPr lang="es-ES_tradnl" sz="2400" b="1" i="1" dirty="0"/>
              <a:t>’</a:t>
            </a:r>
            <a:r>
              <a:rPr lang="es-ES_tradnl" sz="2400" dirty="0"/>
              <a:t>. Entonces </a:t>
            </a:r>
            <a:r>
              <a:rPr lang="es-ES_tradnl" sz="2400" b="1" i="1" dirty="0"/>
              <a:t>f(C) &gt; f(C</a:t>
            </a:r>
            <a:r>
              <a:rPr lang="es-ES_tradnl" sz="2400" b="1" i="1" dirty="0" smtClean="0"/>
              <a:t>’)</a:t>
            </a:r>
            <a:endParaRPr lang="es-ES" sz="2400" b="1" dirty="0"/>
          </a:p>
        </p:txBody>
      </p:sp>
      <p:sp>
        <p:nvSpPr>
          <p:cNvPr id="6" name="5 Elipse"/>
          <p:cNvSpPr/>
          <p:nvPr/>
        </p:nvSpPr>
        <p:spPr>
          <a:xfrm>
            <a:off x="2971800" y="3505200"/>
            <a:ext cx="1143000" cy="114300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743200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6096000" y="3276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sp>
        <p:nvSpPr>
          <p:cNvPr id="10" name="9 Elipse"/>
          <p:cNvSpPr/>
          <p:nvPr/>
        </p:nvSpPr>
        <p:spPr>
          <a:xfrm>
            <a:off x="5105400" y="3505200"/>
            <a:ext cx="1143000" cy="1143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3429000" y="3867150"/>
            <a:ext cx="381000" cy="342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429000" y="37338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5510463" y="3862137"/>
            <a:ext cx="381000" cy="342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510463" y="3733800"/>
            <a:ext cx="93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>
            <a:stCxn id="14" idx="3"/>
            <a:endCxn id="16" idx="1"/>
          </p:cNvCxnSpPr>
          <p:nvPr/>
        </p:nvCxnSpPr>
        <p:spPr>
          <a:xfrm>
            <a:off x="3810000" y="4026188"/>
            <a:ext cx="17004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629526" y="459281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f</a:t>
            </a:r>
            <a:r>
              <a:rPr lang="en-US" sz="3200" b="1" i="1" dirty="0" smtClean="0"/>
              <a:t>(C) &gt; f(C’) </a:t>
            </a:r>
            <a:endParaRPr lang="es-ES" sz="3200" b="1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04800" y="5029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Demostración </a:t>
            </a:r>
            <a:r>
              <a:rPr lang="es-ES_tradnl" sz="2400" b="1" dirty="0" smtClean="0"/>
              <a:t>:</a:t>
            </a:r>
            <a:endParaRPr lang="es-ES" sz="2400" dirty="0"/>
          </a:p>
          <a:p>
            <a:endParaRPr lang="es-ES_tradnl" sz="2400" dirty="0" smtClean="0"/>
          </a:p>
          <a:p>
            <a:r>
              <a:rPr lang="es-ES_tradnl" sz="2400" dirty="0" smtClean="0"/>
              <a:t>Existen </a:t>
            </a:r>
            <a:r>
              <a:rPr lang="es-ES_tradnl" sz="2400" dirty="0"/>
              <a:t>dos casos, en dependencia de cuál de las dos componentes </a:t>
            </a:r>
            <a:r>
              <a:rPr lang="es-ES_tradnl" sz="2400" dirty="0" smtClean="0"/>
              <a:t>fuertes, </a:t>
            </a:r>
            <a:r>
              <a:rPr lang="es-ES_tradnl" sz="2400" b="1" i="1" dirty="0"/>
              <a:t>C</a:t>
            </a:r>
            <a:r>
              <a:rPr lang="es-ES_tradnl" sz="2400" dirty="0"/>
              <a:t> o </a:t>
            </a:r>
            <a:r>
              <a:rPr lang="es-ES_tradnl" sz="2400" b="1" i="1" dirty="0"/>
              <a:t>C’</a:t>
            </a:r>
            <a:r>
              <a:rPr lang="es-ES_tradnl" sz="2400" dirty="0"/>
              <a:t>, </a:t>
            </a:r>
            <a:r>
              <a:rPr lang="es-ES_tradnl" sz="2400" dirty="0" smtClean="0"/>
              <a:t>tenga </a:t>
            </a:r>
            <a:r>
              <a:rPr lang="es-ES_tradnl" sz="2400" dirty="0"/>
              <a:t>el vértice </a:t>
            </a:r>
            <a:r>
              <a:rPr lang="es-ES_tradnl" sz="2400" dirty="0" smtClean="0"/>
              <a:t>de menor </a:t>
            </a:r>
            <a:r>
              <a:rPr lang="es-ES_tradnl" sz="2400" b="1" dirty="0" smtClean="0"/>
              <a:t>d[]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220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66800" y="1828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5 Rectángulo redondeado"/>
          <p:cNvSpPr/>
          <p:nvPr/>
        </p:nvSpPr>
        <p:spPr>
          <a:xfrm>
            <a:off x="304800" y="1066800"/>
            <a:ext cx="8458200" cy="198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 smtClean="0">
                <a:solidFill>
                  <a:schemeClr val="tx1"/>
                </a:solidFill>
              </a:rPr>
              <a:t>PROBLEMA</a:t>
            </a:r>
            <a:endParaRPr lang="es-ES_tradnl" sz="28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Determinar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componentes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fuertemente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conexas</a:t>
            </a:r>
            <a:r>
              <a:rPr lang="en-US" sz="2800" b="1" dirty="0" smtClean="0">
                <a:solidFill>
                  <a:schemeClr val="tx1"/>
                </a:solidFill>
              </a:rPr>
              <a:t> (</a:t>
            </a:r>
            <a:r>
              <a:rPr lang="en-US" sz="2800" b="1" i="1" dirty="0" smtClean="0">
                <a:solidFill>
                  <a:schemeClr val="tx1"/>
                </a:solidFill>
              </a:rPr>
              <a:t>SCC</a:t>
            </a:r>
            <a:r>
              <a:rPr lang="en-US" sz="2800" b="1" dirty="0" smtClean="0">
                <a:solidFill>
                  <a:schemeClr val="tx1"/>
                </a:solidFill>
              </a:rPr>
              <a:t>) </a:t>
            </a:r>
            <a:r>
              <a:rPr lang="en-US" sz="2800" dirty="0" smtClean="0">
                <a:solidFill>
                  <a:schemeClr val="tx1"/>
                </a:solidFill>
              </a:rPr>
              <a:t>de un </a:t>
            </a:r>
            <a:r>
              <a:rPr lang="en-US" sz="2800" b="1" dirty="0" err="1" smtClean="0">
                <a:solidFill>
                  <a:schemeClr val="tx1"/>
                </a:solidFill>
              </a:rPr>
              <a:t>grafo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dirigido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G=(V, E)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Determinar Componentes </a:t>
            </a:r>
            <a:r>
              <a:rPr lang="es-MX" sz="3200" b="1" dirty="0">
                <a:solidFill>
                  <a:srgbClr val="FF0000"/>
                </a:solidFill>
              </a:rPr>
              <a:t>F</a:t>
            </a:r>
            <a:r>
              <a:rPr lang="es-MX" sz="3200" b="1" dirty="0" smtClean="0">
                <a:solidFill>
                  <a:srgbClr val="FF0000"/>
                </a:solidFill>
              </a:rPr>
              <a:t>uertemente </a:t>
            </a:r>
            <a:r>
              <a:rPr lang="es-MX" sz="3200" b="1" dirty="0">
                <a:solidFill>
                  <a:srgbClr val="FF0000"/>
                </a:solidFill>
              </a:rPr>
              <a:t>C</a:t>
            </a:r>
            <a:r>
              <a:rPr lang="es-MX" sz="3200" b="1" dirty="0" smtClean="0">
                <a:solidFill>
                  <a:srgbClr val="FF0000"/>
                </a:solidFill>
              </a:rPr>
              <a:t>onexas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35052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Varios algoritmos que trabajan con grafos dirigidos comienzan su ejecución, descomponiendo previamente el </a:t>
            </a:r>
            <a:r>
              <a:rPr lang="es-ES" sz="2400" b="1" dirty="0">
                <a:solidFill>
                  <a:srgbClr val="FF0000"/>
                </a:solidFill>
              </a:rPr>
              <a:t>Grafo</a:t>
            </a:r>
            <a:r>
              <a:rPr lang="es-ES" sz="2400" dirty="0"/>
              <a:t> en sus </a:t>
            </a:r>
            <a:r>
              <a:rPr lang="es-ES" sz="2400" b="1" dirty="0"/>
              <a:t>componentes fuertemente </a:t>
            </a:r>
            <a:r>
              <a:rPr lang="es-ES" sz="2400" b="1" dirty="0" smtClean="0"/>
              <a:t>conexas</a:t>
            </a:r>
            <a:endParaRPr lang="es-ES" sz="2400" dirty="0" smtClean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Posteriormente, </a:t>
            </a:r>
            <a:r>
              <a:rPr lang="es-ES" sz="2400" dirty="0"/>
              <a:t>dichos algoritmos trabajan de manera independiente sobre cada una de ellas </a:t>
            </a:r>
            <a:r>
              <a:rPr lang="es-ES" sz="2400" dirty="0" smtClean="0"/>
              <a:t>y, finalmente, </a:t>
            </a:r>
            <a:r>
              <a:rPr lang="es-ES" sz="2400" dirty="0"/>
              <a:t>combinan las soluciones en correspondencia </a:t>
            </a:r>
            <a:r>
              <a:rPr lang="es-ES" sz="2400" dirty="0" smtClean="0"/>
              <a:t>con las </a:t>
            </a:r>
            <a:r>
              <a:rPr lang="es-ES" sz="2400" dirty="0"/>
              <a:t>conexiones </a:t>
            </a:r>
            <a:r>
              <a:rPr lang="es-ES" sz="2400" dirty="0" smtClean="0"/>
              <a:t>existentes entre dichas componentes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3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>
          <a:xfrm>
            <a:off x="4638174" y="370344"/>
            <a:ext cx="1790700" cy="467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28600" y="370344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Lema </a:t>
            </a:r>
            <a:r>
              <a:rPr lang="en-US" sz="2400" b="1" i="1" dirty="0" smtClean="0"/>
              <a:t>2 - </a:t>
            </a:r>
            <a:r>
              <a:rPr lang="es-ES_tradnl" sz="2400" b="1" i="1" dirty="0"/>
              <a:t>Demostración </a:t>
            </a:r>
            <a:r>
              <a:rPr lang="es-ES_tradnl" sz="2400" b="1" i="1" dirty="0" smtClean="0"/>
              <a:t>– </a:t>
            </a:r>
            <a:r>
              <a:rPr lang="es-ES_tradnl" sz="2400" b="1" dirty="0" smtClean="0">
                <a:solidFill>
                  <a:srgbClr val="0000FF"/>
                </a:solidFill>
              </a:rPr>
              <a:t>CASO 1</a:t>
            </a:r>
            <a:r>
              <a:rPr lang="es-ES_tradnl" sz="2400" b="1" dirty="0" smtClean="0"/>
              <a:t>:     </a:t>
            </a:r>
            <a:r>
              <a:rPr lang="es-ES_tradnl" sz="2400" b="1" i="1" dirty="0" smtClean="0"/>
              <a:t>d(C</a:t>
            </a:r>
            <a:r>
              <a:rPr lang="es-ES_tradnl" sz="2400" b="1" i="1" dirty="0"/>
              <a:t>) &lt; d(C</a:t>
            </a:r>
            <a:r>
              <a:rPr lang="es-ES_tradnl" sz="2400" b="1" i="1" dirty="0" smtClean="0"/>
              <a:t>’)</a:t>
            </a:r>
            <a:endParaRPr lang="es-ES_tradnl" sz="2400" b="1" dirty="0" smtClean="0"/>
          </a:p>
          <a:p>
            <a:endParaRPr lang="es-ES_tradnl" sz="2400" dirty="0"/>
          </a:p>
          <a:p>
            <a:r>
              <a:rPr lang="es-ES_tradnl" sz="2400" dirty="0"/>
              <a:t>S</a:t>
            </a:r>
            <a:r>
              <a:rPr lang="es-ES_tradnl" sz="2400" dirty="0" smtClean="0"/>
              <a:t>ea </a:t>
            </a:r>
            <a:r>
              <a:rPr lang="es-ES_tradnl" sz="2400" b="1" i="1" dirty="0"/>
              <a:t>x</a:t>
            </a:r>
            <a:r>
              <a:rPr lang="es-ES_tradnl" sz="2400" dirty="0"/>
              <a:t> el primer vértice que se descubre en </a:t>
            </a:r>
            <a:r>
              <a:rPr lang="es-ES_tradnl" sz="2400" b="1" i="1" dirty="0" smtClean="0"/>
              <a:t>C</a:t>
            </a:r>
          </a:p>
          <a:p>
            <a:endParaRPr lang="es-ES_tradnl" sz="2400" i="1" dirty="0"/>
          </a:p>
          <a:p>
            <a:r>
              <a:rPr lang="es-ES_tradnl" sz="2400" dirty="0" smtClean="0"/>
              <a:t>En </a:t>
            </a:r>
            <a:r>
              <a:rPr lang="es-ES_tradnl" sz="2400" dirty="0"/>
              <a:t>el instante</a:t>
            </a:r>
            <a:r>
              <a:rPr lang="es-ES_tradnl" sz="2400" i="1" dirty="0"/>
              <a:t> </a:t>
            </a:r>
            <a:r>
              <a:rPr lang="es-ES_tradnl" sz="2400" b="1" i="1" dirty="0"/>
              <a:t>d[x] </a:t>
            </a:r>
            <a:r>
              <a:rPr lang="es-ES_tradnl" sz="2400" dirty="0"/>
              <a:t>los</a:t>
            </a:r>
            <a:r>
              <a:rPr lang="es-ES_tradnl" sz="2400" i="1" dirty="0"/>
              <a:t> </a:t>
            </a:r>
            <a:r>
              <a:rPr lang="es-ES_tradnl" sz="2400" dirty="0"/>
              <a:t>restantes vértices en</a:t>
            </a:r>
            <a:r>
              <a:rPr lang="es-ES_tradnl" sz="2400" i="1" dirty="0"/>
              <a:t> </a:t>
            </a:r>
            <a:r>
              <a:rPr lang="es-ES_tradnl" sz="2400" b="1" i="1" dirty="0"/>
              <a:t>C</a:t>
            </a:r>
            <a:r>
              <a:rPr lang="es-ES_tradnl" sz="2400" i="1" dirty="0"/>
              <a:t> </a:t>
            </a:r>
            <a:r>
              <a:rPr lang="es-ES_tradnl" sz="2400" dirty="0"/>
              <a:t>y en</a:t>
            </a:r>
            <a:r>
              <a:rPr lang="es-ES_tradnl" sz="2400" i="1" dirty="0"/>
              <a:t> </a:t>
            </a:r>
            <a:r>
              <a:rPr lang="es-ES_tradnl" sz="2400" b="1" i="1" dirty="0"/>
              <a:t>C’</a:t>
            </a:r>
            <a:r>
              <a:rPr lang="es-ES_tradnl" sz="2400" i="1" dirty="0"/>
              <a:t> </a:t>
            </a:r>
            <a:r>
              <a:rPr lang="es-ES_tradnl" sz="2400" dirty="0"/>
              <a:t>son</a:t>
            </a:r>
            <a:r>
              <a:rPr lang="es-ES_tradnl" sz="2400" i="1" dirty="0"/>
              <a:t> </a:t>
            </a:r>
            <a:r>
              <a:rPr lang="es-ES_tradnl" sz="2400" dirty="0" smtClean="0"/>
              <a:t>blancos </a:t>
            </a:r>
            <a:r>
              <a:rPr lang="es-ES_tradnl" sz="2400" dirty="0"/>
              <a:t>Entonces puede decirse que hay un camino en </a:t>
            </a:r>
            <a:r>
              <a:rPr lang="es-ES_tradnl" sz="2400" b="1" i="1" dirty="0" smtClean="0"/>
              <a:t>G,</a:t>
            </a:r>
            <a:r>
              <a:rPr lang="es-ES_tradnl" sz="2400" dirty="0" smtClean="0"/>
              <a:t> </a:t>
            </a:r>
            <a:r>
              <a:rPr lang="es-ES_tradnl" sz="2400" dirty="0"/>
              <a:t>de </a:t>
            </a:r>
            <a:r>
              <a:rPr lang="es-ES_tradnl" sz="2400" b="1" i="1" dirty="0"/>
              <a:t>x</a:t>
            </a:r>
            <a:r>
              <a:rPr lang="es-ES_tradnl" sz="2400" dirty="0"/>
              <a:t> a los restantes vértices de </a:t>
            </a:r>
            <a:r>
              <a:rPr lang="es-ES_tradnl" sz="2400" b="1" i="1" dirty="0" smtClean="0"/>
              <a:t>C,</a:t>
            </a:r>
            <a:r>
              <a:rPr lang="es-ES_tradnl" sz="2400" dirty="0" smtClean="0"/>
              <a:t> </a:t>
            </a:r>
            <a:r>
              <a:rPr lang="es-ES_tradnl" sz="2400" dirty="0"/>
              <a:t>donde todos vértices en dicho camino son </a:t>
            </a:r>
            <a:r>
              <a:rPr lang="es-ES_tradnl" sz="2400" dirty="0" smtClean="0"/>
              <a:t>blancos</a:t>
            </a:r>
          </a:p>
        </p:txBody>
      </p:sp>
      <p:sp>
        <p:nvSpPr>
          <p:cNvPr id="18" name="17 Elipse"/>
          <p:cNvSpPr/>
          <p:nvPr/>
        </p:nvSpPr>
        <p:spPr>
          <a:xfrm>
            <a:off x="1828800" y="4267200"/>
            <a:ext cx="6172200" cy="167640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676400" y="4292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20" name="19 Elipse"/>
          <p:cNvSpPr/>
          <p:nvPr/>
        </p:nvSpPr>
        <p:spPr>
          <a:xfrm>
            <a:off x="2667000" y="4900863"/>
            <a:ext cx="381000" cy="3429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667000" y="4749225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3657600" y="4900863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4495800" y="4900863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5791200" y="4914900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781800" y="4928937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27" name="26 Conector recto de flecha"/>
          <p:cNvCxnSpPr>
            <a:stCxn id="22" idx="6"/>
            <a:endCxn id="23" idx="2"/>
          </p:cNvCxnSpPr>
          <p:nvPr/>
        </p:nvCxnSpPr>
        <p:spPr>
          <a:xfrm>
            <a:off x="4038600" y="5072313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6"/>
            <a:endCxn id="25" idx="2"/>
          </p:cNvCxnSpPr>
          <p:nvPr/>
        </p:nvCxnSpPr>
        <p:spPr>
          <a:xfrm>
            <a:off x="6172200" y="5086350"/>
            <a:ext cx="609600" cy="14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0" idx="6"/>
            <a:endCxn id="22" idx="2"/>
          </p:cNvCxnSpPr>
          <p:nvPr/>
        </p:nvCxnSpPr>
        <p:spPr>
          <a:xfrm>
            <a:off x="3048000" y="507231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3" idx="6"/>
            <a:endCxn id="24" idx="2"/>
          </p:cNvCxnSpPr>
          <p:nvPr/>
        </p:nvCxnSpPr>
        <p:spPr>
          <a:xfrm>
            <a:off x="4876800" y="5072313"/>
            <a:ext cx="914400" cy="1403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85800" y="3576935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accent3">
                    <a:lumMod val="75000"/>
                  </a:schemeClr>
                </a:solidFill>
              </a:rPr>
              <a:t>En el instante d[x] …</a:t>
            </a:r>
            <a:endParaRPr lang="es-E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2438400" cy="1228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8600" y="762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Lema </a:t>
            </a:r>
            <a:r>
              <a:rPr lang="en-US" sz="2400" b="1" i="1" dirty="0" smtClean="0"/>
              <a:t>2 - </a:t>
            </a:r>
            <a:r>
              <a:rPr lang="es-ES_tradnl" sz="2400" b="1" i="1" dirty="0"/>
              <a:t>Demostración </a:t>
            </a:r>
            <a:r>
              <a:rPr lang="es-ES_tradnl" sz="2400" b="1" i="1" dirty="0" smtClean="0"/>
              <a:t>– </a:t>
            </a:r>
            <a:r>
              <a:rPr lang="es-ES_tradnl" sz="2400" b="1" dirty="0" smtClean="0">
                <a:solidFill>
                  <a:srgbClr val="0000FF"/>
                </a:solidFill>
              </a:rPr>
              <a:t>CASO 1 (continuación)</a:t>
            </a:r>
            <a:r>
              <a:rPr lang="es-ES_tradnl" sz="2400" b="1" dirty="0" smtClean="0"/>
              <a:t>: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Como </a:t>
            </a:r>
            <a:r>
              <a:rPr lang="es-ES_tradnl" sz="2400" b="1" i="1" dirty="0"/>
              <a:t>(u, v)</a:t>
            </a:r>
            <a:r>
              <a:rPr lang="es-ES_tradnl" sz="2400" b="1" i="1" dirty="0">
                <a:sym typeface="Symbol"/>
              </a:rPr>
              <a:t></a:t>
            </a:r>
            <a:r>
              <a:rPr lang="es-ES_tradnl" sz="2400" b="1" i="1" dirty="0"/>
              <a:t>E</a:t>
            </a:r>
            <a:r>
              <a:rPr lang="es-ES_tradnl" sz="2400" b="1" dirty="0"/>
              <a:t> </a:t>
            </a:r>
            <a:r>
              <a:rPr lang="es-ES_tradnl" sz="2400" dirty="0"/>
              <a:t>, entonces para cualquier vértice </a:t>
            </a:r>
            <a:r>
              <a:rPr lang="es-ES_tradnl" sz="2400" i="1" dirty="0" err="1"/>
              <a:t>w</a:t>
            </a:r>
            <a:r>
              <a:rPr lang="es-ES_tradnl" sz="2400" i="1" dirty="0" err="1">
                <a:sym typeface="Symbol"/>
              </a:rPr>
              <a:t></a:t>
            </a:r>
            <a:r>
              <a:rPr lang="es-ES_tradnl" sz="2400" i="1" dirty="0" err="1"/>
              <a:t>C</a:t>
            </a:r>
            <a:r>
              <a:rPr lang="es-ES_tradnl" sz="2400" i="1" dirty="0"/>
              <a:t>’</a:t>
            </a:r>
            <a:r>
              <a:rPr lang="es-ES_tradnl" sz="2400" dirty="0"/>
              <a:t> </a:t>
            </a:r>
            <a:r>
              <a:rPr lang="es-ES_tradnl" sz="2400" dirty="0" smtClean="0"/>
              <a:t>, en </a:t>
            </a:r>
            <a:r>
              <a:rPr lang="es-ES_tradnl" sz="2400" dirty="0"/>
              <a:t>el instante </a:t>
            </a:r>
            <a:r>
              <a:rPr lang="es-ES_tradnl" sz="2400" i="1" dirty="0"/>
              <a:t>d[x],</a:t>
            </a:r>
            <a:r>
              <a:rPr lang="es-ES_tradnl" sz="2400" dirty="0"/>
              <a:t> hay también un camino de </a:t>
            </a:r>
            <a:r>
              <a:rPr lang="es-ES_tradnl" sz="2400" i="1" dirty="0"/>
              <a:t>x</a:t>
            </a:r>
            <a:r>
              <a:rPr lang="es-ES_tradnl" sz="2400" dirty="0"/>
              <a:t> a </a:t>
            </a:r>
            <a:r>
              <a:rPr lang="es-ES_tradnl" sz="2400" i="1" dirty="0"/>
              <a:t>w</a:t>
            </a:r>
            <a:r>
              <a:rPr lang="es-ES_tradnl" sz="2400" dirty="0"/>
              <a:t> en el cual todos los vértices que pertenecen al mismo son </a:t>
            </a:r>
            <a:r>
              <a:rPr lang="es-ES_tradnl" sz="2400" dirty="0" smtClean="0"/>
              <a:t>blancos</a:t>
            </a:r>
          </a:p>
        </p:txBody>
      </p:sp>
      <p:sp>
        <p:nvSpPr>
          <p:cNvPr id="18" name="17 Elipse"/>
          <p:cNvSpPr/>
          <p:nvPr/>
        </p:nvSpPr>
        <p:spPr>
          <a:xfrm>
            <a:off x="1752600" y="1981200"/>
            <a:ext cx="6172200" cy="167640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600200" y="2006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20" name="19 Elipse"/>
          <p:cNvSpPr/>
          <p:nvPr/>
        </p:nvSpPr>
        <p:spPr>
          <a:xfrm>
            <a:off x="2590800" y="2614863"/>
            <a:ext cx="381000" cy="3429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590800" y="2463225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705600" y="2642937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905000" y="3886200"/>
            <a:ext cx="6172200" cy="1676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1752600" y="3911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sp>
        <p:nvSpPr>
          <p:cNvPr id="26" name="25 Elipse"/>
          <p:cNvSpPr/>
          <p:nvPr/>
        </p:nvSpPr>
        <p:spPr>
          <a:xfrm>
            <a:off x="2743200" y="4519863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6" name="35 Elipse"/>
          <p:cNvSpPr/>
          <p:nvPr/>
        </p:nvSpPr>
        <p:spPr>
          <a:xfrm>
            <a:off x="6858000" y="4547937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>
            <a:stCxn id="25" idx="4"/>
            <a:endCxn id="26" idx="0"/>
          </p:cNvCxnSpPr>
          <p:nvPr/>
        </p:nvCxnSpPr>
        <p:spPr>
          <a:xfrm flipH="1">
            <a:off x="2933700" y="2985837"/>
            <a:ext cx="3962400" cy="15340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6714624" y="2510589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743200" y="4368225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28600" y="55814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S</a:t>
            </a:r>
            <a:r>
              <a:rPr lang="es-ES_tradnl" sz="2400" dirty="0" smtClean="0"/>
              <a:t>erán </a:t>
            </a:r>
            <a:r>
              <a:rPr lang="es-ES_tradnl" sz="2400" dirty="0"/>
              <a:t>caminos de la forma </a:t>
            </a:r>
            <a:r>
              <a:rPr lang="es-ES_tradnl" sz="2400" b="1" i="1" dirty="0"/>
              <a:t>x </a:t>
            </a:r>
            <a:r>
              <a:rPr lang="es-ES_tradnl" sz="2400" b="1" i="1" dirty="0">
                <a:sym typeface="Symbol"/>
              </a:rPr>
              <a:t></a:t>
            </a:r>
            <a:r>
              <a:rPr lang="es-ES_tradnl" sz="2400" b="1" i="1" dirty="0"/>
              <a:t> u </a:t>
            </a:r>
            <a:r>
              <a:rPr lang="es-ES_tradnl" sz="2400" b="1" i="1" dirty="0">
                <a:sym typeface="Wingdings"/>
              </a:rPr>
              <a:t></a:t>
            </a:r>
            <a:r>
              <a:rPr lang="es-ES_tradnl" sz="2400" b="1" i="1" dirty="0"/>
              <a:t> v </a:t>
            </a:r>
            <a:r>
              <a:rPr lang="es-ES_tradnl" sz="2400" b="1" i="1" dirty="0">
                <a:sym typeface="Symbol"/>
              </a:rPr>
              <a:t></a:t>
            </a:r>
            <a:r>
              <a:rPr lang="es-ES_tradnl" sz="2400" b="1" i="1" dirty="0"/>
              <a:t> </a:t>
            </a:r>
            <a:r>
              <a:rPr lang="es-ES_tradnl" sz="2400" b="1" i="1" dirty="0" smtClean="0"/>
              <a:t>w </a:t>
            </a:r>
          </a:p>
          <a:p>
            <a:r>
              <a:rPr lang="es-ES_tradnl" sz="2400" dirty="0" smtClean="0"/>
              <a:t>Por tanto</a:t>
            </a:r>
            <a:r>
              <a:rPr lang="es-ES_tradnl" sz="2400" i="1" dirty="0" smtClean="0"/>
              <a:t>, </a:t>
            </a:r>
            <a:r>
              <a:rPr lang="es-ES_tradnl" sz="2400" dirty="0"/>
              <a:t>todos los vértices </a:t>
            </a:r>
            <a:r>
              <a:rPr lang="es-ES_tradnl" sz="2400" dirty="0" smtClean="0"/>
              <a:t> en </a:t>
            </a:r>
            <a:r>
              <a:rPr lang="es-ES_tradnl" sz="2400" i="1" dirty="0" smtClean="0"/>
              <a:t>C</a:t>
            </a:r>
            <a:r>
              <a:rPr lang="es-ES_tradnl" sz="2400" dirty="0" smtClean="0"/>
              <a:t> </a:t>
            </a:r>
            <a:r>
              <a:rPr lang="es-ES_tradnl" sz="2400" dirty="0"/>
              <a:t>y en </a:t>
            </a:r>
            <a:r>
              <a:rPr lang="es-ES_tradnl" sz="2400" i="1" dirty="0"/>
              <a:t>C</a:t>
            </a:r>
            <a:r>
              <a:rPr lang="es-ES_tradnl" sz="2400" i="1" dirty="0" smtClean="0"/>
              <a:t>’</a:t>
            </a:r>
            <a:r>
              <a:rPr lang="es-ES_tradnl" sz="2400" dirty="0" smtClean="0"/>
              <a:t>, se </a:t>
            </a:r>
            <a:r>
              <a:rPr lang="es-ES_tradnl" sz="2400" dirty="0"/>
              <a:t>convierten en descendientes de </a:t>
            </a:r>
            <a:r>
              <a:rPr lang="es-ES_tradnl" sz="2400" b="1" i="1" dirty="0"/>
              <a:t>x</a:t>
            </a:r>
            <a:r>
              <a:rPr lang="es-ES_tradnl" sz="2400" dirty="0"/>
              <a:t> en el árbol en profundidad del cual </a:t>
            </a:r>
            <a:r>
              <a:rPr lang="es-ES_tradnl" sz="2400" b="1" i="1" dirty="0"/>
              <a:t>x</a:t>
            </a:r>
            <a:r>
              <a:rPr lang="es-ES_tradnl" sz="2400" dirty="0"/>
              <a:t> es raíz</a:t>
            </a:r>
            <a:endParaRPr lang="es-ES" sz="2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814887" y="4396299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228600" y="3500735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accent3">
                    <a:lumMod val="75000"/>
                  </a:schemeClr>
                </a:solidFill>
              </a:rPr>
              <a:t>En el instante d[x] …</a:t>
            </a:r>
            <a:endParaRPr lang="es-E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1 Forma libre"/>
          <p:cNvSpPr/>
          <p:nvPr/>
        </p:nvSpPr>
        <p:spPr>
          <a:xfrm>
            <a:off x="3007895" y="2376439"/>
            <a:ext cx="3729789" cy="669737"/>
          </a:xfrm>
          <a:custGeom>
            <a:avLst/>
            <a:gdLst>
              <a:gd name="connsiteX0" fmla="*/ 0 w 3729789"/>
              <a:gd name="connsiteY0" fmla="*/ 390824 h 669737"/>
              <a:gd name="connsiteX1" fmla="*/ 1299410 w 3729789"/>
              <a:gd name="connsiteY1" fmla="*/ 5814 h 669737"/>
              <a:gd name="connsiteX2" fmla="*/ 2141621 w 3729789"/>
              <a:gd name="connsiteY2" fmla="*/ 655519 h 669737"/>
              <a:gd name="connsiteX3" fmla="*/ 3729789 w 3729789"/>
              <a:gd name="connsiteY3" fmla="*/ 390824 h 66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789" h="669737">
                <a:moveTo>
                  <a:pt x="0" y="390824"/>
                </a:moveTo>
                <a:cubicBezTo>
                  <a:pt x="471236" y="176261"/>
                  <a:pt x="942473" y="-38302"/>
                  <a:pt x="1299410" y="5814"/>
                </a:cubicBezTo>
                <a:cubicBezTo>
                  <a:pt x="1656347" y="49930"/>
                  <a:pt x="1736558" y="591351"/>
                  <a:pt x="2141621" y="655519"/>
                </a:cubicBezTo>
                <a:cubicBezTo>
                  <a:pt x="2546684" y="719687"/>
                  <a:pt x="3138236" y="555255"/>
                  <a:pt x="3729789" y="3908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4724400" y="2743200"/>
            <a:ext cx="3810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4" name="33 Forma libre"/>
          <p:cNvSpPr/>
          <p:nvPr/>
        </p:nvSpPr>
        <p:spPr>
          <a:xfrm>
            <a:off x="3128211" y="4343400"/>
            <a:ext cx="3729789" cy="669737"/>
          </a:xfrm>
          <a:custGeom>
            <a:avLst/>
            <a:gdLst>
              <a:gd name="connsiteX0" fmla="*/ 0 w 3729789"/>
              <a:gd name="connsiteY0" fmla="*/ 390824 h 669737"/>
              <a:gd name="connsiteX1" fmla="*/ 1299410 w 3729789"/>
              <a:gd name="connsiteY1" fmla="*/ 5814 h 669737"/>
              <a:gd name="connsiteX2" fmla="*/ 2141621 w 3729789"/>
              <a:gd name="connsiteY2" fmla="*/ 655519 h 669737"/>
              <a:gd name="connsiteX3" fmla="*/ 3729789 w 3729789"/>
              <a:gd name="connsiteY3" fmla="*/ 390824 h 66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789" h="669737">
                <a:moveTo>
                  <a:pt x="0" y="390824"/>
                </a:moveTo>
                <a:cubicBezTo>
                  <a:pt x="471236" y="176261"/>
                  <a:pt x="942473" y="-38302"/>
                  <a:pt x="1299410" y="5814"/>
                </a:cubicBezTo>
                <a:cubicBezTo>
                  <a:pt x="1656347" y="49930"/>
                  <a:pt x="1736558" y="591351"/>
                  <a:pt x="2141621" y="655519"/>
                </a:cubicBezTo>
                <a:cubicBezTo>
                  <a:pt x="2546684" y="719687"/>
                  <a:pt x="3138236" y="555255"/>
                  <a:pt x="3729789" y="3908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Elipse"/>
          <p:cNvSpPr/>
          <p:nvPr/>
        </p:nvSpPr>
        <p:spPr>
          <a:xfrm>
            <a:off x="4876800" y="4762500"/>
            <a:ext cx="3810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09600" y="780871"/>
            <a:ext cx="7696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FF0000"/>
                </a:solidFill>
              </a:rPr>
              <a:t>Corolario 22.8 </a:t>
            </a:r>
            <a:r>
              <a:rPr lang="es-ES_tradnl" sz="2400" dirty="0" smtClean="0"/>
              <a:t>(demostrado en el </a:t>
            </a:r>
            <a:r>
              <a:rPr lang="es-ES_tradnl" sz="2400" i="1" dirty="0" smtClean="0"/>
              <a:t>I. </a:t>
            </a:r>
            <a:r>
              <a:rPr lang="es-ES_tradnl" sz="2400" i="1" dirty="0" err="1" smtClean="0"/>
              <a:t>to</a:t>
            </a:r>
            <a:r>
              <a:rPr lang="es-ES_tradnl" sz="2400" i="1" dirty="0" smtClean="0"/>
              <a:t> A</a:t>
            </a:r>
            <a:r>
              <a:rPr lang="es-ES_tradnl" sz="2400" dirty="0" smtClean="0"/>
              <a:t>.): </a:t>
            </a:r>
            <a:r>
              <a:rPr lang="es-ES_tradnl" sz="2400" i="1" dirty="0"/>
              <a:t>El vértice </a:t>
            </a:r>
            <a:r>
              <a:rPr lang="es-ES_tradnl" sz="2400" b="1" i="1" dirty="0"/>
              <a:t>v </a:t>
            </a:r>
            <a:r>
              <a:rPr lang="es-ES_tradnl" sz="2400" i="1" dirty="0"/>
              <a:t>es un descendiente propio del vértice </a:t>
            </a:r>
            <a:r>
              <a:rPr lang="es-ES_tradnl" sz="2400" b="1" i="1" dirty="0"/>
              <a:t>u</a:t>
            </a:r>
            <a:r>
              <a:rPr lang="es-ES_tradnl" sz="2400" i="1" dirty="0"/>
              <a:t> en el </a:t>
            </a:r>
            <a:r>
              <a:rPr lang="es-ES_tradnl" sz="2400" i="1" dirty="0" smtClean="0"/>
              <a:t>DFS para </a:t>
            </a:r>
            <a:r>
              <a:rPr lang="es-ES_tradnl" sz="2400" i="1" dirty="0"/>
              <a:t>un grafo dirigido </a:t>
            </a:r>
            <a:r>
              <a:rPr lang="es-ES_tradnl" sz="2400" b="1" i="1" dirty="0" smtClean="0"/>
              <a:t>G</a:t>
            </a:r>
            <a:r>
              <a:rPr lang="es-ES_tradnl" sz="2400" i="1" dirty="0" smtClean="0"/>
              <a:t> </a:t>
            </a:r>
            <a:r>
              <a:rPr lang="es-ES_tradnl" sz="2400" b="1" i="1" dirty="0"/>
              <a:t>si y solo si</a:t>
            </a:r>
            <a:r>
              <a:rPr lang="es-ES_tradnl" sz="2400" i="1" dirty="0"/>
              <a:t> </a:t>
            </a:r>
            <a:r>
              <a:rPr lang="es-ES_tradnl" sz="2400" i="1" dirty="0" smtClean="0"/>
              <a:t> </a:t>
            </a:r>
            <a:r>
              <a:rPr lang="es-ES_tradnl" sz="2400" b="1" i="1" dirty="0"/>
              <a:t>d[</a:t>
            </a:r>
            <a:r>
              <a:rPr lang="es-ES_tradnl" sz="2400" b="1" i="1" dirty="0">
                <a:solidFill>
                  <a:srgbClr val="FF9900"/>
                </a:solidFill>
              </a:rPr>
              <a:t>u</a:t>
            </a:r>
            <a:r>
              <a:rPr lang="es-ES_tradnl" sz="2400" b="1" i="1" dirty="0"/>
              <a:t>] &lt; d[</a:t>
            </a:r>
            <a:r>
              <a:rPr lang="es-ES_tradnl" sz="2400" b="1" i="1" dirty="0">
                <a:solidFill>
                  <a:srgbClr val="00B050"/>
                </a:solidFill>
              </a:rPr>
              <a:t>v</a:t>
            </a:r>
            <a:r>
              <a:rPr lang="es-ES_tradnl" sz="2400" b="1" i="1" dirty="0"/>
              <a:t>] &lt; f[</a:t>
            </a:r>
            <a:r>
              <a:rPr lang="es-ES_tradnl" sz="2400" b="1" i="1" dirty="0">
                <a:solidFill>
                  <a:srgbClr val="00B050"/>
                </a:solidFill>
              </a:rPr>
              <a:t>v</a:t>
            </a:r>
            <a:r>
              <a:rPr lang="es-ES_tradnl" sz="2400" b="1" i="1" dirty="0"/>
              <a:t>] &lt; f[</a:t>
            </a:r>
            <a:r>
              <a:rPr lang="es-ES_tradnl" sz="2400" b="1" i="1" dirty="0">
                <a:solidFill>
                  <a:srgbClr val="FF9900"/>
                </a:solidFill>
              </a:rPr>
              <a:t>u</a:t>
            </a:r>
            <a:r>
              <a:rPr lang="es-ES_tradnl" sz="2400" b="1" i="1" dirty="0" smtClean="0"/>
              <a:t>] </a:t>
            </a:r>
            <a:endParaRPr lang="es-ES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28600" y="762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Lema </a:t>
            </a:r>
            <a:r>
              <a:rPr lang="en-US" sz="2400" b="1" i="1" dirty="0" smtClean="0"/>
              <a:t>2 - </a:t>
            </a:r>
            <a:r>
              <a:rPr lang="es-ES_tradnl" sz="2400" b="1" i="1" dirty="0"/>
              <a:t>Demostración </a:t>
            </a:r>
            <a:r>
              <a:rPr lang="es-ES_tradnl" sz="2400" b="1" i="1" dirty="0" smtClean="0"/>
              <a:t>– </a:t>
            </a:r>
            <a:r>
              <a:rPr lang="es-ES_tradnl" sz="2400" b="1" dirty="0" smtClean="0">
                <a:solidFill>
                  <a:srgbClr val="0000FF"/>
                </a:solidFill>
              </a:rPr>
              <a:t>CASO 1 (continuación)</a:t>
            </a:r>
            <a:r>
              <a:rPr lang="es-ES_tradnl" sz="2400" b="1" dirty="0" smtClean="0"/>
              <a:t>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9600" y="62439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todo</a:t>
            </a:r>
            <a:r>
              <a:rPr lang="en-US" sz="2400" dirty="0" smtClean="0"/>
              <a:t> lo anterior,  </a:t>
            </a:r>
            <a:r>
              <a:rPr lang="es-ES_tradnl" sz="2400" i="1" dirty="0" smtClean="0"/>
              <a:t>f[x</a:t>
            </a:r>
            <a:r>
              <a:rPr lang="es-ES_tradnl" sz="2400" i="1" dirty="0"/>
              <a:t>] = f(C)&gt; f(C</a:t>
            </a:r>
            <a:r>
              <a:rPr lang="es-ES_tradnl" sz="2400" i="1" dirty="0" smtClean="0"/>
              <a:t>’)</a:t>
            </a:r>
            <a:endParaRPr lang="es-ES" sz="2400" dirty="0"/>
          </a:p>
        </p:txBody>
      </p:sp>
      <p:sp>
        <p:nvSpPr>
          <p:cNvPr id="13" name="12 Elipse"/>
          <p:cNvSpPr/>
          <p:nvPr/>
        </p:nvSpPr>
        <p:spPr>
          <a:xfrm>
            <a:off x="838200" y="1981200"/>
            <a:ext cx="6172200" cy="167640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5800" y="2006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15" name="14 Elipse"/>
          <p:cNvSpPr/>
          <p:nvPr/>
        </p:nvSpPr>
        <p:spPr>
          <a:xfrm>
            <a:off x="1676400" y="2614863"/>
            <a:ext cx="381000" cy="3429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76400" y="2463225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5791200" y="2642937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990600" y="3886200"/>
            <a:ext cx="6172200" cy="1676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838200" y="3911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sp>
        <p:nvSpPr>
          <p:cNvPr id="20" name="19 Elipse"/>
          <p:cNvSpPr/>
          <p:nvPr/>
        </p:nvSpPr>
        <p:spPr>
          <a:xfrm>
            <a:off x="1828800" y="4519863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5943600" y="4547937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7" idx="4"/>
            <a:endCxn id="20" idx="0"/>
          </p:cNvCxnSpPr>
          <p:nvPr/>
        </p:nvCxnSpPr>
        <p:spPr>
          <a:xfrm flipH="1">
            <a:off x="2019300" y="2985837"/>
            <a:ext cx="3962400" cy="15340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800224" y="2510589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828800" y="4368225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900487" y="4396299"/>
            <a:ext cx="933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6" name="25 Forma libre"/>
          <p:cNvSpPr/>
          <p:nvPr/>
        </p:nvSpPr>
        <p:spPr>
          <a:xfrm>
            <a:off x="2093495" y="2376439"/>
            <a:ext cx="3729789" cy="669737"/>
          </a:xfrm>
          <a:custGeom>
            <a:avLst/>
            <a:gdLst>
              <a:gd name="connsiteX0" fmla="*/ 0 w 3729789"/>
              <a:gd name="connsiteY0" fmla="*/ 390824 h 669737"/>
              <a:gd name="connsiteX1" fmla="*/ 1299410 w 3729789"/>
              <a:gd name="connsiteY1" fmla="*/ 5814 h 669737"/>
              <a:gd name="connsiteX2" fmla="*/ 2141621 w 3729789"/>
              <a:gd name="connsiteY2" fmla="*/ 655519 h 669737"/>
              <a:gd name="connsiteX3" fmla="*/ 3729789 w 3729789"/>
              <a:gd name="connsiteY3" fmla="*/ 390824 h 66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789" h="669737">
                <a:moveTo>
                  <a:pt x="0" y="390824"/>
                </a:moveTo>
                <a:cubicBezTo>
                  <a:pt x="471236" y="176261"/>
                  <a:pt x="942473" y="-38302"/>
                  <a:pt x="1299410" y="5814"/>
                </a:cubicBezTo>
                <a:cubicBezTo>
                  <a:pt x="1656347" y="49930"/>
                  <a:pt x="1736558" y="591351"/>
                  <a:pt x="2141621" y="655519"/>
                </a:cubicBezTo>
                <a:cubicBezTo>
                  <a:pt x="2546684" y="719687"/>
                  <a:pt x="3138236" y="555255"/>
                  <a:pt x="3729789" y="3908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3810000" y="2743200"/>
            <a:ext cx="3810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8" name="27 Forma libre"/>
          <p:cNvSpPr/>
          <p:nvPr/>
        </p:nvSpPr>
        <p:spPr>
          <a:xfrm>
            <a:off x="2213811" y="4343400"/>
            <a:ext cx="3729789" cy="669737"/>
          </a:xfrm>
          <a:custGeom>
            <a:avLst/>
            <a:gdLst>
              <a:gd name="connsiteX0" fmla="*/ 0 w 3729789"/>
              <a:gd name="connsiteY0" fmla="*/ 390824 h 669737"/>
              <a:gd name="connsiteX1" fmla="*/ 1299410 w 3729789"/>
              <a:gd name="connsiteY1" fmla="*/ 5814 h 669737"/>
              <a:gd name="connsiteX2" fmla="*/ 2141621 w 3729789"/>
              <a:gd name="connsiteY2" fmla="*/ 655519 h 669737"/>
              <a:gd name="connsiteX3" fmla="*/ 3729789 w 3729789"/>
              <a:gd name="connsiteY3" fmla="*/ 390824 h 66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789" h="669737">
                <a:moveTo>
                  <a:pt x="0" y="390824"/>
                </a:moveTo>
                <a:cubicBezTo>
                  <a:pt x="471236" y="176261"/>
                  <a:pt x="942473" y="-38302"/>
                  <a:pt x="1299410" y="5814"/>
                </a:cubicBezTo>
                <a:cubicBezTo>
                  <a:pt x="1656347" y="49930"/>
                  <a:pt x="1736558" y="591351"/>
                  <a:pt x="2141621" y="655519"/>
                </a:cubicBezTo>
                <a:cubicBezTo>
                  <a:pt x="2546684" y="719687"/>
                  <a:pt x="3138236" y="555255"/>
                  <a:pt x="3729789" y="3908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3962400" y="4762500"/>
            <a:ext cx="3810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287126" y="23622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 smtClean="0"/>
              <a:t>d[x]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d[u]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f[u]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f[x] </a:t>
            </a:r>
            <a:endParaRPr lang="es-ES" sz="2400" dirty="0"/>
          </a:p>
          <a:p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287126" y="33528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 smtClean="0"/>
              <a:t>d[u]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d[v]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f[v]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f[u] </a:t>
            </a:r>
            <a:endParaRPr lang="es-ES" sz="2400" dirty="0"/>
          </a:p>
          <a:p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239000" y="4382415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 smtClean="0"/>
              <a:t>d[v]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d[w]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f[w] </a:t>
            </a:r>
            <a:r>
              <a:rPr lang="es-ES_tradnl" sz="2400" i="1" dirty="0"/>
              <a:t>&lt; </a:t>
            </a:r>
            <a:r>
              <a:rPr lang="es-ES_tradnl" sz="2400" i="1" dirty="0" smtClean="0"/>
              <a:t>f[v] </a:t>
            </a:r>
            <a:endParaRPr lang="es-ES" sz="2400" dirty="0"/>
          </a:p>
          <a:p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09600" y="566286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/>
              <a:t>d[x] </a:t>
            </a:r>
            <a:r>
              <a:rPr lang="es-ES_tradnl" sz="2400" i="1" dirty="0" smtClean="0"/>
              <a:t>&lt; d[u</a:t>
            </a:r>
            <a:r>
              <a:rPr lang="es-ES_tradnl" sz="2400" i="1" dirty="0"/>
              <a:t>] </a:t>
            </a:r>
            <a:r>
              <a:rPr lang="es-ES_tradnl" sz="2400" i="1" dirty="0" smtClean="0"/>
              <a:t>&lt; d[v</a:t>
            </a:r>
            <a:r>
              <a:rPr lang="es-ES_tradnl" sz="2400" i="1" dirty="0"/>
              <a:t>] </a:t>
            </a:r>
            <a:r>
              <a:rPr lang="es-ES_tradnl" sz="2400" i="1" dirty="0" smtClean="0"/>
              <a:t>&lt;d[w</a:t>
            </a:r>
            <a:r>
              <a:rPr lang="es-ES_tradnl" sz="2400" i="1" dirty="0"/>
              <a:t>] </a:t>
            </a:r>
            <a:r>
              <a:rPr lang="es-ES_tradnl" sz="2400" i="1" dirty="0" smtClean="0"/>
              <a:t>&lt;</a:t>
            </a:r>
            <a:r>
              <a:rPr lang="es-ES_tradnl" sz="2400" b="1" i="1" dirty="0" smtClean="0">
                <a:solidFill>
                  <a:srgbClr val="0070C0"/>
                </a:solidFill>
              </a:rPr>
              <a:t>f[w]&lt;f[v]</a:t>
            </a:r>
            <a:r>
              <a:rPr lang="es-ES_tradnl" sz="2400" b="1" i="1" dirty="0">
                <a:solidFill>
                  <a:srgbClr val="0070C0"/>
                </a:solidFill>
              </a:rPr>
              <a:t> &lt;</a:t>
            </a:r>
            <a:r>
              <a:rPr lang="es-ES_tradnl" sz="2400" b="1" i="1" dirty="0" smtClean="0">
                <a:solidFill>
                  <a:srgbClr val="0070C0"/>
                </a:solidFill>
              </a:rPr>
              <a:t> f[u</a:t>
            </a:r>
            <a:r>
              <a:rPr lang="es-ES_tradnl" sz="2400" b="1" i="1" dirty="0">
                <a:solidFill>
                  <a:srgbClr val="0070C0"/>
                </a:solidFill>
              </a:rPr>
              <a:t>] &lt; f[x</a:t>
            </a:r>
            <a:r>
              <a:rPr lang="es-ES_tradnl" sz="2400" b="1" i="1" dirty="0" smtClean="0">
                <a:solidFill>
                  <a:srgbClr val="0070C0"/>
                </a:solidFill>
              </a:rPr>
              <a:t>]</a:t>
            </a:r>
            <a:endParaRPr lang="es-E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4638174" y="236815"/>
            <a:ext cx="1790700" cy="467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28600" y="189428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Lema </a:t>
            </a:r>
            <a:r>
              <a:rPr lang="en-US" sz="2400" b="1" i="1" dirty="0" smtClean="0"/>
              <a:t>2 - </a:t>
            </a:r>
            <a:r>
              <a:rPr lang="es-ES_tradnl" sz="2400" b="1" i="1" dirty="0"/>
              <a:t>Demostración </a:t>
            </a:r>
            <a:r>
              <a:rPr lang="es-ES_tradnl" sz="2400" b="1" i="1" dirty="0" smtClean="0"/>
              <a:t>– </a:t>
            </a:r>
            <a:r>
              <a:rPr lang="es-ES_tradnl" sz="2400" b="1" dirty="0" smtClean="0">
                <a:solidFill>
                  <a:srgbClr val="0000FF"/>
                </a:solidFill>
              </a:rPr>
              <a:t>CASO 2</a:t>
            </a:r>
            <a:r>
              <a:rPr lang="es-ES_tradnl" sz="2400" b="1" dirty="0" smtClean="0"/>
              <a:t>:    </a:t>
            </a:r>
            <a:r>
              <a:rPr lang="es-ES_tradnl" sz="2400" b="1" i="1" dirty="0" smtClean="0"/>
              <a:t>d(C</a:t>
            </a:r>
            <a:r>
              <a:rPr lang="es-ES_tradnl" sz="2400" b="1" i="1" dirty="0"/>
              <a:t>) &gt; d(C</a:t>
            </a:r>
            <a:r>
              <a:rPr lang="es-ES_tradnl" sz="2400" b="1" i="1" dirty="0" smtClean="0"/>
              <a:t>’)</a:t>
            </a:r>
            <a:endParaRPr lang="es-ES_tradnl" sz="2400" b="1" dirty="0"/>
          </a:p>
          <a:p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/>
              <a:t>S</a:t>
            </a:r>
            <a:r>
              <a:rPr lang="es-ES_tradnl" sz="2400" dirty="0" smtClean="0"/>
              <a:t>ea </a:t>
            </a:r>
            <a:r>
              <a:rPr lang="es-ES_tradnl" sz="2400" b="1" i="1" dirty="0"/>
              <a:t>y</a:t>
            </a:r>
            <a:r>
              <a:rPr lang="es-ES_tradnl" sz="2400" dirty="0"/>
              <a:t> el </a:t>
            </a:r>
            <a:r>
              <a:rPr lang="es-ES_tradnl" sz="2400" u="sng" dirty="0"/>
              <a:t>primer vértice que se descubre</a:t>
            </a:r>
            <a:r>
              <a:rPr lang="es-ES_tradnl" sz="2400" dirty="0"/>
              <a:t> en </a:t>
            </a:r>
            <a:r>
              <a:rPr lang="es-ES_tradnl" sz="2400" b="1" i="1" dirty="0"/>
              <a:t>C’.</a:t>
            </a:r>
            <a:r>
              <a:rPr lang="es-ES_tradnl" sz="2400" i="1" dirty="0"/>
              <a:t> </a:t>
            </a:r>
            <a:endParaRPr lang="es-ES_tradnl" sz="2400" i="1" dirty="0" smtClean="0"/>
          </a:p>
          <a:p>
            <a:endParaRPr lang="es-ES_tradnl" sz="2400" i="1" dirty="0"/>
          </a:p>
          <a:p>
            <a:r>
              <a:rPr lang="es-ES_tradnl" sz="2400" dirty="0" smtClean="0"/>
              <a:t>En </a:t>
            </a:r>
            <a:r>
              <a:rPr lang="es-ES_tradnl" sz="2400" dirty="0"/>
              <a:t>el instante </a:t>
            </a:r>
            <a:r>
              <a:rPr lang="es-ES_tradnl" sz="2400" i="1" dirty="0"/>
              <a:t>d[</a:t>
            </a:r>
            <a:r>
              <a:rPr lang="es-ES_tradnl" sz="2400" b="1" i="1" dirty="0">
                <a:solidFill>
                  <a:srgbClr val="0070C0"/>
                </a:solidFill>
              </a:rPr>
              <a:t>y</a:t>
            </a:r>
            <a:r>
              <a:rPr lang="es-ES_tradnl" sz="2400" i="1" dirty="0"/>
              <a:t>]</a:t>
            </a:r>
            <a:r>
              <a:rPr lang="es-ES_tradnl" sz="2400" dirty="0"/>
              <a:t> todos los vértices en </a:t>
            </a:r>
            <a:r>
              <a:rPr lang="es-ES_tradnl" sz="2400" b="1" i="1" dirty="0"/>
              <a:t>C’</a:t>
            </a:r>
            <a:r>
              <a:rPr lang="es-ES_tradnl" sz="2400" dirty="0"/>
              <a:t> son </a:t>
            </a:r>
            <a:r>
              <a:rPr lang="es-ES_tradnl" sz="2400" dirty="0" smtClean="0"/>
              <a:t>blancos y además, hay </a:t>
            </a:r>
            <a:r>
              <a:rPr lang="es-ES_tradnl" sz="2400" dirty="0"/>
              <a:t>un camino en</a:t>
            </a:r>
            <a:r>
              <a:rPr lang="es-ES_tradnl" sz="2400" i="1" dirty="0"/>
              <a:t> </a:t>
            </a:r>
            <a:r>
              <a:rPr lang="es-ES_tradnl" sz="2400" b="1" i="1" dirty="0" smtClean="0"/>
              <a:t>G</a:t>
            </a:r>
            <a:r>
              <a:rPr lang="es-ES_tradnl" sz="2400" i="1" dirty="0" smtClean="0"/>
              <a:t>, </a:t>
            </a:r>
            <a:r>
              <a:rPr lang="es-ES_tradnl" sz="2400" dirty="0"/>
              <a:t>desde </a:t>
            </a:r>
            <a:r>
              <a:rPr lang="es-ES_tradnl" sz="2400" b="1" i="1" dirty="0">
                <a:solidFill>
                  <a:srgbClr val="0070C0"/>
                </a:solidFill>
              </a:rPr>
              <a:t>y</a:t>
            </a:r>
            <a:r>
              <a:rPr lang="es-ES_tradnl" sz="2400" dirty="0"/>
              <a:t> hasta cualquiera de los restantes vértices en </a:t>
            </a:r>
            <a:r>
              <a:rPr lang="es-ES_tradnl" sz="2400" b="1" i="1" dirty="0"/>
              <a:t>C</a:t>
            </a:r>
            <a:r>
              <a:rPr lang="es-ES_tradnl" sz="2400" b="1" i="1" dirty="0" smtClean="0"/>
              <a:t>’</a:t>
            </a:r>
            <a:r>
              <a:rPr lang="es-ES_tradnl" sz="2400" dirty="0" smtClean="0"/>
              <a:t>, </a:t>
            </a:r>
            <a:r>
              <a:rPr lang="es-ES_tradnl" sz="2400" dirty="0"/>
              <a:t>donde todos los vértices en </a:t>
            </a:r>
            <a:r>
              <a:rPr lang="es-ES_tradnl" sz="2400" dirty="0" smtClean="0"/>
              <a:t>dicho camino </a:t>
            </a:r>
            <a:r>
              <a:rPr lang="es-ES_tradnl" sz="2400" dirty="0"/>
              <a:t>son </a:t>
            </a:r>
            <a:r>
              <a:rPr lang="es-ES_tradnl" sz="2400" dirty="0" smtClean="0"/>
              <a:t>blancos</a:t>
            </a:r>
          </a:p>
        </p:txBody>
      </p:sp>
      <p:sp>
        <p:nvSpPr>
          <p:cNvPr id="17" name="16 Elipse"/>
          <p:cNvSpPr/>
          <p:nvPr/>
        </p:nvSpPr>
        <p:spPr>
          <a:xfrm>
            <a:off x="1905000" y="3752671"/>
            <a:ext cx="6172200" cy="1676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1752600" y="3777496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sp>
        <p:nvSpPr>
          <p:cNvPr id="28" name="27 Elipse"/>
          <p:cNvSpPr/>
          <p:nvPr/>
        </p:nvSpPr>
        <p:spPr>
          <a:xfrm>
            <a:off x="2743200" y="4386334"/>
            <a:ext cx="381000" cy="342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3733800" y="4386334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4572000" y="4386334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5867400" y="4400371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6" name="35 Elipse"/>
          <p:cNvSpPr/>
          <p:nvPr/>
        </p:nvSpPr>
        <p:spPr>
          <a:xfrm>
            <a:off x="6858000" y="4414408"/>
            <a:ext cx="3810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37" name="36 Conector recto de flecha"/>
          <p:cNvCxnSpPr>
            <a:stCxn id="30" idx="6"/>
            <a:endCxn id="32" idx="2"/>
          </p:cNvCxnSpPr>
          <p:nvPr/>
        </p:nvCxnSpPr>
        <p:spPr>
          <a:xfrm>
            <a:off x="4114800" y="4557784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4" idx="6"/>
            <a:endCxn id="36" idx="2"/>
          </p:cNvCxnSpPr>
          <p:nvPr/>
        </p:nvCxnSpPr>
        <p:spPr>
          <a:xfrm>
            <a:off x="6248400" y="4571821"/>
            <a:ext cx="609600" cy="140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8" idx="6"/>
            <a:endCxn id="30" idx="2"/>
          </p:cNvCxnSpPr>
          <p:nvPr/>
        </p:nvCxnSpPr>
        <p:spPr>
          <a:xfrm>
            <a:off x="3124200" y="4557784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32" idx="6"/>
            <a:endCxn id="34" idx="2"/>
          </p:cNvCxnSpPr>
          <p:nvPr/>
        </p:nvCxnSpPr>
        <p:spPr>
          <a:xfrm>
            <a:off x="4953000" y="4557784"/>
            <a:ext cx="914400" cy="140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2743200" y="4233934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28600" y="336720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accent3">
                    <a:lumMod val="75000"/>
                  </a:schemeClr>
                </a:solidFill>
              </a:rPr>
              <a:t>En el instante d[y] …</a:t>
            </a:r>
            <a:endParaRPr lang="es-E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55052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Por </a:t>
            </a:r>
            <a:r>
              <a:rPr lang="es-ES_tradnl" sz="2400" dirty="0" smtClean="0"/>
              <a:t>tanto, </a:t>
            </a:r>
            <a:r>
              <a:rPr lang="es-ES_tradnl" sz="2400" dirty="0"/>
              <a:t>todos los vértices en </a:t>
            </a:r>
            <a:r>
              <a:rPr lang="es-ES_tradnl" sz="2400" i="1" dirty="0"/>
              <a:t>C’</a:t>
            </a:r>
            <a:r>
              <a:rPr lang="es-ES_tradnl" sz="2400" dirty="0"/>
              <a:t> </a:t>
            </a:r>
            <a:r>
              <a:rPr lang="es-ES_tradnl" sz="2400" dirty="0" smtClean="0"/>
              <a:t>se </a:t>
            </a:r>
            <a:r>
              <a:rPr lang="es-ES_tradnl" sz="2400" dirty="0"/>
              <a:t>convierten en descendientes de </a:t>
            </a:r>
            <a:r>
              <a:rPr lang="es-ES_tradnl" sz="2400" b="1" i="1" dirty="0">
                <a:solidFill>
                  <a:srgbClr val="0070C0"/>
                </a:solidFill>
              </a:rPr>
              <a:t>y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en el árbol abarcador en </a:t>
            </a:r>
            <a:r>
              <a:rPr lang="es-ES_tradnl" sz="2400" dirty="0" smtClean="0"/>
              <a:t>profundidad </a:t>
            </a:r>
            <a:r>
              <a:rPr lang="es-ES_tradnl" sz="2400" dirty="0"/>
              <a:t>y por el </a:t>
            </a:r>
            <a:r>
              <a:rPr lang="es-ES_tradnl" sz="2400" b="1" dirty="0">
                <a:solidFill>
                  <a:srgbClr val="FF0000"/>
                </a:solidFill>
              </a:rPr>
              <a:t>Corolario </a:t>
            </a:r>
            <a:r>
              <a:rPr lang="es-ES_tradnl" sz="2400" b="1" dirty="0" smtClean="0">
                <a:solidFill>
                  <a:srgbClr val="FF0000"/>
                </a:solidFill>
              </a:rPr>
              <a:t>22.8</a:t>
            </a:r>
          </a:p>
          <a:p>
            <a:pPr algn="ctr"/>
            <a:r>
              <a:rPr lang="es-ES_tradnl" sz="2400" i="1" dirty="0" smtClean="0"/>
              <a:t>f[</a:t>
            </a:r>
            <a:r>
              <a:rPr lang="es-ES_tradnl" sz="2400" b="1" i="1" dirty="0" smtClean="0">
                <a:solidFill>
                  <a:srgbClr val="0070C0"/>
                </a:solidFill>
              </a:rPr>
              <a:t>y</a:t>
            </a:r>
            <a:r>
              <a:rPr lang="es-ES_tradnl" sz="2400" i="1" dirty="0"/>
              <a:t>] = f(C’)</a:t>
            </a:r>
            <a:endParaRPr lang="es-E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2438400" cy="1228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7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" y="1371600"/>
            <a:ext cx="868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4638174" y="370344"/>
            <a:ext cx="1790700" cy="467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28600" y="322957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Lema </a:t>
            </a:r>
            <a:r>
              <a:rPr lang="en-US" sz="2400" b="1" i="1" dirty="0" smtClean="0"/>
              <a:t>2 - </a:t>
            </a:r>
            <a:r>
              <a:rPr lang="es-ES_tradnl" sz="2400" b="1" i="1" dirty="0"/>
              <a:t>Demostración </a:t>
            </a:r>
            <a:r>
              <a:rPr lang="es-ES_tradnl" sz="2400" b="1" i="1" dirty="0" smtClean="0"/>
              <a:t>– </a:t>
            </a:r>
            <a:r>
              <a:rPr lang="es-ES_tradnl" sz="2400" b="1" dirty="0" smtClean="0">
                <a:solidFill>
                  <a:srgbClr val="0000FF"/>
                </a:solidFill>
              </a:rPr>
              <a:t>CASO 2</a:t>
            </a:r>
            <a:r>
              <a:rPr lang="es-ES_tradnl" sz="2400" b="1" dirty="0" smtClean="0"/>
              <a:t>:    </a:t>
            </a:r>
            <a:r>
              <a:rPr lang="es-ES_tradnl" sz="2400" b="1" i="1" dirty="0" smtClean="0"/>
              <a:t>d(C</a:t>
            </a:r>
            <a:r>
              <a:rPr lang="es-ES_tradnl" sz="2400" b="1" i="1" dirty="0"/>
              <a:t>) &gt; d(C</a:t>
            </a:r>
            <a:r>
              <a:rPr lang="es-ES_tradnl" sz="2400" b="1" i="1" dirty="0" smtClean="0"/>
              <a:t>’)</a:t>
            </a:r>
            <a:endParaRPr lang="es-ES_tradnl" sz="2400" b="1" dirty="0"/>
          </a:p>
          <a:p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/>
              <a:t>Como existe un arco </a:t>
            </a:r>
            <a:r>
              <a:rPr lang="es-ES_tradnl" sz="2400" b="1" i="1" dirty="0"/>
              <a:t>(u, v) </a:t>
            </a:r>
            <a:r>
              <a:rPr lang="es-ES_tradnl" sz="2400" dirty="0"/>
              <a:t>de </a:t>
            </a:r>
            <a:r>
              <a:rPr lang="es-ES_tradnl" sz="2400" b="1" i="1" dirty="0"/>
              <a:t>C</a:t>
            </a:r>
            <a:r>
              <a:rPr lang="es-ES_tradnl" sz="2400" dirty="0"/>
              <a:t> a </a:t>
            </a:r>
            <a:r>
              <a:rPr lang="es-ES_tradnl" sz="2400" b="1" i="1" dirty="0"/>
              <a:t>C</a:t>
            </a:r>
            <a:r>
              <a:rPr lang="es-ES_tradnl" sz="2400" b="1" i="1" dirty="0" smtClean="0"/>
              <a:t>’</a:t>
            </a:r>
            <a:r>
              <a:rPr lang="es-ES_tradnl" sz="2400" i="1" dirty="0" smtClean="0"/>
              <a:t>,</a:t>
            </a:r>
            <a:r>
              <a:rPr lang="es-ES" sz="2400" b="1" dirty="0"/>
              <a:t> </a:t>
            </a:r>
            <a:r>
              <a:rPr lang="es-ES_tradnl" sz="2400" dirty="0" smtClean="0"/>
              <a:t>Por </a:t>
            </a:r>
            <a:r>
              <a:rPr lang="es-ES_tradnl" sz="2400" dirty="0"/>
              <a:t>el </a:t>
            </a:r>
            <a:r>
              <a:rPr lang="es-ES_tradnl" sz="2400" b="1" dirty="0">
                <a:solidFill>
                  <a:srgbClr val="0070C0"/>
                </a:solidFill>
              </a:rPr>
              <a:t>Lema </a:t>
            </a:r>
            <a:r>
              <a:rPr lang="es-ES_tradnl" sz="2400" b="1" dirty="0" smtClean="0">
                <a:solidFill>
                  <a:srgbClr val="0070C0"/>
                </a:solidFill>
              </a:rPr>
              <a:t>1</a:t>
            </a:r>
            <a:r>
              <a:rPr lang="es-ES_tradnl" sz="2400" b="1" dirty="0" smtClean="0"/>
              <a:t> </a:t>
            </a:r>
            <a:r>
              <a:rPr lang="es-ES_tradnl" sz="2400" dirty="0" smtClean="0"/>
              <a:t>podemos </a:t>
            </a:r>
            <a:r>
              <a:rPr lang="es-ES_tradnl" sz="2400" dirty="0"/>
              <a:t>afirmar que no puede existir un </a:t>
            </a:r>
            <a:r>
              <a:rPr lang="es-ES_tradnl" sz="2400" dirty="0" smtClean="0"/>
              <a:t>arco </a:t>
            </a:r>
            <a:r>
              <a:rPr lang="es-ES_tradnl" sz="2400" dirty="0"/>
              <a:t>de </a:t>
            </a:r>
            <a:r>
              <a:rPr lang="es-ES_tradnl" sz="2400" b="1" i="1" dirty="0"/>
              <a:t>C’</a:t>
            </a:r>
            <a:r>
              <a:rPr lang="es-ES_tradnl" sz="2400" dirty="0"/>
              <a:t> a </a:t>
            </a:r>
            <a:r>
              <a:rPr lang="es-ES_tradnl" sz="2400" b="1" i="1" dirty="0" smtClean="0"/>
              <a:t>C</a:t>
            </a:r>
            <a:r>
              <a:rPr lang="es-ES_tradnl" sz="2400" dirty="0" smtClean="0"/>
              <a:t> </a:t>
            </a:r>
          </a:p>
          <a:p>
            <a:endParaRPr lang="es-ES_tradnl" sz="2400" dirty="0"/>
          </a:p>
          <a:p>
            <a:r>
              <a:rPr lang="es-ES_tradnl" sz="2400" dirty="0" smtClean="0"/>
              <a:t>Por </a:t>
            </a:r>
            <a:r>
              <a:rPr lang="es-ES_tradnl" sz="2400" dirty="0"/>
              <a:t>tanto, ningún vértice en </a:t>
            </a:r>
            <a:r>
              <a:rPr lang="es-ES_tradnl" sz="2400" b="1" i="1" dirty="0"/>
              <a:t>C</a:t>
            </a:r>
            <a:r>
              <a:rPr lang="es-ES_tradnl" sz="2400" dirty="0"/>
              <a:t> es alcanzable desde </a:t>
            </a:r>
            <a:r>
              <a:rPr lang="es-ES_tradnl" sz="2400" b="1" i="1" dirty="0"/>
              <a:t>C</a:t>
            </a:r>
            <a:r>
              <a:rPr lang="es-ES_tradnl" sz="2400" b="1" i="1" dirty="0" smtClean="0"/>
              <a:t>’</a:t>
            </a:r>
          </a:p>
          <a:p>
            <a:endParaRPr lang="es-ES_tradnl" sz="2400" i="1" dirty="0"/>
          </a:p>
          <a:p>
            <a:r>
              <a:rPr lang="es-ES_tradnl" sz="2400" dirty="0" smtClean="0"/>
              <a:t>Por </a:t>
            </a:r>
            <a:r>
              <a:rPr lang="es-ES_tradnl" sz="2400" dirty="0"/>
              <a:t>consiguiente, en el instante</a:t>
            </a:r>
            <a:r>
              <a:rPr lang="es-ES_tradnl" sz="2400" i="1" dirty="0"/>
              <a:t> </a:t>
            </a:r>
            <a:r>
              <a:rPr lang="es-ES_tradnl" sz="2400" b="1" i="1" dirty="0"/>
              <a:t>f[</a:t>
            </a:r>
            <a:r>
              <a:rPr lang="es-ES_tradnl" sz="2400" b="1" i="1" dirty="0">
                <a:solidFill>
                  <a:srgbClr val="0070C0"/>
                </a:solidFill>
              </a:rPr>
              <a:t>y</a:t>
            </a:r>
            <a:r>
              <a:rPr lang="es-ES_tradnl" sz="2400" b="1" i="1" dirty="0"/>
              <a:t>]</a:t>
            </a:r>
            <a:r>
              <a:rPr lang="es-ES_tradnl" sz="2400" i="1" dirty="0"/>
              <a:t>,</a:t>
            </a:r>
            <a:r>
              <a:rPr lang="es-ES_tradnl" sz="2400" dirty="0"/>
              <a:t> todos los vértices en</a:t>
            </a:r>
            <a:r>
              <a:rPr lang="es-ES_tradnl" sz="2400" i="1" dirty="0"/>
              <a:t> </a:t>
            </a:r>
            <a:r>
              <a:rPr lang="es-ES_tradnl" sz="2400" b="1" i="1" dirty="0"/>
              <a:t>C</a:t>
            </a:r>
            <a:r>
              <a:rPr lang="es-ES_tradnl" sz="2400" i="1" dirty="0"/>
              <a:t> </a:t>
            </a:r>
            <a:r>
              <a:rPr lang="es-ES_tradnl" sz="2400" dirty="0"/>
              <a:t>siguen aún siendo</a:t>
            </a:r>
            <a:r>
              <a:rPr lang="es-ES_tradnl" sz="2400" i="1" dirty="0"/>
              <a:t> </a:t>
            </a:r>
            <a:r>
              <a:rPr lang="es-ES_tradnl" sz="2400" dirty="0" smtClean="0"/>
              <a:t>blancos </a:t>
            </a:r>
            <a:r>
              <a:rPr lang="es-ES_tradnl" sz="2400" dirty="0"/>
              <a:t>lo cual implica</a:t>
            </a:r>
            <a:r>
              <a:rPr lang="es-ES_tradnl" sz="2400" i="1" dirty="0"/>
              <a:t>  </a:t>
            </a:r>
            <a:r>
              <a:rPr lang="es-ES_tradnl" sz="2400" b="1" i="1" dirty="0" smtClean="0"/>
              <a:t>f(C</a:t>
            </a:r>
            <a:r>
              <a:rPr lang="es-ES_tradnl" sz="2400" b="1" i="1" dirty="0"/>
              <a:t>) &gt; f(C</a:t>
            </a:r>
            <a:r>
              <a:rPr lang="es-ES_tradnl" sz="2400" b="1" i="1" dirty="0" smtClean="0"/>
              <a:t>’)</a:t>
            </a:r>
            <a:endParaRPr lang="es-E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2438400" cy="1228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5410200" y="5105400"/>
            <a:ext cx="3124200" cy="1624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762000" y="5081052"/>
            <a:ext cx="3124200" cy="1624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37" y="38100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Propiedades de las componentes fuertemente conexas de un grafo dirigido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62000" y="12954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rgbClr val="0070C0"/>
                </a:solidFill>
              </a:rPr>
              <a:t>Corolario 3</a:t>
            </a:r>
            <a:endParaRPr lang="es-ES" sz="2400" dirty="0">
              <a:solidFill>
                <a:srgbClr val="0070C0"/>
              </a:solidFill>
            </a:endParaRPr>
          </a:p>
          <a:p>
            <a:r>
              <a:rPr lang="es-ES_tradnl" sz="2400" dirty="0"/>
              <a:t>Sean </a:t>
            </a:r>
            <a:r>
              <a:rPr lang="es-ES_tradnl" sz="2400" b="1" i="1" dirty="0"/>
              <a:t>C</a:t>
            </a:r>
            <a:r>
              <a:rPr lang="es-ES_tradnl" sz="2400" dirty="0"/>
              <a:t> y </a:t>
            </a:r>
            <a:r>
              <a:rPr lang="es-ES_tradnl" sz="2400" b="1" i="1" dirty="0"/>
              <a:t>C’</a:t>
            </a:r>
            <a:r>
              <a:rPr lang="es-ES_tradnl" sz="2400" dirty="0"/>
              <a:t> dos </a:t>
            </a:r>
            <a:r>
              <a:rPr lang="es-ES_tradnl" sz="2400" b="1" dirty="0"/>
              <a:t>componentes fuertes diferentes </a:t>
            </a:r>
            <a:r>
              <a:rPr lang="es-ES_tradnl" sz="2400" dirty="0"/>
              <a:t>del </a:t>
            </a:r>
            <a:r>
              <a:rPr lang="es-ES_tradnl" sz="2400" b="1" dirty="0"/>
              <a:t>grafo dirigido</a:t>
            </a:r>
            <a:r>
              <a:rPr lang="es-ES_tradnl" sz="2400" dirty="0"/>
              <a:t> </a:t>
            </a:r>
            <a:r>
              <a:rPr lang="es-ES_tradnl" sz="2400" b="1" i="1" dirty="0"/>
              <a:t>G=(V, E)</a:t>
            </a:r>
            <a:r>
              <a:rPr lang="es-ES_tradnl" sz="2400" i="1" dirty="0"/>
              <a:t>.</a:t>
            </a:r>
            <a:r>
              <a:rPr lang="es-ES_tradnl" sz="2400" b="1" i="1" dirty="0"/>
              <a:t> </a:t>
            </a:r>
            <a:r>
              <a:rPr lang="es-ES_tradnl" sz="2400" dirty="0"/>
              <a:t>Supongamos que</a:t>
            </a:r>
            <a:r>
              <a:rPr lang="es-ES_tradnl" sz="2400" i="1" dirty="0"/>
              <a:t> </a:t>
            </a:r>
            <a:r>
              <a:rPr lang="es-ES_tradnl" sz="2400" dirty="0"/>
              <a:t>existe un arco </a:t>
            </a:r>
            <a:r>
              <a:rPr lang="es-ES_tradnl" sz="2400" b="1" i="1" dirty="0"/>
              <a:t>(u, v)</a:t>
            </a:r>
            <a:r>
              <a:rPr lang="es-ES_tradnl" sz="2400" b="1" i="1" dirty="0" smtClean="0">
                <a:sym typeface="Symbol"/>
              </a:rPr>
              <a:t></a:t>
            </a:r>
            <a:r>
              <a:rPr lang="es-ES_tradnl" sz="2400" b="1" i="1" dirty="0" smtClean="0"/>
              <a:t>E</a:t>
            </a:r>
            <a:r>
              <a:rPr lang="es-ES_tradnl" sz="2400" b="1" i="1" baseline="30000" dirty="0" smtClean="0"/>
              <a:t>T</a:t>
            </a:r>
            <a:r>
              <a:rPr lang="es-ES_tradnl" sz="2400" i="1" baseline="-25000" dirty="0" smtClean="0"/>
              <a:t>,</a:t>
            </a:r>
            <a:r>
              <a:rPr lang="es-ES_tradnl" sz="2400" baseline="-25000" dirty="0" smtClean="0"/>
              <a:t> </a:t>
            </a:r>
            <a:r>
              <a:rPr lang="es-ES_tradnl" sz="2400" b="1" i="1" dirty="0" smtClean="0"/>
              <a:t>G</a:t>
            </a:r>
            <a:r>
              <a:rPr lang="es-ES_tradnl" sz="2400" b="1" i="1" baseline="30000" dirty="0" smtClean="0"/>
              <a:t>T</a:t>
            </a:r>
            <a:r>
              <a:rPr lang="es-ES_tradnl" sz="2400" b="1" i="1" dirty="0" smtClean="0"/>
              <a:t>=(V</a:t>
            </a:r>
            <a:r>
              <a:rPr lang="es-ES_tradnl" sz="2400" b="1" i="1" baseline="30000" dirty="0" smtClean="0"/>
              <a:t>T</a:t>
            </a:r>
            <a:r>
              <a:rPr lang="es-ES_tradnl" sz="2400" b="1" i="1" dirty="0" smtClean="0"/>
              <a:t>, E</a:t>
            </a:r>
            <a:r>
              <a:rPr lang="es-ES_tradnl" sz="2400" b="1" i="1" baseline="30000" dirty="0" smtClean="0"/>
              <a:t>T</a:t>
            </a:r>
            <a:r>
              <a:rPr lang="es-ES_tradnl" sz="2400" b="1" i="1" dirty="0" smtClean="0"/>
              <a:t>)</a:t>
            </a:r>
            <a:r>
              <a:rPr lang="es-ES_tradnl" sz="2400" i="1" dirty="0" smtClean="0"/>
              <a:t>,</a:t>
            </a:r>
            <a:r>
              <a:rPr lang="es-ES_tradnl" sz="2400" b="1" i="1" dirty="0" smtClean="0"/>
              <a:t> </a:t>
            </a:r>
            <a:r>
              <a:rPr lang="es-ES_tradnl" sz="2400" dirty="0" smtClean="0"/>
              <a:t>donde </a:t>
            </a:r>
            <a:r>
              <a:rPr lang="es-ES_tradnl" sz="2400" b="1" i="1" dirty="0" err="1"/>
              <a:t>u</a:t>
            </a:r>
            <a:r>
              <a:rPr lang="es-ES_tradnl" sz="2400" b="1" i="1" dirty="0" err="1">
                <a:sym typeface="Symbol"/>
              </a:rPr>
              <a:t></a:t>
            </a:r>
            <a:r>
              <a:rPr lang="es-ES_tradnl" sz="2400" b="1" i="1" dirty="0" err="1"/>
              <a:t>C</a:t>
            </a:r>
            <a:r>
              <a:rPr lang="es-ES_tradnl" sz="2400" i="1" dirty="0"/>
              <a:t> </a:t>
            </a:r>
            <a:r>
              <a:rPr lang="es-ES_tradnl" sz="2400" dirty="0"/>
              <a:t>y</a:t>
            </a:r>
            <a:r>
              <a:rPr lang="es-ES_tradnl" sz="2400" i="1" dirty="0"/>
              <a:t> </a:t>
            </a:r>
            <a:r>
              <a:rPr lang="es-ES_tradnl" sz="2400" b="1" i="1" dirty="0" err="1"/>
              <a:t>v</a:t>
            </a:r>
            <a:r>
              <a:rPr lang="es-ES_tradnl" sz="2400" b="1" i="1" dirty="0" err="1">
                <a:sym typeface="Symbol"/>
              </a:rPr>
              <a:t></a:t>
            </a:r>
            <a:r>
              <a:rPr lang="es-ES_tradnl" sz="2400" b="1" i="1" dirty="0" err="1"/>
              <a:t>C</a:t>
            </a:r>
            <a:r>
              <a:rPr lang="es-ES_tradnl" sz="2400" b="1" i="1" dirty="0"/>
              <a:t>’</a:t>
            </a:r>
            <a:r>
              <a:rPr lang="es-ES_tradnl" sz="2400" dirty="0"/>
              <a:t>. Entonces </a:t>
            </a:r>
            <a:r>
              <a:rPr lang="es-ES_tradnl" sz="2400" b="1" i="1" dirty="0"/>
              <a:t>f(C) &lt; f(C</a:t>
            </a:r>
            <a:r>
              <a:rPr lang="es-ES_tradnl" sz="2400" b="1" i="1" dirty="0" smtClean="0"/>
              <a:t>’)</a:t>
            </a:r>
          </a:p>
          <a:p>
            <a:endParaRPr lang="es-ES_tradnl" sz="2400" i="1" dirty="0"/>
          </a:p>
          <a:p>
            <a:r>
              <a:rPr lang="es-ES_tradnl" sz="2400" b="1" dirty="0" smtClean="0"/>
              <a:t>Demostración</a:t>
            </a:r>
          </a:p>
          <a:p>
            <a:endParaRPr lang="es-ES" sz="2400" dirty="0"/>
          </a:p>
          <a:p>
            <a:r>
              <a:rPr lang="es-ES_tradnl" sz="2400" dirty="0"/>
              <a:t>Como </a:t>
            </a:r>
            <a:r>
              <a:rPr lang="es-ES_tradnl" sz="2400" b="1" i="1" dirty="0"/>
              <a:t>(u, v)</a:t>
            </a:r>
            <a:r>
              <a:rPr lang="es-ES_tradnl" sz="2400" b="1" i="1" dirty="0" smtClean="0">
                <a:sym typeface="Symbol"/>
              </a:rPr>
              <a:t></a:t>
            </a:r>
            <a:r>
              <a:rPr lang="es-ES_tradnl" sz="2400" b="1" i="1" dirty="0" smtClean="0"/>
              <a:t>E</a:t>
            </a:r>
            <a:r>
              <a:rPr lang="es-ES_tradnl" sz="2400" b="1" i="1" baseline="30000" dirty="0" smtClean="0"/>
              <a:t>T</a:t>
            </a:r>
            <a:r>
              <a:rPr lang="es-ES_tradnl" sz="2400" dirty="0"/>
              <a:t>, entonces </a:t>
            </a:r>
            <a:r>
              <a:rPr lang="es-ES_tradnl" sz="2400" b="1" i="1" dirty="0"/>
              <a:t>(v, u) </a:t>
            </a:r>
            <a:r>
              <a:rPr lang="es-ES_tradnl" sz="2400" b="1" dirty="0">
                <a:sym typeface="Symbol"/>
              </a:rPr>
              <a:t></a:t>
            </a:r>
            <a:r>
              <a:rPr lang="es-ES_tradnl" sz="2400" b="1" dirty="0"/>
              <a:t>E</a:t>
            </a:r>
            <a:r>
              <a:rPr lang="es-ES_tradnl" sz="2400" dirty="0"/>
              <a:t>. Como </a:t>
            </a:r>
            <a:r>
              <a:rPr lang="es-ES_tradnl" sz="2400" b="1" dirty="0"/>
              <a:t>las componentes fuertemente conexas en G y en G</a:t>
            </a:r>
            <a:r>
              <a:rPr lang="es-ES_tradnl" sz="2400" b="1" baseline="30000" dirty="0"/>
              <a:t>T</a:t>
            </a:r>
            <a:r>
              <a:rPr lang="es-ES_tradnl" sz="2400" b="1" dirty="0"/>
              <a:t> son las mismas</a:t>
            </a:r>
            <a:r>
              <a:rPr lang="es-ES_tradnl" sz="2400" dirty="0"/>
              <a:t>, entonces por el </a:t>
            </a:r>
            <a:r>
              <a:rPr lang="es-ES_tradnl" sz="2400" b="1" dirty="0">
                <a:solidFill>
                  <a:srgbClr val="0070C0"/>
                </a:solidFill>
              </a:rPr>
              <a:t>L</a:t>
            </a:r>
            <a:r>
              <a:rPr lang="es-ES_tradnl" sz="2400" b="1" dirty="0" smtClean="0">
                <a:solidFill>
                  <a:srgbClr val="0070C0"/>
                </a:solidFill>
              </a:rPr>
              <a:t>ema 2 </a:t>
            </a:r>
            <a:r>
              <a:rPr lang="es-ES_tradnl" sz="2400" dirty="0" smtClean="0"/>
              <a:t>se </a:t>
            </a:r>
            <a:r>
              <a:rPr lang="es-ES_tradnl" sz="2400" dirty="0"/>
              <a:t>tiene </a:t>
            </a:r>
            <a:r>
              <a:rPr lang="es-ES_tradnl" sz="2400" b="1" i="1" dirty="0"/>
              <a:t>f(C)&lt;f(C</a:t>
            </a:r>
            <a:r>
              <a:rPr lang="es-ES_tradnl" sz="2400" b="1" i="1" dirty="0" smtClean="0"/>
              <a:t>’)</a:t>
            </a:r>
            <a:endParaRPr lang="es-ES" sz="2400" b="1" i="1" dirty="0"/>
          </a:p>
        </p:txBody>
      </p:sp>
      <p:sp>
        <p:nvSpPr>
          <p:cNvPr id="3" name="2 Elipse"/>
          <p:cNvSpPr/>
          <p:nvPr/>
        </p:nvSpPr>
        <p:spPr>
          <a:xfrm>
            <a:off x="1143000" y="563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590800" y="563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5943600" y="563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7391400" y="5638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2743200" y="5815263"/>
            <a:ext cx="381000" cy="342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743200" y="5663625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471863" y="5819274"/>
            <a:ext cx="381000" cy="342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75874" y="5663625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7519737" y="5814501"/>
            <a:ext cx="381000" cy="342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519737" y="5662863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248400" y="5818512"/>
            <a:ext cx="381000" cy="342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52411" y="5662863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14663" y="52826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438400" y="528186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791200" y="528186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239000" y="528186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  <p:cxnSp>
        <p:nvCxnSpPr>
          <p:cNvPr id="27" name="26 Conector recto de flecha"/>
          <p:cNvCxnSpPr>
            <a:endCxn id="9" idx="2"/>
          </p:cNvCxnSpPr>
          <p:nvPr/>
        </p:nvCxnSpPr>
        <p:spPr>
          <a:xfrm flipV="1">
            <a:off x="1852863" y="5986713"/>
            <a:ext cx="890337" cy="40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6677526" y="5991726"/>
            <a:ext cx="890337" cy="401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105274" y="6224337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G</a:t>
            </a:r>
            <a:endParaRPr lang="es-ES" sz="3200" b="1" i="1" dirty="0">
              <a:solidFill>
                <a:srgbClr val="FF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352800" y="624515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i="1" dirty="0">
                <a:solidFill>
                  <a:srgbClr val="FF0000"/>
                </a:solidFill>
              </a:rPr>
              <a:t>G</a:t>
            </a:r>
            <a:r>
              <a:rPr lang="es-ES_tradnl" sz="3200" b="1" i="1" baseline="30000" dirty="0">
                <a:solidFill>
                  <a:srgbClr val="FF0000"/>
                </a:solidFill>
              </a:rPr>
              <a:t>T</a:t>
            </a:r>
            <a:endParaRPr lang="es-ES" sz="3200" b="1" i="1" dirty="0">
              <a:solidFill>
                <a:srgbClr val="FF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191000" y="5414211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b="1" dirty="0" smtClean="0">
                <a:sym typeface="Symbol"/>
              </a:rPr>
              <a:t></a:t>
            </a:r>
            <a:endParaRPr lang="es-ES" sz="6000" b="1" dirty="0"/>
          </a:p>
        </p:txBody>
      </p:sp>
    </p:spTree>
    <p:extLst>
      <p:ext uri="{BB962C8B-B14F-4D97-AF65-F5344CB8AC3E}">
        <p14:creationId xmlns:p14="http://schemas.microsoft.com/office/powerpoint/2010/main" val="8279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89858"/>
            <a:ext cx="9144000" cy="785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37" y="-7620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Correctitud del Algoritmo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6200" y="487025"/>
            <a:ext cx="8915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El </a:t>
            </a:r>
            <a:r>
              <a:rPr lang="es-ES_tradnl" sz="2400" b="1" dirty="0">
                <a:solidFill>
                  <a:schemeClr val="accent1">
                    <a:lumMod val="75000"/>
                  </a:schemeClr>
                </a:solidFill>
              </a:rPr>
              <a:t>Corolario </a:t>
            </a: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2400" dirty="0" smtClean="0"/>
              <a:t>brinda </a:t>
            </a:r>
            <a:r>
              <a:rPr lang="es-ES_tradnl" sz="2400" dirty="0"/>
              <a:t>la clave para demostrar la correctitud de </a:t>
            </a:r>
            <a:r>
              <a:rPr lang="es-ES_tradnl" sz="2400" b="1" dirty="0" smtClean="0"/>
              <a:t>STRONGLY-CONNECTED-COMPONENTS</a:t>
            </a:r>
          </a:p>
          <a:p>
            <a:pPr algn="ctr"/>
            <a:endParaRPr lang="es-ES_tradnl" sz="2400" b="1" dirty="0" smtClean="0"/>
          </a:p>
          <a:p>
            <a:r>
              <a:rPr lang="es-ES_tradnl" sz="2400" dirty="0" smtClean="0"/>
              <a:t>Examinemos </a:t>
            </a:r>
            <a:r>
              <a:rPr lang="es-ES_tradnl" sz="2400" dirty="0"/>
              <a:t>que sucede cuando se aplica el segundo </a:t>
            </a:r>
            <a:r>
              <a:rPr lang="es-ES_tradnl" sz="2400" i="1" dirty="0"/>
              <a:t>DFS</a:t>
            </a:r>
            <a:r>
              <a:rPr lang="es-ES_tradnl" sz="2400" dirty="0"/>
              <a:t> a </a:t>
            </a:r>
            <a:r>
              <a:rPr lang="es-ES_tradnl" sz="2400" i="1" dirty="0" smtClean="0"/>
              <a:t>G</a:t>
            </a:r>
            <a:r>
              <a:rPr lang="es-ES_tradnl" sz="2400" i="1" baseline="30000" dirty="0" smtClean="0"/>
              <a:t>T</a:t>
            </a:r>
            <a:r>
              <a:rPr lang="es-ES_tradnl" sz="2400" i="1" dirty="0" smtClean="0"/>
              <a:t>: </a:t>
            </a:r>
          </a:p>
          <a:p>
            <a:endParaRPr lang="es-ES_tradnl" sz="2400" i="1" dirty="0"/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Se comienza por la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 </a:t>
            </a:r>
            <a:r>
              <a:rPr lang="es-ES_tradnl" sz="2400" dirty="0"/>
              <a:t>para la cual se cumple que</a:t>
            </a:r>
            <a:r>
              <a:rPr lang="es-ES_tradnl" sz="2400" i="1" dirty="0"/>
              <a:t> </a:t>
            </a:r>
            <a:r>
              <a:rPr lang="es-ES_tradnl" sz="2400" b="1" i="1" dirty="0">
                <a:solidFill>
                  <a:srgbClr val="FF0000"/>
                </a:solidFill>
              </a:rPr>
              <a:t>f(C)</a:t>
            </a:r>
            <a:r>
              <a:rPr lang="es-ES_tradnl" sz="2400" b="1" dirty="0">
                <a:solidFill>
                  <a:srgbClr val="FF0000"/>
                </a:solidFill>
              </a:rPr>
              <a:t> es </a:t>
            </a:r>
            <a:r>
              <a:rPr lang="es-ES_tradnl" sz="2400" b="1" dirty="0" smtClean="0">
                <a:solidFill>
                  <a:srgbClr val="FF0000"/>
                </a:solidFill>
              </a:rPr>
              <a:t>máximo</a:t>
            </a:r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La </a:t>
            </a:r>
            <a:r>
              <a:rPr lang="es-ES_tradnl" sz="2400" dirty="0"/>
              <a:t>búsqueda comienza en algún vértice </a:t>
            </a:r>
            <a:r>
              <a:rPr lang="es-ES_tradnl" sz="2400" b="1" i="1" dirty="0" err="1">
                <a:solidFill>
                  <a:srgbClr val="0070C0"/>
                </a:solidFill>
              </a:rPr>
              <a:t>x</a:t>
            </a:r>
            <a:r>
              <a:rPr lang="es-ES_tradnl" sz="2400" dirty="0" err="1">
                <a:sym typeface="Symbol"/>
              </a:rPr>
              <a:t></a:t>
            </a:r>
            <a:r>
              <a:rPr lang="es-ES_tradnl" sz="2400" b="1" i="1" dirty="0" err="1" smtClean="0">
                <a:solidFill>
                  <a:srgbClr val="0070C0"/>
                </a:solidFill>
              </a:rPr>
              <a:t>C</a:t>
            </a:r>
            <a:r>
              <a:rPr lang="es-ES_tradnl" sz="2400" dirty="0" smtClean="0"/>
              <a:t>. </a:t>
            </a:r>
            <a:r>
              <a:rPr lang="es-ES_tradnl" sz="2400" dirty="0"/>
              <a:t>A</a:t>
            </a:r>
            <a:r>
              <a:rPr lang="es-ES_tradnl" sz="2400" dirty="0" smtClean="0"/>
              <a:t> </a:t>
            </a:r>
            <a:r>
              <a:rPr lang="es-ES_tradnl" sz="2400" dirty="0"/>
              <a:t>partir de este, </a:t>
            </a:r>
            <a:r>
              <a:rPr lang="es-ES_tradnl" sz="2400" dirty="0" smtClean="0"/>
              <a:t>se visitan los </a:t>
            </a:r>
            <a:r>
              <a:rPr lang="es-ES_tradnl" sz="2400" dirty="0"/>
              <a:t>restantes vértices de dicha </a:t>
            </a:r>
            <a:r>
              <a:rPr lang="es-ES_tradnl" sz="2400" dirty="0" smtClean="0"/>
              <a:t>componente (todos </a:t>
            </a:r>
            <a:r>
              <a:rPr lang="es-ES_tradnl" sz="2400" i="1" dirty="0" smtClean="0"/>
              <a:t>blancos</a:t>
            </a:r>
            <a:r>
              <a:rPr lang="es-ES_tradnl" sz="2400" dirty="0" smtClean="0"/>
              <a:t>)</a:t>
            </a:r>
          </a:p>
          <a:p>
            <a:pPr marL="342900" indent="-342900">
              <a:buFontTx/>
              <a:buChar char="-"/>
            </a:pPr>
            <a:endParaRPr lang="es-ES_tradnl" sz="2400" dirty="0" smtClean="0"/>
          </a:p>
          <a:p>
            <a:pPr lvl="1"/>
            <a:r>
              <a:rPr lang="es-ES_tradnl" sz="2400" b="1" dirty="0" smtClean="0"/>
              <a:t>- Por </a:t>
            </a:r>
            <a:r>
              <a:rPr lang="es-ES_tradnl" sz="2400" b="1" dirty="0"/>
              <a:t>el </a:t>
            </a:r>
            <a:r>
              <a:rPr lang="es-ES_tradnl" sz="2400" b="1" dirty="0">
                <a:solidFill>
                  <a:schemeClr val="accent1">
                    <a:lumMod val="75000"/>
                  </a:schemeClr>
                </a:solidFill>
              </a:rPr>
              <a:t>Corolario </a:t>
            </a: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es-ES_tradnl" sz="2400" b="1" dirty="0" smtClean="0"/>
              <a:t>podemos </a:t>
            </a:r>
            <a:r>
              <a:rPr lang="es-ES_tradnl" sz="2400" b="1" dirty="0"/>
              <a:t>afirmar que </a:t>
            </a:r>
            <a:r>
              <a:rPr lang="es-ES_tradnl" sz="2400" b="1" dirty="0">
                <a:solidFill>
                  <a:srgbClr val="FF0000"/>
                </a:solidFill>
              </a:rPr>
              <a:t>no hay arcos en </a:t>
            </a:r>
            <a:r>
              <a:rPr lang="es-ES_tradnl" sz="2400" b="1" i="1" dirty="0">
                <a:solidFill>
                  <a:srgbClr val="FF0000"/>
                </a:solidFill>
              </a:rPr>
              <a:t>G</a:t>
            </a:r>
            <a:r>
              <a:rPr lang="es-ES_tradnl" sz="2400" b="1" i="1" baseline="30000" dirty="0">
                <a:solidFill>
                  <a:srgbClr val="FF0000"/>
                </a:solidFill>
              </a:rPr>
              <a:t>T</a:t>
            </a:r>
            <a:r>
              <a:rPr lang="es-ES_tradnl" sz="2400" b="1" i="1" dirty="0">
                <a:solidFill>
                  <a:srgbClr val="FF0000"/>
                </a:solidFill>
              </a:rPr>
              <a:t> </a:t>
            </a:r>
            <a:r>
              <a:rPr lang="es-ES_tradnl" sz="2400" b="1" dirty="0"/>
              <a:t>que vayan de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b="1" dirty="0"/>
              <a:t> a otra componente fuerte, por </a:t>
            </a:r>
            <a:r>
              <a:rPr lang="es-ES_tradnl" sz="2400" b="1" dirty="0" smtClean="0"/>
              <a:t>lo cual, </a:t>
            </a:r>
            <a:r>
              <a:rPr lang="es-ES_tradnl" sz="2400" b="1" dirty="0"/>
              <a:t>la búsqueda que comenzó en </a:t>
            </a:r>
            <a:r>
              <a:rPr lang="es-ES_tradnl" sz="2400" b="1" i="1" dirty="0">
                <a:solidFill>
                  <a:srgbClr val="0070C0"/>
                </a:solidFill>
              </a:rPr>
              <a:t>x</a:t>
            </a:r>
            <a:r>
              <a:rPr lang="es-ES_tradnl" sz="2400" b="1" dirty="0"/>
              <a:t> no alcanzará ningún vértice de otra componente que no sea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r>
              <a:rPr lang="es-ES_tradnl" sz="2400" b="1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endParaRPr lang="es-ES_tradnl" sz="2400" b="1" dirty="0" smtClean="0"/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Por </a:t>
            </a:r>
            <a:r>
              <a:rPr lang="es-ES_tradnl" sz="2400" dirty="0"/>
              <a:t>tanto, tras el segundo DFS, </a:t>
            </a:r>
            <a:r>
              <a:rPr lang="es-ES_tradnl" sz="2400" b="1" dirty="0"/>
              <a:t>el á</a:t>
            </a:r>
            <a:r>
              <a:rPr lang="es-ES_tradnl" sz="2400" b="1" dirty="0" smtClean="0"/>
              <a:t>rbol </a:t>
            </a:r>
            <a:r>
              <a:rPr lang="es-ES_tradnl" sz="2400" b="1" dirty="0"/>
              <a:t>en profundidad con raíz </a:t>
            </a:r>
            <a:r>
              <a:rPr lang="es-ES_tradnl" sz="2400" b="1" i="1" dirty="0">
                <a:solidFill>
                  <a:srgbClr val="0070C0"/>
                </a:solidFill>
              </a:rPr>
              <a:t>x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/>
              <a:t>contendrá exactamente a todos los vértices que pertenecen a la componente conexa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76726" y="3748712"/>
            <a:ext cx="8763000" cy="1737688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2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7620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_tradnl" sz="2400" dirty="0" smtClean="0"/>
              <a:t>Una vez completada la </a:t>
            </a:r>
            <a:r>
              <a:rPr lang="es-ES_tradnl" sz="2400" dirty="0"/>
              <a:t>visita a </a:t>
            </a:r>
            <a:r>
              <a:rPr lang="es-ES_tradnl" sz="2400" b="1" dirty="0"/>
              <a:t>todos los vértices </a:t>
            </a:r>
            <a:r>
              <a:rPr lang="es-ES_tradnl" sz="2400" dirty="0"/>
              <a:t>de la componente conexa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i="1" dirty="0"/>
              <a:t>, </a:t>
            </a:r>
            <a:r>
              <a:rPr lang="es-ES_tradnl" sz="2400" dirty="0"/>
              <a:t>la búsqueda </a:t>
            </a:r>
            <a:r>
              <a:rPr lang="es-ES_tradnl" sz="2400" dirty="0" smtClean="0"/>
              <a:t>selecciona </a:t>
            </a:r>
            <a:r>
              <a:rPr lang="es-ES_tradnl" sz="2400" dirty="0"/>
              <a:t>como </a:t>
            </a:r>
            <a:r>
              <a:rPr lang="es-ES_tradnl" sz="2400" dirty="0" smtClean="0"/>
              <a:t>raíz para </a:t>
            </a:r>
            <a:r>
              <a:rPr lang="es-ES_tradnl" sz="2400" dirty="0"/>
              <a:t>un nuevo árbol que se va a formar, a algún vértice de otra componente fuerte 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cuyo </a:t>
            </a:r>
            <a:r>
              <a:rPr lang="es-ES_tradnl" sz="2400" i="1" dirty="0"/>
              <a:t>f(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i="1" dirty="0"/>
              <a:t>)</a:t>
            </a:r>
            <a:r>
              <a:rPr lang="es-ES_tradnl" sz="2400" b="1" i="1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es el mayor</a:t>
            </a:r>
            <a:r>
              <a:rPr lang="es-ES_tradnl" sz="2400" i="1" dirty="0"/>
              <a:t> </a:t>
            </a:r>
            <a:r>
              <a:rPr lang="es-ES_tradnl" sz="2400" dirty="0"/>
              <a:t>con respecto a las restantes componentes fuertes distintas de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endParaRPr lang="es-ES_tradnl" sz="2400" b="1" dirty="0" smtClean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Nuevamente, la </a:t>
            </a:r>
            <a:r>
              <a:rPr lang="es-ES_tradnl" sz="2400" dirty="0"/>
              <a:t>búsqueda alcanzará a todos los vértices en 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dirty="0"/>
              <a:t> y por el </a:t>
            </a:r>
            <a:r>
              <a:rPr lang="es-ES_tradnl" sz="2400" b="1" dirty="0">
                <a:solidFill>
                  <a:schemeClr val="accent1">
                    <a:lumMod val="75000"/>
                  </a:schemeClr>
                </a:solidFill>
              </a:rPr>
              <a:t>Corolario </a:t>
            </a: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3,</a:t>
            </a:r>
            <a:r>
              <a:rPr lang="es-ES_tradnl" sz="2400" dirty="0" smtClean="0"/>
              <a:t> </a:t>
            </a:r>
            <a:r>
              <a:rPr lang="es-ES_tradnl" sz="2400" dirty="0"/>
              <a:t>los únicos </a:t>
            </a:r>
            <a:r>
              <a:rPr lang="es-ES_tradnl" sz="2400" b="1" dirty="0">
                <a:solidFill>
                  <a:srgbClr val="FF0000"/>
                </a:solidFill>
              </a:rPr>
              <a:t>arcos en </a:t>
            </a:r>
            <a:r>
              <a:rPr lang="es-ES_tradnl" sz="2400" b="1" i="1" dirty="0">
                <a:solidFill>
                  <a:srgbClr val="FF0000"/>
                </a:solidFill>
              </a:rPr>
              <a:t>G</a:t>
            </a:r>
            <a:r>
              <a:rPr lang="es-ES_tradnl" sz="2400" b="1" i="1" baseline="30000" dirty="0">
                <a:solidFill>
                  <a:srgbClr val="FF0000"/>
                </a:solidFill>
              </a:rPr>
              <a:t>T</a:t>
            </a:r>
            <a:r>
              <a:rPr lang="es-ES_tradnl" sz="2400" b="1" dirty="0">
                <a:solidFill>
                  <a:srgbClr val="FF0000"/>
                </a:solidFill>
              </a:rPr>
              <a:t> </a:t>
            </a:r>
            <a:r>
              <a:rPr lang="es-ES_tradnl" sz="2400" dirty="0"/>
              <a:t>que van de 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a otra componente fuerte, tienen que ir de 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a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i="1" dirty="0"/>
              <a:t> </a:t>
            </a:r>
            <a:r>
              <a:rPr lang="es-ES_tradnl" sz="2400" dirty="0"/>
              <a:t>y se sabe que</a:t>
            </a:r>
            <a:r>
              <a:rPr lang="es-ES_tradnl" sz="2400" i="1" dirty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i="1" dirty="0"/>
              <a:t> </a:t>
            </a:r>
            <a:r>
              <a:rPr lang="es-ES_tradnl" sz="2400" dirty="0"/>
              <a:t>ya fue completamente </a:t>
            </a:r>
            <a:r>
              <a:rPr lang="es-ES_tradnl" sz="2400" dirty="0" smtClean="0"/>
              <a:t>visitada</a:t>
            </a:r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En </a:t>
            </a:r>
            <a:r>
              <a:rPr lang="es-ES_tradnl" sz="2400" dirty="0"/>
              <a:t>general, cuando en el segundo DFS </a:t>
            </a:r>
            <a:r>
              <a:rPr lang="es-ES_tradnl" sz="2400" dirty="0" smtClean="0"/>
              <a:t>se </a:t>
            </a:r>
            <a:r>
              <a:rPr lang="es-ES_tradnl" sz="2400" dirty="0"/>
              <a:t>visita alguna componente fuerte particular, los arcos que parten de esta tienen que estar dirigidos </a:t>
            </a:r>
            <a:r>
              <a:rPr lang="es-ES_tradnl" sz="2400" dirty="0" smtClean="0"/>
              <a:t>hacia una </a:t>
            </a:r>
            <a:r>
              <a:rPr lang="es-ES_tradnl" sz="2400" dirty="0"/>
              <a:t>componente fuerte que ya fue completamente visitada durante dicho </a:t>
            </a:r>
            <a:r>
              <a:rPr lang="es-ES_tradnl" sz="2400" dirty="0" smtClean="0"/>
              <a:t>DFS</a:t>
            </a:r>
          </a:p>
          <a:p>
            <a:pPr marL="342900" indent="-342900">
              <a:buFontTx/>
              <a:buChar char="-"/>
            </a:pPr>
            <a:r>
              <a:rPr lang="es-ES_tradnl" sz="2400" dirty="0" smtClean="0"/>
              <a:t>Cada </a:t>
            </a:r>
            <a:r>
              <a:rPr lang="es-ES_tradnl" sz="2400" dirty="0"/>
              <a:t>árbol en profundidad del bosque que se forma tras el segundo DFS, </a:t>
            </a:r>
            <a:r>
              <a:rPr lang="es-ES_tradnl" sz="2400" dirty="0" smtClean="0"/>
              <a:t>corresponde, exactamente, con </a:t>
            </a:r>
            <a:r>
              <a:rPr lang="es-ES_tradnl" sz="2400" dirty="0"/>
              <a:t>una componente fuerte </a:t>
            </a:r>
            <a:r>
              <a:rPr lang="es-ES_tradnl" sz="2400" dirty="0" smtClean="0"/>
              <a:t>mente conexa del grafo</a:t>
            </a:r>
            <a:endParaRPr lang="es-E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37" y="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Correctitud del Algoritmo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152400" y="2971800"/>
            <a:ext cx="88392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52400" y="381000"/>
            <a:ext cx="8839200" cy="2138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7162800" y="609600"/>
            <a:ext cx="1524000" cy="152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5105400" y="609600"/>
            <a:ext cx="1524000" cy="15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2438400" y="609600"/>
            <a:ext cx="1524000" cy="152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381000" y="609600"/>
            <a:ext cx="1524000" cy="152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stCxn id="8" idx="6"/>
          </p:cNvCxnSpPr>
          <p:nvPr/>
        </p:nvCxnSpPr>
        <p:spPr>
          <a:xfrm>
            <a:off x="1905000" y="1371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6"/>
            <a:endCxn id="3" idx="2"/>
          </p:cNvCxnSpPr>
          <p:nvPr/>
        </p:nvCxnSpPr>
        <p:spPr>
          <a:xfrm>
            <a:off x="6629400" y="1371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90237" y="293795"/>
                <a:ext cx="16383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rgbClr val="FF0000"/>
                    </a:solidFill>
                  </a:rPr>
                  <a:t>DFS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400" b="1" dirty="0" smtClean="0">
                    <a:solidFill>
                      <a:srgbClr val="FF0000"/>
                    </a:solidFill>
                  </a:rPr>
                  <a:t>)</a:t>
                </a:r>
                <a:endParaRPr lang="es-E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" y="293795"/>
                <a:ext cx="1638300" cy="468205"/>
              </a:xfrm>
              <a:prstGeom prst="rect">
                <a:avLst/>
              </a:prstGeom>
              <a:blipFill rotWithShape="1">
                <a:blip r:embed="rId2"/>
                <a:stretch>
                  <a:fillRect l="-5948" t="-9091" b="-2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7772400" y="228600"/>
                <a:ext cx="16383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𝑒𝑛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GB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s-E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28600"/>
                <a:ext cx="1638300" cy="5309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7315200" y="20574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057400"/>
                <a:ext cx="1447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5257800" y="20574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057400"/>
                <a:ext cx="1447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2514600" y="20574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57400"/>
                <a:ext cx="14478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457200" y="20574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14478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CuadroTexto"/>
          <p:cNvSpPr txBox="1"/>
          <p:nvPr/>
        </p:nvSpPr>
        <p:spPr>
          <a:xfrm>
            <a:off x="4343400" y="762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s-E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762000" y="2502932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f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𝑲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02932"/>
                <a:ext cx="144780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303" t="-10667" b="-30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2590800" y="2507397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f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𝑲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07397"/>
                <a:ext cx="144780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6303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5715000" y="2507397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f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07397"/>
                <a:ext cx="14478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6751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7620000" y="2486526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f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486526"/>
                <a:ext cx="14478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6303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6858000" y="227879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&lt;</a:t>
            </a:r>
            <a:endParaRPr lang="es-ES" sz="4800" b="1" i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181600" y="227879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&lt;</a:t>
            </a:r>
            <a:endParaRPr lang="es-ES" sz="4800" b="1" i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886200" y="227879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&lt;</a:t>
            </a:r>
            <a:endParaRPr lang="es-ES" sz="4800" b="1" i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905000" y="227879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&lt;</a:t>
            </a:r>
            <a:endParaRPr lang="es-ES" sz="4800" b="1" i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495800" y="2209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s-E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128337" y="4103795"/>
                <a:ext cx="779646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Bosque en </a:t>
                </a:r>
                <a:r>
                  <a:rPr lang="en-GB" sz="2400" b="1" dirty="0" err="1" smtClean="0"/>
                  <a:t>profundidad</a:t>
                </a:r>
                <a:r>
                  <a:rPr lang="en-GB" sz="2400" b="1" dirty="0" smtClean="0"/>
                  <a:t> </a:t>
                </a:r>
                <a:r>
                  <a:rPr lang="en-GB" sz="2400" b="1" dirty="0" err="1" smtClean="0"/>
                  <a:t>tras</a:t>
                </a:r>
                <a:r>
                  <a:rPr lang="en-GB" sz="2400" b="1" dirty="0" smtClean="0"/>
                  <a:t> el </a:t>
                </a:r>
                <a:r>
                  <a:rPr lang="en-GB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DFS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ES" sz="2400" b="1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7" y="4103795"/>
                <a:ext cx="7796463" cy="468205"/>
              </a:xfrm>
              <a:prstGeom prst="rect">
                <a:avLst/>
              </a:prstGeom>
              <a:blipFill rotWithShape="1">
                <a:blip r:embed="rId12"/>
                <a:stretch>
                  <a:fillRect l="-1173" t="-9091" b="-2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42 Rectángulo"/>
          <p:cNvSpPr/>
          <p:nvPr/>
        </p:nvSpPr>
        <p:spPr>
          <a:xfrm>
            <a:off x="176463" y="4648200"/>
            <a:ext cx="8839200" cy="2138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/>
          <p:nvPr/>
        </p:nvSpPr>
        <p:spPr>
          <a:xfrm>
            <a:off x="7186863" y="4800600"/>
            <a:ext cx="1524000" cy="152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Elipse"/>
          <p:cNvSpPr/>
          <p:nvPr/>
        </p:nvSpPr>
        <p:spPr>
          <a:xfrm>
            <a:off x="5129463" y="4800600"/>
            <a:ext cx="1524000" cy="152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Elipse"/>
          <p:cNvSpPr/>
          <p:nvPr/>
        </p:nvSpPr>
        <p:spPr>
          <a:xfrm>
            <a:off x="2462463" y="4800600"/>
            <a:ext cx="1524000" cy="15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405063" y="4800600"/>
            <a:ext cx="1524000" cy="152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47" idx="6"/>
          </p:cNvCxnSpPr>
          <p:nvPr/>
        </p:nvCxnSpPr>
        <p:spPr>
          <a:xfrm>
            <a:off x="1929063" y="5562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5" idx="6"/>
            <a:endCxn id="44" idx="2"/>
          </p:cNvCxnSpPr>
          <p:nvPr/>
        </p:nvCxnSpPr>
        <p:spPr>
          <a:xfrm>
            <a:off x="6653463" y="5562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49 CuadroTexto"/>
              <p:cNvSpPr txBox="1"/>
              <p:nvPr/>
            </p:nvSpPr>
            <p:spPr>
              <a:xfrm>
                <a:off x="7814511" y="4495800"/>
                <a:ext cx="163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𝑒𝑛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s-E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4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11" y="4495800"/>
                <a:ext cx="163830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50 CuadroTexto"/>
              <p:cNvSpPr txBox="1"/>
              <p:nvPr/>
            </p:nvSpPr>
            <p:spPr>
              <a:xfrm>
                <a:off x="-356937" y="57912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51" name="5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6937" y="5791200"/>
                <a:ext cx="1447800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51 CuadroTexto"/>
              <p:cNvSpPr txBox="1"/>
              <p:nvPr/>
            </p:nvSpPr>
            <p:spPr>
              <a:xfrm>
                <a:off x="1700463" y="57912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52" name="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63" y="5791200"/>
                <a:ext cx="1447800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CuadroTexto"/>
              <p:cNvSpPr txBox="1"/>
              <p:nvPr/>
            </p:nvSpPr>
            <p:spPr>
              <a:xfrm>
                <a:off x="4215063" y="57912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53" name="5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63" y="5791200"/>
                <a:ext cx="1447800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53 CuadroTexto"/>
              <p:cNvSpPr txBox="1"/>
              <p:nvPr/>
            </p:nvSpPr>
            <p:spPr>
              <a:xfrm>
                <a:off x="6348663" y="57912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54" name="5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63" y="5791200"/>
                <a:ext cx="1447800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54 CuadroTexto"/>
          <p:cNvSpPr txBox="1"/>
          <p:nvPr/>
        </p:nvSpPr>
        <p:spPr>
          <a:xfrm>
            <a:off x="4367463" y="4953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s-ES" sz="48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605963" y="1118937"/>
            <a:ext cx="10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1ra.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5572626" y="1090863"/>
            <a:ext cx="10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</a:rPr>
              <a:t>a.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667000" y="1138535"/>
            <a:ext cx="136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k</a:t>
            </a:r>
            <a:r>
              <a:rPr lang="en-US" sz="2400" b="1" i="1" dirty="0" smtClean="0"/>
              <a:t>-1</a:t>
            </a:r>
            <a:r>
              <a:rPr lang="en-US" sz="2400" b="1" dirty="0" smtClean="0"/>
              <a:t>ma.</a:t>
            </a:r>
            <a:endParaRPr lang="es-ES" sz="24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72026" y="1143000"/>
            <a:ext cx="136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k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ma.</a:t>
            </a:r>
            <a:endParaRPr lang="es-ES" sz="24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05063" y="6376010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Se visitan </a:t>
            </a:r>
            <a:r>
              <a:rPr lang="es-ES_tradnl" sz="2400" dirty="0"/>
              <a:t>los vértices del </a:t>
            </a:r>
            <a:r>
              <a:rPr lang="es-ES_tradnl" sz="2400" b="1" dirty="0"/>
              <a:t>grafo reducido </a:t>
            </a:r>
            <a:r>
              <a:rPr lang="es-ES_tradnl" sz="2400" b="1" dirty="0" smtClean="0"/>
              <a:t>de G </a:t>
            </a:r>
            <a:r>
              <a:rPr lang="es-ES_tradnl" sz="2400" dirty="0" smtClean="0"/>
              <a:t>en </a:t>
            </a:r>
            <a:r>
              <a:rPr lang="es-ES_tradnl" sz="2400" b="1" dirty="0"/>
              <a:t>orden topológico</a:t>
            </a:r>
            <a:endParaRPr lang="es-ES" sz="2400" b="1" dirty="0"/>
          </a:p>
          <a:p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872289" y="5334000"/>
            <a:ext cx="10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1ra.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929689" y="5325524"/>
            <a:ext cx="10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</a:rPr>
              <a:t>a.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5358063" y="5329535"/>
            <a:ext cx="136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k</a:t>
            </a:r>
            <a:r>
              <a:rPr lang="en-US" sz="2400" b="1" i="1" dirty="0" smtClean="0"/>
              <a:t>-1</a:t>
            </a:r>
            <a:r>
              <a:rPr lang="en-US" sz="2400" b="1" dirty="0" smtClean="0"/>
              <a:t>ma.</a:t>
            </a:r>
            <a:endParaRPr lang="es-ES" sz="2400" b="1" dirty="0"/>
          </a:p>
        </p:txBody>
      </p:sp>
      <p:sp>
        <p:nvSpPr>
          <p:cNvPr id="67" name="66 Triángulo isósceles"/>
          <p:cNvSpPr/>
          <p:nvPr/>
        </p:nvSpPr>
        <p:spPr>
          <a:xfrm>
            <a:off x="2771274" y="3087079"/>
            <a:ext cx="1475874" cy="97959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CuadroTexto"/>
          <p:cNvSpPr txBox="1"/>
          <p:nvPr/>
        </p:nvSpPr>
        <p:spPr>
          <a:xfrm>
            <a:off x="7553826" y="5329535"/>
            <a:ext cx="136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k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ma.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CuadroTexto"/>
              <p:cNvSpPr txBox="1"/>
              <p:nvPr/>
            </p:nvSpPr>
            <p:spPr>
              <a:xfrm>
                <a:off x="2895600" y="358140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/>
                  <a:t>A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39" name="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1447800" cy="461665"/>
              </a:xfrm>
              <a:prstGeom prst="rect">
                <a:avLst/>
              </a:prstGeom>
              <a:blipFill rotWithShape="1">
                <a:blip r:embed="rId18"/>
                <a:stretch>
                  <a:fillRect l="-6303" t="-10667" b="-29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67 Triángulo isósceles"/>
          <p:cNvSpPr/>
          <p:nvPr/>
        </p:nvSpPr>
        <p:spPr>
          <a:xfrm>
            <a:off x="405063" y="3087079"/>
            <a:ext cx="1475874" cy="97959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633663" y="3605009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A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𝑲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" y="3605009"/>
                <a:ext cx="1447800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6751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68 Triángulo isósceles"/>
          <p:cNvSpPr/>
          <p:nvPr/>
        </p:nvSpPr>
        <p:spPr>
          <a:xfrm>
            <a:off x="5205663" y="3111142"/>
            <a:ext cx="1475874" cy="97959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/>
              <p:nvPr/>
            </p:nvSpPr>
            <p:spPr>
              <a:xfrm>
                <a:off x="5486400" y="3605463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/>
                  <a:t>A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05463"/>
                <a:ext cx="1447800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6303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69 Triángulo isósceles"/>
          <p:cNvSpPr/>
          <p:nvPr/>
        </p:nvSpPr>
        <p:spPr>
          <a:xfrm>
            <a:off x="7287126" y="3135205"/>
            <a:ext cx="1475874" cy="97959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7567863" y="3625061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i="1" dirty="0" smtClean="0"/>
                  <a:t>A</a:t>
                </a:r>
                <a:r>
                  <a:rPr lang="es-ES" sz="24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i="1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63" y="3625061"/>
                <a:ext cx="1447800" cy="461665"/>
              </a:xfrm>
              <a:prstGeom prst="rect">
                <a:avLst/>
              </a:prstGeom>
              <a:blipFill rotWithShape="1">
                <a:blip r:embed="rId21"/>
                <a:stretch>
                  <a:fillRect l="-6303" t="-10667" b="-30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70 CuadroTexto"/>
          <p:cNvSpPr txBox="1"/>
          <p:nvPr/>
        </p:nvSpPr>
        <p:spPr>
          <a:xfrm>
            <a:off x="4267200" y="30552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s-E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71 CuadroTexto"/>
              <p:cNvSpPr txBox="1"/>
              <p:nvPr/>
            </p:nvSpPr>
            <p:spPr>
              <a:xfrm>
                <a:off x="2133600" y="-76200"/>
                <a:ext cx="8534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componentes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fuertes</a:t>
                </a:r>
                <a:r>
                  <a:rPr lang="en-US" sz="2400" dirty="0" smtClean="0"/>
                  <a:t> de G</a:t>
                </a:r>
                <a:endParaRPr lang="es-ES" sz="2400" b="1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2" name="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-76200"/>
                <a:ext cx="8534400" cy="738664"/>
              </a:xfrm>
              <a:prstGeom prst="rect">
                <a:avLst/>
              </a:prstGeom>
              <a:blipFill rotWithShape="1">
                <a:blip r:embed="rId22"/>
                <a:stretch>
                  <a:fillRect l="-143" t="-57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46250"/>
            <a:ext cx="6858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33400" y="714598"/>
                <a:ext cx="8382000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800" dirty="0" smtClean="0"/>
                  <a:t>La estrategia seguida en </a:t>
                </a:r>
                <a:r>
                  <a:rPr lang="en-GB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DFS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GB" sz="2800" dirty="0" err="1" smtClean="0"/>
                  <a:t>presupone</a:t>
                </a:r>
                <a:r>
                  <a:rPr lang="en-GB" sz="2800" dirty="0" smtClean="0"/>
                  <a:t> </a:t>
                </a:r>
                <a:r>
                  <a:rPr lang="es-ES_tradnl" sz="2800" dirty="0" smtClean="0"/>
                  <a:t>visitar los </a:t>
                </a:r>
                <a:r>
                  <a:rPr lang="es-ES_tradnl" sz="2800" dirty="0"/>
                  <a:t>vértices del </a:t>
                </a:r>
                <a:r>
                  <a:rPr lang="es-ES_tradnl" sz="2800" b="1" dirty="0"/>
                  <a:t>grafo reducido </a:t>
                </a:r>
                <a:r>
                  <a:rPr lang="es-ES_tradnl" sz="2800" dirty="0" smtClean="0"/>
                  <a:t>en </a:t>
                </a:r>
                <a:r>
                  <a:rPr lang="es-ES_tradnl" sz="2800" b="1" dirty="0"/>
                  <a:t>orden </a:t>
                </a:r>
                <a:r>
                  <a:rPr lang="es-ES_tradnl" sz="2800" b="1" dirty="0" smtClean="0"/>
                  <a:t>topológico</a:t>
                </a:r>
                <a:endParaRPr lang="es-ES" sz="2800" b="1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14598"/>
                <a:ext cx="8382000" cy="961802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063" b="-170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Elipse"/>
          <p:cNvSpPr/>
          <p:nvPr/>
        </p:nvSpPr>
        <p:spPr>
          <a:xfrm>
            <a:off x="1371600" y="5257800"/>
            <a:ext cx="106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abe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3180348" y="5257800"/>
            <a:ext cx="106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cd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4932948" y="5257800"/>
            <a:ext cx="106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fg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609348" y="5257800"/>
            <a:ext cx="106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13" name="12 Conector recto de flecha"/>
          <p:cNvCxnSpPr>
            <a:stCxn id="23" idx="6"/>
            <a:endCxn id="25" idx="2"/>
          </p:cNvCxnSpPr>
          <p:nvPr/>
        </p:nvCxnSpPr>
        <p:spPr>
          <a:xfrm>
            <a:off x="5999748" y="55245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1" idx="6"/>
            <a:endCxn id="23" idx="2"/>
          </p:cNvCxnSpPr>
          <p:nvPr/>
        </p:nvCxnSpPr>
        <p:spPr>
          <a:xfrm>
            <a:off x="4247148" y="5524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3" idx="6"/>
            <a:endCxn id="21" idx="2"/>
          </p:cNvCxnSpPr>
          <p:nvPr/>
        </p:nvCxnSpPr>
        <p:spPr>
          <a:xfrm>
            <a:off x="2438400" y="5524500"/>
            <a:ext cx="7419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1023 Conector curvado"/>
          <p:cNvCxnSpPr>
            <a:stCxn id="21" idx="0"/>
            <a:endCxn id="25" idx="0"/>
          </p:cNvCxnSpPr>
          <p:nvPr/>
        </p:nvCxnSpPr>
        <p:spPr>
          <a:xfrm rot="5400000" flipH="1" flipV="1">
            <a:off x="5428248" y="3543300"/>
            <a:ext cx="12700" cy="34290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1029 Conector curvado"/>
          <p:cNvCxnSpPr>
            <a:stCxn id="3" idx="0"/>
            <a:endCxn id="23" idx="0"/>
          </p:cNvCxnSpPr>
          <p:nvPr/>
        </p:nvCxnSpPr>
        <p:spPr>
          <a:xfrm rot="5400000" flipH="1" flipV="1">
            <a:off x="3685674" y="3477126"/>
            <a:ext cx="12700" cy="3561348"/>
          </a:xfrm>
          <a:prstGeom prst="curvedConnector3">
            <a:avLst>
              <a:gd name="adj1" fmla="val 4263157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5240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CC1</a:t>
            </a:r>
            <a:endParaRPr lang="es-ES" sz="2400" b="1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766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CC2</a:t>
            </a:r>
            <a:endParaRPr lang="es-ES" sz="2400" b="1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054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CC3</a:t>
            </a:r>
            <a:endParaRPr lang="es-ES" sz="2400" b="1" i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7818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CC4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22411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57200" y="942474"/>
            <a:ext cx="81534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Una aplicación del DFS: determinar </a:t>
            </a:r>
            <a:r>
              <a:rPr lang="es-MX" sz="3200" b="1" i="1" dirty="0" smtClean="0">
                <a:solidFill>
                  <a:srgbClr val="FF0000"/>
                </a:solidFill>
              </a:rPr>
              <a:t>CFC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1038726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El Algoritmo para descomponer </a:t>
            </a:r>
            <a:r>
              <a:rPr lang="es-ES" sz="2400" b="1" dirty="0"/>
              <a:t>un grafo dirigido en sus componentes fuertemente </a:t>
            </a:r>
            <a:r>
              <a:rPr lang="es-ES" sz="2400" b="1" dirty="0" smtClean="0"/>
              <a:t>conexas, es una </a:t>
            </a:r>
            <a:r>
              <a:rPr lang="es-ES" sz="2400" b="1" dirty="0"/>
              <a:t>aplicación clásica del </a:t>
            </a:r>
            <a:r>
              <a:rPr lang="es-ES" sz="2400" b="1" dirty="0" smtClean="0"/>
              <a:t>DFS</a:t>
            </a:r>
          </a:p>
          <a:p>
            <a:endParaRPr lang="es-ES" sz="2400" dirty="0"/>
          </a:p>
          <a:p>
            <a:r>
              <a:rPr lang="es-ES" sz="2400" dirty="0" smtClean="0"/>
              <a:t>En </a:t>
            </a:r>
            <a:r>
              <a:rPr lang="es-ES" sz="2400" dirty="0"/>
              <a:t>general, </a:t>
            </a:r>
            <a:r>
              <a:rPr lang="es-ES" sz="2400" dirty="0" smtClean="0"/>
              <a:t>estas se determinan a </a:t>
            </a:r>
            <a:r>
              <a:rPr lang="es-ES" sz="2400" dirty="0"/>
              <a:t>partir de </a:t>
            </a:r>
            <a:r>
              <a:rPr lang="es-ES" sz="2400" b="1" dirty="0"/>
              <a:t>dos recorridos </a:t>
            </a:r>
            <a:r>
              <a:rPr lang="es-ES" sz="2400" b="1" i="1" dirty="0" smtClean="0"/>
              <a:t>DFS </a:t>
            </a:r>
            <a:endParaRPr lang="es-ES" b="1" i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57200" y="3657600"/>
            <a:ext cx="8153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Una </a:t>
            </a:r>
            <a:r>
              <a:rPr lang="es-ES" sz="2400" b="1" dirty="0">
                <a:solidFill>
                  <a:srgbClr val="FF0000"/>
                </a:solidFill>
              </a:rPr>
              <a:t>componente fuertemente </a:t>
            </a:r>
            <a:r>
              <a:rPr lang="es-ES" sz="2400" b="1" dirty="0" smtClean="0">
                <a:solidFill>
                  <a:srgbClr val="FF0000"/>
                </a:solidFill>
              </a:rPr>
              <a:t>conexa </a:t>
            </a:r>
            <a:r>
              <a:rPr lang="es-ES" sz="2400" dirty="0" smtClean="0"/>
              <a:t>de </a:t>
            </a:r>
            <a:r>
              <a:rPr lang="es-ES" sz="2400" dirty="0"/>
              <a:t>un </a:t>
            </a:r>
            <a:r>
              <a:rPr lang="es-ES" sz="2400" b="1" i="1" dirty="0" smtClean="0">
                <a:solidFill>
                  <a:srgbClr val="FF0000"/>
                </a:solidFill>
              </a:rPr>
              <a:t>grafo </a:t>
            </a:r>
            <a:r>
              <a:rPr lang="es-ES" sz="2400" b="1" i="1" dirty="0">
                <a:solidFill>
                  <a:srgbClr val="FF0000"/>
                </a:solidFill>
              </a:rPr>
              <a:t>dirigido </a:t>
            </a:r>
            <a:r>
              <a:rPr lang="es-ES" sz="2400" i="1" dirty="0"/>
              <a:t>G=(V, E) </a:t>
            </a:r>
            <a:r>
              <a:rPr lang="es-ES" sz="2400" dirty="0"/>
              <a:t>es un </a:t>
            </a:r>
            <a:r>
              <a:rPr lang="es-ES" sz="2400" b="1" dirty="0"/>
              <a:t>conjunto </a:t>
            </a:r>
            <a:r>
              <a:rPr lang="es-ES" sz="2400" b="1" dirty="0" err="1"/>
              <a:t>maximal</a:t>
            </a:r>
            <a:r>
              <a:rPr lang="es-ES" sz="2400" b="1" dirty="0"/>
              <a:t> de vértices</a:t>
            </a:r>
            <a:r>
              <a:rPr lang="es-ES" sz="2400" dirty="0"/>
              <a:t>, </a:t>
            </a:r>
            <a:r>
              <a:rPr lang="es-ES" sz="2400" i="1" dirty="0"/>
              <a:t>C</a:t>
            </a:r>
            <a:r>
              <a:rPr lang="es-ES" sz="2400" i="1" dirty="0">
                <a:sym typeface="Symbol"/>
              </a:rPr>
              <a:t></a:t>
            </a:r>
            <a:r>
              <a:rPr lang="es-ES" sz="2400" i="1" dirty="0"/>
              <a:t>V</a:t>
            </a:r>
            <a:r>
              <a:rPr lang="es-ES" sz="2400" dirty="0"/>
              <a:t>, que cumple </a:t>
            </a:r>
            <a:r>
              <a:rPr lang="es-ES" sz="2400" dirty="0" smtClean="0"/>
              <a:t>que, para </a:t>
            </a:r>
            <a:r>
              <a:rPr lang="es-ES" sz="2400" dirty="0"/>
              <a:t>todo par de vértices </a:t>
            </a:r>
            <a:r>
              <a:rPr lang="es-ES" sz="2400" i="1" dirty="0" smtClean="0"/>
              <a:t>u</a:t>
            </a:r>
            <a:r>
              <a:rPr lang="es-ES" sz="2400" dirty="0"/>
              <a:t>,</a:t>
            </a:r>
            <a:r>
              <a:rPr lang="es-ES" sz="2400" dirty="0" smtClean="0"/>
              <a:t> </a:t>
            </a:r>
            <a:r>
              <a:rPr lang="es-ES" sz="2400" i="1" dirty="0"/>
              <a:t>v</a:t>
            </a:r>
            <a:r>
              <a:rPr lang="es-ES" sz="2400" dirty="0"/>
              <a:t> </a:t>
            </a:r>
            <a:r>
              <a:rPr lang="es-ES" sz="2400" dirty="0" smtClean="0">
                <a:sym typeface="Symbol"/>
              </a:rPr>
              <a:t></a:t>
            </a:r>
            <a:r>
              <a:rPr lang="es-ES" sz="2400" i="1" dirty="0" smtClean="0"/>
              <a:t>C</a:t>
            </a:r>
            <a:r>
              <a:rPr lang="es-ES" sz="2400" dirty="0"/>
              <a:t>, existe un camino de </a:t>
            </a:r>
            <a:r>
              <a:rPr lang="es-ES" sz="2400" i="1" dirty="0"/>
              <a:t>u</a:t>
            </a:r>
            <a:r>
              <a:rPr lang="es-ES" sz="2400" dirty="0"/>
              <a:t> a </a:t>
            </a:r>
            <a:r>
              <a:rPr lang="es-ES" sz="2400" i="1" dirty="0"/>
              <a:t>v</a:t>
            </a:r>
            <a:r>
              <a:rPr lang="es-ES" sz="2400" dirty="0"/>
              <a:t> </a:t>
            </a:r>
            <a:r>
              <a:rPr lang="es-ES" sz="2400" dirty="0" smtClean="0"/>
              <a:t>y uno </a:t>
            </a:r>
            <a:r>
              <a:rPr lang="es-ES" sz="2400" dirty="0"/>
              <a:t>de </a:t>
            </a:r>
            <a:r>
              <a:rPr lang="es-ES" sz="2400" i="1" dirty="0"/>
              <a:t>v</a:t>
            </a:r>
            <a:r>
              <a:rPr lang="es-ES" sz="2400" dirty="0"/>
              <a:t> a </a:t>
            </a:r>
            <a:r>
              <a:rPr lang="es-ES" sz="2400" i="1" dirty="0" smtClean="0"/>
              <a:t>u</a:t>
            </a:r>
            <a:r>
              <a:rPr lang="es-ES" sz="2400" dirty="0"/>
              <a:t>,</a:t>
            </a:r>
            <a:r>
              <a:rPr lang="es-ES" sz="2400" dirty="0" smtClean="0"/>
              <a:t> </a:t>
            </a:r>
            <a:r>
              <a:rPr lang="es-ES" sz="2400" dirty="0"/>
              <a:t>o</a:t>
            </a:r>
            <a:r>
              <a:rPr lang="es-ES" sz="2400" dirty="0" smtClean="0"/>
              <a:t> </a:t>
            </a:r>
            <a:r>
              <a:rPr lang="es-ES" sz="2400" dirty="0"/>
              <a:t>sea, </a:t>
            </a:r>
            <a:r>
              <a:rPr lang="es-ES" sz="2400" b="1" dirty="0"/>
              <a:t>hay </a:t>
            </a:r>
            <a:r>
              <a:rPr lang="es-ES" sz="2400" b="1" dirty="0" smtClean="0"/>
              <a:t>caminos </a:t>
            </a:r>
            <a:r>
              <a:rPr lang="es-ES" sz="2400" b="1" dirty="0"/>
              <a:t>en ambas </a:t>
            </a:r>
            <a:r>
              <a:rPr lang="es-ES" sz="2400" b="1" dirty="0" smtClean="0"/>
              <a:t>direcciones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1023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2400" y="6858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Teorema 4</a:t>
            </a:r>
          </a:p>
          <a:p>
            <a:endParaRPr lang="es-ES_tradnl" sz="2400" b="1" dirty="0" smtClean="0"/>
          </a:p>
          <a:p>
            <a:r>
              <a:rPr lang="es-ES_tradnl" sz="2400" b="1" dirty="0" smtClean="0"/>
              <a:t>STRONGLY-CONNECTED-COMPONENTS(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  <a:r>
              <a:rPr lang="es-ES_tradnl" sz="2400" b="1" dirty="0"/>
              <a:t>) </a:t>
            </a:r>
            <a:r>
              <a:rPr lang="es-ES_tradnl" sz="2400" dirty="0"/>
              <a:t>calcula correctamente las componentes fuertemente conexas de un grafo dirigido 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</a:p>
          <a:p>
            <a:endParaRPr lang="es-ES_tradnl" sz="2400" dirty="0"/>
          </a:p>
          <a:p>
            <a:r>
              <a:rPr lang="es-ES_tradnl" sz="2400" b="1" dirty="0" smtClean="0"/>
              <a:t>Demostración</a:t>
            </a:r>
          </a:p>
          <a:p>
            <a:r>
              <a:rPr lang="es-ES_tradnl" sz="2400" dirty="0" smtClean="0"/>
              <a:t>La demostración se hará </a:t>
            </a:r>
            <a:r>
              <a:rPr lang="es-ES_tradnl" sz="2400" dirty="0"/>
              <a:t> </a:t>
            </a:r>
            <a:r>
              <a:rPr lang="es-ES_tradnl" sz="2400" dirty="0" smtClean="0"/>
              <a:t>por inducción </a:t>
            </a:r>
            <a:r>
              <a:rPr lang="es-ES_tradnl" sz="2400" dirty="0"/>
              <a:t>sobre el número de árboles calculados </a:t>
            </a:r>
            <a:r>
              <a:rPr lang="es-ES_tradnl" sz="2400" b="1" dirty="0">
                <a:solidFill>
                  <a:srgbClr val="FF0000"/>
                </a:solidFill>
              </a:rPr>
              <a:t>tras el segundo DFS </a:t>
            </a:r>
            <a:r>
              <a:rPr lang="es-ES_tradnl" sz="2400" dirty="0"/>
              <a:t>que se aplica sobre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T</a:t>
            </a:r>
          </a:p>
          <a:p>
            <a:endParaRPr lang="es-ES_tradnl" sz="2400" b="1" dirty="0" smtClean="0"/>
          </a:p>
          <a:p>
            <a:r>
              <a:rPr lang="es-ES_tradnl" sz="2400" b="1" dirty="0" smtClean="0"/>
              <a:t>Hipótesis </a:t>
            </a:r>
            <a:r>
              <a:rPr lang="es-ES_tradnl" sz="2400" b="1" dirty="0"/>
              <a:t>de inducción: </a:t>
            </a:r>
          </a:p>
          <a:p>
            <a:r>
              <a:rPr lang="es-ES_tradnl" sz="2400" dirty="0" smtClean="0"/>
              <a:t>Los </a:t>
            </a:r>
            <a:r>
              <a:rPr lang="es-ES_tradnl" sz="2400" dirty="0"/>
              <a:t>primeros </a:t>
            </a:r>
            <a:r>
              <a:rPr lang="es-ES_tradnl" sz="2400" b="1" i="1" dirty="0">
                <a:solidFill>
                  <a:srgbClr val="0070C0"/>
                </a:solidFill>
              </a:rPr>
              <a:t>k</a:t>
            </a:r>
            <a:r>
              <a:rPr lang="es-ES_tradnl" sz="2400" dirty="0"/>
              <a:t> árboles que se forman durante la aplicación del segundo DFS sobre </a:t>
            </a:r>
            <a:r>
              <a:rPr lang="es-ES_tradnl" sz="2400" b="1" i="1" dirty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>
                <a:solidFill>
                  <a:srgbClr val="0070C0"/>
                </a:solidFill>
              </a:rPr>
              <a:t>T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dirty="0"/>
              <a:t>se corresponden con </a:t>
            </a:r>
            <a:r>
              <a:rPr lang="es-ES_tradnl" sz="2400" b="1" i="1" dirty="0">
                <a:solidFill>
                  <a:srgbClr val="0070C0"/>
                </a:solidFill>
              </a:rPr>
              <a:t>k</a:t>
            </a:r>
            <a:r>
              <a:rPr lang="es-ES_tradnl" sz="2400" dirty="0"/>
              <a:t> componentes fuertemente conexas de </a:t>
            </a:r>
            <a:r>
              <a:rPr lang="es-ES_tradnl" sz="2400" b="1" i="1" dirty="0">
                <a:solidFill>
                  <a:srgbClr val="0070C0"/>
                </a:solidFill>
              </a:rPr>
              <a:t>G</a:t>
            </a:r>
            <a:endParaRPr lang="es-ES" sz="2400" b="1" dirty="0">
              <a:solidFill>
                <a:srgbClr val="0070C0"/>
              </a:solidFill>
            </a:endParaRPr>
          </a:p>
          <a:p>
            <a:endParaRPr lang="es-ES_tradnl" sz="2400" b="1" dirty="0"/>
          </a:p>
          <a:p>
            <a:r>
              <a:rPr lang="es-ES_tradnl" sz="2400" b="1" dirty="0"/>
              <a:t>Caso Base:</a:t>
            </a:r>
          </a:p>
          <a:p>
            <a:r>
              <a:rPr lang="es-ES_tradnl" sz="2400" b="1" i="1" dirty="0" smtClean="0">
                <a:solidFill>
                  <a:srgbClr val="0070C0"/>
                </a:solidFill>
              </a:rPr>
              <a:t>k</a:t>
            </a:r>
            <a:r>
              <a:rPr lang="es-ES_tradnl" sz="2400" i="1" dirty="0" smtClean="0"/>
              <a:t>=0</a:t>
            </a:r>
            <a:r>
              <a:rPr lang="es-ES_tradnl" sz="2400" dirty="0"/>
              <a:t>, es trivial que se </a:t>
            </a:r>
            <a:r>
              <a:rPr lang="es-ES_tradnl" sz="2400" dirty="0" smtClean="0"/>
              <a:t>cumple</a:t>
            </a:r>
            <a:endParaRPr lang="es-ES_tradnl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37" y="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Correctitud del Algoritmo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76200"/>
            <a:ext cx="9039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Paso </a:t>
            </a:r>
            <a:r>
              <a:rPr lang="es-ES_tradnl" sz="2400" b="1" dirty="0"/>
              <a:t>de inducción:</a:t>
            </a:r>
          </a:p>
          <a:p>
            <a:r>
              <a:rPr lang="es-ES_tradnl" sz="2400" dirty="0" smtClean="0"/>
              <a:t>Asumimos </a:t>
            </a:r>
            <a:r>
              <a:rPr lang="es-ES_tradnl" sz="2400" dirty="0"/>
              <a:t>que se cumple la hipótesis de inducción y </a:t>
            </a:r>
            <a:r>
              <a:rPr lang="es-ES_tradnl" sz="2400" b="1" dirty="0"/>
              <a:t>consideremos el </a:t>
            </a:r>
            <a:r>
              <a:rPr lang="es-ES_tradnl" sz="2400" b="1" i="1" dirty="0">
                <a:solidFill>
                  <a:srgbClr val="0070C0"/>
                </a:solidFill>
              </a:rPr>
              <a:t>k+1</a:t>
            </a:r>
            <a:r>
              <a:rPr lang="es-ES_tradnl" sz="2400" b="1" i="1" dirty="0"/>
              <a:t>-ésimo</a:t>
            </a:r>
            <a:r>
              <a:rPr lang="es-ES_tradnl" sz="2400" b="1" dirty="0"/>
              <a:t> árbol que se </a:t>
            </a:r>
            <a:r>
              <a:rPr lang="es-ES_tradnl" sz="2400" b="1" dirty="0" smtClean="0"/>
              <a:t>forma</a:t>
            </a:r>
            <a:r>
              <a:rPr lang="es-ES_tradnl" sz="2400" dirty="0" smtClean="0"/>
              <a:t>: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Sea </a:t>
            </a:r>
            <a:r>
              <a:rPr lang="es-ES_tradnl" sz="2400" dirty="0"/>
              <a:t>el </a:t>
            </a:r>
            <a:r>
              <a:rPr lang="es-ES_tradnl" sz="2400" dirty="0" smtClean="0"/>
              <a:t>vértice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  <a:r>
              <a:rPr lang="es-ES_tradnl" sz="2400" b="1" dirty="0" smtClean="0">
                <a:solidFill>
                  <a:srgbClr val="0070C0"/>
                </a:solidFill>
              </a:rPr>
              <a:t> </a:t>
            </a:r>
            <a:r>
              <a:rPr lang="es-ES_tradnl" sz="2400" dirty="0" smtClean="0"/>
              <a:t>la </a:t>
            </a:r>
            <a:r>
              <a:rPr lang="es-ES_tradnl" sz="2400" dirty="0"/>
              <a:t>raíz de dicho </a:t>
            </a:r>
            <a:r>
              <a:rPr lang="es-ES_tradnl" sz="2400" dirty="0" smtClean="0"/>
              <a:t>árbol y </a:t>
            </a:r>
            <a:r>
              <a:rPr lang="es-ES_tradnl" sz="2400" dirty="0" smtClean="0">
                <a:sym typeface="Symbol"/>
              </a:rPr>
              <a:t>sea </a:t>
            </a:r>
            <a:r>
              <a:rPr lang="es-ES_tradnl" sz="2400" b="1" i="1" dirty="0" smtClean="0">
                <a:solidFill>
                  <a:srgbClr val="0070C0"/>
                </a:solidFill>
                <a:sym typeface="Symbol"/>
              </a:rPr>
              <a:t>C</a:t>
            </a:r>
            <a:r>
              <a:rPr lang="es-ES_tradnl" sz="2400" dirty="0" smtClean="0">
                <a:sym typeface="Symbol"/>
              </a:rPr>
              <a:t> la </a:t>
            </a:r>
            <a:r>
              <a:rPr lang="es-ES_tradnl" sz="2400" dirty="0" smtClean="0"/>
              <a:t>componente fuerte a la cual pertenece el vértice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</a:p>
          <a:p>
            <a:pPr marL="342900" indent="-342900">
              <a:buFont typeface="Symbol"/>
              <a:buChar char="Þ"/>
            </a:pPr>
            <a:r>
              <a:rPr lang="es-ES_tradnl" sz="2400" i="1" dirty="0" smtClean="0"/>
              <a:t>f[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  <a:r>
              <a:rPr lang="es-ES_tradnl" sz="2400" i="1" dirty="0"/>
              <a:t>] = f(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i="1" dirty="0"/>
              <a:t>)</a:t>
            </a:r>
            <a:r>
              <a:rPr lang="es-ES_tradnl" sz="2400" dirty="0"/>
              <a:t> </a:t>
            </a:r>
            <a:r>
              <a:rPr lang="es-ES_tradnl" sz="2400" dirty="0" smtClean="0"/>
              <a:t> - por la </a:t>
            </a:r>
            <a:r>
              <a:rPr lang="es-ES_tradnl" sz="2400" dirty="0"/>
              <a:t>forma en que se seleccionan las raíces de los </a:t>
            </a:r>
            <a:r>
              <a:rPr lang="es-ES_tradnl" sz="2400" dirty="0" smtClean="0"/>
              <a:t>			árboles </a:t>
            </a:r>
            <a:r>
              <a:rPr lang="es-ES_tradnl" sz="2400" dirty="0"/>
              <a:t>en el segundo DFS que se aplica a </a:t>
            </a:r>
            <a:r>
              <a:rPr lang="es-ES_tradnl" sz="2400" b="1" i="1" dirty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>
                <a:solidFill>
                  <a:srgbClr val="0070C0"/>
                </a:solidFill>
              </a:rPr>
              <a:t>T</a:t>
            </a:r>
            <a:endParaRPr lang="es-ES_tradnl" sz="2400" b="1" dirty="0" smtClean="0">
              <a:solidFill>
                <a:srgbClr val="0070C0"/>
              </a:solidFill>
            </a:endParaRPr>
          </a:p>
          <a:p>
            <a:endParaRPr lang="es-ES_tradnl" sz="2400" dirty="0" smtClean="0"/>
          </a:p>
          <a:p>
            <a:r>
              <a:rPr lang="es-ES_tradnl" sz="2400" i="1" dirty="0" smtClean="0"/>
              <a:t>   f[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  <a:r>
              <a:rPr lang="es-ES_tradnl" sz="2400" i="1" dirty="0"/>
              <a:t>] = f(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i="1" dirty="0"/>
              <a:t>)</a:t>
            </a:r>
            <a:r>
              <a:rPr lang="es-ES_tradnl" sz="2400" dirty="0"/>
              <a:t> &gt; </a:t>
            </a:r>
            <a:r>
              <a:rPr lang="es-ES_tradnl" sz="2400" i="1" dirty="0"/>
              <a:t>f(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i="1" dirty="0"/>
              <a:t>)</a:t>
            </a:r>
            <a:r>
              <a:rPr lang="es-ES_tradnl" sz="2400" dirty="0"/>
              <a:t> </a:t>
            </a:r>
            <a:r>
              <a:rPr lang="es-ES_tradnl" sz="2400" dirty="0" smtClean="0"/>
              <a:t> - para </a:t>
            </a:r>
            <a:r>
              <a:rPr lang="es-ES_tradnl" sz="2400" dirty="0"/>
              <a:t>cualquier otra componente fuerte </a:t>
            </a:r>
            <a:r>
              <a:rPr lang="es-ES_tradnl" sz="2400" b="1" i="1" dirty="0">
                <a:solidFill>
                  <a:srgbClr val="0070C0"/>
                </a:solidFill>
              </a:rPr>
              <a:t>C’</a:t>
            </a:r>
            <a:r>
              <a:rPr lang="es-ES_tradnl" sz="2400" i="1" dirty="0">
                <a:sym typeface="Symbol"/>
              </a:rPr>
              <a:t></a:t>
            </a:r>
            <a:r>
              <a:rPr lang="es-ES_tradnl" sz="2400" i="1" dirty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dirty="0"/>
              <a:t> </a:t>
            </a:r>
            <a:r>
              <a:rPr lang="es-ES_tradnl" sz="2400" b="1" u="sng" dirty="0"/>
              <a:t>que </a:t>
            </a:r>
            <a:r>
              <a:rPr lang="es-ES_tradnl" sz="2400" b="1" dirty="0" smtClean="0"/>
              <a:t>		          </a:t>
            </a:r>
            <a:r>
              <a:rPr lang="es-ES_tradnl" sz="2400" b="1" u="sng" dirty="0" smtClean="0"/>
              <a:t>aún </a:t>
            </a:r>
            <a:r>
              <a:rPr lang="es-ES_tradnl" sz="2400" b="1" u="sng" dirty="0"/>
              <a:t>no ha sido </a:t>
            </a:r>
            <a:r>
              <a:rPr lang="es-ES_tradnl" sz="2400" b="1" u="sng" dirty="0" smtClean="0"/>
              <a:t>visitada</a:t>
            </a:r>
          </a:p>
          <a:p>
            <a:r>
              <a:rPr lang="es-ES_tradnl" sz="2400" dirty="0" smtClean="0"/>
              <a:t> </a:t>
            </a:r>
          </a:p>
          <a:p>
            <a:r>
              <a:rPr lang="es-ES_tradnl" sz="2400" dirty="0"/>
              <a:t>E</a:t>
            </a:r>
            <a:r>
              <a:rPr lang="es-ES_tradnl" sz="2400" dirty="0" smtClean="0"/>
              <a:t>n </a:t>
            </a:r>
            <a:r>
              <a:rPr lang="es-ES_tradnl" sz="2400" dirty="0"/>
              <a:t>el momento en que el segundo </a:t>
            </a:r>
            <a:r>
              <a:rPr lang="es-ES_tradnl" sz="2400" i="1" dirty="0"/>
              <a:t>DFS</a:t>
            </a:r>
            <a:r>
              <a:rPr lang="es-ES_tradnl" sz="2400" dirty="0"/>
              <a:t> alcanza </a:t>
            </a:r>
            <a:r>
              <a:rPr lang="es-ES_tradnl" sz="2400" dirty="0" smtClean="0"/>
              <a:t>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u,</a:t>
            </a:r>
            <a:r>
              <a:rPr lang="es-ES_tradnl" sz="2400" dirty="0" smtClean="0"/>
              <a:t> </a:t>
            </a:r>
            <a:r>
              <a:rPr lang="es-ES_tradnl" sz="2400" dirty="0"/>
              <a:t>los restantes vértices en </a:t>
            </a:r>
            <a:r>
              <a:rPr lang="es-ES_tradnl" sz="2400" b="1" i="1" dirty="0"/>
              <a:t>C</a:t>
            </a:r>
            <a:r>
              <a:rPr lang="es-ES_tradnl" sz="2400" dirty="0"/>
              <a:t> son </a:t>
            </a:r>
            <a:r>
              <a:rPr lang="es-ES_tradnl" sz="2400" b="1" i="1" dirty="0" smtClean="0"/>
              <a:t>blancos  - </a:t>
            </a:r>
            <a:r>
              <a:rPr lang="es-ES_tradnl" sz="2400" dirty="0"/>
              <a:t>p</a:t>
            </a:r>
            <a:r>
              <a:rPr lang="es-ES_tradnl" sz="2400" dirty="0" smtClean="0"/>
              <a:t>or </a:t>
            </a:r>
            <a:r>
              <a:rPr lang="es-ES_tradnl" sz="2400" b="1" dirty="0" smtClean="0"/>
              <a:t>hipótesis </a:t>
            </a:r>
            <a:r>
              <a:rPr lang="es-ES_tradnl" sz="2400" b="1" dirty="0"/>
              <a:t>de </a:t>
            </a:r>
            <a:r>
              <a:rPr lang="es-ES_tradnl" sz="2400" b="1" dirty="0" smtClean="0"/>
              <a:t>inducción</a:t>
            </a:r>
            <a:endParaRPr lang="es-ES_tradnl" sz="2400" b="1" i="1" dirty="0" smtClean="0"/>
          </a:p>
          <a:p>
            <a:pPr marL="342900" indent="-342900">
              <a:buFont typeface="Symbol"/>
              <a:buChar char="Þ"/>
            </a:pPr>
            <a:r>
              <a:rPr lang="es-ES_tradnl" sz="2400" dirty="0" smtClean="0"/>
              <a:t>los restantes vértices que están en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la componente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r>
              <a:rPr lang="es-ES_tradnl" sz="2400" i="1" dirty="0" smtClean="0"/>
              <a:t> </a:t>
            </a:r>
            <a:r>
              <a:rPr lang="es-ES_tradnl" sz="2400" dirty="0"/>
              <a:t>son descendientes de</a:t>
            </a:r>
            <a:r>
              <a:rPr lang="es-ES_tradnl" sz="2400" i="1" dirty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u</a:t>
            </a:r>
            <a:r>
              <a:rPr lang="es-ES_tradnl" sz="2400" i="1" dirty="0"/>
              <a:t> </a:t>
            </a:r>
            <a:r>
              <a:rPr lang="es-ES_tradnl" sz="2400" dirty="0"/>
              <a:t>en el árbol en profundidad del cual</a:t>
            </a:r>
            <a:r>
              <a:rPr lang="es-ES_tradnl" sz="2400" i="1" dirty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u </a:t>
            </a:r>
            <a:r>
              <a:rPr lang="es-ES_tradnl" sz="2400" dirty="0"/>
              <a:t>es </a:t>
            </a:r>
            <a:r>
              <a:rPr lang="es-ES_tradnl" sz="2400" dirty="0" smtClean="0"/>
              <a:t>raíz</a:t>
            </a:r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9391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2400" y="4572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70C0"/>
                </a:solidFill>
              </a:rPr>
              <a:t>Faltaría </a:t>
            </a:r>
            <a:r>
              <a:rPr lang="es-ES_tradnl" sz="2400" b="1" dirty="0" smtClean="0">
                <a:solidFill>
                  <a:srgbClr val="0070C0"/>
                </a:solidFill>
              </a:rPr>
              <a:t>entonces demostrar  </a:t>
            </a:r>
            <a:r>
              <a:rPr lang="es-ES_tradnl" sz="2400" b="1" dirty="0">
                <a:solidFill>
                  <a:srgbClr val="0070C0"/>
                </a:solidFill>
              </a:rPr>
              <a:t>que en dicho  árbol no haya </a:t>
            </a:r>
            <a:r>
              <a:rPr lang="es-ES_tradnl" sz="2400" b="1" dirty="0" smtClean="0">
                <a:solidFill>
                  <a:srgbClr val="0070C0"/>
                </a:solidFill>
              </a:rPr>
              <a:t>ningún otro vértice que no pertenezca a C:</a:t>
            </a:r>
            <a:endParaRPr lang="es-ES_tradnl" sz="2400" b="1" dirty="0">
              <a:solidFill>
                <a:srgbClr val="0070C0"/>
              </a:solidFill>
            </a:endParaRPr>
          </a:p>
          <a:p>
            <a:endParaRPr lang="es-ES_tradnl" sz="2400" dirty="0" smtClean="0"/>
          </a:p>
          <a:p>
            <a:r>
              <a:rPr lang="es-ES_tradnl" sz="2400" dirty="0" smtClean="0"/>
              <a:t>Por </a:t>
            </a:r>
            <a:r>
              <a:rPr lang="es-ES_tradnl" sz="2400" dirty="0"/>
              <a:t>la </a:t>
            </a:r>
            <a:r>
              <a:rPr lang="es-ES_tradnl" sz="2400" dirty="0" smtClean="0"/>
              <a:t>propia hipótesis </a:t>
            </a:r>
            <a:r>
              <a:rPr lang="es-ES_tradnl" sz="2400" dirty="0"/>
              <a:t>de inducción y por el </a:t>
            </a:r>
            <a:r>
              <a:rPr lang="es-ES_tradnl" sz="2400" b="1" dirty="0">
                <a:solidFill>
                  <a:schemeClr val="accent1">
                    <a:lumMod val="75000"/>
                  </a:schemeClr>
                </a:solidFill>
              </a:rPr>
              <a:t>Corolario </a:t>
            </a: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_tradnl" sz="2400" dirty="0" smtClean="0"/>
              <a:t>, puede afirmarse que cualquier </a:t>
            </a:r>
            <a:r>
              <a:rPr lang="es-ES_tradnl" sz="2400" dirty="0"/>
              <a:t>arco en </a:t>
            </a:r>
            <a:r>
              <a:rPr lang="es-ES_tradnl" sz="2400" b="1" i="1" dirty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>
                <a:solidFill>
                  <a:srgbClr val="0070C0"/>
                </a:solidFill>
              </a:rPr>
              <a:t>T</a:t>
            </a:r>
            <a:r>
              <a:rPr lang="es-ES_tradnl" sz="2400" dirty="0"/>
              <a:t> </a:t>
            </a:r>
            <a:r>
              <a:rPr lang="es-ES_tradnl" sz="2400" dirty="0" smtClean="0"/>
              <a:t>que </a:t>
            </a:r>
            <a:r>
              <a:rPr lang="es-ES_tradnl" sz="2400" dirty="0"/>
              <a:t>salga de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dirty="0"/>
              <a:t> tiene que llegar a algún componente fuerte que ya ha sido </a:t>
            </a:r>
            <a:r>
              <a:rPr lang="es-ES_tradnl" sz="2400" dirty="0" smtClean="0"/>
              <a:t>visitado</a:t>
            </a:r>
          </a:p>
          <a:p>
            <a:endParaRPr lang="es-ES_tradnl" sz="2400" dirty="0"/>
          </a:p>
          <a:p>
            <a:r>
              <a:rPr lang="es-ES_tradnl" sz="2400" dirty="0" smtClean="0">
                <a:sym typeface="Symbol"/>
              </a:rPr>
              <a:t></a:t>
            </a:r>
            <a:r>
              <a:rPr lang="es-ES_tradnl" sz="2400" dirty="0" smtClean="0"/>
              <a:t>los vértices accesibles desde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  <a:r>
              <a:rPr lang="es-ES_tradnl" sz="2400" dirty="0" smtClean="0"/>
              <a:t> que no pertenezcan 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r>
              <a:rPr lang="es-ES_tradnl" sz="2400" dirty="0" smtClean="0"/>
              <a:t> serán </a:t>
            </a:r>
            <a:r>
              <a:rPr lang="es-ES_tradnl" sz="2400" b="1" u="sng" dirty="0" smtClean="0"/>
              <a:t>vértices de un componente fuerte que ya fue descubierto</a:t>
            </a:r>
            <a:r>
              <a:rPr lang="es-ES_tradnl" sz="2400" dirty="0" smtClean="0"/>
              <a:t>,  </a:t>
            </a:r>
          </a:p>
          <a:p>
            <a:endParaRPr lang="es-ES_tradnl" sz="2400" dirty="0"/>
          </a:p>
          <a:p>
            <a:pPr marL="342900" indent="-342900">
              <a:buFont typeface="Symbol"/>
              <a:buChar char="Þ"/>
            </a:pPr>
            <a:r>
              <a:rPr lang="es-ES_tradnl" sz="2400" dirty="0" smtClean="0"/>
              <a:t>no serán  añadidos al árbol en profundidad del cual </a:t>
            </a:r>
            <a:r>
              <a:rPr lang="es-ES_tradnl" sz="2400" b="1" i="1" dirty="0" smtClean="0">
                <a:solidFill>
                  <a:srgbClr val="0070C0"/>
                </a:solidFill>
              </a:rPr>
              <a:t>u</a:t>
            </a:r>
            <a:r>
              <a:rPr lang="es-ES_tradnl" sz="2400" dirty="0" smtClean="0"/>
              <a:t> es raíz, </a:t>
            </a:r>
          </a:p>
          <a:p>
            <a:endParaRPr lang="es-ES_tradnl" sz="2400" dirty="0" smtClean="0"/>
          </a:p>
          <a:p>
            <a:pPr marL="342900" indent="-342900">
              <a:buFont typeface="Symbol"/>
              <a:buChar char="Þ"/>
            </a:pPr>
            <a:r>
              <a:rPr lang="es-ES_tradnl" sz="2400" dirty="0" smtClean="0"/>
              <a:t>solo quedarán en el mismo los vértices que pertenecen 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35455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37" y="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Complejidad Temporal del Algoritmo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57200" y="990600"/>
                <a:ext cx="838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STRONGLY-CONNECTED-COMPONENTS (</a:t>
                </a:r>
                <a:r>
                  <a:rPr lang="en-GB" sz="24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E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 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DFS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GB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para calcular 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]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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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2 </a:t>
                </a:r>
                <a:r>
                  <a:rPr lang="en-GB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Determinar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 DFS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),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comenzando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por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el </a:t>
                </a:r>
                <a:r>
                  <a:rPr lang="en-US" sz="24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vértice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 mayor 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:r>
                  <a:rPr lang="en-GB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]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s-ES_tradnl" sz="2400" dirty="0">
                    <a:solidFill>
                      <a:schemeClr val="accent1">
                        <a:lumMod val="75000"/>
                      </a:schemeClr>
                    </a:solidFill>
                  </a:rPr>
                  <a:t>Si la búsqueda en profundidad no llega a todos los vértices, iníciese la siguiente búsqueda a partir del 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vértice blanco de mayor </a:t>
                </a:r>
                <a:r>
                  <a:rPr lang="es-ES_tradnl" sz="2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f[u]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E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4 </a:t>
                </a:r>
                <a:r>
                  <a:rPr lang="es-ES_tradnl" sz="2400" dirty="0">
                    <a:solidFill>
                      <a:schemeClr val="accent1">
                        <a:lumMod val="75000"/>
                      </a:schemeClr>
                    </a:solidFill>
                  </a:rPr>
                  <a:t>Cada árbol del bosque abarcador resultante es 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una </a:t>
                </a:r>
                <a:r>
                  <a:rPr lang="es-ES_tradnl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componente </a:t>
                </a:r>
                <a:r>
                  <a:rPr lang="es-ES_tradnl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fuertemente </a:t>
                </a:r>
                <a:r>
                  <a:rPr lang="es-ES_tradnl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conexa</a:t>
                </a:r>
                <a:r>
                  <a:rPr lang="es-ES_tradnl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 </a:t>
                </a:r>
                <a:r>
                  <a:rPr lang="es-ES_tradnl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</a:p>
              <a:p>
                <a:endParaRPr lang="en-US" sz="2400" dirty="0" smtClean="0"/>
              </a:p>
              <a:p>
                <a:r>
                  <a:rPr lang="en-US" sz="2400" b="1" i="1" dirty="0" smtClean="0"/>
                  <a:t>O(V+E) </a:t>
                </a:r>
                <a:r>
                  <a:rPr lang="en-US" sz="2400" b="1" i="1" dirty="0" smtClean="0">
                    <a:sym typeface="Wingdings" pitchFamily="2" charset="2"/>
                  </a:rPr>
                  <a:t> </a:t>
                </a:r>
                <a:r>
                  <a:rPr lang="en-US" sz="2400" b="1" i="1" dirty="0" smtClean="0"/>
                  <a:t> </a:t>
                </a:r>
                <a:r>
                  <a:rPr lang="en-US" sz="2400" dirty="0" smtClean="0"/>
                  <a:t>Asumiendo </a:t>
                </a:r>
                <a:r>
                  <a:rPr lang="en-US" sz="2400" dirty="0" err="1" smtClean="0"/>
                  <a:t>una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representación</a:t>
                </a:r>
                <a:r>
                  <a:rPr lang="en-US" sz="2400" dirty="0" smtClean="0"/>
                  <a:t> del </a:t>
                </a:r>
                <a:r>
                  <a:rPr lang="en-US" sz="2400" dirty="0" err="1" smtClean="0"/>
                  <a:t>Grafo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por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	</a:t>
                </a:r>
                <a:r>
                  <a:rPr lang="en-US" sz="2400" b="1" dirty="0" err="1" smtClean="0"/>
                  <a:t>Lista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Adyacencia</a:t>
                </a:r>
                <a:endParaRPr lang="es-ES" sz="2400" b="1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3820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091" t="-1078" r="-1527" b="-20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457200" y="4495800"/>
            <a:ext cx="7543800" cy="10191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28600" y="914400"/>
            <a:ext cx="8686800" cy="2127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37" y="228600"/>
            <a:ext cx="8686800" cy="6858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Ejercicio Propuesto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997089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Professor Bacon claims that the algorithm for strongly connected components would be simpler if it used the original (instead of the transpose) graph in the second depth-first search and scanned the vertices in order of increasing finishing times. Does this simpler algorithm always produce correct results? </a:t>
            </a:r>
            <a:endParaRPr lang="en-US" sz="2400" i="1" dirty="0" smtClean="0"/>
          </a:p>
          <a:p>
            <a:endParaRPr 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Esto </a:t>
            </a:r>
            <a:r>
              <a:rPr lang="en-US" sz="2400" dirty="0"/>
              <a:t>es, </a:t>
            </a:r>
            <a:r>
              <a:rPr lang="en-US" sz="2400" dirty="0" err="1"/>
              <a:t>hacer</a:t>
            </a:r>
            <a:r>
              <a:rPr lang="en-US" sz="2400" dirty="0"/>
              <a:t> el </a:t>
            </a:r>
            <a:r>
              <a:rPr lang="en-US" sz="2400" dirty="0" err="1"/>
              <a:t>algoritmo</a:t>
            </a:r>
            <a:r>
              <a:rPr lang="en-US" sz="2400" dirty="0"/>
              <a:t> sin </a:t>
            </a:r>
            <a:r>
              <a:rPr lang="en-US" sz="2400" dirty="0" err="1" smtClean="0"/>
              <a:t>usar</a:t>
            </a:r>
            <a:r>
              <a:rPr lang="en-US" sz="2400" dirty="0" smtClean="0"/>
              <a:t> la </a:t>
            </a:r>
            <a:r>
              <a:rPr lang="en-US" sz="2400" dirty="0" err="1" smtClean="0"/>
              <a:t>transpuesta</a:t>
            </a:r>
            <a:r>
              <a:rPr lang="en-US" sz="2400" dirty="0" smtClean="0"/>
              <a:t> de G y </a:t>
            </a:r>
            <a:r>
              <a:rPr lang="en-US" sz="2400" dirty="0" err="1" smtClean="0"/>
              <a:t>comenzar</a:t>
            </a:r>
            <a:r>
              <a:rPr lang="en-US" sz="2400" dirty="0" smtClean="0"/>
              <a:t> el </a:t>
            </a:r>
            <a:r>
              <a:rPr lang="en-US" sz="2400" dirty="0"/>
              <a:t>2do DFS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err="1" smtClean="0">
                <a:sym typeface="Symbol"/>
              </a:rPr>
              <a:t>V</a:t>
            </a:r>
            <a:r>
              <a:rPr lang="en-US" sz="2400" dirty="0" smtClean="0">
                <a:sym typeface="Symbol"/>
              </a:rPr>
              <a:t> tal que, </a:t>
            </a:r>
            <a:r>
              <a:rPr lang="en-US" sz="2400" b="1" dirty="0" smtClean="0"/>
              <a:t>f[v</a:t>
            </a:r>
            <a:r>
              <a:rPr lang="en-US" sz="2400" b="1" dirty="0"/>
              <a:t>] </a:t>
            </a:r>
            <a:r>
              <a:rPr lang="en-US" sz="2400" b="1" dirty="0" smtClean="0"/>
              <a:t>es </a:t>
            </a:r>
            <a:r>
              <a:rPr lang="en-US" sz="2400" b="1" dirty="0" err="1" smtClean="0"/>
              <a:t>mínimo</a:t>
            </a:r>
            <a:r>
              <a:rPr lang="en-US" sz="2400" dirty="0" smtClean="0"/>
              <a:t>. </a:t>
            </a:r>
            <a:r>
              <a:rPr lang="es-ES_tradnl" sz="2400" dirty="0"/>
              <a:t>Si la búsqueda en profundidad no llega a todos los vértices, </a:t>
            </a:r>
            <a:r>
              <a:rPr lang="es-ES_tradnl" sz="2400" dirty="0" smtClean="0"/>
              <a:t>iniciar la </a:t>
            </a:r>
            <a:r>
              <a:rPr lang="es-ES_tradnl" sz="2400" dirty="0"/>
              <a:t>siguiente búsqueda a partir del vértice blanco de </a:t>
            </a:r>
            <a:r>
              <a:rPr lang="es-ES_tradnl" sz="2400" dirty="0" smtClean="0"/>
              <a:t>menor </a:t>
            </a:r>
            <a:r>
              <a:rPr lang="es-ES_tradnl" sz="2400" i="1" dirty="0"/>
              <a:t>f</a:t>
            </a:r>
            <a:r>
              <a:rPr lang="es-ES_tradnl" sz="2400" i="1" dirty="0" smtClean="0"/>
              <a:t>[].</a:t>
            </a:r>
          </a:p>
          <a:p>
            <a:r>
              <a:rPr lang="es-ES_tradnl" sz="2400" i="1" dirty="0" smtClean="0"/>
              <a:t>( o sea, se van considerando los f[] en orden ascendente) </a:t>
            </a:r>
            <a:endParaRPr lang="es-E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Serían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correctos</a:t>
            </a:r>
            <a:r>
              <a:rPr lang="en-US" sz="2400" dirty="0" smtClean="0"/>
              <a:t> los resultados que se </a:t>
            </a:r>
            <a:r>
              <a:rPr lang="en-US" sz="2400" dirty="0" err="1" smtClean="0"/>
              <a:t>alcanzan</a:t>
            </a:r>
            <a:r>
              <a:rPr lang="en-US" sz="2400" dirty="0" smtClean="0"/>
              <a:t> ?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4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7848600" cy="265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66800" y="158591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52400" y="2438400"/>
            <a:ext cx="8915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s-ES" sz="2400" dirty="0" smtClean="0"/>
              <a:t>Cada </a:t>
            </a:r>
            <a:r>
              <a:rPr lang="es-ES" sz="2400" dirty="0"/>
              <a:t>región sombreada es una </a:t>
            </a:r>
            <a:r>
              <a:rPr lang="es-ES" sz="2400" b="1" dirty="0"/>
              <a:t>componente fuertemente conexa </a:t>
            </a:r>
            <a:endParaRPr lang="es-ES" sz="2400" b="1" dirty="0" smtClean="0"/>
          </a:p>
          <a:p>
            <a:pPr lvl="0"/>
            <a:endParaRPr lang="es-ES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dirty="0" smtClean="0"/>
              <a:t>Cada </a:t>
            </a:r>
            <a:r>
              <a:rPr lang="es-ES" sz="2400" dirty="0"/>
              <a:t>vértice está etiquetado con el </a:t>
            </a:r>
            <a:r>
              <a:rPr lang="es-ES" sz="2400" b="1" dirty="0"/>
              <a:t>tiempo de descubrimiento </a:t>
            </a:r>
            <a:r>
              <a:rPr lang="es-ES" sz="2400" dirty="0"/>
              <a:t>y </a:t>
            </a:r>
            <a:r>
              <a:rPr lang="es-ES" sz="2400" dirty="0" smtClean="0"/>
              <a:t>el </a:t>
            </a:r>
            <a:r>
              <a:rPr lang="es-ES" sz="2400" b="1" dirty="0" smtClean="0"/>
              <a:t>tiempo de </a:t>
            </a:r>
            <a:r>
              <a:rPr lang="es-ES" sz="2400" b="1" dirty="0"/>
              <a:t>finalización </a:t>
            </a:r>
            <a:r>
              <a:rPr lang="es-ES" sz="2400" dirty="0" smtClean="0"/>
              <a:t>asignados en un DFS</a:t>
            </a:r>
          </a:p>
          <a:p>
            <a:pPr lvl="0"/>
            <a:endParaRPr lang="es-ES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dirty="0" smtClean="0"/>
              <a:t>Los </a:t>
            </a:r>
            <a:r>
              <a:rPr lang="es-ES" sz="2400" b="1" dirty="0"/>
              <a:t>arcos de árbol </a:t>
            </a:r>
            <a:r>
              <a:rPr lang="es-ES" sz="2400" dirty="0" smtClean="0"/>
              <a:t>son los que están sombreados</a:t>
            </a:r>
          </a:p>
          <a:p>
            <a:pPr lvl="0"/>
            <a:endParaRPr lang="es-E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 smtClean="0"/>
              <a:t>Todos </a:t>
            </a:r>
            <a:r>
              <a:rPr lang="es-ES" sz="2400" b="1" dirty="0"/>
              <a:t>los vértices de un grafo dirigido, están en </a:t>
            </a:r>
            <a:r>
              <a:rPr lang="es-ES" sz="2400" b="1" dirty="0" smtClean="0"/>
              <a:t>alguna componente fuertemente conexa</a:t>
            </a:r>
            <a:r>
              <a:rPr lang="es-ES" sz="2400" dirty="0" smtClean="0"/>
              <a:t>, </a:t>
            </a:r>
            <a:r>
              <a:rPr lang="es-ES" sz="2400" dirty="0"/>
              <a:t>pero ciertos arcos pueden no </a:t>
            </a:r>
            <a:r>
              <a:rPr lang="es-ES" sz="2400" dirty="0" smtClean="0"/>
              <a:t>estarlo: </a:t>
            </a:r>
            <a:r>
              <a:rPr lang="es-ES" sz="2400" b="1" dirty="0" smtClean="0">
                <a:solidFill>
                  <a:srgbClr val="00B0F0"/>
                </a:solidFill>
              </a:rPr>
              <a:t>arcos </a:t>
            </a:r>
            <a:r>
              <a:rPr lang="es-ES" sz="2400" b="1" dirty="0">
                <a:solidFill>
                  <a:srgbClr val="00B0F0"/>
                </a:solidFill>
              </a:rPr>
              <a:t>de cruce </a:t>
            </a:r>
            <a:r>
              <a:rPr lang="es-ES" sz="2400" b="1" dirty="0" smtClean="0">
                <a:solidFill>
                  <a:srgbClr val="00B0F0"/>
                </a:solidFill>
              </a:rPr>
              <a:t>entre componentes</a:t>
            </a:r>
            <a:r>
              <a:rPr lang="es-ES" sz="2400" dirty="0" smtClean="0"/>
              <a:t>. Estos van, </a:t>
            </a:r>
            <a:r>
              <a:rPr lang="es-ES" sz="2400" dirty="0"/>
              <a:t>de un vértice de </a:t>
            </a:r>
            <a:r>
              <a:rPr lang="es-ES" sz="2400" dirty="0" smtClean="0"/>
              <a:t>una </a:t>
            </a:r>
            <a:r>
              <a:rPr lang="es-ES" sz="2400" dirty="0"/>
              <a:t>componente fuerte a un vértice de </a:t>
            </a:r>
            <a:r>
              <a:rPr lang="es-ES" sz="2400" dirty="0" smtClean="0"/>
              <a:t>otra componente fuerte </a:t>
            </a:r>
            <a:endParaRPr lang="es-ES" sz="2400" dirty="0"/>
          </a:p>
          <a:p>
            <a:pPr marL="342900" lvl="0" indent="-342900">
              <a:buFont typeface="Arial" pitchFamily="34" charset="0"/>
              <a:buChar char="•"/>
            </a:pPr>
            <a:endParaRPr lang="es-ES" sz="2400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3477126" y="851986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7391400" y="867846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033337" y="1931181"/>
            <a:ext cx="9144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986463" y="671512"/>
            <a:ext cx="9144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334000" y="867846"/>
            <a:ext cx="204537" cy="8546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434263" y="867846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5967663" y="1830372"/>
            <a:ext cx="914400" cy="184666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967663" y="1918786"/>
            <a:ext cx="9144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657600"/>
            <a:ext cx="9144000" cy="1085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Transpuesta de un Grafo Dirigido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81000" y="609600"/>
                <a:ext cx="8458200" cy="614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cs typeface="Arial" pitchFamily="34" charset="0"/>
                  </a:rPr>
                  <a:t>Definición</a:t>
                </a:r>
                <a:endParaRPr lang="es-ES" sz="2800" b="1" dirty="0">
                  <a:cs typeface="Arial" pitchFamily="34" charset="0"/>
                </a:endParaRPr>
              </a:p>
              <a:p>
                <a:endParaRPr lang="en-US" sz="2800" dirty="0">
                  <a:cs typeface="Arial" pitchFamily="34" charset="0"/>
                </a:endParaRPr>
              </a:p>
              <a:p>
                <a:r>
                  <a:rPr lang="es-ES" sz="2800" dirty="0" smtClean="0">
                    <a:cs typeface="Arial" pitchFamily="34" charset="0"/>
                  </a:rPr>
                  <a:t>La </a:t>
                </a:r>
                <a:r>
                  <a:rPr lang="es-ES" sz="2800" b="1" dirty="0">
                    <a:cs typeface="Arial" pitchFamily="34" charset="0"/>
                  </a:rPr>
                  <a:t>transpuesta de un grafo dirigid</a:t>
                </a:r>
                <a:r>
                  <a:rPr lang="es-ES" sz="2800" dirty="0">
                    <a:cs typeface="Arial" pitchFamily="34" charset="0"/>
                  </a:rPr>
                  <a:t>o </a:t>
                </a:r>
                <a:r>
                  <a:rPr lang="es-ES" sz="2800" i="1" dirty="0">
                    <a:cs typeface="Arial" pitchFamily="34" charset="0"/>
                  </a:rPr>
                  <a:t>G = (V, E) </a:t>
                </a:r>
                <a:r>
                  <a:rPr lang="es-ES" sz="2800" dirty="0">
                    <a:cs typeface="Arial" pitchFamily="34" charset="0"/>
                  </a:rPr>
                  <a:t>es el Grafo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sz="2800" b="0" i="1">
                        <a:latin typeface="Cambria Math"/>
                      </a:rPr>
                      <m:t>=(</m:t>
                    </m:r>
                    <m:r>
                      <a:rPr lang="es-ES" sz="2800" b="0" i="1">
                        <a:latin typeface="Cambria Math"/>
                      </a:rPr>
                      <m:t>𝑉</m:t>
                    </m:r>
                    <m:r>
                      <a:rPr lang="es-ES" sz="2800" b="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sz="2800" b="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800" dirty="0">
                    <a:cs typeface="Arial" pitchFamily="34" charset="0"/>
                  </a:rPr>
                  <a:t>, donde,</a:t>
                </a:r>
                <a:r>
                  <a:rPr lang="es-ES" sz="280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sz="2800" b="0" i="1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s-ES" sz="2800" b="0" i="1">
                            <a:latin typeface="Cambria Math"/>
                          </a:rPr>
                          <m:t>, </m:t>
                        </m:r>
                        <m:r>
                          <a:rPr lang="es-E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s-ES" sz="2800" b="0" i="1">
                        <a:latin typeface="Cambria Math"/>
                        <a:sym typeface="Symbol"/>
                      </a:rPr>
                      <m:t></m:t>
                    </m:r>
                    <m:r>
                      <a:rPr lang="es-ES" sz="2800" b="0" i="1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800" b="0" i="1">
                        <a:latin typeface="Cambria Math"/>
                      </a:rPr>
                      <m:t>𝑉</m:t>
                    </m:r>
                    <m:r>
                      <a:rPr lang="es-ES" sz="2800" b="0" i="1">
                        <a:latin typeface="Cambria Math"/>
                      </a:rPr>
                      <m:t>:(</m:t>
                    </m:r>
                    <m:r>
                      <a:rPr lang="es-E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s-ES" sz="2800" b="0" i="1">
                        <a:latin typeface="Cambria Math"/>
                      </a:rPr>
                      <m:t>, </m:t>
                    </m:r>
                    <m:r>
                      <a:rPr lang="es-E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s-ES" sz="2800" b="0" i="1">
                        <a:latin typeface="Cambria Math"/>
                      </a:rPr>
                      <m:t>)</m:t>
                    </m:r>
                    <m:r>
                      <a:rPr lang="es-ES" sz="2800" b="0" i="1" smtClean="0">
                        <a:latin typeface="Cambria Math"/>
                        <a:sym typeface="Symbol"/>
                      </a:rPr>
                      <m:t></m:t>
                    </m:r>
                    <m:r>
                      <a:rPr lang="es-ES" sz="2800" b="0" i="1">
                        <a:latin typeface="Cambria Math"/>
                      </a:rPr>
                      <m:t>𝐸</m:t>
                    </m:r>
                    <m:r>
                      <a:rPr lang="es-ES" sz="2800" b="0" i="1">
                        <a:latin typeface="Cambria Math"/>
                      </a:rPr>
                      <m:t>}</m:t>
                    </m:r>
                  </m:oMath>
                </a14:m>
                <a:endParaRPr lang="es-ES" sz="2800" dirty="0" smtClean="0">
                  <a:cs typeface="Arial" pitchFamily="34" charset="0"/>
                </a:endParaRPr>
              </a:p>
              <a:p>
                <a:endParaRPr lang="es-ES" sz="2800" dirty="0"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s-ES" sz="2800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s-ES" sz="2800" b="1" dirty="0">
                    <a:cs typeface="Arial" pitchFamily="34" charset="0"/>
                  </a:rPr>
                  <a:t>es el grafo G con todos sus arcos invertidos</a:t>
                </a:r>
              </a:p>
              <a:p>
                <a:r>
                  <a:rPr lang="es-ES" sz="2800" dirty="0">
                    <a:cs typeface="Arial" pitchFamily="34" charset="0"/>
                  </a:rPr>
                  <a:t> </a:t>
                </a:r>
              </a:p>
              <a:p>
                <a:r>
                  <a:rPr lang="es-ES" sz="2800" dirty="0" smtClean="0">
                    <a:cs typeface="Arial" pitchFamily="34" charset="0"/>
                  </a:rPr>
                  <a:t>A </a:t>
                </a:r>
                <a:r>
                  <a:rPr lang="es-ES" sz="2800" dirty="0">
                    <a:cs typeface="Arial" pitchFamily="34" charset="0"/>
                  </a:rPr>
                  <a:t>partir de una representación por Listas de Adyacencia, obtener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sz="2800" b="0" i="1">
                        <a:latin typeface="Cambria Math"/>
                      </a:rPr>
                      <m:t>=(</m:t>
                    </m:r>
                    <m:r>
                      <a:rPr lang="es-ES" sz="2800" b="0" i="1">
                        <a:latin typeface="Cambria Math"/>
                      </a:rPr>
                      <m:t>𝑉</m:t>
                    </m:r>
                    <m:r>
                      <a:rPr lang="es-ES" sz="2800" b="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ES" sz="2800" b="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800" dirty="0">
                    <a:cs typeface="Arial" pitchFamily="34" charset="0"/>
                  </a:rPr>
                  <a:t>, es </a:t>
                </a:r>
                <a:r>
                  <a:rPr lang="es-ES" sz="2800" i="1" dirty="0">
                    <a:cs typeface="Arial" pitchFamily="34" charset="0"/>
                  </a:rPr>
                  <a:t>O(V+E</a:t>
                </a:r>
                <a:r>
                  <a:rPr lang="es-ES" sz="2800" i="1" dirty="0" smtClean="0">
                    <a:cs typeface="Arial" pitchFamily="34" charset="0"/>
                  </a:rPr>
                  <a:t>)     </a:t>
                </a:r>
                <a:r>
                  <a:rPr lang="es-ES" sz="2800" i="1" dirty="0">
                    <a:cs typeface="Arial" pitchFamily="34" charset="0"/>
                  </a:rPr>
                  <a:t> </a:t>
                </a:r>
                <a:r>
                  <a:rPr lang="es-ES" sz="2800" i="1" dirty="0" smtClean="0">
                    <a:cs typeface="Arial" pitchFamily="34" charset="0"/>
                  </a:rPr>
                  <a:t>    </a:t>
                </a:r>
                <a:r>
                  <a:rPr lang="es-ES" sz="2800" b="1" dirty="0" smtClean="0">
                    <a:solidFill>
                      <a:srgbClr val="0070C0"/>
                    </a:solidFill>
                    <a:cs typeface="Arial" pitchFamily="34" charset="0"/>
                  </a:rPr>
                  <a:t>¿Cómo hacerlo?</a:t>
                </a:r>
                <a:endParaRPr lang="es-ES" sz="2800" b="1" dirty="0">
                  <a:solidFill>
                    <a:srgbClr val="0070C0"/>
                  </a:solidFill>
                  <a:cs typeface="Arial" pitchFamily="34" charset="0"/>
                </a:endParaRPr>
              </a:p>
              <a:p>
                <a:endParaRPr lang="es-ES" sz="2800" i="1" dirty="0">
                  <a:cs typeface="Arial" pitchFamily="34" charset="0"/>
                </a:endParaRPr>
              </a:p>
              <a:p>
                <a:pPr algn="ctr"/>
                <a:r>
                  <a:rPr lang="es-ES" sz="2800" b="1" dirty="0">
                    <a:cs typeface="Arial" pitchFamily="34" charset="0"/>
                  </a:rPr>
                  <a:t>Tanto </a:t>
                </a:r>
                <a:r>
                  <a:rPr lang="es-ES" sz="2800" b="1" i="1" dirty="0">
                    <a:cs typeface="Arial" pitchFamily="34" charset="0"/>
                  </a:rPr>
                  <a:t>G </a:t>
                </a:r>
                <a:r>
                  <a:rPr lang="es-ES" sz="2800" b="1" dirty="0">
                    <a:cs typeface="Arial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s-ES" sz="2800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s-ES" sz="2800" b="1" dirty="0">
                    <a:cs typeface="Arial" pitchFamily="34" charset="0"/>
                  </a:rPr>
                  <a:t>tienen las mismas componentes fuertemente </a:t>
                </a:r>
                <a:r>
                  <a:rPr lang="es-ES" sz="2800" b="1" dirty="0" smtClean="0">
                    <a:cs typeface="Arial" pitchFamily="34" charset="0"/>
                  </a:rPr>
                  <a:t>conexas: </a:t>
                </a:r>
              </a:p>
              <a:p>
                <a:r>
                  <a:rPr lang="es-ES" sz="2800" dirty="0" smtClean="0">
                    <a:cs typeface="Arial" pitchFamily="34" charset="0"/>
                  </a:rPr>
                  <a:t>En </a:t>
                </a:r>
                <a:r>
                  <a:rPr lang="es-ES" sz="2800" i="1" dirty="0">
                    <a:cs typeface="Arial" pitchFamily="34" charset="0"/>
                  </a:rPr>
                  <a:t>G</a:t>
                </a:r>
                <a:r>
                  <a:rPr lang="es-ES" sz="2800" dirty="0">
                    <a:cs typeface="Arial" pitchFamily="34" charset="0"/>
                  </a:rPr>
                  <a:t> hay un camino, en ambas direcciones, entre u y v </a:t>
                </a:r>
                <a:r>
                  <a:rPr lang="es-ES" sz="2800" dirty="0">
                    <a:cs typeface="Arial" pitchFamily="34" charset="0"/>
                    <a:sym typeface="Symbol"/>
                  </a:rPr>
                  <a:t></a:t>
                </a:r>
                <a:r>
                  <a:rPr lang="es-ES" sz="2800" dirty="0">
                    <a:cs typeface="Arial" pitchFamily="34" charset="0"/>
                  </a:rPr>
                  <a:t> 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s-ES" sz="2800" b="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sz="2800" dirty="0">
                    <a:cs typeface="Arial" pitchFamily="34" charset="0"/>
                  </a:rPr>
                  <a:t> lo hay </a:t>
                </a:r>
                <a:r>
                  <a:rPr lang="es-ES" sz="2800" dirty="0" smtClean="0">
                    <a:cs typeface="Arial" pitchFamily="34" charset="0"/>
                  </a:rPr>
                  <a:t>también</a:t>
                </a:r>
                <a:endParaRPr lang="es-E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"/>
                <a:ext cx="8458200" cy="6140142"/>
              </a:xfrm>
              <a:prstGeom prst="rect">
                <a:avLst/>
              </a:prstGeom>
              <a:blipFill rotWithShape="0">
                <a:blip r:embed="rId2"/>
                <a:stretch>
                  <a:fillRect l="-1514" t="-894" r="-1442" b="-19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 redondeado"/>
          <p:cNvSpPr/>
          <p:nvPr/>
        </p:nvSpPr>
        <p:spPr>
          <a:xfrm>
            <a:off x="1038726" y="2667000"/>
            <a:ext cx="7086600" cy="7620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0591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172200" y="4343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propuesto</a:t>
            </a:r>
            <a:endParaRPr lang="es-E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81000" y="4884822"/>
            <a:ext cx="8458200" cy="186492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7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19400" y="304800"/>
            <a:ext cx="6248400" cy="2743200"/>
            <a:chOff x="1600200" y="685800"/>
            <a:chExt cx="6248400" cy="2743200"/>
          </a:xfrm>
        </p:grpSpPr>
        <p:sp>
          <p:nvSpPr>
            <p:cNvPr id="73" name="72 Rectángulo redondeado"/>
            <p:cNvSpPr/>
            <p:nvPr/>
          </p:nvSpPr>
          <p:spPr>
            <a:xfrm>
              <a:off x="1600200" y="685800"/>
              <a:ext cx="6248400" cy="2667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>
              <a:off x="6505074" y="2096395"/>
              <a:ext cx="990600" cy="903479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3481139" y="2144521"/>
              <a:ext cx="2386261" cy="903479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45 Rectángulo redondeado"/>
            <p:cNvSpPr/>
            <p:nvPr/>
          </p:nvSpPr>
          <p:spPr>
            <a:xfrm>
              <a:off x="5013159" y="976442"/>
              <a:ext cx="2386261" cy="903479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7" name="46 Grupo"/>
            <p:cNvGrpSpPr/>
            <p:nvPr/>
          </p:nvGrpSpPr>
          <p:grpSpPr>
            <a:xfrm>
              <a:off x="1981200" y="997510"/>
              <a:ext cx="2286000" cy="1832811"/>
              <a:chOff x="533400" y="3781926"/>
              <a:chExt cx="2286000" cy="1832811"/>
            </a:xfrm>
          </p:grpSpPr>
          <p:sp>
            <p:nvSpPr>
              <p:cNvPr id="49" name="48 Rectángulo"/>
              <p:cNvSpPr/>
              <p:nvPr/>
            </p:nvSpPr>
            <p:spPr>
              <a:xfrm>
                <a:off x="533400" y="4201026"/>
                <a:ext cx="838200" cy="86627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533400" y="3785937"/>
                <a:ext cx="838200" cy="8382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533400" y="4776537"/>
                <a:ext cx="838200" cy="8382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58 Elipse"/>
              <p:cNvSpPr/>
              <p:nvPr/>
            </p:nvSpPr>
            <p:spPr>
              <a:xfrm>
                <a:off x="1981200" y="3781926"/>
                <a:ext cx="838200" cy="8382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952500" y="3785937"/>
                <a:ext cx="1409700" cy="78606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3" name="62 Triángulo isósceles"/>
              <p:cNvSpPr/>
              <p:nvPr/>
            </p:nvSpPr>
            <p:spPr>
              <a:xfrm rot="19586086">
                <a:off x="596435" y="4059134"/>
                <a:ext cx="2005237" cy="1067099"/>
              </a:xfrm>
              <a:prstGeom prst="triangl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" name="4 Elipse"/>
            <p:cNvSpPr/>
            <p:nvPr/>
          </p:nvSpPr>
          <p:spPr>
            <a:xfrm>
              <a:off x="2133600" y="12187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15 Elipse"/>
            <p:cNvSpPr/>
            <p:nvPr/>
          </p:nvSpPr>
          <p:spPr>
            <a:xfrm>
              <a:off x="3657600" y="12187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16 Elipse"/>
            <p:cNvSpPr/>
            <p:nvPr/>
          </p:nvSpPr>
          <p:spPr>
            <a:xfrm>
              <a:off x="2133600" y="22855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17 Elipse"/>
            <p:cNvSpPr/>
            <p:nvPr/>
          </p:nvSpPr>
          <p:spPr>
            <a:xfrm>
              <a:off x="3657600" y="22855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18 Elipse"/>
            <p:cNvSpPr/>
            <p:nvPr/>
          </p:nvSpPr>
          <p:spPr>
            <a:xfrm>
              <a:off x="5257800" y="12187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19 Elipse"/>
            <p:cNvSpPr/>
            <p:nvPr/>
          </p:nvSpPr>
          <p:spPr>
            <a:xfrm>
              <a:off x="6781800" y="12187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5257800" y="22855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21 Elipse"/>
            <p:cNvSpPr/>
            <p:nvPr/>
          </p:nvSpPr>
          <p:spPr>
            <a:xfrm>
              <a:off x="6781800" y="228554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23 Conector recto de flecha"/>
            <p:cNvCxnSpPr>
              <a:stCxn id="5" idx="6"/>
              <a:endCxn id="16" idx="2"/>
            </p:cNvCxnSpPr>
            <p:nvPr/>
          </p:nvCxnSpPr>
          <p:spPr>
            <a:xfrm>
              <a:off x="2590800" y="1447346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16" idx="6"/>
            </p:cNvCxnSpPr>
            <p:nvPr/>
          </p:nvCxnSpPr>
          <p:spPr>
            <a:xfrm>
              <a:off x="4114800" y="1447346"/>
              <a:ext cx="1143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Forma libre"/>
            <p:cNvSpPr/>
            <p:nvPr/>
          </p:nvSpPr>
          <p:spPr>
            <a:xfrm rot="408770">
              <a:off x="5747084" y="1029087"/>
              <a:ext cx="1034716" cy="386175"/>
            </a:xfrm>
            <a:custGeom>
              <a:avLst/>
              <a:gdLst>
                <a:gd name="connsiteX0" fmla="*/ 0 w 1034716"/>
                <a:gd name="connsiteY0" fmla="*/ 386175 h 386175"/>
                <a:gd name="connsiteX1" fmla="*/ 529390 w 1034716"/>
                <a:gd name="connsiteY1" fmla="*/ 1164 h 386175"/>
                <a:gd name="connsiteX2" fmla="*/ 1034716 w 1034716"/>
                <a:gd name="connsiteY2" fmla="*/ 289922 h 3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716" h="386175">
                  <a:moveTo>
                    <a:pt x="0" y="386175"/>
                  </a:moveTo>
                  <a:cubicBezTo>
                    <a:pt x="178468" y="201690"/>
                    <a:pt x="356937" y="17206"/>
                    <a:pt x="529390" y="1164"/>
                  </a:cubicBezTo>
                  <a:cubicBezTo>
                    <a:pt x="701843" y="-14878"/>
                    <a:pt x="868279" y="137522"/>
                    <a:pt x="1034716" y="289922"/>
                  </a:cubicBezTo>
                </a:path>
              </a:pathLst>
            </a:cu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Forma libre"/>
            <p:cNvSpPr/>
            <p:nvPr/>
          </p:nvSpPr>
          <p:spPr>
            <a:xfrm>
              <a:off x="5723021" y="1475271"/>
              <a:ext cx="1058779" cy="397286"/>
            </a:xfrm>
            <a:custGeom>
              <a:avLst/>
              <a:gdLst>
                <a:gd name="connsiteX0" fmla="*/ 1275347 w 1275347"/>
                <a:gd name="connsiteY0" fmla="*/ 24063 h 264790"/>
                <a:gd name="connsiteX1" fmla="*/ 505326 w 1275347"/>
                <a:gd name="connsiteY1" fmla="*/ 264695 h 264790"/>
                <a:gd name="connsiteX2" fmla="*/ 0 w 1275347"/>
                <a:gd name="connsiteY2" fmla="*/ 0 h 26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264790">
                  <a:moveTo>
                    <a:pt x="1275347" y="24063"/>
                  </a:moveTo>
                  <a:cubicBezTo>
                    <a:pt x="996615" y="146384"/>
                    <a:pt x="717884" y="268705"/>
                    <a:pt x="505326" y="264695"/>
                  </a:cubicBezTo>
                  <a:cubicBezTo>
                    <a:pt x="292768" y="260685"/>
                    <a:pt x="146384" y="130342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orma libre"/>
            <p:cNvSpPr/>
            <p:nvPr/>
          </p:nvSpPr>
          <p:spPr>
            <a:xfrm rot="408770">
              <a:off x="4143250" y="2147351"/>
              <a:ext cx="1140729" cy="373510"/>
            </a:xfrm>
            <a:custGeom>
              <a:avLst/>
              <a:gdLst>
                <a:gd name="connsiteX0" fmla="*/ 0 w 1034716"/>
                <a:gd name="connsiteY0" fmla="*/ 386175 h 386175"/>
                <a:gd name="connsiteX1" fmla="*/ 529390 w 1034716"/>
                <a:gd name="connsiteY1" fmla="*/ 1164 h 386175"/>
                <a:gd name="connsiteX2" fmla="*/ 1034716 w 1034716"/>
                <a:gd name="connsiteY2" fmla="*/ 289922 h 3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716" h="386175">
                  <a:moveTo>
                    <a:pt x="0" y="386175"/>
                  </a:moveTo>
                  <a:cubicBezTo>
                    <a:pt x="178468" y="201690"/>
                    <a:pt x="356937" y="17206"/>
                    <a:pt x="529390" y="1164"/>
                  </a:cubicBezTo>
                  <a:cubicBezTo>
                    <a:pt x="701843" y="-14878"/>
                    <a:pt x="868279" y="137522"/>
                    <a:pt x="1034716" y="289922"/>
                  </a:cubicBezTo>
                </a:path>
              </a:pathLst>
            </a:cu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Forma libre"/>
            <p:cNvSpPr/>
            <p:nvPr/>
          </p:nvSpPr>
          <p:spPr>
            <a:xfrm>
              <a:off x="4118811" y="2587202"/>
              <a:ext cx="1138989" cy="397286"/>
            </a:xfrm>
            <a:custGeom>
              <a:avLst/>
              <a:gdLst>
                <a:gd name="connsiteX0" fmla="*/ 1275347 w 1275347"/>
                <a:gd name="connsiteY0" fmla="*/ 24063 h 264790"/>
                <a:gd name="connsiteX1" fmla="*/ 505326 w 1275347"/>
                <a:gd name="connsiteY1" fmla="*/ 264695 h 264790"/>
                <a:gd name="connsiteX2" fmla="*/ 0 w 1275347"/>
                <a:gd name="connsiteY2" fmla="*/ 0 h 26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264790">
                  <a:moveTo>
                    <a:pt x="1275347" y="24063"/>
                  </a:moveTo>
                  <a:cubicBezTo>
                    <a:pt x="996615" y="146384"/>
                    <a:pt x="717884" y="268705"/>
                    <a:pt x="505326" y="264695"/>
                  </a:cubicBezTo>
                  <a:cubicBezTo>
                    <a:pt x="292768" y="260685"/>
                    <a:pt x="146384" y="130342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" name="36 Conector recto de flecha"/>
            <p:cNvCxnSpPr>
              <a:stCxn id="21" idx="6"/>
              <a:endCxn id="22" idx="2"/>
            </p:cNvCxnSpPr>
            <p:nvPr/>
          </p:nvCxnSpPr>
          <p:spPr>
            <a:xfrm>
              <a:off x="5715000" y="2514146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stCxn id="17" idx="6"/>
              <a:endCxn id="18" idx="2"/>
            </p:cNvCxnSpPr>
            <p:nvPr/>
          </p:nvCxnSpPr>
          <p:spPr>
            <a:xfrm>
              <a:off x="2590800" y="2514146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stCxn id="17" idx="0"/>
              <a:endCxn id="5" idx="4"/>
            </p:cNvCxnSpPr>
            <p:nvPr/>
          </p:nvCxnSpPr>
          <p:spPr>
            <a:xfrm flipV="1">
              <a:off x="2362200" y="1675946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16" idx="3"/>
              <a:endCxn id="17" idx="7"/>
            </p:cNvCxnSpPr>
            <p:nvPr/>
          </p:nvCxnSpPr>
          <p:spPr>
            <a:xfrm flipH="1">
              <a:off x="2523845" y="1608991"/>
              <a:ext cx="1200710" cy="7435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16" idx="4"/>
              <a:endCxn id="18" idx="0"/>
            </p:cNvCxnSpPr>
            <p:nvPr/>
          </p:nvCxnSpPr>
          <p:spPr>
            <a:xfrm>
              <a:off x="3886200" y="1675946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>
              <a:off x="5486400" y="1651883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>
              <a:off x="7010400" y="1651883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73 CuadroTexto"/>
            <p:cNvSpPr txBox="1"/>
            <p:nvPr/>
          </p:nvSpPr>
          <p:spPr>
            <a:xfrm>
              <a:off x="6797841" y="2967335"/>
              <a:ext cx="1050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G</a:t>
              </a:r>
              <a:r>
                <a:rPr lang="en-US" sz="2400" b="1" i="1" baseline="30000" dirty="0" smtClean="0"/>
                <a:t>T</a:t>
              </a:r>
              <a:endParaRPr lang="es-ES" sz="2400" b="1" i="1" baseline="30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3124200"/>
            <a:ext cx="4724400" cy="2656974"/>
            <a:chOff x="674294" y="3058026"/>
            <a:chExt cx="4223686" cy="2656974"/>
          </a:xfrm>
        </p:grpSpPr>
        <p:sp>
          <p:nvSpPr>
            <p:cNvPr id="51" name="50 Elipse"/>
            <p:cNvSpPr/>
            <p:nvPr/>
          </p:nvSpPr>
          <p:spPr>
            <a:xfrm>
              <a:off x="3944245" y="3058026"/>
              <a:ext cx="457200" cy="5029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3424989" y="308356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53 Elipse"/>
            <p:cNvSpPr/>
            <p:nvPr/>
          </p:nvSpPr>
          <p:spPr>
            <a:xfrm>
              <a:off x="3424989" y="4154371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54 Elipse"/>
            <p:cNvSpPr/>
            <p:nvPr/>
          </p:nvSpPr>
          <p:spPr>
            <a:xfrm>
              <a:off x="4465878" y="3058026"/>
              <a:ext cx="432102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56 Conector recto de flecha"/>
            <p:cNvCxnSpPr>
              <a:stCxn id="52" idx="4"/>
              <a:endCxn id="54" idx="0"/>
            </p:cNvCxnSpPr>
            <p:nvPr/>
          </p:nvCxnSpPr>
          <p:spPr>
            <a:xfrm>
              <a:off x="3653589" y="3540760"/>
              <a:ext cx="0" cy="613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Elipse"/>
            <p:cNvSpPr/>
            <p:nvPr/>
          </p:nvSpPr>
          <p:spPr>
            <a:xfrm>
              <a:off x="3952267" y="4124826"/>
              <a:ext cx="457200" cy="5029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64 Conector recto de flecha"/>
            <p:cNvCxnSpPr>
              <a:stCxn id="51" idx="4"/>
              <a:endCxn id="61" idx="0"/>
            </p:cNvCxnSpPr>
            <p:nvPr/>
          </p:nvCxnSpPr>
          <p:spPr>
            <a:xfrm>
              <a:off x="4172845" y="3560946"/>
              <a:ext cx="8022" cy="563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67 Elipse"/>
            <p:cNvSpPr/>
            <p:nvPr/>
          </p:nvSpPr>
          <p:spPr>
            <a:xfrm>
              <a:off x="2895600" y="3124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b</a:t>
              </a:r>
              <a:endParaRPr lang="es-E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68 Elipse"/>
            <p:cNvSpPr/>
            <p:nvPr/>
          </p:nvSpPr>
          <p:spPr>
            <a:xfrm>
              <a:off x="2895600" y="412482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69 Conector recto de flecha"/>
            <p:cNvCxnSpPr>
              <a:stCxn id="68" idx="4"/>
              <a:endCxn id="69" idx="0"/>
            </p:cNvCxnSpPr>
            <p:nvPr/>
          </p:nvCxnSpPr>
          <p:spPr>
            <a:xfrm>
              <a:off x="3124201" y="3581400"/>
              <a:ext cx="0" cy="5434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2895600" y="52578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s-E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71 Conector recto de flecha"/>
            <p:cNvCxnSpPr>
              <a:endCxn id="71" idx="0"/>
            </p:cNvCxnSpPr>
            <p:nvPr/>
          </p:nvCxnSpPr>
          <p:spPr>
            <a:xfrm>
              <a:off x="3124200" y="46482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CuadroTexto"/>
            <p:cNvSpPr txBox="1"/>
            <p:nvPr/>
          </p:nvSpPr>
          <p:spPr>
            <a:xfrm>
              <a:off x="674294" y="3286626"/>
              <a:ext cx="2137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Un </a:t>
              </a:r>
              <a:r>
                <a:rPr lang="en-US" sz="2400" b="1" i="1" dirty="0" err="1" smtClean="0">
                  <a:solidFill>
                    <a:srgbClr val="0070C0"/>
                  </a:solidFill>
                </a:rPr>
                <a:t>posible</a:t>
              </a:r>
              <a:r>
                <a:rPr lang="en-US" sz="2400" b="1" i="1" dirty="0" smtClean="0">
                  <a:solidFill>
                    <a:srgbClr val="0070C0"/>
                  </a:solidFill>
                </a:rPr>
                <a:t> DFS </a:t>
              </a:r>
              <a:r>
                <a:rPr lang="en-US" sz="2400" b="1" i="1" dirty="0" err="1" smtClean="0">
                  <a:solidFill>
                    <a:srgbClr val="0070C0"/>
                  </a:solidFill>
                </a:rPr>
                <a:t>sobre</a:t>
              </a:r>
              <a:r>
                <a:rPr lang="en-US" sz="2400" b="1" i="1" dirty="0" smtClean="0">
                  <a:solidFill>
                    <a:srgbClr val="0070C0"/>
                  </a:solidFill>
                </a:rPr>
                <a:t> G</a:t>
              </a:r>
              <a:r>
                <a:rPr lang="en-US" sz="2400" b="1" i="1" baseline="30000" dirty="0" smtClean="0">
                  <a:solidFill>
                    <a:srgbClr val="0070C0"/>
                  </a:solidFill>
                </a:rPr>
                <a:t>T</a:t>
              </a:r>
              <a:r>
                <a:rPr lang="en-US" sz="2400" b="1" i="1" dirty="0" smtClean="0">
                  <a:solidFill>
                    <a:srgbClr val="0070C0"/>
                  </a:solidFill>
                </a:rPr>
                <a:t> :</a:t>
              </a:r>
              <a:endParaRPr lang="es-ES" sz="2400" b="1" i="1" baseline="30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75 CuadroTexto"/>
          <p:cNvSpPr txBox="1"/>
          <p:nvPr/>
        </p:nvSpPr>
        <p:spPr>
          <a:xfrm>
            <a:off x="152400" y="4180582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 </a:t>
            </a:r>
            <a:r>
              <a:rPr lang="en-US" sz="1600" b="1" dirty="0" err="1" smtClean="0"/>
              <a:t>este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caso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las</a:t>
            </a:r>
            <a:r>
              <a:rPr lang="en-US" sz="1600" b="1" dirty="0" smtClean="0"/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b="1" dirty="0" err="1" smtClean="0">
                <a:solidFill>
                  <a:srgbClr val="0070C0"/>
                </a:solidFill>
              </a:rPr>
              <a:t>omponentes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fuertemente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conexas</a:t>
            </a:r>
            <a:r>
              <a:rPr lang="en-US" sz="1600" b="1" dirty="0" smtClean="0">
                <a:solidFill>
                  <a:srgbClr val="0070C0"/>
                </a:solidFill>
              </a:rPr>
              <a:t> de G  </a:t>
            </a:r>
            <a:r>
              <a:rPr lang="en-US" sz="1600" b="1" dirty="0" err="1" smtClean="0"/>
              <a:t>coinciden</a:t>
            </a:r>
            <a:r>
              <a:rPr lang="en-US" sz="1600" b="1" dirty="0" smtClean="0"/>
              <a:t> con los </a:t>
            </a:r>
            <a:r>
              <a:rPr lang="en-US" sz="1600" b="1" dirty="0" err="1" smtClean="0">
                <a:solidFill>
                  <a:srgbClr val="0070C0"/>
                </a:solidFill>
              </a:rPr>
              <a:t>árboles</a:t>
            </a:r>
            <a:r>
              <a:rPr lang="en-US" sz="1600" b="1" dirty="0" smtClean="0"/>
              <a:t> del </a:t>
            </a:r>
            <a:r>
              <a:rPr lang="en-US" sz="1600" b="1" dirty="0" err="1" smtClean="0">
                <a:solidFill>
                  <a:srgbClr val="0070C0"/>
                </a:solidFill>
              </a:rPr>
              <a:t>bosque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abracador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se forma </a:t>
            </a:r>
            <a:r>
              <a:rPr lang="en-US" sz="1600" b="1" dirty="0" err="1" smtClean="0"/>
              <a:t>tras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este</a:t>
            </a:r>
            <a:r>
              <a:rPr lang="en-US" sz="1600" b="1" dirty="0" smtClean="0"/>
              <a:t> DFS</a:t>
            </a:r>
            <a:endParaRPr lang="es-ES" sz="1600" b="1" dirty="0"/>
          </a:p>
        </p:txBody>
      </p:sp>
      <p:sp>
        <p:nvSpPr>
          <p:cNvPr id="53" name="52 Elipse"/>
          <p:cNvSpPr/>
          <p:nvPr/>
        </p:nvSpPr>
        <p:spPr>
          <a:xfrm>
            <a:off x="6501063" y="3152274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6906126" y="37578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64" name="63 Elipse"/>
          <p:cNvSpPr/>
          <p:nvPr/>
        </p:nvSpPr>
        <p:spPr>
          <a:xfrm>
            <a:off x="6144126" y="3761874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66" name="65 Elipse"/>
          <p:cNvSpPr/>
          <p:nvPr/>
        </p:nvSpPr>
        <p:spPr>
          <a:xfrm>
            <a:off x="6124074" y="43674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6934200" y="4371474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6144126" y="498508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78" name="77 Elipse"/>
          <p:cNvSpPr/>
          <p:nvPr/>
        </p:nvSpPr>
        <p:spPr>
          <a:xfrm>
            <a:off x="6144126" y="5590674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80" name="79 Elipse"/>
          <p:cNvSpPr/>
          <p:nvPr/>
        </p:nvSpPr>
        <p:spPr>
          <a:xfrm>
            <a:off x="6124074" y="6200274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s-ES" sz="2800" b="1" dirty="0">
              <a:solidFill>
                <a:schemeClr val="tx1"/>
              </a:solidFill>
            </a:endParaRPr>
          </a:p>
        </p:txBody>
      </p:sp>
      <p:cxnSp>
        <p:nvCxnSpPr>
          <p:cNvPr id="4" name="3 Conector recto de flecha"/>
          <p:cNvCxnSpPr>
            <a:stCxn id="53" idx="3"/>
            <a:endCxn id="64" idx="0"/>
          </p:cNvCxnSpPr>
          <p:nvPr/>
        </p:nvCxnSpPr>
        <p:spPr>
          <a:xfrm flipH="1">
            <a:off x="6372726" y="3542519"/>
            <a:ext cx="195292" cy="219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64" idx="4"/>
            <a:endCxn id="66" idx="0"/>
          </p:cNvCxnSpPr>
          <p:nvPr/>
        </p:nvCxnSpPr>
        <p:spPr>
          <a:xfrm flipH="1">
            <a:off x="6352674" y="4219074"/>
            <a:ext cx="20052" cy="148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6" idx="4"/>
            <a:endCxn id="77" idx="0"/>
          </p:cNvCxnSpPr>
          <p:nvPr/>
        </p:nvCxnSpPr>
        <p:spPr>
          <a:xfrm>
            <a:off x="6352674" y="4824663"/>
            <a:ext cx="20052" cy="160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77" idx="4"/>
            <a:endCxn id="78" idx="0"/>
          </p:cNvCxnSpPr>
          <p:nvPr/>
        </p:nvCxnSpPr>
        <p:spPr>
          <a:xfrm>
            <a:off x="6372726" y="5442285"/>
            <a:ext cx="0" cy="148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8" idx="4"/>
            <a:endCxn id="80" idx="0"/>
          </p:cNvCxnSpPr>
          <p:nvPr/>
        </p:nvCxnSpPr>
        <p:spPr>
          <a:xfrm flipH="1">
            <a:off x="6352674" y="6047874"/>
            <a:ext cx="20052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3" idx="5"/>
            <a:endCxn id="60" idx="0"/>
          </p:cNvCxnSpPr>
          <p:nvPr/>
        </p:nvCxnSpPr>
        <p:spPr>
          <a:xfrm>
            <a:off x="6891308" y="3542519"/>
            <a:ext cx="243418" cy="215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60" idx="4"/>
            <a:endCxn id="67" idx="0"/>
          </p:cNvCxnSpPr>
          <p:nvPr/>
        </p:nvCxnSpPr>
        <p:spPr>
          <a:xfrm>
            <a:off x="7134726" y="4215063"/>
            <a:ext cx="28074" cy="156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6705600" y="4876800"/>
            <a:ext cx="2137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0070C0"/>
                </a:solidFill>
              </a:rPr>
              <a:t>otro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posible</a:t>
            </a:r>
            <a:r>
              <a:rPr lang="en-US" sz="2400" b="1" i="1" dirty="0" smtClean="0">
                <a:solidFill>
                  <a:srgbClr val="0070C0"/>
                </a:solidFill>
              </a:rPr>
              <a:t> DFS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sobre</a:t>
            </a:r>
            <a:r>
              <a:rPr lang="en-US" sz="2400" b="1" i="1" dirty="0" smtClean="0">
                <a:solidFill>
                  <a:srgbClr val="0070C0"/>
                </a:solidFill>
              </a:rPr>
              <a:t> G</a:t>
            </a:r>
            <a:r>
              <a:rPr lang="en-US" sz="2400" b="1" i="1" baseline="30000" dirty="0" smtClean="0">
                <a:solidFill>
                  <a:srgbClr val="0070C0"/>
                </a:solidFill>
              </a:rPr>
              <a:t>T</a:t>
            </a:r>
            <a:endParaRPr lang="es-ES" sz="2400" b="1" i="1" baseline="300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" y="18662"/>
            <a:ext cx="2975262" cy="12823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95600" y="28786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s-ES" dirty="0"/>
          </a:p>
        </p:txBody>
      </p:sp>
      <p:sp>
        <p:nvSpPr>
          <p:cNvPr id="79" name="TextBox 78"/>
          <p:cNvSpPr txBox="1"/>
          <p:nvPr/>
        </p:nvSpPr>
        <p:spPr>
          <a:xfrm>
            <a:off x="6410325" y="2869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5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3648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Grafo Reducido de un Grafo Dirigido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3400" y="533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interconexiones entre los </a:t>
            </a:r>
            <a:r>
              <a:rPr lang="es-ES" sz="2400" b="1" dirty="0"/>
              <a:t>componentes </a:t>
            </a:r>
            <a:r>
              <a:rPr lang="es-ES" sz="2400" b="1" dirty="0" smtClean="0"/>
              <a:t>fuertemente conexas</a:t>
            </a:r>
            <a:r>
              <a:rPr lang="es-ES" sz="2400" dirty="0" smtClean="0"/>
              <a:t> de un grafo dirigido </a:t>
            </a:r>
            <a:r>
              <a:rPr lang="es-ES" sz="2400" b="1" dirty="0" smtClean="0"/>
              <a:t>G </a:t>
            </a:r>
            <a:r>
              <a:rPr lang="es-ES" sz="2400" dirty="0" smtClean="0"/>
              <a:t>se </a:t>
            </a:r>
            <a:r>
              <a:rPr lang="es-ES" sz="2400" dirty="0"/>
              <a:t>pueden representar construyendo un </a:t>
            </a:r>
            <a:r>
              <a:rPr lang="es-ES" sz="2400" b="1" dirty="0">
                <a:solidFill>
                  <a:srgbClr val="0070C0"/>
                </a:solidFill>
              </a:rPr>
              <a:t>G</a:t>
            </a:r>
            <a:r>
              <a:rPr lang="es-ES" sz="2400" b="1" dirty="0" smtClean="0">
                <a:solidFill>
                  <a:srgbClr val="0070C0"/>
                </a:solidFill>
              </a:rPr>
              <a:t>rafo </a:t>
            </a:r>
            <a:r>
              <a:rPr lang="es-ES" sz="2400" b="1" dirty="0">
                <a:solidFill>
                  <a:srgbClr val="0070C0"/>
                </a:solidFill>
              </a:rPr>
              <a:t>R</a:t>
            </a:r>
            <a:r>
              <a:rPr lang="es-ES" sz="2400" b="1" dirty="0" smtClean="0">
                <a:solidFill>
                  <a:srgbClr val="0070C0"/>
                </a:solidFill>
              </a:rPr>
              <a:t>educido </a:t>
            </a:r>
            <a:r>
              <a:rPr lang="es-ES" sz="2400" b="1" dirty="0">
                <a:solidFill>
                  <a:srgbClr val="0070C0"/>
                </a:solidFill>
              </a:rPr>
              <a:t>de </a:t>
            </a:r>
            <a:r>
              <a:rPr lang="es-ES" sz="2400" b="1" i="1" dirty="0" smtClean="0">
                <a:solidFill>
                  <a:srgbClr val="0070C0"/>
                </a:solidFill>
              </a:rPr>
              <a:t>G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7048" y="16536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Definición:</a:t>
            </a:r>
          </a:p>
          <a:p>
            <a:endParaRPr lang="en-US" sz="2400" dirty="0"/>
          </a:p>
          <a:p>
            <a:r>
              <a:rPr lang="en-US" sz="2400" dirty="0" smtClean="0"/>
              <a:t>Se le llama </a:t>
            </a:r>
            <a:r>
              <a:rPr lang="en-US" sz="2400" b="1" dirty="0" err="1" smtClean="0">
                <a:solidFill>
                  <a:srgbClr val="0070C0"/>
                </a:solidFill>
              </a:rPr>
              <a:t>grafo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reducido</a:t>
            </a:r>
            <a:r>
              <a:rPr lang="en-US" sz="2400" b="1" dirty="0" smtClean="0">
                <a:solidFill>
                  <a:srgbClr val="0070C0"/>
                </a:solidFill>
              </a:rPr>
              <a:t> de G </a:t>
            </a:r>
            <a:r>
              <a:rPr lang="en-US" sz="2400" dirty="0" smtClean="0"/>
              <a:t>al </a:t>
            </a:r>
            <a:r>
              <a:rPr lang="en-US" sz="2400" dirty="0" err="1" smtClean="0"/>
              <a:t>grafo</a:t>
            </a:r>
            <a:r>
              <a:rPr lang="en-US" sz="2400" dirty="0"/>
              <a:t> </a:t>
            </a:r>
            <a:r>
              <a:rPr lang="es-ES_tradnl" sz="2400" i="1" dirty="0" smtClean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>
                <a:solidFill>
                  <a:srgbClr val="0070C0"/>
                </a:solidFill>
              </a:rPr>
              <a:t>SCC</a:t>
            </a:r>
            <a:r>
              <a:rPr lang="es-ES_tradnl" sz="2400" b="1" i="1" dirty="0">
                <a:solidFill>
                  <a:srgbClr val="0070C0"/>
                </a:solidFill>
              </a:rPr>
              <a:t>=(V</a:t>
            </a:r>
            <a:r>
              <a:rPr lang="es-ES_tradnl" sz="2400" b="1" i="1" baseline="30000" dirty="0">
                <a:solidFill>
                  <a:srgbClr val="0070C0"/>
                </a:solidFill>
              </a:rPr>
              <a:t>SCC</a:t>
            </a:r>
            <a:r>
              <a:rPr lang="es-ES_tradnl" sz="2400" b="1" i="1" dirty="0">
                <a:solidFill>
                  <a:srgbClr val="0070C0"/>
                </a:solidFill>
              </a:rPr>
              <a:t>, </a:t>
            </a:r>
            <a:r>
              <a:rPr lang="es-ES_tradnl" sz="2400" b="1" i="1" dirty="0" smtClean="0">
                <a:solidFill>
                  <a:srgbClr val="0070C0"/>
                </a:solidFill>
              </a:rPr>
              <a:t>E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SCC</a:t>
            </a:r>
            <a:r>
              <a:rPr lang="es-ES_tradnl" sz="2400" b="1" i="1" dirty="0" smtClean="0">
                <a:solidFill>
                  <a:srgbClr val="0070C0"/>
                </a:solidFill>
              </a:rPr>
              <a:t>)</a:t>
            </a:r>
            <a:r>
              <a:rPr lang="es-ES_tradnl" sz="2400" dirty="0" smtClean="0"/>
              <a:t>,</a:t>
            </a:r>
            <a:r>
              <a:rPr lang="es-ES_tradnl" sz="2400" b="1" dirty="0" smtClean="0">
                <a:solidFill>
                  <a:srgbClr val="0070C0"/>
                </a:solidFill>
              </a:rPr>
              <a:t> </a:t>
            </a:r>
            <a:r>
              <a:rPr lang="es-ES_tradnl" sz="2400" dirty="0" smtClean="0"/>
              <a:t>que </a:t>
            </a:r>
            <a:r>
              <a:rPr lang="es-ES_tradnl" sz="2400" dirty="0"/>
              <a:t>se define de la siguiente forma: </a:t>
            </a:r>
            <a:endParaRPr lang="es-ES_tradnl" sz="2400" dirty="0" smtClean="0"/>
          </a:p>
          <a:p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smtClean="0"/>
              <a:t>Sean </a:t>
            </a:r>
            <a:r>
              <a:rPr lang="es-ES_tradnl" sz="2400" b="1" i="1" dirty="0" smtClean="0">
                <a:solidFill>
                  <a:srgbClr val="0070C0"/>
                </a:solidFill>
              </a:rPr>
              <a:t>C</a:t>
            </a:r>
            <a:r>
              <a:rPr lang="es-ES_tradnl" sz="2400" b="1" i="1" baseline="-25000" dirty="0" smtClean="0">
                <a:solidFill>
                  <a:srgbClr val="0070C0"/>
                </a:solidFill>
              </a:rPr>
              <a:t>1</a:t>
            </a:r>
            <a:r>
              <a:rPr lang="es-ES_tradnl" sz="2400" b="1" i="1" dirty="0">
                <a:solidFill>
                  <a:srgbClr val="0070C0"/>
                </a:solidFill>
              </a:rPr>
              <a:t>, C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2</a:t>
            </a:r>
            <a:r>
              <a:rPr lang="es-ES_tradnl" sz="2400" b="1" i="1" dirty="0">
                <a:solidFill>
                  <a:srgbClr val="0070C0"/>
                </a:solidFill>
              </a:rPr>
              <a:t>, …, </a:t>
            </a:r>
            <a:r>
              <a:rPr lang="es-ES_tradnl" sz="2400" b="1" i="1" dirty="0" err="1">
                <a:solidFill>
                  <a:srgbClr val="0070C0"/>
                </a:solidFill>
              </a:rPr>
              <a:t>C</a:t>
            </a:r>
            <a:r>
              <a:rPr lang="es-ES_tradnl" sz="2400" b="1" i="1" baseline="-25000" dirty="0" err="1">
                <a:solidFill>
                  <a:srgbClr val="0070C0"/>
                </a:solidFill>
              </a:rPr>
              <a:t>k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 </a:t>
            </a:r>
            <a:r>
              <a:rPr lang="es-ES_tradnl" sz="2400" dirty="0" smtClean="0"/>
              <a:t>las </a:t>
            </a:r>
            <a:r>
              <a:rPr lang="es-ES_tradnl" sz="2400" dirty="0"/>
              <a:t>componentes fuertes de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  <a:endParaRPr lang="es-ES_tradnl" sz="2400" b="1" dirty="0">
              <a:solidFill>
                <a:srgbClr val="0070C0"/>
              </a:solidFill>
            </a:endParaRPr>
          </a:p>
          <a:p>
            <a:r>
              <a:rPr lang="es-ES_tradnl" sz="2400" dirty="0" smtClean="0"/>
              <a:t> </a:t>
            </a:r>
            <a:endParaRPr lang="es-ES_tradn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smtClean="0"/>
              <a:t>Sea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V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SCC</a:t>
            </a:r>
            <a:r>
              <a:rPr lang="es-ES_tradnl" sz="2400" i="1" baseline="30000" dirty="0" smtClean="0"/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= {v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1</a:t>
            </a:r>
            <a:r>
              <a:rPr lang="es-ES_tradnl" sz="2400" b="1" i="1" dirty="0">
                <a:solidFill>
                  <a:srgbClr val="0070C0"/>
                </a:solidFill>
              </a:rPr>
              <a:t>, v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2</a:t>
            </a:r>
            <a:r>
              <a:rPr lang="es-ES_tradnl" sz="2400" b="1" i="1" dirty="0">
                <a:solidFill>
                  <a:srgbClr val="0070C0"/>
                </a:solidFill>
              </a:rPr>
              <a:t>, …, </a:t>
            </a:r>
            <a:r>
              <a:rPr lang="es-ES_tradnl" sz="2400" b="1" i="1" dirty="0" err="1">
                <a:solidFill>
                  <a:srgbClr val="0070C0"/>
                </a:solidFill>
              </a:rPr>
              <a:t>v</a:t>
            </a:r>
            <a:r>
              <a:rPr lang="es-ES_tradnl" sz="2400" b="1" i="1" baseline="-25000" dirty="0" err="1">
                <a:solidFill>
                  <a:srgbClr val="0070C0"/>
                </a:solidFill>
              </a:rPr>
              <a:t>k</a:t>
            </a:r>
            <a:r>
              <a:rPr lang="es-ES_tradnl" sz="2400" b="1" i="1" dirty="0" smtClean="0">
                <a:solidFill>
                  <a:srgbClr val="0070C0"/>
                </a:solidFill>
              </a:rPr>
              <a:t>} </a:t>
            </a:r>
            <a:r>
              <a:rPr lang="es-ES_tradnl" sz="2400" dirty="0" smtClean="0"/>
              <a:t>el </a:t>
            </a:r>
            <a:r>
              <a:rPr lang="es-ES_tradnl" sz="2400" dirty="0"/>
              <a:t>conjunto de vértices </a:t>
            </a:r>
            <a:r>
              <a:rPr lang="es-ES_tradnl" sz="2400" dirty="0" smtClean="0"/>
              <a:t> de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SCC</a:t>
            </a:r>
            <a:r>
              <a:rPr lang="es-ES_tradnl" sz="2400" i="1" dirty="0" smtClean="0"/>
              <a:t>. </a:t>
            </a:r>
            <a:r>
              <a:rPr lang="es-ES_tradnl" sz="2400" dirty="0" smtClean="0"/>
              <a:t>En </a:t>
            </a:r>
            <a:r>
              <a:rPr lang="es-ES_tradnl" sz="2400" b="1" i="1" dirty="0" smtClean="0">
                <a:solidFill>
                  <a:srgbClr val="0070C0"/>
                </a:solidFill>
              </a:rPr>
              <a:t>V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SCC</a:t>
            </a:r>
            <a:r>
              <a:rPr lang="es-ES_tradnl" sz="2400" i="1" baseline="30000" dirty="0" smtClean="0"/>
              <a:t> </a:t>
            </a:r>
            <a:r>
              <a:rPr lang="es-ES_tradnl" sz="2400" dirty="0" smtClean="0"/>
              <a:t>hay </a:t>
            </a:r>
            <a:r>
              <a:rPr lang="es-ES_tradnl" sz="2400" dirty="0"/>
              <a:t>un vértice </a:t>
            </a:r>
            <a:r>
              <a:rPr lang="es-ES_tradnl" sz="2400" i="1" dirty="0"/>
              <a:t>v</a:t>
            </a:r>
            <a:r>
              <a:rPr lang="es-ES_tradnl" sz="2400" i="1" baseline="-25000" dirty="0"/>
              <a:t>i </a:t>
            </a:r>
            <a:r>
              <a:rPr lang="es-ES_tradnl" sz="2400" dirty="0"/>
              <a:t>por cada componente fuerte </a:t>
            </a:r>
            <a:r>
              <a:rPr lang="es-ES_tradnl" sz="2400" b="1" i="1" dirty="0">
                <a:solidFill>
                  <a:srgbClr val="0070C0"/>
                </a:solidFill>
              </a:rPr>
              <a:t>C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i</a:t>
            </a:r>
            <a:r>
              <a:rPr lang="es-ES_tradnl" sz="2400" dirty="0"/>
              <a:t> de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G</a:t>
            </a:r>
            <a:r>
              <a:rPr lang="es-ES_tradnl" sz="2400" i="1" dirty="0" smtClean="0"/>
              <a:t> </a:t>
            </a:r>
          </a:p>
          <a:p>
            <a:endParaRPr lang="es-ES_tradnl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i="1" dirty="0" smtClean="0">
                <a:solidFill>
                  <a:srgbClr val="0070C0"/>
                </a:solidFill>
              </a:rPr>
              <a:t>(</a:t>
            </a:r>
            <a:r>
              <a:rPr lang="es-ES_tradnl" sz="2400" b="1" i="1" dirty="0">
                <a:solidFill>
                  <a:srgbClr val="0070C0"/>
                </a:solidFill>
              </a:rPr>
              <a:t>v</a:t>
            </a:r>
            <a:r>
              <a:rPr lang="es-ES_tradnl" sz="2400" b="1" i="1" baseline="-25000" dirty="0">
                <a:solidFill>
                  <a:srgbClr val="0070C0"/>
                </a:solidFill>
              </a:rPr>
              <a:t>i</a:t>
            </a:r>
            <a:r>
              <a:rPr lang="es-ES_tradnl" sz="2400" b="1" i="1" dirty="0">
                <a:solidFill>
                  <a:srgbClr val="0070C0"/>
                </a:solidFill>
              </a:rPr>
              <a:t>, </a:t>
            </a:r>
            <a:r>
              <a:rPr lang="es-ES_tradnl" sz="2400" b="1" i="1" dirty="0" err="1">
                <a:solidFill>
                  <a:srgbClr val="0070C0"/>
                </a:solidFill>
              </a:rPr>
              <a:t>v</a:t>
            </a:r>
            <a:r>
              <a:rPr lang="es-ES_tradnl" sz="2400" b="1" i="1" baseline="-25000" dirty="0" err="1">
                <a:solidFill>
                  <a:srgbClr val="0070C0"/>
                </a:solidFill>
              </a:rPr>
              <a:t>j</a:t>
            </a:r>
            <a:r>
              <a:rPr lang="es-ES_tradnl" sz="2400" b="1" i="1" dirty="0">
                <a:solidFill>
                  <a:srgbClr val="0070C0"/>
                </a:solidFill>
              </a:rPr>
              <a:t>)</a:t>
            </a:r>
            <a:r>
              <a:rPr lang="es-ES_tradnl" sz="2400" dirty="0" smtClean="0">
                <a:sym typeface="Symbol"/>
              </a:rPr>
              <a:t></a:t>
            </a:r>
            <a:r>
              <a:rPr lang="es-ES_tradnl" sz="2400" b="1" i="1" dirty="0" smtClean="0">
                <a:solidFill>
                  <a:srgbClr val="0070C0"/>
                </a:solidFill>
              </a:rPr>
              <a:t>E</a:t>
            </a:r>
            <a:r>
              <a:rPr lang="es-ES_tradnl" sz="2400" b="1" i="1" baseline="30000" dirty="0" smtClean="0">
                <a:solidFill>
                  <a:srgbClr val="0070C0"/>
                </a:solidFill>
              </a:rPr>
              <a:t>SCC</a:t>
            </a:r>
            <a:r>
              <a:rPr lang="es-ES_tradnl" sz="2400" i="1" baseline="30000" dirty="0" smtClean="0"/>
              <a:t> </a:t>
            </a:r>
            <a:r>
              <a:rPr lang="es-ES_tradnl" sz="2400" dirty="0"/>
              <a:t>si </a:t>
            </a:r>
            <a:r>
              <a:rPr lang="es-ES_tradnl" sz="2400" dirty="0" smtClean="0"/>
              <a:t>en </a:t>
            </a:r>
            <a:r>
              <a:rPr lang="es-ES_tradnl" sz="2400" i="1" dirty="0"/>
              <a:t>G </a:t>
            </a:r>
            <a:r>
              <a:rPr lang="es-ES_tradnl" sz="2400" dirty="0" smtClean="0"/>
              <a:t>EXISTE, al menos,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un </a:t>
            </a:r>
            <a:r>
              <a:rPr lang="es-ES_tradnl" sz="2400" dirty="0"/>
              <a:t>arco </a:t>
            </a:r>
            <a:r>
              <a:rPr lang="es-ES_tradnl" sz="2400" i="1" dirty="0"/>
              <a:t>(</a:t>
            </a:r>
            <a:r>
              <a:rPr lang="es-ES_tradnl" sz="2400" b="1" i="1" dirty="0">
                <a:solidFill>
                  <a:srgbClr val="00B050"/>
                </a:solidFill>
              </a:rPr>
              <a:t>x</a:t>
            </a:r>
            <a:r>
              <a:rPr lang="es-ES_tradnl" sz="2400" i="1" dirty="0"/>
              <a:t>, </a:t>
            </a:r>
            <a:r>
              <a:rPr lang="es-ES_tradnl" sz="2400" b="1" i="1" dirty="0">
                <a:solidFill>
                  <a:srgbClr val="FF9900"/>
                </a:solidFill>
              </a:rPr>
              <a:t>y</a:t>
            </a:r>
            <a:r>
              <a:rPr lang="es-ES_tradnl" sz="2400" i="1" dirty="0" smtClean="0"/>
              <a:t>)</a:t>
            </a:r>
            <a:r>
              <a:rPr lang="es-ES_tradnl" sz="2400" dirty="0" smtClean="0">
                <a:sym typeface="Symbol"/>
              </a:rPr>
              <a:t></a:t>
            </a:r>
            <a:r>
              <a:rPr lang="es-ES_tradnl" sz="2400" i="1" dirty="0" smtClean="0"/>
              <a:t>E</a:t>
            </a:r>
            <a:r>
              <a:rPr lang="es-ES_tradnl" sz="2400" i="1" baseline="30000" dirty="0"/>
              <a:t> </a:t>
            </a:r>
            <a:r>
              <a:rPr lang="es-ES_tradnl" sz="2400" b="1" dirty="0" smtClean="0"/>
              <a:t>para algún </a:t>
            </a:r>
            <a:r>
              <a:rPr lang="es-ES_tradnl" sz="2400" b="1" i="1" dirty="0" err="1" smtClean="0">
                <a:solidFill>
                  <a:srgbClr val="00B050"/>
                </a:solidFill>
              </a:rPr>
              <a:t>x</a:t>
            </a:r>
            <a:r>
              <a:rPr lang="es-ES_tradnl" sz="2400" i="1" dirty="0" err="1" smtClean="0">
                <a:sym typeface="Symbol"/>
              </a:rPr>
              <a:t></a:t>
            </a:r>
            <a:r>
              <a:rPr lang="es-ES_tradnl" sz="2400" b="1" i="1" dirty="0" err="1" smtClean="0">
                <a:solidFill>
                  <a:srgbClr val="00B050"/>
                </a:solidFill>
              </a:rPr>
              <a:t>C</a:t>
            </a:r>
            <a:r>
              <a:rPr lang="es-ES_tradnl" sz="2400" b="1" i="1" baseline="-25000" dirty="0" err="1" smtClean="0">
                <a:solidFill>
                  <a:srgbClr val="00B050"/>
                </a:solidFill>
              </a:rPr>
              <a:t>i</a:t>
            </a:r>
            <a:r>
              <a:rPr lang="es-ES_tradnl" sz="2400" i="1" dirty="0" smtClean="0"/>
              <a:t> </a:t>
            </a:r>
            <a:r>
              <a:rPr lang="es-ES_tradnl" sz="2400" dirty="0"/>
              <a:t>y </a:t>
            </a:r>
            <a:r>
              <a:rPr lang="es-ES_tradnl" sz="2400" b="1" dirty="0"/>
              <a:t>para algún</a:t>
            </a:r>
            <a:r>
              <a:rPr lang="es-ES_tradnl" sz="2400" i="1" dirty="0"/>
              <a:t>  </a:t>
            </a:r>
            <a:r>
              <a:rPr lang="es-ES_tradnl" sz="2400" b="1" i="1" dirty="0" err="1">
                <a:solidFill>
                  <a:srgbClr val="FF9900"/>
                </a:solidFill>
              </a:rPr>
              <a:t>y</a:t>
            </a:r>
            <a:r>
              <a:rPr lang="es-ES_tradnl" sz="2400" i="1" dirty="0" err="1">
                <a:sym typeface="Symbol"/>
              </a:rPr>
              <a:t></a:t>
            </a:r>
            <a:r>
              <a:rPr lang="es-ES_tradnl" sz="2400" b="1" i="1" dirty="0" err="1">
                <a:solidFill>
                  <a:srgbClr val="FF9900"/>
                </a:solidFill>
              </a:rPr>
              <a:t>C</a:t>
            </a:r>
            <a:r>
              <a:rPr lang="es-ES_tradnl" sz="2400" i="1" baseline="-25000" dirty="0" err="1"/>
              <a:t>j</a:t>
            </a:r>
            <a:r>
              <a:rPr lang="es-ES_tradnl" sz="2400" i="1" baseline="-25000" dirty="0"/>
              <a:t> </a:t>
            </a:r>
            <a:r>
              <a:rPr lang="es-ES_tradnl" sz="2400" i="1" baseline="-25000" dirty="0" smtClean="0"/>
              <a:t> </a:t>
            </a:r>
            <a:endParaRPr lang="es-ES_tradnl" sz="2400" i="1" baseline="-25000" dirty="0" smtClean="0"/>
          </a:p>
          <a:p>
            <a:endParaRPr lang="es-ES_tradnl" sz="2400" b="1" i="1" dirty="0">
              <a:solidFill>
                <a:srgbClr val="FF9900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grafo</a:t>
            </a:r>
            <a:r>
              <a:rPr lang="en-US" sz="2400" dirty="0" smtClean="0"/>
              <a:t> </a:t>
            </a:r>
            <a:r>
              <a:rPr lang="en-US" sz="2400" dirty="0" err="1" smtClean="0"/>
              <a:t>suele</a:t>
            </a:r>
            <a:r>
              <a:rPr lang="en-US" sz="2400" dirty="0" smtClean="0"/>
              <a:t> </a:t>
            </a:r>
            <a:r>
              <a:rPr lang="en-US" sz="2400" dirty="0" err="1" smtClean="0"/>
              <a:t>llamársele</a:t>
            </a:r>
            <a:r>
              <a:rPr lang="en-US" sz="2400" dirty="0" smtClean="0"/>
              <a:t>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grafo</a:t>
            </a:r>
            <a:r>
              <a:rPr lang="en-US" sz="2400" b="1" dirty="0" smtClean="0">
                <a:solidFill>
                  <a:srgbClr val="0070C0"/>
                </a:solidFill>
              </a:rPr>
              <a:t> de </a:t>
            </a:r>
            <a:r>
              <a:rPr lang="en-US" sz="2400" b="1" dirty="0" err="1" smtClean="0">
                <a:solidFill>
                  <a:srgbClr val="0070C0"/>
                </a:solidFill>
              </a:rPr>
              <a:t>componentes</a:t>
            </a:r>
            <a:endParaRPr lang="es-ES" sz="2400" b="1" dirty="0">
              <a:solidFill>
                <a:srgbClr val="0070C0"/>
              </a:solidFill>
            </a:endParaRP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86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Ejemplo de Grafo Reducido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6858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04800" y="5417403"/>
            <a:ext cx="27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Grafo</a:t>
            </a:r>
            <a:r>
              <a:rPr lang="en-US" sz="2400" dirty="0" smtClean="0"/>
              <a:t> </a:t>
            </a:r>
            <a:r>
              <a:rPr lang="en-US" sz="2400" dirty="0" err="1" smtClean="0"/>
              <a:t>reducido</a:t>
            </a:r>
            <a:r>
              <a:rPr lang="en-US" sz="2400" dirty="0" smtClean="0"/>
              <a:t> </a:t>
            </a:r>
          </a:p>
          <a:p>
            <a:r>
              <a:rPr lang="es-ES_tradnl" sz="2400" i="1" dirty="0" smtClean="0"/>
              <a:t>G</a:t>
            </a:r>
            <a:r>
              <a:rPr lang="es-ES_tradnl" sz="2400" i="1" baseline="30000" dirty="0" smtClean="0"/>
              <a:t>SCC</a:t>
            </a:r>
            <a:r>
              <a:rPr lang="es-ES_tradnl" sz="2400" i="1" dirty="0"/>
              <a:t>=(V</a:t>
            </a:r>
            <a:r>
              <a:rPr lang="es-ES_tradnl" sz="2400" i="1" baseline="30000" dirty="0"/>
              <a:t>SCC</a:t>
            </a:r>
            <a:r>
              <a:rPr lang="es-ES_tradnl" sz="2400" i="1" dirty="0"/>
              <a:t>, E</a:t>
            </a:r>
            <a:r>
              <a:rPr lang="es-ES_tradnl" sz="2400" i="1" baseline="30000" dirty="0"/>
              <a:t>SCC</a:t>
            </a:r>
            <a:r>
              <a:rPr lang="es-ES_tradnl" sz="2400" i="1" dirty="0"/>
              <a:t>)</a:t>
            </a:r>
            <a:r>
              <a:rPr lang="es-ES_tradnl" sz="2400" dirty="0"/>
              <a:t> 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019800" y="1600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 smtClean="0"/>
              <a:t>G=(V, E)</a:t>
            </a:r>
            <a:r>
              <a:rPr lang="es-ES_tradnl" sz="2400" dirty="0" smtClean="0"/>
              <a:t> </a:t>
            </a:r>
            <a:endParaRPr lang="es-ES" sz="2400" dirty="0"/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5715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Flecha abajo"/>
          <p:cNvSpPr/>
          <p:nvPr/>
        </p:nvSpPr>
        <p:spPr>
          <a:xfrm>
            <a:off x="5600700" y="3848100"/>
            <a:ext cx="533400" cy="609600"/>
          </a:xfrm>
          <a:prstGeom prst="downArrow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257926" y="2020942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53526" y="2060865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066800" y="3124200"/>
            <a:ext cx="9144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42937" y="1724526"/>
            <a:ext cx="665748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709737" y="2060865"/>
            <a:ext cx="0" cy="87046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966411" y="3159931"/>
            <a:ext cx="9144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57200" y="838200"/>
            <a:ext cx="8305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Propiedades del Grafo Reducido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4800" y="633948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sz="2400" dirty="0" smtClean="0"/>
          </a:p>
          <a:p>
            <a:pPr algn="ctr"/>
            <a:r>
              <a:rPr lang="es-ES_tradnl" sz="2400" dirty="0" smtClean="0"/>
              <a:t>El </a:t>
            </a:r>
            <a:r>
              <a:rPr lang="es-ES_tradnl" sz="2400" b="1" dirty="0"/>
              <a:t>grafo reducido de G es un DAG, o sea, </a:t>
            </a:r>
            <a:r>
              <a:rPr lang="es-ES_tradnl" sz="2400" dirty="0"/>
              <a:t>es dirigido y</a:t>
            </a:r>
            <a:r>
              <a:rPr lang="es-ES_tradnl" sz="2400" i="1" dirty="0"/>
              <a:t> </a:t>
            </a:r>
            <a:r>
              <a:rPr lang="es-ES_tradnl" sz="2400" b="1" dirty="0" smtClean="0"/>
              <a:t>acíclico, </a:t>
            </a:r>
            <a:r>
              <a:rPr lang="es-ES_tradnl" sz="2400" dirty="0"/>
              <a:t>lo cual se demuestra a partir del siguiente </a:t>
            </a:r>
            <a:r>
              <a:rPr lang="es-ES_tradnl" sz="2400" b="1" dirty="0" smtClean="0"/>
              <a:t>Lema</a:t>
            </a:r>
            <a:endParaRPr lang="es-ES" sz="2400" b="1" dirty="0"/>
          </a:p>
          <a:p>
            <a:endParaRPr lang="es-ES_tradnl" sz="2400" b="1" i="1" dirty="0" smtClean="0"/>
          </a:p>
          <a:p>
            <a:r>
              <a:rPr lang="es-ES_tradnl" sz="2400" b="1" i="1" dirty="0" smtClean="0">
                <a:solidFill>
                  <a:srgbClr val="0070C0"/>
                </a:solidFill>
              </a:rPr>
              <a:t>Lema </a:t>
            </a:r>
            <a:r>
              <a:rPr lang="en-US" sz="2400" b="1" i="1" dirty="0" smtClean="0">
                <a:solidFill>
                  <a:srgbClr val="0070C0"/>
                </a:solidFill>
              </a:rPr>
              <a:t>1</a:t>
            </a:r>
          </a:p>
          <a:p>
            <a:endParaRPr lang="es-ES" sz="2400" dirty="0"/>
          </a:p>
          <a:p>
            <a:pPr algn="ctr"/>
            <a:r>
              <a:rPr lang="es-ES_tradnl" sz="2400" dirty="0" smtClean="0"/>
              <a:t>Sean </a:t>
            </a:r>
            <a:r>
              <a:rPr lang="es-ES_tradnl" sz="2400" i="1" dirty="0"/>
              <a:t>C</a:t>
            </a:r>
            <a:r>
              <a:rPr lang="es-ES_tradnl" sz="2400" dirty="0"/>
              <a:t> y </a:t>
            </a:r>
            <a:r>
              <a:rPr lang="es-ES_tradnl" sz="2400" i="1" dirty="0"/>
              <a:t>C’</a:t>
            </a:r>
            <a:r>
              <a:rPr lang="es-ES_tradnl" sz="2400" dirty="0"/>
              <a:t> dos </a:t>
            </a:r>
            <a:r>
              <a:rPr lang="es-ES_tradnl" sz="2400" b="1" dirty="0"/>
              <a:t>componentes </a:t>
            </a:r>
            <a:r>
              <a:rPr lang="es-ES_tradnl" sz="2400" b="1" dirty="0" smtClean="0"/>
              <a:t>fuertemente conexas </a:t>
            </a:r>
            <a:r>
              <a:rPr lang="es-ES_tradnl" sz="2400" b="1" dirty="0" smtClean="0">
                <a:solidFill>
                  <a:srgbClr val="0070C0"/>
                </a:solidFill>
              </a:rPr>
              <a:t>diferentes</a:t>
            </a:r>
            <a:r>
              <a:rPr lang="es-ES_tradnl" sz="2400" b="1" dirty="0" smtClean="0"/>
              <a:t> </a:t>
            </a:r>
            <a:r>
              <a:rPr lang="es-ES_tradnl" sz="2400" dirty="0"/>
              <a:t>del grafo dirigido </a:t>
            </a:r>
            <a:r>
              <a:rPr lang="es-ES_tradnl" sz="2400" b="1" i="1" dirty="0"/>
              <a:t>G</a:t>
            </a:r>
            <a:r>
              <a:rPr lang="es-ES_tradnl" sz="2400" i="1" dirty="0"/>
              <a:t>=(V, E) </a:t>
            </a:r>
            <a:r>
              <a:rPr lang="es-ES_tradnl" sz="2400" dirty="0"/>
              <a:t>y sean</a:t>
            </a:r>
            <a:r>
              <a:rPr lang="es-ES_tradnl" sz="2400" i="1" dirty="0"/>
              <a:t> u, v </a:t>
            </a:r>
            <a:r>
              <a:rPr lang="es-ES_tradnl" sz="2400" dirty="0"/>
              <a:t>dos vértices en</a:t>
            </a:r>
            <a:r>
              <a:rPr lang="es-ES_tradnl" sz="2400" i="1" dirty="0"/>
              <a:t> C </a:t>
            </a:r>
            <a:r>
              <a:rPr lang="es-ES_tradnl" sz="2400" dirty="0"/>
              <a:t>y sean</a:t>
            </a:r>
            <a:r>
              <a:rPr lang="es-ES_tradnl" sz="2400" i="1" dirty="0"/>
              <a:t> u’, v’ </a:t>
            </a:r>
            <a:r>
              <a:rPr lang="es-ES_tradnl" sz="2400" dirty="0"/>
              <a:t>dos vértices en</a:t>
            </a:r>
            <a:r>
              <a:rPr lang="es-ES_tradnl" sz="2400" i="1" dirty="0"/>
              <a:t> C’ </a:t>
            </a:r>
            <a:r>
              <a:rPr lang="es-ES_tradnl" sz="2400" dirty="0"/>
              <a:t>y supongamos que existe un camino de</a:t>
            </a:r>
            <a:r>
              <a:rPr lang="es-ES_tradnl" sz="2400" i="1" dirty="0"/>
              <a:t> u </a:t>
            </a:r>
            <a:r>
              <a:rPr lang="es-ES_tradnl" sz="2400" dirty="0"/>
              <a:t>a</a:t>
            </a:r>
            <a:r>
              <a:rPr lang="es-ES_tradnl" sz="2400" i="1" dirty="0"/>
              <a:t> u’ </a:t>
            </a:r>
            <a:r>
              <a:rPr lang="es-ES_tradnl" sz="2400" dirty="0"/>
              <a:t>en</a:t>
            </a:r>
            <a:r>
              <a:rPr lang="es-ES_tradnl" sz="2400" i="1" dirty="0"/>
              <a:t> </a:t>
            </a:r>
            <a:r>
              <a:rPr lang="es-ES_tradnl" sz="2400" i="1" dirty="0" smtClean="0"/>
              <a:t>G </a:t>
            </a:r>
          </a:p>
          <a:p>
            <a:pPr algn="ctr"/>
            <a:r>
              <a:rPr lang="es-ES_tradnl" sz="2400" dirty="0" smtClean="0">
                <a:sym typeface="Symbol"/>
              </a:rPr>
              <a:t> </a:t>
            </a:r>
            <a:r>
              <a:rPr lang="es-ES_tradnl" sz="2400" dirty="0" smtClean="0"/>
              <a:t>NO PUEDE haber un </a:t>
            </a:r>
            <a:r>
              <a:rPr lang="es-ES_tradnl" sz="2400" dirty="0"/>
              <a:t>camino de</a:t>
            </a:r>
            <a:r>
              <a:rPr lang="es-ES_tradnl" sz="2400" i="1" dirty="0"/>
              <a:t> v’ </a:t>
            </a:r>
            <a:r>
              <a:rPr lang="es-ES_tradnl" sz="2400" dirty="0"/>
              <a:t>a</a:t>
            </a:r>
            <a:r>
              <a:rPr lang="es-ES_tradnl" sz="2400" i="1" dirty="0"/>
              <a:t> v </a:t>
            </a:r>
            <a:r>
              <a:rPr lang="es-ES_tradnl" sz="2400" dirty="0"/>
              <a:t>en</a:t>
            </a:r>
            <a:r>
              <a:rPr lang="es-ES_tradnl" sz="2400" i="1" dirty="0"/>
              <a:t> </a:t>
            </a:r>
            <a:r>
              <a:rPr lang="es-ES_tradnl" sz="2400" i="1" dirty="0" smtClean="0"/>
              <a:t>G</a:t>
            </a:r>
            <a:endParaRPr lang="es-ES" sz="2400" dirty="0"/>
          </a:p>
        </p:txBody>
      </p:sp>
      <p:sp>
        <p:nvSpPr>
          <p:cNvPr id="123" name="122 Elipse"/>
          <p:cNvSpPr/>
          <p:nvPr/>
        </p:nvSpPr>
        <p:spPr>
          <a:xfrm>
            <a:off x="1295400" y="4723810"/>
            <a:ext cx="2286000" cy="190500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123 Elipse"/>
          <p:cNvSpPr/>
          <p:nvPr/>
        </p:nvSpPr>
        <p:spPr>
          <a:xfrm>
            <a:off x="5638800" y="4723810"/>
            <a:ext cx="2286000" cy="190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124 Elipse"/>
          <p:cNvSpPr/>
          <p:nvPr/>
        </p:nvSpPr>
        <p:spPr>
          <a:xfrm>
            <a:off x="2057400" y="5181010"/>
            <a:ext cx="381000" cy="342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2057400" y="5943010"/>
            <a:ext cx="381000" cy="342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28" name="127 Elipse"/>
          <p:cNvSpPr/>
          <p:nvPr/>
        </p:nvSpPr>
        <p:spPr>
          <a:xfrm>
            <a:off x="6477000" y="5104810"/>
            <a:ext cx="381000" cy="342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6553200" y="5866810"/>
            <a:ext cx="381000" cy="342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2038350" y="504766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6438900" y="5014727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u’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2038350" y="582871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6553200" y="5790610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v’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5" name="134 Forma libre"/>
          <p:cNvSpPr/>
          <p:nvPr/>
        </p:nvSpPr>
        <p:spPr>
          <a:xfrm>
            <a:off x="2419350" y="4664769"/>
            <a:ext cx="4114800" cy="746501"/>
          </a:xfrm>
          <a:custGeom>
            <a:avLst/>
            <a:gdLst>
              <a:gd name="connsiteX0" fmla="*/ 0 w 4114800"/>
              <a:gd name="connsiteY0" fmla="*/ 573391 h 746501"/>
              <a:gd name="connsiteX1" fmla="*/ 1104900 w 4114800"/>
              <a:gd name="connsiteY1" fmla="*/ 1891 h 746501"/>
              <a:gd name="connsiteX2" fmla="*/ 2343150 w 4114800"/>
              <a:gd name="connsiteY2" fmla="*/ 744841 h 746501"/>
              <a:gd name="connsiteX3" fmla="*/ 3257550 w 4114800"/>
              <a:gd name="connsiteY3" fmla="*/ 211441 h 746501"/>
              <a:gd name="connsiteX4" fmla="*/ 4114800 w 4114800"/>
              <a:gd name="connsiteY4" fmla="*/ 497191 h 74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746501">
                <a:moveTo>
                  <a:pt x="0" y="573391"/>
                </a:moveTo>
                <a:cubicBezTo>
                  <a:pt x="357187" y="273353"/>
                  <a:pt x="714375" y="-26684"/>
                  <a:pt x="1104900" y="1891"/>
                </a:cubicBezTo>
                <a:cubicBezTo>
                  <a:pt x="1495425" y="30466"/>
                  <a:pt x="1984375" y="709916"/>
                  <a:pt x="2343150" y="744841"/>
                </a:cubicBezTo>
                <a:cubicBezTo>
                  <a:pt x="2701925" y="779766"/>
                  <a:pt x="2962275" y="252716"/>
                  <a:pt x="3257550" y="211441"/>
                </a:cubicBezTo>
                <a:cubicBezTo>
                  <a:pt x="3552825" y="170166"/>
                  <a:pt x="3833812" y="333678"/>
                  <a:pt x="4114800" y="497191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135 Forma libre"/>
          <p:cNvSpPr/>
          <p:nvPr/>
        </p:nvSpPr>
        <p:spPr>
          <a:xfrm>
            <a:off x="2362200" y="6190660"/>
            <a:ext cx="4267200" cy="591140"/>
          </a:xfrm>
          <a:custGeom>
            <a:avLst/>
            <a:gdLst>
              <a:gd name="connsiteX0" fmla="*/ 4267200 w 4267200"/>
              <a:gd name="connsiteY0" fmla="*/ 0 h 591140"/>
              <a:gd name="connsiteX1" fmla="*/ 2914650 w 4267200"/>
              <a:gd name="connsiteY1" fmla="*/ 590550 h 591140"/>
              <a:gd name="connsiteX2" fmla="*/ 1924050 w 4267200"/>
              <a:gd name="connsiteY2" fmla="*/ 114300 h 591140"/>
              <a:gd name="connsiteX3" fmla="*/ 895350 w 4267200"/>
              <a:gd name="connsiteY3" fmla="*/ 304800 h 591140"/>
              <a:gd name="connsiteX4" fmla="*/ 0 w 4267200"/>
              <a:gd name="connsiteY4" fmla="*/ 114300 h 59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591140">
                <a:moveTo>
                  <a:pt x="4267200" y="0"/>
                </a:moveTo>
                <a:cubicBezTo>
                  <a:pt x="3786187" y="285750"/>
                  <a:pt x="3305175" y="571500"/>
                  <a:pt x="2914650" y="590550"/>
                </a:cubicBezTo>
                <a:cubicBezTo>
                  <a:pt x="2524125" y="609600"/>
                  <a:pt x="2260600" y="161925"/>
                  <a:pt x="1924050" y="114300"/>
                </a:cubicBezTo>
                <a:cubicBezTo>
                  <a:pt x="1587500" y="66675"/>
                  <a:pt x="1216025" y="304800"/>
                  <a:pt x="895350" y="304800"/>
                </a:cubicBezTo>
                <a:cubicBezTo>
                  <a:pt x="574675" y="304800"/>
                  <a:pt x="287337" y="209550"/>
                  <a:pt x="0" y="114300"/>
                </a:cubicBezTo>
              </a:path>
            </a:pathLst>
          </a:cu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136 CuadroTexto"/>
          <p:cNvSpPr txBox="1"/>
          <p:nvPr/>
        </p:nvSpPr>
        <p:spPr>
          <a:xfrm>
            <a:off x="4114800" y="6095410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1295400" y="449521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</a:t>
            </a:r>
            <a:endParaRPr lang="es-ES" sz="3200" b="1" i="1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7467600" y="449521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C’</a:t>
            </a:r>
            <a:endParaRPr lang="es-ES" sz="3200" b="1" i="1" dirty="0"/>
          </a:p>
        </p:txBody>
      </p:sp>
    </p:spTree>
    <p:extLst>
      <p:ext uri="{BB962C8B-B14F-4D97-AF65-F5344CB8AC3E}">
        <p14:creationId xmlns:p14="http://schemas.microsoft.com/office/powerpoint/2010/main" val="496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EE1EFD5D481D4384E136751014FF98" ma:contentTypeVersion="0" ma:contentTypeDescription="Crear nuevo documento." ma:contentTypeScope="" ma:versionID="9a3ad5bc45a9d0008c2acca8f5bd47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CFDC4E-9434-481D-A69F-DEB3ECDABF6C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A437D4-8E4C-469A-AA87-E6390E462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D48FD-6639-4B75-9A25-BE5E454CF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2790</Words>
  <Application>Microsoft Office PowerPoint</Application>
  <PresentationFormat>On-screen Show (4:3)</PresentationFormat>
  <Paragraphs>517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Symbol</vt:lpstr>
      <vt:lpstr>Times New Roman</vt:lpstr>
      <vt:lpstr>Wingdings</vt:lpstr>
      <vt:lpstr>Tema de Office</vt:lpstr>
      <vt:lpstr>Componentes Fuertemente Conexas</vt:lpstr>
      <vt:lpstr>Determinar Componentes Fuertemente Conexas</vt:lpstr>
      <vt:lpstr>Una aplicación del DFS: determinar CFC</vt:lpstr>
      <vt:lpstr>PowerPoint Presentation</vt:lpstr>
      <vt:lpstr>Transpuesta de un Grafo Dirigido </vt:lpstr>
      <vt:lpstr>PowerPoint Presentation</vt:lpstr>
      <vt:lpstr>Grafo Reducido de un Grafo Dirigido </vt:lpstr>
      <vt:lpstr>Ejemplo de Grafo Reducido</vt:lpstr>
      <vt:lpstr>Propiedades del Grafo Reducido</vt:lpstr>
      <vt:lpstr>Propiedades del Grafo Reducido</vt:lpstr>
      <vt:lpstr>Propiedades del Grafo Reducido</vt:lpstr>
      <vt:lpstr>Usando DFS para hallar las componentes fuertemente conexas de un grafo dirigido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Propiedades de las componentes fuertemente conexas de un grafo dirigido</vt:lpstr>
      <vt:lpstr>Propiedades de las componentes fuertemente conexas de un grafo dirigido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Propiedades de las componentes fuertemente conexas de un grafo dirigido</vt:lpstr>
      <vt:lpstr>Correctitud del Algoritmo</vt:lpstr>
      <vt:lpstr>Correctitud del Algoritmo</vt:lpstr>
      <vt:lpstr>PowerPoint Presentation</vt:lpstr>
      <vt:lpstr>PowerPoint Presentation</vt:lpstr>
      <vt:lpstr>Correctitud del Algoritmo</vt:lpstr>
      <vt:lpstr>PowerPoint Presentation</vt:lpstr>
      <vt:lpstr>PowerPoint Presentation</vt:lpstr>
      <vt:lpstr>Complejidad Temporal del Algoritmo</vt:lpstr>
      <vt:lpstr>Ejercicio Propuesto</vt:lpstr>
    </vt:vector>
  </TitlesOfParts>
  <Company>UH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493</cp:revision>
  <dcterms:created xsi:type="dcterms:W3CDTF">2010-03-15T20:16:52Z</dcterms:created>
  <dcterms:modified xsi:type="dcterms:W3CDTF">2019-03-18T21:44:01Z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0x0101007EEE1EFD5D481D4384E136751014FF98</vt:lpwstr>
  </property>
</Properties>
</file>