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301" r:id="rId2"/>
    <p:sldId id="331" r:id="rId3"/>
    <p:sldId id="333" r:id="rId4"/>
    <p:sldId id="335" r:id="rId5"/>
    <p:sldId id="286" r:id="rId6"/>
    <p:sldId id="332" r:id="rId7"/>
    <p:sldId id="334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6" r:id="rId17"/>
    <p:sldId id="347" r:id="rId18"/>
    <p:sldId id="348" r:id="rId19"/>
    <p:sldId id="349" r:id="rId20"/>
    <p:sldId id="350" r:id="rId21"/>
    <p:sldId id="387" r:id="rId22"/>
    <p:sldId id="388" r:id="rId23"/>
    <p:sldId id="392" r:id="rId24"/>
    <p:sldId id="351" r:id="rId25"/>
    <p:sldId id="394" r:id="rId26"/>
    <p:sldId id="352" r:id="rId27"/>
    <p:sldId id="393" r:id="rId28"/>
    <p:sldId id="395" r:id="rId29"/>
    <p:sldId id="354" r:id="rId30"/>
    <p:sldId id="355" r:id="rId31"/>
    <p:sldId id="356" r:id="rId32"/>
    <p:sldId id="357" r:id="rId33"/>
    <p:sldId id="397" r:id="rId34"/>
    <p:sldId id="358" r:id="rId35"/>
    <p:sldId id="359" r:id="rId36"/>
    <p:sldId id="360" r:id="rId37"/>
    <p:sldId id="361" r:id="rId38"/>
    <p:sldId id="386" r:id="rId39"/>
    <p:sldId id="396" r:id="rId40"/>
    <p:sldId id="363" r:id="rId41"/>
    <p:sldId id="398" r:id="rId42"/>
    <p:sldId id="399" r:id="rId43"/>
    <p:sldId id="364" r:id="rId44"/>
    <p:sldId id="365" r:id="rId45"/>
    <p:sldId id="366" r:id="rId46"/>
    <p:sldId id="368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400" r:id="rId56"/>
    <p:sldId id="380" r:id="rId57"/>
    <p:sldId id="391" r:id="rId58"/>
    <p:sldId id="382" r:id="rId59"/>
    <p:sldId id="383" r:id="rId60"/>
    <p:sldId id="384" r:id="rId6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4DA77-5E3F-4C47-B56E-0EADC35642C9}">
          <p14:sldIdLst>
            <p14:sldId id="301"/>
            <p14:sldId id="331"/>
            <p14:sldId id="333"/>
            <p14:sldId id="335"/>
            <p14:sldId id="286"/>
            <p14:sldId id="332"/>
            <p14:sldId id="334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87"/>
            <p14:sldId id="388"/>
            <p14:sldId id="392"/>
            <p14:sldId id="351"/>
            <p14:sldId id="394"/>
            <p14:sldId id="352"/>
            <p14:sldId id="393"/>
            <p14:sldId id="395"/>
            <p14:sldId id="354"/>
            <p14:sldId id="355"/>
            <p14:sldId id="356"/>
            <p14:sldId id="357"/>
            <p14:sldId id="397"/>
            <p14:sldId id="358"/>
            <p14:sldId id="359"/>
            <p14:sldId id="360"/>
            <p14:sldId id="361"/>
            <p14:sldId id="386"/>
            <p14:sldId id="396"/>
            <p14:sldId id="363"/>
            <p14:sldId id="398"/>
            <p14:sldId id="399"/>
            <p14:sldId id="364"/>
            <p14:sldId id="365"/>
            <p14:sldId id="366"/>
            <p14:sldId id="368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400"/>
            <p14:sldId id="380"/>
            <p14:sldId id="39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7C80"/>
    <a:srgbClr val="FF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1" autoAdjust="0"/>
  </p:normalViewPr>
  <p:slideViewPr>
    <p:cSldViewPr>
      <p:cViewPr varScale="1">
        <p:scale>
          <a:sx n="70" d="100"/>
          <a:sy n="7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C208-6BCA-4D3E-A6DD-7411D347D29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EC4E6-EB9B-4DBD-A59E-FBE59A19C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43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31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43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1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6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113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7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9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7"/>
            <a:ext cx="8991600" cy="639763"/>
          </a:xfrm>
        </p:spPr>
        <p:txBody>
          <a:bodyPr/>
          <a:lstStyle>
            <a:lvl1pPr>
              <a:defRPr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7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4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796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56BF-1539-4566-8815-1806AC653862}" type="datetimeFigureOut">
              <a:rPr lang="es-ES_tradnl" smtClean="0"/>
              <a:pPr/>
              <a:t>25/03/2019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9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60400"/>
            <a:ext cx="7467600" cy="23876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4800" dirty="0">
                <a:latin typeface="Times New Roman" pitchFamily="18" charset="0"/>
                <a:cs typeface="Times New Roman" pitchFamily="18" charset="0"/>
              </a:rPr>
              <a:t>Problema de los caminos de costo mínimo partiendo desde un solo origen </a:t>
            </a:r>
            <a:br>
              <a:rPr lang="es-ES_tradnl" sz="4800" dirty="0">
                <a:latin typeface="Times New Roman" pitchFamily="18" charset="0"/>
                <a:cs typeface="Times New Roman" pitchFamily="18" charset="0"/>
              </a:rPr>
            </a:br>
            <a:r>
              <a:rPr lang="es-ES_tradnl" sz="3100" i="1" dirty="0">
                <a:latin typeface="Times New Roman" pitchFamily="18" charset="0"/>
                <a:cs typeface="Times New Roman" pitchFamily="18" charset="0"/>
              </a:rPr>
              <a:t>(Single-</a:t>
            </a:r>
            <a:r>
              <a:rPr lang="es-ES_tradnl" sz="3100" i="1" dirty="0" err="1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s-ES_tradnl" sz="3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100" i="1" dirty="0" err="1">
                <a:latin typeface="Times New Roman" pitchFamily="18" charset="0"/>
                <a:cs typeface="Times New Roman" pitchFamily="18" charset="0"/>
              </a:rPr>
              <a:t>Shortest</a:t>
            </a:r>
            <a:r>
              <a:rPr lang="es-ES_tradnl" sz="3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100" i="1" dirty="0" err="1">
                <a:latin typeface="Times New Roman" pitchFamily="18" charset="0"/>
                <a:cs typeface="Times New Roman" pitchFamily="18" charset="0"/>
              </a:rPr>
              <a:t>Paths</a:t>
            </a:r>
            <a:r>
              <a:rPr lang="es-ES_tradnl" sz="31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_tradnl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Bibliografía</a:t>
            </a:r>
            <a:r>
              <a:rPr lang="en-US" b="1" dirty="0"/>
              <a:t>:  “Introduction to Algorithms”. Second Edition.  </a:t>
            </a:r>
          </a:p>
          <a:p>
            <a:r>
              <a:rPr lang="en-US" b="1" dirty="0"/>
              <a:t>The MIT Press. Massachusetts Institute of Technology. Cambridge, Massachusetts 02142. </a:t>
            </a:r>
            <a:endParaRPr lang="en-US" b="1" dirty="0" smtClean="0"/>
          </a:p>
          <a:p>
            <a:r>
              <a:rPr lang="en-US" b="1" dirty="0" smtClean="0"/>
              <a:t>http</a:t>
            </a:r>
            <a:r>
              <a:rPr lang="en-US" b="1" dirty="0"/>
              <a:t>://mitpress.mit.edu</a:t>
            </a:r>
          </a:p>
          <a:p>
            <a:r>
              <a:rPr lang="en-US" b="1" dirty="0"/>
              <a:t>Thomas H. </a:t>
            </a:r>
            <a:r>
              <a:rPr lang="en-US" b="1" dirty="0" err="1"/>
              <a:t>Cormen</a:t>
            </a:r>
            <a:r>
              <a:rPr lang="en-US" b="1" dirty="0"/>
              <a:t>, Charles E. </a:t>
            </a:r>
            <a:r>
              <a:rPr lang="en-US" b="1" dirty="0" err="1"/>
              <a:t>Leiserson</a:t>
            </a:r>
            <a:r>
              <a:rPr lang="en-US" b="1" dirty="0"/>
              <a:t>, Ronald L. </a:t>
            </a:r>
            <a:r>
              <a:rPr lang="en-US" b="1" dirty="0" err="1"/>
              <a:t>Rivest</a:t>
            </a:r>
            <a:r>
              <a:rPr lang="en-US" b="1" dirty="0"/>
              <a:t>, Clifford Stein</a:t>
            </a:r>
          </a:p>
          <a:p>
            <a:endParaRPr lang="en-US" dirty="0"/>
          </a:p>
        </p:txBody>
      </p:sp>
      <p:sp>
        <p:nvSpPr>
          <p:cNvPr id="6" name="Rectangle 3"/>
          <p:cNvSpPr/>
          <p:nvPr/>
        </p:nvSpPr>
        <p:spPr>
          <a:xfrm>
            <a:off x="0" y="6027003"/>
            <a:ext cx="42672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/>
              <a:t>© Departamento de Programación</a:t>
            </a:r>
            <a:endParaRPr lang="es-ES_tradnl" sz="1600" b="1" dirty="0"/>
          </a:p>
          <a:p>
            <a:pPr lvl="1"/>
            <a:r>
              <a:rPr lang="es-ES_tradnl" sz="1600" b="1" dirty="0"/>
              <a:t>Facultad de Matemática y Computación </a:t>
            </a:r>
          </a:p>
          <a:p>
            <a:pPr lvl="1"/>
            <a:r>
              <a:rPr lang="es-ES_tradnl" sz="1600" b="1" dirty="0"/>
              <a:t>Universidad de La </a:t>
            </a:r>
            <a:r>
              <a:rPr lang="es-ES_tradnl" sz="1600" b="1" dirty="0" smtClean="0"/>
              <a:t>Habana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8753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96 Elipse"/>
          <p:cNvSpPr/>
          <p:nvPr/>
        </p:nvSpPr>
        <p:spPr>
          <a:xfrm>
            <a:off x="2590801" y="2555935"/>
            <a:ext cx="1293780" cy="593165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Triángulo isósceles"/>
          <p:cNvSpPr/>
          <p:nvPr/>
        </p:nvSpPr>
        <p:spPr>
          <a:xfrm rot="10800000">
            <a:off x="6514290" y="1105710"/>
            <a:ext cx="1524000" cy="1336196"/>
          </a:xfrm>
          <a:prstGeom prst="triangle">
            <a:avLst>
              <a:gd name="adj" fmla="val 51277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Ciclos</a:t>
            </a:r>
            <a:r>
              <a:rPr lang="en-US" dirty="0" smtClean="0"/>
              <a:t> de costo </a:t>
            </a:r>
            <a:r>
              <a:rPr lang="en-US" dirty="0" err="1" smtClean="0"/>
              <a:t>negativo</a:t>
            </a:r>
            <a:endParaRPr lang="es-ES" dirty="0"/>
          </a:p>
        </p:txBody>
      </p:sp>
      <p:grpSp>
        <p:nvGrpSpPr>
          <p:cNvPr id="94" name="93 Grupo"/>
          <p:cNvGrpSpPr/>
          <p:nvPr/>
        </p:nvGrpSpPr>
        <p:grpSpPr>
          <a:xfrm>
            <a:off x="914400" y="409360"/>
            <a:ext cx="7467600" cy="3095840"/>
            <a:chOff x="990600" y="3633680"/>
            <a:chExt cx="7467600" cy="3095840"/>
          </a:xfrm>
        </p:grpSpPr>
        <p:sp>
          <p:nvSpPr>
            <p:cNvPr id="5" name="4 Elipse"/>
            <p:cNvSpPr/>
            <p:nvPr/>
          </p:nvSpPr>
          <p:spPr>
            <a:xfrm>
              <a:off x="2438400" y="4062520"/>
              <a:ext cx="457200" cy="4572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3733800" y="4062520"/>
              <a:ext cx="457200" cy="4572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2438400" y="4976920"/>
              <a:ext cx="457200" cy="4572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Elipse"/>
            <p:cNvSpPr/>
            <p:nvPr/>
          </p:nvSpPr>
          <p:spPr>
            <a:xfrm>
              <a:off x="3733800" y="4976920"/>
              <a:ext cx="457200" cy="4572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Elipse"/>
            <p:cNvSpPr/>
            <p:nvPr/>
          </p:nvSpPr>
          <p:spPr>
            <a:xfrm>
              <a:off x="2438400" y="5824025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Elipse"/>
            <p:cNvSpPr/>
            <p:nvPr/>
          </p:nvSpPr>
          <p:spPr>
            <a:xfrm>
              <a:off x="3733800" y="5815120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3733800" y="408232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s-ES" sz="2000" b="1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516220" y="411961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514600" y="499672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5</a:t>
              </a:r>
              <a:endParaRPr lang="es-ES" sz="2000" b="1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732180" y="499510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11</a:t>
              </a:r>
              <a:endParaRPr lang="es-ES" sz="2000" b="1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714345" y="5858470"/>
              <a:ext cx="6096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-∞</a:t>
              </a:r>
              <a:endParaRPr lang="es-ES" sz="2000" b="1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418945" y="5834575"/>
              <a:ext cx="6096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-∞</a:t>
              </a:r>
              <a:endParaRPr lang="es-ES" sz="2000" b="1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990600" y="4976920"/>
              <a:ext cx="457200" cy="4572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1068420" y="499672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</a:t>
              </a:r>
              <a:endParaRPr lang="es-ES" sz="2000" b="1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5181600" y="4976920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5181600" y="4995100"/>
              <a:ext cx="6096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-∞</a:t>
              </a:r>
              <a:endParaRPr lang="es-ES" sz="2000" b="1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514600" y="365760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s-ES" sz="2400" b="1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810000" y="368152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</a:t>
              </a:r>
              <a:endParaRPr lang="es-ES" sz="2400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514600" y="4591455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</a:t>
              </a:r>
              <a:endParaRPr lang="es-ES" sz="2400" b="1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810000" y="4591455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d</a:t>
              </a:r>
              <a:endParaRPr lang="es-ES" sz="2400" b="1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514600" y="543412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s-ES" sz="2400" b="1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829455" y="543412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f</a:t>
              </a:r>
              <a:endParaRPr lang="es-ES" sz="2400" b="1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1066800" y="455701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</a:t>
              </a:r>
              <a:endParaRPr lang="es-ES" sz="24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257800" y="451972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g</a:t>
              </a:r>
              <a:endParaRPr lang="es-ES" sz="2400" b="1" dirty="0"/>
            </a:p>
          </p:txBody>
        </p:sp>
        <p:cxnSp>
          <p:nvCxnSpPr>
            <p:cNvPr id="32" name="31 Conector recto de flecha"/>
            <p:cNvCxnSpPr>
              <a:endCxn id="5" idx="2"/>
            </p:cNvCxnSpPr>
            <p:nvPr/>
          </p:nvCxnSpPr>
          <p:spPr>
            <a:xfrm flipV="1">
              <a:off x="1447800" y="4291120"/>
              <a:ext cx="990600" cy="762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17" idx="5"/>
              <a:endCxn id="16" idx="1"/>
            </p:cNvCxnSpPr>
            <p:nvPr/>
          </p:nvCxnSpPr>
          <p:spPr>
            <a:xfrm>
              <a:off x="1380845" y="5367165"/>
              <a:ext cx="1038100" cy="6674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17" idx="6"/>
              <a:endCxn id="7" idx="2"/>
            </p:cNvCxnSpPr>
            <p:nvPr/>
          </p:nvCxnSpPr>
          <p:spPr>
            <a:xfrm>
              <a:off x="1447800" y="5205520"/>
              <a:ext cx="990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1676400" y="434821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1828800" y="482452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1695855" y="529990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1" name="40 Conector recto de flecha"/>
            <p:cNvCxnSpPr>
              <a:stCxn id="5" idx="6"/>
              <a:endCxn id="6" idx="2"/>
            </p:cNvCxnSpPr>
            <p:nvPr/>
          </p:nvCxnSpPr>
          <p:spPr>
            <a:xfrm>
              <a:off x="2895600" y="4291120"/>
              <a:ext cx="838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curvado"/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3314700" y="4557820"/>
              <a:ext cx="12700" cy="972110"/>
            </a:xfrm>
            <a:prstGeom prst="curvedConnector3">
              <a:avLst>
                <a:gd name="adj1" fmla="val 1101669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curvado"/>
            <p:cNvCxnSpPr>
              <a:stCxn id="7" idx="5"/>
              <a:endCxn id="8" idx="3"/>
            </p:cNvCxnSpPr>
            <p:nvPr/>
          </p:nvCxnSpPr>
          <p:spPr>
            <a:xfrm rot="16200000" flipH="1">
              <a:off x="3314700" y="4881110"/>
              <a:ext cx="12700" cy="972110"/>
            </a:xfrm>
            <a:prstGeom prst="curvedConnector3">
              <a:avLst>
                <a:gd name="adj1" fmla="val 1254858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curvado"/>
            <p:cNvCxnSpPr/>
            <p:nvPr/>
          </p:nvCxnSpPr>
          <p:spPr>
            <a:xfrm rot="5400000" flipH="1" flipV="1">
              <a:off x="3299105" y="5411615"/>
              <a:ext cx="12700" cy="972110"/>
            </a:xfrm>
            <a:prstGeom prst="curvedConnector3">
              <a:avLst>
                <a:gd name="adj1" fmla="val 1101669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curvado"/>
            <p:cNvCxnSpPr/>
            <p:nvPr/>
          </p:nvCxnSpPr>
          <p:spPr>
            <a:xfrm rot="16200000" flipH="1">
              <a:off x="3299105" y="5734905"/>
              <a:ext cx="12700" cy="972110"/>
            </a:xfrm>
            <a:prstGeom prst="curvedConnector3">
              <a:avLst>
                <a:gd name="adj1" fmla="val 1254858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CuadroTexto"/>
            <p:cNvSpPr txBox="1"/>
            <p:nvPr/>
          </p:nvSpPr>
          <p:spPr>
            <a:xfrm>
              <a:off x="3026925" y="391174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-4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3124200" y="451972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3065835" y="518641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-3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3143655" y="546248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3065835" y="632941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-6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4" name="63 Conector recto de flecha"/>
            <p:cNvCxnSpPr/>
            <p:nvPr/>
          </p:nvCxnSpPr>
          <p:spPr>
            <a:xfrm>
              <a:off x="4191000" y="5257800"/>
              <a:ext cx="990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4419600" y="482040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66 Conector recto de flecha"/>
            <p:cNvCxnSpPr>
              <a:stCxn id="6" idx="6"/>
            </p:cNvCxnSpPr>
            <p:nvPr/>
          </p:nvCxnSpPr>
          <p:spPr>
            <a:xfrm>
              <a:off x="4191000" y="4291120"/>
              <a:ext cx="1066800" cy="762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 de flecha"/>
            <p:cNvCxnSpPr>
              <a:endCxn id="21" idx="3"/>
            </p:cNvCxnSpPr>
            <p:nvPr/>
          </p:nvCxnSpPr>
          <p:spPr>
            <a:xfrm flipV="1">
              <a:off x="4191000" y="5367165"/>
              <a:ext cx="1057555" cy="7381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4572000" y="432429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4572000" y="569589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71 Elipse"/>
            <p:cNvSpPr/>
            <p:nvPr/>
          </p:nvSpPr>
          <p:spPr>
            <a:xfrm>
              <a:off x="6477000" y="40386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3" name="72 Elipse"/>
            <p:cNvSpPr/>
            <p:nvPr/>
          </p:nvSpPr>
          <p:spPr>
            <a:xfrm>
              <a:off x="7772400" y="40386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6553200" y="363368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</a:t>
              </a:r>
              <a:endParaRPr lang="es-ES" sz="2400" b="1" dirty="0"/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7848600" y="3657600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i</a:t>
              </a:r>
              <a:endParaRPr lang="es-ES" sz="2400" b="1" dirty="0"/>
            </a:p>
          </p:txBody>
        </p:sp>
        <p:cxnSp>
          <p:nvCxnSpPr>
            <p:cNvPr id="78" name="77 Conector recto de flecha"/>
            <p:cNvCxnSpPr>
              <a:stCxn id="72" idx="6"/>
              <a:endCxn id="73" idx="2"/>
            </p:cNvCxnSpPr>
            <p:nvPr/>
          </p:nvCxnSpPr>
          <p:spPr>
            <a:xfrm>
              <a:off x="6934200" y="4267200"/>
              <a:ext cx="838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7143345" y="388782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6494835" y="4094120"/>
              <a:ext cx="6096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∞</a:t>
              </a:r>
              <a:endParaRPr lang="es-ES" sz="2000" b="1" dirty="0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7790235" y="4090880"/>
              <a:ext cx="6096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∞</a:t>
              </a:r>
              <a:endParaRPr lang="es-ES" sz="2000" b="1" dirty="0"/>
            </a:p>
          </p:txBody>
        </p:sp>
        <p:sp>
          <p:nvSpPr>
            <p:cNvPr id="83" name="82 Elipse"/>
            <p:cNvSpPr/>
            <p:nvPr/>
          </p:nvSpPr>
          <p:spPr>
            <a:xfrm>
              <a:off x="7106055" y="5157680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7239000" y="5610415"/>
              <a:ext cx="609600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j</a:t>
              </a:r>
              <a:endParaRPr lang="es-ES" sz="2400" b="1" dirty="0"/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7143345" y="5157680"/>
              <a:ext cx="6096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∞</a:t>
              </a:r>
              <a:endParaRPr lang="es-ES" sz="2000" b="1" dirty="0"/>
            </a:p>
          </p:txBody>
        </p:sp>
        <p:cxnSp>
          <p:nvCxnSpPr>
            <p:cNvPr id="87" name="86 Conector recto de flecha"/>
            <p:cNvCxnSpPr>
              <a:stCxn id="73" idx="4"/>
            </p:cNvCxnSpPr>
            <p:nvPr/>
          </p:nvCxnSpPr>
          <p:spPr>
            <a:xfrm flipH="1">
              <a:off x="7563255" y="4495800"/>
              <a:ext cx="437745" cy="8713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 de flecha"/>
            <p:cNvCxnSpPr>
              <a:stCxn id="83" idx="2"/>
              <a:endCxn id="72" idx="4"/>
            </p:cNvCxnSpPr>
            <p:nvPr/>
          </p:nvCxnSpPr>
          <p:spPr>
            <a:xfrm flipH="1" flipV="1">
              <a:off x="6705600" y="4495800"/>
              <a:ext cx="400455" cy="890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CuadroTexto"/>
            <p:cNvSpPr txBox="1"/>
            <p:nvPr/>
          </p:nvSpPr>
          <p:spPr>
            <a:xfrm>
              <a:off x="7848600" y="470529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6477000" y="4705290"/>
              <a:ext cx="45720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-8</a:t>
              </a:r>
              <a:endParaRPr lang="es-E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122237" y="3581400"/>
            <a:ext cx="89455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000" dirty="0">
                <a:latin typeface="+mn-lt"/>
              </a:rPr>
              <a:t>Entre los vértices </a:t>
            </a:r>
            <a:r>
              <a:rPr lang="es-ES_tradnl" sz="2000" i="1" dirty="0">
                <a:latin typeface="+mn-lt"/>
              </a:rPr>
              <a:t>e</a:t>
            </a:r>
            <a:r>
              <a:rPr lang="es-ES_tradnl" sz="2000" dirty="0">
                <a:latin typeface="+mn-lt"/>
              </a:rPr>
              <a:t> y </a:t>
            </a:r>
            <a:r>
              <a:rPr lang="es-ES_tradnl" sz="2000" i="1" dirty="0">
                <a:latin typeface="+mn-lt"/>
              </a:rPr>
              <a:t>f</a:t>
            </a:r>
            <a:r>
              <a:rPr lang="es-ES_tradnl" sz="2000" dirty="0">
                <a:latin typeface="+mn-lt"/>
              </a:rPr>
              <a:t> se forma un ciclo de costo </a:t>
            </a:r>
            <a:r>
              <a:rPr lang="es-ES_tradnl" sz="2000" dirty="0" smtClean="0">
                <a:latin typeface="+mn-lt"/>
              </a:rPr>
              <a:t>negativo, </a:t>
            </a:r>
            <a:r>
              <a:rPr lang="es-ES_tradnl" sz="2000" dirty="0">
                <a:latin typeface="+mn-lt"/>
              </a:rPr>
              <a:t>alcanzable desde s, entonces dichos vértices tienen como costo del camino de costo mínimo del origen a ellos el valor -∞. </a:t>
            </a:r>
            <a:endParaRPr lang="es-ES_tradnl" sz="2000" dirty="0" smtClean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000" dirty="0" smtClean="0">
                <a:latin typeface="+mn-lt"/>
              </a:rPr>
              <a:t>Como </a:t>
            </a:r>
            <a:r>
              <a:rPr lang="es-ES_tradnl" sz="2000" dirty="0">
                <a:latin typeface="+mn-lt"/>
              </a:rPr>
              <a:t>el vértice </a:t>
            </a:r>
            <a:r>
              <a:rPr lang="es-ES_tradnl" sz="2000" i="1" dirty="0">
                <a:latin typeface="+mn-lt"/>
              </a:rPr>
              <a:t>g</a:t>
            </a:r>
            <a:r>
              <a:rPr lang="es-ES_tradnl" sz="2000" dirty="0">
                <a:latin typeface="+mn-lt"/>
              </a:rPr>
              <a:t> se alcanza desde un vértice con </a:t>
            </a:r>
            <a:r>
              <a:rPr lang="es-ES_tradnl" sz="2000" dirty="0" smtClean="0">
                <a:latin typeface="+mn-lt"/>
              </a:rPr>
              <a:t>costo </a:t>
            </a:r>
            <a:r>
              <a:rPr lang="es-ES_tradnl" sz="2000" dirty="0"/>
              <a:t>-∞</a:t>
            </a:r>
            <a:r>
              <a:rPr lang="es-ES_tradnl" sz="2000" dirty="0" smtClean="0">
                <a:latin typeface="+mn-lt"/>
              </a:rPr>
              <a:t>, </a:t>
            </a:r>
            <a:r>
              <a:rPr lang="es-ES_tradnl" sz="2000" dirty="0">
                <a:latin typeface="+mn-lt"/>
              </a:rPr>
              <a:t>para el camino de costo mínimo del origen a </a:t>
            </a:r>
            <a:r>
              <a:rPr lang="es-ES_tradnl" sz="2000" dirty="0" smtClean="0">
                <a:latin typeface="+mn-lt"/>
              </a:rPr>
              <a:t>él, </a:t>
            </a:r>
            <a:r>
              <a:rPr lang="es-ES_tradnl" sz="2000" dirty="0">
                <a:latin typeface="+mn-lt"/>
              </a:rPr>
              <a:t>entonces el costo del camino de costo mínimo de </a:t>
            </a:r>
            <a:r>
              <a:rPr lang="es-ES_tradnl" sz="2000" i="1" dirty="0">
                <a:latin typeface="+mn-lt"/>
              </a:rPr>
              <a:t>s</a:t>
            </a:r>
            <a:r>
              <a:rPr lang="es-ES_tradnl" sz="2000" dirty="0">
                <a:latin typeface="+mn-lt"/>
              </a:rPr>
              <a:t> a </a:t>
            </a:r>
            <a:r>
              <a:rPr lang="es-ES_tradnl" sz="2000" i="1" dirty="0">
                <a:latin typeface="+mn-lt"/>
              </a:rPr>
              <a:t>g</a:t>
            </a:r>
            <a:r>
              <a:rPr lang="es-ES_tradnl" sz="2000" dirty="0">
                <a:latin typeface="+mn-lt"/>
              </a:rPr>
              <a:t> es también -∞. </a:t>
            </a:r>
            <a:endParaRPr lang="es-ES_tradnl" sz="2000" dirty="0" smtClean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000" dirty="0">
                <a:latin typeface="+mn-lt"/>
              </a:rPr>
              <a:t>L</a:t>
            </a:r>
            <a:r>
              <a:rPr lang="es-ES_tradnl" sz="2000" dirty="0" smtClean="0">
                <a:latin typeface="+mn-lt"/>
              </a:rPr>
              <a:t>os </a:t>
            </a:r>
            <a:r>
              <a:rPr lang="es-ES_tradnl" sz="2000" dirty="0">
                <a:latin typeface="+mn-lt"/>
              </a:rPr>
              <a:t>vértices </a:t>
            </a:r>
            <a:r>
              <a:rPr lang="es-ES_tradnl" sz="2000" i="1" dirty="0">
                <a:latin typeface="+mn-lt"/>
              </a:rPr>
              <a:t>h</a:t>
            </a:r>
            <a:r>
              <a:rPr lang="es-ES_tradnl" sz="2000" dirty="0">
                <a:latin typeface="+mn-lt"/>
              </a:rPr>
              <a:t>, </a:t>
            </a:r>
            <a:r>
              <a:rPr lang="es-ES_tradnl" sz="2000" i="1" dirty="0">
                <a:latin typeface="+mn-lt"/>
              </a:rPr>
              <a:t>i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smtClean="0">
                <a:latin typeface="+mn-lt"/>
              </a:rPr>
              <a:t>e </a:t>
            </a:r>
            <a:r>
              <a:rPr lang="es-ES_tradnl" sz="2000" i="1" dirty="0">
                <a:latin typeface="+mn-lt"/>
              </a:rPr>
              <a:t>j</a:t>
            </a:r>
            <a:r>
              <a:rPr lang="es-ES_tradnl" sz="2000" dirty="0">
                <a:latin typeface="+mn-lt"/>
              </a:rPr>
              <a:t> no son alcanzables desde </a:t>
            </a:r>
            <a:r>
              <a:rPr lang="es-ES_tradnl" sz="2000" i="1" dirty="0">
                <a:latin typeface="+mn-lt"/>
              </a:rPr>
              <a:t>s</a:t>
            </a:r>
            <a:r>
              <a:rPr lang="es-ES_tradnl" sz="2000" dirty="0">
                <a:latin typeface="+mn-lt"/>
              </a:rPr>
              <a:t>, entonces el costo del camino de costo mínimo de </a:t>
            </a:r>
            <a:r>
              <a:rPr lang="es-ES_tradnl" sz="2000" i="1" dirty="0">
                <a:latin typeface="+mn-lt"/>
              </a:rPr>
              <a:t>s</a:t>
            </a:r>
            <a:r>
              <a:rPr lang="es-ES_tradnl" sz="2000" dirty="0">
                <a:latin typeface="+mn-lt"/>
              </a:rPr>
              <a:t> a ellos es ∞ aún cuando entre ellos se forme un ciclo de costo </a:t>
            </a:r>
            <a:r>
              <a:rPr lang="es-ES_tradnl" sz="2000" dirty="0" smtClean="0">
                <a:latin typeface="+mn-lt"/>
              </a:rPr>
              <a:t>negativo</a:t>
            </a:r>
            <a:endParaRPr lang="es-ES_tradn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44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Algoritmos</a:t>
            </a:r>
            <a:r>
              <a:rPr lang="en-US" dirty="0" smtClean="0"/>
              <a:t> que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al problema</a:t>
            </a:r>
            <a:endParaRPr lang="es-E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550" y="966788"/>
            <a:ext cx="74882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_tradnl" sz="2400" dirty="0"/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>
                <a:solidFill>
                  <a:srgbClr val="0070C0"/>
                </a:solidFill>
              </a:rPr>
              <a:t>A</a:t>
            </a:r>
            <a:r>
              <a:rPr lang="es-ES_tradnl" sz="2400" b="1" dirty="0" smtClean="0">
                <a:solidFill>
                  <a:srgbClr val="0070C0"/>
                </a:solidFill>
              </a:rPr>
              <a:t>lgoritmo </a:t>
            </a:r>
            <a:r>
              <a:rPr lang="es-ES_tradnl" sz="2400" b="1" dirty="0">
                <a:solidFill>
                  <a:srgbClr val="0070C0"/>
                </a:solidFill>
              </a:rPr>
              <a:t>de </a:t>
            </a:r>
            <a:r>
              <a:rPr lang="es-ES_tradnl" sz="2400" b="1" dirty="0" err="1" smtClean="0">
                <a:solidFill>
                  <a:srgbClr val="0070C0"/>
                </a:solidFill>
              </a:rPr>
              <a:t>Dijkstra</a:t>
            </a:r>
            <a:r>
              <a:rPr lang="es-ES_tradnl" sz="2400" b="1" dirty="0" smtClean="0">
                <a:solidFill>
                  <a:srgbClr val="0070C0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sz="2400" dirty="0" smtClean="0"/>
              <a:t>Asume </a:t>
            </a:r>
            <a:r>
              <a:rPr lang="es-ES_tradnl" sz="2400" dirty="0"/>
              <a:t>que el </a:t>
            </a:r>
            <a:r>
              <a:rPr lang="es-ES_tradnl" sz="2400" b="1" dirty="0"/>
              <a:t>costo de todos los arcos del grafo </a:t>
            </a:r>
            <a:r>
              <a:rPr lang="es-ES_tradnl" sz="2400" b="1" dirty="0" smtClean="0"/>
              <a:t>son</a:t>
            </a:r>
            <a:r>
              <a:rPr lang="es-ES_tradnl" sz="2400" dirty="0" smtClean="0"/>
              <a:t> </a:t>
            </a:r>
            <a:r>
              <a:rPr lang="es-ES_tradnl" sz="2400" b="1" dirty="0" smtClean="0">
                <a:solidFill>
                  <a:srgbClr val="FF0000"/>
                </a:solidFill>
              </a:rPr>
              <a:t>NO negativos</a:t>
            </a:r>
            <a:endParaRPr lang="es-ES_tradnl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s-ES_tradnl" sz="2400" dirty="0"/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>
                <a:solidFill>
                  <a:srgbClr val="0070C0"/>
                </a:solidFill>
              </a:rPr>
              <a:t>A</a:t>
            </a:r>
            <a:r>
              <a:rPr lang="es-ES_tradnl" sz="2400" b="1" dirty="0" smtClean="0">
                <a:solidFill>
                  <a:srgbClr val="0070C0"/>
                </a:solidFill>
              </a:rPr>
              <a:t>lgoritmo</a:t>
            </a:r>
            <a:r>
              <a:rPr lang="es-ES_tradnl" b="1" dirty="0" smtClean="0">
                <a:solidFill>
                  <a:srgbClr val="0070C0"/>
                </a:solidFill>
              </a:rPr>
              <a:t> </a:t>
            </a:r>
            <a:r>
              <a:rPr lang="es-ES_tradnl" sz="2400" b="1" dirty="0" smtClean="0">
                <a:solidFill>
                  <a:srgbClr val="0070C0"/>
                </a:solidFill>
              </a:rPr>
              <a:t>DAG y </a:t>
            </a:r>
            <a:r>
              <a:rPr lang="es-ES_tradnl" sz="2400" b="1" dirty="0" err="1">
                <a:solidFill>
                  <a:srgbClr val="0070C0"/>
                </a:solidFill>
              </a:rPr>
              <a:t>Bellman</a:t>
            </a:r>
            <a:r>
              <a:rPr lang="es-ES_tradnl" sz="2400" b="1" dirty="0">
                <a:solidFill>
                  <a:srgbClr val="0070C0"/>
                </a:solidFill>
              </a:rPr>
              <a:t> – </a:t>
            </a:r>
            <a:r>
              <a:rPr lang="es-ES_tradnl" sz="2400" b="1" dirty="0" smtClean="0">
                <a:solidFill>
                  <a:srgbClr val="0070C0"/>
                </a:solidFill>
              </a:rPr>
              <a:t>Ford:</a:t>
            </a:r>
          </a:p>
          <a:p>
            <a:pPr eaLnBrk="1" hangingPunct="1">
              <a:spcBef>
                <a:spcPct val="50000"/>
              </a:spcBef>
            </a:pPr>
            <a:endParaRPr lang="es-ES_tradnl" sz="2400" dirty="0" smtClean="0"/>
          </a:p>
          <a:p>
            <a:pPr eaLnBrk="1" hangingPunct="1">
              <a:spcBef>
                <a:spcPct val="50000"/>
              </a:spcBef>
            </a:pPr>
            <a:r>
              <a:rPr lang="es-ES_tradnl" sz="2400" dirty="0" smtClean="0"/>
              <a:t>En </a:t>
            </a:r>
            <a:r>
              <a:rPr lang="es-ES_tradnl" sz="2400" dirty="0"/>
              <a:t>el grafo </a:t>
            </a:r>
            <a:r>
              <a:rPr lang="es-ES_tradnl" sz="2400" b="1" dirty="0" smtClean="0"/>
              <a:t>pueden haber </a:t>
            </a:r>
            <a:r>
              <a:rPr lang="es-ES_tradnl" sz="2400" b="1" dirty="0">
                <a:solidFill>
                  <a:srgbClr val="FF0000"/>
                </a:solidFill>
              </a:rPr>
              <a:t>arcos de costo </a:t>
            </a:r>
            <a:r>
              <a:rPr lang="es-ES_tradnl" sz="2400" b="1" dirty="0" smtClean="0">
                <a:solidFill>
                  <a:srgbClr val="FF0000"/>
                </a:solidFill>
              </a:rPr>
              <a:t>negativo</a:t>
            </a:r>
            <a:r>
              <a:rPr lang="es-ES_tradnl" sz="2400" dirty="0" smtClean="0"/>
              <a:t>. Resuelve </a:t>
            </a:r>
            <a:r>
              <a:rPr lang="es-ES_tradnl" sz="2400" dirty="0"/>
              <a:t>el </a:t>
            </a:r>
            <a:r>
              <a:rPr lang="es-ES_tradnl" sz="2400" dirty="0" smtClean="0"/>
              <a:t>problema de </a:t>
            </a:r>
            <a:r>
              <a:rPr lang="es-ES_tradnl" sz="2400" dirty="0"/>
              <a:t>manera </a:t>
            </a:r>
            <a:r>
              <a:rPr lang="es-ES_tradnl" sz="2400" dirty="0" smtClean="0"/>
              <a:t>correcta, </a:t>
            </a:r>
            <a:r>
              <a:rPr lang="es-ES_tradnl" sz="2400" dirty="0"/>
              <a:t>siempre y cuando en dicho </a:t>
            </a:r>
            <a:r>
              <a:rPr lang="es-ES_tradnl" sz="2400" b="1" dirty="0"/>
              <a:t>grafo </a:t>
            </a:r>
            <a:r>
              <a:rPr lang="es-ES_tradnl" sz="2400" b="1" dirty="0" smtClean="0">
                <a:solidFill>
                  <a:srgbClr val="FF0000"/>
                </a:solidFill>
              </a:rPr>
              <a:t>NO </a:t>
            </a:r>
            <a:r>
              <a:rPr lang="es-ES_tradnl" sz="2400" b="1" dirty="0">
                <a:solidFill>
                  <a:srgbClr val="FF0000"/>
                </a:solidFill>
              </a:rPr>
              <a:t>existan ciclos de costo negativo</a:t>
            </a:r>
            <a:r>
              <a:rPr lang="es-ES_tradnl" sz="2400" b="1" dirty="0"/>
              <a:t> alcanzables desde el </a:t>
            </a:r>
            <a:r>
              <a:rPr lang="es-ES_tradnl" sz="2400" b="1" dirty="0" smtClean="0"/>
              <a:t>origen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7356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Existencia</a:t>
            </a:r>
            <a:r>
              <a:rPr lang="en-US" dirty="0" smtClean="0"/>
              <a:t> de </a:t>
            </a:r>
            <a:r>
              <a:rPr lang="en-US" dirty="0" err="1" smtClean="0"/>
              <a:t>ciclos</a:t>
            </a:r>
            <a:r>
              <a:rPr lang="en-US" dirty="0" smtClean="0"/>
              <a:t> en el </a:t>
            </a:r>
            <a:r>
              <a:rPr lang="en-US" dirty="0" err="1" smtClean="0"/>
              <a:t>camino</a:t>
            </a:r>
            <a:r>
              <a:rPr lang="en-US" dirty="0" smtClean="0"/>
              <a:t> de costo </a:t>
            </a:r>
            <a:r>
              <a:rPr lang="en-US" dirty="0" err="1" smtClean="0"/>
              <a:t>mínimo</a:t>
            </a:r>
            <a:endParaRPr lang="es-ES" dirty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192811" y="1547440"/>
            <a:ext cx="827881" cy="762000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651364" y="2238375"/>
            <a:ext cx="215900" cy="215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448447" y="2238375"/>
            <a:ext cx="237490" cy="215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499620" y="223837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867264" y="2309813"/>
            <a:ext cx="3603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139257" y="2309813"/>
            <a:ext cx="3603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082449" y="2317750"/>
            <a:ext cx="39639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364557" y="230981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374980" y="230981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597794" y="2362200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v</a:t>
            </a:r>
            <a:r>
              <a:rPr lang="en-US" sz="2400" b="1" i="1" baseline="-25000">
                <a:latin typeface="Times New Roman" pitchFamily="18" charset="0"/>
              </a:rPr>
              <a:t>o</a:t>
            </a:r>
            <a:endParaRPr lang="es-ES_tradnl" sz="2400" b="1" i="1" baseline="-25000">
              <a:latin typeface="Times New Roman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403258" y="2311400"/>
            <a:ext cx="8713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 dirty="0" err="1">
                <a:latin typeface="Times New Roman" pitchFamily="18" charset="0"/>
              </a:rPr>
              <a:t>v</a:t>
            </a:r>
            <a:r>
              <a:rPr lang="en-US" sz="2400" b="1" i="1" baseline="-25000" dirty="0" err="1">
                <a:latin typeface="Times New Roman" pitchFamily="18" charset="0"/>
              </a:rPr>
              <a:t>k</a:t>
            </a:r>
            <a:endParaRPr lang="es-ES_tradnl" sz="2400" b="1" i="1" baseline="-25000" dirty="0">
              <a:latin typeface="Times New Roman" pitchFamily="18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930639" y="2093913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p =</a:t>
            </a:r>
            <a:endParaRPr lang="es-ES_tradnl" sz="2400" b="1" i="1" baseline="-25000">
              <a:latin typeface="Times New Roman" pitchFamily="18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972694" y="1412875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c</a:t>
            </a:r>
            <a:endParaRPr lang="es-ES_tradnl" sz="2400" b="1" i="1" baseline="-25000">
              <a:latin typeface="Times New Roman" pitchFamily="18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817217" y="986135"/>
            <a:ext cx="6696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err="1">
                <a:latin typeface="+mn-lt"/>
              </a:rPr>
              <a:t>Podría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ser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 un </a:t>
            </a:r>
            <a:r>
              <a:rPr lang="en-US" sz="2400" dirty="0" err="1">
                <a:latin typeface="+mn-lt"/>
              </a:rPr>
              <a:t>camino</a:t>
            </a:r>
            <a:r>
              <a:rPr lang="en-US" sz="2400" dirty="0">
                <a:latin typeface="+mn-lt"/>
              </a:rPr>
              <a:t> de costo </a:t>
            </a:r>
            <a:r>
              <a:rPr lang="en-US" sz="2400" dirty="0" err="1">
                <a:latin typeface="+mn-lt"/>
              </a:rPr>
              <a:t>mínimo</a:t>
            </a:r>
            <a:r>
              <a:rPr lang="en-US" sz="2400" dirty="0">
                <a:latin typeface="+mn-lt"/>
              </a:rPr>
              <a:t> ?</a:t>
            </a:r>
            <a:endParaRPr lang="es-ES_tradnl" sz="2400" dirty="0">
              <a:latin typeface="+mn-lt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146822" y="1699840"/>
            <a:ext cx="1223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w(c)&gt;0</a:t>
            </a:r>
            <a:endParaRPr lang="es-ES_tradnl" sz="2000" b="1" i="1" baseline="-25000" dirty="0">
              <a:latin typeface="Times New Roman" pitchFamily="18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164657" y="2311400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400" b="1" i="1" baseline="-250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=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itchFamily="18" charset="0"/>
              </a:rPr>
              <a:t>j</a:t>
            </a:r>
            <a:endParaRPr lang="es-ES_tradnl" sz="2400" b="1" i="1" baseline="-25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4749262" y="2324100"/>
            <a:ext cx="3603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1945805" y="3062288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p = &lt;v0, v1, ...,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vi, .....,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</a:rPr>
              <a:t>vj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=vi</a:t>
            </a:r>
            <a:r>
              <a:rPr lang="en-US" sz="2400" b="1" i="1" dirty="0">
                <a:latin typeface="Times New Roman" pitchFamily="18" charset="0"/>
              </a:rPr>
              <a:t>, vj+1, ......</a:t>
            </a:r>
            <a:r>
              <a:rPr lang="en-US" sz="2400" b="1" i="1" dirty="0" err="1">
                <a:latin typeface="Times New Roman" pitchFamily="18" charset="0"/>
              </a:rPr>
              <a:t>vk</a:t>
            </a:r>
            <a:r>
              <a:rPr lang="en-US" sz="2400" b="1" i="1" dirty="0">
                <a:latin typeface="Times New Roman" pitchFamily="18" charset="0"/>
              </a:rPr>
              <a:t>&gt;</a:t>
            </a:r>
            <a:endParaRPr lang="es-ES_tradnl" sz="2400" b="1" i="1" baseline="-25000" dirty="0">
              <a:latin typeface="Times New Roman" pitchFamily="18" charset="0"/>
            </a:endParaRP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5109867" y="2243138"/>
            <a:ext cx="215900" cy="215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002857" y="23114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v</a:t>
            </a:r>
            <a:r>
              <a:rPr lang="en-US" sz="2400" b="1" i="1" baseline="-25000">
                <a:latin typeface="Times New Roman" pitchFamily="18" charset="0"/>
              </a:rPr>
              <a:t>j+1</a:t>
            </a:r>
            <a:endParaRPr lang="es-ES_tradnl" sz="2400" b="1" i="1" baseline="-25000">
              <a:latin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905000" y="3810000"/>
            <a:ext cx="60483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R/ </a:t>
            </a:r>
            <a:r>
              <a:rPr lang="en-US" sz="2400" b="1" dirty="0"/>
              <a:t>NO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p’ = &lt;v0, v1, ...,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vj</a:t>
            </a:r>
            <a:r>
              <a:rPr lang="en-US" sz="2400" b="1" i="1" dirty="0" smtClean="0">
                <a:latin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</a:rPr>
              <a:t>vj+1, ......</a:t>
            </a:r>
            <a:r>
              <a:rPr lang="en-US" sz="2400" b="1" i="1" dirty="0" err="1">
                <a:latin typeface="Times New Roman" pitchFamily="18" charset="0"/>
              </a:rPr>
              <a:t>vk</a:t>
            </a:r>
            <a:r>
              <a:rPr lang="en-US" sz="2400" b="1" i="1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w(p’) = w(p) – w(c) &lt; w(p), </a:t>
            </a:r>
            <a:r>
              <a:rPr lang="en-US" sz="2400" b="1" i="1" dirty="0" err="1">
                <a:latin typeface="Times New Roman" pitchFamily="18" charset="0"/>
              </a:rPr>
              <a:t>por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tanto</a:t>
            </a:r>
            <a:endParaRPr lang="en-US" sz="2400" b="1" i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p </a:t>
            </a:r>
            <a:r>
              <a:rPr lang="en-US" sz="2400" b="1" i="1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NO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ES DE COSTO MINIMO</a:t>
            </a:r>
            <a:endParaRPr lang="es-ES_tradnl" sz="2400" b="1" i="1" baseline="-25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265488" y="6013450"/>
            <a:ext cx="3744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+mn-lt"/>
              </a:rPr>
              <a:t>.... y </a:t>
            </a:r>
            <a:r>
              <a:rPr lang="en-US" sz="2400" b="1" dirty="0" err="1">
                <a:latin typeface="+mn-lt"/>
              </a:rPr>
              <a:t>si</a:t>
            </a:r>
            <a:r>
              <a:rPr lang="en-US" sz="2400" b="1" dirty="0">
                <a:latin typeface="+mn-lt"/>
              </a:rPr>
              <a:t> w(c) = 0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?</a:t>
            </a:r>
            <a:endParaRPr lang="es-ES_tradnl" sz="2400" b="1" dirty="0">
              <a:latin typeface="+mn-lt"/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852765" y="3021013"/>
            <a:ext cx="1787700" cy="642937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4213" y="862548"/>
            <a:ext cx="7773987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4213" y="862548"/>
            <a:ext cx="79200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 dirty="0">
                <a:latin typeface="+mn-lt"/>
              </a:rPr>
              <a:t>R/ En tal caso, </a:t>
            </a:r>
            <a:r>
              <a:rPr lang="es-ES_tradnl" sz="2400" b="1" dirty="0" smtClean="0">
                <a:latin typeface="+mn-lt"/>
              </a:rPr>
              <a:t>SI</a:t>
            </a:r>
            <a:endParaRPr lang="es-ES_tradnl" sz="2400" b="1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sz="2400" dirty="0">
                <a:latin typeface="+mn-lt"/>
              </a:rPr>
              <a:t> Los </a:t>
            </a:r>
            <a:r>
              <a:rPr lang="es-ES_tradnl" sz="2400" b="1" dirty="0">
                <a:latin typeface="+mn-lt"/>
              </a:rPr>
              <a:t>ciclos de costo 0 </a:t>
            </a:r>
            <a:r>
              <a:rPr lang="es-ES_tradnl" sz="2400" dirty="0">
                <a:latin typeface="+mn-lt"/>
              </a:rPr>
              <a:t>se pueden extraer de cualquier </a:t>
            </a:r>
            <a:r>
              <a:rPr lang="es-ES_tradnl" sz="2400" b="1" dirty="0">
                <a:latin typeface="+mn-lt"/>
              </a:rPr>
              <a:t>camino</a:t>
            </a:r>
            <a:r>
              <a:rPr lang="es-ES_tradnl" sz="2400" dirty="0">
                <a:latin typeface="+mn-lt"/>
              </a:rPr>
              <a:t> sin que se altere el costo del </a:t>
            </a:r>
            <a:r>
              <a:rPr lang="es-ES_tradnl" sz="2400" dirty="0" smtClean="0">
                <a:latin typeface="+mn-lt"/>
              </a:rPr>
              <a:t>mismo, </a:t>
            </a:r>
            <a:r>
              <a:rPr lang="es-ES_tradnl" sz="2400" dirty="0">
                <a:latin typeface="+mn-lt"/>
              </a:rPr>
              <a:t>es decir, el </a:t>
            </a:r>
            <a:r>
              <a:rPr lang="es-ES_tradnl" sz="2400" b="1" dirty="0">
                <a:latin typeface="+mn-lt"/>
              </a:rPr>
              <a:t>camino</a:t>
            </a:r>
            <a:r>
              <a:rPr lang="es-ES_tradnl" sz="2400" dirty="0">
                <a:latin typeface="+mn-lt"/>
              </a:rPr>
              <a:t> que resulta tras extraer el </a:t>
            </a:r>
            <a:r>
              <a:rPr lang="es-ES_tradnl" sz="2400" b="1" dirty="0" smtClean="0">
                <a:latin typeface="+mn-lt"/>
              </a:rPr>
              <a:t>ciclo</a:t>
            </a:r>
            <a:r>
              <a:rPr lang="es-ES_tradnl" sz="2400" dirty="0" smtClean="0">
                <a:latin typeface="+mn-lt"/>
              </a:rPr>
              <a:t>, tiene </a:t>
            </a:r>
            <a:r>
              <a:rPr lang="es-ES_tradnl" sz="2400" dirty="0">
                <a:latin typeface="+mn-lt"/>
              </a:rPr>
              <a:t>el mismo costo que tenía el </a:t>
            </a:r>
            <a:r>
              <a:rPr lang="es-ES_tradnl" sz="2400" b="1" dirty="0">
                <a:latin typeface="+mn-lt"/>
              </a:rPr>
              <a:t>camino</a:t>
            </a:r>
            <a:r>
              <a:rPr lang="es-ES_tradnl" sz="2400" dirty="0">
                <a:latin typeface="+mn-lt"/>
              </a:rPr>
              <a:t> que inicialmente lo </a:t>
            </a:r>
            <a:r>
              <a:rPr lang="es-ES_tradnl" sz="2400" dirty="0" smtClean="0">
                <a:latin typeface="+mn-lt"/>
              </a:rPr>
              <a:t>incluía</a:t>
            </a:r>
            <a:endParaRPr lang="es-ES_tradnl" sz="24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sz="2400" dirty="0">
                <a:latin typeface="+mn-lt"/>
              </a:rPr>
              <a:t> Por tanto, si hay </a:t>
            </a:r>
            <a:r>
              <a:rPr lang="es-ES_tradnl" sz="2400" b="1" dirty="0">
                <a:latin typeface="+mn-lt"/>
              </a:rPr>
              <a:t>un camino de costo mínimo </a:t>
            </a:r>
            <a:r>
              <a:rPr lang="es-ES_tradnl" sz="2400" dirty="0">
                <a:latin typeface="+mn-lt"/>
              </a:rPr>
              <a:t>desde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 hasta otro vértice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del grafo que contiene </a:t>
            </a:r>
            <a:r>
              <a:rPr lang="es-ES_tradnl" sz="2400" b="1" dirty="0">
                <a:latin typeface="+mn-lt"/>
              </a:rPr>
              <a:t>un ciclo de costo 0</a:t>
            </a:r>
            <a:r>
              <a:rPr lang="es-ES_tradnl" sz="2400" dirty="0">
                <a:latin typeface="+mn-lt"/>
              </a:rPr>
              <a:t>, entonces existe </a:t>
            </a:r>
            <a:r>
              <a:rPr lang="es-ES_tradnl" sz="2400" b="1" dirty="0">
                <a:latin typeface="+mn-lt"/>
              </a:rPr>
              <a:t>otro camino de costo mínimo </a:t>
            </a:r>
            <a:r>
              <a:rPr lang="es-ES_tradnl" sz="2400" dirty="0">
                <a:latin typeface="+mn-lt"/>
              </a:rPr>
              <a:t>de igual costo que no contiene a dicho </a:t>
            </a:r>
            <a:r>
              <a:rPr lang="es-ES_tradnl" sz="2400" dirty="0" smtClean="0">
                <a:latin typeface="+mn-lt"/>
              </a:rPr>
              <a:t>ciclo </a:t>
            </a:r>
            <a:endParaRPr lang="es-ES_tradnl" sz="2400" dirty="0">
              <a:latin typeface="+mn-lt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FF000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dirty="0" err="1" smtClean="0"/>
              <a:t>Existencia</a:t>
            </a:r>
            <a:r>
              <a:rPr lang="en-US" dirty="0" smtClean="0"/>
              <a:t> de </a:t>
            </a:r>
            <a:r>
              <a:rPr lang="en-US" dirty="0" err="1" smtClean="0"/>
              <a:t>ciclos</a:t>
            </a:r>
            <a:r>
              <a:rPr lang="en-US" dirty="0" smtClean="0"/>
              <a:t> en el </a:t>
            </a:r>
            <a:r>
              <a:rPr lang="en-US" dirty="0" err="1" smtClean="0"/>
              <a:t>camino</a:t>
            </a:r>
            <a:r>
              <a:rPr lang="en-US" dirty="0" smtClean="0"/>
              <a:t> de costo </a:t>
            </a:r>
            <a:r>
              <a:rPr lang="en-US" dirty="0" err="1" smtClean="0"/>
              <a:t>mínimo</a:t>
            </a:r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875074"/>
            <a:ext cx="74882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 dirty="0">
                <a:latin typeface="+mn-lt"/>
              </a:rPr>
              <a:t>Por </a:t>
            </a:r>
            <a:r>
              <a:rPr lang="es-ES_tradnl" sz="2400" dirty="0" smtClean="0">
                <a:latin typeface="+mn-lt"/>
              </a:rPr>
              <a:t>consiguiente, </a:t>
            </a:r>
            <a:r>
              <a:rPr lang="es-ES_tradnl" sz="2400" dirty="0">
                <a:latin typeface="+mn-lt"/>
              </a:rPr>
              <a:t>y sin pérdida de generalidad, podemos asumir que: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sz="2400" b="1" dirty="0">
                <a:latin typeface="+mn-lt"/>
              </a:rPr>
              <a:t>c</a:t>
            </a:r>
            <a:r>
              <a:rPr lang="es-ES_tradnl" sz="2400" b="1" dirty="0" smtClean="0">
                <a:latin typeface="+mn-lt"/>
              </a:rPr>
              <a:t>uando </a:t>
            </a:r>
            <a:r>
              <a:rPr lang="es-ES_tradnl" sz="2400" b="1" dirty="0">
                <a:latin typeface="+mn-lt"/>
              </a:rPr>
              <a:t>estamos encontrando caminos de costo mínimo, en </a:t>
            </a:r>
            <a:r>
              <a:rPr lang="es-ES_tradnl" sz="2400" b="1" dirty="0" smtClean="0">
                <a:latin typeface="+mn-lt"/>
              </a:rPr>
              <a:t>ellos, </a:t>
            </a:r>
            <a:r>
              <a:rPr lang="es-ES_tradnl" sz="2400" b="1" dirty="0">
                <a:latin typeface="+mn-lt"/>
              </a:rPr>
              <a:t>no hay </a:t>
            </a:r>
            <a:r>
              <a:rPr lang="es-ES_tradnl" sz="2400" b="1" dirty="0" smtClean="0">
                <a:latin typeface="+mn-lt"/>
              </a:rPr>
              <a:t>ciclos </a:t>
            </a:r>
            <a:endParaRPr lang="es-ES_tradnl" sz="2400" b="1" dirty="0">
              <a:latin typeface="+mn-lt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84213" y="5752237"/>
            <a:ext cx="7489824" cy="87716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9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Representando</a:t>
            </a:r>
            <a:r>
              <a:rPr lang="en-US" dirty="0" smtClean="0"/>
              <a:t> </a:t>
            </a:r>
            <a:r>
              <a:rPr lang="en-US" dirty="0" err="1" smtClean="0"/>
              <a:t>caminos</a:t>
            </a:r>
            <a:r>
              <a:rPr lang="en-US" dirty="0" smtClean="0"/>
              <a:t> de costo </a:t>
            </a:r>
            <a:r>
              <a:rPr lang="en-US" dirty="0" err="1" smtClean="0"/>
              <a:t>mínimo</a:t>
            </a:r>
            <a:endParaRPr lang="es-E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3550" y="1143000"/>
            <a:ext cx="83756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sz="2400" dirty="0">
              <a:solidFill>
                <a:srgbClr val="FFFF00"/>
              </a:solidFill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Además del </a:t>
            </a:r>
            <a:r>
              <a:rPr lang="es-ES_tradnl" sz="2400" b="1" dirty="0">
                <a:solidFill>
                  <a:schemeClr val="accent5"/>
                </a:solidFill>
                <a:latin typeface="+mn-lt"/>
              </a:rPr>
              <a:t>costo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b="1" dirty="0">
                <a:latin typeface="+mn-lt"/>
              </a:rPr>
              <a:t>del camino de costo mínimo </a:t>
            </a:r>
            <a:r>
              <a:rPr lang="es-ES_tradnl" sz="2400" dirty="0">
                <a:latin typeface="+mn-lt"/>
              </a:rPr>
              <a:t>puede </a:t>
            </a:r>
            <a:r>
              <a:rPr lang="es-ES_tradnl" sz="2400" dirty="0" smtClean="0">
                <a:latin typeface="+mn-lt"/>
              </a:rPr>
              <a:t>que sea necesario </a:t>
            </a:r>
            <a:r>
              <a:rPr lang="es-ES_tradnl" sz="2400" dirty="0">
                <a:latin typeface="+mn-lt"/>
              </a:rPr>
              <a:t>conocer </a:t>
            </a:r>
            <a:r>
              <a:rPr lang="es-ES_tradnl" sz="2400" b="1" dirty="0">
                <a:solidFill>
                  <a:schemeClr val="accent5"/>
                </a:solidFill>
                <a:latin typeface="+mn-lt"/>
              </a:rPr>
              <a:t>los vértices </a:t>
            </a:r>
            <a:r>
              <a:rPr lang="es-ES_tradnl" sz="2400" dirty="0">
                <a:latin typeface="+mn-lt"/>
              </a:rPr>
              <a:t>que forman parte de dicho </a:t>
            </a:r>
            <a:r>
              <a:rPr lang="es-ES_tradnl" sz="2400" b="1" dirty="0" smtClean="0">
                <a:latin typeface="+mn-lt"/>
              </a:rPr>
              <a:t>camino</a:t>
            </a:r>
            <a:endParaRPr lang="es-ES_tradnl" sz="2400" b="1" dirty="0">
              <a:latin typeface="+mn-lt"/>
            </a:endParaRP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Dado un grafo </a:t>
            </a:r>
            <a:r>
              <a:rPr lang="es-ES_tradnl" sz="2400" i="1" dirty="0">
                <a:latin typeface="+mn-lt"/>
              </a:rPr>
              <a:t>G </a:t>
            </a:r>
            <a:r>
              <a:rPr lang="es-ES_tradnl" sz="2400" dirty="0">
                <a:latin typeface="+mn-lt"/>
              </a:rPr>
              <a:t>= (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E</a:t>
            </a:r>
            <a:r>
              <a:rPr lang="es-ES_tradnl" sz="2400" dirty="0">
                <a:latin typeface="+mn-lt"/>
              </a:rPr>
              <a:t>), para cada vértice </a:t>
            </a:r>
            <a:r>
              <a:rPr lang="es-ES_tradnl" sz="2400" b="1" i="1" dirty="0">
                <a:latin typeface="+mn-lt"/>
              </a:rPr>
              <a:t>v</a:t>
            </a:r>
            <a:r>
              <a:rPr lang="en-GB" sz="2400" b="1" i="1" dirty="0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se establece su </a:t>
            </a:r>
            <a:r>
              <a:rPr lang="es-ES_tradnl" sz="2400" b="1" dirty="0">
                <a:latin typeface="+mn-lt"/>
              </a:rPr>
              <a:t>predecesor 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b="1" i="1" dirty="0">
                <a:latin typeface="+mn-lt"/>
              </a:rPr>
              <a:t>π[v]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en algún </a:t>
            </a:r>
            <a:r>
              <a:rPr lang="es-ES_tradnl" sz="2400" b="1" dirty="0">
                <a:latin typeface="+mn-lt"/>
              </a:rPr>
              <a:t>camino de costo </a:t>
            </a:r>
            <a:r>
              <a:rPr lang="es-ES_tradnl" sz="2400" b="1" dirty="0" smtClean="0">
                <a:latin typeface="+mn-lt"/>
              </a:rPr>
              <a:t>mínimo</a:t>
            </a:r>
            <a:r>
              <a:rPr lang="es-ES_tradnl" sz="2400" dirty="0">
                <a:latin typeface="+mn-lt"/>
              </a:rPr>
              <a:t>:</a:t>
            </a:r>
            <a:r>
              <a:rPr lang="es-ES_tradnl" sz="2400" dirty="0" smtClean="0">
                <a:latin typeface="+mn-lt"/>
              </a:rPr>
              <a:t> </a:t>
            </a:r>
            <a:endParaRPr lang="es-ES_tradnl" sz="2400" dirty="0">
              <a:latin typeface="+mn-lt"/>
            </a:endParaRPr>
          </a:p>
          <a:p>
            <a:pPr eaLnBrk="1" hangingPunct="1"/>
            <a:endParaRPr lang="en-US" sz="2400" i="1" dirty="0">
              <a:latin typeface="+mn-lt"/>
            </a:endParaRPr>
          </a:p>
          <a:p>
            <a:pPr algn="ctr" eaLnBrk="1" hangingPunct="1"/>
            <a:r>
              <a:rPr lang="es-ES_tradnl" sz="2400" b="1" i="1" dirty="0">
                <a:latin typeface="+mn-lt"/>
              </a:rPr>
              <a:t>π[v]=</a:t>
            </a:r>
            <a:r>
              <a:rPr lang="es-ES_tradnl" sz="2400" b="1" i="1" dirty="0" smtClean="0">
                <a:latin typeface="+mn-lt"/>
              </a:rPr>
              <a:t>r: </a:t>
            </a:r>
            <a:r>
              <a:rPr lang="es-ES_tradnl" sz="2400" b="1" i="1" dirty="0" err="1" smtClean="0">
                <a:latin typeface="+mn-lt"/>
              </a:rPr>
              <a:t>r</a:t>
            </a:r>
            <a:r>
              <a:rPr lang="es-ES_tradnl" sz="2400" b="1" i="1" dirty="0" err="1">
                <a:latin typeface="+mn-lt"/>
                <a:sym typeface="Symbol" pitchFamily="18" charset="2"/>
              </a:rPr>
              <a:t>V</a:t>
            </a:r>
            <a:r>
              <a:rPr lang="es-ES_tradnl" sz="2400" b="1" i="1" dirty="0">
                <a:latin typeface="+mn-lt"/>
                <a:sym typeface="Symbol" pitchFamily="18" charset="2"/>
              </a:rPr>
              <a:t>  </a:t>
            </a:r>
            <a:r>
              <a:rPr lang="es-ES_tradnl" sz="2400" b="1" i="1" dirty="0" smtClean="0">
                <a:latin typeface="+mn-lt"/>
                <a:sym typeface="Symbol" pitchFamily="18" charset="2"/>
              </a:rPr>
              <a:t>  ó      </a:t>
            </a:r>
            <a:r>
              <a:rPr lang="es-ES_tradnl" sz="2400" b="1" i="1" dirty="0" smtClean="0">
                <a:latin typeface="+mn-lt"/>
              </a:rPr>
              <a:t>π[v</a:t>
            </a:r>
            <a:r>
              <a:rPr lang="es-ES_tradnl" sz="2400" b="1" i="1" dirty="0">
                <a:latin typeface="+mn-lt"/>
              </a:rPr>
              <a:t>]= </a:t>
            </a:r>
            <a:r>
              <a:rPr lang="es-ES_tradnl" sz="2400" b="1" i="1" dirty="0" err="1">
                <a:latin typeface="+mn-lt"/>
              </a:rPr>
              <a:t>null</a:t>
            </a:r>
            <a:endParaRPr lang="es-ES_tradnl" sz="2400" b="1" i="1" dirty="0">
              <a:latin typeface="+mn-lt"/>
              <a:sym typeface="Symbol" pitchFamily="18" charset="2"/>
            </a:endParaRP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Los algoritmos para determinar </a:t>
            </a:r>
            <a:r>
              <a:rPr lang="es-ES_tradnl" sz="2400" b="1" dirty="0">
                <a:latin typeface="+mn-lt"/>
              </a:rPr>
              <a:t>caminos de costo mínimo </a:t>
            </a:r>
            <a:r>
              <a:rPr lang="es-ES_tradnl" sz="2400" dirty="0">
                <a:latin typeface="+mn-lt"/>
              </a:rPr>
              <a:t>calculan los valores </a:t>
            </a:r>
            <a:r>
              <a:rPr lang="es-ES_tradnl" sz="2400" b="1" i="1" dirty="0">
                <a:latin typeface="+mn-lt"/>
              </a:rPr>
              <a:t>π[v]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para cada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b="1" i="1" dirty="0">
                <a:latin typeface="+mn-lt"/>
              </a:rPr>
              <a:t>v</a:t>
            </a:r>
            <a:r>
              <a:rPr lang="en-GB" sz="2400" b="1" i="1" dirty="0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, por tanto, siguiendo la </a:t>
            </a:r>
            <a:r>
              <a:rPr lang="es-ES_tradnl" sz="2400" b="1" i="1" dirty="0">
                <a:latin typeface="+mn-lt"/>
              </a:rPr>
              <a:t>cadena de predecesores </a:t>
            </a:r>
            <a:r>
              <a:rPr lang="es-ES_tradnl" sz="2400" dirty="0">
                <a:latin typeface="+mn-lt"/>
              </a:rPr>
              <a:t>a partir de un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dado, se puede obtener </a:t>
            </a:r>
            <a:r>
              <a:rPr lang="es-ES_tradnl" sz="2400" dirty="0" smtClean="0">
                <a:latin typeface="+mn-lt"/>
              </a:rPr>
              <a:t>la secuencia de vértices en el </a:t>
            </a:r>
            <a:r>
              <a:rPr lang="es-ES_tradnl" sz="2400" b="1" dirty="0">
                <a:latin typeface="+mn-lt"/>
              </a:rPr>
              <a:t>camino de costo mínimo </a:t>
            </a:r>
            <a:r>
              <a:rPr lang="es-ES_tradnl" sz="2400" dirty="0">
                <a:latin typeface="+mn-lt"/>
              </a:rPr>
              <a:t>de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 a </a:t>
            </a:r>
            <a:r>
              <a:rPr lang="es-ES_tradnl" sz="2400" b="1" i="1" dirty="0" smtClean="0">
                <a:latin typeface="+mn-lt"/>
              </a:rPr>
              <a:t>v</a:t>
            </a:r>
            <a:r>
              <a:rPr lang="es-ES_tradnl" sz="2400" dirty="0" smtClean="0">
                <a:latin typeface="+mn-lt"/>
              </a:rPr>
              <a:t> </a:t>
            </a:r>
            <a:endParaRPr lang="es-ES_tradn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9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 de </a:t>
            </a:r>
            <a:r>
              <a:rPr lang="en-US" dirty="0" err="1" smtClean="0"/>
              <a:t>vértices</a:t>
            </a:r>
            <a:r>
              <a:rPr lang="en-US" dirty="0" smtClean="0"/>
              <a:t> en un </a:t>
            </a:r>
            <a:r>
              <a:rPr lang="en-US" dirty="0" err="1" smtClean="0"/>
              <a:t>camino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2163" y="685800"/>
            <a:ext cx="80470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dirty="0"/>
              <a:t>PRINT-PATH(</a:t>
            </a:r>
            <a:r>
              <a:rPr lang="en-GB" sz="2400" b="1" i="1" dirty="0"/>
              <a:t>G</a:t>
            </a:r>
            <a:r>
              <a:rPr lang="en-GB" sz="2400" b="1" dirty="0"/>
              <a:t>, </a:t>
            </a:r>
            <a:r>
              <a:rPr lang="en-GB" sz="2400" b="1" i="1" dirty="0"/>
              <a:t>s</a:t>
            </a:r>
            <a:r>
              <a:rPr lang="en-GB" sz="2400" b="1" dirty="0"/>
              <a:t>, </a:t>
            </a:r>
            <a:r>
              <a:rPr lang="en-GB" sz="2400" b="1" i="1" dirty="0"/>
              <a:t>v</a:t>
            </a:r>
            <a:r>
              <a:rPr lang="en-GB" sz="2400" b="1" dirty="0" smtClean="0"/>
              <a:t>)</a:t>
            </a:r>
          </a:p>
          <a:p>
            <a:pPr eaLnBrk="1" hangingPunct="1"/>
            <a:endParaRPr lang="en-GB" sz="2400" b="1" dirty="0"/>
          </a:p>
          <a:p>
            <a:pPr eaLnBrk="1" hangingPunct="1"/>
            <a:r>
              <a:rPr lang="en-GB" sz="2400" dirty="0"/>
              <a:t>1  </a:t>
            </a:r>
            <a:r>
              <a:rPr lang="en-GB" sz="2400" dirty="0" smtClean="0"/>
              <a:t> </a:t>
            </a:r>
            <a:r>
              <a:rPr lang="en-GB" sz="2400" b="1" dirty="0" smtClean="0"/>
              <a:t>if </a:t>
            </a:r>
            <a:r>
              <a:rPr lang="en-GB" sz="2400" i="1" dirty="0"/>
              <a:t>v </a:t>
            </a:r>
            <a:r>
              <a:rPr lang="en-GB" sz="2400" dirty="0"/>
              <a:t>= </a:t>
            </a:r>
            <a:r>
              <a:rPr lang="en-GB" sz="2400" i="1" dirty="0"/>
              <a:t>s </a:t>
            </a:r>
            <a:r>
              <a:rPr lang="en-GB" sz="2400" b="1" i="1" dirty="0">
                <a:solidFill>
                  <a:srgbClr val="00B050"/>
                </a:solidFill>
              </a:rPr>
              <a:t>// </a:t>
            </a:r>
            <a:r>
              <a:rPr lang="en-GB" sz="2400" b="1" i="1" dirty="0" err="1">
                <a:solidFill>
                  <a:srgbClr val="00B050"/>
                </a:solidFill>
              </a:rPr>
              <a:t>caso</a:t>
            </a:r>
            <a:r>
              <a:rPr lang="en-GB" sz="2400" b="1" i="1" dirty="0">
                <a:solidFill>
                  <a:srgbClr val="00B050"/>
                </a:solidFill>
              </a:rPr>
              <a:t> base </a:t>
            </a:r>
            <a:endParaRPr lang="en-GB" sz="2400" b="1" dirty="0">
              <a:solidFill>
                <a:srgbClr val="00B050"/>
              </a:solidFill>
            </a:endParaRPr>
          </a:p>
          <a:p>
            <a:pPr eaLnBrk="1" hangingPunct="1"/>
            <a:r>
              <a:rPr lang="en-GB" sz="2400" dirty="0"/>
              <a:t>2 	</a:t>
            </a:r>
            <a:r>
              <a:rPr lang="en-GB" sz="2400" dirty="0" smtClean="0"/>
              <a:t>      </a:t>
            </a:r>
            <a:r>
              <a:rPr lang="en-GB" sz="2400" b="1" dirty="0" smtClean="0"/>
              <a:t>then </a:t>
            </a:r>
            <a:r>
              <a:rPr lang="en-GB" sz="2400" dirty="0"/>
              <a:t>print </a:t>
            </a:r>
            <a:r>
              <a:rPr lang="en-GB" sz="2400" i="1" dirty="0"/>
              <a:t>s</a:t>
            </a:r>
            <a:endParaRPr lang="en-GB" sz="2400" dirty="0"/>
          </a:p>
          <a:p>
            <a:pPr eaLnBrk="1" hangingPunct="1">
              <a:buFontTx/>
              <a:buAutoNum type="arabicPlain" startAt="3"/>
            </a:pPr>
            <a:r>
              <a:rPr lang="en-GB" sz="2400" b="1" dirty="0" smtClean="0"/>
              <a:t> else </a:t>
            </a:r>
            <a:r>
              <a:rPr lang="en-GB" sz="2400" b="1" dirty="0"/>
              <a:t>if </a:t>
            </a:r>
            <a:r>
              <a:rPr lang="es-ES_tradnl" sz="2400" i="1" dirty="0"/>
              <a:t>π</a:t>
            </a:r>
            <a:r>
              <a:rPr lang="en-GB" sz="2400" dirty="0"/>
              <a:t>[</a:t>
            </a:r>
            <a:r>
              <a:rPr lang="en-GB" sz="2400" i="1" dirty="0"/>
              <a:t>v</a:t>
            </a:r>
            <a:r>
              <a:rPr lang="en-GB" sz="2400" dirty="0"/>
              <a:t>] = NULL</a:t>
            </a:r>
          </a:p>
          <a:p>
            <a:pPr eaLnBrk="1" hangingPunct="1">
              <a:buFontTx/>
              <a:buAutoNum type="arabicPlain" startAt="3"/>
            </a:pPr>
            <a:r>
              <a:rPr lang="en-GB" sz="2400" b="1" dirty="0"/>
              <a:t>     </a:t>
            </a:r>
            <a:r>
              <a:rPr lang="en-GB" sz="2400" b="1" dirty="0" smtClean="0"/>
              <a:t> </a:t>
            </a:r>
            <a:r>
              <a:rPr lang="en-GB" sz="2400" b="1" dirty="0"/>
              <a:t>then </a:t>
            </a:r>
            <a:r>
              <a:rPr lang="en-GB" sz="2400" b="1" i="1" dirty="0">
                <a:solidFill>
                  <a:srgbClr val="00B050"/>
                </a:solidFill>
              </a:rPr>
              <a:t>print “there is no path from" s "to" v </a:t>
            </a:r>
          </a:p>
          <a:p>
            <a:pPr eaLnBrk="1" hangingPunct="1"/>
            <a:r>
              <a:rPr lang="en-GB" sz="2400" dirty="0" smtClean="0"/>
              <a:t>5 	 </a:t>
            </a:r>
            <a:r>
              <a:rPr lang="en-GB" sz="2400" b="1" dirty="0" smtClean="0"/>
              <a:t>else </a:t>
            </a:r>
            <a:r>
              <a:rPr lang="en-GB" sz="2400" b="1" dirty="0"/>
              <a:t>PRINT-PATH(</a:t>
            </a:r>
            <a:r>
              <a:rPr lang="en-GB" sz="2400" b="1" i="1" dirty="0"/>
              <a:t>G</a:t>
            </a:r>
            <a:r>
              <a:rPr lang="en-GB" sz="2400" b="1" dirty="0"/>
              <a:t>, </a:t>
            </a:r>
            <a:r>
              <a:rPr lang="en-GB" sz="2400" b="1" i="1" dirty="0"/>
              <a:t>s</a:t>
            </a:r>
            <a:r>
              <a:rPr lang="en-GB" sz="2400" b="1" dirty="0"/>
              <a:t>, </a:t>
            </a:r>
            <a:r>
              <a:rPr lang="es-ES_tradnl" sz="2400" b="1" i="1" dirty="0"/>
              <a:t>π</a:t>
            </a:r>
            <a:r>
              <a:rPr lang="en-GB" sz="2400" b="1" dirty="0"/>
              <a:t>[</a:t>
            </a:r>
            <a:r>
              <a:rPr lang="en-GB" sz="2400" b="1" i="1" dirty="0"/>
              <a:t>v</a:t>
            </a:r>
            <a:r>
              <a:rPr lang="en-GB" sz="2400" b="1" i="1" dirty="0" smtClean="0"/>
              <a:t>]</a:t>
            </a:r>
            <a:r>
              <a:rPr lang="en-GB" sz="2400" b="1" dirty="0" smtClean="0"/>
              <a:t>)</a:t>
            </a:r>
            <a:endParaRPr lang="es-ES_tradnl" sz="2400" b="1" dirty="0"/>
          </a:p>
          <a:p>
            <a:pPr marL="457200" indent="-457200" eaLnBrk="1" hangingPunct="1">
              <a:buAutoNum type="arabicPlain" startAt="6"/>
            </a:pPr>
            <a:r>
              <a:rPr lang="es-ES_tradnl" sz="2400" dirty="0" smtClean="0"/>
              <a:t>        </a:t>
            </a:r>
            <a:r>
              <a:rPr lang="es-ES_tradnl" sz="2400" dirty="0" err="1" smtClean="0"/>
              <a:t>print</a:t>
            </a:r>
            <a:r>
              <a:rPr lang="es-ES_tradnl" sz="2400" dirty="0" smtClean="0"/>
              <a:t> </a:t>
            </a:r>
            <a:r>
              <a:rPr lang="es-ES_tradnl" sz="2400" i="1" dirty="0" smtClean="0"/>
              <a:t>v </a:t>
            </a:r>
            <a:r>
              <a:rPr lang="es-ES_tradnl" sz="2400" b="1" i="1" dirty="0" smtClean="0">
                <a:solidFill>
                  <a:srgbClr val="00B050"/>
                </a:solidFill>
              </a:rPr>
              <a:t>// </a:t>
            </a:r>
            <a:r>
              <a:rPr lang="es-ES_tradnl" sz="2400" b="1" i="1" dirty="0">
                <a:solidFill>
                  <a:srgbClr val="00B050"/>
                </a:solidFill>
              </a:rPr>
              <a:t>imprime el camino desde s </a:t>
            </a:r>
            <a:r>
              <a:rPr lang="es-ES_tradnl" sz="2400" b="1" i="1" dirty="0" smtClean="0">
                <a:solidFill>
                  <a:srgbClr val="00B050"/>
                </a:solidFill>
              </a:rPr>
              <a:t>hasta π</a:t>
            </a:r>
            <a:r>
              <a:rPr lang="en-GB" sz="2400" b="1" dirty="0">
                <a:solidFill>
                  <a:srgbClr val="00B050"/>
                </a:solidFill>
              </a:rPr>
              <a:t>[</a:t>
            </a:r>
            <a:r>
              <a:rPr lang="en-GB" sz="2400" b="1" i="1" dirty="0">
                <a:solidFill>
                  <a:srgbClr val="00B050"/>
                </a:solidFill>
              </a:rPr>
              <a:t>v]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i="1" dirty="0">
                <a:solidFill>
                  <a:srgbClr val="00B050"/>
                </a:solidFill>
              </a:rPr>
              <a:t>	</a:t>
            </a:r>
            <a:r>
              <a:rPr lang="es-ES_tradnl" sz="2400" b="1" i="1" dirty="0" smtClean="0">
                <a:solidFill>
                  <a:srgbClr val="00B050"/>
                </a:solidFill>
              </a:rPr>
              <a:t>	   // antes de imprimir al propio v</a:t>
            </a:r>
            <a:endParaRPr lang="es-ES_tradnl" sz="2400" b="1" i="1" dirty="0">
              <a:solidFill>
                <a:srgbClr val="00B05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789890" y="4572000"/>
            <a:ext cx="457200" cy="457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799290" y="4572000"/>
            <a:ext cx="457200" cy="457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875490" y="4572000"/>
            <a:ext cx="609600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</a:t>
            </a:r>
            <a:endParaRPr lang="es-ES" sz="2000" b="1" dirty="0"/>
          </a:p>
        </p:txBody>
      </p:sp>
      <p:sp>
        <p:nvSpPr>
          <p:cNvPr id="9" name="8 Elipse"/>
          <p:cNvSpPr/>
          <p:nvPr/>
        </p:nvSpPr>
        <p:spPr>
          <a:xfrm>
            <a:off x="3810000" y="4572000"/>
            <a:ext cx="457200" cy="457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819400" y="4572000"/>
            <a:ext cx="457200" cy="457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11 Conector recto de flecha"/>
          <p:cNvCxnSpPr>
            <a:stCxn id="7" idx="6"/>
            <a:endCxn id="5" idx="2"/>
          </p:cNvCxnSpPr>
          <p:nvPr/>
        </p:nvCxnSpPr>
        <p:spPr>
          <a:xfrm>
            <a:off x="1256490" y="48006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286000" y="48006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313890" y="48006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885545" y="4591455"/>
            <a:ext cx="609600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s-ES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895600" y="4591455"/>
            <a:ext cx="609600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</a:t>
            </a:r>
            <a:endParaRPr lang="es-ES" sz="2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05655" y="4591455"/>
            <a:ext cx="609600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</a:t>
            </a:r>
            <a:endParaRPr lang="es-ES" sz="20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752600" y="5334000"/>
            <a:ext cx="2629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/>
              <a:t>π</a:t>
            </a:r>
            <a:r>
              <a:rPr lang="en-GB" b="1" dirty="0" smtClean="0"/>
              <a:t>[</a:t>
            </a:r>
            <a:r>
              <a:rPr lang="en-GB" b="1" i="1" dirty="0" smtClean="0"/>
              <a:t>c</a:t>
            </a:r>
            <a:r>
              <a:rPr lang="en-GB" b="1" dirty="0" smtClean="0"/>
              <a:t>]</a:t>
            </a:r>
            <a:r>
              <a:rPr lang="en-GB" b="1" i="1" dirty="0" smtClean="0"/>
              <a:t>=b</a:t>
            </a:r>
          </a:p>
          <a:p>
            <a:r>
              <a:rPr lang="es-ES_tradnl" b="1" i="1" dirty="0"/>
              <a:t>π</a:t>
            </a:r>
            <a:r>
              <a:rPr lang="en-GB" b="1" dirty="0" smtClean="0"/>
              <a:t>[</a:t>
            </a:r>
            <a:r>
              <a:rPr lang="en-GB" b="1" i="1" dirty="0" smtClean="0"/>
              <a:t>b</a:t>
            </a:r>
            <a:r>
              <a:rPr lang="en-GB" b="1" dirty="0" smtClean="0"/>
              <a:t>]</a:t>
            </a:r>
            <a:r>
              <a:rPr lang="en-GB" b="1" i="1" dirty="0" smtClean="0"/>
              <a:t>=a</a:t>
            </a:r>
            <a:endParaRPr lang="en-GB" b="1" i="1" dirty="0"/>
          </a:p>
          <a:p>
            <a:r>
              <a:rPr lang="es-ES_tradnl" b="1" i="1" dirty="0"/>
              <a:t>π</a:t>
            </a:r>
            <a:r>
              <a:rPr lang="en-GB" b="1" dirty="0" smtClean="0"/>
              <a:t>[</a:t>
            </a:r>
            <a:r>
              <a:rPr lang="en-GB" b="1" i="1" dirty="0" smtClean="0"/>
              <a:t>a</a:t>
            </a:r>
            <a:r>
              <a:rPr lang="en-GB" b="1" dirty="0" smtClean="0"/>
              <a:t>]</a:t>
            </a:r>
            <a:r>
              <a:rPr lang="en-GB" b="1" i="1" dirty="0" smtClean="0"/>
              <a:t>=s</a:t>
            </a:r>
          </a:p>
          <a:p>
            <a:r>
              <a:rPr lang="es-ES_tradnl" b="1" i="1" dirty="0"/>
              <a:t>π</a:t>
            </a:r>
            <a:r>
              <a:rPr lang="en-GB" b="1" dirty="0" smtClean="0"/>
              <a:t>[</a:t>
            </a:r>
            <a:r>
              <a:rPr lang="en-GB" b="1" i="1" dirty="0" smtClean="0"/>
              <a:t>s</a:t>
            </a:r>
            <a:r>
              <a:rPr lang="en-GB" b="1" dirty="0" smtClean="0"/>
              <a:t>]</a:t>
            </a:r>
            <a:r>
              <a:rPr lang="en-GB" b="1" i="1" dirty="0" smtClean="0"/>
              <a:t>=null</a:t>
            </a:r>
            <a:endParaRPr lang="en-GB" b="1" i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876800" y="4206496"/>
            <a:ext cx="3261519" cy="2585323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70C0"/>
                </a:solidFill>
              </a:rPr>
              <a:t>Secuencia</a:t>
            </a:r>
            <a:r>
              <a:rPr lang="en-GB" b="1" dirty="0" smtClean="0">
                <a:solidFill>
                  <a:srgbClr val="0070C0"/>
                </a:solidFill>
              </a:rPr>
              <a:t> de </a:t>
            </a:r>
            <a:r>
              <a:rPr lang="en-GB" b="1" dirty="0" err="1" smtClean="0">
                <a:solidFill>
                  <a:srgbClr val="0070C0"/>
                </a:solidFill>
              </a:rPr>
              <a:t>llamados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GB" b="1" dirty="0" smtClean="0"/>
              <a:t>PRINT-PATH(</a:t>
            </a:r>
            <a:r>
              <a:rPr lang="en-GB" b="1" i="1" dirty="0" smtClean="0"/>
              <a:t>G</a:t>
            </a:r>
            <a:r>
              <a:rPr lang="en-GB" b="1" dirty="0"/>
              <a:t>, </a:t>
            </a:r>
            <a:r>
              <a:rPr lang="en-GB" b="1" i="1" dirty="0"/>
              <a:t>s</a:t>
            </a:r>
            <a:r>
              <a:rPr lang="en-GB" b="1" dirty="0"/>
              <a:t>, </a:t>
            </a:r>
            <a:r>
              <a:rPr lang="en-GB" b="1" i="1" dirty="0" smtClean="0"/>
              <a:t>c</a:t>
            </a:r>
            <a:r>
              <a:rPr lang="en-GB" b="1" dirty="0" smtClean="0"/>
              <a:t>)</a:t>
            </a:r>
          </a:p>
          <a:p>
            <a:r>
              <a:rPr lang="en-GB" b="1" dirty="0"/>
              <a:t>PRINT-PATH(</a:t>
            </a:r>
            <a:r>
              <a:rPr lang="en-GB" b="1" i="1" dirty="0"/>
              <a:t>G</a:t>
            </a:r>
            <a:r>
              <a:rPr lang="en-GB" b="1" dirty="0"/>
              <a:t>, </a:t>
            </a:r>
            <a:r>
              <a:rPr lang="en-GB" b="1" i="1" dirty="0"/>
              <a:t>s</a:t>
            </a:r>
            <a:r>
              <a:rPr lang="en-GB" b="1" dirty="0"/>
              <a:t>, </a:t>
            </a:r>
            <a:r>
              <a:rPr lang="en-GB" b="1" i="1" dirty="0" smtClean="0"/>
              <a:t>b</a:t>
            </a:r>
            <a:r>
              <a:rPr lang="en-GB" b="1" dirty="0" smtClean="0"/>
              <a:t>)</a:t>
            </a:r>
          </a:p>
          <a:p>
            <a:r>
              <a:rPr lang="en-GB" b="1" dirty="0"/>
              <a:t>PRINT-PATH(</a:t>
            </a:r>
            <a:r>
              <a:rPr lang="en-GB" b="1" i="1" dirty="0"/>
              <a:t>G</a:t>
            </a:r>
            <a:r>
              <a:rPr lang="en-GB" b="1" dirty="0"/>
              <a:t>, </a:t>
            </a:r>
            <a:r>
              <a:rPr lang="en-GB" b="1" i="1" dirty="0"/>
              <a:t>s</a:t>
            </a:r>
            <a:r>
              <a:rPr lang="en-GB" b="1" dirty="0"/>
              <a:t>, </a:t>
            </a:r>
            <a:r>
              <a:rPr lang="en-GB" b="1" i="1" dirty="0" smtClean="0"/>
              <a:t>a</a:t>
            </a:r>
            <a:r>
              <a:rPr lang="en-GB" b="1" dirty="0" smtClean="0"/>
              <a:t>)</a:t>
            </a:r>
          </a:p>
          <a:p>
            <a:r>
              <a:rPr lang="en-GB" b="1" dirty="0"/>
              <a:t>PRINT-PATH(</a:t>
            </a:r>
            <a:r>
              <a:rPr lang="en-GB" b="1" i="1" dirty="0"/>
              <a:t>G</a:t>
            </a:r>
            <a:r>
              <a:rPr lang="en-GB" b="1" dirty="0"/>
              <a:t>, </a:t>
            </a:r>
            <a:r>
              <a:rPr lang="en-GB" b="1" i="1" dirty="0"/>
              <a:t>s</a:t>
            </a:r>
            <a:r>
              <a:rPr lang="en-GB" b="1" dirty="0"/>
              <a:t>, </a:t>
            </a:r>
            <a:r>
              <a:rPr lang="en-GB" b="1" i="1" dirty="0" smtClean="0"/>
              <a:t>s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s</a:t>
            </a:r>
          </a:p>
          <a:p>
            <a:r>
              <a:rPr lang="en-GB" b="1" dirty="0" smtClean="0"/>
              <a:t>a</a:t>
            </a:r>
          </a:p>
          <a:p>
            <a:r>
              <a:rPr lang="en-GB" b="1" dirty="0" smtClean="0"/>
              <a:t>b</a:t>
            </a:r>
          </a:p>
          <a:p>
            <a:r>
              <a:rPr lang="en-GB" b="1" dirty="0" smtClean="0"/>
              <a:t>c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614319" y="4591455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6614319" y="6436895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angular 40"/>
          <p:cNvCxnSpPr>
            <a:stCxn id="26" idx="3"/>
            <a:endCxn id="27" idx="3"/>
          </p:cNvCxnSpPr>
          <p:nvPr/>
        </p:nvCxnSpPr>
        <p:spPr>
          <a:xfrm>
            <a:off x="6842919" y="4696028"/>
            <a:ext cx="12700" cy="1845440"/>
          </a:xfrm>
          <a:prstGeom prst="bentConnector3">
            <a:avLst>
              <a:gd name="adj1" fmla="val 691578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6614319" y="4896255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6614319" y="6191655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angular 55"/>
          <p:cNvCxnSpPr/>
          <p:nvPr/>
        </p:nvCxnSpPr>
        <p:spPr>
          <a:xfrm>
            <a:off x="6842919" y="5029200"/>
            <a:ext cx="12700" cy="1295400"/>
          </a:xfrm>
          <a:prstGeom prst="bentConnector3">
            <a:avLst>
              <a:gd name="adj1" fmla="val 527367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6614319" y="5160950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6614319" y="5955631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angular 87"/>
          <p:cNvCxnSpPr>
            <a:stCxn id="63" idx="3"/>
            <a:endCxn id="68" idx="3"/>
          </p:cNvCxnSpPr>
          <p:nvPr/>
        </p:nvCxnSpPr>
        <p:spPr>
          <a:xfrm>
            <a:off x="6842919" y="5265523"/>
            <a:ext cx="12700" cy="794681"/>
          </a:xfrm>
          <a:prstGeom prst="bentConnector3">
            <a:avLst>
              <a:gd name="adj1" fmla="val 401052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6614319" y="5413613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6614319" y="5710392"/>
            <a:ext cx="228600" cy="209145"/>
          </a:xfrm>
          <a:prstGeom prst="rect">
            <a:avLst/>
          </a:prstGeom>
          <a:noFill/>
          <a:ln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angular 92"/>
          <p:cNvCxnSpPr>
            <a:stCxn id="90" idx="3"/>
            <a:endCxn id="91" idx="3"/>
          </p:cNvCxnSpPr>
          <p:nvPr/>
        </p:nvCxnSpPr>
        <p:spPr>
          <a:xfrm>
            <a:off x="6842919" y="5518186"/>
            <a:ext cx="12700" cy="296779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s-ES_tradnl" sz="3600" dirty="0" smtClean="0"/>
              <a:t>Árbol </a:t>
            </a:r>
            <a:r>
              <a:rPr lang="es-ES_tradnl" sz="3600" dirty="0"/>
              <a:t>de los caminos de costo mínimo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675687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+mn-lt"/>
              </a:rPr>
              <a:t>Sea </a:t>
            </a:r>
            <a:r>
              <a:rPr lang="es-ES_tradnl" sz="2400" b="1" i="1" dirty="0">
                <a:latin typeface="+mn-lt"/>
              </a:rPr>
              <a:t>G </a:t>
            </a:r>
            <a:r>
              <a:rPr lang="es-ES_tradnl" sz="2400" b="1" dirty="0">
                <a:latin typeface="+mn-lt"/>
              </a:rPr>
              <a:t>= (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E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un grafo dirigido </a:t>
            </a:r>
            <a:r>
              <a:rPr lang="es-ES_tradnl" sz="2400" dirty="0" smtClean="0">
                <a:latin typeface="+mn-lt"/>
              </a:rPr>
              <a:t>y </a:t>
            </a:r>
            <a:r>
              <a:rPr lang="es-ES_tradnl" sz="2400" dirty="0">
                <a:latin typeface="+mn-lt"/>
              </a:rPr>
              <a:t>ponderado </a:t>
            </a:r>
            <a:r>
              <a:rPr lang="es-ES_tradnl" sz="2400" dirty="0" smtClean="0">
                <a:latin typeface="+mn-lt"/>
              </a:rPr>
              <a:t>con </a:t>
            </a:r>
            <a:r>
              <a:rPr lang="es-ES_tradnl" sz="2400" dirty="0">
                <a:latin typeface="+mn-lt"/>
              </a:rPr>
              <a:t>función de </a:t>
            </a:r>
            <a:r>
              <a:rPr lang="es-ES_tradnl" sz="2400" dirty="0" smtClean="0">
                <a:latin typeface="+mn-lt"/>
              </a:rPr>
              <a:t>costo</a:t>
            </a:r>
          </a:p>
          <a:p>
            <a:pPr eaLnBrk="1" hangingPunct="1"/>
            <a:r>
              <a:rPr lang="es-ES_tradnl" sz="2400" b="1" i="1" dirty="0" smtClean="0">
                <a:latin typeface="+mn-lt"/>
              </a:rPr>
              <a:t>	w</a:t>
            </a:r>
            <a:r>
              <a:rPr lang="es-ES_tradnl" sz="2400" b="1" dirty="0">
                <a:latin typeface="+mn-lt"/>
              </a:rPr>
              <a:t>: </a:t>
            </a:r>
            <a:r>
              <a:rPr lang="es-ES_tradnl" sz="2400" b="1" i="1" dirty="0">
                <a:latin typeface="+mn-lt"/>
              </a:rPr>
              <a:t>E </a:t>
            </a:r>
            <a:r>
              <a:rPr lang="es-ES_tradnl" sz="2400" b="1" dirty="0">
                <a:latin typeface="+mn-lt"/>
              </a:rPr>
              <a:t>→ </a:t>
            </a:r>
            <a:r>
              <a:rPr lang="es-ES_tradnl" sz="2400" b="1" i="1" dirty="0" smtClean="0">
                <a:latin typeface="+mn-lt"/>
              </a:rPr>
              <a:t>R</a:t>
            </a:r>
            <a:endParaRPr lang="es-ES_tradnl" sz="2400" dirty="0" smtClean="0">
              <a:latin typeface="+mn-lt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+mn-lt"/>
              </a:rPr>
              <a:t>En </a:t>
            </a:r>
            <a:r>
              <a:rPr lang="es-ES_tradnl" sz="2400" b="1" i="1" dirty="0" smtClean="0">
                <a:latin typeface="+mn-lt"/>
              </a:rPr>
              <a:t>G</a:t>
            </a:r>
            <a:r>
              <a:rPr lang="es-ES_tradnl" sz="2400" dirty="0" smtClean="0">
                <a:latin typeface="+mn-lt"/>
              </a:rPr>
              <a:t> no existen </a:t>
            </a:r>
            <a:r>
              <a:rPr lang="es-ES_tradnl" sz="2400" b="1" dirty="0" smtClean="0">
                <a:latin typeface="+mn-lt"/>
              </a:rPr>
              <a:t>ciclos </a:t>
            </a:r>
            <a:r>
              <a:rPr lang="es-ES_tradnl" sz="2400" b="1" dirty="0">
                <a:latin typeface="+mn-lt"/>
              </a:rPr>
              <a:t>de costo negativo </a:t>
            </a:r>
            <a:r>
              <a:rPr lang="es-ES_tradnl" sz="2400" dirty="0">
                <a:latin typeface="+mn-lt"/>
              </a:rPr>
              <a:t>alcanzables desde el </a:t>
            </a:r>
            <a:r>
              <a:rPr lang="es-ES_tradnl" sz="2400" dirty="0" smtClean="0">
                <a:latin typeface="+mn-lt"/>
              </a:rPr>
              <a:t>origen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+mn-lt"/>
              </a:rPr>
              <a:t>Sea</a:t>
            </a:r>
            <a:r>
              <a:rPr lang="es-ES_tradnl" sz="2400" i="1" dirty="0" smtClean="0">
                <a:latin typeface="+mn-lt"/>
              </a:rPr>
              <a:t> </a:t>
            </a:r>
            <a:r>
              <a:rPr lang="es-ES_tradnl" sz="2400" b="1" i="1" dirty="0" err="1" smtClean="0">
                <a:latin typeface="+mn-lt"/>
              </a:rPr>
              <a:t>s</a:t>
            </a:r>
            <a:r>
              <a:rPr lang="es-ES_tradnl" sz="2400" b="1" i="1" dirty="0" err="1" smtClean="0">
                <a:sym typeface="Symbol" pitchFamily="18" charset="2"/>
              </a:rPr>
              <a:t></a:t>
            </a:r>
            <a:r>
              <a:rPr lang="es-ES_tradnl" sz="2400" b="1" i="1" dirty="0" err="1"/>
              <a:t>V</a:t>
            </a:r>
            <a:r>
              <a:rPr lang="es-ES_tradnl" sz="2400" b="1" i="1" dirty="0" smtClean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el origen</a:t>
            </a:r>
            <a:endParaRPr lang="es-ES_tradnl" sz="2400" dirty="0">
              <a:latin typeface="+mn-lt"/>
            </a:endParaRPr>
          </a:p>
          <a:p>
            <a:pPr eaLnBrk="1" hangingPunct="1"/>
            <a:endParaRPr lang="es-ES_tradnl" sz="2400" dirty="0" smtClean="0">
              <a:latin typeface="+mn-lt"/>
            </a:endParaRPr>
          </a:p>
          <a:p>
            <a:pPr eaLnBrk="1" hangingPunct="1"/>
            <a:r>
              <a:rPr lang="es-ES_tradnl" sz="2400" dirty="0" smtClean="0">
                <a:latin typeface="+mn-lt"/>
              </a:rPr>
              <a:t>Un </a:t>
            </a:r>
            <a:r>
              <a:rPr lang="es-ES_tradnl" sz="2400" b="1" dirty="0" smtClean="0">
                <a:latin typeface="+mn-lt"/>
              </a:rPr>
              <a:t>árbol </a:t>
            </a:r>
            <a:r>
              <a:rPr lang="es-ES_tradnl" sz="2400" b="1" dirty="0">
                <a:latin typeface="+mn-lt"/>
              </a:rPr>
              <a:t>de caminos de costo </a:t>
            </a:r>
            <a:r>
              <a:rPr lang="es-ES_tradnl" sz="2400" b="1" dirty="0" smtClean="0">
                <a:latin typeface="+mn-lt"/>
              </a:rPr>
              <a:t>mínimo</a:t>
            </a:r>
            <a:r>
              <a:rPr lang="es-ES_tradnl" sz="2400" b="1" i="1" dirty="0" smtClean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con </a:t>
            </a:r>
            <a:r>
              <a:rPr lang="es-ES_tradnl" sz="2400" dirty="0">
                <a:latin typeface="+mn-lt"/>
              </a:rPr>
              <a:t>raíz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es un </a:t>
            </a:r>
            <a:r>
              <a:rPr lang="es-ES_tradnl" sz="2400" b="1" dirty="0" err="1">
                <a:latin typeface="+mn-lt"/>
              </a:rPr>
              <a:t>subgrafo</a:t>
            </a:r>
            <a:r>
              <a:rPr lang="es-ES_tradnl" sz="2400" b="1" dirty="0">
                <a:latin typeface="+mn-lt"/>
              </a:rPr>
              <a:t> </a:t>
            </a:r>
            <a:endParaRPr lang="es-ES_tradnl" sz="2400" b="1" dirty="0" smtClean="0">
              <a:latin typeface="+mn-lt"/>
            </a:endParaRPr>
          </a:p>
          <a:p>
            <a:pPr eaLnBrk="1" hangingPunct="1"/>
            <a:r>
              <a:rPr lang="es-ES_tradnl" sz="2400" b="1" dirty="0" smtClean="0">
                <a:latin typeface="+mn-lt"/>
              </a:rPr>
              <a:t>dirigido </a:t>
            </a:r>
            <a:r>
              <a:rPr lang="es-ES_tradnl" sz="2400" dirty="0">
                <a:latin typeface="+mn-lt"/>
              </a:rPr>
              <a:t>de </a:t>
            </a:r>
            <a:r>
              <a:rPr lang="es-ES_tradnl" sz="2400" b="1" i="1" dirty="0">
                <a:latin typeface="+mn-lt"/>
              </a:rPr>
              <a:t>G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G’=(V’, E’)</a:t>
            </a:r>
            <a:r>
              <a:rPr lang="es-ES_tradnl" sz="2400" b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donde </a:t>
            </a:r>
            <a:r>
              <a:rPr lang="es-ES_tradnl" sz="2400" b="1" i="1" dirty="0">
                <a:latin typeface="+mn-lt"/>
              </a:rPr>
              <a:t>V’</a:t>
            </a:r>
            <a:r>
              <a:rPr lang="es-ES_tradnl" sz="2400" b="1" i="1" dirty="0">
                <a:latin typeface="+mn-lt"/>
                <a:sym typeface="Symbol" pitchFamily="18" charset="2"/>
              </a:rPr>
              <a:t></a:t>
            </a:r>
            <a:r>
              <a:rPr lang="es-ES_tradnl" sz="2400" b="1" i="1" dirty="0">
                <a:latin typeface="+mn-lt"/>
              </a:rPr>
              <a:t>V </a:t>
            </a:r>
            <a:r>
              <a:rPr lang="es-ES_tradnl" sz="2400" i="1" dirty="0">
                <a:latin typeface="+mn-lt"/>
              </a:rPr>
              <a:t>y </a:t>
            </a:r>
            <a:r>
              <a:rPr lang="es-ES_tradnl" sz="2400" b="1" i="1" dirty="0">
                <a:latin typeface="+mn-lt"/>
              </a:rPr>
              <a:t>E</a:t>
            </a:r>
            <a:r>
              <a:rPr lang="es-ES_tradnl" sz="2400" b="1" i="1" dirty="0">
                <a:latin typeface="+mn-lt"/>
                <a:sym typeface="Symbol" pitchFamily="18" charset="2"/>
              </a:rPr>
              <a:t></a:t>
            </a:r>
            <a:r>
              <a:rPr lang="es-ES_tradnl" sz="2400" b="1" i="1" dirty="0">
                <a:latin typeface="+mn-lt"/>
              </a:rPr>
              <a:t>E’</a:t>
            </a:r>
            <a:r>
              <a:rPr lang="es-ES_tradnl" sz="2400" i="1" dirty="0">
                <a:latin typeface="+mn-lt"/>
              </a:rPr>
              <a:t>,</a:t>
            </a:r>
            <a:r>
              <a:rPr lang="es-ES_tradnl" sz="2400" b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tal que se </a:t>
            </a:r>
            <a:r>
              <a:rPr lang="es-ES_tradnl" sz="2400" dirty="0" smtClean="0">
                <a:latin typeface="+mn-lt"/>
              </a:rPr>
              <a:t>cumple: </a:t>
            </a:r>
          </a:p>
          <a:p>
            <a:pPr lvl="1" eaLnBrk="1" hangingPunct="1"/>
            <a:endParaRPr lang="es-ES_tradnl" sz="2400" i="1" dirty="0" smtClean="0">
              <a:latin typeface="+mn-lt"/>
            </a:endParaRPr>
          </a:p>
          <a:p>
            <a:pPr lvl="1" eaLnBrk="1" hangingPunct="1"/>
            <a:r>
              <a:rPr lang="es-ES_tradnl" sz="2400" i="1" dirty="0" smtClean="0">
                <a:latin typeface="+mn-lt"/>
              </a:rPr>
              <a:t>- </a:t>
            </a:r>
            <a:r>
              <a:rPr lang="es-ES_tradnl" sz="2400" b="1" i="1" dirty="0">
                <a:latin typeface="+mn-lt"/>
              </a:rPr>
              <a:t>V’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es el conjunto de vértices alcanzables desde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 en </a:t>
            </a:r>
            <a:r>
              <a:rPr lang="es-ES_tradnl" sz="2400" b="1" i="1" dirty="0">
                <a:latin typeface="+mn-lt"/>
              </a:rPr>
              <a:t>G</a:t>
            </a:r>
          </a:p>
          <a:p>
            <a:pPr eaLnBrk="1" hangingPunct="1"/>
            <a:r>
              <a:rPr lang="es-ES_tradnl" sz="2400" i="1" dirty="0">
                <a:latin typeface="+mn-lt"/>
              </a:rPr>
              <a:t>     </a:t>
            </a:r>
            <a:r>
              <a:rPr lang="es-ES_tradnl" sz="2400" i="1" dirty="0" smtClean="0">
                <a:latin typeface="+mn-lt"/>
              </a:rPr>
              <a:t>  - </a:t>
            </a:r>
            <a:r>
              <a:rPr lang="es-ES_tradnl" sz="2400" b="1" i="1" dirty="0">
                <a:latin typeface="+mn-lt"/>
              </a:rPr>
              <a:t>G’</a:t>
            </a:r>
            <a:r>
              <a:rPr lang="es-ES_tradnl" sz="2400" dirty="0">
                <a:latin typeface="+mn-lt"/>
              </a:rPr>
              <a:t> forma un árbol con raíz </a:t>
            </a:r>
            <a:r>
              <a:rPr lang="es-ES_tradnl" sz="2400" b="1" i="1" dirty="0" smtClean="0">
                <a:latin typeface="+mn-lt"/>
              </a:rPr>
              <a:t>s</a:t>
            </a:r>
            <a:endParaRPr lang="es-ES_tradnl" sz="2400" b="1" dirty="0">
              <a:latin typeface="+mn-lt"/>
            </a:endParaRPr>
          </a:p>
          <a:p>
            <a:pPr lvl="1" eaLnBrk="1" hangingPunct="1"/>
            <a:r>
              <a:rPr lang="es-ES_tradnl" sz="2400" dirty="0">
                <a:latin typeface="+mn-lt"/>
                <a:sym typeface="Symbol" pitchFamily="18" charset="2"/>
              </a:rPr>
              <a:t>- 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b="1" i="1" dirty="0" err="1">
                <a:latin typeface="+mn-lt"/>
              </a:rPr>
              <a:t>v</a:t>
            </a:r>
            <a:r>
              <a:rPr lang="es-ES_tradnl" sz="2400" b="1" i="1" dirty="0" err="1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 err="1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, el </a:t>
            </a:r>
            <a:r>
              <a:rPr lang="es-ES_tradnl" sz="2400" b="1" dirty="0">
                <a:solidFill>
                  <a:srgbClr val="FF0000"/>
                </a:solidFill>
                <a:latin typeface="+mn-lt"/>
              </a:rPr>
              <a:t>único camino simple de </a:t>
            </a:r>
            <a:r>
              <a:rPr lang="es-ES_tradnl" sz="2400" b="1" i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s-ES_tradnl" sz="2400" b="1" dirty="0">
                <a:solidFill>
                  <a:srgbClr val="FF0000"/>
                </a:solidFill>
                <a:latin typeface="+mn-lt"/>
              </a:rPr>
              <a:t> a </a:t>
            </a:r>
            <a:r>
              <a:rPr lang="es-ES_tradnl" sz="2400" b="1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s-ES_tradnl" sz="2400" b="1" dirty="0">
                <a:solidFill>
                  <a:srgbClr val="FF0000"/>
                </a:solidFill>
                <a:latin typeface="+mn-lt"/>
              </a:rPr>
              <a:t> en G’</a:t>
            </a:r>
            <a:r>
              <a:rPr lang="es-ES_tradnl" sz="2400" dirty="0">
                <a:latin typeface="+mn-lt"/>
              </a:rPr>
              <a:t> es </a:t>
            </a:r>
            <a:r>
              <a:rPr lang="es-ES_tradnl" sz="2400" dirty="0" smtClean="0">
                <a:latin typeface="+mn-lt"/>
              </a:rPr>
              <a:t>UN </a:t>
            </a:r>
            <a:r>
              <a:rPr lang="es-ES_tradnl" sz="2400" b="1" dirty="0" smtClean="0">
                <a:solidFill>
                  <a:schemeClr val="accent5"/>
                </a:solidFill>
                <a:latin typeface="+mn-lt"/>
              </a:rPr>
              <a:t>camino </a:t>
            </a:r>
            <a:r>
              <a:rPr lang="es-ES_tradnl" sz="2400" b="1" dirty="0">
                <a:solidFill>
                  <a:schemeClr val="accent5"/>
                </a:solidFill>
                <a:latin typeface="+mn-lt"/>
              </a:rPr>
              <a:t>de costo mínimo</a:t>
            </a:r>
            <a:r>
              <a:rPr lang="es-ES_tradnl" sz="2400" dirty="0">
                <a:latin typeface="+mn-lt"/>
              </a:rPr>
              <a:t> de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a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en </a:t>
            </a:r>
            <a:r>
              <a:rPr lang="es-ES_tradnl" sz="2400" b="1" i="1" dirty="0">
                <a:latin typeface="+mn-lt"/>
              </a:rPr>
              <a:t>G</a:t>
            </a:r>
            <a:endParaRPr lang="es-ES_tradnl" sz="2400" b="1" dirty="0">
              <a:latin typeface="+mn-lt"/>
            </a:endParaRPr>
          </a:p>
          <a:p>
            <a:pPr algn="ctr" eaLnBrk="1" hangingPunct="1"/>
            <a:endParaRPr lang="es-ES_tradnl" sz="2400" dirty="0">
              <a:latin typeface="+mn-lt"/>
            </a:endParaRPr>
          </a:p>
          <a:p>
            <a:pPr algn="ctr" eaLnBrk="1" hangingPunct="1"/>
            <a:r>
              <a:rPr lang="es-ES_tradnl" sz="2400" dirty="0" smtClean="0">
                <a:latin typeface="+mn-lt"/>
              </a:rPr>
              <a:t>Ni </a:t>
            </a:r>
            <a:r>
              <a:rPr lang="es-ES_tradnl" sz="2400" dirty="0">
                <a:latin typeface="+mn-lt"/>
              </a:rPr>
              <a:t>los </a:t>
            </a:r>
            <a:r>
              <a:rPr lang="es-ES_tradnl" sz="2400" b="1" dirty="0">
                <a:solidFill>
                  <a:schemeClr val="accent5"/>
                </a:solidFill>
                <a:latin typeface="+mn-lt"/>
              </a:rPr>
              <a:t>caminos de costo mínimo </a:t>
            </a:r>
            <a:r>
              <a:rPr lang="es-ES_tradnl" sz="2400" dirty="0">
                <a:latin typeface="+mn-lt"/>
              </a:rPr>
              <a:t>ni el “</a:t>
            </a:r>
            <a:r>
              <a:rPr lang="es-ES_tradnl" sz="2400" b="1" i="1" dirty="0">
                <a:latin typeface="+mn-lt"/>
              </a:rPr>
              <a:t>árbol de caminos de costo mínimo”</a:t>
            </a:r>
            <a:r>
              <a:rPr lang="es-ES_tradnl" sz="2400" dirty="0">
                <a:latin typeface="+mn-lt"/>
              </a:rPr>
              <a:t> son necesariamente </a:t>
            </a:r>
            <a:r>
              <a:rPr lang="es-ES_tradnl" sz="2400" dirty="0" smtClean="0">
                <a:latin typeface="+mn-lt"/>
              </a:rPr>
              <a:t>UNICOS</a:t>
            </a:r>
            <a:endParaRPr lang="es-ES_tradnl" sz="2400" dirty="0">
              <a:latin typeface="+mn-lt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398462" y="5791200"/>
            <a:ext cx="8353425" cy="9144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36513" y="515937"/>
            <a:ext cx="3025776" cy="2455863"/>
            <a:chOff x="-36513" y="396875"/>
            <a:chExt cx="3025776" cy="245586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  <a:endParaRPr lang="es-ES_tradnl" b="1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3</a:t>
              </a:r>
              <a:endParaRPr lang="es-ES_tradnl" b="1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9</a:t>
              </a:r>
              <a:endParaRPr lang="es-ES_tradnl" b="1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5</a:t>
              </a:r>
              <a:endParaRPr lang="es-ES_tradnl" b="1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11</a:t>
              </a:r>
              <a:endParaRPr lang="es-ES_tradnl" b="1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55108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7</a:t>
              </a:r>
              <a:endParaRPr lang="es-ES_tradnl" sz="1600" b="1" dirty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0426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2</a:t>
              </a:r>
              <a:endParaRPr lang="es-ES_tradnl" sz="1600" b="1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783168" y="750515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6</a:t>
              </a:r>
              <a:endParaRPr lang="es-ES_tradnl" sz="1600" b="1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763713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6</a:t>
              </a:r>
              <a:endParaRPr lang="es-ES_tradnl" sz="1600" b="1" dirty="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793470" y="1218784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4</a:t>
              </a:r>
              <a:endParaRPr lang="es-ES_tradnl" sz="1600" b="1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3</a:t>
              </a:r>
              <a:endParaRPr lang="es-ES_tradnl" sz="1600" b="1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414835" y="13477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1</a:t>
              </a:r>
              <a:endParaRPr lang="es-ES_tradnl" sz="1600" b="1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029915" y="135136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/>
                <a:t>2</a:t>
              </a:r>
              <a:endParaRPr lang="es-ES_tradnl" sz="1600" b="1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71140" y="970729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3</a:t>
              </a:r>
              <a:endParaRPr lang="es-ES_tradnl" sz="1600" b="1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12775" y="1860550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/>
                <a:t>5</a:t>
              </a:r>
              <a:endParaRPr lang="es-ES_tradnl" sz="1600" b="1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-36513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s</a:t>
              </a:r>
              <a:endParaRPr lang="es-ES_tradnl" i="1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3074987" y="515937"/>
            <a:ext cx="3097213" cy="2455863"/>
            <a:chOff x="-36513" y="396875"/>
            <a:chExt cx="3097213" cy="2455863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  <a:endParaRPr lang="es-ES_tradnl" b="1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3</a:t>
              </a:r>
              <a:endParaRPr lang="es-ES_tradnl" b="1" dirty="0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9</a:t>
              </a:r>
              <a:endParaRPr lang="es-ES_tradnl" b="1" dirty="0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5</a:t>
              </a:r>
              <a:endParaRPr lang="es-ES_tradnl" b="1" dirty="0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11</a:t>
              </a:r>
              <a:endParaRPr lang="es-ES_tradnl" b="1" dirty="0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62890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7</a:t>
              </a:r>
              <a:endParaRPr lang="es-ES_tradnl" sz="1600" b="1" dirty="0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16535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2</a:t>
              </a:r>
              <a:endParaRPr lang="es-ES_tradnl" sz="1600" b="1" dirty="0"/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763713" y="692150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6</a:t>
              </a:r>
              <a:endParaRPr lang="es-ES_tradnl" sz="1600" b="1" dirty="0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1763713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6</a:t>
              </a:r>
              <a:endParaRPr lang="es-ES_tradnl" sz="1600" b="1" dirty="0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1812925" y="11572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4</a:t>
              </a:r>
              <a:endParaRPr lang="es-ES_tradnl" sz="1600" b="1" dirty="0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3</a:t>
              </a:r>
              <a:endParaRPr lang="es-ES_tradnl" sz="1600" b="1" dirty="0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418010" y="13477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1</a:t>
              </a:r>
              <a:endParaRPr lang="es-ES_tradnl" sz="1600" b="1" dirty="0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010460" y="135136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/>
                <a:t>2</a:t>
              </a:r>
              <a:endParaRPr lang="es-ES_tradnl" sz="1600" b="1" dirty="0"/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612775" y="900113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3</a:t>
              </a:r>
              <a:endParaRPr lang="es-ES_tradnl" sz="1600" b="1" dirty="0"/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504031" y="1860551"/>
              <a:ext cx="6850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5</a:t>
              </a:r>
              <a:endParaRPr lang="es-ES_tradnl" sz="1600" b="1"/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-36513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s</a:t>
              </a:r>
              <a:endParaRPr lang="es-ES_tradnl" i="1"/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65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66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6046787" y="439737"/>
            <a:ext cx="3097213" cy="2455863"/>
            <a:chOff x="-36513" y="396875"/>
            <a:chExt cx="3097213" cy="2455863"/>
          </a:xfrm>
        </p:grpSpPr>
        <p:sp>
          <p:nvSpPr>
            <p:cNvPr id="68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  <a:endParaRPr lang="es-ES_tradnl" b="1"/>
            </a:p>
          </p:txBody>
        </p:sp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3</a:t>
              </a:r>
              <a:endParaRPr lang="es-ES_tradnl" b="1" dirty="0"/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9</a:t>
              </a:r>
              <a:endParaRPr lang="es-ES_tradnl" b="1" dirty="0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5</a:t>
              </a:r>
              <a:endParaRPr lang="es-ES_tradnl" b="1" dirty="0"/>
            </a:p>
          </p:txBody>
        </p:sp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11</a:t>
              </a:r>
              <a:endParaRPr lang="es-ES_tradnl" b="1" dirty="0"/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0"/>
            <p:cNvSpPr txBox="1">
              <a:spLocks noChangeArrowheads="1"/>
            </p:cNvSpPr>
            <p:nvPr/>
          </p:nvSpPr>
          <p:spPr bwMode="auto">
            <a:xfrm>
              <a:off x="262890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7</a:t>
              </a:r>
              <a:endParaRPr lang="es-ES_tradnl" sz="1600" b="1" dirty="0"/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216535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2</a:t>
              </a:r>
              <a:endParaRPr lang="es-ES_tradnl" sz="1600" b="1" dirty="0"/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1763713" y="692150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6</a:t>
              </a:r>
              <a:endParaRPr lang="es-ES_tradnl" sz="1600" b="1" dirty="0"/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1763713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6</a:t>
              </a:r>
              <a:endParaRPr lang="es-ES_tradnl" sz="1600" b="1" dirty="0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1812925" y="11572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4</a:t>
              </a:r>
              <a:endParaRPr lang="es-ES_tradnl" sz="1600" b="1" dirty="0"/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3</a:t>
              </a:r>
              <a:endParaRPr lang="es-ES_tradnl" sz="1600" b="1" dirty="0"/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1476375" y="13477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1</a:t>
              </a:r>
              <a:endParaRPr lang="es-ES_tradnl" sz="1600" b="1" dirty="0"/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971550" y="133191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2</a:t>
              </a:r>
              <a:endParaRPr lang="es-ES_tradnl" sz="1600" b="1"/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612775" y="900113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/>
                <a:t>3</a:t>
              </a:r>
              <a:endParaRPr lang="es-ES_tradnl" sz="1600" b="1" dirty="0"/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504031" y="1860551"/>
              <a:ext cx="6850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5</a:t>
              </a:r>
              <a:endParaRPr lang="es-ES_tradnl" sz="1600" b="1"/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-36513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s</a:t>
              </a:r>
              <a:endParaRPr lang="es-ES_tradnl" i="1"/>
            </a:p>
          </p:txBody>
        </p:sp>
        <p:sp>
          <p:nvSpPr>
            <p:cNvPr id="94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95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96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97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sp>
        <p:nvSpPr>
          <p:cNvPr id="101" name="Oval 5"/>
          <p:cNvSpPr>
            <a:spLocks noChangeArrowheads="1"/>
          </p:cNvSpPr>
          <p:nvPr/>
        </p:nvSpPr>
        <p:spPr bwMode="auto">
          <a:xfrm>
            <a:off x="1835150" y="3573463"/>
            <a:ext cx="504825" cy="50323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0</a:t>
            </a:r>
            <a:endParaRPr lang="es-ES_tradnl" b="1"/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1042988" y="4365625"/>
            <a:ext cx="504825" cy="5032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5</a:t>
            </a:r>
            <a:endParaRPr lang="es-ES_tradnl" b="1"/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2698750" y="4365625"/>
            <a:ext cx="504825" cy="5032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3</a:t>
            </a:r>
            <a:endParaRPr lang="es-ES_tradnl" b="1"/>
          </a:p>
        </p:txBody>
      </p:sp>
      <p:sp>
        <p:nvSpPr>
          <p:cNvPr id="104" name="Oval 8"/>
          <p:cNvSpPr>
            <a:spLocks noChangeArrowheads="1"/>
          </p:cNvSpPr>
          <p:nvPr/>
        </p:nvSpPr>
        <p:spPr bwMode="auto">
          <a:xfrm>
            <a:off x="1042988" y="5518150"/>
            <a:ext cx="504825" cy="5032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11</a:t>
            </a:r>
            <a:endParaRPr lang="es-ES_tradnl" b="1"/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2698750" y="5518150"/>
            <a:ext cx="504825" cy="5032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9</a:t>
            </a:r>
            <a:endParaRPr lang="es-ES_tradnl" b="1"/>
          </a:p>
        </p:txBody>
      </p:sp>
      <p:sp>
        <p:nvSpPr>
          <p:cNvPr id="106" name="Line 10"/>
          <p:cNvSpPr>
            <a:spLocks noChangeShapeType="1"/>
          </p:cNvSpPr>
          <p:nvPr/>
        </p:nvSpPr>
        <p:spPr bwMode="auto">
          <a:xfrm>
            <a:off x="1258888" y="4868863"/>
            <a:ext cx="0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1"/>
          <p:cNvSpPr>
            <a:spLocks noChangeShapeType="1"/>
          </p:cNvSpPr>
          <p:nvPr/>
        </p:nvSpPr>
        <p:spPr bwMode="auto">
          <a:xfrm>
            <a:off x="2987675" y="4868863"/>
            <a:ext cx="0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2339975" y="3933825"/>
            <a:ext cx="503238" cy="358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3"/>
          <p:cNvSpPr>
            <a:spLocks noChangeShapeType="1"/>
          </p:cNvSpPr>
          <p:nvPr/>
        </p:nvSpPr>
        <p:spPr bwMode="auto">
          <a:xfrm flipH="1">
            <a:off x="1331913" y="3933825"/>
            <a:ext cx="503237" cy="358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Text Box 14"/>
          <p:cNvSpPr txBox="1">
            <a:spLocks noChangeArrowheads="1"/>
          </p:cNvSpPr>
          <p:nvPr/>
        </p:nvSpPr>
        <p:spPr bwMode="auto">
          <a:xfrm>
            <a:off x="1906588" y="3219483"/>
            <a:ext cx="433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 dirty="0"/>
              <a:t>s</a:t>
            </a:r>
            <a:endParaRPr lang="es-ES_tradnl" sz="2000" b="1" i="1" dirty="0"/>
          </a:p>
        </p:txBody>
      </p:sp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6003925" y="2916237"/>
            <a:ext cx="504825" cy="5032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0</a:t>
            </a:r>
            <a:endParaRPr lang="es-ES_tradnl" b="1"/>
          </a:p>
        </p:txBody>
      </p:sp>
      <p:sp>
        <p:nvSpPr>
          <p:cNvPr id="112" name="Oval 16"/>
          <p:cNvSpPr>
            <a:spLocks noChangeArrowheads="1"/>
          </p:cNvSpPr>
          <p:nvPr/>
        </p:nvSpPr>
        <p:spPr bwMode="auto">
          <a:xfrm>
            <a:off x="6035675" y="4629150"/>
            <a:ext cx="504825" cy="50323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5</a:t>
            </a:r>
            <a:endParaRPr lang="es-ES_tradnl" b="1"/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6003925" y="3795712"/>
            <a:ext cx="504825" cy="5032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3</a:t>
            </a:r>
            <a:endParaRPr lang="es-ES_tradnl" b="1"/>
          </a:p>
        </p:txBody>
      </p:sp>
      <p:sp>
        <p:nvSpPr>
          <p:cNvPr id="114" name="Oval 18"/>
          <p:cNvSpPr>
            <a:spLocks noChangeArrowheads="1"/>
          </p:cNvSpPr>
          <p:nvPr/>
        </p:nvSpPr>
        <p:spPr bwMode="auto">
          <a:xfrm>
            <a:off x="6043613" y="6276975"/>
            <a:ext cx="504825" cy="50323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11</a:t>
            </a:r>
            <a:endParaRPr lang="es-ES_tradnl" b="1"/>
          </a:p>
        </p:txBody>
      </p:sp>
      <p:sp>
        <p:nvSpPr>
          <p:cNvPr id="115" name="Oval 19"/>
          <p:cNvSpPr>
            <a:spLocks noChangeArrowheads="1"/>
          </p:cNvSpPr>
          <p:nvPr/>
        </p:nvSpPr>
        <p:spPr bwMode="auto">
          <a:xfrm>
            <a:off x="6027738" y="5483225"/>
            <a:ext cx="504825" cy="50323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b="1"/>
              <a:t>9</a:t>
            </a:r>
            <a:endParaRPr lang="es-ES_tradnl" b="1"/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5715000" y="2819400"/>
            <a:ext cx="433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 dirty="0"/>
              <a:t>s</a:t>
            </a:r>
            <a:endParaRPr lang="es-ES_tradnl" sz="2000" b="1" i="1" dirty="0"/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2443940" y="3776246"/>
            <a:ext cx="433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3</a:t>
            </a:r>
            <a:endParaRPr lang="es-ES_tradnl" sz="1600" b="1" dirty="0"/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2991255" y="4933950"/>
            <a:ext cx="433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6</a:t>
            </a:r>
            <a:endParaRPr lang="es-ES_tradnl" sz="1600" b="1" dirty="0"/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1452157" y="3795701"/>
            <a:ext cx="433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5</a:t>
            </a:r>
            <a:endParaRPr lang="es-ES_tradnl" sz="1600" b="1" dirty="0"/>
          </a:p>
        </p:txBody>
      </p:sp>
      <p:sp>
        <p:nvSpPr>
          <p:cNvPr id="120" name="Text Box 28"/>
          <p:cNvSpPr txBox="1">
            <a:spLocks noChangeArrowheads="1"/>
          </p:cNvSpPr>
          <p:nvPr/>
        </p:nvSpPr>
        <p:spPr bwMode="auto">
          <a:xfrm>
            <a:off x="1002183" y="4941888"/>
            <a:ext cx="433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6</a:t>
            </a:r>
            <a:endParaRPr lang="es-ES_tradnl" sz="1600" b="1" dirty="0"/>
          </a:p>
        </p:txBody>
      </p:sp>
      <p:sp>
        <p:nvSpPr>
          <p:cNvPr id="121" name="Line 29"/>
          <p:cNvSpPr>
            <a:spLocks noChangeShapeType="1"/>
          </p:cNvSpPr>
          <p:nvPr/>
        </p:nvSpPr>
        <p:spPr bwMode="auto">
          <a:xfrm>
            <a:off x="6253163" y="3419475"/>
            <a:ext cx="0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6261100" y="4283075"/>
            <a:ext cx="0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1"/>
          <p:cNvSpPr>
            <a:spLocks noChangeShapeType="1"/>
          </p:cNvSpPr>
          <p:nvPr/>
        </p:nvSpPr>
        <p:spPr bwMode="auto">
          <a:xfrm>
            <a:off x="6269038" y="5148262"/>
            <a:ext cx="0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2"/>
          <p:cNvSpPr>
            <a:spLocks noChangeShapeType="1"/>
          </p:cNvSpPr>
          <p:nvPr/>
        </p:nvSpPr>
        <p:spPr bwMode="auto">
          <a:xfrm>
            <a:off x="6292850" y="5972175"/>
            <a:ext cx="0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Text Box 33"/>
          <p:cNvSpPr txBox="1">
            <a:spLocks noChangeArrowheads="1"/>
          </p:cNvSpPr>
          <p:nvPr/>
        </p:nvSpPr>
        <p:spPr bwMode="auto">
          <a:xfrm>
            <a:off x="6305145" y="3438930"/>
            <a:ext cx="433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3</a:t>
            </a:r>
            <a:endParaRPr lang="es-ES_tradnl" sz="1600" b="1"/>
          </a:p>
        </p:txBody>
      </p:sp>
      <p:sp>
        <p:nvSpPr>
          <p:cNvPr id="126" name="Text Box 34"/>
          <p:cNvSpPr txBox="1">
            <a:spLocks noChangeArrowheads="1"/>
          </p:cNvSpPr>
          <p:nvPr/>
        </p:nvSpPr>
        <p:spPr bwMode="auto">
          <a:xfrm>
            <a:off x="6313082" y="4296180"/>
            <a:ext cx="433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2</a:t>
            </a:r>
            <a:endParaRPr lang="es-ES_tradnl" sz="1600" b="1"/>
          </a:p>
        </p:txBody>
      </p:sp>
      <p:sp>
        <p:nvSpPr>
          <p:cNvPr id="127" name="Text Box 35"/>
          <p:cNvSpPr txBox="1">
            <a:spLocks noChangeArrowheads="1"/>
          </p:cNvSpPr>
          <p:nvPr/>
        </p:nvSpPr>
        <p:spPr bwMode="auto">
          <a:xfrm>
            <a:off x="6321020" y="5159780"/>
            <a:ext cx="433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4</a:t>
            </a:r>
            <a:endParaRPr lang="es-ES_tradnl" sz="1600" b="1"/>
          </a:p>
        </p:txBody>
      </p:sp>
      <p:sp>
        <p:nvSpPr>
          <p:cNvPr id="128" name="Text Box 36"/>
          <p:cNvSpPr txBox="1">
            <a:spLocks noChangeArrowheads="1"/>
          </p:cNvSpPr>
          <p:nvPr/>
        </p:nvSpPr>
        <p:spPr bwMode="auto">
          <a:xfrm>
            <a:off x="6313082" y="5951942"/>
            <a:ext cx="433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2</a:t>
            </a:r>
            <a:endParaRPr lang="es-ES_tradnl" sz="1600" b="1"/>
          </a:p>
        </p:txBody>
      </p:sp>
      <p:sp>
        <p:nvSpPr>
          <p:cNvPr id="129" name="Text Box 37"/>
          <p:cNvSpPr txBox="1">
            <a:spLocks noChangeArrowheads="1"/>
          </p:cNvSpPr>
          <p:nvPr/>
        </p:nvSpPr>
        <p:spPr bwMode="auto">
          <a:xfrm>
            <a:off x="323850" y="6243638"/>
            <a:ext cx="4895850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/>
              <a:t>u</a:t>
            </a:r>
            <a:r>
              <a:rPr lang="en-US" sz="2000" b="1" dirty="0" smtClean="0"/>
              <a:t>n </a:t>
            </a:r>
            <a:r>
              <a:rPr lang="en-US" sz="2000" b="1" dirty="0" err="1"/>
              <a:t>árbol</a:t>
            </a:r>
            <a:r>
              <a:rPr lang="en-US" sz="2000" b="1" dirty="0"/>
              <a:t> de </a:t>
            </a:r>
            <a:r>
              <a:rPr lang="en-US" sz="2000" b="1" dirty="0" err="1"/>
              <a:t>caminos</a:t>
            </a:r>
            <a:r>
              <a:rPr lang="en-US" sz="2000" b="1" dirty="0"/>
              <a:t> de costo </a:t>
            </a:r>
            <a:r>
              <a:rPr lang="en-US" sz="2000" b="1" dirty="0" err="1"/>
              <a:t>mínimo</a:t>
            </a:r>
            <a:endParaRPr lang="es-ES_tradnl" sz="2000" b="1" dirty="0"/>
          </a:p>
        </p:txBody>
      </p:sp>
      <p:sp>
        <p:nvSpPr>
          <p:cNvPr id="130" name="Text Box 38"/>
          <p:cNvSpPr txBox="1">
            <a:spLocks noChangeArrowheads="1"/>
          </p:cNvSpPr>
          <p:nvPr/>
        </p:nvSpPr>
        <p:spPr bwMode="auto">
          <a:xfrm>
            <a:off x="6945313" y="4475162"/>
            <a:ext cx="2122487" cy="1006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/>
              <a:t>OTRO </a:t>
            </a:r>
            <a:r>
              <a:rPr lang="en-US" sz="2000" b="1" dirty="0" err="1"/>
              <a:t>árbol</a:t>
            </a:r>
            <a:r>
              <a:rPr lang="en-US" sz="2000" b="1" dirty="0"/>
              <a:t> de </a:t>
            </a:r>
            <a:r>
              <a:rPr lang="en-US" sz="2000" b="1" dirty="0" err="1"/>
              <a:t>caminos</a:t>
            </a:r>
            <a:r>
              <a:rPr lang="en-US" sz="2000" b="1" dirty="0"/>
              <a:t> de costo </a:t>
            </a:r>
            <a:r>
              <a:rPr lang="en-US" sz="2000" b="1" dirty="0" err="1"/>
              <a:t>mínimo</a:t>
            </a:r>
            <a:endParaRPr lang="es-ES_tradnl" sz="2000" b="1" dirty="0"/>
          </a:p>
        </p:txBody>
      </p:sp>
      <p:sp>
        <p:nvSpPr>
          <p:cNvPr id="131" name="Oval 39"/>
          <p:cNvSpPr>
            <a:spLocks noChangeArrowheads="1"/>
          </p:cNvSpPr>
          <p:nvPr/>
        </p:nvSpPr>
        <p:spPr bwMode="auto">
          <a:xfrm>
            <a:off x="2991255" y="4076700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 dirty="0"/>
              <a:t>t</a:t>
            </a:r>
            <a:endParaRPr lang="es-ES_tradnl" sz="2000" b="1" i="1" dirty="0"/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2971800" y="5220510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/>
              <a:t>x</a:t>
            </a:r>
            <a:endParaRPr lang="es-ES_tradnl" sz="2000" b="1" i="1"/>
          </a:p>
        </p:txBody>
      </p:sp>
      <p:sp>
        <p:nvSpPr>
          <p:cNvPr id="133" name="Oval 41"/>
          <p:cNvSpPr>
            <a:spLocks noChangeArrowheads="1"/>
          </p:cNvSpPr>
          <p:nvPr/>
        </p:nvSpPr>
        <p:spPr bwMode="auto">
          <a:xfrm>
            <a:off x="863600" y="5257800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 dirty="0"/>
              <a:t>z</a:t>
            </a:r>
            <a:endParaRPr lang="es-ES_tradnl" sz="2000" b="1" i="1" dirty="0"/>
          </a:p>
        </p:txBody>
      </p:sp>
      <p:sp>
        <p:nvSpPr>
          <p:cNvPr id="134" name="Oval 42"/>
          <p:cNvSpPr>
            <a:spLocks noChangeArrowheads="1"/>
          </p:cNvSpPr>
          <p:nvPr/>
        </p:nvSpPr>
        <p:spPr bwMode="auto">
          <a:xfrm>
            <a:off x="863600" y="4076700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 dirty="0"/>
              <a:t>y</a:t>
            </a:r>
            <a:endParaRPr lang="es-ES_tradnl" sz="2000" b="1" i="1" dirty="0"/>
          </a:p>
        </p:txBody>
      </p:sp>
      <p:sp>
        <p:nvSpPr>
          <p:cNvPr id="135" name="Oval 43"/>
          <p:cNvSpPr>
            <a:spLocks noChangeArrowheads="1"/>
          </p:cNvSpPr>
          <p:nvPr/>
        </p:nvSpPr>
        <p:spPr bwMode="auto">
          <a:xfrm>
            <a:off x="5715000" y="5267325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/>
              <a:t>x</a:t>
            </a:r>
            <a:endParaRPr lang="es-ES_tradnl" sz="2000" b="1" i="1"/>
          </a:p>
        </p:txBody>
      </p:sp>
      <p:sp>
        <p:nvSpPr>
          <p:cNvPr id="136" name="Oval 44"/>
          <p:cNvSpPr>
            <a:spLocks noChangeArrowheads="1"/>
          </p:cNvSpPr>
          <p:nvPr/>
        </p:nvSpPr>
        <p:spPr bwMode="auto">
          <a:xfrm>
            <a:off x="5715000" y="3540125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/>
              <a:t>t</a:t>
            </a:r>
            <a:endParaRPr lang="es-ES_tradnl" sz="2000" b="1" i="1"/>
          </a:p>
        </p:txBody>
      </p:sp>
      <p:sp>
        <p:nvSpPr>
          <p:cNvPr id="137" name="Oval 45"/>
          <p:cNvSpPr>
            <a:spLocks noChangeArrowheads="1"/>
          </p:cNvSpPr>
          <p:nvPr/>
        </p:nvSpPr>
        <p:spPr bwMode="auto">
          <a:xfrm>
            <a:off x="5746750" y="4364037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/>
              <a:t>y</a:t>
            </a:r>
            <a:endParaRPr lang="es-ES_tradnl" sz="2000" b="1" i="1"/>
          </a:p>
        </p:txBody>
      </p:sp>
      <p:sp>
        <p:nvSpPr>
          <p:cNvPr id="138" name="Oval 46"/>
          <p:cNvSpPr>
            <a:spLocks noChangeArrowheads="1"/>
          </p:cNvSpPr>
          <p:nvPr/>
        </p:nvSpPr>
        <p:spPr bwMode="auto">
          <a:xfrm>
            <a:off x="5715000" y="6011862"/>
            <a:ext cx="4318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i="1"/>
              <a:t>z</a:t>
            </a:r>
            <a:endParaRPr lang="es-ES_tradnl" sz="2000" b="1" i="1"/>
          </a:p>
        </p:txBody>
      </p:sp>
      <p:sp>
        <p:nvSpPr>
          <p:cNvPr id="140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s-ES_tradnl" sz="3600" dirty="0" smtClean="0"/>
              <a:t>Árbol </a:t>
            </a:r>
            <a:r>
              <a:rPr lang="es-ES_tradnl" sz="3600" dirty="0"/>
              <a:t>de los caminos de costo mínimo </a:t>
            </a:r>
          </a:p>
        </p:txBody>
      </p:sp>
    </p:spTree>
    <p:extLst>
      <p:ext uri="{BB962C8B-B14F-4D97-AF65-F5344CB8AC3E}">
        <p14:creationId xmlns:p14="http://schemas.microsoft.com/office/powerpoint/2010/main" val="13311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Técnica</a:t>
            </a:r>
            <a:r>
              <a:rPr lang="en-US" dirty="0" smtClean="0"/>
              <a:t> de </a:t>
            </a:r>
            <a:r>
              <a:rPr lang="en-US" i="1" dirty="0" err="1" smtClean="0"/>
              <a:t>relajación</a:t>
            </a:r>
            <a:r>
              <a:rPr lang="en-US" dirty="0" smtClean="0"/>
              <a:t> (RELAX)</a:t>
            </a:r>
            <a:endParaRPr lang="es-E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35342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1" dirty="0">
                <a:solidFill>
                  <a:srgbClr val="0070C0"/>
                </a:solidFill>
              </a:rPr>
              <a:t>d[v]</a:t>
            </a:r>
            <a:r>
              <a:rPr lang="es-ES" sz="2400" b="1" i="1" dirty="0">
                <a:solidFill>
                  <a:srgbClr val="0070C0"/>
                </a:solidFill>
              </a:rPr>
              <a:t> </a:t>
            </a:r>
            <a:r>
              <a:rPr lang="es-ES" sz="2400" b="1" i="1" dirty="0"/>
              <a:t>- </a:t>
            </a:r>
            <a:r>
              <a:rPr lang="es-ES" sz="2400" b="1" i="1" dirty="0">
                <a:solidFill>
                  <a:srgbClr val="00B050"/>
                </a:solidFill>
              </a:rPr>
              <a:t>costo mínimo </a:t>
            </a:r>
            <a:r>
              <a:rPr lang="es-ES" sz="2400" b="1" i="1" dirty="0" smtClean="0">
                <a:solidFill>
                  <a:srgbClr val="00B050"/>
                </a:solidFill>
              </a:rPr>
              <a:t>estimado</a:t>
            </a:r>
            <a:r>
              <a:rPr lang="es-ES" sz="2400" dirty="0" smtClean="0"/>
              <a:t>:</a:t>
            </a:r>
            <a:endParaRPr lang="es-ES" sz="2400" dirty="0"/>
          </a:p>
          <a:p>
            <a:pPr eaLnBrk="1" hangingPunct="1">
              <a:spcBef>
                <a:spcPct val="50000"/>
              </a:spcBef>
            </a:pPr>
            <a:r>
              <a:rPr lang="es-ES" sz="2400" dirty="0"/>
              <a:t>R</a:t>
            </a:r>
            <a:r>
              <a:rPr lang="es-ES" sz="2400" dirty="0" smtClean="0"/>
              <a:t>epresenta </a:t>
            </a:r>
            <a:r>
              <a:rPr lang="es-ES" sz="2400" dirty="0"/>
              <a:t>la </a:t>
            </a:r>
            <a:r>
              <a:rPr lang="es-ES" sz="2400" b="1" dirty="0">
                <a:solidFill>
                  <a:srgbClr val="0070C0"/>
                </a:solidFill>
              </a:rPr>
              <a:t>cota superior </a:t>
            </a:r>
            <a:r>
              <a:rPr lang="es-ES" sz="2400" b="1" dirty="0"/>
              <a:t>para el costo del camino de costo mínimo</a:t>
            </a:r>
            <a:r>
              <a:rPr lang="es-ES" sz="2400" dirty="0"/>
              <a:t> de </a:t>
            </a:r>
            <a:r>
              <a:rPr lang="es-ES" sz="2400" b="1" i="1" dirty="0"/>
              <a:t>s</a:t>
            </a:r>
            <a:r>
              <a:rPr lang="es-ES" sz="2400" dirty="0"/>
              <a:t> a </a:t>
            </a:r>
            <a:r>
              <a:rPr lang="es-ES" sz="2400" b="1" i="1" dirty="0" smtClean="0"/>
              <a:t>v</a:t>
            </a:r>
            <a:r>
              <a:rPr lang="es-ES" sz="2400" b="1" dirty="0" smtClean="0"/>
              <a:t> </a:t>
            </a:r>
            <a:endParaRPr lang="es-ES" sz="2400" b="1" dirty="0"/>
          </a:p>
          <a:p>
            <a:pPr eaLnBrk="1" hangingPunct="1">
              <a:spcBef>
                <a:spcPct val="50000"/>
              </a:spcBef>
            </a:pPr>
            <a:endParaRPr lang="es-ES" sz="2400" dirty="0"/>
          </a:p>
          <a:p>
            <a:pPr eaLnBrk="1" hangingPunct="1">
              <a:spcBef>
                <a:spcPct val="50000"/>
              </a:spcBef>
            </a:pPr>
            <a:r>
              <a:rPr lang="es-ES" sz="2400" b="1" dirty="0"/>
              <a:t>d[v]</a:t>
            </a:r>
            <a:r>
              <a:rPr lang="es-ES" sz="2400" dirty="0"/>
              <a:t> y </a:t>
            </a:r>
            <a:r>
              <a:rPr lang="es-ES_tradnl" sz="2400" b="1" dirty="0"/>
              <a:t>π[</a:t>
            </a:r>
            <a:r>
              <a:rPr lang="es-ES_tradnl" sz="2400" b="1" i="1" dirty="0"/>
              <a:t>v</a:t>
            </a:r>
            <a:r>
              <a:rPr lang="es-ES_tradnl" sz="2400" b="1" dirty="0"/>
              <a:t>]</a:t>
            </a:r>
            <a:r>
              <a:rPr lang="es-ES_tradnl" b="1" dirty="0"/>
              <a:t> </a:t>
            </a:r>
            <a:r>
              <a:rPr lang="es-ES" sz="2400" dirty="0"/>
              <a:t>se </a:t>
            </a:r>
            <a:r>
              <a:rPr lang="es-ES_tradnl" sz="2400" dirty="0"/>
              <a:t>inicializan</a:t>
            </a:r>
            <a:r>
              <a:rPr lang="es-ES" sz="2400" dirty="0"/>
              <a:t> en </a:t>
            </a:r>
            <a:r>
              <a:rPr lang="es-ES_tradnl" sz="2400" i="1" dirty="0"/>
              <a:t>O</a:t>
            </a:r>
            <a:r>
              <a:rPr lang="es-ES_tradnl" sz="2400" i="1" dirty="0" smtClean="0"/>
              <a:t>(V</a:t>
            </a:r>
            <a:r>
              <a:rPr lang="es-ES_tradnl" sz="2400" i="1" dirty="0"/>
              <a:t>)</a:t>
            </a:r>
            <a:r>
              <a:rPr lang="es-ES_tradnl" sz="2400" dirty="0"/>
              <a:t> </a:t>
            </a:r>
            <a:r>
              <a:rPr lang="es-ES" sz="2400" dirty="0"/>
              <a:t>por el siguiente método:</a:t>
            </a:r>
            <a:endParaRPr lang="es-ES_tradnl" sz="2400" dirty="0"/>
          </a:p>
        </p:txBody>
      </p:sp>
      <p:sp>
        <p:nvSpPr>
          <p:cNvPr id="3" name="Rectángulo 2"/>
          <p:cNvSpPr/>
          <p:nvPr/>
        </p:nvSpPr>
        <p:spPr>
          <a:xfrm>
            <a:off x="611188" y="1268413"/>
            <a:ext cx="8304212" cy="13985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oup 12"/>
          <p:cNvGrpSpPr/>
          <p:nvPr/>
        </p:nvGrpSpPr>
        <p:grpSpPr>
          <a:xfrm>
            <a:off x="2590800" y="4076700"/>
            <a:ext cx="4457700" cy="2057400"/>
            <a:chOff x="2590800" y="4076700"/>
            <a:chExt cx="4457700" cy="2057400"/>
          </a:xfrm>
        </p:grpSpPr>
        <p:grpSp>
          <p:nvGrpSpPr>
            <p:cNvPr id="6" name="5 Grupo"/>
            <p:cNvGrpSpPr/>
            <p:nvPr/>
          </p:nvGrpSpPr>
          <p:grpSpPr>
            <a:xfrm>
              <a:off x="2590800" y="4076700"/>
              <a:ext cx="4457700" cy="2057400"/>
              <a:chOff x="2339975" y="4076700"/>
              <a:chExt cx="4457700" cy="2057400"/>
            </a:xfrm>
          </p:grpSpPr>
          <p:pic>
            <p:nvPicPr>
              <p:cNvPr id="7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975" y="4076700"/>
                <a:ext cx="4457700" cy="205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5019675" y="4813300"/>
                <a:ext cx="360363" cy="1444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5011738" y="4492625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_tradnl" sz="2400" b="1" dirty="0">
                    <a:sym typeface="Symbol" pitchFamily="18" charset="2"/>
                  </a:rPr>
                  <a:t></a:t>
                </a: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4643438" y="5243513"/>
                <a:ext cx="1079500" cy="3667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NULL</a:t>
                </a:r>
                <a:endParaRPr lang="es-ES_tradnl" b="1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038600" y="4876800"/>
              <a:ext cx="533400" cy="384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1276" y="5310611"/>
              <a:ext cx="533400" cy="384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5644956"/>
              <a:ext cx="533400" cy="384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63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"/>
          <p:cNvSpPr/>
          <p:nvPr/>
        </p:nvSpPr>
        <p:spPr>
          <a:xfrm>
            <a:off x="228600" y="914400"/>
            <a:ext cx="4267200" cy="41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900112"/>
            <a:ext cx="8763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 b="1" i="1" dirty="0">
                <a:latin typeface="+mn-lt"/>
              </a:rPr>
              <a:t>RELAX 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b="1" dirty="0">
                <a:latin typeface="+mn-lt"/>
              </a:rPr>
              <a:t>se aplica sobre los 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arcos</a:t>
            </a:r>
            <a:endParaRPr lang="es-ES_tradnl" sz="2400" b="1" dirty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sz="2400" b="1" i="1" dirty="0" smtClean="0">
                <a:latin typeface="+mn-lt"/>
              </a:rPr>
              <a:t>RELAX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sobre </a:t>
            </a:r>
            <a:r>
              <a:rPr lang="es-ES_tradnl" sz="2400" b="1" i="1" dirty="0">
                <a:solidFill>
                  <a:schemeClr val="accent5"/>
                </a:solidFill>
                <a:latin typeface="+mn-lt"/>
              </a:rPr>
              <a:t>(u, v)</a:t>
            </a:r>
            <a:r>
              <a:rPr lang="es-ES_tradnl" sz="2400" b="1" dirty="0">
                <a:latin typeface="+mn-lt"/>
              </a:rPr>
              <a:t>:</a:t>
            </a:r>
            <a:r>
              <a:rPr lang="es-ES_tradnl" sz="2400" b="1" i="1" dirty="0">
                <a:solidFill>
                  <a:schemeClr val="accent5"/>
                </a:solidFill>
                <a:latin typeface="+mn-lt"/>
              </a:rPr>
              <a:t>  </a:t>
            </a:r>
            <a:r>
              <a:rPr lang="es-ES_tradnl" sz="2400" dirty="0" smtClean="0">
                <a:latin typeface="+mn-lt"/>
              </a:rPr>
              <a:t>Su funcionalidad puede resumirse en función de la siguiente interrogante: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p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odemos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mejorar el costo 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del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camino  </a:t>
            </a:r>
            <a:r>
              <a:rPr lang="es-ES_tradnl" sz="2400" dirty="0">
                <a:latin typeface="+mn-lt"/>
              </a:rPr>
              <a:t>para ir de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a</a:t>
            </a:r>
            <a:r>
              <a:rPr lang="es-ES_tradnl" sz="24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v</a:t>
            </a:r>
            <a:r>
              <a:rPr lang="es-ES_tradnl" sz="2400" b="1" dirty="0" smtClean="0">
                <a:latin typeface="+mn-lt"/>
              </a:rPr>
              <a:t>, </a:t>
            </a:r>
            <a:r>
              <a:rPr lang="es-ES_tradnl" sz="2400" dirty="0" smtClean="0">
                <a:latin typeface="+mn-lt"/>
              </a:rPr>
              <a:t>hasta </a:t>
            </a:r>
            <a:r>
              <a:rPr lang="es-ES_tradnl" sz="2400" dirty="0">
                <a:latin typeface="+mn-lt"/>
              </a:rPr>
              <a:t>ahora asumido como </a:t>
            </a:r>
            <a:r>
              <a:rPr lang="es-ES_tradnl" sz="2400" dirty="0" smtClean="0">
                <a:latin typeface="+mn-lt"/>
              </a:rPr>
              <a:t>mínimo (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d[v]</a:t>
            </a:r>
            <a:r>
              <a:rPr lang="es-ES_tradnl" sz="2400" dirty="0" smtClean="0">
                <a:latin typeface="+mn-lt"/>
              </a:rPr>
              <a:t>)</a:t>
            </a:r>
            <a:r>
              <a:rPr lang="es-ES_tradnl" sz="2400" b="1" dirty="0" smtClean="0">
                <a:latin typeface="+mn-lt"/>
              </a:rPr>
              <a:t>,</a:t>
            </a:r>
            <a:r>
              <a:rPr lang="es-ES_tradnl" sz="2400" b="1" dirty="0" smtClean="0"/>
              <a:t> </a:t>
            </a:r>
            <a:r>
              <a:rPr lang="es-ES_tradnl" sz="2400" u="sng" dirty="0" smtClean="0">
                <a:latin typeface="+mn-lt"/>
              </a:rPr>
              <a:t>pasando </a:t>
            </a:r>
            <a:r>
              <a:rPr lang="es-ES_tradnl" sz="2400" u="sng" dirty="0">
                <a:latin typeface="+mn-lt"/>
              </a:rPr>
              <a:t>por </a:t>
            </a:r>
            <a:r>
              <a:rPr lang="es-ES_tradnl" sz="2400" b="1" i="1" u="sng" dirty="0">
                <a:latin typeface="+mn-lt"/>
              </a:rPr>
              <a:t>u</a:t>
            </a:r>
            <a:r>
              <a:rPr lang="es-ES_tradnl" sz="2400" u="sng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? </a:t>
            </a:r>
            <a:r>
              <a:rPr lang="es-ES_tradnl" sz="2400" dirty="0" smtClean="0">
                <a:latin typeface="+mn-lt"/>
              </a:rPr>
              <a:t>Si se puede, entonces: actualizar </a:t>
            </a:r>
            <a:r>
              <a:rPr lang="es-ES_tradnl" sz="2400" b="1" i="1" dirty="0">
                <a:latin typeface="+mn-lt"/>
              </a:rPr>
              <a:t>d[v]</a:t>
            </a:r>
            <a:r>
              <a:rPr lang="es-ES_tradnl" sz="2400" dirty="0">
                <a:latin typeface="+mn-lt"/>
              </a:rPr>
              <a:t> y  </a:t>
            </a:r>
            <a:r>
              <a:rPr lang="es-ES_tradnl" sz="2400" b="1" i="1" dirty="0" smtClean="0">
                <a:latin typeface="+mn-lt"/>
              </a:rPr>
              <a:t>π[v]</a:t>
            </a:r>
            <a:endParaRPr lang="es-ES_tradnl" sz="2400" b="1" i="1" dirty="0">
              <a:latin typeface="+mn-lt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568450" y="4581330"/>
            <a:ext cx="6203950" cy="2286000"/>
            <a:chOff x="1187450" y="4021138"/>
            <a:chExt cx="6875463" cy="2622550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4021138"/>
              <a:ext cx="6875463" cy="262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51200" y="4756150"/>
              <a:ext cx="431800" cy="431800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Técnica</a:t>
            </a:r>
            <a:r>
              <a:rPr lang="en-US" sz="3200" dirty="0" smtClean="0"/>
              <a:t> de </a:t>
            </a:r>
            <a:r>
              <a:rPr lang="en-US" sz="3200" i="1" dirty="0" err="1" smtClean="0"/>
              <a:t>relajación</a:t>
            </a:r>
            <a:r>
              <a:rPr lang="en-US" sz="3200" dirty="0" smtClean="0"/>
              <a:t> (RELAX)</a:t>
            </a:r>
            <a:endParaRPr lang="es-ES" sz="3200" dirty="0"/>
          </a:p>
        </p:txBody>
      </p:sp>
      <p:sp>
        <p:nvSpPr>
          <p:cNvPr id="2" name="Rectángulo redondeado 1"/>
          <p:cNvSpPr/>
          <p:nvPr/>
        </p:nvSpPr>
        <p:spPr>
          <a:xfrm>
            <a:off x="228600" y="1447800"/>
            <a:ext cx="8839200" cy="15759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238380"/>
            <a:ext cx="3500438" cy="1638420"/>
            <a:chOff x="5105400" y="3238380"/>
            <a:chExt cx="3500438" cy="1638420"/>
          </a:xfrm>
        </p:grpSpPr>
        <p:sp>
          <p:nvSpPr>
            <p:cNvPr id="8" name="7 Elipse"/>
            <p:cNvSpPr/>
            <p:nvPr/>
          </p:nvSpPr>
          <p:spPr>
            <a:xfrm>
              <a:off x="5105400" y="3929003"/>
              <a:ext cx="428625" cy="4286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s</a:t>
              </a:r>
              <a:endParaRPr lang="es-ES_tradn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7319963" y="3333690"/>
              <a:ext cx="428625" cy="4286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u</a:t>
              </a:r>
              <a:endParaRPr lang="es-ES_tradn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8177213" y="3905190"/>
              <a:ext cx="428625" cy="42862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v</a:t>
              </a:r>
              <a:endParaRPr lang="es-ES_tradnl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Conector recto de flecha"/>
            <p:cNvCxnSpPr>
              <a:stCxn id="9" idx="5"/>
              <a:endCxn id="10" idx="1"/>
            </p:cNvCxnSpPr>
            <p:nvPr/>
          </p:nvCxnSpPr>
          <p:spPr>
            <a:xfrm rot="16200000" flipH="1">
              <a:off x="7827963" y="3555940"/>
              <a:ext cx="269875" cy="5556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curvado"/>
            <p:cNvCxnSpPr>
              <a:stCxn id="8" idx="6"/>
            </p:cNvCxnSpPr>
            <p:nvPr/>
          </p:nvCxnSpPr>
          <p:spPr>
            <a:xfrm flipV="1">
              <a:off x="5534025" y="3500377"/>
              <a:ext cx="1785938" cy="642939"/>
            </a:xfrm>
            <a:prstGeom prst="curved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curvado"/>
            <p:cNvCxnSpPr>
              <a:stCxn id="8" idx="6"/>
              <a:endCxn id="10" idx="3"/>
            </p:cNvCxnSpPr>
            <p:nvPr/>
          </p:nvCxnSpPr>
          <p:spPr>
            <a:xfrm>
              <a:off x="5534025" y="4143316"/>
              <a:ext cx="2705959" cy="127728"/>
            </a:xfrm>
            <a:prstGeom prst="curvedConnector4">
              <a:avLst>
                <a:gd name="adj1" fmla="val 48840"/>
                <a:gd name="adj2" fmla="val 278974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2 CuadroTexto"/>
            <p:cNvSpPr txBox="1"/>
            <p:nvPr/>
          </p:nvSpPr>
          <p:spPr>
            <a:xfrm>
              <a:off x="7086600" y="4476690"/>
              <a:ext cx="92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d[v]</a:t>
              </a:r>
              <a:endParaRPr lang="es-ES" sz="2000" b="1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242050" y="3238380"/>
              <a:ext cx="92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d[u]</a:t>
              </a:r>
              <a:endParaRPr lang="es-E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0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9144000" cy="6800850"/>
          </a:xfrm>
          <a:prstGeom prst="rect">
            <a:avLst/>
          </a:prstGeom>
        </p:spPr>
      </p:pic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810827" y="3804171"/>
            <a:ext cx="2971800" cy="2435917"/>
          </a:xfrm>
          <a:prstGeom prst="wedgeRectCallout">
            <a:avLst>
              <a:gd name="adj1" fmla="val 2913"/>
              <a:gd name="adj2" fmla="val -7267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xtLst/>
        </p:spPr>
        <p:txBody>
          <a:bodyPr/>
          <a:lstStyle/>
          <a:p>
            <a:pPr algn="ctr"/>
            <a:r>
              <a:rPr lang="es-ES_tradnl" b="1" dirty="0" smtClean="0"/>
              <a:t>PROBLEMA</a:t>
            </a:r>
          </a:p>
          <a:p>
            <a:pPr algn="ctr"/>
            <a:r>
              <a:rPr lang="es-ES_tradnl" b="1" dirty="0" smtClean="0"/>
              <a:t>Un estudiante desea </a:t>
            </a:r>
            <a:r>
              <a:rPr lang="es-ES_tradnl" b="1" dirty="0"/>
              <a:t>encontrar la ruta más </a:t>
            </a:r>
            <a:r>
              <a:rPr lang="es-ES_tradnl" b="1" dirty="0" smtClean="0"/>
              <a:t>«económica» posible, </a:t>
            </a:r>
            <a:r>
              <a:rPr lang="es-ES_tradnl" b="1" dirty="0"/>
              <a:t>para ir </a:t>
            </a:r>
            <a:r>
              <a:rPr lang="es-ES_tradnl" b="1" dirty="0" smtClean="0"/>
              <a:t>desde su casa </a:t>
            </a:r>
            <a:r>
              <a:rPr lang="es-ES_tradnl" b="1" dirty="0"/>
              <a:t>a </a:t>
            </a:r>
            <a:r>
              <a:rPr lang="es-ES_tradnl" b="1" dirty="0" smtClean="0"/>
              <a:t>la Universidad de la Habana. </a:t>
            </a:r>
            <a:r>
              <a:rPr lang="es-ES_tradnl" b="1" dirty="0" smtClean="0">
                <a:solidFill>
                  <a:srgbClr val="FF0000"/>
                </a:solidFill>
              </a:rPr>
              <a:t>Cómo </a:t>
            </a:r>
            <a:r>
              <a:rPr lang="es-ES_tradnl" b="1" dirty="0">
                <a:solidFill>
                  <a:srgbClr val="FF0000"/>
                </a:solidFill>
              </a:rPr>
              <a:t>podríamos encontrar la </a:t>
            </a:r>
            <a:r>
              <a:rPr lang="es-ES_tradnl" b="1" dirty="0" smtClean="0">
                <a:solidFill>
                  <a:srgbClr val="FF0000"/>
                </a:solidFill>
              </a:rPr>
              <a:t>misma?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141F4E7A-9BCC-4F75-B3A2-B6646B49B2CB}" type="slidenum">
              <a:rPr lang="es-ES_tradnl" smtClean="0"/>
              <a:pPr>
                <a:defRPr/>
              </a:pPr>
              <a:t>2</a:t>
            </a:fld>
            <a:endParaRPr lang="es-ES_trad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381000" cy="383977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17" name="Freeform 16"/>
          <p:cNvSpPr/>
          <p:nvPr/>
        </p:nvSpPr>
        <p:spPr>
          <a:xfrm>
            <a:off x="1209964" y="27709"/>
            <a:ext cx="5938981" cy="2817091"/>
          </a:xfrm>
          <a:custGeom>
            <a:avLst/>
            <a:gdLst>
              <a:gd name="connsiteX0" fmla="*/ 5911272 w 5938981"/>
              <a:gd name="connsiteY0" fmla="*/ 2817091 h 2817091"/>
              <a:gd name="connsiteX1" fmla="*/ 5745018 w 5938981"/>
              <a:gd name="connsiteY1" fmla="*/ 1551709 h 2817091"/>
              <a:gd name="connsiteX2" fmla="*/ 5938981 w 5938981"/>
              <a:gd name="connsiteY2" fmla="*/ 0 h 2817091"/>
              <a:gd name="connsiteX3" fmla="*/ 5551054 w 5938981"/>
              <a:gd name="connsiteY3" fmla="*/ 55418 h 2817091"/>
              <a:gd name="connsiteX4" fmla="*/ 4645891 w 5938981"/>
              <a:gd name="connsiteY4" fmla="*/ 600364 h 2817091"/>
              <a:gd name="connsiteX5" fmla="*/ 3334327 w 5938981"/>
              <a:gd name="connsiteY5" fmla="*/ 738909 h 2817091"/>
              <a:gd name="connsiteX6" fmla="*/ 2632363 w 5938981"/>
              <a:gd name="connsiteY6" fmla="*/ 720436 h 2817091"/>
              <a:gd name="connsiteX7" fmla="*/ 1551709 w 5938981"/>
              <a:gd name="connsiteY7" fmla="*/ 258618 h 2817091"/>
              <a:gd name="connsiteX8" fmla="*/ 0 w 5938981"/>
              <a:gd name="connsiteY8" fmla="*/ 1524000 h 2817091"/>
              <a:gd name="connsiteX9" fmla="*/ 406400 w 5938981"/>
              <a:gd name="connsiteY9" fmla="*/ 1995055 h 2817091"/>
              <a:gd name="connsiteX10" fmla="*/ 424872 w 5938981"/>
              <a:gd name="connsiteY10" fmla="*/ 2013527 h 281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8981" h="2817091">
                <a:moveTo>
                  <a:pt x="5911272" y="2817091"/>
                </a:moveTo>
                <a:lnTo>
                  <a:pt x="5745018" y="1551709"/>
                </a:lnTo>
                <a:lnTo>
                  <a:pt x="5938981" y="0"/>
                </a:lnTo>
                <a:lnTo>
                  <a:pt x="5551054" y="55418"/>
                </a:lnTo>
                <a:lnTo>
                  <a:pt x="4645891" y="600364"/>
                </a:lnTo>
                <a:lnTo>
                  <a:pt x="3334327" y="738909"/>
                </a:lnTo>
                <a:lnTo>
                  <a:pt x="2632363" y="720436"/>
                </a:lnTo>
                <a:lnTo>
                  <a:pt x="1551709" y="258618"/>
                </a:lnTo>
                <a:lnTo>
                  <a:pt x="0" y="1524000"/>
                </a:lnTo>
                <a:lnTo>
                  <a:pt x="406400" y="1995055"/>
                </a:lnTo>
                <a:lnTo>
                  <a:pt x="424872" y="2013527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068945" y="2013527"/>
            <a:ext cx="5061528" cy="1302328"/>
          </a:xfrm>
          <a:custGeom>
            <a:avLst/>
            <a:gdLst>
              <a:gd name="connsiteX0" fmla="*/ 5061528 w 5061528"/>
              <a:gd name="connsiteY0" fmla="*/ 895928 h 1302328"/>
              <a:gd name="connsiteX1" fmla="*/ 2576946 w 5061528"/>
              <a:gd name="connsiteY1" fmla="*/ 1034473 h 1302328"/>
              <a:gd name="connsiteX2" fmla="*/ 914400 w 5061528"/>
              <a:gd name="connsiteY2" fmla="*/ 1302328 h 1302328"/>
              <a:gd name="connsiteX3" fmla="*/ 692728 w 5061528"/>
              <a:gd name="connsiteY3" fmla="*/ 757382 h 1302328"/>
              <a:gd name="connsiteX4" fmla="*/ 637310 w 5061528"/>
              <a:gd name="connsiteY4" fmla="*/ 0 h 1302328"/>
              <a:gd name="connsiteX5" fmla="*/ 0 w 5061528"/>
              <a:gd name="connsiteY5" fmla="*/ 36946 h 1302328"/>
              <a:gd name="connsiteX6" fmla="*/ 0 w 5061528"/>
              <a:gd name="connsiteY6" fmla="*/ 36946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1528" h="1302328">
                <a:moveTo>
                  <a:pt x="5061528" y="895928"/>
                </a:moveTo>
                <a:lnTo>
                  <a:pt x="2576946" y="1034473"/>
                </a:lnTo>
                <a:lnTo>
                  <a:pt x="914400" y="1302328"/>
                </a:lnTo>
                <a:lnTo>
                  <a:pt x="692728" y="757382"/>
                </a:lnTo>
                <a:lnTo>
                  <a:pt x="637310" y="0"/>
                </a:lnTo>
                <a:lnTo>
                  <a:pt x="0" y="36946"/>
                </a:lnTo>
                <a:lnTo>
                  <a:pt x="0" y="36946"/>
                </a:lnTo>
              </a:path>
            </a:pathLst>
          </a:custGeom>
          <a:noFill/>
          <a:ln w="3810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123544" y="2646216"/>
            <a:ext cx="230910" cy="546910"/>
            <a:chOff x="7123544" y="2646216"/>
            <a:chExt cx="230910" cy="546910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9" name="Oval 18"/>
            <p:cNvSpPr/>
            <p:nvPr/>
          </p:nvSpPr>
          <p:spPr>
            <a:xfrm>
              <a:off x="7148945" y="2646216"/>
              <a:ext cx="166255" cy="1801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23544" y="2844800"/>
              <a:ext cx="230910" cy="20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4344" y="2989926"/>
              <a:ext cx="122383" cy="20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81000" y="3804171"/>
            <a:ext cx="5029200" cy="2825229"/>
          </a:xfrm>
          <a:prstGeom prst="roundRect">
            <a:avLst>
              <a:gd name="adj" fmla="val 456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MODELACIÓN DEL PROBLEMA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Las </a:t>
            </a:r>
            <a:r>
              <a:rPr lang="en-US" dirty="0" err="1" smtClean="0">
                <a:solidFill>
                  <a:schemeClr val="tx1"/>
                </a:solidFill>
              </a:rPr>
              <a:t>calles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</a:rPr>
              <a:t>(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arcos del grafo</a:t>
            </a:r>
            <a:r>
              <a:rPr lang="es-MX" b="1" dirty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tienen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orientaci</a:t>
            </a:r>
            <a:r>
              <a:rPr lang="es-MX" dirty="0" err="1" smtClean="0">
                <a:solidFill>
                  <a:schemeClr val="tx1"/>
                </a:solidFill>
              </a:rPr>
              <a:t>ón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grafo dirigido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Hay algunas calles mejores (calzadas) que otras (calles estrechas) </a:t>
            </a:r>
            <a:r>
              <a:rPr lang="es-MX" dirty="0" smtClean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grafo ponderado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Las esquinas serían los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vértices del grafo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381000" y="3657600"/>
            <a:ext cx="83058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Consideraciones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los </a:t>
            </a:r>
            <a:r>
              <a:rPr lang="en-US" dirty="0" err="1" smtClean="0"/>
              <a:t>algoritmos</a:t>
            </a:r>
            <a:endParaRPr lang="es-E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550" y="1246287"/>
            <a:ext cx="890905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sz="2400" dirty="0" smtClean="0">
                <a:latin typeface="+mn-lt"/>
              </a:rPr>
              <a:t>En los algoritmos que resuelven el </a:t>
            </a:r>
            <a:r>
              <a:rPr lang="es-MX" sz="2400" b="1" dirty="0" smtClean="0">
                <a:latin typeface="+mn-lt"/>
              </a:rPr>
              <a:t>problema de los caminos de costo mínimo con un solo origen</a:t>
            </a:r>
            <a:r>
              <a:rPr lang="es-MX" sz="2400" dirty="0" smtClean="0">
                <a:latin typeface="+mn-lt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MX" sz="2400" dirty="0" smtClean="0">
                <a:latin typeface="+mn-lt"/>
              </a:rPr>
              <a:t>Las inicializaciones se hacen mediante </a:t>
            </a:r>
            <a:r>
              <a:rPr lang="es-MX" sz="2400" b="1" dirty="0" smtClean="0">
                <a:latin typeface="+mn-lt"/>
              </a:rPr>
              <a:t>INITIALIZE-SINGLE-SOURCE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MX" sz="2400" dirty="0" smtClean="0">
                <a:latin typeface="+mn-lt"/>
              </a:rPr>
              <a:t>El </a:t>
            </a:r>
            <a:r>
              <a:rPr lang="es-MX" sz="2400" b="1" dirty="0" smtClean="0">
                <a:latin typeface="+mn-lt"/>
              </a:rPr>
              <a:t>RELAX </a:t>
            </a:r>
            <a:r>
              <a:rPr lang="es-MX" sz="2400" dirty="0" smtClean="0">
                <a:latin typeface="+mn-lt"/>
              </a:rPr>
              <a:t>es quien único puede hacer que </a:t>
            </a:r>
            <a:r>
              <a:rPr lang="es-MX" sz="2400" b="1" dirty="0" smtClean="0">
                <a:latin typeface="+mn-lt"/>
              </a:rPr>
              <a:t>d[v]</a:t>
            </a:r>
            <a:r>
              <a:rPr lang="es-MX" sz="2400" i="1" dirty="0" smtClean="0">
                <a:latin typeface="+mn-lt"/>
              </a:rPr>
              <a:t> </a:t>
            </a:r>
            <a:r>
              <a:rPr lang="es-MX" sz="2400" dirty="0" smtClean="0">
                <a:latin typeface="+mn-lt"/>
              </a:rPr>
              <a:t>y </a:t>
            </a:r>
            <a:r>
              <a:rPr lang="es-MX" sz="2400" b="1" dirty="0" smtClean="0">
                <a:latin typeface="+mn-lt"/>
              </a:rPr>
              <a:t>π[v]</a:t>
            </a:r>
            <a:r>
              <a:rPr lang="es-MX" sz="2400" dirty="0" smtClean="0">
                <a:latin typeface="+mn-lt"/>
              </a:rPr>
              <a:t> modifiquen su valor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MX" sz="2400" dirty="0" smtClean="0">
                <a:latin typeface="+mn-lt"/>
              </a:rPr>
              <a:t> Los algoritmos difieren entre sí en el </a:t>
            </a:r>
            <a:r>
              <a:rPr lang="es-MX" sz="2400" b="1" dirty="0" smtClean="0">
                <a:solidFill>
                  <a:srgbClr val="FF0000"/>
                </a:solidFill>
                <a:latin typeface="+mn-lt"/>
              </a:rPr>
              <a:t>número de veces </a:t>
            </a:r>
            <a:r>
              <a:rPr lang="es-MX" sz="2400" b="1" dirty="0" smtClean="0">
                <a:latin typeface="+mn-lt"/>
              </a:rPr>
              <a:t>y en </a:t>
            </a:r>
            <a:r>
              <a:rPr lang="es-MX" sz="2400" b="1" dirty="0" smtClean="0">
                <a:solidFill>
                  <a:srgbClr val="FF0000"/>
                </a:solidFill>
                <a:latin typeface="+mn-lt"/>
              </a:rPr>
              <a:t>el orden</a:t>
            </a:r>
            <a:r>
              <a:rPr lang="es-MX" sz="2400" b="1" dirty="0" smtClean="0">
                <a:latin typeface="+mn-lt"/>
              </a:rPr>
              <a:t>, en que se hacen los RELAX sobre los arcos</a:t>
            </a:r>
            <a:r>
              <a:rPr lang="es-MX" sz="2400" dirty="0" smtClean="0">
                <a:latin typeface="+mn-lt"/>
              </a:rPr>
              <a:t>:</a:t>
            </a:r>
          </a:p>
          <a:p>
            <a:pPr lvl="2" eaLnBrk="1" hangingPunct="1">
              <a:spcBef>
                <a:spcPct val="50000"/>
              </a:spcBef>
              <a:buFontTx/>
              <a:buAutoNum type="arabicPeriod"/>
            </a:pPr>
            <a:r>
              <a:rPr lang="es-MX" sz="2400" dirty="0" smtClean="0">
                <a:latin typeface="+mn-lt"/>
              </a:rPr>
              <a:t>En</a:t>
            </a:r>
            <a:r>
              <a:rPr lang="es-MX" sz="2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s-MX" sz="2400" b="1" dirty="0" err="1" smtClean="0">
                <a:solidFill>
                  <a:srgbClr val="0070C0"/>
                </a:solidFill>
                <a:latin typeface="+mn-lt"/>
              </a:rPr>
              <a:t>Dijkstra</a:t>
            </a:r>
            <a:r>
              <a:rPr lang="es-MX" sz="2400" dirty="0" smtClean="0">
                <a:latin typeface="+mn-lt"/>
              </a:rPr>
              <a:t> y en el </a:t>
            </a:r>
            <a:r>
              <a:rPr lang="es-MX" sz="2400" b="1" dirty="0" smtClean="0">
                <a:solidFill>
                  <a:srgbClr val="0070C0"/>
                </a:solidFill>
                <a:latin typeface="+mn-lt"/>
              </a:rPr>
              <a:t>DAG</a:t>
            </a:r>
            <a:r>
              <a:rPr lang="es-MX" sz="2400" dirty="0" smtClean="0">
                <a:latin typeface="+mn-lt"/>
              </a:rPr>
              <a:t> a cada arco se le hace </a:t>
            </a:r>
            <a:r>
              <a:rPr lang="es-MX" sz="2400" b="1" dirty="0" smtClean="0">
                <a:latin typeface="+mn-lt"/>
              </a:rPr>
              <a:t>RELAX, </a:t>
            </a:r>
            <a:r>
              <a:rPr lang="es-MX" sz="2400" b="1" dirty="0" smtClean="0">
                <a:solidFill>
                  <a:srgbClr val="FF0000"/>
                </a:solidFill>
                <a:latin typeface="+mn-lt"/>
              </a:rPr>
              <a:t>exactamente, </a:t>
            </a:r>
            <a:r>
              <a:rPr lang="es-MX" sz="2400" b="1" u="sng" dirty="0" smtClean="0">
                <a:solidFill>
                  <a:srgbClr val="FF0000"/>
                </a:solidFill>
                <a:latin typeface="+mn-lt"/>
              </a:rPr>
              <a:t>una sola vez</a:t>
            </a:r>
          </a:p>
          <a:p>
            <a:pPr lvl="2" eaLnBrk="1" hangingPunct="1">
              <a:spcBef>
                <a:spcPct val="50000"/>
              </a:spcBef>
              <a:buFontTx/>
              <a:buAutoNum type="arabicPeriod"/>
            </a:pPr>
            <a:r>
              <a:rPr lang="es-MX" sz="2400" dirty="0" smtClean="0">
                <a:latin typeface="+mn-lt"/>
              </a:rPr>
              <a:t>En el </a:t>
            </a:r>
            <a:r>
              <a:rPr lang="es-MX" sz="2400" b="1" dirty="0" err="1" smtClean="0">
                <a:solidFill>
                  <a:srgbClr val="0070C0"/>
                </a:solidFill>
                <a:latin typeface="+mn-lt"/>
              </a:rPr>
              <a:t>Bellman</a:t>
            </a:r>
            <a:r>
              <a:rPr lang="es-MX" sz="2400" b="1" dirty="0" smtClean="0">
                <a:solidFill>
                  <a:srgbClr val="0070C0"/>
                </a:solidFill>
                <a:latin typeface="+mn-lt"/>
              </a:rPr>
              <a:t>-Ford</a:t>
            </a:r>
            <a:r>
              <a:rPr lang="es-MX" sz="2400" dirty="0" smtClean="0">
                <a:latin typeface="+mn-lt"/>
              </a:rPr>
              <a:t>, sobre cada arco se aplica </a:t>
            </a:r>
            <a:r>
              <a:rPr lang="es-MX" sz="2400" b="1" dirty="0" smtClean="0">
                <a:latin typeface="+mn-lt"/>
              </a:rPr>
              <a:t>RELAX, </a:t>
            </a:r>
            <a:r>
              <a:rPr lang="es-MX" sz="2400" b="1" u="sng" dirty="0" smtClean="0">
                <a:solidFill>
                  <a:srgbClr val="FF0000"/>
                </a:solidFill>
                <a:latin typeface="+mn-lt"/>
              </a:rPr>
              <a:t>varias veces</a:t>
            </a:r>
            <a:endParaRPr lang="es-MX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5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381000" y="2914471"/>
            <a:ext cx="7620000" cy="895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685800"/>
            <a:ext cx="8458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 b="1" dirty="0" smtClean="0">
                <a:latin typeface="+mn-lt"/>
              </a:rPr>
              <a:t>Consideraciones</a:t>
            </a:r>
            <a:r>
              <a:rPr lang="es-ES_tradnl" sz="2400" dirty="0" smtClean="0">
                <a:latin typeface="+mn-lt"/>
              </a:rPr>
              <a:t>:  Sea </a:t>
            </a:r>
            <a:r>
              <a:rPr lang="es-ES_tradnl" sz="2400" b="1" i="1" dirty="0" smtClean="0">
                <a:latin typeface="+mn-lt"/>
              </a:rPr>
              <a:t>G=(V, E) 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dirigido</a:t>
            </a:r>
            <a:r>
              <a:rPr lang="es-ES_tradnl" sz="2400" dirty="0" smtClean="0">
                <a:latin typeface="+mn-lt"/>
              </a:rPr>
              <a:t> y 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ponderado</a:t>
            </a:r>
            <a:r>
              <a:rPr lang="es-ES_tradnl" sz="2400" dirty="0" smtClean="0">
                <a:latin typeface="+mn-lt"/>
              </a:rPr>
              <a:t> con </a:t>
            </a:r>
            <a:r>
              <a:rPr lang="es-ES_tradnl" sz="2400" b="1" i="1" dirty="0" smtClean="0">
                <a:latin typeface="+mn-lt"/>
              </a:rPr>
              <a:t>función de costo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i="1" dirty="0" smtClean="0">
                <a:latin typeface="+mn-lt"/>
              </a:rPr>
              <a:t>w: E </a:t>
            </a:r>
            <a:r>
              <a:rPr lang="es-ES_tradnl" sz="2400" i="1" dirty="0" smtClean="0">
                <a:latin typeface="+mn-lt"/>
                <a:sym typeface="Wingdings" pitchFamily="2" charset="2"/>
              </a:rPr>
              <a:t> R </a:t>
            </a:r>
            <a:r>
              <a:rPr lang="es-ES_tradnl" sz="2400" dirty="0" smtClean="0">
                <a:latin typeface="+mn-lt"/>
                <a:sym typeface="Wingdings" pitchFamily="2" charset="2"/>
              </a:rPr>
              <a:t>y sea </a:t>
            </a:r>
            <a:r>
              <a:rPr lang="es-ES_tradnl" sz="2400" b="1" i="1" dirty="0" smtClean="0">
                <a:latin typeface="+mn-lt"/>
                <a:sym typeface="Wingdings" pitchFamily="2" charset="2"/>
              </a:rPr>
              <a:t>s</a:t>
            </a:r>
            <a:r>
              <a:rPr lang="es-ES_tradnl" sz="2400" b="1" dirty="0" smtClean="0">
                <a:latin typeface="+mn-lt"/>
                <a:sym typeface="Wingdings" pitchFamily="2" charset="2"/>
              </a:rPr>
              <a:t> </a:t>
            </a:r>
            <a:r>
              <a:rPr lang="es-ES_tradnl" sz="2400" dirty="0" smtClean="0">
                <a:latin typeface="+mn-lt"/>
                <a:sym typeface="Wingdings" pitchFamily="2" charset="2"/>
              </a:rPr>
              <a:t>el vértice origen. Se 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asume </a:t>
            </a:r>
            <a:r>
              <a:rPr lang="es-ES_tradnl" sz="2400" dirty="0" smtClean="0">
                <a:latin typeface="+mn-lt"/>
              </a:rPr>
              <a:t>que </a:t>
            </a:r>
            <a:r>
              <a:rPr lang="es-ES_tradnl" sz="2400" b="1" i="1" dirty="0">
                <a:latin typeface="+mn-lt"/>
              </a:rPr>
              <a:t>G</a:t>
            </a:r>
            <a:r>
              <a:rPr lang="es-ES_tradnl" sz="2400" dirty="0" smtClean="0">
                <a:latin typeface="+mn-lt"/>
              </a:rPr>
              <a:t> se ha inicializado </a:t>
            </a:r>
            <a:r>
              <a:rPr lang="es-ES_tradnl" sz="2400" dirty="0">
                <a:latin typeface="+mn-lt"/>
              </a:rPr>
              <a:t>por </a:t>
            </a:r>
            <a:r>
              <a:rPr lang="es-ES_tradnl" sz="2400" b="1" dirty="0" smtClean="0">
                <a:latin typeface="+mn-lt"/>
              </a:rPr>
              <a:t>INITIALIZE-SINGLE-SOURCE(</a:t>
            </a:r>
            <a:r>
              <a:rPr lang="es-ES_tradnl" sz="2400" b="1" i="1" dirty="0" smtClean="0">
                <a:latin typeface="+mn-lt"/>
              </a:rPr>
              <a:t>G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y que la única forma en que </a:t>
            </a:r>
            <a:r>
              <a:rPr lang="es-ES_tradnl" sz="2400" dirty="0" smtClean="0">
                <a:latin typeface="+mn-lt"/>
              </a:rPr>
              <a:t>varían </a:t>
            </a:r>
            <a:r>
              <a:rPr lang="es-ES_tradnl" sz="2400" dirty="0">
                <a:latin typeface="+mn-lt"/>
              </a:rPr>
              <a:t>los </a:t>
            </a:r>
            <a:r>
              <a:rPr lang="es-ES_tradnl" sz="2400" b="1" dirty="0">
                <a:latin typeface="+mn-lt"/>
              </a:rPr>
              <a:t>d[v]</a:t>
            </a:r>
            <a:r>
              <a:rPr lang="es-ES_tradnl" sz="2400" dirty="0">
                <a:latin typeface="+mn-lt"/>
              </a:rPr>
              <a:t> estimados y los valores de </a:t>
            </a:r>
            <a:r>
              <a:rPr lang="es-ES_tradnl" sz="2400" b="1" dirty="0">
                <a:latin typeface="+mn-lt"/>
              </a:rPr>
              <a:t>π[v]</a:t>
            </a:r>
            <a:r>
              <a:rPr lang="es-ES_tradnl" sz="2400" i="1" dirty="0">
                <a:latin typeface="+mn-lt"/>
              </a:rPr>
              <a:t>  </a:t>
            </a:r>
            <a:r>
              <a:rPr lang="es-ES_tradnl" sz="2400" dirty="0">
                <a:latin typeface="+mn-lt"/>
              </a:rPr>
              <a:t>es a través </a:t>
            </a:r>
            <a:r>
              <a:rPr lang="es-ES_tradnl" sz="2400" dirty="0" smtClean="0">
                <a:latin typeface="+mn-lt"/>
              </a:rPr>
              <a:t>del </a:t>
            </a:r>
            <a:r>
              <a:rPr lang="es-ES_tradnl" sz="2400" b="1" dirty="0" smtClean="0">
                <a:latin typeface="+mn-lt"/>
              </a:rPr>
              <a:t>RELAX, </a:t>
            </a:r>
            <a:r>
              <a:rPr lang="es-ES_tradnl" sz="2400" i="1" dirty="0" smtClean="0">
                <a:latin typeface="+mn-lt"/>
                <a:sym typeface="Symbol"/>
              </a:rPr>
              <a:t></a:t>
            </a:r>
            <a:r>
              <a:rPr lang="es-ES_tradnl" sz="2400" i="1" dirty="0" err="1" smtClean="0">
                <a:latin typeface="+mn-lt"/>
                <a:sym typeface="Symbol"/>
              </a:rPr>
              <a:t>vV</a:t>
            </a:r>
            <a:endParaRPr lang="es-ES_tradnl" sz="2400" i="1" dirty="0">
              <a:latin typeface="+mn-lt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2914471"/>
            <a:ext cx="8458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_tradnl" sz="2400" b="1" dirty="0">
                <a:latin typeface="+mn-lt"/>
              </a:rPr>
              <a:t>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Desigualdad Triangular </a:t>
            </a:r>
            <a:r>
              <a:rPr lang="es-ES_tradnl" sz="2400" b="1" dirty="0">
                <a:latin typeface="+mn-lt"/>
              </a:rPr>
              <a:t>(Lema 24.10)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Para </a:t>
            </a:r>
            <a:r>
              <a:rPr lang="es-ES_tradnl" sz="2400" dirty="0">
                <a:latin typeface="+mn-lt"/>
              </a:rPr>
              <a:t>todo arco </a:t>
            </a:r>
            <a:r>
              <a:rPr lang="es-ES_tradnl" sz="2400" b="1" dirty="0">
                <a:latin typeface="+mn-lt"/>
              </a:rPr>
              <a:t>(u, v) </a:t>
            </a:r>
            <a:r>
              <a:rPr lang="en-GB" sz="2400" dirty="0">
                <a:latin typeface="+mn-lt"/>
                <a:sym typeface="Symbol" pitchFamily="18" charset="2"/>
              </a:rPr>
              <a:t></a:t>
            </a:r>
            <a:r>
              <a:rPr lang="en-GB" sz="2400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 se cumple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 ≤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) + </a:t>
            </a:r>
            <a:r>
              <a:rPr lang="es-ES_tradnl" sz="2400" i="1" dirty="0">
                <a:latin typeface="+mn-lt"/>
              </a:rPr>
              <a:t>w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 smtClean="0">
                <a:latin typeface="+mn-lt"/>
              </a:rPr>
              <a:t>)</a:t>
            </a:r>
          </a:p>
          <a:p>
            <a:pPr eaLnBrk="1" hangingPunct="1"/>
            <a:endParaRPr lang="es-ES_tradnl" sz="2400" b="1" dirty="0">
              <a:latin typeface="+mn-lt"/>
            </a:endParaRPr>
          </a:p>
          <a:p>
            <a:pPr eaLnBrk="1" hangingPunct="1"/>
            <a:r>
              <a:rPr lang="es-ES_tradnl" sz="2400" b="1" dirty="0" smtClean="0">
                <a:latin typeface="+mn-lt"/>
              </a:rPr>
              <a:t>Demostración:</a:t>
            </a:r>
          </a:p>
          <a:p>
            <a:pPr eaLnBrk="1" hangingPunct="1"/>
            <a:endParaRPr lang="es-ES_tradnl" sz="2400" b="1" dirty="0">
              <a:latin typeface="+mn-lt"/>
            </a:endParaRPr>
          </a:p>
          <a:p>
            <a:pPr eaLnBrk="1" hangingPunct="1"/>
            <a:r>
              <a:rPr lang="es-ES_tradnl" sz="2400" dirty="0" smtClean="0">
                <a:latin typeface="+mn-lt"/>
              </a:rPr>
              <a:t>Supongamos que existe un </a:t>
            </a:r>
            <a:r>
              <a:rPr lang="es-ES_tradnl" sz="2400" u="sng" dirty="0" smtClean="0">
                <a:latin typeface="+mn-lt"/>
              </a:rPr>
              <a:t>camino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b="1" i="1" dirty="0" smtClean="0">
                <a:latin typeface="+mn-lt"/>
              </a:rPr>
              <a:t>p</a:t>
            </a:r>
            <a:r>
              <a:rPr lang="es-ES_tradnl" sz="2400" i="1" dirty="0" smtClean="0">
                <a:latin typeface="+mn-lt"/>
              </a:rPr>
              <a:t> </a:t>
            </a:r>
            <a:r>
              <a:rPr lang="es-ES_tradnl" sz="2400" u="sng" dirty="0" smtClean="0">
                <a:latin typeface="+mn-lt"/>
              </a:rPr>
              <a:t>de </a:t>
            </a:r>
            <a:r>
              <a:rPr lang="es-ES_tradnl" sz="2400" b="1" u="sng" dirty="0" smtClean="0">
                <a:latin typeface="+mn-lt"/>
              </a:rPr>
              <a:t>costo mínimo </a:t>
            </a:r>
            <a:r>
              <a:rPr lang="es-ES_tradnl" sz="2400" b="1" dirty="0" smtClean="0">
                <a:latin typeface="+mn-lt"/>
              </a:rPr>
              <a:t>de </a:t>
            </a:r>
            <a:r>
              <a:rPr lang="es-ES_tradnl" sz="2400" b="1" i="1" dirty="0" smtClean="0">
                <a:latin typeface="+mn-lt"/>
              </a:rPr>
              <a:t>s</a:t>
            </a:r>
            <a:r>
              <a:rPr lang="es-ES_tradnl" sz="2400" b="1" dirty="0" smtClean="0">
                <a:latin typeface="+mn-lt"/>
              </a:rPr>
              <a:t> a </a:t>
            </a:r>
            <a:r>
              <a:rPr lang="es-ES_tradnl" sz="2400" b="1" i="1" dirty="0" smtClean="0">
                <a:latin typeface="+mn-lt"/>
              </a:rPr>
              <a:t>v</a:t>
            </a:r>
            <a:r>
              <a:rPr lang="es-ES_tradnl" sz="2400" b="1" dirty="0" smtClean="0">
                <a:latin typeface="+mn-lt"/>
              </a:rPr>
              <a:t>.</a:t>
            </a:r>
            <a:r>
              <a:rPr lang="es-ES_tradnl" sz="2400" dirty="0" smtClean="0">
                <a:latin typeface="+mn-lt"/>
              </a:rPr>
              <a:t> El costo de </a:t>
            </a:r>
            <a:r>
              <a:rPr lang="es-ES_tradnl" sz="2400" b="1" i="1" dirty="0" smtClean="0">
                <a:latin typeface="+mn-lt"/>
              </a:rPr>
              <a:t>p</a:t>
            </a:r>
            <a:r>
              <a:rPr lang="es-ES_tradnl" sz="2400" dirty="0" smtClean="0">
                <a:latin typeface="+mn-lt"/>
              </a:rPr>
              <a:t> no puede ser mayor que el de cualquier otro camino de </a:t>
            </a:r>
            <a:r>
              <a:rPr lang="es-ES_tradnl" sz="2400" b="1" i="1" dirty="0" smtClean="0">
                <a:latin typeface="+mn-lt"/>
              </a:rPr>
              <a:t>s</a:t>
            </a:r>
            <a:r>
              <a:rPr lang="es-ES_tradnl" sz="2400" dirty="0" smtClean="0">
                <a:latin typeface="+mn-lt"/>
              </a:rPr>
              <a:t> a </a:t>
            </a:r>
            <a:r>
              <a:rPr lang="es-ES_tradnl" sz="2400" b="1" i="1" dirty="0" smtClean="0">
                <a:latin typeface="+mn-lt"/>
              </a:rPr>
              <a:t>v</a:t>
            </a:r>
            <a:r>
              <a:rPr lang="es-ES_tradnl" sz="2400" dirty="0" smtClean="0">
                <a:latin typeface="+mn-lt"/>
              </a:rPr>
              <a:t>. En particular, no puede tener un </a:t>
            </a:r>
            <a:r>
              <a:rPr lang="es-ES_tradnl" sz="2400" b="1" dirty="0" smtClean="0">
                <a:latin typeface="+mn-lt"/>
              </a:rPr>
              <a:t>costo mayor </a:t>
            </a:r>
            <a:r>
              <a:rPr lang="es-ES_tradnl" sz="2400" dirty="0" smtClean="0">
                <a:latin typeface="+mn-lt"/>
              </a:rPr>
              <a:t>que un camino </a:t>
            </a:r>
            <a:r>
              <a:rPr lang="es-ES_tradnl" sz="2400" b="1" i="1" dirty="0" smtClean="0">
                <a:latin typeface="+mn-lt"/>
              </a:rPr>
              <a:t>p’</a:t>
            </a:r>
            <a:r>
              <a:rPr lang="es-ES_tradnl" sz="2400" dirty="0" smtClean="0">
                <a:latin typeface="+mn-lt"/>
              </a:rPr>
              <a:t>= «</a:t>
            </a:r>
            <a:r>
              <a:rPr lang="es-ES_tradnl" sz="2400" i="1" dirty="0" smtClean="0">
                <a:latin typeface="+mn-lt"/>
              </a:rPr>
              <a:t>un camino de costo mínimo de </a:t>
            </a:r>
            <a:r>
              <a:rPr lang="es-ES_tradnl" sz="2400" b="1" i="1" dirty="0" smtClean="0">
                <a:latin typeface="+mn-lt"/>
              </a:rPr>
              <a:t>s</a:t>
            </a:r>
            <a:r>
              <a:rPr lang="es-ES_tradnl" sz="2400" i="1" dirty="0" smtClean="0">
                <a:latin typeface="+mn-lt"/>
              </a:rPr>
              <a:t> a </a:t>
            </a:r>
            <a:r>
              <a:rPr lang="es-ES_tradnl" sz="2400" b="1" i="1" dirty="0" smtClean="0">
                <a:latin typeface="+mn-lt"/>
              </a:rPr>
              <a:t>u</a:t>
            </a:r>
            <a:r>
              <a:rPr lang="es-ES_tradnl" sz="2400" dirty="0" smtClean="0">
                <a:latin typeface="+mn-lt"/>
              </a:rPr>
              <a:t>» + </a:t>
            </a:r>
            <a:r>
              <a:rPr lang="es-ES_tradnl" sz="2400" i="1" dirty="0" smtClean="0">
                <a:latin typeface="+mn-lt"/>
              </a:rPr>
              <a:t>(</a:t>
            </a:r>
            <a:r>
              <a:rPr lang="es-ES_tradnl" sz="2400" b="1" i="1" dirty="0" smtClean="0">
                <a:latin typeface="+mn-lt"/>
              </a:rPr>
              <a:t>u</a:t>
            </a:r>
            <a:r>
              <a:rPr lang="es-ES_tradnl" sz="2400" i="1" dirty="0" smtClean="0">
                <a:latin typeface="+mn-lt"/>
              </a:rPr>
              <a:t>, </a:t>
            </a:r>
            <a:r>
              <a:rPr lang="es-ES_tradnl" sz="2400" b="1" i="1" dirty="0" smtClean="0">
                <a:latin typeface="+mn-lt"/>
              </a:rPr>
              <a:t>v</a:t>
            </a:r>
            <a:r>
              <a:rPr lang="es-ES_tradnl" sz="2400" i="1" dirty="0" smtClean="0">
                <a:latin typeface="+mn-lt"/>
              </a:rPr>
              <a:t>) 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Por tanto </a:t>
            </a:r>
            <a:r>
              <a:rPr lang="es-ES_tradnl" sz="2400" i="1" dirty="0">
                <a:latin typeface="+mn-lt"/>
              </a:rPr>
              <a:t>δ </a:t>
            </a:r>
            <a:r>
              <a:rPr lang="es-ES_tradnl" sz="2400" dirty="0" smtClean="0">
                <a:latin typeface="+mn-lt"/>
              </a:rPr>
              <a:t>(</a:t>
            </a:r>
            <a:r>
              <a:rPr lang="es-ES_tradnl" sz="2400" i="1" dirty="0" smtClean="0">
                <a:latin typeface="+mn-lt"/>
              </a:rPr>
              <a:t>p</a:t>
            </a:r>
            <a:r>
              <a:rPr lang="es-ES_tradnl" sz="2400" dirty="0" smtClean="0">
                <a:latin typeface="+mn-lt"/>
              </a:rPr>
              <a:t>) </a:t>
            </a:r>
            <a:r>
              <a:rPr lang="es-ES_tradnl" sz="2400" dirty="0" smtClean="0">
                <a:latin typeface="+mn-lt"/>
                <a:sym typeface="Symbol"/>
              </a:rPr>
              <a:t> </a:t>
            </a:r>
            <a:r>
              <a:rPr lang="es-ES_tradnl" sz="2400" i="1" dirty="0">
                <a:latin typeface="+mn-lt"/>
              </a:rPr>
              <a:t>δ </a:t>
            </a:r>
            <a:r>
              <a:rPr lang="es-ES_tradnl" sz="2400" dirty="0" smtClean="0">
                <a:latin typeface="+mn-lt"/>
                <a:sym typeface="Symbol"/>
              </a:rPr>
              <a:t>(</a:t>
            </a:r>
            <a:r>
              <a:rPr lang="es-ES_tradnl" sz="2400" i="1" dirty="0" smtClean="0">
                <a:latin typeface="+mn-lt"/>
                <a:sym typeface="Symbol"/>
              </a:rPr>
              <a:t>p’</a:t>
            </a:r>
            <a:r>
              <a:rPr lang="es-ES_tradnl" sz="2400" dirty="0" smtClean="0">
                <a:latin typeface="+mn-lt"/>
                <a:sym typeface="Symbol"/>
              </a:rPr>
              <a:t>) 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 ≤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) + </a:t>
            </a:r>
            <a:r>
              <a:rPr lang="es-ES_tradnl" sz="2400" i="1" dirty="0">
                <a:latin typeface="+mn-lt"/>
              </a:rPr>
              <a:t>w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</a:t>
            </a:r>
            <a:r>
              <a:rPr lang="es-ES_tradnl" sz="2400" dirty="0" smtClean="0">
                <a:latin typeface="+mn-lt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05400" y="3781349"/>
            <a:ext cx="2286000" cy="1171651"/>
            <a:chOff x="5105400" y="3238380"/>
            <a:chExt cx="3500438" cy="1679489"/>
          </a:xfrm>
        </p:grpSpPr>
        <p:sp>
          <p:nvSpPr>
            <p:cNvPr id="7" name="7 Elipse"/>
            <p:cNvSpPr/>
            <p:nvPr/>
          </p:nvSpPr>
          <p:spPr>
            <a:xfrm>
              <a:off x="5105400" y="3929003"/>
              <a:ext cx="428625" cy="4286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endParaRPr lang="es-ES_trad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8 Elipse"/>
            <p:cNvSpPr/>
            <p:nvPr/>
          </p:nvSpPr>
          <p:spPr>
            <a:xfrm>
              <a:off x="7319963" y="3333690"/>
              <a:ext cx="428625" cy="4286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u</a:t>
              </a:r>
              <a:endParaRPr lang="es-ES_trad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9 Elipse"/>
            <p:cNvSpPr/>
            <p:nvPr/>
          </p:nvSpPr>
          <p:spPr>
            <a:xfrm>
              <a:off x="8177213" y="3905190"/>
              <a:ext cx="428625" cy="42862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v</a:t>
              </a:r>
              <a:endParaRPr lang="es-ES_tradn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10 Conector recto de flecha"/>
            <p:cNvCxnSpPr>
              <a:stCxn id="8" idx="5"/>
              <a:endCxn id="9" idx="1"/>
            </p:cNvCxnSpPr>
            <p:nvPr/>
          </p:nvCxnSpPr>
          <p:spPr>
            <a:xfrm rot="16200000" flipH="1">
              <a:off x="7827963" y="3555940"/>
              <a:ext cx="269875" cy="5556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5 Conector curvado"/>
            <p:cNvCxnSpPr>
              <a:stCxn id="7" idx="6"/>
            </p:cNvCxnSpPr>
            <p:nvPr/>
          </p:nvCxnSpPr>
          <p:spPr>
            <a:xfrm flipV="1">
              <a:off x="5534025" y="3500377"/>
              <a:ext cx="1785938" cy="642939"/>
            </a:xfrm>
            <a:prstGeom prst="curved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8 Conector curvado"/>
            <p:cNvCxnSpPr>
              <a:stCxn id="7" idx="6"/>
              <a:endCxn id="9" idx="3"/>
            </p:cNvCxnSpPr>
            <p:nvPr/>
          </p:nvCxnSpPr>
          <p:spPr>
            <a:xfrm>
              <a:off x="5534025" y="4143316"/>
              <a:ext cx="2705959" cy="127728"/>
            </a:xfrm>
            <a:prstGeom prst="curvedConnector4">
              <a:avLst>
                <a:gd name="adj1" fmla="val 48840"/>
                <a:gd name="adj2" fmla="val 278974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2 CuadroTexto"/>
            <p:cNvSpPr txBox="1"/>
            <p:nvPr/>
          </p:nvSpPr>
          <p:spPr>
            <a:xfrm>
              <a:off x="7086600" y="4476690"/>
              <a:ext cx="920750" cy="44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400" b="1" dirty="0"/>
            </a:p>
          </p:txBody>
        </p:sp>
        <p:sp>
          <p:nvSpPr>
            <p:cNvPr id="14" name="14 CuadroTexto"/>
            <p:cNvSpPr txBox="1"/>
            <p:nvPr/>
          </p:nvSpPr>
          <p:spPr>
            <a:xfrm>
              <a:off x="6242050" y="3238380"/>
              <a:ext cx="920750" cy="44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4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53200" y="4583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p</a:t>
            </a:r>
            <a:endParaRPr lang="es-ES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5455" y="39141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p’</a:t>
            </a:r>
            <a:endParaRPr lang="es-E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52400" y="703957"/>
            <a:ext cx="87630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" y="780157"/>
            <a:ext cx="90678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s-ES_tradnl" sz="2400" b="1" dirty="0" smtClean="0">
                <a:latin typeface="+mn-lt"/>
              </a:rPr>
              <a:t>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Propiedad de la 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Cota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uperior </a:t>
            </a:r>
            <a:r>
              <a:rPr lang="es-ES_tradnl" sz="2400" b="1" dirty="0">
                <a:latin typeface="+mn-lt"/>
              </a:rPr>
              <a:t>(Lema 24.11)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Para </a:t>
            </a:r>
            <a:r>
              <a:rPr lang="es-ES_tradnl" sz="2400" dirty="0">
                <a:latin typeface="+mn-lt"/>
              </a:rPr>
              <a:t>todo </a:t>
            </a:r>
            <a:r>
              <a:rPr lang="es-ES_tradnl" sz="2400" b="1" i="1" dirty="0">
                <a:latin typeface="+mn-lt"/>
              </a:rPr>
              <a:t>v</a:t>
            </a:r>
            <a:r>
              <a:rPr lang="en-GB" sz="2400" i="1" dirty="0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se cumple 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] ≥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y una vez que </a:t>
            </a:r>
            <a:r>
              <a:rPr lang="es-ES_tradnl" sz="2400" b="1" dirty="0">
                <a:latin typeface="+mn-lt"/>
              </a:rPr>
              <a:t>d[v]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alcanza </a:t>
            </a:r>
            <a:r>
              <a:rPr lang="es-ES_tradnl" sz="2400" dirty="0">
                <a:latin typeface="+mn-lt"/>
              </a:rPr>
              <a:t>el valor </a:t>
            </a:r>
            <a:r>
              <a:rPr lang="es-ES_tradnl" sz="2400" b="1" i="1" dirty="0" smtClean="0">
                <a:latin typeface="+mn-lt"/>
              </a:rPr>
              <a:t>δ</a:t>
            </a:r>
            <a:r>
              <a:rPr lang="es-ES_tradnl" sz="2400" b="1" dirty="0" smtClean="0">
                <a:latin typeface="+mn-lt"/>
              </a:rPr>
              <a:t>(</a:t>
            </a:r>
            <a:r>
              <a:rPr lang="es-ES_tradnl" sz="2400" b="1" i="1" dirty="0" smtClean="0">
                <a:latin typeface="+mn-lt"/>
              </a:rPr>
              <a:t>s</a:t>
            </a:r>
            <a:r>
              <a:rPr lang="es-ES_tradnl" sz="2400" b="1" dirty="0" smtClean="0">
                <a:latin typeface="+mn-lt"/>
              </a:rPr>
              <a:t>, </a:t>
            </a:r>
            <a:r>
              <a:rPr lang="es-ES_tradnl" sz="2400" b="1" i="1" dirty="0" smtClean="0">
                <a:latin typeface="+mn-lt"/>
              </a:rPr>
              <a:t>v</a:t>
            </a:r>
            <a:r>
              <a:rPr lang="es-ES_tradnl" sz="2400" b="1" dirty="0" smtClean="0">
                <a:latin typeface="+mn-lt"/>
              </a:rPr>
              <a:t>)</a:t>
            </a:r>
            <a:r>
              <a:rPr lang="es-ES_tradnl" sz="2400" dirty="0" smtClean="0">
                <a:latin typeface="+mn-lt"/>
              </a:rPr>
              <a:t>,</a:t>
            </a:r>
            <a:r>
              <a:rPr lang="es-ES_tradnl" sz="2400" b="1" dirty="0" smtClean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este no varía nunca más</a:t>
            </a:r>
            <a:r>
              <a:rPr lang="es-ES_tradnl" sz="2400" dirty="0" smtClean="0">
                <a:solidFill>
                  <a:srgbClr val="FFFF00"/>
                </a:solidFill>
              </a:rPr>
              <a:t>.</a:t>
            </a:r>
            <a:endParaRPr lang="es-ES_tradnl" sz="2400" dirty="0" smtClean="0"/>
          </a:p>
          <a:p>
            <a:pPr eaLnBrk="1" hangingPunct="1"/>
            <a:endParaRPr lang="es-ES_tradnl" sz="2400" b="1" dirty="0" smtClean="0">
              <a:latin typeface="+mn-lt"/>
            </a:endParaRPr>
          </a:p>
          <a:p>
            <a:pPr eaLnBrk="1" hangingPunct="1"/>
            <a:r>
              <a:rPr lang="es-ES_tradnl" sz="2400" b="1" dirty="0" smtClean="0">
                <a:latin typeface="+mn-lt"/>
              </a:rPr>
              <a:t>Demostración</a:t>
            </a:r>
          </a:p>
          <a:p>
            <a:r>
              <a:rPr lang="en-US" sz="2400" dirty="0" err="1" smtClean="0">
                <a:latin typeface="+mn-lt"/>
              </a:rPr>
              <a:t>Demostremos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por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inducción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sobre</a:t>
            </a:r>
            <a:r>
              <a:rPr lang="en-US" sz="2400" dirty="0">
                <a:latin typeface="+mn-lt"/>
              </a:rPr>
              <a:t> la </a:t>
            </a:r>
            <a:r>
              <a:rPr lang="en-US" sz="2400" b="1" dirty="0" err="1">
                <a:latin typeface="+mn-lt"/>
              </a:rPr>
              <a:t>cantidad</a:t>
            </a:r>
            <a:r>
              <a:rPr lang="en-US" sz="2400" b="1" dirty="0">
                <a:latin typeface="+mn-lt"/>
              </a:rPr>
              <a:t> de </a:t>
            </a:r>
            <a:r>
              <a:rPr lang="en-US" sz="2400" b="1" dirty="0" err="1">
                <a:latin typeface="+mn-lt"/>
              </a:rPr>
              <a:t>pasos</a:t>
            </a:r>
            <a:r>
              <a:rPr lang="en-US" sz="2400" b="1" dirty="0">
                <a:latin typeface="+mn-lt"/>
              </a:rPr>
              <a:t> de </a:t>
            </a:r>
            <a:r>
              <a:rPr lang="en-US" sz="2400" b="1" i="1" dirty="0" err="1" smtClean="0">
                <a:latin typeface="+mn-lt"/>
              </a:rPr>
              <a:t>relajación</a:t>
            </a:r>
            <a:r>
              <a:rPr lang="en-US" sz="2400" i="1" dirty="0" smtClean="0">
                <a:latin typeface="+mn-lt"/>
              </a:rPr>
              <a:t>, </a:t>
            </a:r>
            <a:r>
              <a:rPr lang="en-US" sz="2400" dirty="0" smtClean="0">
                <a:latin typeface="+mn-lt"/>
              </a:rPr>
              <a:t>que se </a:t>
            </a:r>
            <a:r>
              <a:rPr lang="en-US" sz="2400" dirty="0" err="1" smtClean="0">
                <a:latin typeface="+mn-lt"/>
              </a:rPr>
              <a:t>cumple</a:t>
            </a:r>
            <a:r>
              <a:rPr lang="en-US" sz="2400" dirty="0" smtClean="0">
                <a:latin typeface="+mn-lt"/>
              </a:rPr>
              <a:t> la </a:t>
            </a:r>
            <a:r>
              <a:rPr lang="en-US" sz="2400" dirty="0" err="1" smtClean="0">
                <a:latin typeface="+mn-lt"/>
              </a:rPr>
              <a:t>invariante</a:t>
            </a:r>
            <a:r>
              <a:rPr lang="en-US" sz="2400" dirty="0" smtClean="0">
                <a:latin typeface="+mn-lt"/>
              </a:rPr>
              <a:t>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] ≥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 smtClean="0">
                <a:latin typeface="+mn-lt"/>
              </a:rPr>
              <a:t>)</a:t>
            </a:r>
            <a:r>
              <a:rPr lang="es-ES_tradnl" sz="2400" dirty="0" smtClean="0">
                <a:latin typeface="+mn-lt"/>
              </a:rPr>
              <a:t>,</a:t>
            </a:r>
            <a:r>
              <a:rPr lang="en-US" sz="2400" dirty="0" smtClean="0">
                <a:latin typeface="+mn-lt"/>
                <a:sym typeface="Symbol"/>
              </a:rPr>
              <a:t></a:t>
            </a:r>
            <a:r>
              <a:rPr lang="en-US" sz="2400" b="1" i="1" dirty="0" err="1">
                <a:latin typeface="+mn-lt"/>
              </a:rPr>
              <a:t>v</a:t>
            </a:r>
            <a:r>
              <a:rPr lang="en-US" sz="2400" b="1" i="1" dirty="0" err="1">
                <a:latin typeface="+mn-lt"/>
                <a:sym typeface="Symbol"/>
              </a:rPr>
              <a:t></a:t>
            </a:r>
            <a:r>
              <a:rPr lang="en-US" sz="2400" b="1" i="1" dirty="0" err="1" smtClean="0">
                <a:latin typeface="+mn-lt"/>
              </a:rPr>
              <a:t>V</a:t>
            </a:r>
            <a:r>
              <a:rPr lang="en-US" sz="2400" i="1" dirty="0" smtClean="0">
                <a:latin typeface="+mn-lt"/>
              </a:rPr>
              <a:t>, </a:t>
            </a:r>
            <a:endParaRPr lang="en-US" sz="2400" i="1" dirty="0">
              <a:latin typeface="+mn-lt"/>
            </a:endParaRPr>
          </a:p>
          <a:p>
            <a:endParaRPr lang="en-US" sz="2400" b="1" dirty="0" smtClean="0">
              <a:latin typeface="+mn-lt"/>
            </a:endParaRPr>
          </a:p>
          <a:p>
            <a:r>
              <a:rPr lang="en-US" sz="2400" b="1" dirty="0" err="1" smtClean="0">
                <a:latin typeface="+mn-lt"/>
              </a:rPr>
              <a:t>caso</a:t>
            </a:r>
            <a:r>
              <a:rPr lang="en-US" sz="2400" b="1" dirty="0" smtClean="0">
                <a:latin typeface="+mn-lt"/>
              </a:rPr>
              <a:t> base: 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Tras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las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inicializaciones</a:t>
            </a:r>
            <a:r>
              <a:rPr lang="en-US" sz="2400" dirty="0" smtClean="0">
                <a:latin typeface="+mn-lt"/>
              </a:rPr>
              <a:t> se </a:t>
            </a:r>
            <a:r>
              <a:rPr lang="en-US" sz="2400" dirty="0" err="1" smtClean="0">
                <a:latin typeface="+mn-lt"/>
              </a:rPr>
              <a:t>cumplirá</a:t>
            </a:r>
            <a:r>
              <a:rPr lang="en-US" sz="2400" dirty="0" smtClean="0">
                <a:latin typeface="+mn-lt"/>
              </a:rPr>
              <a:t> la </a:t>
            </a:r>
            <a:r>
              <a:rPr lang="en-US" sz="2400" dirty="0" err="1" smtClean="0">
                <a:latin typeface="+mn-lt"/>
              </a:rPr>
              <a:t>invariante</a:t>
            </a:r>
            <a:r>
              <a:rPr lang="en-US" sz="2400" dirty="0" smtClean="0">
                <a:latin typeface="+mn-lt"/>
              </a:rPr>
              <a:t>: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] ≥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) </a:t>
            </a:r>
            <a:r>
              <a:rPr lang="en-US" sz="2400" dirty="0" err="1" smtClean="0">
                <a:latin typeface="+mn-lt"/>
              </a:rPr>
              <a:t>pues</a:t>
            </a:r>
            <a:r>
              <a:rPr lang="en-US" sz="2400" dirty="0" smtClean="0">
                <a:latin typeface="+mn-lt"/>
              </a:rPr>
              <a:t> </a:t>
            </a:r>
          </a:p>
          <a:p>
            <a:r>
              <a:rPr lang="en-US" sz="2400" b="1" i="1" dirty="0" smtClean="0">
                <a:latin typeface="+mn-lt"/>
              </a:rPr>
              <a:t>d</a:t>
            </a:r>
            <a:r>
              <a:rPr lang="en-US" sz="2400" b="1" dirty="0" smtClean="0">
                <a:latin typeface="+mn-lt"/>
              </a:rPr>
              <a:t>[</a:t>
            </a:r>
            <a:r>
              <a:rPr lang="en-US" sz="2400" b="1" i="1" dirty="0" smtClean="0">
                <a:latin typeface="+mn-lt"/>
              </a:rPr>
              <a:t>v</a:t>
            </a:r>
            <a:r>
              <a:rPr lang="en-US" sz="2400" b="1" dirty="0">
                <a:latin typeface="+mn-lt"/>
              </a:rPr>
              <a:t>] </a:t>
            </a:r>
            <a:r>
              <a:rPr lang="en-US" sz="2400" b="1" dirty="0">
                <a:latin typeface="+mn-lt"/>
                <a:cs typeface="Arial" pitchFamily="34" charset="0"/>
              </a:rPr>
              <a:t>= </a:t>
            </a:r>
            <a:r>
              <a:rPr lang="en-US" sz="2400" dirty="0" smtClean="0">
                <a:latin typeface="+mn-lt"/>
                <a:cs typeface="Arial" pitchFamily="34" charset="0"/>
              </a:rPr>
              <a:t>∞</a:t>
            </a:r>
            <a:r>
              <a:rPr lang="en-US" sz="2400" b="1" dirty="0" smtClean="0">
                <a:latin typeface="+mn-lt"/>
                <a:cs typeface="Arial" pitchFamily="34" charset="0"/>
              </a:rPr>
              <a:t>, </a:t>
            </a:r>
            <a:r>
              <a:rPr lang="en-US" sz="2400" b="1" dirty="0">
                <a:latin typeface="+mn-lt"/>
                <a:sym typeface="Symbol"/>
              </a:rPr>
              <a:t>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i="1" dirty="0" err="1">
                <a:latin typeface="+mn-lt"/>
              </a:rPr>
              <a:t>v</a:t>
            </a:r>
            <a:r>
              <a:rPr lang="en-US" sz="2400" b="1" dirty="0" err="1">
                <a:latin typeface="+mn-lt"/>
                <a:sym typeface="Symbol"/>
              </a:rPr>
              <a:t></a:t>
            </a:r>
            <a:r>
              <a:rPr lang="en-US" sz="2400" b="1" i="1" dirty="0" err="1">
                <a:latin typeface="+mn-lt"/>
              </a:rPr>
              <a:t>V</a:t>
            </a:r>
            <a:r>
              <a:rPr lang="en-US" sz="2400" b="1" i="1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- {</a:t>
            </a:r>
            <a:r>
              <a:rPr lang="en-US" sz="2400" b="1" i="1" dirty="0">
                <a:latin typeface="+mn-lt"/>
              </a:rPr>
              <a:t>s</a:t>
            </a:r>
            <a:r>
              <a:rPr lang="en-US" sz="2400" b="1" dirty="0" smtClean="0">
                <a:latin typeface="+mn-lt"/>
              </a:rPr>
              <a:t>}</a:t>
            </a:r>
            <a:r>
              <a:rPr lang="en-US" sz="2400" b="1" dirty="0" smtClean="0">
                <a:latin typeface="+mn-lt"/>
                <a:cs typeface="Arial" pitchFamily="34" charset="0"/>
              </a:rPr>
              <a:t> 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>
                <a:latin typeface="+mn-lt"/>
                <a:sym typeface="Symbol"/>
              </a:rPr>
              <a:t> </a:t>
            </a:r>
            <a:r>
              <a:rPr lang="en-US" sz="2400" b="1" i="1" dirty="0">
                <a:latin typeface="+mn-lt"/>
              </a:rPr>
              <a:t>d</a:t>
            </a:r>
            <a:r>
              <a:rPr lang="en-US" sz="2400" b="1" dirty="0">
                <a:latin typeface="+mn-lt"/>
              </a:rPr>
              <a:t>[</a:t>
            </a:r>
            <a:r>
              <a:rPr lang="en-US" sz="2400" b="1" i="1" dirty="0">
                <a:latin typeface="+mn-lt"/>
              </a:rPr>
              <a:t>v</a:t>
            </a:r>
            <a:r>
              <a:rPr lang="en-US" sz="2400" b="1" dirty="0">
                <a:latin typeface="+mn-lt"/>
              </a:rPr>
              <a:t>] ≥ </a:t>
            </a:r>
            <a:r>
              <a:rPr lang="en-US" sz="2400" b="1" i="1" dirty="0">
                <a:latin typeface="+mn-lt"/>
              </a:rPr>
              <a:t>δ</a:t>
            </a:r>
            <a:r>
              <a:rPr lang="en-US" sz="2400" b="1" dirty="0">
                <a:latin typeface="+mn-lt"/>
              </a:rPr>
              <a:t>(</a:t>
            </a:r>
            <a:r>
              <a:rPr lang="en-US" sz="2400" b="1" i="1" dirty="0">
                <a:latin typeface="+mn-lt"/>
              </a:rPr>
              <a:t>s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v</a:t>
            </a:r>
            <a:r>
              <a:rPr lang="en-US" sz="2400" b="1" dirty="0" smtClean="0">
                <a:latin typeface="+mn-lt"/>
              </a:rPr>
              <a:t>)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Para el </a:t>
            </a:r>
            <a:r>
              <a:rPr lang="en-US" sz="2400" dirty="0" err="1" smtClean="0">
                <a:latin typeface="+mn-lt"/>
              </a:rPr>
              <a:t>caso</a:t>
            </a:r>
            <a:r>
              <a:rPr lang="en-US" sz="2400" dirty="0" smtClean="0">
                <a:latin typeface="+mn-lt"/>
              </a:rPr>
              <a:t> del origen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d[s</a:t>
            </a:r>
            <a:r>
              <a:rPr lang="en-US" sz="2400" b="1" dirty="0">
                <a:latin typeface="+mn-lt"/>
              </a:rPr>
              <a:t>] = 0 ≥ δ(s, s</a:t>
            </a:r>
            <a:r>
              <a:rPr lang="en-US" sz="2400" b="1" dirty="0" smtClean="0">
                <a:latin typeface="+mn-lt"/>
              </a:rPr>
              <a:t>):</a:t>
            </a:r>
            <a:endParaRPr lang="en-US" sz="2400" b="1" dirty="0">
              <a:latin typeface="+mn-lt"/>
            </a:endParaRPr>
          </a:p>
          <a:p>
            <a:pPr marL="1085850" lvl="1" indent="-342900">
              <a:buFontTx/>
              <a:buChar char="-"/>
            </a:pPr>
            <a:r>
              <a:rPr lang="en-US" sz="2400" dirty="0" smtClean="0">
                <a:latin typeface="+mn-lt"/>
              </a:rPr>
              <a:t>Si </a:t>
            </a:r>
            <a:r>
              <a:rPr lang="en-US" sz="2400" b="1" i="1" dirty="0" smtClean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está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sobre</a:t>
            </a:r>
            <a:r>
              <a:rPr lang="en-US" sz="2400" dirty="0" smtClean="0">
                <a:latin typeface="+mn-lt"/>
              </a:rPr>
              <a:t> un </a:t>
            </a:r>
            <a:r>
              <a:rPr lang="en-US" sz="2400" dirty="0" err="1" smtClean="0">
                <a:latin typeface="+mn-lt"/>
              </a:rPr>
              <a:t>ciclo</a:t>
            </a:r>
            <a:r>
              <a:rPr lang="en-US" sz="2400" dirty="0" smtClean="0">
                <a:latin typeface="+mn-lt"/>
              </a:rPr>
              <a:t> de costo </a:t>
            </a:r>
            <a:r>
              <a:rPr lang="en-US" sz="2400" dirty="0" err="1" smtClean="0">
                <a:latin typeface="+mn-lt"/>
              </a:rPr>
              <a:t>negativo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δ(s, s</a:t>
            </a:r>
            <a:r>
              <a:rPr lang="en-US" sz="2400" b="1" i="1" dirty="0" smtClean="0">
                <a:latin typeface="+mn-lt"/>
              </a:rPr>
              <a:t>)</a:t>
            </a:r>
            <a:r>
              <a:rPr lang="en-US" sz="2400" dirty="0" smtClean="0">
                <a:latin typeface="+mn-lt"/>
              </a:rPr>
              <a:t>=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∞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  <a:sym typeface="Symbol"/>
              </a:rPr>
              <a:t> </a:t>
            </a:r>
            <a:r>
              <a:rPr lang="en-US" sz="2400" b="1" dirty="0" smtClean="0">
                <a:latin typeface="+mn-lt"/>
                <a:sym typeface="Symbol"/>
              </a:rPr>
              <a:t>0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&gt;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∞</a:t>
            </a:r>
          </a:p>
          <a:p>
            <a:pPr marL="1085850" lvl="1" indent="-342900">
              <a:buFontTx/>
              <a:buChar char="-"/>
            </a:pPr>
            <a:r>
              <a:rPr lang="en-US" sz="2400" dirty="0" smtClean="0">
                <a:latin typeface="+mn-lt"/>
                <a:cs typeface="Arial" pitchFamily="34" charset="0"/>
              </a:rPr>
              <a:t>En </a:t>
            </a:r>
            <a:r>
              <a:rPr lang="en-US" sz="2400" dirty="0" err="1" smtClean="0">
                <a:latin typeface="+mn-lt"/>
                <a:cs typeface="Arial" pitchFamily="34" charset="0"/>
              </a:rPr>
              <a:t>otro</a:t>
            </a:r>
            <a:r>
              <a:rPr lang="en-US" sz="2400" dirty="0" smtClean="0"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latin typeface="+mn-lt"/>
                <a:cs typeface="Arial" pitchFamily="34" charset="0"/>
              </a:rPr>
              <a:t>caso</a:t>
            </a:r>
            <a:r>
              <a:rPr lang="en-US" sz="2400" dirty="0" smtClean="0">
                <a:latin typeface="+mn-lt"/>
                <a:cs typeface="Arial" pitchFamily="34" charset="0"/>
              </a:rPr>
              <a:t>, </a:t>
            </a:r>
            <a:r>
              <a:rPr lang="en-US" sz="2400" b="1" i="1" dirty="0">
                <a:latin typeface="+mn-lt"/>
              </a:rPr>
              <a:t>δ(s, s)</a:t>
            </a:r>
            <a:r>
              <a:rPr lang="en-US" sz="2400" dirty="0">
                <a:latin typeface="+mn-lt"/>
              </a:rPr>
              <a:t>= </a:t>
            </a:r>
            <a:r>
              <a:rPr lang="en-US" sz="2400" b="1" dirty="0" smtClean="0">
                <a:latin typeface="+mn-lt"/>
                <a:cs typeface="Arial" pitchFamily="34" charset="0"/>
              </a:rPr>
              <a:t>0</a:t>
            </a:r>
            <a:r>
              <a:rPr lang="en-US" sz="2400" dirty="0" smtClean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sym typeface="Symbol"/>
              </a:rPr>
              <a:t> </a:t>
            </a:r>
            <a:r>
              <a:rPr lang="en-US" sz="2400" b="1" dirty="0">
                <a:latin typeface="+mn-lt"/>
                <a:sym typeface="Symbol"/>
              </a:rPr>
              <a:t>0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= </a:t>
            </a:r>
            <a:r>
              <a:rPr lang="en-US" sz="2400" b="1" dirty="0" smtClean="0">
                <a:latin typeface="+mn-lt"/>
                <a:cs typeface="Arial" pitchFamily="34" charset="0"/>
              </a:rPr>
              <a:t>0</a:t>
            </a:r>
            <a:endParaRPr lang="en-US" sz="2400" b="1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6200" y="685800"/>
            <a:ext cx="906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 el </a:t>
            </a:r>
            <a:r>
              <a:rPr lang="en-US" sz="2400" b="1" dirty="0" err="1" smtClean="0"/>
              <a:t>paso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inducción</a:t>
            </a:r>
            <a:r>
              <a:rPr lang="en-US" sz="2400" dirty="0" smtClean="0"/>
              <a:t>,</a:t>
            </a:r>
            <a:r>
              <a:rPr lang="en-US" sz="2400" b="1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onsideremos</a:t>
            </a:r>
            <a:r>
              <a:rPr lang="en-US" sz="2400" dirty="0" smtClean="0"/>
              <a:t> el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 en que se </a:t>
            </a:r>
            <a:r>
              <a:rPr lang="en-US" sz="2400" dirty="0" err="1" smtClean="0"/>
              <a:t>hace</a:t>
            </a:r>
            <a:r>
              <a:rPr lang="en-US" sz="2400" dirty="0" smtClean="0"/>
              <a:t> </a:t>
            </a:r>
            <a:r>
              <a:rPr lang="en-US" sz="2400" b="1" i="1" dirty="0" smtClean="0"/>
              <a:t>RELAX</a:t>
            </a:r>
            <a:r>
              <a:rPr lang="en-US" sz="2400" dirty="0" smtClean="0"/>
              <a:t>  a un </a:t>
            </a:r>
            <a:r>
              <a:rPr lang="en-US" sz="2400" dirty="0" err="1" smtClean="0"/>
              <a:t>arco</a:t>
            </a:r>
            <a:r>
              <a:rPr lang="en-US" sz="2400" dirty="0" smtClean="0"/>
              <a:t> </a:t>
            </a:r>
            <a:r>
              <a:rPr lang="en-US" sz="2400" b="1" i="1" dirty="0" smtClean="0"/>
              <a:t>(u, v)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b="1" dirty="0" err="1"/>
              <a:t>h</a:t>
            </a:r>
            <a:r>
              <a:rPr lang="en-US" sz="2400" b="1" dirty="0" err="1" smtClean="0"/>
              <a:t>ipótesis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Inducción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/>
              <a:t>] ≥ </a:t>
            </a:r>
            <a:r>
              <a:rPr lang="en-US" sz="2400" i="1" dirty="0"/>
              <a:t>δ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dirty="0" smtClean="0"/>
              <a:t>), </a:t>
            </a:r>
            <a:r>
              <a:rPr lang="en-US" sz="2400" dirty="0" smtClean="0">
                <a:sym typeface="Symbol"/>
              </a:rPr>
              <a:t></a:t>
            </a:r>
            <a:r>
              <a:rPr lang="en-US" sz="2400" i="1" dirty="0" err="1" smtClean="0"/>
              <a:t>x</a:t>
            </a:r>
            <a:r>
              <a:rPr lang="en-US" sz="2400" dirty="0" err="1" smtClean="0">
                <a:sym typeface="Symbol"/>
              </a:rPr>
              <a:t></a:t>
            </a:r>
            <a:r>
              <a:rPr lang="en-US" sz="2400" i="1" dirty="0" err="1" smtClean="0"/>
              <a:t>V</a:t>
            </a:r>
            <a:r>
              <a:rPr lang="en-US" sz="2400" i="1" dirty="0" smtClean="0"/>
              <a:t>,</a:t>
            </a:r>
            <a:r>
              <a:rPr lang="en-US" sz="2400" dirty="0" smtClean="0"/>
              <a:t> antes de </a:t>
            </a:r>
            <a:r>
              <a:rPr lang="en-US" sz="2400" dirty="0" err="1" smtClean="0"/>
              <a:t>hacer</a:t>
            </a:r>
            <a:r>
              <a:rPr lang="en-US" sz="2400" dirty="0" smtClean="0"/>
              <a:t>  </a:t>
            </a:r>
            <a:r>
              <a:rPr lang="en-US" sz="2400" i="1" dirty="0" smtClean="0"/>
              <a:t>RELAX(u, v, w)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Tras</a:t>
            </a:r>
            <a:r>
              <a:rPr lang="en-US" sz="2400" dirty="0" smtClean="0"/>
              <a:t> el </a:t>
            </a:r>
            <a:r>
              <a:rPr lang="en-US" sz="2400" i="1" dirty="0"/>
              <a:t>RELAX(u, v, w</a:t>
            </a:r>
            <a:r>
              <a:rPr lang="en-US" sz="2400" i="1" dirty="0" smtClean="0"/>
              <a:t>) </a:t>
            </a:r>
            <a:r>
              <a:rPr lang="en-US" sz="2400" b="1" dirty="0" smtClean="0"/>
              <a:t>el </a:t>
            </a:r>
            <a:r>
              <a:rPr lang="en-US" sz="2400" b="1" dirty="0" err="1" smtClean="0"/>
              <a:t>único</a:t>
            </a:r>
            <a:r>
              <a:rPr lang="en-US" sz="2400" b="1" dirty="0" smtClean="0"/>
              <a:t> valor que </a:t>
            </a:r>
            <a:r>
              <a:rPr lang="en-US" sz="2400" b="1" dirty="0" err="1" smtClean="0"/>
              <a:t>podría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cambiar</a:t>
            </a:r>
            <a:r>
              <a:rPr lang="en-US" sz="2400" b="1" dirty="0" smtClean="0"/>
              <a:t> </a:t>
            </a:r>
            <a:r>
              <a:rPr lang="en-US" sz="2400" dirty="0" smtClean="0"/>
              <a:t>es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Si </a:t>
            </a:r>
            <a:r>
              <a:rPr lang="en-US" sz="2400" dirty="0" err="1" smtClean="0"/>
              <a:t>cambiase</a:t>
            </a:r>
            <a:r>
              <a:rPr lang="en-US" sz="2400" dirty="0" smtClean="0"/>
              <a:t>, 	</a:t>
            </a:r>
            <a:r>
              <a:rPr lang="es-ES" sz="2400" i="1" dirty="0" smtClean="0"/>
              <a:t>d</a:t>
            </a:r>
            <a:r>
              <a:rPr lang="es-ES" sz="2400" dirty="0" smtClean="0"/>
              <a:t>[</a:t>
            </a:r>
            <a:r>
              <a:rPr lang="es-ES" sz="2400" i="1" dirty="0" smtClean="0"/>
              <a:t>v</a:t>
            </a:r>
            <a:r>
              <a:rPr lang="es-ES" sz="2400" dirty="0"/>
              <a:t>] </a:t>
            </a:r>
            <a:r>
              <a:rPr lang="es-ES" sz="2400" b="1" dirty="0">
                <a:solidFill>
                  <a:srgbClr val="0070C0"/>
                </a:solidFill>
              </a:rPr>
              <a:t>=</a:t>
            </a:r>
            <a:r>
              <a:rPr lang="es-ES" sz="2400" dirty="0"/>
              <a:t> </a:t>
            </a:r>
            <a:r>
              <a:rPr lang="es-ES" sz="2400" i="1" dirty="0"/>
              <a:t>d</a:t>
            </a:r>
            <a:r>
              <a:rPr lang="es-ES" sz="2400" dirty="0"/>
              <a:t>[</a:t>
            </a:r>
            <a:r>
              <a:rPr lang="es-ES" sz="2400" i="1" dirty="0"/>
              <a:t>u</a:t>
            </a:r>
            <a:r>
              <a:rPr lang="es-ES" sz="2400" dirty="0"/>
              <a:t>] + </a:t>
            </a:r>
            <a:r>
              <a:rPr lang="es-ES" sz="2400" i="1" dirty="0"/>
              <a:t>w</a:t>
            </a:r>
            <a:r>
              <a:rPr lang="es-ES" sz="2400" dirty="0"/>
              <a:t>(</a:t>
            </a:r>
            <a:r>
              <a:rPr lang="es-ES" sz="2400" i="1" dirty="0"/>
              <a:t>u</a:t>
            </a:r>
            <a:r>
              <a:rPr lang="es-ES" sz="2400" dirty="0"/>
              <a:t>, </a:t>
            </a:r>
            <a:r>
              <a:rPr lang="es-ES" sz="2400" i="1" dirty="0"/>
              <a:t>v</a:t>
            </a:r>
            <a:r>
              <a:rPr lang="es-ES" sz="2400" dirty="0"/>
              <a:t>)</a:t>
            </a:r>
          </a:p>
          <a:p>
            <a:r>
              <a:rPr lang="en-US" sz="2400" dirty="0" smtClean="0"/>
              <a:t>		        </a:t>
            </a:r>
            <a:r>
              <a:rPr lang="el-GR" sz="2400" dirty="0" smtClean="0"/>
              <a:t>≥ </a:t>
            </a:r>
            <a:r>
              <a:rPr lang="el-GR" sz="2400" i="1" dirty="0"/>
              <a:t>δ</a:t>
            </a:r>
            <a:r>
              <a:rPr lang="el-GR" sz="2400" dirty="0"/>
              <a:t>(</a:t>
            </a:r>
            <a:r>
              <a:rPr lang="es-ES" sz="2400" i="1" dirty="0"/>
              <a:t>s</a:t>
            </a:r>
            <a:r>
              <a:rPr lang="es-ES" sz="2400" dirty="0"/>
              <a:t>, </a:t>
            </a:r>
            <a:r>
              <a:rPr lang="es-ES" sz="2400" i="1" dirty="0"/>
              <a:t>u</a:t>
            </a:r>
            <a:r>
              <a:rPr lang="es-ES" sz="2400" dirty="0"/>
              <a:t>) + </a:t>
            </a:r>
            <a:r>
              <a:rPr lang="es-ES" sz="2400" i="1" dirty="0"/>
              <a:t>w</a:t>
            </a:r>
            <a:r>
              <a:rPr lang="es-ES" sz="2400" dirty="0"/>
              <a:t>(</a:t>
            </a:r>
            <a:r>
              <a:rPr lang="es-ES" sz="2400" i="1" dirty="0"/>
              <a:t>u</a:t>
            </a:r>
            <a:r>
              <a:rPr lang="es-ES" sz="2400" dirty="0"/>
              <a:t>, </a:t>
            </a:r>
            <a:r>
              <a:rPr lang="es-ES" sz="2400" i="1" dirty="0"/>
              <a:t>v</a:t>
            </a:r>
            <a:r>
              <a:rPr lang="es-ES" sz="2400" dirty="0"/>
              <a:t>) </a:t>
            </a:r>
            <a:r>
              <a:rPr lang="es-ES" sz="2400" dirty="0" smtClean="0"/>
              <a:t>(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/>
              <a:t>Hipótesis</a:t>
            </a:r>
            <a:r>
              <a:rPr lang="en-US" sz="2400" dirty="0"/>
              <a:t> de </a:t>
            </a:r>
            <a:r>
              <a:rPr lang="en-US" sz="2400" dirty="0" err="1"/>
              <a:t>Inducción</a:t>
            </a:r>
            <a:r>
              <a:rPr lang="es-ES" sz="2400" dirty="0" smtClean="0"/>
              <a:t>)</a:t>
            </a:r>
            <a:endParaRPr lang="es-ES" sz="2400" dirty="0"/>
          </a:p>
          <a:p>
            <a:r>
              <a:rPr lang="en-US" sz="2400" dirty="0" smtClean="0"/>
              <a:t>		        ≥ </a:t>
            </a:r>
            <a:r>
              <a:rPr lang="en-US" sz="2400" i="1" dirty="0"/>
              <a:t>δ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r>
              <a:rPr lang="en-US" sz="2400" dirty="0"/>
              <a:t>) </a:t>
            </a:r>
            <a:r>
              <a:rPr lang="en-US" sz="2400" dirty="0" smtClean="0"/>
              <a:t>(</a:t>
            </a:r>
            <a:r>
              <a:rPr lang="en-US" sz="2400" dirty="0" err="1" smtClean="0"/>
              <a:t>por</a:t>
            </a:r>
            <a:r>
              <a:rPr lang="en-US" sz="2400" dirty="0" smtClean="0"/>
              <a:t> P. de la </a:t>
            </a:r>
            <a:r>
              <a:rPr lang="en-US" sz="2400" dirty="0" err="1" smtClean="0">
                <a:solidFill>
                  <a:srgbClr val="0070C0"/>
                </a:solidFill>
              </a:rPr>
              <a:t>Desigualdad</a:t>
            </a:r>
            <a:r>
              <a:rPr lang="en-US" sz="2400" dirty="0" smtClean="0">
                <a:solidFill>
                  <a:srgbClr val="0070C0"/>
                </a:solidFill>
              </a:rPr>
              <a:t> Triangular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tanto</a:t>
            </a:r>
            <a:r>
              <a:rPr lang="en-US" sz="2400" dirty="0" smtClean="0"/>
              <a:t>, se </a:t>
            </a:r>
            <a:r>
              <a:rPr lang="en-US" sz="2400" dirty="0" err="1" smtClean="0"/>
              <a:t>cumple</a:t>
            </a:r>
            <a:r>
              <a:rPr lang="en-US" sz="2400" dirty="0" smtClean="0"/>
              <a:t> la </a:t>
            </a:r>
            <a:r>
              <a:rPr lang="en-US" sz="2400" dirty="0" err="1" smtClean="0"/>
              <a:t>invariante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Además</a:t>
            </a:r>
            <a:r>
              <a:rPr lang="en-US" sz="2400" dirty="0" smtClean="0"/>
              <a:t>,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que se </a:t>
            </a:r>
            <a:r>
              <a:rPr lang="en-US" sz="2400" dirty="0" err="1" smtClean="0"/>
              <a:t>alcanza</a:t>
            </a:r>
            <a:r>
              <a:rPr lang="en-US" sz="2400" dirty="0" smtClean="0"/>
              <a:t> la </a:t>
            </a:r>
            <a:r>
              <a:rPr lang="en-US" sz="2400" dirty="0" err="1" smtClean="0"/>
              <a:t>igualdad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dirty="0" smtClean="0"/>
              <a:t>[</a:t>
            </a:r>
            <a:r>
              <a:rPr lang="en-US" sz="2400" i="1" dirty="0" smtClean="0"/>
              <a:t>v</a:t>
            </a:r>
            <a:r>
              <a:rPr lang="en-US" sz="2400" dirty="0"/>
              <a:t>] = </a:t>
            </a:r>
            <a:r>
              <a:rPr lang="en-US" sz="2400" i="1" dirty="0"/>
              <a:t>δ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 smtClean="0"/>
              <a:t>v</a:t>
            </a:r>
            <a:r>
              <a:rPr lang="en-US" sz="2400" dirty="0" smtClean="0"/>
              <a:t>), </a:t>
            </a:r>
            <a:r>
              <a:rPr lang="en-US" sz="2400" i="1" dirty="0" smtClean="0"/>
              <a:t>d[v] </a:t>
            </a:r>
            <a:r>
              <a:rPr lang="en-US" sz="2400" i="1" dirty="0" err="1" smtClean="0"/>
              <a:t>alcanzó</a:t>
            </a:r>
            <a:r>
              <a:rPr lang="en-US" sz="2400" i="1" dirty="0" smtClean="0"/>
              <a:t> el valor de </a:t>
            </a:r>
            <a:r>
              <a:rPr lang="en-US" sz="2400" i="1" dirty="0" err="1" smtClean="0"/>
              <a:t>su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cota</a:t>
            </a:r>
            <a:r>
              <a:rPr lang="en-US" sz="2400" i="1" dirty="0" smtClean="0"/>
              <a:t> inferior</a:t>
            </a:r>
            <a:r>
              <a:rPr lang="en-US" sz="2400" dirty="0"/>
              <a:t> </a:t>
            </a:r>
            <a:r>
              <a:rPr lang="en-US" sz="2400" dirty="0" smtClean="0"/>
              <a:t>y </a:t>
            </a:r>
            <a:r>
              <a:rPr lang="en-US" sz="2400" dirty="0" err="1" smtClean="0"/>
              <a:t>este</a:t>
            </a:r>
            <a:r>
              <a:rPr lang="en-US" sz="2400" dirty="0" smtClean="0"/>
              <a:t> valor </a:t>
            </a:r>
            <a:r>
              <a:rPr lang="en-US" sz="2400" dirty="0" err="1" smtClean="0"/>
              <a:t>nunca</a:t>
            </a:r>
            <a:r>
              <a:rPr lang="en-US" sz="2400" dirty="0" smtClean="0"/>
              <a:t> </a:t>
            </a:r>
            <a:r>
              <a:rPr lang="en-US" sz="2400" dirty="0" err="1" smtClean="0"/>
              <a:t>cambiará</a:t>
            </a:r>
            <a:r>
              <a:rPr lang="en-US" sz="2400" dirty="0" smtClean="0"/>
              <a:t> </a:t>
            </a:r>
            <a:r>
              <a:rPr lang="en-US" sz="2400" dirty="0" err="1" smtClean="0"/>
              <a:t>pues</a:t>
            </a:r>
            <a:r>
              <a:rPr lang="en-US" sz="2400" dirty="0" smtClean="0"/>
              <a:t> </a:t>
            </a:r>
            <a:r>
              <a:rPr lang="en-US" sz="2400" dirty="0" err="1" smtClean="0"/>
              <a:t>hemos</a:t>
            </a:r>
            <a:r>
              <a:rPr lang="en-US" sz="2400" dirty="0" smtClean="0"/>
              <a:t> </a:t>
            </a:r>
            <a:r>
              <a:rPr lang="en-US" sz="2400" dirty="0" err="1" smtClean="0"/>
              <a:t>demostrado</a:t>
            </a:r>
            <a:r>
              <a:rPr lang="en-US" sz="2400" dirty="0" smtClean="0"/>
              <a:t> que </a:t>
            </a:r>
            <a:r>
              <a:rPr lang="en-US" sz="2400" i="1" dirty="0" smtClean="0"/>
              <a:t>d</a:t>
            </a:r>
            <a:r>
              <a:rPr lang="en-US" sz="2400" dirty="0" smtClean="0"/>
              <a:t>[</a:t>
            </a:r>
            <a:r>
              <a:rPr lang="en-US" sz="2400" i="1" dirty="0" smtClean="0"/>
              <a:t>v</a:t>
            </a:r>
            <a:r>
              <a:rPr lang="en-US" sz="2400" dirty="0"/>
              <a:t>] ≥ </a:t>
            </a:r>
            <a:r>
              <a:rPr lang="en-US" sz="2400" i="1" dirty="0"/>
              <a:t>δ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r>
              <a:rPr lang="en-US" sz="2400" dirty="0" smtClean="0"/>
              <a:t>) y la </a:t>
            </a:r>
            <a:r>
              <a:rPr lang="en-US" sz="2400" dirty="0" err="1" smtClean="0"/>
              <a:t>única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modificación</a:t>
            </a:r>
            <a:r>
              <a:rPr lang="en-US" sz="2400" dirty="0" smtClean="0"/>
              <a:t> que </a:t>
            </a:r>
            <a:r>
              <a:rPr lang="en-US" sz="2400" dirty="0" err="1" smtClean="0"/>
              <a:t>podría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el RELAX </a:t>
            </a:r>
            <a:r>
              <a:rPr lang="en-US" sz="2400" dirty="0"/>
              <a:t>a</a:t>
            </a:r>
            <a:r>
              <a:rPr lang="en-US" sz="2400" dirty="0" smtClean="0"/>
              <a:t>l valor de d[v] </a:t>
            </a:r>
            <a:r>
              <a:rPr lang="en-US" sz="2400" dirty="0" err="1" smtClean="0"/>
              <a:t>sería</a:t>
            </a:r>
            <a:r>
              <a:rPr lang="en-US" sz="2400" dirty="0" smtClean="0"/>
              <a:t> </a:t>
            </a:r>
            <a:r>
              <a:rPr lang="en-US" sz="2400" dirty="0" err="1" smtClean="0"/>
              <a:t>disminuirlo</a:t>
            </a:r>
            <a:endParaRPr lang="en-US" sz="24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4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28600" y="838200"/>
            <a:ext cx="8763000" cy="129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839212"/>
            <a:ext cx="9001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342900" eaLnBrk="1" hangingPunct="1">
              <a:buFontTx/>
              <a:buChar char="•"/>
            </a:pP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Propiedad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de la no existencia de camino </a:t>
            </a:r>
            <a:r>
              <a:rPr lang="es-ES_tradnl" sz="2400" b="1" dirty="0">
                <a:latin typeface="+mn-lt"/>
              </a:rPr>
              <a:t>(Corolario 24.12)</a:t>
            </a:r>
          </a:p>
          <a:p>
            <a:pPr eaLnBrk="1" hangingPunct="1"/>
            <a:r>
              <a:rPr lang="es-ES_tradnl" sz="2400" b="1" dirty="0">
                <a:latin typeface="+mn-lt"/>
              </a:rPr>
              <a:t>Si no existe camino de s a v, entonces el valor de d[v] se mantendrá invariante y se cumplirá  d[v] = δ(s, v) = 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∞</a:t>
            </a:r>
          </a:p>
          <a:p>
            <a:pPr eaLnBrk="1" hangingPunct="1"/>
            <a:endParaRPr lang="es-ES_tradnl" sz="2400" dirty="0">
              <a:latin typeface="+mn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28600" y="2140085"/>
            <a:ext cx="8763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/>
          </a:p>
          <a:p>
            <a:r>
              <a:rPr lang="en-US" sz="2400" b="1" dirty="0" err="1" smtClean="0"/>
              <a:t>Demostración</a:t>
            </a:r>
            <a:r>
              <a:rPr lang="en-US" sz="2400" b="1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Por</a:t>
            </a:r>
            <a:r>
              <a:rPr lang="en-US" sz="2400" dirty="0" smtClean="0"/>
              <a:t> la </a:t>
            </a:r>
            <a:r>
              <a:rPr lang="es-ES_tradnl" sz="2400" b="1" dirty="0" smtClean="0">
                <a:solidFill>
                  <a:srgbClr val="0070C0"/>
                </a:solidFill>
              </a:rPr>
              <a:t>Propiedad de la Cota Superior </a:t>
            </a:r>
            <a:r>
              <a:rPr lang="es-ES_tradnl" sz="2400" dirty="0" smtClean="0"/>
              <a:t>(Lema 24.11) tenemos </a:t>
            </a:r>
          </a:p>
          <a:p>
            <a:r>
              <a:rPr lang="es-ES_tradnl" sz="2400" b="1" i="1" dirty="0" smtClean="0"/>
              <a:t>d</a:t>
            </a:r>
            <a:r>
              <a:rPr lang="es-ES_tradnl" sz="2400" b="1" dirty="0" smtClean="0"/>
              <a:t>[</a:t>
            </a:r>
            <a:r>
              <a:rPr lang="es-ES_tradnl" sz="2400" b="1" i="1" dirty="0" smtClean="0"/>
              <a:t>v</a:t>
            </a:r>
            <a:r>
              <a:rPr lang="es-ES_tradnl" sz="2400" b="1" dirty="0" smtClean="0"/>
              <a:t>]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=∞</a:t>
            </a:r>
            <a:r>
              <a:rPr lang="es-ES_tradnl" sz="2400" b="1" dirty="0" smtClean="0"/>
              <a:t> </a:t>
            </a:r>
            <a:r>
              <a:rPr lang="es-ES_tradnl" sz="2400" b="1" dirty="0" smtClean="0">
                <a:sym typeface="Symbol"/>
              </a:rPr>
              <a:t>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i="1" dirty="0" smtClean="0"/>
              <a:t>δ</a:t>
            </a:r>
            <a:r>
              <a:rPr lang="es-ES_tradnl" sz="2400" b="1" dirty="0" smtClean="0"/>
              <a:t>(</a:t>
            </a:r>
            <a:r>
              <a:rPr lang="es-ES_tradnl" sz="2400" b="1" i="1" dirty="0" smtClean="0"/>
              <a:t>s</a:t>
            </a:r>
            <a:r>
              <a:rPr lang="es-ES_tradnl" sz="2400" b="1" dirty="0"/>
              <a:t>, </a:t>
            </a:r>
            <a:r>
              <a:rPr lang="es-ES_tradnl" sz="2400" b="1" i="1" dirty="0"/>
              <a:t>v</a:t>
            </a:r>
            <a:r>
              <a:rPr lang="es-ES_tradnl" sz="2400" b="1" dirty="0" smtClean="0"/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ym typeface="Symbol"/>
              </a:rPr>
              <a:t>y </a:t>
            </a:r>
            <a:r>
              <a:rPr lang="en-US" sz="2400" b="1" dirty="0" err="1" smtClean="0">
                <a:sym typeface="Symbol"/>
              </a:rPr>
              <a:t>por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tanto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i="1" dirty="0" smtClean="0"/>
              <a:t>d</a:t>
            </a:r>
            <a:r>
              <a:rPr lang="en-US" sz="2400" dirty="0" smtClean="0"/>
              <a:t>[</a:t>
            </a:r>
            <a:r>
              <a:rPr lang="en-US" sz="2400" i="1" dirty="0" smtClean="0"/>
              <a:t>v</a:t>
            </a:r>
            <a:r>
              <a:rPr lang="en-US" sz="2400" dirty="0" smtClean="0"/>
              <a:t>] </a:t>
            </a:r>
            <a:r>
              <a:rPr lang="en-US" sz="2400" dirty="0"/>
              <a:t>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∞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l-GR" sz="2400" i="1" dirty="0" smtClean="0"/>
              <a:t>δ</a:t>
            </a:r>
            <a:r>
              <a:rPr lang="el-GR" sz="2400" dirty="0" smtClean="0"/>
              <a:t>(</a:t>
            </a:r>
            <a:r>
              <a:rPr lang="es-ES" sz="2400" i="1" dirty="0"/>
              <a:t>s</a:t>
            </a:r>
            <a:r>
              <a:rPr lang="es-ES" sz="2400" dirty="0"/>
              <a:t>, </a:t>
            </a:r>
            <a:r>
              <a:rPr lang="es-ES" sz="2400" i="1" dirty="0"/>
              <a:t>v</a:t>
            </a:r>
            <a:r>
              <a:rPr lang="es-ES" sz="2400" dirty="0" smtClean="0"/>
              <a:t>)</a:t>
            </a:r>
            <a:endParaRPr lang="es-E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8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228600" y="838200"/>
            <a:ext cx="8763000" cy="129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89106" y="25146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Demostración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Si </a:t>
            </a:r>
            <a:r>
              <a:rPr lang="en-US" sz="2400" dirty="0"/>
              <a:t>antes de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b="1" dirty="0"/>
              <a:t>RELAX(u, v, </a:t>
            </a:r>
            <a:r>
              <a:rPr lang="en-US" sz="2400" b="1" dirty="0" smtClean="0"/>
              <a:t>w):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d[v</a:t>
            </a:r>
            <a:r>
              <a:rPr lang="en-US" sz="2400" dirty="0"/>
              <a:t>] &gt; d[u] + w(u, v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/>
              </a:rPr>
              <a:t></a:t>
            </a:r>
            <a:r>
              <a:rPr lang="en-US" sz="2400" dirty="0" smtClean="0"/>
              <a:t> </a:t>
            </a:r>
            <a:r>
              <a:rPr lang="en-US" sz="2400" dirty="0" err="1" smtClean="0"/>
              <a:t>tras</a:t>
            </a:r>
            <a:r>
              <a:rPr lang="en-US" sz="2400" dirty="0" smtClean="0"/>
              <a:t> </a:t>
            </a:r>
            <a:r>
              <a:rPr lang="en-US" sz="2400" dirty="0" err="1"/>
              <a:t>hacerlo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b="1" dirty="0">
                <a:solidFill>
                  <a:srgbClr val="0070C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+ </a:t>
            </a:r>
            <a:r>
              <a:rPr lang="en-US" sz="2400" i="1" dirty="0"/>
              <a:t>w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r>
              <a:rPr lang="en-US" sz="2400" dirty="0"/>
              <a:t>) 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d[v</a:t>
            </a:r>
            <a:r>
              <a:rPr lang="en-US" sz="2400" dirty="0"/>
              <a:t>] ≤ d[u] + w(u, v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/>
              </a:rPr>
              <a:t></a:t>
            </a:r>
            <a:r>
              <a:rPr lang="en-US" sz="2400" dirty="0" smtClean="0"/>
              <a:t> </a:t>
            </a:r>
            <a:r>
              <a:rPr lang="en-US" sz="2400" dirty="0" err="1"/>
              <a:t>tras</a:t>
            </a:r>
            <a:r>
              <a:rPr lang="en-US" sz="2400" dirty="0"/>
              <a:t> </a:t>
            </a:r>
            <a:r>
              <a:rPr lang="en-US" sz="2400" dirty="0" err="1"/>
              <a:t>hacerlo</a:t>
            </a:r>
            <a:r>
              <a:rPr lang="en-US" sz="2400" dirty="0"/>
              <a:t>, ni d[u] ni d[v] </a:t>
            </a:r>
            <a:r>
              <a:rPr lang="en-US" sz="2400" dirty="0" err="1"/>
              <a:t>cambian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tanto</a:t>
            </a:r>
            <a:r>
              <a:rPr lang="en-US" sz="2400" dirty="0"/>
              <a:t>, la </a:t>
            </a:r>
            <a:r>
              <a:rPr lang="en-US" sz="2400" dirty="0" err="1"/>
              <a:t>desigualdad</a:t>
            </a:r>
            <a:r>
              <a:rPr lang="en-US" sz="2400" dirty="0"/>
              <a:t> d[v] </a:t>
            </a:r>
            <a:r>
              <a:rPr lang="en-US" sz="2400" b="1" dirty="0">
                <a:solidFill>
                  <a:srgbClr val="0070C0"/>
                </a:solidFill>
              </a:rPr>
              <a:t>≤ </a:t>
            </a:r>
            <a:r>
              <a:rPr lang="en-US" sz="2400" dirty="0"/>
              <a:t>d[u] + w(u, v) se </a:t>
            </a:r>
            <a:r>
              <a:rPr lang="en-US" sz="2400" dirty="0" err="1"/>
              <a:t>mantiene</a:t>
            </a:r>
            <a:r>
              <a:rPr lang="en-US" sz="2400" dirty="0"/>
              <a:t> 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839212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342900" eaLnBrk="1" hangingPunct="1">
              <a:buFontTx/>
              <a:buChar char="•"/>
            </a:pPr>
            <a:r>
              <a:rPr lang="es-ES_tradnl" sz="2400" b="1" dirty="0" smtClean="0">
                <a:latin typeface="+mn-lt"/>
              </a:rPr>
              <a:t>Lema 24.13</a:t>
            </a:r>
            <a:endParaRPr lang="es-ES_tradnl" sz="2400" b="1" dirty="0">
              <a:latin typeface="+mn-lt"/>
            </a:endParaRPr>
          </a:p>
          <a:p>
            <a:r>
              <a:rPr lang="es-ES_tradnl" sz="2400" dirty="0" smtClean="0">
                <a:latin typeface="+mn-lt"/>
              </a:rPr>
              <a:t>Sea (u, v)</a:t>
            </a:r>
            <a:r>
              <a:rPr lang="es-ES_tradnl" sz="2400" dirty="0" smtClean="0">
                <a:latin typeface="+mn-lt"/>
                <a:sym typeface="Symbol"/>
              </a:rPr>
              <a:t>E. </a:t>
            </a:r>
            <a:r>
              <a:rPr lang="es-ES_tradnl" sz="2400" dirty="0" smtClean="0">
                <a:latin typeface="+mn-lt"/>
              </a:rPr>
              <a:t>Inmediatamente después de hacer </a:t>
            </a:r>
            <a:r>
              <a:rPr lang="es-ES_tradnl" sz="2400" b="1" dirty="0" smtClean="0">
                <a:latin typeface="+mn-lt"/>
              </a:rPr>
              <a:t>RELAX(u, v, w), </a:t>
            </a:r>
            <a:r>
              <a:rPr lang="es-ES_tradnl" sz="2400" dirty="0" smtClean="0">
                <a:latin typeface="+mn-lt"/>
              </a:rPr>
              <a:t>se cumple, </a:t>
            </a:r>
            <a:r>
              <a:rPr lang="en-US" sz="2400" i="1" dirty="0" smtClean="0">
                <a:latin typeface="+mn-lt"/>
              </a:rPr>
              <a:t>d</a:t>
            </a:r>
            <a:r>
              <a:rPr lang="en-US" sz="2400" dirty="0" smtClean="0">
                <a:latin typeface="+mn-lt"/>
              </a:rPr>
              <a:t>[</a:t>
            </a:r>
            <a:r>
              <a:rPr lang="en-US" sz="2400" i="1" dirty="0" smtClean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] </a:t>
            </a:r>
            <a:r>
              <a:rPr lang="en-US" sz="2400" dirty="0" smtClean="0">
                <a:latin typeface="+mn-lt"/>
              </a:rPr>
              <a:t>≤ </a:t>
            </a:r>
            <a:r>
              <a:rPr lang="es-ES" sz="2400" i="1" dirty="0" smtClean="0">
                <a:latin typeface="+mn-lt"/>
              </a:rPr>
              <a:t>d</a:t>
            </a:r>
            <a:r>
              <a:rPr lang="es-ES" sz="2400" dirty="0" smtClean="0">
                <a:latin typeface="+mn-lt"/>
              </a:rPr>
              <a:t>[</a:t>
            </a:r>
            <a:r>
              <a:rPr lang="es-ES" sz="2400" i="1" dirty="0" smtClean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] + </a:t>
            </a:r>
            <a:r>
              <a:rPr lang="es-ES" sz="2400" i="1" dirty="0">
                <a:latin typeface="+mn-lt"/>
              </a:rPr>
              <a:t>w</a:t>
            </a:r>
            <a:r>
              <a:rPr lang="es-ES" sz="2400" dirty="0">
                <a:latin typeface="+mn-lt"/>
              </a:rPr>
              <a:t>(</a:t>
            </a:r>
            <a:r>
              <a:rPr lang="es-ES" sz="2400" i="1" dirty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, </a:t>
            </a:r>
            <a:r>
              <a:rPr lang="es-ES" sz="2400" i="1" dirty="0">
                <a:latin typeface="+mn-lt"/>
              </a:rPr>
              <a:t>v</a:t>
            </a:r>
            <a:r>
              <a:rPr lang="es-ES" sz="2400" dirty="0" smtClean="0">
                <a:latin typeface="+mn-lt"/>
              </a:rPr>
              <a:t>)</a:t>
            </a: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228600" y="533401"/>
            <a:ext cx="8763000" cy="1791594"/>
            <a:chOff x="228600" y="533401"/>
            <a:chExt cx="8763000" cy="1791594"/>
          </a:xfrm>
        </p:grpSpPr>
        <p:sp>
          <p:nvSpPr>
            <p:cNvPr id="5" name="4 Rectángulo redondeado"/>
            <p:cNvSpPr/>
            <p:nvPr/>
          </p:nvSpPr>
          <p:spPr>
            <a:xfrm>
              <a:off x="228600" y="533401"/>
              <a:ext cx="8763000" cy="17915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9820" y="999068"/>
              <a:ext cx="431800" cy="170460"/>
            </a:xfrm>
            <a:custGeom>
              <a:avLst/>
              <a:gdLst>
                <a:gd name="T0" fmla="*/ 0 w 272"/>
                <a:gd name="T1" fmla="*/ 53 h 106"/>
                <a:gd name="T2" fmla="*/ 90 w 272"/>
                <a:gd name="T3" fmla="*/ 7 h 106"/>
                <a:gd name="T4" fmla="*/ 181 w 272"/>
                <a:gd name="T5" fmla="*/ 98 h 106"/>
                <a:gd name="T6" fmla="*/ 272 w 272"/>
                <a:gd name="T7" fmla="*/ 53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106"/>
                <a:gd name="T14" fmla="*/ 272 w 272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106">
                  <a:moveTo>
                    <a:pt x="0" y="53"/>
                  </a:moveTo>
                  <a:cubicBezTo>
                    <a:pt x="30" y="26"/>
                    <a:pt x="60" y="0"/>
                    <a:pt x="90" y="7"/>
                  </a:cubicBezTo>
                  <a:cubicBezTo>
                    <a:pt x="120" y="14"/>
                    <a:pt x="151" y="90"/>
                    <a:pt x="181" y="98"/>
                  </a:cubicBezTo>
                  <a:cubicBezTo>
                    <a:pt x="211" y="106"/>
                    <a:pt x="257" y="60"/>
                    <a:pt x="272" y="53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381000" y="539890"/>
              <a:ext cx="85344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s-ES_tradnl" sz="2200" b="1" dirty="0">
                  <a:solidFill>
                    <a:srgbClr val="0070C0"/>
                  </a:solidFill>
                </a:rPr>
                <a:t>Propiedad de la convergencia </a:t>
              </a:r>
              <a:r>
                <a:rPr lang="es-ES_tradnl" sz="2200" b="1" dirty="0"/>
                <a:t>(Lema 24.14</a:t>
              </a:r>
              <a:r>
                <a:rPr lang="es-ES_tradnl" sz="2200" b="1" dirty="0" smtClean="0"/>
                <a:t>)</a:t>
              </a:r>
              <a:endParaRPr lang="es-ES_tradnl" sz="2200" b="1" dirty="0"/>
            </a:p>
            <a:p>
              <a:r>
                <a:rPr lang="es-ES_tradnl" sz="2200" dirty="0"/>
                <a:t>Si s       u</a:t>
              </a:r>
              <a:r>
                <a:rPr lang="es-ES" sz="2200" i="1" dirty="0">
                  <a:sym typeface="Wingdings" pitchFamily="2" charset="2"/>
                </a:rPr>
                <a:t></a:t>
              </a:r>
              <a:r>
                <a:rPr lang="es-ES" sz="2200" i="1" dirty="0"/>
                <a:t> v</a:t>
              </a:r>
              <a:r>
                <a:rPr lang="es-ES_tradnl" sz="2200" dirty="0"/>
                <a:t>  es un </a:t>
              </a:r>
              <a:r>
                <a:rPr lang="es-ES_tradnl" sz="2200" b="1" dirty="0">
                  <a:solidFill>
                    <a:srgbClr val="FF0000"/>
                  </a:solidFill>
                </a:rPr>
                <a:t>camino de costo mínimo</a:t>
              </a:r>
              <a:r>
                <a:rPr lang="es-ES_tradnl" sz="2200" dirty="0">
                  <a:solidFill>
                    <a:srgbClr val="FF0000"/>
                  </a:solidFill>
                </a:rPr>
                <a:t> </a:t>
              </a:r>
              <a:r>
                <a:rPr lang="es-ES_tradnl" sz="2200" dirty="0"/>
                <a:t>en </a:t>
              </a:r>
              <a:r>
                <a:rPr lang="es-ES_tradnl" sz="2200" i="1" dirty="0" smtClean="0"/>
                <a:t>G</a:t>
              </a:r>
              <a:r>
                <a:rPr lang="es-ES_tradnl" sz="2200" dirty="0" smtClean="0"/>
                <a:t>, </a:t>
              </a:r>
              <a:r>
                <a:rPr lang="es-ES_tradnl" sz="2200" i="1" dirty="0" err="1" smtClean="0"/>
                <a:t>u,v</a:t>
              </a:r>
              <a:r>
                <a:rPr lang="es-ES_tradnl" sz="2200" i="1" dirty="0" err="1">
                  <a:sym typeface="Symbol" pitchFamily="18" charset="2"/>
                </a:rPr>
                <a:t></a:t>
              </a:r>
              <a:r>
                <a:rPr lang="es-ES_tradnl" sz="2200" i="1" dirty="0" err="1"/>
                <a:t>V</a:t>
              </a:r>
              <a:r>
                <a:rPr lang="es-ES_tradnl" sz="2200" i="1" dirty="0"/>
                <a:t>. </a:t>
              </a:r>
              <a:r>
                <a:rPr lang="es-ES" sz="2200" dirty="0"/>
                <a:t>Si se </a:t>
              </a:r>
              <a:r>
                <a:rPr lang="es-ES" sz="2200" dirty="0" smtClean="0"/>
                <a:t>alcanza la igualdad d[u</a:t>
              </a:r>
              <a:r>
                <a:rPr lang="es-ES" sz="2200" dirty="0"/>
                <a:t>] = </a:t>
              </a:r>
              <a:r>
                <a:rPr lang="es-ES_tradnl" sz="2200" i="1" dirty="0"/>
                <a:t>δ</a:t>
              </a:r>
              <a:r>
                <a:rPr lang="es-ES_tradnl" sz="2200" dirty="0"/>
                <a:t>(</a:t>
              </a:r>
              <a:r>
                <a:rPr lang="es-ES_tradnl" sz="2200" i="1" dirty="0"/>
                <a:t>s</a:t>
              </a:r>
              <a:r>
                <a:rPr lang="es-ES_tradnl" sz="2200" dirty="0"/>
                <a:t>, </a:t>
              </a:r>
              <a:r>
                <a:rPr lang="es-ES_tradnl" sz="2200" i="1" dirty="0"/>
                <a:t>u</a:t>
              </a:r>
              <a:r>
                <a:rPr lang="es-ES_tradnl" sz="2200" dirty="0"/>
                <a:t>) </a:t>
              </a:r>
              <a:r>
                <a:rPr lang="es-ES" sz="2200" dirty="0"/>
                <a:t>en cualquier momento antes de hacer </a:t>
              </a:r>
              <a:r>
                <a:rPr lang="es-ES" sz="2200" i="1" dirty="0"/>
                <a:t>RELAX </a:t>
              </a:r>
              <a:r>
                <a:rPr lang="es-ES" sz="2200" dirty="0"/>
                <a:t>sobre el arco</a:t>
              </a:r>
              <a:r>
                <a:rPr lang="es-ES" sz="2200" i="1" dirty="0"/>
                <a:t> </a:t>
              </a:r>
              <a:r>
                <a:rPr lang="es-ES" sz="2200" dirty="0"/>
                <a:t>(u, v), entonces, </a:t>
              </a:r>
              <a:r>
                <a:rPr lang="es-ES" sz="2200" dirty="0" smtClean="0"/>
                <a:t>después de haberlo hecho, d[v</a:t>
              </a:r>
              <a:r>
                <a:rPr lang="es-ES" sz="2200" dirty="0"/>
                <a:t>] = </a:t>
              </a:r>
              <a:r>
                <a:rPr lang="es-ES_tradnl" sz="2200" i="1" dirty="0"/>
                <a:t>δ</a:t>
              </a:r>
              <a:r>
                <a:rPr lang="es-ES_tradnl" sz="2200" dirty="0"/>
                <a:t>(</a:t>
              </a:r>
              <a:r>
                <a:rPr lang="es-ES_tradnl" sz="2200" i="1" dirty="0"/>
                <a:t>s</a:t>
              </a:r>
              <a:r>
                <a:rPr lang="es-ES_tradnl" sz="2200" dirty="0"/>
                <a:t>, </a:t>
              </a:r>
              <a:r>
                <a:rPr lang="es-ES_tradnl" sz="2200" i="1" dirty="0"/>
                <a:t>v</a:t>
              </a:r>
              <a:r>
                <a:rPr lang="es-ES_tradnl" sz="2200" dirty="0"/>
                <a:t>)</a:t>
              </a:r>
              <a:r>
                <a:rPr lang="es-ES" sz="2200" dirty="0"/>
                <a:t> y dicha igualdad se mantiene en lo </a:t>
              </a:r>
              <a:r>
                <a:rPr lang="es-ES" sz="2200" dirty="0" smtClean="0"/>
                <a:t>sucesivo</a:t>
              </a:r>
              <a:endParaRPr lang="es-ES" sz="2200" dirty="0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228600" y="2273617"/>
            <a:ext cx="8915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/>
          </a:p>
          <a:p>
            <a:r>
              <a:rPr lang="en-US" sz="2200" b="1" dirty="0" err="1" smtClean="0"/>
              <a:t>Demostración</a:t>
            </a:r>
            <a:r>
              <a:rPr lang="en-US" sz="2200" b="1" dirty="0" smtClean="0"/>
              <a:t>,</a:t>
            </a:r>
          </a:p>
          <a:p>
            <a:r>
              <a:rPr lang="es-ES_tradnl" sz="2200" dirty="0"/>
              <a:t>S</a:t>
            </a:r>
            <a:r>
              <a:rPr lang="es-ES_tradnl" sz="2200" dirty="0" smtClean="0"/>
              <a:t>i antes de hacer </a:t>
            </a:r>
            <a:r>
              <a:rPr lang="en-US" sz="2200" dirty="0"/>
              <a:t>RELAX(u, v, w</a:t>
            </a:r>
            <a:r>
              <a:rPr lang="en-US" sz="2200" dirty="0" smtClean="0"/>
              <a:t>) se </a:t>
            </a:r>
            <a:r>
              <a:rPr lang="en-US" sz="2200" dirty="0" err="1" smtClean="0"/>
              <a:t>alcanza</a:t>
            </a:r>
            <a:r>
              <a:rPr lang="en-US" sz="2200" dirty="0" smtClean="0"/>
              <a:t> la </a:t>
            </a:r>
            <a:r>
              <a:rPr lang="en-US" sz="2200" dirty="0" err="1" smtClean="0"/>
              <a:t>igualdad</a:t>
            </a:r>
            <a:r>
              <a:rPr lang="es-ES_tradnl" sz="2200" dirty="0" smtClean="0"/>
              <a:t> </a:t>
            </a:r>
            <a:r>
              <a:rPr lang="en-US" sz="2200" b="1" i="1" dirty="0"/>
              <a:t>d</a:t>
            </a:r>
            <a:r>
              <a:rPr lang="en-US" sz="2200" b="1" dirty="0"/>
              <a:t>[</a:t>
            </a:r>
            <a:r>
              <a:rPr lang="en-US" sz="2200" b="1" i="1" dirty="0"/>
              <a:t>u</a:t>
            </a:r>
            <a:r>
              <a:rPr lang="en-US" sz="2200" b="1" dirty="0"/>
              <a:t>] = </a:t>
            </a:r>
            <a:r>
              <a:rPr lang="en-US" sz="2200" b="1" i="1" dirty="0"/>
              <a:t>δ</a:t>
            </a:r>
            <a:r>
              <a:rPr lang="en-US" sz="2200" b="1" dirty="0"/>
              <a:t>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u</a:t>
            </a:r>
            <a:r>
              <a:rPr lang="en-US" sz="2200" b="1" dirty="0"/>
              <a:t>) </a:t>
            </a:r>
            <a:r>
              <a:rPr lang="en-US" sz="2200" dirty="0" smtClean="0"/>
              <a:t>entonces la </a:t>
            </a:r>
            <a:r>
              <a:rPr lang="en-US" sz="2200" dirty="0" err="1" smtClean="0"/>
              <a:t>misma</a:t>
            </a:r>
            <a:r>
              <a:rPr lang="en-US" sz="2200" dirty="0" smtClean="0"/>
              <a:t> se </a:t>
            </a:r>
            <a:r>
              <a:rPr lang="en-US" sz="2200" dirty="0" err="1" smtClean="0"/>
              <a:t>mantiene</a:t>
            </a:r>
            <a:r>
              <a:rPr lang="en-US" sz="2200" dirty="0" smtClean="0"/>
              <a:t> en lo </a:t>
            </a:r>
            <a:r>
              <a:rPr lang="en-US" sz="2200" dirty="0" err="1" smtClean="0"/>
              <a:t>sucesivo</a:t>
            </a:r>
            <a:r>
              <a:rPr lang="en-US" sz="2200" dirty="0" smtClean="0"/>
              <a:t> (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s-ES_tradnl" b="1" dirty="0" smtClean="0">
                <a:solidFill>
                  <a:srgbClr val="0070C0"/>
                </a:solidFill>
              </a:rPr>
              <a:t>P. Cota Superior. </a:t>
            </a:r>
            <a:r>
              <a:rPr lang="es-ES_tradnl" b="1" i="1" dirty="0" smtClean="0"/>
              <a:t>Lema 24.11</a:t>
            </a:r>
            <a:r>
              <a:rPr lang="en-US" dirty="0" smtClean="0"/>
              <a:t>)</a:t>
            </a:r>
          </a:p>
          <a:p>
            <a:endParaRPr lang="en-US" sz="2200" dirty="0" smtClean="0"/>
          </a:p>
          <a:p>
            <a:r>
              <a:rPr lang="en-US" sz="2200" dirty="0" smtClean="0"/>
              <a:t>En particular, </a:t>
            </a:r>
            <a:r>
              <a:rPr lang="en-US" sz="2200" dirty="0" err="1"/>
              <a:t>t</a:t>
            </a:r>
            <a:r>
              <a:rPr lang="en-US" sz="2200" dirty="0" err="1" smtClean="0"/>
              <a:t>ras</a:t>
            </a:r>
            <a:r>
              <a:rPr lang="en-US" sz="2200" dirty="0" smtClean="0"/>
              <a:t> </a:t>
            </a:r>
            <a:r>
              <a:rPr lang="en-US" sz="2200" dirty="0" err="1" smtClean="0"/>
              <a:t>hacer</a:t>
            </a:r>
            <a:r>
              <a:rPr lang="en-US" sz="2200" dirty="0" smtClean="0"/>
              <a:t> </a:t>
            </a:r>
            <a:r>
              <a:rPr lang="en-US" sz="2200" dirty="0"/>
              <a:t>RELAX(u, v, w</a:t>
            </a:r>
            <a:r>
              <a:rPr lang="en-US" sz="2200" dirty="0" smtClean="0"/>
              <a:t>):</a:t>
            </a:r>
          </a:p>
          <a:p>
            <a:r>
              <a:rPr lang="en-US" sz="2200" dirty="0"/>
              <a:t>	</a:t>
            </a:r>
            <a:r>
              <a:rPr lang="pl-PL" sz="2200" i="1" dirty="0"/>
              <a:t> d</a:t>
            </a:r>
            <a:r>
              <a:rPr lang="pl-PL" sz="2200" dirty="0"/>
              <a:t>[</a:t>
            </a:r>
            <a:r>
              <a:rPr lang="pl-PL" sz="2200" i="1" dirty="0"/>
              <a:t>v</a:t>
            </a:r>
            <a:r>
              <a:rPr lang="pl-PL" sz="2200" dirty="0"/>
              <a:t>] ≤ </a:t>
            </a:r>
            <a:r>
              <a:rPr lang="pl-PL" sz="2200" i="1" dirty="0"/>
              <a:t>d</a:t>
            </a:r>
            <a:r>
              <a:rPr lang="pl-PL" sz="2200" dirty="0"/>
              <a:t>[</a:t>
            </a:r>
            <a:r>
              <a:rPr lang="pl-PL" sz="2200" i="1" dirty="0"/>
              <a:t>u</a:t>
            </a:r>
            <a:r>
              <a:rPr lang="pl-PL" sz="2200" dirty="0"/>
              <a:t>] + </a:t>
            </a:r>
            <a:r>
              <a:rPr lang="pl-PL" sz="2200" i="1" dirty="0"/>
              <a:t>w</a:t>
            </a:r>
            <a:r>
              <a:rPr lang="pl-PL" sz="2200" dirty="0"/>
              <a:t>(</a:t>
            </a:r>
            <a:r>
              <a:rPr lang="pl-PL" sz="2200" i="1" dirty="0"/>
              <a:t>u</a:t>
            </a:r>
            <a:r>
              <a:rPr lang="pl-PL" sz="2200" dirty="0"/>
              <a:t>, </a:t>
            </a:r>
            <a:r>
              <a:rPr lang="pl-PL" sz="2200" i="1" dirty="0"/>
              <a:t>v</a:t>
            </a:r>
            <a:r>
              <a:rPr lang="pl-PL" sz="2200" dirty="0" smtClean="0"/>
              <a:t>)</a:t>
            </a:r>
            <a:r>
              <a:rPr lang="en-US" sz="2200" dirty="0" smtClean="0"/>
              <a:t>	 	(</a:t>
            </a:r>
            <a:r>
              <a:rPr lang="en-US" sz="2200" dirty="0" err="1" smtClean="0"/>
              <a:t>por</a:t>
            </a:r>
            <a:r>
              <a:rPr lang="en-US" sz="2200" dirty="0" smtClean="0"/>
              <a:t> el </a:t>
            </a:r>
            <a:r>
              <a:rPr lang="en-US" sz="2200" b="1" dirty="0" err="1" smtClean="0"/>
              <a:t>Lema</a:t>
            </a:r>
            <a:r>
              <a:rPr lang="en-US" sz="2200" b="1" dirty="0" smtClean="0"/>
              <a:t> 24.13</a:t>
            </a:r>
            <a:r>
              <a:rPr lang="en-US" sz="2200" dirty="0" smtClean="0"/>
              <a:t>)</a:t>
            </a:r>
          </a:p>
          <a:p>
            <a:pPr lvl="3"/>
            <a:r>
              <a:rPr lang="en-US" sz="2200" dirty="0" smtClean="0"/>
              <a:t>  </a:t>
            </a:r>
            <a:r>
              <a:rPr lang="el-GR" sz="2200" dirty="0" smtClean="0"/>
              <a:t>= </a:t>
            </a:r>
            <a:r>
              <a:rPr lang="el-GR" sz="2200" i="1" dirty="0"/>
              <a:t>δ</a:t>
            </a:r>
            <a:r>
              <a:rPr lang="el-GR" sz="2200" dirty="0"/>
              <a:t>(</a:t>
            </a:r>
            <a:r>
              <a:rPr lang="es-ES" sz="2200" i="1" dirty="0"/>
              <a:t>s</a:t>
            </a:r>
            <a:r>
              <a:rPr lang="es-ES" sz="2200" dirty="0"/>
              <a:t>, </a:t>
            </a:r>
            <a:r>
              <a:rPr lang="es-ES" sz="2200" i="1" dirty="0"/>
              <a:t>u</a:t>
            </a:r>
            <a:r>
              <a:rPr lang="es-ES" sz="2200" dirty="0"/>
              <a:t>) + </a:t>
            </a:r>
            <a:r>
              <a:rPr lang="es-ES" sz="2200" i="1" dirty="0"/>
              <a:t>w</a:t>
            </a:r>
            <a:r>
              <a:rPr lang="es-ES" sz="2200" dirty="0"/>
              <a:t>(</a:t>
            </a:r>
            <a:r>
              <a:rPr lang="es-ES" sz="2200" i="1" dirty="0"/>
              <a:t>u</a:t>
            </a:r>
            <a:r>
              <a:rPr lang="es-ES" sz="2200" dirty="0"/>
              <a:t>, </a:t>
            </a:r>
            <a:r>
              <a:rPr lang="es-ES" sz="2200" i="1" dirty="0"/>
              <a:t>v</a:t>
            </a:r>
            <a:r>
              <a:rPr lang="es-ES" sz="2200" dirty="0"/>
              <a:t>)</a:t>
            </a:r>
          </a:p>
          <a:p>
            <a:pPr lvl="3"/>
            <a:r>
              <a:rPr lang="en-US" sz="2200" dirty="0" smtClean="0"/>
              <a:t>  = </a:t>
            </a:r>
            <a:r>
              <a:rPr lang="en-US" sz="2200" i="1" dirty="0"/>
              <a:t>δ</a:t>
            </a:r>
            <a:r>
              <a:rPr lang="en-US" sz="2200" dirty="0"/>
              <a:t>(</a:t>
            </a:r>
            <a:r>
              <a:rPr lang="en-US" sz="2200" i="1" dirty="0"/>
              <a:t>s</a:t>
            </a:r>
            <a:r>
              <a:rPr lang="en-US" sz="2200" dirty="0"/>
              <a:t>, </a:t>
            </a:r>
            <a:r>
              <a:rPr lang="en-US" sz="2200" i="1" dirty="0"/>
              <a:t>v</a:t>
            </a:r>
            <a:r>
              <a:rPr lang="en-US" sz="2200" dirty="0"/>
              <a:t>) </a:t>
            </a:r>
            <a:r>
              <a:rPr lang="en-US" sz="2200" dirty="0" smtClean="0"/>
              <a:t>	(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b="1" dirty="0" err="1" smtClean="0"/>
              <a:t>Lema</a:t>
            </a:r>
            <a:r>
              <a:rPr lang="en-US" sz="1600" b="1" dirty="0" smtClean="0"/>
              <a:t> 24.1 </a:t>
            </a:r>
            <a:r>
              <a:rPr lang="en-US" sz="1600" dirty="0" err="1" smtClean="0"/>
              <a:t>pues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Hipót</a:t>
            </a:r>
            <a:r>
              <a:rPr lang="en-US" sz="1600" b="1" dirty="0" smtClean="0"/>
              <a:t>. </a:t>
            </a:r>
            <a:r>
              <a:rPr lang="es-ES_tradnl" sz="1600" dirty="0" err="1" smtClean="0"/>
              <a:t>s~u</a:t>
            </a:r>
            <a:r>
              <a:rPr lang="es-ES" sz="1600" i="1" dirty="0">
                <a:sym typeface="Wingdings" pitchFamily="2" charset="2"/>
              </a:rPr>
              <a:t></a:t>
            </a:r>
            <a:r>
              <a:rPr lang="es-ES" sz="1600" i="1" dirty="0"/>
              <a:t> v</a:t>
            </a:r>
            <a:r>
              <a:rPr lang="es-ES_tradnl" sz="1600" dirty="0"/>
              <a:t>  </a:t>
            </a:r>
            <a:r>
              <a:rPr lang="es-ES_tradnl" sz="1600" b="1" dirty="0"/>
              <a:t>es </a:t>
            </a:r>
            <a:r>
              <a:rPr lang="es-ES_tradnl" sz="1600" b="1" dirty="0" smtClean="0"/>
              <a:t>de </a:t>
            </a:r>
            <a:r>
              <a:rPr lang="es-ES_tradnl" sz="1600" b="1" dirty="0"/>
              <a:t>costo mínimo</a:t>
            </a:r>
            <a:r>
              <a:rPr lang="en-US" sz="1600" b="1" dirty="0" smtClean="0"/>
              <a:t> </a:t>
            </a:r>
            <a:r>
              <a:rPr lang="en-US" sz="2200" dirty="0" smtClean="0"/>
              <a:t>)</a:t>
            </a:r>
          </a:p>
          <a:p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dirty="0" err="1" smtClean="0"/>
              <a:t>tanto</a:t>
            </a:r>
            <a:r>
              <a:rPr lang="en-US" sz="2200" dirty="0" smtClean="0"/>
              <a:t>, </a:t>
            </a:r>
            <a:r>
              <a:rPr lang="es-ES" sz="2200" dirty="0"/>
              <a:t>d[v] </a:t>
            </a:r>
            <a:r>
              <a:rPr lang="pl-PL" sz="2200" dirty="0"/>
              <a:t>≤</a:t>
            </a:r>
            <a:r>
              <a:rPr lang="es-ES" sz="2200" dirty="0" smtClean="0"/>
              <a:t> </a:t>
            </a:r>
            <a:r>
              <a:rPr lang="es-ES_tradnl" sz="2200" i="1" dirty="0"/>
              <a:t>δ</a:t>
            </a:r>
            <a:r>
              <a:rPr lang="es-ES_tradnl" sz="2200" dirty="0"/>
              <a:t>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v</a:t>
            </a:r>
            <a:r>
              <a:rPr lang="es-ES_tradnl" sz="2200" dirty="0" smtClean="0"/>
              <a:t>) </a:t>
            </a:r>
            <a:r>
              <a:rPr lang="es-ES_tradnl" sz="2200" b="1" dirty="0" smtClean="0">
                <a:solidFill>
                  <a:srgbClr val="FF0000"/>
                </a:solidFill>
              </a:rPr>
              <a:t>(1)</a:t>
            </a:r>
            <a:endParaRPr lang="en-US" sz="2200" b="1" dirty="0">
              <a:solidFill>
                <a:srgbClr val="FF0000"/>
              </a:solidFill>
            </a:endParaRPr>
          </a:p>
          <a:p>
            <a:endParaRPr lang="en-US" sz="2200" dirty="0" smtClean="0"/>
          </a:p>
          <a:p>
            <a:r>
              <a:rPr lang="en-US" sz="2200" dirty="0" err="1" smtClean="0"/>
              <a:t>Por</a:t>
            </a:r>
            <a:r>
              <a:rPr lang="en-US" sz="2200" dirty="0" smtClean="0"/>
              <a:t> la </a:t>
            </a:r>
            <a:r>
              <a:rPr lang="es-ES_tradnl" sz="2200" b="1" dirty="0" smtClean="0">
                <a:solidFill>
                  <a:srgbClr val="0070C0"/>
                </a:solidFill>
              </a:rPr>
              <a:t>Propiedad </a:t>
            </a:r>
            <a:r>
              <a:rPr lang="es-ES_tradnl" sz="2200" b="1" dirty="0">
                <a:solidFill>
                  <a:srgbClr val="0070C0"/>
                </a:solidFill>
              </a:rPr>
              <a:t>de la Cota Superior </a:t>
            </a:r>
            <a:r>
              <a:rPr lang="es-ES_tradnl" sz="2200" dirty="0"/>
              <a:t>(Lema </a:t>
            </a:r>
            <a:r>
              <a:rPr lang="es-ES_tradnl" sz="2200" dirty="0" smtClean="0"/>
              <a:t>24.11): </a:t>
            </a:r>
            <a:r>
              <a:rPr lang="en-US" sz="2200" i="1" dirty="0" smtClean="0"/>
              <a:t>d</a:t>
            </a:r>
            <a:r>
              <a:rPr lang="en-US" sz="2200" dirty="0" smtClean="0"/>
              <a:t>[</a:t>
            </a:r>
            <a:r>
              <a:rPr lang="en-US" sz="2200" i="1" dirty="0" smtClean="0"/>
              <a:t>v</a:t>
            </a:r>
            <a:r>
              <a:rPr lang="en-US" sz="2200" dirty="0" smtClean="0"/>
              <a:t>] </a:t>
            </a:r>
            <a:r>
              <a:rPr lang="en-US" sz="2200" dirty="0"/>
              <a:t>≥ </a:t>
            </a:r>
            <a:r>
              <a:rPr lang="en-US" sz="2200" i="1" dirty="0" smtClean="0"/>
              <a:t>δ</a:t>
            </a:r>
            <a:r>
              <a:rPr lang="en-US" sz="2200" dirty="0" smtClean="0"/>
              <a:t>(</a:t>
            </a:r>
            <a:r>
              <a:rPr lang="en-US" sz="2200" i="1" dirty="0" smtClean="0"/>
              <a:t>s</a:t>
            </a:r>
            <a:r>
              <a:rPr lang="en-US" sz="2200" dirty="0"/>
              <a:t>, </a:t>
            </a:r>
            <a:r>
              <a:rPr lang="en-US" sz="2200" i="1" dirty="0" smtClean="0"/>
              <a:t>v</a:t>
            </a:r>
            <a:r>
              <a:rPr lang="en-US" sz="2200" dirty="0" smtClean="0"/>
              <a:t>) </a:t>
            </a:r>
            <a:r>
              <a:rPr lang="en-US" sz="2200" b="1" dirty="0" smtClean="0">
                <a:solidFill>
                  <a:srgbClr val="FF0000"/>
                </a:solidFill>
              </a:rPr>
              <a:t>(2)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De </a:t>
            </a:r>
            <a:r>
              <a:rPr lang="en-US" sz="2200" b="1" dirty="0" smtClean="0">
                <a:solidFill>
                  <a:srgbClr val="FF0000"/>
                </a:solidFill>
              </a:rPr>
              <a:t>(1)</a:t>
            </a:r>
            <a:r>
              <a:rPr lang="en-US" sz="2200" dirty="0" smtClean="0"/>
              <a:t> y </a:t>
            </a:r>
            <a:r>
              <a:rPr lang="en-US" sz="2200" b="1" dirty="0" smtClean="0">
                <a:solidFill>
                  <a:srgbClr val="FF0000"/>
                </a:solidFill>
              </a:rPr>
              <a:t>(2)</a:t>
            </a:r>
            <a:r>
              <a:rPr lang="en-US" sz="2200" dirty="0" smtClean="0"/>
              <a:t>, </a:t>
            </a:r>
            <a:r>
              <a:rPr lang="en-US" sz="2200" i="1" dirty="0"/>
              <a:t>d</a:t>
            </a:r>
            <a:r>
              <a:rPr lang="en-US" sz="2200" dirty="0"/>
              <a:t>[</a:t>
            </a:r>
            <a:r>
              <a:rPr lang="en-US" sz="2200" i="1" dirty="0"/>
              <a:t>v</a:t>
            </a:r>
            <a:r>
              <a:rPr lang="en-US" sz="2200" dirty="0"/>
              <a:t>] = </a:t>
            </a:r>
            <a:r>
              <a:rPr lang="en-US" sz="2200" i="1" dirty="0"/>
              <a:t>δ</a:t>
            </a:r>
            <a:r>
              <a:rPr lang="en-US" sz="2200" dirty="0"/>
              <a:t>(</a:t>
            </a:r>
            <a:r>
              <a:rPr lang="en-US" sz="2200" i="1" dirty="0"/>
              <a:t>s</a:t>
            </a:r>
            <a:r>
              <a:rPr lang="en-US" sz="2200" dirty="0"/>
              <a:t>, </a:t>
            </a:r>
            <a:r>
              <a:rPr lang="en-US" sz="2200" i="1" dirty="0" smtClean="0"/>
              <a:t>v) </a:t>
            </a:r>
            <a:r>
              <a:rPr lang="en-US" sz="2200" dirty="0" smtClean="0"/>
              <a:t>y la </a:t>
            </a:r>
            <a:r>
              <a:rPr lang="en-US" sz="2200" dirty="0" err="1" smtClean="0"/>
              <a:t>igualdad</a:t>
            </a:r>
            <a:r>
              <a:rPr lang="en-US" sz="2200" dirty="0" smtClean="0"/>
              <a:t> se </a:t>
            </a:r>
            <a:r>
              <a:rPr lang="en-US" sz="2200" dirty="0" err="1" smtClean="0"/>
              <a:t>mantiene</a:t>
            </a:r>
            <a:r>
              <a:rPr lang="en-US" sz="2200" dirty="0" smtClean="0"/>
              <a:t> en lo </a:t>
            </a:r>
            <a:r>
              <a:rPr lang="en-US" sz="2200" dirty="0" err="1" smtClean="0"/>
              <a:t>sucesivo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8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228600" y="533400"/>
            <a:ext cx="8763000" cy="3046988"/>
            <a:chOff x="228600" y="533400"/>
            <a:chExt cx="8763000" cy="3046988"/>
          </a:xfrm>
        </p:grpSpPr>
        <p:sp>
          <p:nvSpPr>
            <p:cNvPr id="5" name="4 Rectángulo redondeado"/>
            <p:cNvSpPr/>
            <p:nvPr/>
          </p:nvSpPr>
          <p:spPr>
            <a:xfrm>
              <a:off x="228600" y="533400"/>
              <a:ext cx="8763000" cy="27367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381000" y="533400"/>
              <a:ext cx="85344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s-ES_tradnl" sz="2400" b="1" dirty="0" smtClean="0">
                  <a:solidFill>
                    <a:srgbClr val="0070C0"/>
                  </a:solidFill>
                </a:rPr>
                <a:t>Propiedad </a:t>
              </a:r>
              <a:r>
                <a:rPr lang="es-ES_tradnl" sz="2400" b="1" dirty="0">
                  <a:solidFill>
                    <a:srgbClr val="0070C0"/>
                  </a:solidFill>
                </a:rPr>
                <a:t>del RELAX</a:t>
              </a:r>
              <a:r>
                <a:rPr lang="es-ES_tradnl" sz="2400" dirty="0"/>
                <a:t> </a:t>
              </a:r>
              <a:r>
                <a:rPr lang="es-ES_tradnl" sz="2400" b="1" dirty="0"/>
                <a:t>(Lema 24.15)</a:t>
              </a:r>
            </a:p>
            <a:p>
              <a:r>
                <a:rPr lang="es-ES_tradnl" sz="2400" dirty="0" smtClean="0"/>
                <a:t>Si </a:t>
              </a:r>
              <a:r>
                <a:rPr lang="es-ES_tradnl" sz="2400" i="1" dirty="0"/>
                <a:t>p </a:t>
              </a:r>
              <a:r>
                <a:rPr lang="es-ES_tradnl" sz="2400" dirty="0"/>
                <a:t>= &lt;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0</a:t>
              </a:r>
              <a:r>
                <a:rPr lang="es-ES_tradnl" sz="2400" dirty="0"/>
                <a:t>, 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1</a:t>
              </a:r>
              <a:r>
                <a:rPr lang="es-ES_tradnl" sz="2400" dirty="0"/>
                <a:t>,...,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&gt; es un </a:t>
              </a:r>
              <a:r>
                <a:rPr lang="es-ES_tradnl" sz="2400" b="1" dirty="0">
                  <a:solidFill>
                    <a:srgbClr val="FF0000"/>
                  </a:solidFill>
                </a:rPr>
                <a:t>camino de costo mínimo </a:t>
              </a:r>
              <a:r>
                <a:rPr lang="es-ES_tradnl" sz="2400" dirty="0"/>
                <a:t>de </a:t>
              </a:r>
              <a:r>
                <a:rPr lang="es-ES_tradnl" sz="2400" i="1" dirty="0"/>
                <a:t>s=v</a:t>
              </a:r>
              <a:r>
                <a:rPr lang="es-ES_tradnl" sz="2400" i="1" baseline="-25000" dirty="0"/>
                <a:t>0</a:t>
              </a:r>
              <a:r>
                <a:rPr lang="es-ES_tradnl" sz="2400" i="1" dirty="0"/>
                <a:t> </a:t>
              </a:r>
              <a:r>
                <a:rPr lang="es-ES_tradnl" sz="2400" dirty="0"/>
                <a:t>a</a:t>
              </a:r>
              <a:r>
                <a:rPr lang="es-ES_tradnl" sz="2400" i="1" dirty="0"/>
                <a:t>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i="1" dirty="0"/>
                <a:t>  </a:t>
              </a:r>
              <a:r>
                <a:rPr lang="es-ES_tradnl" sz="2400" dirty="0"/>
                <a:t>y supongamos que a los arcos de </a:t>
              </a:r>
              <a:r>
                <a:rPr lang="es-ES_tradnl" sz="2400" i="1" dirty="0"/>
                <a:t>p</a:t>
              </a:r>
              <a:r>
                <a:rPr lang="es-ES_tradnl" sz="2400" dirty="0"/>
                <a:t> se les aplica </a:t>
              </a:r>
              <a:r>
                <a:rPr lang="es-ES_tradnl" sz="2400" i="1" dirty="0"/>
                <a:t>RELAX </a:t>
              </a:r>
              <a:r>
                <a:rPr lang="es-ES_tradnl" sz="2400" dirty="0"/>
                <a:t>en el siguiente orden:</a:t>
              </a:r>
              <a:r>
                <a:rPr lang="es-ES_tradnl" sz="2400" i="1" dirty="0"/>
                <a:t> </a:t>
              </a:r>
              <a:r>
                <a:rPr lang="es-ES_tradnl" sz="2400" dirty="0"/>
                <a:t>(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0</a:t>
              </a:r>
              <a:r>
                <a:rPr lang="es-ES_tradnl" sz="2400" dirty="0"/>
                <a:t>, 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1</a:t>
              </a:r>
              <a:r>
                <a:rPr lang="es-ES_tradnl" sz="2400" dirty="0"/>
                <a:t>), (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1</a:t>
              </a:r>
              <a:r>
                <a:rPr lang="es-ES_tradnl" sz="2400" dirty="0"/>
                <a:t>, 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2</a:t>
              </a:r>
              <a:r>
                <a:rPr lang="es-ES_tradnl" sz="2400" dirty="0"/>
                <a:t>),..., (</a:t>
              </a:r>
              <a:r>
                <a:rPr lang="es-ES_tradnl" sz="2400" i="1" dirty="0"/>
                <a:t>v</a:t>
              </a:r>
              <a:r>
                <a:rPr lang="es-ES_tradnl" sz="2400" i="1" baseline="-25000" dirty="0"/>
                <a:t>k</a:t>
              </a:r>
              <a:r>
                <a:rPr lang="es-ES_tradnl" sz="2400" baseline="-25000" dirty="0"/>
                <a:t>-1</a:t>
              </a:r>
              <a:r>
                <a:rPr lang="es-ES_tradnl" sz="2400" dirty="0"/>
                <a:t>,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), entonces  </a:t>
              </a:r>
              <a:r>
                <a:rPr lang="es-ES_tradnl" sz="2400" i="1" dirty="0"/>
                <a:t>d</a:t>
              </a:r>
              <a:r>
                <a:rPr lang="es-ES_tradnl" sz="2400" dirty="0"/>
                <a:t>[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] = </a:t>
              </a:r>
              <a:r>
                <a:rPr lang="es-ES_tradnl" sz="2400" i="1" dirty="0"/>
                <a:t>δ</a:t>
              </a:r>
              <a:r>
                <a:rPr lang="es-ES_tradnl" sz="2400" dirty="0"/>
                <a:t>(</a:t>
              </a:r>
              <a:r>
                <a:rPr lang="es-ES_tradnl" sz="2400" i="1" dirty="0"/>
                <a:t>s</a:t>
              </a:r>
              <a:r>
                <a:rPr lang="es-ES_tradnl" sz="2400" dirty="0"/>
                <a:t>,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) después de estas “relajaciones”. Esta propiedad se </a:t>
              </a:r>
              <a:r>
                <a:rPr lang="es-ES_tradnl" sz="2400" dirty="0" smtClean="0"/>
                <a:t>cumple, incluso, cuando se mezcle el RELAX sobre otros arcos con los </a:t>
              </a:r>
              <a:r>
                <a:rPr lang="es-ES_tradnl" sz="2400" dirty="0"/>
                <a:t>arcos de </a:t>
              </a:r>
              <a:r>
                <a:rPr lang="es-ES_tradnl" sz="2400" i="1" dirty="0"/>
                <a:t>p</a:t>
              </a:r>
              <a:r>
                <a:rPr lang="es-ES_tradnl" sz="2400" dirty="0"/>
                <a:t>. </a:t>
              </a:r>
              <a:r>
                <a:rPr lang="es-ES_tradnl" sz="2400" dirty="0" smtClean="0"/>
                <a:t>(</a:t>
              </a:r>
              <a:r>
                <a:rPr lang="es-ES_tradnl" sz="2400" dirty="0"/>
                <a:t>Note que k puede ser = 0, 1, …, |V|-1)</a:t>
              </a:r>
            </a:p>
            <a:p>
              <a:endParaRPr lang="es-ES_tradnl" sz="2400" dirty="0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76200" y="335280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Demostración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dirty="0" err="1" smtClean="0"/>
              <a:t>Demostraremos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inducción</a:t>
            </a:r>
            <a:r>
              <a:rPr lang="en-US" sz="2400" dirty="0" smtClean="0"/>
              <a:t>, que </a:t>
            </a:r>
            <a:r>
              <a:rPr lang="en-US" sz="2400" dirty="0" err="1" smtClean="0"/>
              <a:t>tras</a:t>
            </a:r>
            <a:r>
              <a:rPr lang="en-US" sz="2400" dirty="0" smtClean="0"/>
              <a:t> el </a:t>
            </a:r>
            <a:r>
              <a:rPr lang="en-US" sz="2400" b="1" i="1" dirty="0" smtClean="0"/>
              <a:t>i-ésimo</a:t>
            </a:r>
            <a:r>
              <a:rPr lang="en-US" sz="2400" dirty="0" smtClean="0"/>
              <a:t> </a:t>
            </a:r>
            <a:r>
              <a:rPr lang="en-US" sz="2400" i="1" dirty="0" smtClean="0"/>
              <a:t>RELAX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un </a:t>
            </a:r>
            <a:r>
              <a:rPr lang="en-US" sz="2400" dirty="0" err="1" smtClean="0"/>
              <a:t>arco</a:t>
            </a:r>
            <a:r>
              <a:rPr lang="en-US" sz="2400" dirty="0" smtClean="0"/>
              <a:t> de </a:t>
            </a:r>
            <a:r>
              <a:rPr lang="en-US" sz="2400" i="1" dirty="0" smtClean="0"/>
              <a:t>p</a:t>
            </a:r>
            <a:r>
              <a:rPr lang="en-US" sz="2400" dirty="0" smtClean="0"/>
              <a:t>, se </a:t>
            </a:r>
            <a:r>
              <a:rPr lang="en-US" sz="2400" dirty="0" err="1" smtClean="0"/>
              <a:t>cumple</a:t>
            </a:r>
            <a:r>
              <a:rPr lang="en-US" sz="2400" dirty="0" smtClean="0"/>
              <a:t>,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] = </a:t>
            </a:r>
            <a:r>
              <a:rPr lang="en-US" sz="2400" i="1" dirty="0" smtClean="0"/>
              <a:t>δ</a:t>
            </a:r>
            <a:r>
              <a:rPr lang="en-US" sz="2400" dirty="0" smtClean="0"/>
              <a:t>(</a:t>
            </a:r>
            <a:r>
              <a:rPr lang="en-US" sz="2400" i="1" dirty="0" smtClean="0"/>
              <a:t>s</a:t>
            </a:r>
            <a:r>
              <a:rPr lang="en-US" sz="2400" dirty="0" smtClean="0"/>
              <a:t>,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7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57200" y="533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caso</a:t>
            </a:r>
            <a:r>
              <a:rPr lang="en-US" sz="2400" b="1" dirty="0"/>
              <a:t> base: i=0</a:t>
            </a:r>
          </a:p>
          <a:p>
            <a:endParaRPr lang="en-US" sz="2400" dirty="0" smtClean="0"/>
          </a:p>
          <a:p>
            <a:r>
              <a:rPr lang="en-US" sz="2400" dirty="0" smtClean="0"/>
              <a:t>Antes </a:t>
            </a:r>
            <a:r>
              <a:rPr lang="en-US" sz="2400" dirty="0"/>
              <a:t>de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b="1" dirty="0"/>
              <a:t>RELAX </a:t>
            </a:r>
            <a:r>
              <a:rPr lang="en-US" sz="2400" dirty="0"/>
              <a:t>a </a:t>
            </a:r>
            <a:r>
              <a:rPr lang="en-US" sz="2400" dirty="0" err="1"/>
              <a:t>ningún</a:t>
            </a:r>
            <a:r>
              <a:rPr lang="en-US" sz="2400" dirty="0"/>
              <a:t> </a:t>
            </a:r>
            <a:r>
              <a:rPr lang="en-US" sz="2400" dirty="0" err="1"/>
              <a:t>arco</a:t>
            </a:r>
            <a:r>
              <a:rPr lang="en-US" sz="2400" dirty="0"/>
              <a:t> de p, </a:t>
            </a:r>
            <a:r>
              <a:rPr lang="en-US" sz="2400" dirty="0" err="1"/>
              <a:t>tenemos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resultado</a:t>
            </a:r>
            <a:r>
              <a:rPr lang="en-US" sz="2400" dirty="0"/>
              <a:t> de la </a:t>
            </a:r>
            <a:r>
              <a:rPr lang="en-US" sz="2400" dirty="0" err="1"/>
              <a:t>inicialización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baseline="-25000" dirty="0"/>
              <a:t>0</a:t>
            </a:r>
            <a:r>
              <a:rPr lang="en-US" sz="2400" dirty="0"/>
              <a:t>] =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/>
              <a:t>] = 0 = </a:t>
            </a:r>
            <a:r>
              <a:rPr lang="en-US" sz="2400" i="1" dirty="0"/>
              <a:t>δ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dirty="0"/>
              <a:t>) y </a:t>
            </a:r>
            <a:r>
              <a:rPr lang="en-US" sz="2400" dirty="0" err="1"/>
              <a:t>por</a:t>
            </a:r>
            <a:r>
              <a:rPr lang="en-US" sz="2400" dirty="0"/>
              <a:t> la </a:t>
            </a:r>
            <a:r>
              <a:rPr lang="es-ES_tradnl" sz="2400" b="1" dirty="0">
                <a:solidFill>
                  <a:srgbClr val="0070C0"/>
                </a:solidFill>
              </a:rPr>
              <a:t>Propiedad de la Cota Superior</a:t>
            </a:r>
            <a:r>
              <a:rPr lang="en-US" sz="2400" dirty="0"/>
              <a:t>, el valor de d[s] no cambia en lo </a:t>
            </a:r>
            <a:r>
              <a:rPr lang="en-US" sz="2400" dirty="0" err="1"/>
              <a:t>sucesivo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dirty="0" smtClean="0"/>
              <a:t>Para el </a:t>
            </a:r>
            <a:r>
              <a:rPr lang="en-US" sz="2400" b="1" dirty="0" err="1" smtClean="0"/>
              <a:t>paso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inducción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asumimos</a:t>
            </a:r>
            <a:r>
              <a:rPr lang="en-US" sz="2400" dirty="0" smtClean="0"/>
              <a:t>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i="1" baseline="-25000" dirty="0"/>
              <a:t>i-1</a:t>
            </a:r>
            <a:r>
              <a:rPr lang="en-US" sz="2400" dirty="0"/>
              <a:t>] = </a:t>
            </a:r>
            <a:r>
              <a:rPr lang="en-US" sz="2400" i="1" dirty="0"/>
              <a:t>δ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r>
              <a:rPr lang="en-US" sz="2400" i="1" baseline="-25000" dirty="0"/>
              <a:t>i-1</a:t>
            </a:r>
            <a:r>
              <a:rPr lang="en-US" sz="2400" dirty="0" smtClean="0"/>
              <a:t>) y </a:t>
            </a:r>
            <a:r>
              <a:rPr lang="en-US" sz="2400" dirty="0" err="1" smtClean="0"/>
              <a:t>analicemos</a:t>
            </a:r>
            <a:r>
              <a:rPr lang="en-US" sz="2400" dirty="0" smtClean="0"/>
              <a:t> que </a:t>
            </a:r>
            <a:r>
              <a:rPr lang="en-US" sz="2400" dirty="0" err="1" smtClean="0"/>
              <a:t>sucede</a:t>
            </a:r>
            <a:r>
              <a:rPr lang="en-US" sz="2400" dirty="0" smtClean="0"/>
              <a:t> </a:t>
            </a:r>
            <a:r>
              <a:rPr lang="en-US" sz="2400" dirty="0" err="1" smtClean="0"/>
              <a:t>tras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</a:t>
            </a:r>
            <a:r>
              <a:rPr lang="en-US" sz="2400" b="1" dirty="0" smtClean="0"/>
              <a:t>RELAX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</a:t>
            </a:r>
            <a:r>
              <a:rPr lang="en-US" sz="2400" dirty="0" err="1" smtClean="0"/>
              <a:t>arco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i="1" baseline="-25000" dirty="0"/>
              <a:t>i-1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r>
              <a:rPr lang="en-US" sz="2400" dirty="0" err="1" smtClean="0"/>
              <a:t>Por</a:t>
            </a:r>
            <a:r>
              <a:rPr lang="en-US" sz="2400" dirty="0" smtClean="0"/>
              <a:t> la </a:t>
            </a:r>
            <a:r>
              <a:rPr lang="en-US" sz="2400" b="1" dirty="0" err="1">
                <a:solidFill>
                  <a:srgbClr val="0070C0"/>
                </a:solidFill>
              </a:rPr>
              <a:t>P</a:t>
            </a:r>
            <a:r>
              <a:rPr lang="en-US" sz="2400" b="1" dirty="0" err="1" smtClean="0">
                <a:solidFill>
                  <a:srgbClr val="0070C0"/>
                </a:solidFill>
              </a:rPr>
              <a:t>ropiedad</a:t>
            </a:r>
            <a:r>
              <a:rPr lang="en-US" sz="2400" b="1" dirty="0" smtClean="0">
                <a:solidFill>
                  <a:srgbClr val="0070C0"/>
                </a:solidFill>
              </a:rPr>
              <a:t> de la </a:t>
            </a:r>
            <a:r>
              <a:rPr lang="en-US" sz="2400" b="1" dirty="0" err="1">
                <a:solidFill>
                  <a:srgbClr val="0070C0"/>
                </a:solidFill>
              </a:rPr>
              <a:t>C</a:t>
            </a:r>
            <a:r>
              <a:rPr lang="en-US" sz="2400" b="1" dirty="0" err="1" smtClean="0">
                <a:solidFill>
                  <a:srgbClr val="0070C0"/>
                </a:solidFill>
              </a:rPr>
              <a:t>onvergencia</a:t>
            </a:r>
            <a:r>
              <a:rPr lang="en-US" sz="2400" dirty="0" smtClean="0"/>
              <a:t>,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] = </a:t>
            </a:r>
            <a:r>
              <a:rPr lang="en-US" sz="2400" i="1" dirty="0"/>
              <a:t>δ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 smtClean="0"/>
              <a:t>) y la </a:t>
            </a:r>
            <a:r>
              <a:rPr lang="en-US" sz="2400" dirty="0" err="1" smtClean="0"/>
              <a:t>igualdad</a:t>
            </a:r>
            <a:r>
              <a:rPr lang="en-US" sz="2400" dirty="0" smtClean="0"/>
              <a:t> se </a:t>
            </a:r>
            <a:r>
              <a:rPr lang="en-US" sz="2400" dirty="0" err="1" smtClean="0"/>
              <a:t>mantiene</a:t>
            </a:r>
            <a:r>
              <a:rPr lang="en-US" sz="2400" dirty="0" smtClean="0"/>
              <a:t> en lo </a:t>
            </a:r>
            <a:r>
              <a:rPr lang="en-US" sz="2400" dirty="0" err="1" smtClean="0"/>
              <a:t>sucesivo</a:t>
            </a:r>
            <a:endParaRPr lang="en-US" sz="24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Propiedades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81000" y="1524000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Convenios:</a:t>
            </a:r>
            <a:endParaRPr lang="es-ES" sz="2400" b="1" dirty="0"/>
          </a:p>
          <a:p>
            <a:endParaRPr lang="es-ES" sz="2400" dirty="0"/>
          </a:p>
          <a:p>
            <a:r>
              <a:rPr lang="es-ES" sz="2400" dirty="0">
                <a:sym typeface="Symbol" pitchFamily="18" charset="2"/>
              </a:rPr>
              <a:t>a</a:t>
            </a:r>
            <a:r>
              <a:rPr lang="es-ES" sz="2400" dirty="0"/>
              <a:t>, a+ </a:t>
            </a:r>
            <a:r>
              <a:rPr lang="es-ES" sz="2400" dirty="0">
                <a:sym typeface="Symbol" pitchFamily="18" charset="2"/>
              </a:rPr>
              <a:t> </a:t>
            </a:r>
            <a:r>
              <a:rPr lang="es-ES" sz="2400" dirty="0"/>
              <a:t>= </a:t>
            </a:r>
            <a:r>
              <a:rPr lang="es-ES" sz="2400" dirty="0">
                <a:sym typeface="Symbol" pitchFamily="18" charset="2"/>
              </a:rPr>
              <a:t> </a:t>
            </a:r>
            <a:r>
              <a:rPr lang="es-ES" sz="2400" dirty="0"/>
              <a:t>+a = </a:t>
            </a:r>
            <a:r>
              <a:rPr lang="es-ES" sz="2400" dirty="0">
                <a:sym typeface="Symbol" pitchFamily="18" charset="2"/>
              </a:rPr>
              <a:t></a:t>
            </a:r>
            <a:r>
              <a:rPr lang="es-ES" sz="2400" dirty="0"/>
              <a:t> 	   a+(- </a:t>
            </a:r>
            <a:r>
              <a:rPr lang="es-ES" sz="2400" dirty="0">
                <a:sym typeface="Symbol" pitchFamily="18" charset="2"/>
              </a:rPr>
              <a:t></a:t>
            </a:r>
            <a:r>
              <a:rPr lang="es-ES" sz="2400" dirty="0"/>
              <a:t>) = (- </a:t>
            </a:r>
            <a:r>
              <a:rPr lang="es-ES" sz="2400" dirty="0">
                <a:sym typeface="Symbol" pitchFamily="18" charset="2"/>
              </a:rPr>
              <a:t></a:t>
            </a:r>
            <a:r>
              <a:rPr lang="es-ES" sz="2400" dirty="0"/>
              <a:t>)+a = - </a:t>
            </a:r>
            <a:r>
              <a:rPr lang="es-ES" sz="2400" dirty="0">
                <a:sym typeface="Symbol" pitchFamily="18" charset="2"/>
              </a:rPr>
              <a:t>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En los algoritmos se asume: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 </a:t>
            </a:r>
            <a:r>
              <a:rPr lang="es-ES" sz="2400" i="1" dirty="0"/>
              <a:t>G</a:t>
            </a:r>
            <a:r>
              <a:rPr lang="es-ES" sz="2400" dirty="0"/>
              <a:t> </a:t>
            </a:r>
            <a:r>
              <a:rPr lang="es-ES" sz="2400" b="1" dirty="0"/>
              <a:t>dirigido</a:t>
            </a:r>
            <a:r>
              <a:rPr lang="es-ES" sz="2400" dirty="0"/>
              <a:t> y </a:t>
            </a:r>
            <a:r>
              <a:rPr lang="es-ES" sz="2400" dirty="0" smtClean="0"/>
              <a:t>representado </a:t>
            </a:r>
            <a:r>
              <a:rPr lang="es-ES" sz="2400" dirty="0"/>
              <a:t>mediante </a:t>
            </a:r>
            <a:r>
              <a:rPr lang="es-ES" sz="2400" dirty="0" smtClean="0"/>
              <a:t>una </a:t>
            </a:r>
            <a:r>
              <a:rPr lang="es-ES" sz="2400" b="1" dirty="0" smtClean="0"/>
              <a:t>Lista </a:t>
            </a:r>
            <a:r>
              <a:rPr lang="es-ES" sz="2400" b="1" dirty="0"/>
              <a:t>de </a:t>
            </a:r>
            <a:r>
              <a:rPr lang="es-ES" sz="2400" b="1" dirty="0" smtClean="0"/>
              <a:t>Adyacencia</a:t>
            </a:r>
            <a:r>
              <a:rPr lang="es-ES" sz="2400" dirty="0" smtClean="0"/>
              <a:t> </a:t>
            </a:r>
            <a:endParaRPr lang="es-ES" sz="2400" dirty="0"/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 Junto a cada </a:t>
            </a:r>
            <a:r>
              <a:rPr lang="es-ES" sz="2400" b="1" dirty="0"/>
              <a:t>arco</a:t>
            </a:r>
            <a:r>
              <a:rPr lang="es-ES" sz="2400" dirty="0"/>
              <a:t> se almacena su </a:t>
            </a:r>
            <a:r>
              <a:rPr lang="es-ES" sz="2400" b="1" dirty="0"/>
              <a:t>costo </a:t>
            </a:r>
            <a:r>
              <a:rPr lang="es-ES" sz="2400" dirty="0" smtClean="0"/>
              <a:t>y </a:t>
            </a:r>
            <a:r>
              <a:rPr lang="es-ES" sz="2400" dirty="0"/>
              <a:t>por </a:t>
            </a:r>
            <a:r>
              <a:rPr lang="es-ES" sz="2400" dirty="0" smtClean="0"/>
              <a:t>tanto, </a:t>
            </a:r>
            <a:r>
              <a:rPr lang="es-ES" sz="2400" dirty="0"/>
              <a:t>al recorrer </a:t>
            </a:r>
            <a:r>
              <a:rPr lang="es-ES" sz="2400" dirty="0" smtClean="0"/>
              <a:t>la </a:t>
            </a:r>
            <a:r>
              <a:rPr lang="es-ES" sz="2400" b="1" dirty="0" smtClean="0"/>
              <a:t>Lista </a:t>
            </a:r>
            <a:r>
              <a:rPr lang="es-ES" sz="2400" b="1" dirty="0"/>
              <a:t>de </a:t>
            </a:r>
            <a:r>
              <a:rPr lang="es-ES" sz="2400" b="1" dirty="0" smtClean="0"/>
              <a:t>Adyacencia </a:t>
            </a:r>
            <a:r>
              <a:rPr lang="es-ES" sz="2400" dirty="0"/>
              <a:t>dicho </a:t>
            </a:r>
            <a:r>
              <a:rPr lang="es-ES" sz="2400" dirty="0" smtClean="0"/>
              <a:t>valor se puede obtener </a:t>
            </a:r>
            <a:r>
              <a:rPr lang="es-ES" sz="2400" dirty="0"/>
              <a:t>en </a:t>
            </a:r>
            <a:r>
              <a:rPr lang="es-ES" sz="2400" i="1" dirty="0"/>
              <a:t>O(1</a:t>
            </a:r>
            <a:r>
              <a:rPr lang="es-ES" sz="2400" i="1" dirty="0" smtClean="0"/>
              <a:t>) </a:t>
            </a:r>
            <a:endParaRPr lang="es-ES_tradnl" sz="2400" i="1" dirty="0"/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81000" y="304801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FF000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dirty="0" err="1" smtClean="0"/>
              <a:t>Preliminares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4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pPr algn="ctr"/>
            <a:r>
              <a:rPr lang="es-MX" dirty="0" smtClean="0"/>
              <a:t>Problema de los caminos de costo mínimo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66800" y="2057400"/>
            <a:ext cx="71628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/>
              <a:t>PROBLEMA</a:t>
            </a:r>
            <a:r>
              <a:rPr lang="es-ES_tradnl" sz="2400" dirty="0"/>
              <a:t> </a:t>
            </a:r>
            <a:endParaRPr lang="es-ES_tradnl" sz="2400" dirty="0" smtClean="0"/>
          </a:p>
          <a:p>
            <a:pPr algn="ctr">
              <a:spcBef>
                <a:spcPct val="50000"/>
              </a:spcBef>
            </a:pPr>
            <a:r>
              <a:rPr lang="es-ES_tradnl" sz="2400" b="1" dirty="0" smtClean="0"/>
              <a:t>“Caminos </a:t>
            </a:r>
            <a:r>
              <a:rPr lang="es-ES_tradnl" sz="2400" b="1" dirty="0"/>
              <a:t>de costo mínimo a partir de solo un </a:t>
            </a:r>
            <a:r>
              <a:rPr lang="es-ES_tradnl" sz="2400" b="1" dirty="0" smtClean="0"/>
              <a:t>origen” </a:t>
            </a:r>
            <a:endParaRPr lang="es-ES_tradnl" sz="2400" b="1" dirty="0"/>
          </a:p>
          <a:p>
            <a:pPr algn="ctr">
              <a:spcBef>
                <a:spcPct val="50000"/>
              </a:spcBef>
            </a:pPr>
            <a:r>
              <a:rPr lang="es-ES_tradnl" sz="2400" dirty="0"/>
              <a:t>Dado un grafo</a:t>
            </a:r>
            <a:r>
              <a:rPr lang="es-ES_tradnl" sz="2400" b="1" i="1" dirty="0"/>
              <a:t> G</a:t>
            </a:r>
            <a:r>
              <a:rPr lang="es-ES_tradnl" sz="2400" dirty="0"/>
              <a:t> </a:t>
            </a:r>
            <a:r>
              <a:rPr lang="es-ES_tradnl" sz="2400" i="1" dirty="0"/>
              <a:t>= (V, E), </a:t>
            </a:r>
            <a:r>
              <a:rPr lang="es-ES_tradnl" sz="2400" i="1" dirty="0" smtClean="0">
                <a:solidFill>
                  <a:srgbClr val="FF0000"/>
                </a:solidFill>
              </a:rPr>
              <a:t>dirigido y ponderado</a:t>
            </a:r>
            <a:r>
              <a:rPr lang="es-ES_tradnl" sz="2400" i="1" dirty="0" smtClean="0"/>
              <a:t>,</a:t>
            </a:r>
            <a:r>
              <a:rPr lang="es-ES_tradnl" sz="2400" dirty="0" smtClean="0"/>
              <a:t> </a:t>
            </a:r>
            <a:r>
              <a:rPr lang="es-ES_tradnl" sz="2400" dirty="0"/>
              <a:t>encontrar el </a:t>
            </a:r>
            <a:r>
              <a:rPr lang="es-ES_tradnl" sz="2400" b="1" i="1" dirty="0"/>
              <a:t>camino de costo mínimo </a:t>
            </a:r>
            <a:r>
              <a:rPr lang="es-ES_tradnl" sz="2400" dirty="0"/>
              <a:t>desde un vértice origen </a:t>
            </a:r>
            <a:r>
              <a:rPr lang="es-ES_tradnl" sz="2400" i="1" dirty="0" err="1"/>
              <a:t>s</a:t>
            </a:r>
            <a:r>
              <a:rPr lang="es-ES_tradnl" sz="2400" i="1" dirty="0" err="1">
                <a:sym typeface="Symbol" pitchFamily="18" charset="2"/>
              </a:rPr>
              <a:t></a:t>
            </a:r>
            <a:r>
              <a:rPr lang="es-ES_tradnl" sz="2400" i="1" dirty="0" err="1"/>
              <a:t>V</a:t>
            </a:r>
            <a:r>
              <a:rPr lang="es-ES_tradnl" sz="2400" dirty="0"/>
              <a:t> hasta </a:t>
            </a:r>
            <a:r>
              <a:rPr lang="es-ES_tradnl" sz="2400" dirty="0" smtClean="0"/>
              <a:t>los restantes vértices de </a:t>
            </a:r>
            <a:r>
              <a:rPr lang="es-ES_tradnl" sz="2400" i="1" dirty="0" smtClean="0"/>
              <a:t>V</a:t>
            </a:r>
            <a:r>
              <a:rPr lang="es-ES_tradnl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2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296863"/>
            <a:ext cx="8686800" cy="68580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s-ES_tradnl" sz="3600" b="1" dirty="0" smtClean="0"/>
              <a:t>Algoritmo DAG</a:t>
            </a:r>
            <a:endParaRPr lang="es-ES_tradnl" sz="3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058862"/>
            <a:ext cx="8382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2400" b="1" dirty="0" smtClean="0">
                <a:latin typeface="+mn-lt"/>
              </a:rPr>
              <a:t>Caminos </a:t>
            </a:r>
            <a:r>
              <a:rPr lang="es-ES_tradnl" sz="2400" b="1" dirty="0">
                <a:latin typeface="+mn-lt"/>
              </a:rPr>
              <a:t>de costo mínimo desde un vértice origen en 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Grafos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Dirigidos y </a:t>
            </a:r>
            <a:r>
              <a:rPr lang="es-ES_tradnl" sz="2400" b="1" i="1" dirty="0" err="1" smtClean="0">
                <a:solidFill>
                  <a:srgbClr val="0070C0"/>
                </a:solidFill>
                <a:latin typeface="+mn-lt"/>
              </a:rPr>
              <a:t>Acíclicos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 (DAG)</a:t>
            </a:r>
            <a:endParaRPr lang="es-ES_tradnl" sz="2400" b="1" i="1" dirty="0">
              <a:solidFill>
                <a:srgbClr val="0070C0"/>
              </a:solidFill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_tradnl" sz="2000" i="1" dirty="0">
                <a:latin typeface="+mn-lt"/>
              </a:rPr>
              <a:t>(Single-</a:t>
            </a:r>
            <a:r>
              <a:rPr lang="es-ES_tradnl" sz="2000" i="1" dirty="0" err="1">
                <a:latin typeface="+mn-lt"/>
              </a:rPr>
              <a:t>source</a:t>
            </a:r>
            <a:r>
              <a:rPr lang="es-ES_tradnl" sz="2000" i="1" dirty="0">
                <a:latin typeface="+mn-lt"/>
              </a:rPr>
              <a:t> </a:t>
            </a:r>
            <a:r>
              <a:rPr lang="es-ES_tradnl" sz="2000" i="1" dirty="0" err="1">
                <a:latin typeface="+mn-lt"/>
              </a:rPr>
              <a:t>shortest</a:t>
            </a:r>
            <a:r>
              <a:rPr lang="es-ES_tradnl" sz="2000" i="1" dirty="0">
                <a:latin typeface="+mn-lt"/>
              </a:rPr>
              <a:t> </a:t>
            </a:r>
            <a:r>
              <a:rPr lang="es-ES_tradnl" sz="2000" i="1" dirty="0" err="1">
                <a:latin typeface="+mn-lt"/>
              </a:rPr>
              <a:t>paths</a:t>
            </a:r>
            <a:r>
              <a:rPr lang="es-ES_tradnl" sz="2000" i="1" dirty="0">
                <a:latin typeface="+mn-lt"/>
              </a:rPr>
              <a:t> in </a:t>
            </a:r>
            <a:r>
              <a:rPr lang="es-ES_tradnl" sz="2000" i="1" dirty="0" err="1">
                <a:latin typeface="+mn-lt"/>
              </a:rPr>
              <a:t>Directed</a:t>
            </a:r>
            <a:r>
              <a:rPr lang="es-ES_tradnl" sz="2000" i="1" dirty="0">
                <a:latin typeface="+mn-lt"/>
              </a:rPr>
              <a:t> </a:t>
            </a:r>
            <a:r>
              <a:rPr lang="es-ES_tradnl" sz="2000" i="1" dirty="0" err="1">
                <a:latin typeface="+mn-lt"/>
              </a:rPr>
              <a:t>Acyclic</a:t>
            </a:r>
            <a:r>
              <a:rPr lang="es-ES_tradnl" sz="2000" i="1" dirty="0">
                <a:latin typeface="+mn-lt"/>
              </a:rPr>
              <a:t> </a:t>
            </a:r>
            <a:r>
              <a:rPr lang="es-ES_tradnl" sz="2000" i="1" dirty="0" err="1">
                <a:latin typeface="+mn-lt"/>
              </a:rPr>
              <a:t>Graphs</a:t>
            </a:r>
            <a:r>
              <a:rPr lang="es-ES_tradnl" sz="2000" i="1" dirty="0">
                <a:latin typeface="+mn-lt"/>
              </a:rPr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4375" y="2506662"/>
            <a:ext cx="802798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 b="1" dirty="0">
                <a:latin typeface="+mn-lt"/>
              </a:rPr>
              <a:t>Objetivo: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sz="2400" dirty="0">
                <a:latin typeface="+mn-lt"/>
              </a:rPr>
              <a:t>Calcular el </a:t>
            </a:r>
            <a:r>
              <a:rPr lang="es-ES_tradnl" sz="2400" b="1" dirty="0">
                <a:latin typeface="+mn-lt"/>
              </a:rPr>
              <a:t>camino de costo mínimo </a:t>
            </a:r>
            <a:r>
              <a:rPr lang="es-ES_tradnl" sz="2400" dirty="0">
                <a:latin typeface="+mn-lt"/>
              </a:rPr>
              <a:t>desde un vértice origen hacia los restantes vértices del grafo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sz="2400" b="1" dirty="0">
                <a:latin typeface="+mn-lt"/>
              </a:rPr>
              <a:t>Complejidad Temporal: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sz="2400" dirty="0">
                <a:latin typeface="+mn-lt"/>
              </a:rPr>
              <a:t>O</a:t>
            </a:r>
            <a:r>
              <a:rPr lang="es-ES_tradnl" sz="2400" dirty="0" smtClean="0">
                <a:latin typeface="+mn-lt"/>
              </a:rPr>
              <a:t>(|</a:t>
            </a:r>
            <a:r>
              <a:rPr lang="es-ES_tradnl" sz="2400" dirty="0">
                <a:latin typeface="+mn-lt"/>
              </a:rPr>
              <a:t>V|+|E|)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sz="2400" b="1" dirty="0">
                <a:latin typeface="+mn-lt"/>
              </a:rPr>
              <a:t>Estrategia: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sz="2400" b="1" i="1" dirty="0">
                <a:latin typeface="+mn-lt"/>
              </a:rPr>
              <a:t>Relajación</a:t>
            </a:r>
            <a:r>
              <a:rPr lang="es-ES_tradnl" sz="2400" dirty="0">
                <a:latin typeface="+mn-lt"/>
              </a:rPr>
              <a:t> de los arcos de un </a:t>
            </a:r>
            <a:r>
              <a:rPr lang="es-ES_tradnl" sz="2400" b="1" dirty="0">
                <a:latin typeface="+mn-lt"/>
              </a:rPr>
              <a:t>DAG ponderado </a:t>
            </a:r>
            <a:r>
              <a:rPr lang="es-ES_tradnl" sz="2400" i="1" dirty="0">
                <a:latin typeface="+mn-lt"/>
              </a:rPr>
              <a:t>G = (V, E)</a:t>
            </a:r>
            <a:r>
              <a:rPr lang="es-ES_tradnl" sz="2400" dirty="0">
                <a:latin typeface="+mn-lt"/>
              </a:rPr>
              <a:t> a partir de un </a:t>
            </a:r>
            <a:r>
              <a:rPr lang="es-ES_tradnl" sz="2400" b="1" dirty="0">
                <a:latin typeface="+mn-lt"/>
              </a:rPr>
              <a:t>orden topológico </a:t>
            </a:r>
            <a:r>
              <a:rPr lang="es-ES_tradnl" sz="2400" dirty="0">
                <a:latin typeface="+mn-lt"/>
              </a:rPr>
              <a:t>de sus vértices</a:t>
            </a:r>
          </a:p>
        </p:txBody>
      </p:sp>
    </p:spTree>
    <p:extLst>
      <p:ext uri="{BB962C8B-B14F-4D97-AF65-F5344CB8AC3E}">
        <p14:creationId xmlns:p14="http://schemas.microsoft.com/office/powerpoint/2010/main" val="39259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57200" y="639425"/>
            <a:ext cx="838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/>
              <a:t>ASPECTOS A RESALTAR:</a:t>
            </a:r>
          </a:p>
          <a:p>
            <a:pPr>
              <a:spcBef>
                <a:spcPct val="50000"/>
              </a:spcBef>
            </a:pPr>
            <a:r>
              <a:rPr lang="es-ES_tradnl" sz="2400" dirty="0"/>
              <a:t>Los caminos de </a:t>
            </a:r>
            <a:r>
              <a:rPr lang="es-ES_tradnl" sz="2400" dirty="0" smtClean="0"/>
              <a:t>costo </a:t>
            </a:r>
            <a:r>
              <a:rPr lang="es-ES_tradnl" sz="2400" dirty="0"/>
              <a:t>mínimo están siempre bien definidos en un </a:t>
            </a:r>
            <a:r>
              <a:rPr lang="es-ES_tradnl" sz="2400" b="1" dirty="0"/>
              <a:t>DAG</a:t>
            </a:r>
            <a:r>
              <a:rPr lang="es-ES_tradnl" sz="2400" dirty="0"/>
              <a:t>, pues aunque hayan </a:t>
            </a:r>
            <a:r>
              <a:rPr lang="es-ES_tradnl" sz="2400" b="1" dirty="0"/>
              <a:t>arcos de costo negativo</a:t>
            </a:r>
            <a:r>
              <a:rPr lang="es-ES_tradnl" sz="2400" dirty="0"/>
              <a:t>, por su condición de </a:t>
            </a:r>
            <a:r>
              <a:rPr lang="es-ES_tradnl" sz="2400" b="1" dirty="0" smtClean="0"/>
              <a:t>grafo acíclico</a:t>
            </a:r>
            <a:r>
              <a:rPr lang="es-ES_tradnl" sz="2400" dirty="0"/>
              <a:t>, se garantiza que </a:t>
            </a:r>
            <a:r>
              <a:rPr lang="es-ES_tradnl" sz="2400" b="1" dirty="0"/>
              <a:t>en el grafo NO HAY ciclos de costo </a:t>
            </a:r>
            <a:r>
              <a:rPr lang="es-ES_tradnl" sz="2400" b="1" dirty="0" smtClean="0"/>
              <a:t>negativo</a:t>
            </a:r>
            <a:endParaRPr lang="es-ES_tradnl" sz="2400" b="1" dirty="0"/>
          </a:p>
          <a:p>
            <a:pPr>
              <a:spcBef>
                <a:spcPct val="50000"/>
              </a:spcBef>
            </a:pPr>
            <a:r>
              <a:rPr lang="es-ES_tradnl" sz="2400" b="1" dirty="0"/>
              <a:t>PRECISIONES SOBRE EL ALGORITMO: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400" dirty="0" smtClean="0"/>
              <a:t> Establecer </a:t>
            </a:r>
            <a:r>
              <a:rPr lang="es-ES_tradnl" sz="2400" dirty="0"/>
              <a:t>un </a:t>
            </a:r>
            <a:r>
              <a:rPr lang="es-ES_tradnl" sz="2400" b="1" dirty="0"/>
              <a:t>orden topológico sobre el DAG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400" dirty="0" smtClean="0"/>
              <a:t> Para </a:t>
            </a:r>
            <a:r>
              <a:rPr lang="es-ES_tradnl" sz="2400" dirty="0">
                <a:sym typeface="Symbol" pitchFamily="18" charset="2"/>
              </a:rPr>
              <a:t>cualesquiera </a:t>
            </a:r>
            <a:r>
              <a:rPr lang="es-ES_tradnl" sz="2400" b="1" i="1" dirty="0" smtClean="0"/>
              <a:t>u</a:t>
            </a:r>
            <a:r>
              <a:rPr lang="es-ES_tradnl" sz="2400" i="1" dirty="0"/>
              <a:t>, </a:t>
            </a:r>
            <a:r>
              <a:rPr lang="es-ES_tradnl" sz="2400" b="1" i="1" dirty="0" err="1"/>
              <a:t>v</a:t>
            </a:r>
            <a:r>
              <a:rPr lang="es-ES_tradnl" sz="2400" i="1" dirty="0" err="1">
                <a:sym typeface="Symbol" pitchFamily="18" charset="2"/>
              </a:rPr>
              <a:t></a:t>
            </a:r>
            <a:r>
              <a:rPr lang="es-ES_tradnl" sz="2400" b="1" i="1" dirty="0" err="1">
                <a:sym typeface="Symbol" pitchFamily="18" charset="2"/>
              </a:rPr>
              <a:t>V</a:t>
            </a:r>
            <a:r>
              <a:rPr lang="es-ES_tradnl" sz="2400" dirty="0" smtClean="0">
                <a:sym typeface="Symbol" pitchFamily="18" charset="2"/>
              </a:rPr>
              <a:t>, </a:t>
            </a:r>
            <a:r>
              <a:rPr lang="es-ES_tradnl" sz="2400" b="1" dirty="0"/>
              <a:t>si existe un camino entre </a:t>
            </a:r>
            <a:r>
              <a:rPr lang="es-ES_tradnl" sz="2400" b="1" i="1" dirty="0"/>
              <a:t>u</a:t>
            </a:r>
            <a:r>
              <a:rPr lang="es-ES_tradnl" sz="2400" b="1" dirty="0"/>
              <a:t> y </a:t>
            </a:r>
            <a:r>
              <a:rPr lang="es-ES_tradnl" sz="2400" b="1" i="1" dirty="0"/>
              <a:t>v</a:t>
            </a:r>
            <a:r>
              <a:rPr lang="es-ES_tradnl" sz="2400" b="1" dirty="0"/>
              <a:t>, entonces </a:t>
            </a:r>
            <a:r>
              <a:rPr lang="es-ES_tradnl" sz="2400" b="1" i="1" dirty="0"/>
              <a:t>u </a:t>
            </a:r>
            <a:r>
              <a:rPr lang="es-ES_tradnl" sz="2400" b="1" dirty="0"/>
              <a:t>precede a </a:t>
            </a:r>
            <a:r>
              <a:rPr lang="es-ES_tradnl" sz="2400" b="1" i="1" dirty="0"/>
              <a:t>v</a:t>
            </a:r>
            <a:r>
              <a:rPr lang="es-ES_tradnl" sz="2400" b="1" dirty="0"/>
              <a:t> en el orden </a:t>
            </a:r>
            <a:r>
              <a:rPr lang="es-ES_tradnl" sz="2400" b="1" dirty="0" smtClean="0"/>
              <a:t>topológico</a:t>
            </a:r>
            <a:r>
              <a:rPr lang="es-ES_tradnl" sz="2400" dirty="0" smtClean="0"/>
              <a:t> </a:t>
            </a:r>
            <a:endParaRPr lang="es-ES_tradnl" sz="2400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400" dirty="0" smtClean="0"/>
              <a:t> El </a:t>
            </a:r>
            <a:r>
              <a:rPr lang="es-ES_tradnl" sz="2400" dirty="0"/>
              <a:t>algoritmo hace exactamente </a:t>
            </a:r>
            <a:r>
              <a:rPr lang="es-ES_tradnl" sz="2400" b="1" dirty="0"/>
              <a:t>una </a:t>
            </a:r>
            <a:r>
              <a:rPr lang="es-ES_tradnl" sz="2400" b="1" dirty="0" smtClean="0"/>
              <a:t>sola pasada </a:t>
            </a:r>
            <a:r>
              <a:rPr lang="es-ES_tradnl" sz="2400" b="1" dirty="0"/>
              <a:t>sobre los vértices en el orden topológico </a:t>
            </a:r>
            <a:r>
              <a:rPr lang="es-ES_tradnl" sz="2400" b="1" dirty="0" smtClean="0"/>
              <a:t>establecido </a:t>
            </a:r>
            <a:endParaRPr lang="es-ES_tradnl" sz="2400" b="1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400" dirty="0" smtClean="0"/>
              <a:t> Cuando </a:t>
            </a:r>
            <a:r>
              <a:rPr lang="es-ES_tradnl" sz="2400" dirty="0"/>
              <a:t>se procesa </a:t>
            </a:r>
            <a:r>
              <a:rPr lang="es-ES_tradnl" sz="2400" b="1" dirty="0"/>
              <a:t>un vértice particular, se aplica </a:t>
            </a:r>
            <a:r>
              <a:rPr lang="es-ES_tradnl" sz="2400" b="1" i="1" dirty="0"/>
              <a:t>RELAX</a:t>
            </a:r>
            <a:r>
              <a:rPr lang="es-ES_tradnl" sz="2400" b="1" dirty="0"/>
              <a:t> a cada arco que parte de dicho </a:t>
            </a:r>
            <a:r>
              <a:rPr lang="es-ES_tradnl" sz="2400" b="1" dirty="0" smtClean="0"/>
              <a:t>vértice</a:t>
            </a:r>
            <a:endParaRPr lang="es-ES_tradnl" sz="2400" b="1" dirty="0"/>
          </a:p>
          <a:p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s-ES_tradnl" sz="3600" b="1" dirty="0" smtClean="0"/>
              <a:t>Algoritmo DAG</a:t>
            </a:r>
            <a:endParaRPr lang="es-ES_tradnl" sz="36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344906" y="1143000"/>
            <a:ext cx="8382000" cy="16764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5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s-ES_tradnl" sz="3600" b="1" dirty="0" smtClean="0"/>
              <a:t>Algoritmo DAG</a:t>
            </a:r>
            <a:endParaRPr lang="es-ES_tradnl" sz="3600" b="1" dirty="0"/>
          </a:p>
        </p:txBody>
      </p:sp>
      <p:grpSp>
        <p:nvGrpSpPr>
          <p:cNvPr id="2" name="1 Grupo"/>
          <p:cNvGrpSpPr/>
          <p:nvPr/>
        </p:nvGrpSpPr>
        <p:grpSpPr>
          <a:xfrm>
            <a:off x="457200" y="914400"/>
            <a:ext cx="8189912" cy="3371850"/>
            <a:chOff x="457200" y="914400"/>
            <a:chExt cx="8189912" cy="337185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914400"/>
              <a:ext cx="8189912" cy="337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5 Rectángulo"/>
            <p:cNvSpPr/>
            <p:nvPr/>
          </p:nvSpPr>
          <p:spPr bwMode="auto">
            <a:xfrm>
              <a:off x="3657600" y="2708647"/>
              <a:ext cx="4929187" cy="3571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_tradnl"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3657600" y="4495800"/>
            <a:ext cx="5257800" cy="2209800"/>
            <a:chOff x="3657600" y="4495800"/>
            <a:chExt cx="5257800" cy="2209800"/>
          </a:xfrm>
        </p:grpSpPr>
        <p:sp>
          <p:nvSpPr>
            <p:cNvPr id="9" name="8 Rectángulo"/>
            <p:cNvSpPr/>
            <p:nvPr/>
          </p:nvSpPr>
          <p:spPr>
            <a:xfrm>
              <a:off x="3657600" y="4495800"/>
              <a:ext cx="5257800" cy="2209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957" y="4766469"/>
              <a:ext cx="4603749" cy="166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ángulo redondeado 6"/>
          <p:cNvSpPr/>
          <p:nvPr/>
        </p:nvSpPr>
        <p:spPr>
          <a:xfrm>
            <a:off x="1143000" y="2708647"/>
            <a:ext cx="533400" cy="35718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2434388" y="3192379"/>
            <a:ext cx="629653" cy="4572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79 Rectángulo redondeado"/>
          <p:cNvSpPr/>
          <p:nvPr/>
        </p:nvSpPr>
        <p:spPr>
          <a:xfrm>
            <a:off x="3505200" y="685800"/>
            <a:ext cx="2454291" cy="2667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980678" y="3810000"/>
            <a:ext cx="7516432" cy="1736861"/>
            <a:chOff x="813038" y="-8342"/>
            <a:chExt cx="7516432" cy="17368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13038" y="760557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2000" b="1" dirty="0">
                <a:sym typeface="Symbol" pitchFamily="18" charset="2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181463" y="760557"/>
              <a:ext cx="553561" cy="458932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 sz="2000" b="1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78450" y="760557"/>
              <a:ext cx="553562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s-ES_tradnl" b="1" dirty="0">
                <a:sym typeface="Symbol" pitchFamily="18" charset="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845288" y="760557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s-ES_tradnl" b="1" dirty="0">
                <a:sym typeface="Symbol" pitchFamily="18" charset="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13713" y="760557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s-ES_tradnl" b="1" dirty="0">
                <a:sym typeface="Symbol" pitchFamily="18" charset="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510700" y="760557"/>
              <a:ext cx="553562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s-ES_tradnl" b="1" dirty="0">
                <a:sym typeface="Symbol" pitchFamily="18" charset="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55072" y="773863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r</a:t>
              </a:r>
              <a:endParaRPr lang="es-ES_tradnl" sz="2000" b="1" i="1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265132" y="773863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s</a:t>
              </a:r>
              <a:endParaRPr lang="es-ES_tradnl" sz="2000" b="1" i="1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620485" y="773863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/>
                <a:t>t</a:t>
              </a:r>
              <a:endParaRPr lang="es-ES_tradnl" sz="2000" b="1" i="1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48412" y="773863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x</a:t>
              </a:r>
              <a:endParaRPr lang="es-ES_tradnl" sz="2000" b="1" i="1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342675" y="717118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/>
                <a:t>y</a:t>
              </a:r>
              <a:endParaRPr lang="es-ES_tradnl" sz="2000" b="1" i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617000" y="754408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/>
                <a:t>z</a:t>
              </a:r>
              <a:endParaRPr lang="es-ES_tradnl" sz="2000" b="1" i="1" dirty="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317704" y="9947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670254" y="985261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38679" y="9693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334079" y="9693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702504" y="9693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453515" y="947738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5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952345" y="916766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2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316730" y="91440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7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540883" y="914400"/>
              <a:ext cx="783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-1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907530" y="91440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-2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cxnSp>
          <p:nvCxnSpPr>
            <p:cNvPr id="27" name="AutoShape 28"/>
            <p:cNvCxnSpPr>
              <a:cxnSpLocks noChangeShapeType="1"/>
              <a:stCxn id="6" idx="7"/>
              <a:endCxn id="8" idx="1"/>
            </p:cNvCxnSpPr>
            <p:nvPr/>
          </p:nvCxnSpPr>
          <p:spPr bwMode="auto">
            <a:xfrm rot="5400000" flipH="1" flipV="1">
              <a:off x="3790156" y="-205142"/>
              <a:ext cx="12700" cy="2065816"/>
            </a:xfrm>
            <a:prstGeom prst="curvedConnector3">
              <a:avLst>
                <a:gd name="adj1" fmla="val 416750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9"/>
            <p:cNvCxnSpPr>
              <a:cxnSpLocks noChangeShapeType="1"/>
              <a:stCxn id="8" idx="7"/>
              <a:endCxn id="10" idx="1"/>
            </p:cNvCxnSpPr>
            <p:nvPr/>
          </p:nvCxnSpPr>
          <p:spPr bwMode="auto">
            <a:xfrm rot="5400000" flipH="1" flipV="1">
              <a:off x="6454774" y="-205863"/>
              <a:ext cx="12700" cy="2067259"/>
            </a:xfrm>
            <a:prstGeom prst="curvedConnector3">
              <a:avLst>
                <a:gd name="adj1" fmla="val 432069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30"/>
            <p:cNvCxnSpPr>
              <a:cxnSpLocks noChangeShapeType="1"/>
              <a:stCxn id="5" idx="4"/>
              <a:endCxn id="7" idx="4"/>
            </p:cNvCxnSpPr>
            <p:nvPr/>
          </p:nvCxnSpPr>
          <p:spPr bwMode="auto">
            <a:xfrm rot="16200000" flipH="1">
              <a:off x="2422525" y="7938"/>
              <a:ext cx="12700" cy="2423102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1"/>
            <p:cNvCxnSpPr>
              <a:cxnSpLocks noChangeShapeType="1"/>
              <a:stCxn id="7" idx="4"/>
              <a:endCxn id="9" idx="4"/>
            </p:cNvCxnSpPr>
            <p:nvPr/>
          </p:nvCxnSpPr>
          <p:spPr bwMode="auto">
            <a:xfrm rot="16200000" flipH="1">
              <a:off x="5122862" y="-23813"/>
              <a:ext cx="12700" cy="2486603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2"/>
            <p:cNvCxnSpPr>
              <a:cxnSpLocks noChangeShapeType="1"/>
              <a:stCxn id="7" idx="4"/>
              <a:endCxn id="10" idx="4"/>
            </p:cNvCxnSpPr>
            <p:nvPr/>
          </p:nvCxnSpPr>
          <p:spPr bwMode="auto">
            <a:xfrm rot="16200000" flipH="1">
              <a:off x="5771356" y="-613352"/>
              <a:ext cx="12700" cy="3665682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189083" y="1389965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3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648200" y="1082189"/>
              <a:ext cx="71247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4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6666048" y="1326385"/>
              <a:ext cx="783717" cy="25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2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 Box 70"/>
            <p:cNvSpPr txBox="1">
              <a:spLocks noChangeArrowheads="1"/>
            </p:cNvSpPr>
            <p:nvPr/>
          </p:nvSpPr>
          <p:spPr bwMode="auto">
            <a:xfrm>
              <a:off x="3554730" y="3891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6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6297930" y="-8342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1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8" name="77 Grupo"/>
          <p:cNvGrpSpPr/>
          <p:nvPr/>
        </p:nvGrpSpPr>
        <p:grpSpPr>
          <a:xfrm>
            <a:off x="3818478" y="900101"/>
            <a:ext cx="1991447" cy="2147899"/>
            <a:chOff x="3959368" y="1052501"/>
            <a:chExt cx="1991447" cy="214789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3977877" y="1066800"/>
              <a:ext cx="517923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ym typeface="Symbol" pitchFamily="18" charset="2"/>
                </a:rPr>
                <a:t>r</a:t>
              </a:r>
              <a:endParaRPr lang="en-US" sz="2000" b="1" dirty="0">
                <a:sym typeface="Symbol" pitchFamily="18" charset="2"/>
              </a:endParaRPr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5009039" y="1066800"/>
              <a:ext cx="553561" cy="45893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ym typeface="Symbol" pitchFamily="18" charset="2"/>
                </a:rPr>
                <a:t>s</a:t>
              </a:r>
              <a:endParaRPr lang="en-US" sz="2000" b="1" dirty="0">
                <a:sym typeface="Symbol" pitchFamily="18" charset="2"/>
              </a:endParaRPr>
            </a:p>
          </p:txBody>
        </p:sp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5009039" y="1903268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ym typeface="Symbol" pitchFamily="18" charset="2"/>
                </a:rPr>
                <a:t>t</a:t>
              </a:r>
              <a:endParaRPr lang="en-US" sz="2000" b="1" dirty="0">
                <a:sym typeface="Symbol" pitchFamily="18" charset="2"/>
              </a:endParaRPr>
            </a:p>
          </p:txBody>
        </p:sp>
        <p:cxnSp>
          <p:nvCxnSpPr>
            <p:cNvPr id="42" name="41 Conector recto de flecha"/>
            <p:cNvCxnSpPr>
              <a:stCxn id="38" idx="6"/>
              <a:endCxn id="39" idx="2"/>
            </p:cNvCxnSpPr>
            <p:nvPr/>
          </p:nvCxnSpPr>
          <p:spPr>
            <a:xfrm>
              <a:off x="4495800" y="1296266"/>
              <a:ext cx="5132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stCxn id="39" idx="4"/>
              <a:endCxn id="40" idx="0"/>
            </p:cNvCxnSpPr>
            <p:nvPr/>
          </p:nvCxnSpPr>
          <p:spPr>
            <a:xfrm>
              <a:off x="5285820" y="1525732"/>
              <a:ext cx="0" cy="377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>
              <a:stCxn id="38" idx="5"/>
              <a:endCxn id="40" idx="1"/>
            </p:cNvCxnSpPr>
            <p:nvPr/>
          </p:nvCxnSpPr>
          <p:spPr>
            <a:xfrm>
              <a:off x="4419952" y="1458523"/>
              <a:ext cx="670154" cy="51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3961694" y="1905000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ym typeface="Symbol" pitchFamily="18" charset="2"/>
                </a:rPr>
                <a:t>x</a:t>
              </a:r>
              <a:endParaRPr lang="en-US" sz="2000" b="1" dirty="0">
                <a:sym typeface="Symbol" pitchFamily="18" charset="2"/>
              </a:endParaRPr>
            </a:p>
          </p:txBody>
        </p:sp>
        <p:cxnSp>
          <p:nvCxnSpPr>
            <p:cNvPr id="51" name="50 Conector recto de flecha"/>
            <p:cNvCxnSpPr>
              <a:stCxn id="40" idx="2"/>
              <a:endCxn id="49" idx="6"/>
            </p:cNvCxnSpPr>
            <p:nvPr/>
          </p:nvCxnSpPr>
          <p:spPr>
            <a:xfrm flipH="1">
              <a:off x="4515255" y="2132734"/>
              <a:ext cx="493784" cy="1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39" idx="3"/>
              <a:endCxn id="49" idx="7"/>
            </p:cNvCxnSpPr>
            <p:nvPr/>
          </p:nvCxnSpPr>
          <p:spPr>
            <a:xfrm flipH="1">
              <a:off x="4434188" y="1458523"/>
              <a:ext cx="655918" cy="513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3959368" y="2665268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ym typeface="Symbol" pitchFamily="18" charset="2"/>
                </a:rPr>
                <a:t>y</a:t>
              </a:r>
              <a:endParaRPr lang="en-US" sz="2000" b="1" dirty="0">
                <a:sym typeface="Symbol" pitchFamily="18" charset="2"/>
              </a:endParaRPr>
            </a:p>
          </p:txBody>
        </p:sp>
        <p:cxnSp>
          <p:nvCxnSpPr>
            <p:cNvPr id="56" name="55 Conector recto de flecha"/>
            <p:cNvCxnSpPr>
              <a:stCxn id="49" idx="4"/>
              <a:endCxn id="54" idx="0"/>
            </p:cNvCxnSpPr>
            <p:nvPr/>
          </p:nvCxnSpPr>
          <p:spPr>
            <a:xfrm flipH="1">
              <a:off x="4236149" y="2363932"/>
              <a:ext cx="2326" cy="301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0" idx="3"/>
              <a:endCxn id="54" idx="7"/>
            </p:cNvCxnSpPr>
            <p:nvPr/>
          </p:nvCxnSpPr>
          <p:spPr>
            <a:xfrm flipH="1">
              <a:off x="4431862" y="2294991"/>
              <a:ext cx="658244" cy="4374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5008333" y="2667000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ym typeface="Symbol" pitchFamily="18" charset="2"/>
                </a:rPr>
                <a:t>z</a:t>
              </a:r>
              <a:endParaRPr lang="en-US" sz="2000" b="1" dirty="0">
                <a:sym typeface="Symbol" pitchFamily="18" charset="2"/>
              </a:endParaRPr>
            </a:p>
          </p:txBody>
        </p:sp>
        <p:cxnSp>
          <p:nvCxnSpPr>
            <p:cNvPr id="63" name="62 Conector recto de flecha"/>
            <p:cNvCxnSpPr>
              <a:stCxn id="40" idx="4"/>
              <a:endCxn id="61" idx="0"/>
            </p:cNvCxnSpPr>
            <p:nvPr/>
          </p:nvCxnSpPr>
          <p:spPr>
            <a:xfrm flipH="1">
              <a:off x="5285114" y="2362200"/>
              <a:ext cx="706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>
              <a:stCxn id="54" idx="6"/>
              <a:endCxn id="61" idx="2"/>
            </p:cNvCxnSpPr>
            <p:nvPr/>
          </p:nvCxnSpPr>
          <p:spPr>
            <a:xfrm>
              <a:off x="4512929" y="2894734"/>
              <a:ext cx="495404" cy="1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stCxn id="49" idx="5"/>
              <a:endCxn id="61" idx="1"/>
            </p:cNvCxnSpPr>
            <p:nvPr/>
          </p:nvCxnSpPr>
          <p:spPr>
            <a:xfrm>
              <a:off x="4434188" y="2296723"/>
              <a:ext cx="655212" cy="4374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4621530" y="1052501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5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4285035" y="1451336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3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5238345" y="1467255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 smtClean="0">
                  <a:solidFill>
                    <a:srgbClr val="0070C0"/>
                  </a:solidFill>
                </a:rPr>
                <a:t>2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4869585" y="1509701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6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4621530" y="1869626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 smtClean="0">
                  <a:solidFill>
                    <a:srgbClr val="0070C0"/>
                  </a:solidFill>
                </a:rPr>
                <a:t>7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4743855" y="213360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 smtClean="0">
                  <a:solidFill>
                    <a:srgbClr val="0070C0"/>
                  </a:solidFill>
                </a:rPr>
                <a:t>4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 Box 33"/>
            <p:cNvSpPr txBox="1">
              <a:spLocks noChangeArrowheads="1"/>
            </p:cNvSpPr>
            <p:nvPr/>
          </p:nvSpPr>
          <p:spPr bwMode="auto">
            <a:xfrm>
              <a:off x="5231130" y="2305455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 smtClean="0">
                  <a:solidFill>
                    <a:srgbClr val="0070C0"/>
                  </a:solidFill>
                </a:rPr>
                <a:t>2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3962400" y="232491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 smtClean="0">
                  <a:solidFill>
                    <a:srgbClr val="0070C0"/>
                  </a:solidFill>
                </a:rPr>
                <a:t>-1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4572000" y="2861846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 smtClean="0">
                  <a:solidFill>
                    <a:srgbClr val="0070C0"/>
                  </a:solidFill>
                </a:rPr>
                <a:t>-2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9" name="78 CuadroTexto"/>
          <p:cNvSpPr txBox="1"/>
          <p:nvPr/>
        </p:nvSpPr>
        <p:spPr>
          <a:xfrm>
            <a:off x="1044892" y="5562600"/>
            <a:ext cx="75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Los vértices de G están </a:t>
            </a:r>
            <a:r>
              <a:rPr lang="es-ES_tradnl" b="1" dirty="0"/>
              <a:t>topológicamente ordenados de izquierda a derecha</a:t>
            </a:r>
            <a:endParaRPr lang="es-ES" dirty="0"/>
          </a:p>
        </p:txBody>
      </p:sp>
      <p:sp>
        <p:nvSpPr>
          <p:cNvPr id="81" name="Text Box 71"/>
          <p:cNvSpPr txBox="1">
            <a:spLocks noChangeArrowheads="1"/>
          </p:cNvSpPr>
          <p:nvPr/>
        </p:nvSpPr>
        <p:spPr bwMode="auto">
          <a:xfrm>
            <a:off x="5468565" y="2876145"/>
            <a:ext cx="7124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smtClean="0"/>
              <a:t>G</a:t>
            </a:r>
            <a:endParaRPr lang="es-ES_tradnl" sz="1600" b="1" i="1" dirty="0"/>
          </a:p>
        </p:txBody>
      </p:sp>
    </p:spTree>
    <p:extLst>
      <p:ext uri="{BB962C8B-B14F-4D97-AF65-F5344CB8AC3E}">
        <p14:creationId xmlns:p14="http://schemas.microsoft.com/office/powerpoint/2010/main" val="322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23837" y="2782669"/>
            <a:ext cx="8691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dirty="0" smtClean="0">
                <a:latin typeface="+mn-lt"/>
              </a:rPr>
              <a:t> </a:t>
            </a:r>
            <a:r>
              <a:rPr lang="es-ES_tradnl" b="1" dirty="0" smtClean="0">
                <a:latin typeface="+mn-lt"/>
              </a:rPr>
              <a:t>Los vértices están topológicamente ordenados de izquierda a derecha</a:t>
            </a:r>
            <a:r>
              <a:rPr lang="es-ES_tradnl" dirty="0" smtClean="0">
                <a:latin typeface="+mn-lt"/>
              </a:rPr>
              <a:t>. s: origen</a:t>
            </a:r>
            <a:r>
              <a:rPr lang="es-ES_tradnl" dirty="0">
                <a:latin typeface="+mn-lt"/>
              </a:rPr>
              <a:t>. E</a:t>
            </a:r>
            <a:r>
              <a:rPr lang="es-ES_tradnl" dirty="0" smtClean="0">
                <a:latin typeface="+mn-lt"/>
              </a:rPr>
              <a:t>l </a:t>
            </a:r>
            <a:r>
              <a:rPr lang="es-ES_tradnl" dirty="0">
                <a:latin typeface="+mn-lt"/>
              </a:rPr>
              <a:t>interior de los </a:t>
            </a:r>
            <a:r>
              <a:rPr lang="es-ES_tradnl" dirty="0" smtClean="0">
                <a:latin typeface="+mn-lt"/>
              </a:rPr>
              <a:t>vértices refleja el valor de d[] </a:t>
            </a:r>
            <a:endParaRPr lang="es-ES_tradnl" dirty="0">
              <a:latin typeface="+mn-lt"/>
            </a:endParaRPr>
          </a:p>
        </p:txBody>
      </p: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838200" y="4427494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ym typeface="Symbol" pitchFamily="18" charset="2"/>
              </a:rPr>
              <a:t></a:t>
            </a:r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2171700" y="4462419"/>
            <a:ext cx="503237" cy="50482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  <a:endParaRPr lang="es-ES_tradnl" sz="2000" b="1"/>
          </a:p>
        </p:txBody>
      </p: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3468687" y="4462419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4835525" y="4462419"/>
            <a:ext cx="503237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6203950" y="4462419"/>
            <a:ext cx="503237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42" name="Oval 44"/>
          <p:cNvSpPr>
            <a:spLocks noChangeArrowheads="1"/>
          </p:cNvSpPr>
          <p:nvPr/>
        </p:nvSpPr>
        <p:spPr bwMode="auto">
          <a:xfrm>
            <a:off x="7500937" y="4462419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874712" y="4030619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r</a:t>
            </a:r>
            <a:endParaRPr lang="es-ES_tradnl" sz="2000" b="1" i="1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243137" y="4054431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s</a:t>
            </a:r>
            <a:endParaRPr lang="es-ES_tradnl" sz="2000" b="1" i="1"/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3540125" y="4070306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t</a:t>
            </a:r>
            <a:endParaRPr lang="es-ES_tradnl" sz="2000" b="1" i="1"/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906962" y="4062369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x</a:t>
            </a:r>
            <a:endParaRPr lang="es-ES_tradnl" sz="2000" b="1" i="1"/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6203950" y="4070306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y</a:t>
            </a:r>
            <a:endParaRPr lang="es-ES_tradnl" sz="2000" b="1" i="1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7499350" y="4062369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z</a:t>
            </a:r>
            <a:endParaRPr lang="es-ES_tradnl" sz="2000" b="1" i="1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1380752" y="4719594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2674937" y="4710069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4043362" y="4694194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5338762" y="4694194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6707187" y="4694194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56"/>
          <p:cNvSpPr txBox="1">
            <a:spLocks noChangeArrowheads="1"/>
          </p:cNvSpPr>
          <p:nvPr/>
        </p:nvSpPr>
        <p:spPr bwMode="auto">
          <a:xfrm>
            <a:off x="1606615" y="4669571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5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2819400" y="4662444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2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4285845" y="4639409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7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57" name="Text Box 59"/>
          <p:cNvSpPr txBox="1">
            <a:spLocks noChangeArrowheads="1"/>
          </p:cNvSpPr>
          <p:nvPr/>
        </p:nvSpPr>
        <p:spPr bwMode="auto">
          <a:xfrm>
            <a:off x="5524500" y="4612016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-1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6896100" y="4639409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-2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cxnSp>
        <p:nvCxnSpPr>
          <p:cNvPr id="59" name="AutoShape 61"/>
          <p:cNvCxnSpPr>
            <a:cxnSpLocks noChangeShapeType="1"/>
            <a:stCxn id="38" idx="7"/>
            <a:endCxn id="40" idx="1"/>
          </p:cNvCxnSpPr>
          <p:nvPr/>
        </p:nvCxnSpPr>
        <p:spPr bwMode="auto">
          <a:xfrm rot="5400000" flipV="1">
            <a:off x="3754437" y="3370219"/>
            <a:ext cx="1587" cy="2306638"/>
          </a:xfrm>
          <a:prstGeom prst="curvedConnector3">
            <a:avLst>
              <a:gd name="adj1" fmla="val -412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62"/>
          <p:cNvCxnSpPr>
            <a:cxnSpLocks noChangeShapeType="1"/>
            <a:stCxn id="40" idx="7"/>
            <a:endCxn id="42" idx="1"/>
          </p:cNvCxnSpPr>
          <p:nvPr/>
        </p:nvCxnSpPr>
        <p:spPr bwMode="auto">
          <a:xfrm rot="5400000" flipV="1">
            <a:off x="6419056" y="3369425"/>
            <a:ext cx="1587" cy="2308225"/>
          </a:xfrm>
          <a:prstGeom prst="curvedConnector3">
            <a:avLst>
              <a:gd name="adj1" fmla="val -393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63"/>
          <p:cNvCxnSpPr>
            <a:cxnSpLocks noChangeShapeType="1"/>
            <a:stCxn id="37" idx="4"/>
            <a:endCxn id="39" idx="4"/>
          </p:cNvCxnSpPr>
          <p:nvPr/>
        </p:nvCxnSpPr>
        <p:spPr bwMode="auto">
          <a:xfrm rot="16200000" flipH="1">
            <a:off x="2388393" y="3648825"/>
            <a:ext cx="34925" cy="2630488"/>
          </a:xfrm>
          <a:prstGeom prst="curvedConnector3">
            <a:avLst>
              <a:gd name="adj1" fmla="val 71363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64"/>
          <p:cNvCxnSpPr>
            <a:cxnSpLocks noChangeShapeType="1"/>
            <a:stCxn id="39" idx="4"/>
            <a:endCxn id="41" idx="4"/>
          </p:cNvCxnSpPr>
          <p:nvPr/>
        </p:nvCxnSpPr>
        <p:spPr bwMode="auto">
          <a:xfrm rot="16200000" flipH="1">
            <a:off x="5087937" y="3614694"/>
            <a:ext cx="1588" cy="2735262"/>
          </a:xfrm>
          <a:prstGeom prst="curvedConnector3">
            <a:avLst>
              <a:gd name="adj1" fmla="val 338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5"/>
          <p:cNvCxnSpPr>
            <a:cxnSpLocks noChangeShapeType="1"/>
            <a:stCxn id="39" idx="4"/>
            <a:endCxn id="42" idx="4"/>
          </p:cNvCxnSpPr>
          <p:nvPr/>
        </p:nvCxnSpPr>
        <p:spPr bwMode="auto">
          <a:xfrm rot="16200000" flipH="1">
            <a:off x="5736431" y="2966200"/>
            <a:ext cx="1588" cy="4032250"/>
          </a:xfrm>
          <a:prstGeom prst="curvedConnector3">
            <a:avLst>
              <a:gd name="adj1" fmla="val 55800014"/>
            </a:avLst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2247900" y="5154536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3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65" name="Text Box 67"/>
          <p:cNvSpPr txBox="1">
            <a:spLocks noChangeArrowheads="1"/>
          </p:cNvSpPr>
          <p:nvPr/>
        </p:nvSpPr>
        <p:spPr bwMode="auto">
          <a:xfrm>
            <a:off x="5047845" y="5224451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4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66" name="Text Box 68"/>
          <p:cNvSpPr txBox="1">
            <a:spLocks noChangeArrowheads="1"/>
          </p:cNvSpPr>
          <p:nvPr/>
        </p:nvSpPr>
        <p:spPr bwMode="auto">
          <a:xfrm>
            <a:off x="6001155" y="5528846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2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67" name="Text Box 69"/>
          <p:cNvSpPr txBox="1">
            <a:spLocks noChangeArrowheads="1"/>
          </p:cNvSpPr>
          <p:nvPr/>
        </p:nvSpPr>
        <p:spPr bwMode="auto">
          <a:xfrm>
            <a:off x="8291512" y="4533856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+mn-lt"/>
              </a:rPr>
              <a:t>(b)</a:t>
            </a:r>
            <a:endParaRPr lang="es-ES_tradnl" sz="2400" b="1" dirty="0">
              <a:latin typeface="+mn-lt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813038" y="152400"/>
            <a:ext cx="8193484" cy="1736861"/>
            <a:chOff x="813038" y="-8342"/>
            <a:chExt cx="8193484" cy="17368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13038" y="760557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ym typeface="Symbol" pitchFamily="18" charset="2"/>
                </a:rPr>
                <a:t>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181463" y="760557"/>
              <a:ext cx="553561" cy="458932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  <a:endParaRPr lang="es-ES_tradnl" sz="2000" b="1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78450" y="760557"/>
              <a:ext cx="553562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ym typeface="Symbol" pitchFamily="18" charset="2"/>
                </a:rPr>
                <a:t></a:t>
              </a:r>
              <a:endParaRPr lang="es-ES_tradnl" b="1">
                <a:sym typeface="Symbol" pitchFamily="18" charset="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845288" y="760557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ym typeface="Symbol" pitchFamily="18" charset="2"/>
                </a:rPr>
                <a:t></a:t>
              </a:r>
              <a:endParaRPr lang="es-ES_tradnl" b="1">
                <a:sym typeface="Symbol" pitchFamily="18" charset="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13713" y="760557"/>
              <a:ext cx="553561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ym typeface="Symbol" pitchFamily="18" charset="2"/>
                </a:rPr>
                <a:t></a:t>
              </a:r>
              <a:endParaRPr lang="es-ES_tradnl" b="1">
                <a:sym typeface="Symbol" pitchFamily="18" charset="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510700" y="760557"/>
              <a:ext cx="553562" cy="4589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ym typeface="Symbol" pitchFamily="18" charset="2"/>
                </a:rPr>
                <a:t></a:t>
              </a:r>
              <a:endParaRPr lang="es-ES_tradnl" b="1">
                <a:sym typeface="Symbol" pitchFamily="18" charset="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77252" y="323851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r</a:t>
              </a:r>
              <a:endParaRPr lang="es-ES_tradnl" sz="2000" b="1" i="1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245677" y="347663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s</a:t>
              </a:r>
              <a:endParaRPr lang="es-ES_tradnl" sz="2000" b="1" i="1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42665" y="363538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t</a:t>
              </a:r>
              <a:endParaRPr lang="es-ES_tradnl" sz="2000" b="1" i="1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09502" y="355601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x</a:t>
              </a:r>
              <a:endParaRPr lang="es-ES_tradnl" sz="2000" b="1" i="1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206490" y="363538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y</a:t>
              </a:r>
              <a:endParaRPr lang="es-ES_tradnl" sz="2000" b="1" i="1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501890" y="355601"/>
              <a:ext cx="712470" cy="36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z</a:t>
              </a:r>
              <a:endParaRPr lang="es-ES_tradnl" sz="2000" b="1" i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317704" y="9947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670254" y="985261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38679" y="9693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334079" y="9693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702504" y="969386"/>
              <a:ext cx="8713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453515" y="947738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5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952345" y="916766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2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316730" y="91440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7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540883" y="914400"/>
              <a:ext cx="783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-1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907530" y="91440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-2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cxnSp>
          <p:nvCxnSpPr>
            <p:cNvPr id="27" name="AutoShape 28"/>
            <p:cNvCxnSpPr>
              <a:cxnSpLocks noChangeShapeType="1"/>
              <a:stCxn id="6" idx="7"/>
              <a:endCxn id="8" idx="1"/>
            </p:cNvCxnSpPr>
            <p:nvPr/>
          </p:nvCxnSpPr>
          <p:spPr bwMode="auto">
            <a:xfrm rot="5400000" flipH="1" flipV="1">
              <a:off x="3790156" y="-205142"/>
              <a:ext cx="12700" cy="2065816"/>
            </a:xfrm>
            <a:prstGeom prst="curvedConnector3">
              <a:avLst>
                <a:gd name="adj1" fmla="val 416750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9"/>
            <p:cNvCxnSpPr>
              <a:cxnSpLocks noChangeShapeType="1"/>
              <a:stCxn id="8" idx="7"/>
              <a:endCxn id="10" idx="1"/>
            </p:cNvCxnSpPr>
            <p:nvPr/>
          </p:nvCxnSpPr>
          <p:spPr bwMode="auto">
            <a:xfrm rot="5400000" flipH="1" flipV="1">
              <a:off x="6454774" y="-205863"/>
              <a:ext cx="12700" cy="2067259"/>
            </a:xfrm>
            <a:prstGeom prst="curvedConnector3">
              <a:avLst>
                <a:gd name="adj1" fmla="val 432069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30"/>
            <p:cNvCxnSpPr>
              <a:cxnSpLocks noChangeShapeType="1"/>
              <a:stCxn id="5" idx="4"/>
              <a:endCxn id="7" idx="4"/>
            </p:cNvCxnSpPr>
            <p:nvPr/>
          </p:nvCxnSpPr>
          <p:spPr bwMode="auto">
            <a:xfrm rot="16200000" flipH="1">
              <a:off x="2422525" y="7938"/>
              <a:ext cx="12700" cy="2423102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1"/>
            <p:cNvCxnSpPr>
              <a:cxnSpLocks noChangeShapeType="1"/>
              <a:stCxn id="7" idx="4"/>
              <a:endCxn id="9" idx="4"/>
            </p:cNvCxnSpPr>
            <p:nvPr/>
          </p:nvCxnSpPr>
          <p:spPr bwMode="auto">
            <a:xfrm rot="16200000" flipH="1">
              <a:off x="5122862" y="-23813"/>
              <a:ext cx="12700" cy="2486603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2"/>
            <p:cNvCxnSpPr>
              <a:cxnSpLocks noChangeShapeType="1"/>
              <a:stCxn id="7" idx="4"/>
              <a:endCxn id="10" idx="4"/>
            </p:cNvCxnSpPr>
            <p:nvPr/>
          </p:nvCxnSpPr>
          <p:spPr bwMode="auto">
            <a:xfrm rot="16200000" flipH="1">
              <a:off x="5771356" y="-613352"/>
              <a:ext cx="12700" cy="3665682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189083" y="1389965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3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648200" y="1082189"/>
              <a:ext cx="71247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4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6666048" y="1326385"/>
              <a:ext cx="783717" cy="25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2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8294052" y="829830"/>
              <a:ext cx="712470" cy="415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1" dirty="0">
                  <a:latin typeface="+mn-lt"/>
                </a:rPr>
                <a:t>(a)</a:t>
              </a:r>
              <a:endParaRPr lang="es-ES_tradnl" sz="2400" b="1" dirty="0">
                <a:latin typeface="+mn-lt"/>
              </a:endParaRPr>
            </a:p>
          </p:txBody>
        </p:sp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3554730" y="38910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 dirty="0">
                  <a:solidFill>
                    <a:srgbClr val="0070C0"/>
                  </a:solidFill>
                </a:rPr>
                <a:t>6</a:t>
              </a:r>
              <a:endParaRPr lang="es-ES_tradnl" sz="16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6297930" y="-8342"/>
              <a:ext cx="712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1">
                  <a:solidFill>
                    <a:srgbClr val="0070C0"/>
                  </a:solidFill>
                </a:rPr>
                <a:t>1</a:t>
              </a:r>
              <a:endParaRPr lang="es-ES_tradnl" sz="1600" b="1" i="1">
                <a:solidFill>
                  <a:srgbClr val="0070C0"/>
                </a:solidFill>
              </a:endParaRPr>
            </a:p>
          </p:txBody>
        </p:sp>
      </p:grpSp>
      <p:sp>
        <p:nvSpPr>
          <p:cNvPr id="70" name="Text Box 72"/>
          <p:cNvSpPr txBox="1">
            <a:spLocks noChangeArrowheads="1"/>
          </p:cNvSpPr>
          <p:nvPr/>
        </p:nvSpPr>
        <p:spPr bwMode="auto">
          <a:xfrm>
            <a:off x="3581400" y="3586119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6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71" name="Text Box 73"/>
          <p:cNvSpPr txBox="1">
            <a:spLocks noChangeArrowheads="1"/>
          </p:cNvSpPr>
          <p:nvPr/>
        </p:nvSpPr>
        <p:spPr bwMode="auto">
          <a:xfrm>
            <a:off x="6210300" y="3636141"/>
            <a:ext cx="647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1</a:t>
            </a:r>
            <a:endParaRPr lang="es-ES_tradnl" sz="1600" b="1" i="1" dirty="0">
              <a:solidFill>
                <a:srgbClr val="0070C0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322263" y="2133600"/>
            <a:ext cx="874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(a) La situación del grafo antes de la primera iteración del ciclo </a:t>
            </a:r>
            <a:r>
              <a:rPr lang="es-ES_tradnl" b="1" i="1" dirty="0"/>
              <a:t>for</a:t>
            </a:r>
            <a:r>
              <a:rPr lang="es-ES_tradnl" dirty="0"/>
              <a:t> comprendido entre las líneas 3-5. 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23837" y="2057400"/>
            <a:ext cx="8691563" cy="14478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228600" y="6196012"/>
            <a:ext cx="838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En lo sucesivo, los </a:t>
            </a:r>
            <a:r>
              <a:rPr lang="es-ES_tradnl" dirty="0"/>
              <a:t>arcos </a:t>
            </a:r>
            <a:r>
              <a:rPr lang="es-ES_tradnl" dirty="0" smtClean="0"/>
              <a:t>en rojo  </a:t>
            </a:r>
            <a:r>
              <a:rPr lang="es-ES_tradnl" dirty="0"/>
              <a:t>reflejan los valores de π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41338" y="881063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909763" y="881063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</a:t>
            </a:r>
            <a:endParaRPr lang="es-ES_tradnl" sz="2000" b="1">
              <a:solidFill>
                <a:schemeClr val="bg1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06750" y="881063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2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3588" y="881063"/>
            <a:ext cx="503237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942013" y="881063"/>
            <a:ext cx="503237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239000" y="881063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12775" y="4492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r</a:t>
            </a:r>
            <a:endParaRPr lang="es-ES_tradnl" sz="2000" b="1" i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81200" y="4730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s</a:t>
            </a:r>
            <a:endParaRPr lang="es-ES_tradnl" sz="2000" b="1" i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78188" y="4889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t</a:t>
            </a:r>
            <a:endParaRPr lang="es-ES_tradnl" sz="2000" b="1" i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45025" y="48101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x</a:t>
            </a:r>
            <a:endParaRPr lang="es-ES_tradnl" sz="2000" b="1" i="1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42013" y="4889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y</a:t>
            </a:r>
            <a:endParaRPr lang="es-ES_tradnl" sz="2000" b="1" i="1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237413" y="48101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z</a:t>
            </a:r>
            <a:endParaRPr lang="es-ES_tradnl" sz="2000" b="1" i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060450" y="1138238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411413" y="1133475"/>
            <a:ext cx="792162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781425" y="1112838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076825" y="1112838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445250" y="1112838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189038" y="10731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5</a:t>
            </a:r>
            <a:endParaRPr lang="es-ES_tradnl" sz="2000" b="1" i="1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557463" y="108108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54450" y="10969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7</a:t>
            </a:r>
            <a:endParaRPr lang="es-ES_tradnl" sz="2000" b="1" i="1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221288" y="10890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-1</a:t>
            </a:r>
            <a:endParaRPr lang="es-ES_tradnl" sz="2000" b="1" i="1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18275" y="10969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-2</a:t>
            </a:r>
            <a:endParaRPr lang="es-ES_tradnl" sz="2000" b="1" i="1"/>
          </a:p>
        </p:txBody>
      </p:sp>
      <p:cxnSp>
        <p:nvCxnSpPr>
          <p:cNvPr id="26" name="AutoShape 26"/>
          <p:cNvCxnSpPr>
            <a:cxnSpLocks noChangeShapeType="1"/>
          </p:cNvCxnSpPr>
          <p:nvPr/>
        </p:nvCxnSpPr>
        <p:spPr bwMode="auto">
          <a:xfrm rot="5400000" flipV="1">
            <a:off x="3492500" y="-234950"/>
            <a:ext cx="1588" cy="2306638"/>
          </a:xfrm>
          <a:prstGeom prst="curvedConnector3">
            <a:avLst>
              <a:gd name="adj1" fmla="val -43000014"/>
            </a:avLst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/>
          <p:cNvCxnSpPr>
            <a:cxnSpLocks noChangeShapeType="1"/>
            <a:stCxn id="7" idx="7"/>
            <a:endCxn id="9" idx="1"/>
          </p:cNvCxnSpPr>
          <p:nvPr/>
        </p:nvCxnSpPr>
        <p:spPr bwMode="auto">
          <a:xfrm rot="5400000" flipV="1">
            <a:off x="6157119" y="-211931"/>
            <a:ext cx="1587" cy="2308225"/>
          </a:xfrm>
          <a:prstGeom prst="curvedConnector3">
            <a:avLst>
              <a:gd name="adj1" fmla="val -393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8"/>
          <p:cNvCxnSpPr>
            <a:cxnSpLocks noChangeShapeType="1"/>
            <a:stCxn id="4" idx="4"/>
            <a:endCxn id="6" idx="4"/>
          </p:cNvCxnSpPr>
          <p:nvPr/>
        </p:nvCxnSpPr>
        <p:spPr bwMode="auto">
          <a:xfrm rot="16200000" flipH="1">
            <a:off x="2125663" y="68262"/>
            <a:ext cx="1588" cy="2665413"/>
          </a:xfrm>
          <a:prstGeom prst="curvedConnector3">
            <a:avLst>
              <a:gd name="adj1" fmla="val 27100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9"/>
          <p:cNvCxnSpPr>
            <a:cxnSpLocks noChangeShapeType="1"/>
            <a:stCxn id="6" idx="4"/>
            <a:endCxn id="8" idx="4"/>
          </p:cNvCxnSpPr>
          <p:nvPr/>
        </p:nvCxnSpPr>
        <p:spPr bwMode="auto">
          <a:xfrm rot="16200000" flipH="1">
            <a:off x="4826000" y="33338"/>
            <a:ext cx="1588" cy="2735262"/>
          </a:xfrm>
          <a:prstGeom prst="curvedConnector3">
            <a:avLst>
              <a:gd name="adj1" fmla="val 338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0"/>
          <p:cNvCxnSpPr>
            <a:cxnSpLocks noChangeShapeType="1"/>
          </p:cNvCxnSpPr>
          <p:nvPr/>
        </p:nvCxnSpPr>
        <p:spPr bwMode="auto">
          <a:xfrm rot="16200000" flipH="1">
            <a:off x="5474494" y="-556790"/>
            <a:ext cx="1588" cy="4032250"/>
          </a:xfrm>
          <a:prstGeom prst="curvedConnector3">
            <a:avLst>
              <a:gd name="adj1" fmla="val 55800014"/>
            </a:avLst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09763" y="14573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3</a:t>
            </a:r>
            <a:endParaRPr lang="es-ES_tradnl" sz="2000" b="1" i="1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645025" y="15652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4</a:t>
            </a:r>
            <a:endParaRPr lang="es-ES_tradnl" sz="2000" b="1" i="1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870575" y="18891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8029575" y="9525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(c)</a:t>
            </a:r>
            <a:endParaRPr lang="es-ES_tradnl" sz="2400" b="1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86025" y="77787"/>
            <a:ext cx="647700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6</a:t>
            </a:r>
            <a:endParaRPr lang="es-ES_tradnl" sz="2000" b="1" i="1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050243" y="23934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1</a:t>
            </a:r>
            <a:endParaRPr lang="es-ES_tradnl" sz="2000" b="1" i="1"/>
          </a:p>
        </p:txBody>
      </p:sp>
      <p:cxnSp>
        <p:nvCxnSpPr>
          <p:cNvPr id="37" name="AutoShape 37"/>
          <p:cNvCxnSpPr>
            <a:cxnSpLocks noChangeShapeType="1"/>
          </p:cNvCxnSpPr>
          <p:nvPr/>
        </p:nvCxnSpPr>
        <p:spPr bwMode="auto">
          <a:xfrm rot="5400000" flipV="1">
            <a:off x="3492500" y="-234950"/>
            <a:ext cx="1588" cy="2306638"/>
          </a:xfrm>
          <a:prstGeom prst="curvedConnector3">
            <a:avLst>
              <a:gd name="adj1" fmla="val -43000014"/>
            </a:avLst>
          </a:prstGeom>
          <a:noFill/>
          <a:ln w="889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39750" y="3021385"/>
            <a:ext cx="503238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1908175" y="3021385"/>
            <a:ext cx="503238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</a:t>
            </a:r>
            <a:endParaRPr lang="es-ES_tradnl" sz="2000" b="1">
              <a:solidFill>
                <a:schemeClr val="bg1"/>
              </a:solidFill>
            </a:endParaRPr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3205163" y="3021385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s-ES_tradnl" b="1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4572000" y="3021385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5940425" y="3021385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6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7237413" y="3021385"/>
            <a:ext cx="503237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4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611188" y="258958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r</a:t>
            </a:r>
            <a:endParaRPr lang="es-ES_tradnl" sz="2000" b="1" i="1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1979613" y="261339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s</a:t>
            </a:r>
            <a:endParaRPr lang="es-ES_tradnl" sz="2000" b="1" i="1"/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276600" y="262927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t</a:t>
            </a:r>
            <a:endParaRPr lang="es-ES_tradnl" sz="2000" b="1" i="1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643438" y="262133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x</a:t>
            </a:r>
            <a:endParaRPr lang="es-ES_tradnl" sz="2000" b="1" i="1"/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940425" y="262927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y</a:t>
            </a:r>
            <a:endParaRPr lang="es-ES_tradnl" sz="2000" b="1" i="1"/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235825" y="262133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z</a:t>
            </a:r>
            <a:endParaRPr lang="es-ES_tradnl" sz="2000" b="1" i="1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1058863" y="327856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2409825" y="3273798"/>
            <a:ext cx="792163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3779838" y="325316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5075238" y="325316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6443663" y="325316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1187450" y="321347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5</a:t>
            </a:r>
            <a:endParaRPr lang="es-ES_tradnl" sz="2000" b="1" i="1"/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2555875" y="322141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852863" y="323728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7</a:t>
            </a:r>
            <a:endParaRPr lang="es-ES_tradnl" sz="2000" b="1" i="1"/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5219700" y="322934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-1</a:t>
            </a:r>
            <a:endParaRPr lang="es-ES_tradnl" sz="2000" b="1" i="1"/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6516688" y="323728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-2</a:t>
            </a:r>
            <a:endParaRPr lang="es-ES_tradnl" sz="2000" b="1" i="1"/>
          </a:p>
        </p:txBody>
      </p:sp>
      <p:cxnSp>
        <p:nvCxnSpPr>
          <p:cNvPr id="60" name="AutoShape 60"/>
          <p:cNvCxnSpPr>
            <a:cxnSpLocks noChangeShapeType="1"/>
          </p:cNvCxnSpPr>
          <p:nvPr/>
        </p:nvCxnSpPr>
        <p:spPr bwMode="auto">
          <a:xfrm rot="5400000" flipV="1">
            <a:off x="3490913" y="1905373"/>
            <a:ext cx="1587" cy="2306637"/>
          </a:xfrm>
          <a:prstGeom prst="curvedConnector3">
            <a:avLst>
              <a:gd name="adj1" fmla="val -43000014"/>
            </a:avLst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61"/>
          <p:cNvCxnSpPr>
            <a:cxnSpLocks noChangeShapeType="1"/>
            <a:stCxn id="41" idx="7"/>
            <a:endCxn id="43" idx="1"/>
          </p:cNvCxnSpPr>
          <p:nvPr/>
        </p:nvCxnSpPr>
        <p:spPr bwMode="auto">
          <a:xfrm rot="5400000" flipV="1">
            <a:off x="6155532" y="1928391"/>
            <a:ext cx="1588" cy="2308225"/>
          </a:xfrm>
          <a:prstGeom prst="curvedConnector3">
            <a:avLst>
              <a:gd name="adj1" fmla="val -393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62"/>
          <p:cNvCxnSpPr>
            <a:cxnSpLocks noChangeShapeType="1"/>
            <a:stCxn id="38" idx="4"/>
            <a:endCxn id="40" idx="4"/>
          </p:cNvCxnSpPr>
          <p:nvPr/>
        </p:nvCxnSpPr>
        <p:spPr bwMode="auto">
          <a:xfrm rot="16200000" flipH="1">
            <a:off x="2124075" y="2208586"/>
            <a:ext cx="1587" cy="2665412"/>
          </a:xfrm>
          <a:prstGeom prst="curvedConnector3">
            <a:avLst>
              <a:gd name="adj1" fmla="val 27100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3"/>
          <p:cNvCxnSpPr>
            <a:cxnSpLocks noChangeShapeType="1"/>
          </p:cNvCxnSpPr>
          <p:nvPr/>
        </p:nvCxnSpPr>
        <p:spPr bwMode="auto">
          <a:xfrm rot="16200000" flipH="1">
            <a:off x="4894263" y="2195885"/>
            <a:ext cx="1587" cy="2735263"/>
          </a:xfrm>
          <a:prstGeom prst="curvedConnector3">
            <a:avLst>
              <a:gd name="adj1" fmla="val 33800014"/>
            </a:avLst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64"/>
          <p:cNvCxnSpPr>
            <a:cxnSpLocks noChangeShapeType="1"/>
          </p:cNvCxnSpPr>
          <p:nvPr/>
        </p:nvCxnSpPr>
        <p:spPr bwMode="auto">
          <a:xfrm rot="16200000" flipH="1">
            <a:off x="5507831" y="1547392"/>
            <a:ext cx="1587" cy="4032250"/>
          </a:xfrm>
          <a:prstGeom prst="curvedConnector3">
            <a:avLst>
              <a:gd name="adj1" fmla="val 55800014"/>
            </a:avLst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1908175" y="359764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3</a:t>
            </a:r>
            <a:endParaRPr lang="es-ES_tradnl" sz="2000" b="1" i="1"/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4643438" y="370559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4</a:t>
            </a:r>
            <a:endParaRPr lang="es-ES_tradnl" sz="2000" b="1" i="1"/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5868988" y="402944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8027988" y="309282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(d)</a:t>
            </a:r>
            <a:endParaRPr lang="es-ES_tradnl" sz="2400" b="1"/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2484438" y="221811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6</a:t>
            </a:r>
            <a:endParaRPr lang="es-ES_tradnl" sz="2000" b="1" i="1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048655" y="23796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 dirty="0"/>
              <a:t>1</a:t>
            </a:r>
            <a:endParaRPr lang="es-ES_tradnl" sz="2000" b="1" i="1" dirty="0"/>
          </a:p>
        </p:txBody>
      </p:sp>
      <p:cxnSp>
        <p:nvCxnSpPr>
          <p:cNvPr id="71" name="AutoShape 71"/>
          <p:cNvCxnSpPr>
            <a:cxnSpLocks noChangeShapeType="1"/>
          </p:cNvCxnSpPr>
          <p:nvPr/>
        </p:nvCxnSpPr>
        <p:spPr bwMode="auto">
          <a:xfrm rot="5400000" flipV="1">
            <a:off x="3490913" y="1905373"/>
            <a:ext cx="1587" cy="2306637"/>
          </a:xfrm>
          <a:prstGeom prst="curvedConnector3">
            <a:avLst>
              <a:gd name="adj1" fmla="val -43000014"/>
            </a:avLst>
          </a:prstGeom>
          <a:noFill/>
          <a:ln w="889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72"/>
          <p:cNvSpPr>
            <a:spLocks noChangeArrowheads="1"/>
          </p:cNvSpPr>
          <p:nvPr/>
        </p:nvSpPr>
        <p:spPr bwMode="auto">
          <a:xfrm>
            <a:off x="539750" y="5222875"/>
            <a:ext cx="503238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>
            <a:off x="1908175" y="5222875"/>
            <a:ext cx="503238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</a:t>
            </a:r>
            <a:endParaRPr lang="es-ES_tradnl" sz="2000" b="1">
              <a:solidFill>
                <a:schemeClr val="bg1"/>
              </a:solidFill>
            </a:endParaRPr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>
            <a:off x="3205163" y="5222875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s-ES_tradnl" b="1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5" name="Oval 75"/>
          <p:cNvSpPr>
            <a:spLocks noChangeArrowheads="1"/>
          </p:cNvSpPr>
          <p:nvPr/>
        </p:nvSpPr>
        <p:spPr bwMode="auto">
          <a:xfrm>
            <a:off x="4572000" y="5222875"/>
            <a:ext cx="503238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sym typeface="Symbol" pitchFamily="18" charset="2"/>
              </a:rPr>
              <a:t>6</a:t>
            </a:r>
            <a:endParaRPr lang="es-ES_tradnl" b="1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6" name="Oval 76"/>
          <p:cNvSpPr>
            <a:spLocks noChangeArrowheads="1"/>
          </p:cNvSpPr>
          <p:nvPr/>
        </p:nvSpPr>
        <p:spPr bwMode="auto">
          <a:xfrm>
            <a:off x="5940425" y="5222875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77" name="Oval 77"/>
          <p:cNvSpPr>
            <a:spLocks noChangeArrowheads="1"/>
          </p:cNvSpPr>
          <p:nvPr/>
        </p:nvSpPr>
        <p:spPr bwMode="auto">
          <a:xfrm>
            <a:off x="7237413" y="5222875"/>
            <a:ext cx="503237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4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611188" y="47910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r</a:t>
            </a:r>
            <a:endParaRPr lang="es-ES_tradnl" sz="2000" b="1" i="1"/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1979613" y="4814887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s</a:t>
            </a:r>
            <a:endParaRPr lang="es-ES_tradnl" sz="2000" b="1" i="1"/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3276600" y="483076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t</a:t>
            </a:r>
            <a:endParaRPr lang="es-ES_tradnl" sz="2000" b="1" i="1"/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4643438" y="48228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x</a:t>
            </a:r>
            <a:endParaRPr lang="es-ES_tradnl" sz="2000" b="1" i="1"/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5940425" y="483076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y</a:t>
            </a:r>
            <a:endParaRPr lang="es-ES_tradnl" sz="2000" b="1" i="1"/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7235825" y="48228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z</a:t>
            </a:r>
            <a:endParaRPr lang="es-ES_tradnl" sz="2000" b="1" i="1"/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>
            <a:off x="1058863" y="548005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>
            <a:off x="2409825" y="5475287"/>
            <a:ext cx="792163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>
            <a:off x="3779838" y="545465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5075238" y="5454650"/>
            <a:ext cx="865187" cy="2063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6443663" y="545465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1187450" y="541496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5</a:t>
            </a:r>
            <a:endParaRPr lang="es-ES_tradnl" sz="2000" b="1" i="1"/>
          </a:p>
        </p:txBody>
      </p:sp>
      <p:sp>
        <p:nvSpPr>
          <p:cNvPr id="90" name="Text Box 90"/>
          <p:cNvSpPr txBox="1">
            <a:spLocks noChangeArrowheads="1"/>
          </p:cNvSpPr>
          <p:nvPr/>
        </p:nvSpPr>
        <p:spPr bwMode="auto">
          <a:xfrm>
            <a:off x="2555875" y="542290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91" name="Text Box 91"/>
          <p:cNvSpPr txBox="1">
            <a:spLocks noChangeArrowheads="1"/>
          </p:cNvSpPr>
          <p:nvPr/>
        </p:nvSpPr>
        <p:spPr bwMode="auto">
          <a:xfrm>
            <a:off x="3852863" y="54387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7</a:t>
            </a:r>
            <a:endParaRPr lang="es-ES_tradnl" sz="2000" b="1" i="1"/>
          </a:p>
        </p:txBody>
      </p:sp>
      <p:sp>
        <p:nvSpPr>
          <p:cNvPr id="92" name="Text Box 92"/>
          <p:cNvSpPr txBox="1">
            <a:spLocks noChangeArrowheads="1"/>
          </p:cNvSpPr>
          <p:nvPr/>
        </p:nvSpPr>
        <p:spPr bwMode="auto">
          <a:xfrm>
            <a:off x="5219700" y="54387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-1</a:t>
            </a:r>
            <a:endParaRPr lang="es-ES_tradnl" sz="2000" b="1" i="1"/>
          </a:p>
        </p:txBody>
      </p:sp>
      <p:sp>
        <p:nvSpPr>
          <p:cNvPr id="93" name="Text Box 93"/>
          <p:cNvSpPr txBox="1">
            <a:spLocks noChangeArrowheads="1"/>
          </p:cNvSpPr>
          <p:nvPr/>
        </p:nvSpPr>
        <p:spPr bwMode="auto">
          <a:xfrm>
            <a:off x="6516688" y="54387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-2</a:t>
            </a:r>
            <a:endParaRPr lang="es-ES_tradnl" sz="2000" b="1" i="1"/>
          </a:p>
        </p:txBody>
      </p:sp>
      <p:cxnSp>
        <p:nvCxnSpPr>
          <p:cNvPr id="94" name="AutoShape 94"/>
          <p:cNvCxnSpPr>
            <a:cxnSpLocks noChangeShapeType="1"/>
          </p:cNvCxnSpPr>
          <p:nvPr/>
        </p:nvCxnSpPr>
        <p:spPr bwMode="auto">
          <a:xfrm rot="5400000" flipV="1">
            <a:off x="3490913" y="4106862"/>
            <a:ext cx="1588" cy="2306637"/>
          </a:xfrm>
          <a:prstGeom prst="curvedConnector3">
            <a:avLst>
              <a:gd name="adj1" fmla="val -43000014"/>
            </a:avLst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95"/>
          <p:cNvCxnSpPr>
            <a:cxnSpLocks noChangeShapeType="1"/>
            <a:stCxn id="75" idx="7"/>
            <a:endCxn id="77" idx="1"/>
          </p:cNvCxnSpPr>
          <p:nvPr/>
        </p:nvCxnSpPr>
        <p:spPr bwMode="auto">
          <a:xfrm rot="5400000" flipV="1">
            <a:off x="6155532" y="4129881"/>
            <a:ext cx="1587" cy="2308225"/>
          </a:xfrm>
          <a:prstGeom prst="curvedConnector3">
            <a:avLst>
              <a:gd name="adj1" fmla="val -393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96"/>
          <p:cNvCxnSpPr>
            <a:cxnSpLocks noChangeShapeType="1"/>
            <a:stCxn id="72" idx="4"/>
            <a:endCxn id="74" idx="4"/>
          </p:cNvCxnSpPr>
          <p:nvPr/>
        </p:nvCxnSpPr>
        <p:spPr bwMode="auto">
          <a:xfrm rot="16200000" flipH="1">
            <a:off x="2124075" y="4410075"/>
            <a:ext cx="1588" cy="2665412"/>
          </a:xfrm>
          <a:prstGeom prst="curvedConnector3">
            <a:avLst>
              <a:gd name="adj1" fmla="val 27100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97"/>
          <p:cNvCxnSpPr>
            <a:cxnSpLocks noChangeShapeType="1"/>
          </p:cNvCxnSpPr>
          <p:nvPr/>
        </p:nvCxnSpPr>
        <p:spPr bwMode="auto">
          <a:xfrm rot="16200000" flipH="1">
            <a:off x="4859338" y="4397374"/>
            <a:ext cx="1588" cy="2735263"/>
          </a:xfrm>
          <a:prstGeom prst="curvedConnector3">
            <a:avLst>
              <a:gd name="adj1" fmla="val 338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98"/>
          <p:cNvCxnSpPr>
            <a:cxnSpLocks noChangeShapeType="1"/>
          </p:cNvCxnSpPr>
          <p:nvPr/>
        </p:nvCxnSpPr>
        <p:spPr bwMode="auto">
          <a:xfrm rot="16200000" flipH="1">
            <a:off x="5507831" y="3748881"/>
            <a:ext cx="1588" cy="4032250"/>
          </a:xfrm>
          <a:prstGeom prst="curvedConnector3">
            <a:avLst>
              <a:gd name="adj1" fmla="val 55800014"/>
            </a:avLst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99"/>
          <p:cNvSpPr txBox="1">
            <a:spLocks noChangeArrowheads="1"/>
          </p:cNvSpPr>
          <p:nvPr/>
        </p:nvSpPr>
        <p:spPr bwMode="auto">
          <a:xfrm>
            <a:off x="1908175" y="5799137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3</a:t>
            </a:r>
            <a:endParaRPr lang="es-ES_tradnl" sz="2000" b="1" i="1"/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4643438" y="5907087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4</a:t>
            </a:r>
            <a:endParaRPr lang="es-ES_tradnl" sz="2000" b="1" i="1"/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5868988" y="6230937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102" name="Text Box 102"/>
          <p:cNvSpPr txBox="1">
            <a:spLocks noChangeArrowheads="1"/>
          </p:cNvSpPr>
          <p:nvPr/>
        </p:nvSpPr>
        <p:spPr bwMode="auto">
          <a:xfrm>
            <a:off x="8027988" y="5294312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(e)</a:t>
            </a:r>
            <a:endParaRPr lang="es-ES_tradnl" sz="2400" b="1"/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484438" y="441960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6</a:t>
            </a:r>
            <a:endParaRPr lang="es-ES_tradnl" sz="2000" b="1" i="1"/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5048655" y="458115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1</a:t>
            </a:r>
            <a:endParaRPr lang="es-ES_tradnl" sz="2000" b="1" i="1"/>
          </a:p>
        </p:txBody>
      </p:sp>
      <p:cxnSp>
        <p:nvCxnSpPr>
          <p:cNvPr id="105" name="AutoShape 105"/>
          <p:cNvCxnSpPr>
            <a:cxnSpLocks noChangeShapeType="1"/>
          </p:cNvCxnSpPr>
          <p:nvPr/>
        </p:nvCxnSpPr>
        <p:spPr bwMode="auto">
          <a:xfrm rot="5400000" flipV="1">
            <a:off x="3490913" y="4106862"/>
            <a:ext cx="1588" cy="2306637"/>
          </a:xfrm>
          <a:prstGeom prst="curvedConnector3">
            <a:avLst>
              <a:gd name="adj1" fmla="val -43000014"/>
            </a:avLst>
          </a:prstGeom>
          <a:noFill/>
          <a:ln w="889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73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11188" y="919163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979613" y="919163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</a:t>
            </a:r>
            <a:endParaRPr lang="es-ES_tradnl" sz="2000" b="1">
              <a:solidFill>
                <a:schemeClr val="bg1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6600" y="919163"/>
            <a:ext cx="503238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s-ES_tradnl" b="1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643438" y="919163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sym typeface="Symbol" pitchFamily="18" charset="2"/>
              </a:rPr>
              <a:t>6</a:t>
            </a:r>
            <a:endParaRPr lang="es-ES_tradnl" b="1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011863" y="919163"/>
            <a:ext cx="503237" cy="504825"/>
          </a:xfrm>
          <a:prstGeom prst="ellipse">
            <a:avLst/>
          </a:prstGeom>
          <a:solidFill>
            <a:srgbClr val="00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sym typeface="Symbol" pitchFamily="18" charset="2"/>
              </a:rPr>
              <a:t>5</a:t>
            </a:r>
            <a:endParaRPr lang="es-ES_tradnl" b="1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308850" y="919163"/>
            <a:ext cx="503238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3</a:t>
            </a:r>
            <a:endParaRPr lang="es-ES_tradnl" b="1">
              <a:sym typeface="Symbol" pitchFamily="18" charset="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2625" y="4873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r</a:t>
            </a:r>
            <a:endParaRPr lang="es-ES_tradnl" sz="2000" b="1" i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51050" y="5111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s</a:t>
            </a:r>
            <a:endParaRPr lang="es-ES_tradnl" sz="2000" b="1" i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48038" y="5270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t</a:t>
            </a:r>
            <a:endParaRPr lang="es-ES_tradnl" sz="2000" b="1" i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714875" y="51911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x</a:t>
            </a:r>
            <a:endParaRPr lang="es-ES_tradnl" sz="2000" b="1" i="1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11863" y="5270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y</a:t>
            </a:r>
            <a:endParaRPr lang="es-ES_tradnl" sz="2000" b="1" i="1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7263" y="51911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z</a:t>
            </a:r>
            <a:endParaRPr lang="es-ES_tradnl" sz="2000" b="1" i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130300" y="1176338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481263" y="1171575"/>
            <a:ext cx="792162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851275" y="1150938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146675" y="1150938"/>
            <a:ext cx="865188" cy="2063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515100" y="1150938"/>
            <a:ext cx="792163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58888" y="11112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5</a:t>
            </a:r>
            <a:endParaRPr lang="es-ES_tradnl" sz="2000" b="1" i="1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627313" y="111918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924300" y="11350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7</a:t>
            </a:r>
            <a:endParaRPr lang="es-ES_tradnl" sz="2000" b="1" i="1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291138" y="11350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-1</a:t>
            </a:r>
            <a:endParaRPr lang="es-ES_tradnl" sz="2000" b="1" i="1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88125" y="11255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-2</a:t>
            </a:r>
            <a:endParaRPr lang="es-ES_tradnl" sz="2000" b="1" i="1"/>
          </a:p>
        </p:txBody>
      </p:sp>
      <p:cxnSp>
        <p:nvCxnSpPr>
          <p:cNvPr id="26" name="AutoShape 26"/>
          <p:cNvCxnSpPr>
            <a:cxnSpLocks noChangeShapeType="1"/>
          </p:cNvCxnSpPr>
          <p:nvPr/>
        </p:nvCxnSpPr>
        <p:spPr bwMode="auto">
          <a:xfrm rot="5400000" flipV="1">
            <a:off x="3562350" y="-196850"/>
            <a:ext cx="1588" cy="2306638"/>
          </a:xfrm>
          <a:prstGeom prst="curvedConnector3">
            <a:avLst>
              <a:gd name="adj1" fmla="val -43000014"/>
            </a:avLst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/>
          <p:cNvCxnSpPr>
            <a:cxnSpLocks noChangeShapeType="1"/>
            <a:stCxn id="7" idx="7"/>
            <a:endCxn id="9" idx="1"/>
          </p:cNvCxnSpPr>
          <p:nvPr/>
        </p:nvCxnSpPr>
        <p:spPr bwMode="auto">
          <a:xfrm rot="5400000" flipV="1">
            <a:off x="6226969" y="-173831"/>
            <a:ext cx="1587" cy="2308225"/>
          </a:xfrm>
          <a:prstGeom prst="curvedConnector3">
            <a:avLst>
              <a:gd name="adj1" fmla="val -393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8"/>
          <p:cNvCxnSpPr>
            <a:cxnSpLocks noChangeShapeType="1"/>
            <a:stCxn id="4" idx="4"/>
            <a:endCxn id="6" idx="4"/>
          </p:cNvCxnSpPr>
          <p:nvPr/>
        </p:nvCxnSpPr>
        <p:spPr bwMode="auto">
          <a:xfrm rot="16200000" flipH="1">
            <a:off x="2195513" y="106362"/>
            <a:ext cx="1588" cy="2665413"/>
          </a:xfrm>
          <a:prstGeom prst="curvedConnector3">
            <a:avLst>
              <a:gd name="adj1" fmla="val 27100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9"/>
          <p:cNvCxnSpPr>
            <a:cxnSpLocks noChangeShapeType="1"/>
          </p:cNvCxnSpPr>
          <p:nvPr/>
        </p:nvCxnSpPr>
        <p:spPr bwMode="auto">
          <a:xfrm rot="16200000" flipH="1">
            <a:off x="4930775" y="93663"/>
            <a:ext cx="1588" cy="2735262"/>
          </a:xfrm>
          <a:prstGeom prst="curvedConnector3">
            <a:avLst>
              <a:gd name="adj1" fmla="val 338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0"/>
          <p:cNvCxnSpPr>
            <a:cxnSpLocks noChangeShapeType="1"/>
          </p:cNvCxnSpPr>
          <p:nvPr/>
        </p:nvCxnSpPr>
        <p:spPr bwMode="auto">
          <a:xfrm rot="16200000" flipH="1">
            <a:off x="5579269" y="-554831"/>
            <a:ext cx="1588" cy="4032250"/>
          </a:xfrm>
          <a:prstGeom prst="curvedConnector3">
            <a:avLst>
              <a:gd name="adj1" fmla="val 558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79613" y="14954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3</a:t>
            </a:r>
            <a:endParaRPr lang="es-ES_tradnl" sz="2000" b="1" i="1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714875" y="16033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4</a:t>
            </a:r>
            <a:endParaRPr lang="es-ES_tradnl" sz="2000" b="1" i="1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940425" y="19272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2</a:t>
            </a:r>
            <a:endParaRPr lang="es-ES_tradnl" sz="2000" b="1" i="1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8099425" y="9906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(f)</a:t>
            </a:r>
            <a:endParaRPr lang="es-ES_tradnl" sz="2400" b="1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55875" y="11588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6</a:t>
            </a:r>
            <a:endParaRPr lang="es-ES_tradnl" sz="2000" b="1" i="1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291138" y="12700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/>
              <a:t>1</a:t>
            </a:r>
            <a:endParaRPr lang="es-ES_tradnl" sz="2000" b="1" i="1"/>
          </a:p>
        </p:txBody>
      </p:sp>
      <p:cxnSp>
        <p:nvCxnSpPr>
          <p:cNvPr id="37" name="AutoShape 37"/>
          <p:cNvCxnSpPr>
            <a:cxnSpLocks noChangeShapeType="1"/>
          </p:cNvCxnSpPr>
          <p:nvPr/>
        </p:nvCxnSpPr>
        <p:spPr bwMode="auto">
          <a:xfrm rot="5400000" flipV="1">
            <a:off x="3562350" y="-196850"/>
            <a:ext cx="1588" cy="2306638"/>
          </a:xfrm>
          <a:prstGeom prst="curvedConnector3">
            <a:avLst>
              <a:gd name="adj1" fmla="val -43000014"/>
            </a:avLst>
          </a:prstGeom>
          <a:noFill/>
          <a:ln w="889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upo 1"/>
          <p:cNvGrpSpPr/>
          <p:nvPr/>
        </p:nvGrpSpPr>
        <p:grpSpPr>
          <a:xfrm>
            <a:off x="611188" y="2373313"/>
            <a:ext cx="8135937" cy="2208212"/>
            <a:chOff x="611188" y="2373313"/>
            <a:chExt cx="8135937" cy="2208212"/>
          </a:xfrm>
        </p:grpSpPr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611188" y="3176588"/>
              <a:ext cx="503237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sym typeface="Symbol" pitchFamily="18" charset="2"/>
                </a:rPr>
                <a:t></a:t>
              </a: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79613" y="3176588"/>
              <a:ext cx="503237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0</a:t>
              </a:r>
              <a:endParaRPr lang="es-ES_tradnl" sz="2000" b="1">
                <a:solidFill>
                  <a:schemeClr val="bg1"/>
                </a:solidFill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3276600" y="3176588"/>
              <a:ext cx="503238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s-ES_tradnl" b="1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643438" y="3176588"/>
              <a:ext cx="503237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sym typeface="Symbol" pitchFamily="18" charset="2"/>
                </a:rPr>
                <a:t>6</a:t>
              </a:r>
              <a:endParaRPr lang="es-ES_tradnl" b="1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6011863" y="3176588"/>
              <a:ext cx="503237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sym typeface="Symbol" pitchFamily="18" charset="2"/>
                </a:rPr>
                <a:t>5</a:t>
              </a:r>
              <a:endParaRPr lang="es-ES_tradnl" b="1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7308850" y="3176588"/>
              <a:ext cx="503238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sym typeface="Symbol" pitchFamily="18" charset="2"/>
                </a:rPr>
                <a:t>3</a:t>
              </a:r>
              <a:endParaRPr lang="es-ES_tradnl" b="1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682625" y="2744788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r</a:t>
              </a:r>
              <a:endParaRPr lang="es-ES_tradnl" sz="2000" b="1" i="1"/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2051050" y="2768600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s</a:t>
              </a:r>
              <a:endParaRPr lang="es-ES_tradnl" sz="2000" b="1" i="1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348038" y="2784475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t</a:t>
              </a:r>
              <a:endParaRPr lang="es-ES_tradnl" sz="2000" b="1" i="1"/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4714875" y="2776538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x</a:t>
              </a:r>
              <a:endParaRPr lang="es-ES_tradnl" sz="2000" b="1" i="1"/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6011863" y="2784475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y</a:t>
              </a:r>
              <a:endParaRPr lang="es-ES_tradnl" sz="2000" b="1" i="1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7307263" y="2776538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z</a:t>
              </a:r>
              <a:endParaRPr lang="es-ES_tradnl" sz="2000" b="1" i="1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1130300" y="3433763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2481263" y="3429000"/>
              <a:ext cx="792162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851275" y="3408363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5146675" y="3408363"/>
              <a:ext cx="865188" cy="20637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6515100" y="3408363"/>
              <a:ext cx="792163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258888" y="3368675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5</a:t>
              </a:r>
              <a:endParaRPr lang="es-ES_tradnl" sz="2000" b="1" i="1"/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627313" y="3376613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2</a:t>
              </a:r>
              <a:endParaRPr lang="es-ES_tradnl" sz="2000" b="1" i="1"/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3924300" y="3392488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7</a:t>
              </a:r>
              <a:endParaRPr lang="es-ES_tradnl" sz="2000" b="1" i="1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5291138" y="3392488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-1</a:t>
              </a:r>
              <a:endParaRPr lang="es-ES_tradnl" sz="2000" b="1" i="1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6588125" y="3382963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-2</a:t>
              </a:r>
              <a:endParaRPr lang="es-ES_tradnl" sz="2000" b="1" i="1"/>
            </a:p>
          </p:txBody>
        </p:sp>
        <p:cxnSp>
          <p:nvCxnSpPr>
            <p:cNvPr id="60" name="AutoShape 60"/>
            <p:cNvCxnSpPr>
              <a:cxnSpLocks noChangeShapeType="1"/>
            </p:cNvCxnSpPr>
            <p:nvPr/>
          </p:nvCxnSpPr>
          <p:spPr bwMode="auto">
            <a:xfrm rot="5400000" flipV="1">
              <a:off x="3562350" y="2060575"/>
              <a:ext cx="1588" cy="2306638"/>
            </a:xfrm>
            <a:prstGeom prst="curvedConnector3">
              <a:avLst>
                <a:gd name="adj1" fmla="val -43000014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/>
            <p:cNvCxnSpPr>
              <a:cxnSpLocks noChangeShapeType="1"/>
              <a:stCxn id="41" idx="7"/>
              <a:endCxn id="43" idx="1"/>
            </p:cNvCxnSpPr>
            <p:nvPr/>
          </p:nvCxnSpPr>
          <p:spPr bwMode="auto">
            <a:xfrm rot="5400000" flipV="1">
              <a:off x="6226969" y="2083594"/>
              <a:ext cx="1587" cy="2308225"/>
            </a:xfrm>
            <a:prstGeom prst="curvedConnector3">
              <a:avLst>
                <a:gd name="adj1" fmla="val -393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/>
            <p:cNvCxnSpPr>
              <a:cxnSpLocks noChangeShapeType="1"/>
              <a:stCxn id="38" idx="4"/>
              <a:endCxn id="40" idx="4"/>
            </p:cNvCxnSpPr>
            <p:nvPr/>
          </p:nvCxnSpPr>
          <p:spPr bwMode="auto">
            <a:xfrm rot="16200000" flipH="1">
              <a:off x="2195513" y="2363787"/>
              <a:ext cx="1588" cy="2665413"/>
            </a:xfrm>
            <a:prstGeom prst="curvedConnector3">
              <a:avLst>
                <a:gd name="adj1" fmla="val 2710000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/>
            <p:cNvCxnSpPr>
              <a:cxnSpLocks noChangeShapeType="1"/>
            </p:cNvCxnSpPr>
            <p:nvPr/>
          </p:nvCxnSpPr>
          <p:spPr bwMode="auto">
            <a:xfrm rot="16200000" flipH="1">
              <a:off x="4930775" y="2351088"/>
              <a:ext cx="1588" cy="2735262"/>
            </a:xfrm>
            <a:prstGeom prst="curvedConnector3">
              <a:avLst>
                <a:gd name="adj1" fmla="val 338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5579269" y="1702594"/>
              <a:ext cx="1588" cy="4032250"/>
            </a:xfrm>
            <a:prstGeom prst="curvedConnector3">
              <a:avLst>
                <a:gd name="adj1" fmla="val 558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1979613" y="3752850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3</a:t>
              </a:r>
              <a:endParaRPr lang="es-ES_tradnl" sz="2000" b="1" i="1"/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4714875" y="3860800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4</a:t>
              </a:r>
              <a:endParaRPr lang="es-ES_tradnl" sz="2000" b="1" i="1"/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5940425" y="4184650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2</a:t>
              </a:r>
              <a:endParaRPr lang="es-ES_tradnl" sz="2000" b="1" i="1"/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8099425" y="3248025"/>
              <a:ext cx="647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(g)</a:t>
              </a:r>
              <a:endParaRPr lang="es-ES_tradnl" sz="2400" b="1"/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2555875" y="2373313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6</a:t>
              </a:r>
              <a:endParaRPr lang="es-ES_tradnl" sz="2000" b="1" i="1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5291138" y="2384425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/>
                <a:t>1</a:t>
              </a:r>
              <a:endParaRPr lang="es-ES_tradnl" sz="2000" b="1" i="1"/>
            </a:p>
          </p:txBody>
        </p:sp>
        <p:cxnSp>
          <p:nvCxnSpPr>
            <p:cNvPr id="71" name="AutoShape 71"/>
            <p:cNvCxnSpPr>
              <a:cxnSpLocks noChangeShapeType="1"/>
            </p:cNvCxnSpPr>
            <p:nvPr/>
          </p:nvCxnSpPr>
          <p:spPr bwMode="auto">
            <a:xfrm rot="5400000" flipV="1">
              <a:off x="3562350" y="2060575"/>
              <a:ext cx="1588" cy="2306638"/>
            </a:xfrm>
            <a:prstGeom prst="curvedConnector3">
              <a:avLst>
                <a:gd name="adj1" fmla="val -43000014"/>
              </a:avLst>
            </a:prstGeom>
            <a:noFill/>
            <a:ln w="889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611188" y="4940300"/>
            <a:ext cx="79930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2000"/>
              <a:t>(b)-(g) La situación tras cada iteración del ciclo </a:t>
            </a:r>
            <a:r>
              <a:rPr lang="es-ES_tradnl" sz="2000" b="1" i="1"/>
              <a:t>for</a:t>
            </a:r>
            <a:r>
              <a:rPr lang="es-ES_tradnl" sz="2000"/>
              <a:t> comprendido entre las líneas 3-5. El nuevo vértice que aparece en verde, en cada iteración, es el usado como </a:t>
            </a:r>
            <a:r>
              <a:rPr lang="es-ES_tradnl" sz="2000" i="1"/>
              <a:t>u</a:t>
            </a:r>
            <a:r>
              <a:rPr lang="es-ES_tradnl" sz="2000"/>
              <a:t> en dicha iteración. Los valores mostrados en el esquema (g) son los valores finales calculados por el algoritmo</a:t>
            </a:r>
          </a:p>
        </p:txBody>
      </p:sp>
      <p:sp>
        <p:nvSpPr>
          <p:cNvPr id="7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141F4E7A-9BCC-4F75-B3A2-B6646B49B2CB}" type="slidenum">
              <a:rPr lang="es-ES_tradnl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Complejidad</a:t>
            </a:r>
            <a:r>
              <a:rPr lang="en-US" dirty="0" smtClean="0"/>
              <a:t> temporal – </a:t>
            </a:r>
            <a:r>
              <a:rPr lang="en-US" dirty="0" err="1" smtClean="0"/>
              <a:t>Algoritmo</a:t>
            </a:r>
            <a:r>
              <a:rPr lang="en-US" dirty="0" smtClean="0"/>
              <a:t> DAG</a:t>
            </a:r>
            <a:endParaRPr lang="es-E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187" y="1105555"/>
            <a:ext cx="853281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 dirty="0" smtClean="0">
                <a:latin typeface="+mn-lt"/>
              </a:rPr>
              <a:t>-                                                                                            </a:t>
            </a:r>
            <a:r>
              <a:rPr lang="es-ES_tradnl" sz="2400" dirty="0" smtClean="0">
                <a:latin typeface="+mn-lt"/>
                <a:sym typeface="Wingdings" pitchFamily="2" charset="2"/>
              </a:rPr>
              <a:t>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O(|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V| + |E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|) </a:t>
            </a:r>
            <a:endParaRPr lang="es-ES_tradnl" sz="2400" b="1" i="1" dirty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_tradnl" sz="2400" dirty="0" smtClean="0">
                <a:latin typeface="+mn-lt"/>
              </a:rPr>
              <a:t>                                                                                                      </a:t>
            </a:r>
            <a:r>
              <a:rPr lang="es-ES_tradnl" sz="2400" dirty="0" smtClean="0">
                <a:latin typeface="+mn-lt"/>
                <a:sym typeface="Wingdings" pitchFamily="2" charset="2"/>
              </a:rPr>
              <a:t>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O(|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|)</a:t>
            </a:r>
            <a:endParaRPr lang="es-ES_tradnl" sz="2400" b="1" i="1" dirty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_tradnl" sz="2400" dirty="0">
                <a:latin typeface="+mn-lt"/>
              </a:rPr>
              <a:t> Se itera una vez por cada vértice </a:t>
            </a:r>
            <a:r>
              <a:rPr lang="es-ES_tradnl" sz="2400" dirty="0" smtClean="0">
                <a:latin typeface="+mn-lt"/>
              </a:rPr>
              <a:t>de G en </a:t>
            </a:r>
            <a:r>
              <a:rPr lang="es-ES_tradnl" sz="2400" dirty="0">
                <a:latin typeface="+mn-lt"/>
              </a:rPr>
              <a:t>el ciclo </a:t>
            </a:r>
            <a:r>
              <a:rPr lang="es-ES_tradnl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s-ES_tradnl" sz="2400" dirty="0">
                <a:latin typeface="+mn-lt"/>
              </a:rPr>
              <a:t>de las líneas 3-5 O(|V|):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sz="2400" dirty="0">
                <a:latin typeface="+mn-lt"/>
              </a:rPr>
              <a:t>	- Para cada vértice, los arcos que salen del mismo </a:t>
            </a:r>
            <a:r>
              <a:rPr lang="es-ES_tradnl" sz="2400" dirty="0" smtClean="0">
                <a:latin typeface="+mn-lt"/>
              </a:rPr>
              <a:t>son </a:t>
            </a:r>
            <a:r>
              <a:rPr lang="es-ES_tradnl" sz="2400" dirty="0">
                <a:latin typeface="+mn-lt"/>
              </a:rPr>
              <a:t>analizados </a:t>
            </a:r>
            <a:r>
              <a:rPr lang="es-ES_tradnl" sz="2400" b="1" dirty="0">
                <a:latin typeface="+mn-lt"/>
              </a:rPr>
              <a:t>una sola vez</a:t>
            </a:r>
            <a:r>
              <a:rPr lang="es-ES_tradnl" sz="2400" dirty="0">
                <a:latin typeface="+mn-lt"/>
              </a:rPr>
              <a:t>. Por tanto, </a:t>
            </a:r>
            <a:r>
              <a:rPr lang="es-ES_tradnl" sz="2400" dirty="0" smtClean="0">
                <a:latin typeface="+mn-lt"/>
              </a:rPr>
              <a:t>en total se analizan |E| arcos  </a:t>
            </a:r>
            <a:r>
              <a:rPr lang="es-ES_tradnl" sz="2400" dirty="0">
                <a:latin typeface="+mn-lt"/>
              </a:rPr>
              <a:t>	</a:t>
            </a:r>
            <a:endParaRPr lang="es-ES_tradnl" sz="2400" dirty="0" smtClean="0">
              <a:latin typeface="+mn-lt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s-ES_tradnl" sz="2400" dirty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    - </a:t>
            </a:r>
            <a:r>
              <a:rPr lang="es-ES_tradnl" sz="2400" dirty="0">
                <a:latin typeface="+mn-lt"/>
              </a:rPr>
              <a:t>Cada iteración del ciclo interior (línea 5) se hace en 	O(1</a:t>
            </a:r>
            <a:r>
              <a:rPr lang="es-ES_tradnl" sz="2400" dirty="0" smtClean="0">
                <a:latin typeface="+mn-lt"/>
              </a:rPr>
              <a:t>)</a:t>
            </a:r>
            <a:endParaRPr lang="es-ES_tradnl" sz="24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s-ES_tradnl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sz="2400" dirty="0" smtClean="0">
                <a:latin typeface="+mn-lt"/>
              </a:rPr>
              <a:t>Por </a:t>
            </a:r>
            <a:r>
              <a:rPr lang="es-ES_tradnl" sz="2400" dirty="0">
                <a:latin typeface="+mn-lt"/>
              </a:rPr>
              <a:t>tanto, el tiempo </a:t>
            </a:r>
            <a:r>
              <a:rPr lang="es-ES_tradnl" sz="2400" b="1" dirty="0" smtClean="0">
                <a:latin typeface="+mn-lt"/>
              </a:rPr>
              <a:t>TOTAL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de ejecución del algoritmo es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O(|V|+|E|) </a:t>
            </a:r>
            <a:r>
              <a:rPr lang="es-ES_tradnl" sz="2400" dirty="0" smtClean="0">
                <a:latin typeface="+mn-lt"/>
              </a:rPr>
              <a:t>para una representación </a:t>
            </a:r>
            <a:r>
              <a:rPr lang="es-ES_tradnl" sz="2400" dirty="0">
                <a:latin typeface="+mn-lt"/>
              </a:rPr>
              <a:t>por Listas de Adyacencia del </a:t>
            </a:r>
            <a:r>
              <a:rPr lang="es-ES_tradnl" sz="2400" dirty="0" smtClean="0">
                <a:latin typeface="+mn-lt"/>
              </a:rPr>
              <a:t>Grafo</a:t>
            </a:r>
            <a:endParaRPr lang="es-ES_tradnl" sz="24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5" y="1218560"/>
            <a:ext cx="4066872" cy="28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89227"/>
            <a:ext cx="3657600" cy="33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30187" y="2119728"/>
            <a:ext cx="8532813" cy="29856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629400" y="5029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ym typeface="Wingdings" pitchFamily="2" charset="2"/>
              </a:rPr>
              <a:t></a:t>
            </a:r>
            <a:r>
              <a:rPr lang="es-ES_tradnl" sz="2400" b="1" i="1" dirty="0" smtClean="0">
                <a:solidFill>
                  <a:srgbClr val="0070C0"/>
                </a:solidFill>
              </a:rPr>
              <a:t> O</a:t>
            </a:r>
            <a:r>
              <a:rPr lang="es-ES_tradnl" sz="2400" b="1" i="1" dirty="0">
                <a:solidFill>
                  <a:srgbClr val="0070C0"/>
                </a:solidFill>
              </a:rPr>
              <a:t>(|V| + |E|)</a:t>
            </a:r>
            <a:endParaRPr lang="es-E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Subgrafo</a:t>
            </a:r>
            <a:r>
              <a:rPr lang="en-US" dirty="0" smtClean="0"/>
              <a:t> </a:t>
            </a:r>
            <a:r>
              <a:rPr lang="en-US" dirty="0" err="1" smtClean="0"/>
              <a:t>predecesor</a:t>
            </a:r>
            <a:endParaRPr lang="es-ES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3850" y="1144012"/>
            <a:ext cx="84963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i="1" dirty="0">
                <a:latin typeface="+mn-lt"/>
              </a:rPr>
              <a:t>Gπ </a:t>
            </a:r>
            <a:r>
              <a:rPr lang="es-ES_tradnl" sz="2400" b="1" dirty="0">
                <a:latin typeface="+mn-lt"/>
              </a:rPr>
              <a:t>= (</a:t>
            </a:r>
            <a:r>
              <a:rPr lang="es-ES_tradnl" sz="2400" b="1" i="1" dirty="0">
                <a:latin typeface="+mn-lt"/>
              </a:rPr>
              <a:t>Vπ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Eπ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es el </a:t>
            </a:r>
            <a:r>
              <a:rPr lang="es-ES_tradnl" sz="2400" b="1" i="1" dirty="0" err="1">
                <a:latin typeface="+mn-lt"/>
              </a:rPr>
              <a:t>subgrafo</a:t>
            </a:r>
            <a:r>
              <a:rPr lang="es-ES_tradnl" sz="2400" b="1" i="1" dirty="0">
                <a:latin typeface="+mn-lt"/>
              </a:rPr>
              <a:t> predecesor </a:t>
            </a:r>
            <a:r>
              <a:rPr lang="es-ES_tradnl" sz="2400" dirty="0">
                <a:latin typeface="+mn-lt"/>
              </a:rPr>
              <a:t>generado por los valores de </a:t>
            </a:r>
            <a:r>
              <a:rPr lang="es-ES_tradnl" sz="2400" b="1" i="1" dirty="0" smtClean="0">
                <a:latin typeface="+mn-lt"/>
              </a:rPr>
              <a:t>π</a:t>
            </a:r>
            <a:r>
              <a:rPr lang="es-ES_tradnl" sz="2400" dirty="0" smtClean="0">
                <a:latin typeface="+mn-lt"/>
              </a:rPr>
              <a:t>, donde: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 </a:t>
            </a:r>
            <a:endParaRPr lang="es-ES_tradnl" sz="2400" dirty="0">
              <a:latin typeface="+mn-lt"/>
            </a:endParaRPr>
          </a:p>
          <a:p>
            <a:pPr lvl="1" eaLnBrk="1" hangingPunct="1">
              <a:buFontTx/>
              <a:buChar char="-"/>
            </a:pPr>
            <a:r>
              <a:rPr lang="es-ES_tradnl" sz="2400" b="1" i="1" dirty="0">
                <a:latin typeface="+mn-lt"/>
              </a:rPr>
              <a:t>Vπ = {v </a:t>
            </a:r>
            <a:r>
              <a:rPr lang="es-ES_tradnl" sz="2400" b="1" i="1" dirty="0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>
                <a:latin typeface="+mn-lt"/>
              </a:rPr>
              <a:t>V : π[v] ≠ </a:t>
            </a:r>
            <a:r>
              <a:rPr lang="es-ES_tradnl" sz="2400" b="1" i="1" dirty="0" err="1">
                <a:latin typeface="+mn-lt"/>
              </a:rPr>
              <a:t>null</a:t>
            </a:r>
            <a:r>
              <a:rPr lang="es-ES_tradnl" sz="2400" b="1" i="1" dirty="0">
                <a:latin typeface="+mn-lt"/>
              </a:rPr>
              <a:t>} </a:t>
            </a:r>
            <a:r>
              <a:rPr lang="es-ES_tradnl" sz="2400" b="1" i="1" dirty="0">
                <a:latin typeface="+mn-lt"/>
                <a:sym typeface="Symbol" pitchFamily="18" charset="2"/>
              </a:rPr>
              <a:t></a:t>
            </a:r>
            <a:r>
              <a:rPr lang="es-ES_tradnl" sz="2400" b="1" i="1" dirty="0">
                <a:latin typeface="+mn-lt"/>
              </a:rPr>
              <a:t> {s} </a:t>
            </a:r>
            <a:r>
              <a:rPr lang="es-ES_tradnl" sz="2400" dirty="0" smtClean="0">
                <a:latin typeface="+mn-lt"/>
              </a:rPr>
              <a:t> </a:t>
            </a:r>
          </a:p>
          <a:p>
            <a:pPr marL="457200" lvl="1" indent="0" eaLnBrk="1" hangingPunct="1"/>
            <a:r>
              <a:rPr lang="es-ES_tradnl" sz="2400" dirty="0" smtClean="0">
                <a:latin typeface="+mn-lt"/>
              </a:rPr>
              <a:t>   </a:t>
            </a:r>
            <a:endParaRPr lang="es-ES_tradnl" sz="2400" dirty="0">
              <a:latin typeface="+mn-lt"/>
            </a:endParaRPr>
          </a:p>
          <a:p>
            <a:pPr lvl="1" eaLnBrk="1" hangingPunct="1">
              <a:buFontTx/>
              <a:buChar char="-"/>
            </a:pPr>
            <a:r>
              <a:rPr lang="es-ES_tradnl" sz="2400" b="1" i="1" dirty="0">
                <a:latin typeface="+mn-lt"/>
              </a:rPr>
              <a:t>Eπ = {(π[v], v) </a:t>
            </a:r>
            <a:r>
              <a:rPr lang="es-ES_tradnl" sz="2400" b="1" i="1" dirty="0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>
                <a:latin typeface="+mn-lt"/>
              </a:rPr>
              <a:t>E : </a:t>
            </a:r>
            <a:r>
              <a:rPr lang="es-ES_tradnl" sz="2400" b="1" i="1" dirty="0" err="1">
                <a:latin typeface="+mn-lt"/>
              </a:rPr>
              <a:t>v</a:t>
            </a:r>
            <a:r>
              <a:rPr lang="es-ES_tradnl" sz="2400" b="1" i="1" dirty="0" err="1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 err="1">
                <a:latin typeface="+mn-lt"/>
              </a:rPr>
              <a:t>V</a:t>
            </a:r>
            <a:r>
              <a:rPr lang="es-ES_tradnl" sz="2400" b="1" i="1" dirty="0">
                <a:latin typeface="+mn-lt"/>
              </a:rPr>
              <a:t>π - {s}} </a:t>
            </a:r>
            <a:endParaRPr lang="en-US" sz="2400" b="1" i="1" dirty="0">
              <a:latin typeface="+mn-lt"/>
            </a:endParaRPr>
          </a:p>
          <a:p>
            <a:pPr eaLnBrk="1" hangingPunct="1"/>
            <a:endParaRPr lang="es-ES_tradnl" sz="2400" i="1" dirty="0" smtClean="0">
              <a:latin typeface="+mn-lt"/>
            </a:endParaRPr>
          </a:p>
          <a:p>
            <a:pPr eaLnBrk="1" hangingPunct="1"/>
            <a:r>
              <a:rPr lang="es-ES_tradnl" sz="2400" b="1" i="1" dirty="0" smtClean="0">
                <a:latin typeface="+mn-lt"/>
              </a:rPr>
              <a:t>Gπ </a:t>
            </a:r>
            <a:r>
              <a:rPr lang="es-ES_tradnl" sz="2400" b="1" dirty="0">
                <a:latin typeface="+mn-lt"/>
              </a:rPr>
              <a:t>es un </a:t>
            </a:r>
            <a:r>
              <a:rPr lang="es-ES_tradnl" sz="2400" b="1" i="1" dirty="0">
                <a:latin typeface="+mn-lt"/>
              </a:rPr>
              <a:t>árbol </a:t>
            </a:r>
            <a:r>
              <a:rPr lang="es-ES_tradnl" sz="2400" b="1" dirty="0">
                <a:latin typeface="+mn-lt"/>
              </a:rPr>
              <a:t>con raíz </a:t>
            </a:r>
            <a:r>
              <a:rPr lang="es-ES_tradnl" sz="2400" b="1" i="1" dirty="0" smtClean="0">
                <a:latin typeface="+mn-lt"/>
              </a:rPr>
              <a:t>s</a:t>
            </a:r>
            <a:endParaRPr lang="es-ES_tradnl" sz="2400" b="1" dirty="0" smtClean="0">
              <a:latin typeface="+mn-lt"/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1676400" y="4708981"/>
            <a:ext cx="6400800" cy="1387019"/>
            <a:chOff x="1676400" y="5333999"/>
            <a:chExt cx="6400800" cy="1387019"/>
          </a:xfrm>
        </p:grpSpPr>
        <p:sp>
          <p:nvSpPr>
            <p:cNvPr id="110" name="Rectángulo 109"/>
            <p:cNvSpPr/>
            <p:nvPr/>
          </p:nvSpPr>
          <p:spPr>
            <a:xfrm>
              <a:off x="1676400" y="5333999"/>
              <a:ext cx="6400800" cy="1387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Oval 39"/>
            <p:cNvSpPr>
              <a:spLocks noChangeArrowheads="1"/>
            </p:cNvSpPr>
            <p:nvPr/>
          </p:nvSpPr>
          <p:spPr bwMode="auto">
            <a:xfrm>
              <a:off x="1978025" y="6124575"/>
              <a:ext cx="503237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</a:t>
              </a:r>
              <a:endParaRPr lang="es-ES_tradnl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40"/>
            <p:cNvSpPr>
              <a:spLocks noChangeArrowheads="1"/>
            </p:cNvSpPr>
            <p:nvPr/>
          </p:nvSpPr>
          <p:spPr bwMode="auto">
            <a:xfrm>
              <a:off x="3275012" y="6124575"/>
              <a:ext cx="503238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sym typeface="Symbol" pitchFamily="18" charset="2"/>
                </a:rPr>
                <a:t>t</a:t>
              </a:r>
              <a:endParaRPr lang="es-ES_tradnl" b="1" dirty="0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9" name="Oval 41"/>
            <p:cNvSpPr>
              <a:spLocks noChangeArrowheads="1"/>
            </p:cNvSpPr>
            <p:nvPr/>
          </p:nvSpPr>
          <p:spPr bwMode="auto">
            <a:xfrm>
              <a:off x="4641850" y="6124575"/>
              <a:ext cx="503237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sym typeface="Symbol" pitchFamily="18" charset="2"/>
                </a:rPr>
                <a:t>x</a:t>
              </a:r>
              <a:endParaRPr lang="es-ES_tradnl" b="1" dirty="0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80" name="Oval 42"/>
            <p:cNvSpPr>
              <a:spLocks noChangeArrowheads="1"/>
            </p:cNvSpPr>
            <p:nvPr/>
          </p:nvSpPr>
          <p:spPr bwMode="auto">
            <a:xfrm>
              <a:off x="6010275" y="6124575"/>
              <a:ext cx="503237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sym typeface="Symbol" pitchFamily="18" charset="2"/>
                </a:rPr>
                <a:t>y</a:t>
              </a:r>
              <a:endParaRPr lang="es-ES_tradnl" b="1" dirty="0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81" name="Oval 43"/>
            <p:cNvSpPr>
              <a:spLocks noChangeArrowheads="1"/>
            </p:cNvSpPr>
            <p:nvPr/>
          </p:nvSpPr>
          <p:spPr bwMode="auto">
            <a:xfrm>
              <a:off x="7307262" y="6124575"/>
              <a:ext cx="503238" cy="504825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sym typeface="Symbol" pitchFamily="18" charset="2"/>
                </a:rPr>
                <a:t>z</a:t>
              </a:r>
              <a:endParaRPr lang="es-ES_tradnl" b="1" dirty="0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89" name="Line 51"/>
            <p:cNvSpPr>
              <a:spLocks noChangeShapeType="1"/>
            </p:cNvSpPr>
            <p:nvPr/>
          </p:nvSpPr>
          <p:spPr bwMode="auto">
            <a:xfrm>
              <a:off x="2479675" y="6376987"/>
              <a:ext cx="792162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3"/>
            <p:cNvSpPr>
              <a:spLocks noChangeShapeType="1"/>
            </p:cNvSpPr>
            <p:nvPr/>
          </p:nvSpPr>
          <p:spPr bwMode="auto">
            <a:xfrm>
              <a:off x="5145087" y="6356350"/>
              <a:ext cx="865188" cy="20637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>
              <a:off x="6513512" y="6356350"/>
              <a:ext cx="792163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" name="AutoShape 71"/>
            <p:cNvCxnSpPr>
              <a:cxnSpLocks noChangeShapeType="1"/>
            </p:cNvCxnSpPr>
            <p:nvPr/>
          </p:nvCxnSpPr>
          <p:spPr bwMode="auto">
            <a:xfrm rot="5400000" flipV="1">
              <a:off x="3560762" y="5018087"/>
              <a:ext cx="1588" cy="2306638"/>
            </a:xfrm>
            <a:prstGeom prst="curvedConnector3">
              <a:avLst>
                <a:gd name="adj1" fmla="val -43000014"/>
              </a:avLst>
            </a:prstGeom>
            <a:noFill/>
            <a:ln w="889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CuadroTexto 110"/>
            <p:cNvSpPr txBox="1"/>
            <p:nvPr/>
          </p:nvSpPr>
          <p:spPr>
            <a:xfrm>
              <a:off x="7380287" y="5541963"/>
              <a:ext cx="573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b="1" i="1" dirty="0"/>
                <a:t>Gπ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9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/>
              <a:t>Correctitud</a:t>
            </a:r>
            <a:r>
              <a:rPr lang="en-US" dirty="0" smtClean="0"/>
              <a:t> </a:t>
            </a:r>
            <a:r>
              <a:rPr lang="en-US" dirty="0"/>
              <a:t>del DAG</a:t>
            </a:r>
            <a:endParaRPr lang="es-ES_tradnl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1132344"/>
            <a:ext cx="7696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dirty="0" err="1">
                <a:latin typeface="+mn-lt"/>
              </a:rPr>
              <a:t>Teorema</a:t>
            </a:r>
            <a:r>
              <a:rPr lang="en-GB" sz="2400" b="1" dirty="0">
                <a:latin typeface="+mn-lt"/>
              </a:rPr>
              <a:t> 24.5</a:t>
            </a: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 smtClean="0">
                <a:latin typeface="+mn-lt"/>
              </a:rPr>
              <a:t>Dado un </a:t>
            </a:r>
            <a:r>
              <a:rPr lang="es-ES_tradnl" sz="2400" dirty="0">
                <a:latin typeface="+mn-lt"/>
              </a:rPr>
              <a:t>grafo </a:t>
            </a:r>
            <a:r>
              <a:rPr lang="es-ES_tradnl" sz="2400" dirty="0" smtClean="0">
                <a:latin typeface="+mn-lt"/>
              </a:rPr>
              <a:t>dirigido, ponderado y acíclico G</a:t>
            </a:r>
            <a:r>
              <a:rPr lang="es-ES_tradnl" sz="2400" dirty="0">
                <a:latin typeface="+mn-lt"/>
              </a:rPr>
              <a:t>=(V, E</a:t>
            </a:r>
            <a:r>
              <a:rPr lang="es-ES_tradnl" sz="2400" dirty="0" smtClean="0">
                <a:latin typeface="+mn-lt"/>
              </a:rPr>
              <a:t>), donde </a:t>
            </a:r>
            <a:r>
              <a:rPr lang="es-ES_tradnl" sz="2400" dirty="0" err="1" smtClean="0">
                <a:latin typeface="+mn-lt"/>
              </a:rPr>
              <a:t>s</a:t>
            </a:r>
            <a:r>
              <a:rPr lang="es-ES_tradnl" sz="2400" dirty="0" err="1" smtClean="0">
                <a:latin typeface="+mn-lt"/>
                <a:sym typeface="Symbol"/>
              </a:rPr>
              <a:t></a:t>
            </a:r>
            <a:r>
              <a:rPr lang="es-ES_tradnl" sz="2400" dirty="0" err="1" smtClean="0">
                <a:latin typeface="+mn-lt"/>
              </a:rPr>
              <a:t>V</a:t>
            </a:r>
            <a:r>
              <a:rPr lang="es-ES_tradnl" sz="2400" dirty="0" smtClean="0">
                <a:latin typeface="+mn-lt"/>
              </a:rPr>
              <a:t>  es el origen, entonces, </a:t>
            </a:r>
            <a:r>
              <a:rPr lang="es-ES_tradnl" sz="2400" dirty="0">
                <a:latin typeface="+mn-lt"/>
              </a:rPr>
              <a:t>al finalizar la ejecución del algoritmo </a:t>
            </a:r>
            <a:r>
              <a:rPr lang="es-ES_tradnl" sz="2400" b="1" dirty="0">
                <a:latin typeface="+mn-lt"/>
              </a:rPr>
              <a:t>DAG-SHORTEST-PATHS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]</a:t>
            </a:r>
            <a:r>
              <a:rPr lang="es-ES_tradnl" sz="2400" dirty="0">
                <a:latin typeface="+mn-lt"/>
              </a:rPr>
              <a:t> =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para todo </a:t>
            </a:r>
            <a:r>
              <a:rPr lang="es-ES_tradnl" sz="2400" b="1" i="1" dirty="0" err="1">
                <a:latin typeface="+mn-lt"/>
              </a:rPr>
              <a:t>v</a:t>
            </a:r>
            <a:r>
              <a:rPr lang="es-ES_tradnl" sz="2400" i="1" dirty="0" err="1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 err="1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y el </a:t>
            </a:r>
            <a:r>
              <a:rPr lang="es-ES_tradnl" sz="2400" dirty="0" err="1">
                <a:latin typeface="+mn-lt"/>
              </a:rPr>
              <a:t>subgrafo</a:t>
            </a:r>
            <a:r>
              <a:rPr lang="es-ES_tradnl" sz="2400" dirty="0">
                <a:latin typeface="+mn-lt"/>
              </a:rPr>
              <a:t> predecesor </a:t>
            </a:r>
            <a:r>
              <a:rPr lang="es-ES_tradnl" sz="2400" b="1" i="1" dirty="0">
                <a:latin typeface="+mn-lt"/>
              </a:rPr>
              <a:t>Gπ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que se forma</a:t>
            </a:r>
            <a:r>
              <a:rPr lang="es-ES_tradnl" sz="2400" i="1" dirty="0" smtClean="0">
                <a:latin typeface="+mn-lt"/>
              </a:rPr>
              <a:t> </a:t>
            </a:r>
            <a:r>
              <a:rPr lang="es-ES_tradnl" sz="2400" b="1" dirty="0" smtClean="0">
                <a:latin typeface="+mn-lt"/>
              </a:rPr>
              <a:t>es </a:t>
            </a:r>
            <a:r>
              <a:rPr lang="es-ES_tradnl" sz="2400" b="1" dirty="0">
                <a:latin typeface="+mn-lt"/>
              </a:rPr>
              <a:t>un árbol de caminos de costo mínimo</a:t>
            </a:r>
          </a:p>
        </p:txBody>
      </p:sp>
    </p:spTree>
    <p:extLst>
      <p:ext uri="{BB962C8B-B14F-4D97-AF65-F5344CB8AC3E}">
        <p14:creationId xmlns:p14="http://schemas.microsoft.com/office/powerpoint/2010/main" val="18079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que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resueltos</a:t>
            </a:r>
            <a:endParaRPr lang="es-E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0200" y="609600"/>
            <a:ext cx="59182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200" dirty="0" smtClean="0">
                <a:latin typeface="+mn-lt"/>
              </a:rPr>
              <a:t>Colateralmente</a:t>
            </a:r>
            <a:r>
              <a:rPr lang="es-ES_tradnl" sz="2200" dirty="0">
                <a:latin typeface="+mn-lt"/>
              </a:rPr>
              <a:t>, otros problemas pueden ser resueltos a partir del problema anterior :</a:t>
            </a:r>
          </a:p>
          <a:p>
            <a:pPr eaLnBrk="1" hangingPunct="1"/>
            <a:endParaRPr lang="en-US" sz="2200" dirty="0">
              <a:latin typeface="+mn-lt"/>
            </a:endParaRPr>
          </a:p>
          <a:p>
            <a:pPr eaLnBrk="1" hangingPunct="1">
              <a:buFontTx/>
              <a:buChar char="•"/>
            </a:pPr>
            <a:r>
              <a:rPr lang="es-ES_tradnl" sz="2200" i="1" dirty="0">
                <a:latin typeface="+mn-lt"/>
              </a:rPr>
              <a:t> </a:t>
            </a:r>
            <a:r>
              <a:rPr lang="es-ES_tradnl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Caminos de costo mínimo hacia un único destino </a:t>
            </a:r>
            <a:r>
              <a:rPr lang="es-ES_tradnl" sz="2200" i="1" dirty="0">
                <a:latin typeface="+mn-lt"/>
              </a:rPr>
              <a:t>(Single-</a:t>
            </a:r>
            <a:r>
              <a:rPr lang="es-ES_tradnl" sz="2200" i="1" dirty="0" err="1">
                <a:latin typeface="+mn-lt"/>
              </a:rPr>
              <a:t>destination</a:t>
            </a:r>
            <a:r>
              <a:rPr lang="es-ES_tradnl" sz="2200" i="1" dirty="0">
                <a:latin typeface="+mn-lt"/>
              </a:rPr>
              <a:t> </a:t>
            </a:r>
            <a:r>
              <a:rPr lang="es-ES_tradnl" sz="2200" i="1" dirty="0" err="1">
                <a:latin typeface="+mn-lt"/>
              </a:rPr>
              <a:t>shortest-paths</a:t>
            </a:r>
            <a:r>
              <a:rPr lang="es-ES_tradnl" sz="2200" i="1" dirty="0">
                <a:latin typeface="+mn-lt"/>
              </a:rPr>
              <a:t> </a:t>
            </a:r>
            <a:r>
              <a:rPr lang="es-ES_tradnl" sz="2200" i="1" dirty="0" err="1">
                <a:latin typeface="+mn-lt"/>
              </a:rPr>
              <a:t>problem</a:t>
            </a:r>
            <a:r>
              <a:rPr lang="es-ES_tradnl" sz="2200" i="1" dirty="0">
                <a:latin typeface="+mn-lt"/>
              </a:rPr>
              <a:t>)</a:t>
            </a:r>
            <a:r>
              <a:rPr lang="es-ES_tradnl" sz="2200" dirty="0">
                <a:latin typeface="+mn-lt"/>
              </a:rPr>
              <a:t>: Encontrar el camino </a:t>
            </a:r>
            <a:r>
              <a:rPr lang="es-ES_tradnl" sz="2200" dirty="0" smtClean="0">
                <a:latin typeface="+mn-lt"/>
              </a:rPr>
              <a:t>de costo mínimo </a:t>
            </a:r>
            <a:r>
              <a:rPr lang="es-ES_tradnl" sz="2200" dirty="0">
                <a:latin typeface="+mn-lt"/>
              </a:rPr>
              <a:t>desde cada vértice </a:t>
            </a:r>
            <a:r>
              <a:rPr lang="es-ES_tradnl" sz="2200" dirty="0" smtClean="0">
                <a:latin typeface="+mn-lt"/>
              </a:rPr>
              <a:t>del </a:t>
            </a:r>
            <a:r>
              <a:rPr lang="es-ES_tradnl" sz="2200" dirty="0">
                <a:latin typeface="+mn-lt"/>
              </a:rPr>
              <a:t>grafo a un </a:t>
            </a:r>
            <a:r>
              <a:rPr lang="es-ES_tradnl" sz="2200" dirty="0" smtClean="0">
                <a:latin typeface="+mn-lt"/>
              </a:rPr>
              <a:t>vértice </a:t>
            </a:r>
            <a:r>
              <a:rPr lang="es-ES_tradnl" sz="2200" dirty="0">
                <a:latin typeface="+mn-lt"/>
              </a:rPr>
              <a:t>de </a:t>
            </a:r>
            <a:r>
              <a:rPr lang="es-ES_tradnl" sz="2200" dirty="0" smtClean="0">
                <a:latin typeface="+mn-lt"/>
              </a:rPr>
              <a:t>destino v de G </a:t>
            </a:r>
            <a:r>
              <a:rPr lang="es-ES_tradnl" sz="2200" i="1" dirty="0" smtClean="0">
                <a:latin typeface="+mn-lt"/>
              </a:rPr>
              <a:t> </a:t>
            </a:r>
            <a:endParaRPr lang="es-ES_tradnl" sz="2200" i="1" dirty="0">
              <a:latin typeface="+mn-lt"/>
            </a:endParaRPr>
          </a:p>
          <a:p>
            <a:pPr eaLnBrk="1" hangingPunct="1"/>
            <a:endParaRPr lang="en-US" sz="2200" i="1" dirty="0">
              <a:latin typeface="+mn-lt"/>
            </a:endParaRPr>
          </a:p>
          <a:p>
            <a:pPr eaLnBrk="1" hangingPunct="1">
              <a:buFontTx/>
              <a:buChar char="•"/>
            </a:pPr>
            <a:r>
              <a:rPr lang="es-ES_tradnl" sz="2200" i="1" dirty="0">
                <a:latin typeface="+mn-lt"/>
              </a:rPr>
              <a:t> </a:t>
            </a:r>
            <a:r>
              <a:rPr lang="es-ES_tradnl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Camino de costo mínimo entre un determinado par de vértices  </a:t>
            </a:r>
            <a:r>
              <a:rPr lang="es-ES_tradnl" sz="2200" i="1" dirty="0">
                <a:latin typeface="+mn-lt"/>
              </a:rPr>
              <a:t>(Single-</a:t>
            </a:r>
            <a:r>
              <a:rPr lang="es-ES_tradnl" sz="2200" i="1" dirty="0" err="1">
                <a:latin typeface="+mn-lt"/>
              </a:rPr>
              <a:t>pair</a:t>
            </a:r>
            <a:r>
              <a:rPr lang="es-ES_tradnl" sz="2200" i="1" dirty="0">
                <a:latin typeface="+mn-lt"/>
              </a:rPr>
              <a:t> </a:t>
            </a:r>
            <a:r>
              <a:rPr lang="es-ES_tradnl" sz="2200" i="1" dirty="0" err="1">
                <a:latin typeface="+mn-lt"/>
              </a:rPr>
              <a:t>shortest-path</a:t>
            </a:r>
            <a:r>
              <a:rPr lang="es-ES_tradnl" sz="2200" i="1" dirty="0">
                <a:latin typeface="+mn-lt"/>
              </a:rPr>
              <a:t> </a:t>
            </a:r>
            <a:r>
              <a:rPr lang="es-ES_tradnl" sz="2200" i="1" dirty="0" err="1">
                <a:latin typeface="+mn-lt"/>
              </a:rPr>
              <a:t>problem</a:t>
            </a:r>
            <a:r>
              <a:rPr lang="es-ES_tradnl" sz="2200" i="1" dirty="0">
                <a:latin typeface="+mn-lt"/>
              </a:rPr>
              <a:t>): </a:t>
            </a:r>
            <a:r>
              <a:rPr lang="es-ES_tradnl" sz="2200" dirty="0">
                <a:latin typeface="+mn-lt"/>
              </a:rPr>
              <a:t>Hallar el camino </a:t>
            </a:r>
            <a:r>
              <a:rPr lang="es-ES_tradnl" sz="2200" dirty="0" smtClean="0">
                <a:latin typeface="+mn-lt"/>
              </a:rPr>
              <a:t>de costo mínimo entre </a:t>
            </a:r>
            <a:r>
              <a:rPr lang="es-ES_tradnl" sz="2200" dirty="0">
                <a:latin typeface="+mn-lt"/>
              </a:rPr>
              <a:t>un par de vértices dados u y </a:t>
            </a:r>
            <a:r>
              <a:rPr lang="es-ES_tradnl" sz="2200" dirty="0" smtClean="0">
                <a:latin typeface="+mn-lt"/>
              </a:rPr>
              <a:t>v  de G</a:t>
            </a:r>
            <a:endParaRPr lang="es-ES_tradnl" sz="2200" dirty="0">
              <a:latin typeface="+mn-lt"/>
            </a:endParaRPr>
          </a:p>
          <a:p>
            <a:pPr eaLnBrk="1" hangingPunct="1"/>
            <a:endParaRPr lang="en-US" sz="2200" i="1" dirty="0">
              <a:latin typeface="+mn-lt"/>
            </a:endParaRPr>
          </a:p>
          <a:p>
            <a:pPr eaLnBrk="1" hangingPunct="1">
              <a:buFontTx/>
              <a:buChar char="•"/>
            </a:pPr>
            <a:r>
              <a:rPr lang="es-ES_tradnl" sz="2200" i="1" dirty="0">
                <a:latin typeface="+mn-lt"/>
              </a:rPr>
              <a:t> </a:t>
            </a:r>
            <a:r>
              <a:rPr lang="es-ES_tradnl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Camino de costo mínimo entre cualquier  par  de vértices </a:t>
            </a:r>
            <a:r>
              <a:rPr lang="es-ES_tradnl" sz="2200" b="1" i="1" dirty="0">
                <a:latin typeface="+mn-lt"/>
              </a:rPr>
              <a:t>(</a:t>
            </a:r>
            <a:r>
              <a:rPr lang="es-ES_tradnl" sz="2200" i="1" dirty="0" err="1">
                <a:latin typeface="+mn-lt"/>
              </a:rPr>
              <a:t>All-pairs</a:t>
            </a:r>
            <a:r>
              <a:rPr lang="es-ES_tradnl" sz="2200" i="1" dirty="0">
                <a:latin typeface="+mn-lt"/>
              </a:rPr>
              <a:t> </a:t>
            </a:r>
            <a:r>
              <a:rPr lang="es-ES_tradnl" sz="2200" i="1" dirty="0" err="1">
                <a:latin typeface="+mn-lt"/>
              </a:rPr>
              <a:t>shortest-paths</a:t>
            </a:r>
            <a:r>
              <a:rPr lang="es-ES_tradnl" sz="2200" i="1" dirty="0">
                <a:latin typeface="+mn-lt"/>
              </a:rPr>
              <a:t> </a:t>
            </a:r>
            <a:r>
              <a:rPr lang="es-ES_tradnl" sz="2200" i="1" dirty="0" err="1" smtClean="0">
                <a:latin typeface="+mn-lt"/>
              </a:rPr>
              <a:t>problem</a:t>
            </a:r>
            <a:r>
              <a:rPr lang="es-ES_tradnl" sz="2200" i="1" dirty="0" smtClean="0">
                <a:latin typeface="+mn-lt"/>
              </a:rPr>
              <a:t>): </a:t>
            </a:r>
            <a:r>
              <a:rPr lang="es-ES_tradnl" sz="2200" dirty="0">
                <a:latin typeface="+mn-lt"/>
              </a:rPr>
              <a:t>Encontrar el camino </a:t>
            </a:r>
            <a:r>
              <a:rPr lang="es-ES_tradnl" sz="2200" dirty="0" smtClean="0">
                <a:latin typeface="+mn-lt"/>
              </a:rPr>
              <a:t>de costo mínimo entre </a:t>
            </a:r>
            <a:r>
              <a:rPr lang="es-ES_tradnl" sz="2200" dirty="0">
                <a:latin typeface="+mn-lt"/>
              </a:rPr>
              <a:t>u y v para cualquier par de vértices u y </a:t>
            </a:r>
            <a:r>
              <a:rPr lang="es-ES_tradnl" sz="2200" dirty="0" smtClean="0">
                <a:latin typeface="+mn-lt"/>
              </a:rPr>
              <a:t>v de G</a:t>
            </a:r>
            <a:endParaRPr lang="es-ES_tradnl" sz="2200" dirty="0">
              <a:latin typeface="+mn-lt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6019800" y="1676400"/>
            <a:ext cx="2743200" cy="1066800"/>
            <a:chOff x="3962400" y="533400"/>
            <a:chExt cx="2743200" cy="1066800"/>
          </a:xfrm>
        </p:grpSpPr>
        <p:sp>
          <p:nvSpPr>
            <p:cNvPr id="6" name="5 Elipse"/>
            <p:cNvSpPr/>
            <p:nvPr/>
          </p:nvSpPr>
          <p:spPr>
            <a:xfrm>
              <a:off x="4267200" y="5334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Elipse"/>
            <p:cNvSpPr/>
            <p:nvPr/>
          </p:nvSpPr>
          <p:spPr>
            <a:xfrm>
              <a:off x="3962400" y="8382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Elipse"/>
            <p:cNvSpPr/>
            <p:nvPr/>
          </p:nvSpPr>
          <p:spPr>
            <a:xfrm>
              <a:off x="5181600" y="13716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4267200" y="1041521"/>
              <a:ext cx="990600" cy="55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4400" b="1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sz="4400" b="1" dirty="0" smtClean="0"/>
                <a:t>  .</a:t>
              </a:r>
            </a:p>
            <a:p>
              <a:pPr>
                <a:lnSpc>
                  <a:spcPts val="900"/>
                </a:lnSpc>
              </a:pPr>
              <a:r>
                <a:rPr lang="en-US" sz="4400" b="1" dirty="0"/>
                <a:t> </a:t>
              </a:r>
              <a:r>
                <a:rPr lang="en-US" sz="4400" b="1" dirty="0" smtClean="0"/>
                <a:t>   .</a:t>
              </a:r>
              <a:endParaRPr lang="es-ES" sz="44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6477000" y="838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10 Conector curvado"/>
            <p:cNvCxnSpPr>
              <a:stCxn id="6" idx="6"/>
              <a:endCxn id="10" idx="2"/>
            </p:cNvCxnSpPr>
            <p:nvPr/>
          </p:nvCxnSpPr>
          <p:spPr>
            <a:xfrm>
              <a:off x="4495800" y="647700"/>
              <a:ext cx="1981200" cy="3048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curvado"/>
            <p:cNvCxnSpPr>
              <a:stCxn id="7" idx="6"/>
              <a:endCxn id="10" idx="3"/>
            </p:cNvCxnSpPr>
            <p:nvPr/>
          </p:nvCxnSpPr>
          <p:spPr>
            <a:xfrm>
              <a:off x="4191000" y="952500"/>
              <a:ext cx="2319478" cy="80822"/>
            </a:xfrm>
            <a:prstGeom prst="curvedConnector4">
              <a:avLst>
                <a:gd name="adj1" fmla="val 49278"/>
                <a:gd name="adj2" fmla="val 38284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curvado"/>
            <p:cNvCxnSpPr>
              <a:stCxn id="8" idx="5"/>
              <a:endCxn id="10" idx="5"/>
            </p:cNvCxnSpPr>
            <p:nvPr/>
          </p:nvCxnSpPr>
          <p:spPr>
            <a:xfrm rot="5400000" flipH="1" flipV="1">
              <a:off x="5757722" y="652322"/>
              <a:ext cx="533400" cy="1295400"/>
            </a:xfrm>
            <a:prstGeom prst="curvedConnector3">
              <a:avLst>
                <a:gd name="adj1" fmla="val -4913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Elipse"/>
          <p:cNvSpPr/>
          <p:nvPr/>
        </p:nvSpPr>
        <p:spPr>
          <a:xfrm>
            <a:off x="6248400" y="4114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8763000" y="4114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curvado"/>
          <p:cNvCxnSpPr>
            <a:stCxn id="14" idx="6"/>
            <a:endCxn id="15" idx="3"/>
          </p:cNvCxnSpPr>
          <p:nvPr/>
        </p:nvCxnSpPr>
        <p:spPr>
          <a:xfrm>
            <a:off x="6477000" y="4229100"/>
            <a:ext cx="2319478" cy="80822"/>
          </a:xfrm>
          <a:prstGeom prst="curvedConnector4">
            <a:avLst>
              <a:gd name="adj1" fmla="val 49278"/>
              <a:gd name="adj2" fmla="val 38284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16 Grupo"/>
          <p:cNvGrpSpPr/>
          <p:nvPr/>
        </p:nvGrpSpPr>
        <p:grpSpPr>
          <a:xfrm>
            <a:off x="6400800" y="5334000"/>
            <a:ext cx="2438400" cy="1219200"/>
            <a:chOff x="3810000" y="1143000"/>
            <a:chExt cx="2438400" cy="1219200"/>
          </a:xfrm>
        </p:grpSpPr>
        <p:sp>
          <p:nvSpPr>
            <p:cNvPr id="18" name="17 Elipse"/>
            <p:cNvSpPr/>
            <p:nvPr/>
          </p:nvSpPr>
          <p:spPr>
            <a:xfrm>
              <a:off x="4800600" y="1143000"/>
              <a:ext cx="228600" cy="228600"/>
            </a:xfrm>
            <a:prstGeom prst="ellipse">
              <a:avLst/>
            </a:prstGeom>
            <a:solidFill>
              <a:srgbClr val="0000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Elipse"/>
            <p:cNvSpPr/>
            <p:nvPr/>
          </p:nvSpPr>
          <p:spPr>
            <a:xfrm>
              <a:off x="3810000" y="1905000"/>
              <a:ext cx="228600" cy="2286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Elipse"/>
            <p:cNvSpPr/>
            <p:nvPr/>
          </p:nvSpPr>
          <p:spPr>
            <a:xfrm>
              <a:off x="49530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Elipse"/>
            <p:cNvSpPr/>
            <p:nvPr/>
          </p:nvSpPr>
          <p:spPr>
            <a:xfrm>
              <a:off x="6019800" y="1489143"/>
              <a:ext cx="228600" cy="228600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21 Conector curvado"/>
            <p:cNvCxnSpPr>
              <a:stCxn id="19" idx="7"/>
              <a:endCxn id="18" idx="4"/>
            </p:cNvCxnSpPr>
            <p:nvPr/>
          </p:nvCxnSpPr>
          <p:spPr>
            <a:xfrm rot="5400000" flipH="1" flipV="1">
              <a:off x="4176572" y="1200150"/>
              <a:ext cx="566878" cy="909778"/>
            </a:xfrm>
            <a:prstGeom prst="curvedConnector3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curvado"/>
            <p:cNvCxnSpPr>
              <a:stCxn id="19" idx="6"/>
              <a:endCxn id="20" idx="3"/>
            </p:cNvCxnSpPr>
            <p:nvPr/>
          </p:nvCxnSpPr>
          <p:spPr>
            <a:xfrm>
              <a:off x="4038600" y="2019300"/>
              <a:ext cx="947878" cy="309422"/>
            </a:xfrm>
            <a:prstGeom prst="curvedConnector4">
              <a:avLst>
                <a:gd name="adj1" fmla="val 48234"/>
                <a:gd name="adj2" fmla="val 17388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curvado"/>
            <p:cNvCxnSpPr>
              <a:stCxn id="19" idx="6"/>
              <a:endCxn id="21" idx="1"/>
            </p:cNvCxnSpPr>
            <p:nvPr/>
          </p:nvCxnSpPr>
          <p:spPr>
            <a:xfrm flipV="1">
              <a:off x="4038600" y="1522621"/>
              <a:ext cx="2014678" cy="496679"/>
            </a:xfrm>
            <a:prstGeom prst="curvedConnector4">
              <a:avLst>
                <a:gd name="adj1" fmla="val 49169"/>
                <a:gd name="adj2" fmla="val 152766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curvado"/>
            <p:cNvCxnSpPr>
              <a:stCxn id="20" idx="1"/>
            </p:cNvCxnSpPr>
            <p:nvPr/>
          </p:nvCxnSpPr>
          <p:spPr>
            <a:xfrm rot="16200000" flipV="1">
              <a:off x="4495800" y="1676400"/>
              <a:ext cx="795478" cy="185878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curvado"/>
            <p:cNvCxnSpPr>
              <a:stCxn id="20" idx="0"/>
              <a:endCxn id="21" idx="4"/>
            </p:cNvCxnSpPr>
            <p:nvPr/>
          </p:nvCxnSpPr>
          <p:spPr>
            <a:xfrm rot="5400000" flipH="1" flipV="1">
              <a:off x="5392772" y="1392272"/>
              <a:ext cx="415857" cy="1066800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curvado"/>
            <p:cNvCxnSpPr>
              <a:stCxn id="20" idx="2"/>
              <a:endCxn id="19" idx="0"/>
            </p:cNvCxnSpPr>
            <p:nvPr/>
          </p:nvCxnSpPr>
          <p:spPr>
            <a:xfrm rot="10800000">
              <a:off x="3924300" y="1905000"/>
              <a:ext cx="1028700" cy="342900"/>
            </a:xfrm>
            <a:prstGeom prst="curvedConnector4">
              <a:avLst>
                <a:gd name="adj1" fmla="val 44444"/>
                <a:gd name="adj2" fmla="val 166667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curvado"/>
            <p:cNvCxnSpPr>
              <a:stCxn id="18" idx="2"/>
              <a:endCxn id="19" idx="3"/>
            </p:cNvCxnSpPr>
            <p:nvPr/>
          </p:nvCxnSpPr>
          <p:spPr>
            <a:xfrm rot="10800000" flipV="1">
              <a:off x="3843478" y="1257300"/>
              <a:ext cx="957122" cy="842822"/>
            </a:xfrm>
            <a:prstGeom prst="curvedConnector4">
              <a:avLst>
                <a:gd name="adj1" fmla="val 39807"/>
                <a:gd name="adj2" fmla="val 131095"/>
              </a:avLst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curvado"/>
            <p:cNvCxnSpPr>
              <a:stCxn id="18" idx="5"/>
              <a:endCxn id="20" idx="5"/>
            </p:cNvCxnSpPr>
            <p:nvPr/>
          </p:nvCxnSpPr>
          <p:spPr>
            <a:xfrm rot="16200000" flipH="1">
              <a:off x="4576622" y="1757222"/>
              <a:ext cx="990600" cy="152400"/>
            </a:xfrm>
            <a:prstGeom prst="curvedConnector5">
              <a:avLst>
                <a:gd name="adj1" fmla="val 38462"/>
                <a:gd name="adj2" fmla="val 271967"/>
                <a:gd name="adj3" fmla="val 123077"/>
              </a:avLst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curvado"/>
            <p:cNvCxnSpPr>
              <a:stCxn id="18" idx="7"/>
            </p:cNvCxnSpPr>
            <p:nvPr/>
          </p:nvCxnSpPr>
          <p:spPr>
            <a:xfrm rot="16200000" flipH="1">
              <a:off x="5294278" y="877921"/>
              <a:ext cx="426965" cy="1024078"/>
            </a:xfrm>
            <a:prstGeom prst="curvedConnector4">
              <a:avLst>
                <a:gd name="adj1" fmla="val -53541"/>
                <a:gd name="adj2" fmla="val 51635"/>
              </a:avLst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curvado"/>
            <p:cNvCxnSpPr>
              <a:stCxn id="21" idx="3"/>
              <a:endCxn id="18" idx="6"/>
            </p:cNvCxnSpPr>
            <p:nvPr/>
          </p:nvCxnSpPr>
          <p:spPr>
            <a:xfrm rot="5400000" flipH="1">
              <a:off x="5327756" y="958744"/>
              <a:ext cx="426965" cy="1024078"/>
            </a:xfrm>
            <a:prstGeom prst="curvedConnector4">
              <a:avLst>
                <a:gd name="adj1" fmla="val -53541"/>
                <a:gd name="adj2" fmla="val 51635"/>
              </a:avLst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curvado"/>
            <p:cNvCxnSpPr>
              <a:stCxn id="21" idx="4"/>
              <a:endCxn id="20" idx="3"/>
            </p:cNvCxnSpPr>
            <p:nvPr/>
          </p:nvCxnSpPr>
          <p:spPr>
            <a:xfrm rot="5400000">
              <a:off x="5254800" y="1449421"/>
              <a:ext cx="610979" cy="1147622"/>
            </a:xfrm>
            <a:prstGeom prst="curvedConnector3">
              <a:avLst>
                <a:gd name="adj1" fmla="val 142895"/>
              </a:avLst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curvado"/>
            <p:cNvCxnSpPr>
              <a:stCxn id="21" idx="0"/>
              <a:endCxn id="19" idx="0"/>
            </p:cNvCxnSpPr>
            <p:nvPr/>
          </p:nvCxnSpPr>
          <p:spPr>
            <a:xfrm rot="16200000" flipH="1" flipV="1">
              <a:off x="4821271" y="592171"/>
              <a:ext cx="415857" cy="2209800"/>
            </a:xfrm>
            <a:prstGeom prst="curvedConnector3">
              <a:avLst>
                <a:gd name="adj1" fmla="val -171931"/>
              </a:avLst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2087" y="762000"/>
            <a:ext cx="8875713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dirty="0" smtClean="0">
                <a:latin typeface="+mn-lt"/>
              </a:rPr>
              <a:t>Demostración</a:t>
            </a:r>
          </a:p>
          <a:p>
            <a:pPr eaLnBrk="1" hangingPunct="1"/>
            <a:endParaRPr lang="es-ES_tradnl" sz="2400" b="1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Demostremos que </a:t>
            </a:r>
            <a:r>
              <a:rPr lang="es-ES_tradnl" sz="2400" i="1" dirty="0">
                <a:latin typeface="+mn-lt"/>
              </a:rPr>
              <a:t>d</a:t>
            </a:r>
            <a:r>
              <a:rPr lang="es-ES_tradnl" sz="2400" dirty="0">
                <a:latin typeface="+mn-lt"/>
              </a:rPr>
              <a:t>[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] =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 para todo </a:t>
            </a:r>
            <a:r>
              <a:rPr lang="es-ES_tradnl" sz="2400" dirty="0" err="1">
                <a:latin typeface="+mn-lt"/>
              </a:rPr>
              <a:t>v</a:t>
            </a:r>
            <a:r>
              <a:rPr lang="es-ES_tradnl" sz="2400" dirty="0" err="1">
                <a:latin typeface="+mn-lt"/>
                <a:sym typeface="Symbol" pitchFamily="18" charset="2"/>
              </a:rPr>
              <a:t></a:t>
            </a:r>
            <a:r>
              <a:rPr lang="es-ES_tradnl" sz="2400" dirty="0" err="1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al terminar </a:t>
            </a:r>
            <a:r>
              <a:rPr lang="es-ES_tradnl" sz="2400" dirty="0" smtClean="0">
                <a:latin typeface="+mn-lt"/>
              </a:rPr>
              <a:t>el  DAG</a:t>
            </a: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i) Si v no </a:t>
            </a:r>
            <a:r>
              <a:rPr lang="es-ES_tradnl" sz="2400" dirty="0" smtClean="0">
                <a:latin typeface="+mn-lt"/>
              </a:rPr>
              <a:t>es alcanzable </a:t>
            </a:r>
            <a:r>
              <a:rPr lang="es-ES_tradnl" sz="2400" dirty="0">
                <a:latin typeface="+mn-lt"/>
              </a:rPr>
              <a:t>desde 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>
                <a:latin typeface="+mn-lt"/>
                <a:sym typeface="Symbol" pitchFamily="18" charset="2"/>
              </a:rPr>
              <a:t>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i="1" dirty="0">
                <a:latin typeface="+mn-lt"/>
              </a:rPr>
              <a:t>d</a:t>
            </a:r>
            <a:r>
              <a:rPr lang="es-ES_tradnl" sz="2400" dirty="0">
                <a:latin typeface="+mn-lt"/>
              </a:rPr>
              <a:t>[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] =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 = ∞ </a:t>
            </a:r>
            <a:r>
              <a:rPr lang="es-ES_tradnl" sz="2400" dirty="0" smtClean="0">
                <a:latin typeface="+mn-lt"/>
              </a:rPr>
              <a:t> por  </a:t>
            </a:r>
            <a:r>
              <a:rPr lang="es-ES_tradnl" sz="2400" b="1" dirty="0" err="1" smtClean="0">
                <a:latin typeface="+mn-lt"/>
              </a:rPr>
              <a:t>Cor</a:t>
            </a:r>
            <a:r>
              <a:rPr lang="es-ES_tradnl" sz="2400" b="1" dirty="0" smtClean="0">
                <a:latin typeface="+mn-lt"/>
              </a:rPr>
              <a:t>. </a:t>
            </a:r>
            <a:r>
              <a:rPr lang="es-ES_tradnl" sz="2400" b="1" dirty="0">
                <a:latin typeface="+mn-lt"/>
              </a:rPr>
              <a:t>24.12</a:t>
            </a:r>
            <a:r>
              <a:rPr lang="es-ES_tradnl" sz="2400" b="1" i="1" dirty="0" smtClean="0">
                <a:latin typeface="+mn-lt"/>
              </a:rPr>
              <a:t>.</a:t>
            </a:r>
            <a:endParaRPr lang="es-ES_tradnl" sz="2400" b="1" i="1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ii) Supongamos que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es alcanzable desde 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por tanto hay un </a:t>
            </a:r>
            <a:r>
              <a:rPr lang="es-ES_tradnl" sz="2400" u="sng" dirty="0">
                <a:latin typeface="+mn-lt"/>
              </a:rPr>
              <a:t>camino de costo mínimo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i="1" dirty="0">
                <a:latin typeface="+mn-lt"/>
              </a:rPr>
              <a:t>p </a:t>
            </a:r>
            <a:r>
              <a:rPr lang="es-ES_tradnl" sz="2400" dirty="0">
                <a:latin typeface="+mn-lt"/>
              </a:rPr>
              <a:t>= &lt;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baseline="-25000" dirty="0">
                <a:latin typeface="+mn-lt"/>
              </a:rPr>
              <a:t>0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baseline="-25000" dirty="0">
                <a:latin typeface="+mn-lt"/>
              </a:rPr>
              <a:t>1</a:t>
            </a:r>
            <a:r>
              <a:rPr lang="es-ES_tradnl" sz="2400" dirty="0">
                <a:latin typeface="+mn-lt"/>
              </a:rPr>
              <a:t>,..., </a:t>
            </a:r>
            <a:r>
              <a:rPr lang="es-ES_tradnl" sz="2400" i="1" dirty="0" err="1">
                <a:latin typeface="+mn-lt"/>
              </a:rPr>
              <a:t>v</a:t>
            </a:r>
            <a:r>
              <a:rPr lang="es-ES_tradnl" sz="2400" i="1" baseline="-25000" dirty="0" err="1">
                <a:latin typeface="+mn-lt"/>
              </a:rPr>
              <a:t>k</a:t>
            </a:r>
            <a:r>
              <a:rPr lang="es-ES_tradnl" sz="2400" dirty="0">
                <a:latin typeface="+mn-lt"/>
              </a:rPr>
              <a:t>&gt;, donde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baseline="-25000" dirty="0">
                <a:latin typeface="+mn-lt"/>
              </a:rPr>
              <a:t>0</a:t>
            </a:r>
            <a:r>
              <a:rPr lang="es-ES_tradnl" sz="2400" dirty="0">
                <a:latin typeface="+mn-lt"/>
              </a:rPr>
              <a:t> = </a:t>
            </a:r>
            <a:r>
              <a:rPr lang="es-ES_tradnl" sz="2400" i="1" dirty="0">
                <a:latin typeface="+mn-lt"/>
              </a:rPr>
              <a:t>s </a:t>
            </a:r>
            <a:r>
              <a:rPr lang="es-ES_tradnl" sz="2400" dirty="0">
                <a:latin typeface="+mn-lt"/>
              </a:rPr>
              <a:t>y </a:t>
            </a:r>
            <a:r>
              <a:rPr lang="es-ES_tradnl" sz="2400" i="1" dirty="0" err="1">
                <a:latin typeface="+mn-lt"/>
              </a:rPr>
              <a:t>v</a:t>
            </a:r>
            <a:r>
              <a:rPr lang="es-ES_tradnl" sz="2400" i="1" baseline="-25000" dirty="0" err="1">
                <a:latin typeface="+mn-lt"/>
              </a:rPr>
              <a:t>k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=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</a:t>
            </a: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Como los vértices son procesados en un orden topológico, </a:t>
            </a:r>
            <a:r>
              <a:rPr lang="es-ES_tradnl" sz="2400" dirty="0" smtClean="0">
                <a:latin typeface="+mn-lt"/>
              </a:rPr>
              <a:t>a los </a:t>
            </a:r>
            <a:r>
              <a:rPr lang="es-ES_tradnl" sz="2400" dirty="0">
                <a:latin typeface="+mn-lt"/>
              </a:rPr>
              <a:t>arcos en </a:t>
            </a:r>
            <a:r>
              <a:rPr lang="es-ES_tradnl" sz="2400" i="1" dirty="0">
                <a:latin typeface="+mn-lt"/>
              </a:rPr>
              <a:t>p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se les hace </a:t>
            </a:r>
            <a:r>
              <a:rPr lang="es-ES_tradnl" sz="2400" b="1" i="1" dirty="0" smtClean="0">
                <a:latin typeface="+mn-lt"/>
              </a:rPr>
              <a:t>RELAX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en el siguiente orden </a:t>
            </a:r>
          </a:p>
          <a:p>
            <a:pPr algn="ctr" eaLnBrk="1" hangingPunct="1"/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baseline="-25000" dirty="0">
                <a:latin typeface="+mn-lt"/>
              </a:rPr>
              <a:t>0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baseline="-25000" dirty="0">
                <a:latin typeface="+mn-lt"/>
              </a:rPr>
              <a:t>1</a:t>
            </a:r>
            <a:r>
              <a:rPr lang="es-ES_tradnl" sz="2400" dirty="0">
                <a:latin typeface="+mn-lt"/>
              </a:rPr>
              <a:t>), (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baseline="-25000" dirty="0">
                <a:latin typeface="+mn-lt"/>
              </a:rPr>
              <a:t>1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baseline="-25000" dirty="0">
                <a:latin typeface="+mn-lt"/>
              </a:rPr>
              <a:t>2</a:t>
            </a:r>
            <a:r>
              <a:rPr lang="es-ES_tradnl" sz="2400" dirty="0">
                <a:latin typeface="+mn-lt"/>
              </a:rPr>
              <a:t>),..., (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i="1" baseline="-25000" dirty="0">
                <a:latin typeface="+mn-lt"/>
              </a:rPr>
              <a:t>k</a:t>
            </a:r>
            <a:r>
              <a:rPr lang="es-ES_tradnl" sz="2400" baseline="-25000" dirty="0">
                <a:latin typeface="+mn-lt"/>
              </a:rPr>
              <a:t>-1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 err="1">
                <a:latin typeface="+mn-lt"/>
              </a:rPr>
              <a:t>v</a:t>
            </a:r>
            <a:r>
              <a:rPr lang="es-ES_tradnl" sz="2400" i="1" baseline="-25000" dirty="0" err="1">
                <a:latin typeface="+mn-lt"/>
              </a:rPr>
              <a:t>k</a:t>
            </a:r>
            <a:r>
              <a:rPr lang="es-ES_tradnl" sz="2400" dirty="0">
                <a:latin typeface="+mn-lt"/>
              </a:rPr>
              <a:t>) </a:t>
            </a:r>
          </a:p>
          <a:p>
            <a:pPr eaLnBrk="1" hangingPunct="1"/>
            <a:r>
              <a:rPr lang="es-ES_tradnl" sz="2400" dirty="0">
                <a:latin typeface="+mn-lt"/>
              </a:rPr>
              <a:t>Por la </a:t>
            </a:r>
            <a:r>
              <a:rPr lang="es-ES_tradnl" sz="2400" b="1" dirty="0" smtClean="0">
                <a:latin typeface="+mn-lt"/>
              </a:rPr>
              <a:t>Propiedad </a:t>
            </a:r>
            <a:r>
              <a:rPr lang="es-ES_tradnl" sz="2400" b="1" dirty="0">
                <a:latin typeface="+mn-lt"/>
              </a:rPr>
              <a:t>del </a:t>
            </a:r>
            <a:r>
              <a:rPr lang="es-ES_tradnl" sz="2400" dirty="0">
                <a:latin typeface="+mn-lt"/>
              </a:rPr>
              <a:t>RELAX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esto </a:t>
            </a:r>
            <a:r>
              <a:rPr lang="es-ES_tradnl" sz="2400" dirty="0">
                <a:latin typeface="+mn-lt"/>
                <a:sym typeface="Symbol" pitchFamily="18" charset="2"/>
              </a:rPr>
              <a:t> </a:t>
            </a:r>
            <a:r>
              <a:rPr lang="es-ES_tradnl" sz="2400" dirty="0">
                <a:latin typeface="+mn-lt"/>
              </a:rPr>
              <a:t>que</a:t>
            </a:r>
            <a:r>
              <a:rPr lang="es-ES_tradnl" sz="2400" i="1" dirty="0">
                <a:latin typeface="+mn-lt"/>
              </a:rPr>
              <a:t> d</a:t>
            </a:r>
            <a:r>
              <a:rPr lang="es-ES_tradnl" sz="2400" dirty="0">
                <a:latin typeface="+mn-lt"/>
              </a:rPr>
              <a:t>[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i="1" baseline="-25000" dirty="0">
                <a:latin typeface="+mn-lt"/>
              </a:rPr>
              <a:t>i</a:t>
            </a:r>
            <a:r>
              <a:rPr lang="es-ES_tradnl" sz="2400" dirty="0">
                <a:latin typeface="+mn-lt"/>
              </a:rPr>
              <a:t>] =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i="1" baseline="-25000" dirty="0">
                <a:latin typeface="+mn-lt"/>
              </a:rPr>
              <a:t>i</a:t>
            </a:r>
            <a:r>
              <a:rPr lang="es-ES_tradnl" sz="2400" dirty="0">
                <a:latin typeface="+mn-lt"/>
              </a:rPr>
              <a:t>) al terminar el algoritmo, para </a:t>
            </a:r>
            <a:r>
              <a:rPr lang="es-ES_tradnl" sz="2400" i="1" dirty="0">
                <a:latin typeface="+mn-lt"/>
              </a:rPr>
              <a:t>i </a:t>
            </a:r>
            <a:r>
              <a:rPr lang="es-ES_tradnl" sz="2400" dirty="0">
                <a:latin typeface="+mn-lt"/>
              </a:rPr>
              <a:t>= 0, 1,..., </a:t>
            </a:r>
            <a:r>
              <a:rPr lang="es-ES_tradnl" sz="2400" i="1" dirty="0">
                <a:latin typeface="+mn-lt"/>
              </a:rPr>
              <a:t>k</a:t>
            </a:r>
            <a:r>
              <a:rPr lang="es-ES_tradnl" sz="2400" dirty="0">
                <a:latin typeface="+mn-lt"/>
              </a:rPr>
              <a:t>. </a:t>
            </a: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Por </a:t>
            </a:r>
            <a:r>
              <a:rPr lang="es-ES_tradnl" sz="2400" b="1" dirty="0">
                <a:latin typeface="+mn-lt"/>
              </a:rPr>
              <a:t>Lema </a:t>
            </a:r>
            <a:r>
              <a:rPr lang="es-ES_tradnl" sz="2400" b="1" dirty="0" smtClean="0">
                <a:latin typeface="+mn-lt"/>
              </a:rPr>
              <a:t>24.17 </a:t>
            </a:r>
            <a:r>
              <a:rPr lang="es-ES_tradnl" sz="2000" dirty="0" smtClean="0">
                <a:solidFill>
                  <a:srgbClr val="0070C0"/>
                </a:solidFill>
                <a:latin typeface="+mn-lt"/>
              </a:rPr>
              <a:t>(ver demostración en el I. </a:t>
            </a:r>
            <a:r>
              <a:rPr lang="es-ES_tradnl" sz="2000" dirty="0" err="1" smtClean="0">
                <a:solidFill>
                  <a:srgbClr val="0070C0"/>
                </a:solidFill>
                <a:latin typeface="+mn-lt"/>
              </a:rPr>
              <a:t>to</a:t>
            </a:r>
            <a:r>
              <a:rPr lang="es-ES_tradnl" sz="2000" dirty="0" smtClean="0">
                <a:solidFill>
                  <a:srgbClr val="0070C0"/>
                </a:solidFill>
                <a:latin typeface="+mn-lt"/>
              </a:rPr>
              <a:t> A.) </a:t>
            </a:r>
            <a:r>
              <a:rPr lang="es-ES_tradnl" sz="2400" b="1" dirty="0">
                <a:latin typeface="+mn-lt"/>
              </a:rPr>
              <a:t>- </a:t>
            </a:r>
            <a:r>
              <a:rPr lang="es-ES_tradnl" sz="2400" i="1" dirty="0">
                <a:latin typeface="+mn-lt"/>
              </a:rPr>
              <a:t>Gπ </a:t>
            </a:r>
            <a:r>
              <a:rPr lang="es-ES_tradnl" sz="2400" dirty="0">
                <a:latin typeface="+mn-lt"/>
              </a:rPr>
              <a:t>es un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b="1" i="1" dirty="0">
                <a:latin typeface="+mn-lt"/>
              </a:rPr>
              <a:t>árbol de caminos de costo mínimo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/>
              <a:t>Correctitud</a:t>
            </a:r>
            <a:r>
              <a:rPr lang="en-US" dirty="0" smtClean="0"/>
              <a:t> </a:t>
            </a:r>
            <a:r>
              <a:rPr lang="en-US" dirty="0"/>
              <a:t>del DAG</a:t>
            </a:r>
            <a:endParaRPr lang="es-ES_tradnl" dirty="0"/>
          </a:p>
        </p:txBody>
      </p:sp>
      <p:grpSp>
        <p:nvGrpSpPr>
          <p:cNvPr id="6" name="5 Grupo"/>
          <p:cNvGrpSpPr/>
          <p:nvPr/>
        </p:nvGrpSpPr>
        <p:grpSpPr>
          <a:xfrm>
            <a:off x="1600200" y="3505200"/>
            <a:ext cx="6324600" cy="1981200"/>
            <a:chOff x="1752600" y="3810000"/>
            <a:chExt cx="6324600" cy="1981200"/>
          </a:xfrm>
        </p:grpSpPr>
        <p:sp>
          <p:nvSpPr>
            <p:cNvPr id="7" name="6 Llamada rectangular redondeada"/>
            <p:cNvSpPr/>
            <p:nvPr/>
          </p:nvSpPr>
          <p:spPr>
            <a:xfrm>
              <a:off x="1752600" y="3810000"/>
              <a:ext cx="6324600" cy="1981200"/>
            </a:xfrm>
            <a:prstGeom prst="wedgeRoundRectCallout">
              <a:avLst>
                <a:gd name="adj1" fmla="val -46980"/>
                <a:gd name="adj2" fmla="val 7526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5715000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dirty="0" err="1" smtClean="0">
                  <a:latin typeface="+mn-lt"/>
                </a:rPr>
                <a:t>Lema</a:t>
              </a:r>
              <a:r>
                <a:rPr lang="en-GB" sz="2000" b="1" dirty="0" smtClean="0">
                  <a:latin typeface="+mn-lt"/>
                </a:rPr>
                <a:t> 24.17</a:t>
              </a:r>
            </a:p>
            <a:p>
              <a:r>
                <a:rPr lang="en-US" sz="2000" b="1" dirty="0" err="1" smtClean="0">
                  <a:latin typeface="+mn-lt"/>
                </a:rPr>
                <a:t>Una</a:t>
              </a:r>
              <a:r>
                <a:rPr lang="en-US" sz="2000" b="1" dirty="0" smtClean="0">
                  <a:latin typeface="+mn-lt"/>
                </a:rPr>
                <a:t> </a:t>
              </a:r>
              <a:r>
                <a:rPr lang="en-US" sz="2000" b="1" dirty="0" err="1" smtClean="0">
                  <a:latin typeface="+mn-lt"/>
                </a:rPr>
                <a:t>vez</a:t>
              </a:r>
              <a:r>
                <a:rPr lang="en-US" sz="2000" b="1" dirty="0" smtClean="0">
                  <a:latin typeface="+mn-lt"/>
                </a:rPr>
                <a:t> que se </a:t>
              </a:r>
              <a:r>
                <a:rPr lang="en-US" sz="2000" b="1" dirty="0" err="1" smtClean="0">
                  <a:latin typeface="+mn-lt"/>
                </a:rPr>
                <a:t>alcanza</a:t>
              </a:r>
              <a:r>
                <a:rPr lang="en-US" sz="2000" b="1" dirty="0" smtClean="0">
                  <a:latin typeface="+mn-lt"/>
                </a:rPr>
                <a:t> la </a:t>
              </a:r>
              <a:r>
                <a:rPr lang="en-US" sz="2000" b="1" dirty="0" err="1" smtClean="0">
                  <a:latin typeface="+mn-lt"/>
                </a:rPr>
                <a:t>igualdad</a:t>
              </a:r>
              <a:r>
                <a:rPr lang="en-US" sz="2000" b="1" dirty="0" smtClean="0">
                  <a:latin typeface="+mn-lt"/>
                </a:rPr>
                <a:t>: </a:t>
              </a:r>
              <a:r>
                <a:rPr lang="en-US" sz="2000" b="1" i="1" dirty="0">
                  <a:latin typeface="+mn-lt"/>
                </a:rPr>
                <a:t>d</a:t>
              </a:r>
              <a:r>
                <a:rPr lang="en-US" sz="2000" b="1" dirty="0">
                  <a:latin typeface="+mn-lt"/>
                </a:rPr>
                <a:t>[</a:t>
              </a:r>
              <a:r>
                <a:rPr lang="en-US" sz="2000" b="1" i="1" dirty="0">
                  <a:latin typeface="+mn-lt"/>
                </a:rPr>
                <a:t>v</a:t>
              </a:r>
              <a:r>
                <a:rPr lang="en-US" sz="2000" b="1" dirty="0">
                  <a:latin typeface="+mn-lt"/>
                </a:rPr>
                <a:t>] = </a:t>
              </a:r>
              <a:r>
                <a:rPr lang="en-US" sz="2000" b="1" i="1" dirty="0">
                  <a:latin typeface="+mn-lt"/>
                </a:rPr>
                <a:t>δ</a:t>
              </a:r>
              <a:r>
                <a:rPr lang="en-US" sz="2000" b="1" dirty="0">
                  <a:latin typeface="+mn-lt"/>
                </a:rPr>
                <a:t>(</a:t>
              </a:r>
              <a:r>
                <a:rPr lang="en-US" sz="2000" b="1" i="1" dirty="0">
                  <a:latin typeface="+mn-lt"/>
                </a:rPr>
                <a:t>s</a:t>
              </a:r>
              <a:r>
                <a:rPr lang="en-US" sz="2000" b="1" dirty="0">
                  <a:latin typeface="+mn-lt"/>
                </a:rPr>
                <a:t>, </a:t>
              </a:r>
              <a:r>
                <a:rPr lang="en-US" sz="2000" b="1" i="1" dirty="0">
                  <a:latin typeface="+mn-lt"/>
                </a:rPr>
                <a:t>v</a:t>
              </a:r>
              <a:r>
                <a:rPr lang="en-US" sz="2000" b="1" dirty="0">
                  <a:latin typeface="+mn-lt"/>
                </a:rPr>
                <a:t>) </a:t>
              </a:r>
              <a:r>
                <a:rPr lang="en-US" sz="2000" b="1" dirty="0" smtClean="0">
                  <a:latin typeface="+mn-lt"/>
                  <a:sym typeface="Symbol"/>
                </a:rPr>
                <a:t></a:t>
              </a:r>
              <a:r>
                <a:rPr lang="en-US" sz="2000" b="1" i="1" dirty="0" err="1" smtClean="0">
                  <a:latin typeface="+mn-lt"/>
                </a:rPr>
                <a:t>vV</a:t>
              </a:r>
              <a:r>
                <a:rPr lang="en-US" sz="2000" b="1" dirty="0">
                  <a:latin typeface="+mn-lt"/>
                </a:rPr>
                <a:t>, </a:t>
              </a:r>
              <a:r>
                <a:rPr lang="en-US" sz="2000" b="1" dirty="0" smtClean="0">
                  <a:latin typeface="+mn-lt"/>
                </a:rPr>
                <a:t>el </a:t>
              </a:r>
              <a:r>
                <a:rPr lang="en-US" sz="2000" b="1" dirty="0" err="1" smtClean="0">
                  <a:latin typeface="+mn-lt"/>
                </a:rPr>
                <a:t>subgrafo</a:t>
              </a:r>
              <a:r>
                <a:rPr lang="en-US" sz="2000" b="1" dirty="0" smtClean="0">
                  <a:latin typeface="+mn-lt"/>
                </a:rPr>
                <a:t> </a:t>
              </a:r>
              <a:r>
                <a:rPr lang="en-US" sz="2000" b="1" dirty="0" err="1" smtClean="0">
                  <a:latin typeface="+mn-lt"/>
                </a:rPr>
                <a:t>predecesor</a:t>
              </a:r>
              <a:r>
                <a:rPr lang="en-US" sz="2000" b="1" dirty="0" smtClean="0">
                  <a:latin typeface="+mn-lt"/>
                </a:rPr>
                <a:t>  es un </a:t>
              </a:r>
              <a:r>
                <a:rPr lang="en-US" sz="2000" b="1" dirty="0" err="1" smtClean="0">
                  <a:latin typeface="+mn-lt"/>
                </a:rPr>
                <a:t>árbol</a:t>
              </a:r>
              <a:r>
                <a:rPr lang="en-US" sz="2000" b="1" dirty="0" smtClean="0">
                  <a:latin typeface="+mn-lt"/>
                </a:rPr>
                <a:t> de </a:t>
              </a:r>
              <a:r>
                <a:rPr lang="en-US" sz="2000" b="1" dirty="0" err="1" smtClean="0">
                  <a:latin typeface="+mn-lt"/>
                </a:rPr>
                <a:t>caminos</a:t>
              </a:r>
              <a:r>
                <a:rPr lang="en-US" sz="2000" b="1" dirty="0" smtClean="0">
                  <a:latin typeface="+mn-lt"/>
                </a:rPr>
                <a:t> de costo </a:t>
              </a:r>
              <a:r>
                <a:rPr lang="en-US" sz="2000" b="1" dirty="0" err="1" smtClean="0">
                  <a:latin typeface="+mn-lt"/>
                </a:rPr>
                <a:t>mínimo</a:t>
              </a:r>
              <a:r>
                <a:rPr lang="en-US" sz="2000" b="1" dirty="0" smtClean="0">
                  <a:latin typeface="+mn-lt"/>
                </a:rPr>
                <a:t> que tiene </a:t>
              </a:r>
              <a:r>
                <a:rPr lang="en-US" sz="2000" b="1" dirty="0" err="1" smtClean="0">
                  <a:latin typeface="+mn-lt"/>
                </a:rPr>
                <a:t>como</a:t>
              </a:r>
              <a:r>
                <a:rPr lang="en-US" sz="2000" b="1" dirty="0" smtClean="0">
                  <a:latin typeface="+mn-lt"/>
                </a:rPr>
                <a:t> </a:t>
              </a:r>
              <a:r>
                <a:rPr lang="en-US" sz="2000" b="1" dirty="0" err="1" smtClean="0">
                  <a:latin typeface="+mn-lt"/>
                </a:rPr>
                <a:t>raíz</a:t>
              </a:r>
              <a:r>
                <a:rPr lang="en-US" sz="2000" b="1" dirty="0" smtClean="0">
                  <a:latin typeface="+mn-lt"/>
                </a:rPr>
                <a:t> al </a:t>
              </a:r>
              <a:r>
                <a:rPr lang="en-US" sz="2000" b="1" dirty="0" err="1" smtClean="0">
                  <a:latin typeface="+mn-lt"/>
                </a:rPr>
                <a:t>vértice</a:t>
              </a:r>
              <a:r>
                <a:rPr lang="en-US" sz="2000" b="1" dirty="0" smtClean="0">
                  <a:latin typeface="+mn-lt"/>
                </a:rPr>
                <a:t> origen </a:t>
              </a:r>
              <a:r>
                <a:rPr lang="es-ES" sz="2000" b="1" i="1" dirty="0" smtClean="0">
                  <a:latin typeface="+mn-lt"/>
                </a:rPr>
                <a:t>s</a:t>
              </a:r>
              <a:endParaRPr lang="en-GB" sz="2000" b="1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2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9088" y="862319"/>
            <a:ext cx="8497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_tradnl" sz="2400" b="1" dirty="0" smtClean="0">
                <a:latin typeface="+mn-lt"/>
              </a:rPr>
              <a:t>Lema 24.1</a:t>
            </a:r>
            <a:r>
              <a:rPr lang="es-ES" sz="2400" b="1" i="1" dirty="0">
                <a:latin typeface="+mn-lt"/>
              </a:rPr>
              <a:t>: </a:t>
            </a:r>
            <a:r>
              <a:rPr lang="es-ES" sz="2400" b="1" i="1" dirty="0" smtClean="0">
                <a:solidFill>
                  <a:srgbClr val="0070C0"/>
                </a:solidFill>
                <a:latin typeface="+mn-lt"/>
              </a:rPr>
              <a:t>Los </a:t>
            </a:r>
            <a:r>
              <a:rPr lang="es-ES" sz="2400" b="1" i="1" dirty="0" err="1">
                <a:solidFill>
                  <a:srgbClr val="0070C0"/>
                </a:solidFill>
                <a:latin typeface="+mn-lt"/>
              </a:rPr>
              <a:t>subcaminos</a:t>
            </a:r>
            <a:r>
              <a:rPr lang="es-ES" sz="2400" b="1" i="1" dirty="0">
                <a:solidFill>
                  <a:srgbClr val="0070C0"/>
                </a:solidFill>
                <a:latin typeface="+mn-lt"/>
              </a:rPr>
              <a:t> de los caminos de costo mínimo, son también caminos de costo </a:t>
            </a:r>
            <a:r>
              <a:rPr lang="es-ES" sz="2400" b="1" i="1" dirty="0" smtClean="0">
                <a:solidFill>
                  <a:srgbClr val="0070C0"/>
                </a:solidFill>
                <a:latin typeface="+mn-lt"/>
              </a:rPr>
              <a:t>mínimo</a:t>
            </a:r>
            <a:endParaRPr lang="es-ES" sz="2400" b="1" i="1" dirty="0">
              <a:solidFill>
                <a:srgbClr val="0070C0"/>
              </a:solidFill>
              <a:latin typeface="+mn-lt"/>
            </a:endParaRPr>
          </a:p>
          <a:p>
            <a:pPr eaLnBrk="1" hangingPunct="1"/>
            <a:endParaRPr lang="es-ES" sz="2400" dirty="0">
              <a:latin typeface="+mn-lt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41314" y="-37290"/>
            <a:ext cx="849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RESUMEN DEL MARCO TEORICO PARA EL PROBLEMA</a:t>
            </a:r>
          </a:p>
          <a:p>
            <a:pPr algn="ctr"/>
            <a:r>
              <a:rPr lang="es-ES" sz="2400" b="1" i="1" dirty="0" smtClean="0">
                <a:solidFill>
                  <a:srgbClr val="FF0000"/>
                </a:solidFill>
              </a:rPr>
              <a:t>de </a:t>
            </a:r>
            <a:r>
              <a:rPr lang="es-ES" sz="2400" b="1" i="1" dirty="0">
                <a:solidFill>
                  <a:srgbClr val="FF0000"/>
                </a:solidFill>
              </a:rPr>
              <a:t>los </a:t>
            </a:r>
            <a:r>
              <a:rPr lang="es-ES" sz="2400" b="1" i="1" dirty="0" smtClean="0">
                <a:solidFill>
                  <a:srgbClr val="FF0000"/>
                </a:solidFill>
              </a:rPr>
              <a:t>Caminos </a:t>
            </a:r>
            <a:r>
              <a:rPr lang="es-ES" sz="2400" b="1" i="1" dirty="0">
                <a:solidFill>
                  <a:srgbClr val="FF0000"/>
                </a:solidFill>
              </a:rPr>
              <a:t>de </a:t>
            </a:r>
            <a:r>
              <a:rPr lang="es-ES" sz="2400" b="1" i="1" dirty="0" smtClean="0">
                <a:solidFill>
                  <a:srgbClr val="FF0000"/>
                </a:solidFill>
              </a:rPr>
              <a:t>Costo </a:t>
            </a:r>
            <a:r>
              <a:rPr lang="es-ES" sz="2400" b="1" i="1" dirty="0">
                <a:solidFill>
                  <a:srgbClr val="FF0000"/>
                </a:solidFill>
              </a:rPr>
              <a:t>M</a:t>
            </a:r>
            <a:r>
              <a:rPr lang="es-ES" sz="2400" b="1" i="1" dirty="0" smtClean="0">
                <a:solidFill>
                  <a:srgbClr val="FF0000"/>
                </a:solidFill>
              </a:rPr>
              <a:t>ínimo con un solo Origen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4800" y="1829384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Desigualdad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Triangular </a:t>
            </a:r>
            <a:r>
              <a:rPr lang="es-ES_tradnl" sz="2400" b="1" dirty="0">
                <a:latin typeface="+mn-lt"/>
              </a:rPr>
              <a:t>(Lema 24.10)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Para </a:t>
            </a:r>
            <a:r>
              <a:rPr lang="es-ES_tradnl" sz="2400" dirty="0">
                <a:latin typeface="+mn-lt"/>
              </a:rPr>
              <a:t>todo arco (u, v) </a:t>
            </a:r>
            <a:r>
              <a:rPr lang="en-GB" sz="2400" dirty="0">
                <a:latin typeface="+mn-lt"/>
                <a:sym typeface="Symbol" pitchFamily="18" charset="2"/>
              </a:rPr>
              <a:t></a:t>
            </a:r>
            <a:r>
              <a:rPr lang="en-GB" sz="2400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 se cumple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 ≤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) + </a:t>
            </a:r>
            <a:r>
              <a:rPr lang="es-ES_tradnl" sz="2400" i="1" dirty="0">
                <a:latin typeface="+mn-lt"/>
              </a:rPr>
              <a:t>w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 smtClean="0">
                <a:latin typeface="+mn-lt"/>
              </a:rPr>
              <a:t>)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04800" y="2934510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Propiedad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de la 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Cota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uperior </a:t>
            </a:r>
            <a:r>
              <a:rPr lang="es-ES_tradnl" sz="2400" b="1" dirty="0">
                <a:latin typeface="+mn-lt"/>
              </a:rPr>
              <a:t>(Lema 24.11)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Para </a:t>
            </a:r>
            <a:r>
              <a:rPr lang="es-ES_tradnl" sz="2400" dirty="0">
                <a:latin typeface="+mn-lt"/>
              </a:rPr>
              <a:t>todo </a:t>
            </a:r>
            <a:r>
              <a:rPr lang="es-ES_tradnl" sz="2400" i="1" dirty="0">
                <a:latin typeface="+mn-lt"/>
              </a:rPr>
              <a:t>v</a:t>
            </a:r>
            <a:r>
              <a:rPr lang="en-GB" sz="2400" i="1" dirty="0">
                <a:latin typeface="+mn-lt"/>
                <a:sym typeface="Symbol" pitchFamily="18" charset="2"/>
              </a:rPr>
              <a:t>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se cumple 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] ≥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y una vez que d[v] </a:t>
            </a:r>
            <a:r>
              <a:rPr lang="es-ES_tradnl" sz="2400" dirty="0" smtClean="0">
                <a:latin typeface="+mn-lt"/>
              </a:rPr>
              <a:t>alcanza </a:t>
            </a:r>
            <a:r>
              <a:rPr lang="es-ES_tradnl" sz="2400" dirty="0">
                <a:latin typeface="+mn-lt"/>
              </a:rPr>
              <a:t>el valor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), </a:t>
            </a:r>
            <a:r>
              <a:rPr lang="es-ES_tradnl" sz="2400" dirty="0" smtClean="0">
                <a:latin typeface="+mn-lt"/>
              </a:rPr>
              <a:t>este no varía nunca más</a:t>
            </a:r>
            <a:r>
              <a:rPr lang="es-ES_tradnl" sz="2400" dirty="0" smtClean="0">
                <a:solidFill>
                  <a:srgbClr val="FFFF00"/>
                </a:solidFill>
              </a:rPr>
              <a:t>.</a:t>
            </a:r>
            <a:endParaRPr lang="es-ES_tradnl" sz="2400" dirty="0" smtClean="0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22635" y="4296120"/>
            <a:ext cx="838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Propiedad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de la no existencia de camino </a:t>
            </a:r>
            <a:r>
              <a:rPr lang="es-ES_tradnl" sz="2400" b="1" dirty="0">
                <a:latin typeface="+mn-lt"/>
              </a:rPr>
              <a:t>(Corolario 24.12)</a:t>
            </a:r>
          </a:p>
          <a:p>
            <a:pPr eaLnBrk="1" hangingPunct="1"/>
            <a:r>
              <a:rPr lang="es-ES_tradnl" sz="2400" dirty="0">
                <a:latin typeface="+mn-lt"/>
              </a:rPr>
              <a:t>Si no existe camino de s a v, entonces el valor de d[v] se mantendrá invariante y se cumplirá  d[v] = δ(s, v) =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∞</a:t>
            </a:r>
          </a:p>
          <a:p>
            <a:pPr eaLnBrk="1" hangingPunct="1"/>
            <a:endParaRPr lang="es-ES_tradnl" sz="2400" dirty="0">
              <a:latin typeface="+mn-lt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304800" y="5581471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s-ES_tradnl" sz="2400" b="1" dirty="0" smtClean="0">
                <a:latin typeface="+mn-lt"/>
              </a:rPr>
              <a:t>Lema 24.13</a:t>
            </a:r>
            <a:endParaRPr lang="es-ES_tradnl" sz="2400" b="1" dirty="0">
              <a:latin typeface="+mn-lt"/>
            </a:endParaRPr>
          </a:p>
          <a:p>
            <a:r>
              <a:rPr lang="es-ES_tradnl" sz="2400" dirty="0" smtClean="0">
                <a:latin typeface="+mn-lt"/>
              </a:rPr>
              <a:t>Sea (u, v)</a:t>
            </a:r>
            <a:r>
              <a:rPr lang="es-ES_tradnl" sz="2400" dirty="0" smtClean="0">
                <a:latin typeface="+mn-lt"/>
                <a:sym typeface="Symbol"/>
              </a:rPr>
              <a:t>E. </a:t>
            </a:r>
            <a:r>
              <a:rPr lang="es-ES_tradnl" sz="2400" dirty="0" smtClean="0">
                <a:latin typeface="+mn-lt"/>
              </a:rPr>
              <a:t>Inmediatamente después de hacer </a:t>
            </a:r>
            <a:r>
              <a:rPr lang="es-ES_tradnl" sz="2400" b="1" dirty="0" smtClean="0">
                <a:latin typeface="+mn-lt"/>
              </a:rPr>
              <a:t>RELAX(u, v, w), </a:t>
            </a:r>
            <a:r>
              <a:rPr lang="es-ES_tradnl" sz="2400" dirty="0" smtClean="0">
                <a:latin typeface="+mn-lt"/>
              </a:rPr>
              <a:t>se cumple, </a:t>
            </a:r>
            <a:r>
              <a:rPr lang="en-US" sz="2400" i="1" dirty="0" smtClean="0">
                <a:latin typeface="+mn-lt"/>
              </a:rPr>
              <a:t>d</a:t>
            </a:r>
            <a:r>
              <a:rPr lang="en-US" sz="2400" dirty="0" smtClean="0">
                <a:latin typeface="+mn-lt"/>
              </a:rPr>
              <a:t>[</a:t>
            </a:r>
            <a:r>
              <a:rPr lang="en-US" sz="2400" i="1" dirty="0" smtClean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] </a:t>
            </a:r>
            <a:r>
              <a:rPr lang="en-US" sz="2400" dirty="0" smtClean="0">
                <a:latin typeface="+mn-lt"/>
              </a:rPr>
              <a:t>≤ </a:t>
            </a:r>
            <a:r>
              <a:rPr lang="es-ES" sz="2400" i="1" dirty="0" smtClean="0">
                <a:latin typeface="+mn-lt"/>
              </a:rPr>
              <a:t>d</a:t>
            </a:r>
            <a:r>
              <a:rPr lang="es-ES" sz="2400" dirty="0" smtClean="0">
                <a:latin typeface="+mn-lt"/>
              </a:rPr>
              <a:t>[</a:t>
            </a:r>
            <a:r>
              <a:rPr lang="es-ES" sz="2400" i="1" dirty="0" smtClean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] + </a:t>
            </a:r>
            <a:r>
              <a:rPr lang="es-ES" sz="2400" i="1" dirty="0">
                <a:latin typeface="+mn-lt"/>
              </a:rPr>
              <a:t>w</a:t>
            </a:r>
            <a:r>
              <a:rPr lang="es-ES" sz="2400" dirty="0">
                <a:latin typeface="+mn-lt"/>
              </a:rPr>
              <a:t>(</a:t>
            </a:r>
            <a:r>
              <a:rPr lang="es-ES" sz="2400" i="1" dirty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, </a:t>
            </a:r>
            <a:r>
              <a:rPr lang="es-ES" sz="2400" i="1" dirty="0">
                <a:latin typeface="+mn-lt"/>
              </a:rPr>
              <a:t>v</a:t>
            </a:r>
            <a:r>
              <a:rPr lang="es-ES" sz="2400" dirty="0" smtClean="0">
                <a:latin typeface="+mn-lt"/>
              </a:rPr>
              <a:t>)</a:t>
            </a: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9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CuadroTexto"/>
          <p:cNvSpPr txBox="1"/>
          <p:nvPr/>
        </p:nvSpPr>
        <p:spPr>
          <a:xfrm>
            <a:off x="378604" y="114388"/>
            <a:ext cx="849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RESUMEN DEL MARCO TEORICO PARA EL PROBLEMA</a:t>
            </a:r>
          </a:p>
          <a:p>
            <a:pPr algn="ctr"/>
            <a:r>
              <a:rPr lang="es-ES" sz="2400" b="1" i="1" dirty="0" smtClean="0">
                <a:solidFill>
                  <a:srgbClr val="FF0000"/>
                </a:solidFill>
              </a:rPr>
              <a:t>de </a:t>
            </a:r>
            <a:r>
              <a:rPr lang="es-ES" sz="2400" b="1" i="1" dirty="0">
                <a:solidFill>
                  <a:srgbClr val="FF0000"/>
                </a:solidFill>
              </a:rPr>
              <a:t>los </a:t>
            </a:r>
            <a:r>
              <a:rPr lang="es-ES" sz="2400" b="1" i="1" dirty="0" smtClean="0">
                <a:solidFill>
                  <a:srgbClr val="FF0000"/>
                </a:solidFill>
              </a:rPr>
              <a:t>Caminos </a:t>
            </a:r>
            <a:r>
              <a:rPr lang="es-ES" sz="2400" b="1" i="1" dirty="0">
                <a:solidFill>
                  <a:srgbClr val="FF0000"/>
                </a:solidFill>
              </a:rPr>
              <a:t>de </a:t>
            </a:r>
            <a:r>
              <a:rPr lang="es-ES" sz="2400" b="1" i="1" dirty="0" smtClean="0">
                <a:solidFill>
                  <a:srgbClr val="FF0000"/>
                </a:solidFill>
              </a:rPr>
              <a:t>Costo </a:t>
            </a:r>
            <a:r>
              <a:rPr lang="es-ES" sz="2400" b="1" i="1" dirty="0">
                <a:solidFill>
                  <a:srgbClr val="FF0000"/>
                </a:solidFill>
              </a:rPr>
              <a:t>M</a:t>
            </a:r>
            <a:r>
              <a:rPr lang="es-ES" sz="2400" b="1" i="1" dirty="0" smtClean="0">
                <a:solidFill>
                  <a:srgbClr val="FF0000"/>
                </a:solidFill>
              </a:rPr>
              <a:t>ínimo con un solo Origen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820365" y="1684867"/>
            <a:ext cx="431800" cy="170460"/>
          </a:xfrm>
          <a:custGeom>
            <a:avLst/>
            <a:gdLst>
              <a:gd name="T0" fmla="*/ 0 w 272"/>
              <a:gd name="T1" fmla="*/ 53 h 106"/>
              <a:gd name="T2" fmla="*/ 90 w 272"/>
              <a:gd name="T3" fmla="*/ 7 h 106"/>
              <a:gd name="T4" fmla="*/ 181 w 272"/>
              <a:gd name="T5" fmla="*/ 98 h 106"/>
              <a:gd name="T6" fmla="*/ 272 w 272"/>
              <a:gd name="T7" fmla="*/ 53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106"/>
              <a:gd name="T14" fmla="*/ 272 w 272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106">
                <a:moveTo>
                  <a:pt x="0" y="53"/>
                </a:moveTo>
                <a:cubicBezTo>
                  <a:pt x="30" y="26"/>
                  <a:pt x="60" y="0"/>
                  <a:pt x="90" y="7"/>
                </a:cubicBezTo>
                <a:cubicBezTo>
                  <a:pt x="120" y="14"/>
                  <a:pt x="151" y="90"/>
                  <a:pt x="181" y="98"/>
                </a:cubicBezTo>
                <a:cubicBezTo>
                  <a:pt x="211" y="106"/>
                  <a:pt x="257" y="60"/>
                  <a:pt x="272" y="53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15 CuadroTexto"/>
          <p:cNvSpPr txBox="1"/>
          <p:nvPr/>
        </p:nvSpPr>
        <p:spPr>
          <a:xfrm>
            <a:off x="361545" y="1225689"/>
            <a:ext cx="853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2200" b="1" dirty="0">
                <a:solidFill>
                  <a:srgbClr val="0070C0"/>
                </a:solidFill>
              </a:rPr>
              <a:t>Propiedad de la convergencia </a:t>
            </a:r>
            <a:r>
              <a:rPr lang="es-ES_tradnl" sz="2200" b="1" dirty="0"/>
              <a:t>(Lema 24.14</a:t>
            </a:r>
            <a:r>
              <a:rPr lang="es-ES_tradnl" sz="2200" b="1" dirty="0" smtClean="0"/>
              <a:t>)</a:t>
            </a:r>
            <a:endParaRPr lang="es-ES_tradnl" sz="2200" b="1" dirty="0"/>
          </a:p>
          <a:p>
            <a:r>
              <a:rPr lang="es-ES_tradnl" sz="2200" dirty="0"/>
              <a:t>Si s       u</a:t>
            </a:r>
            <a:r>
              <a:rPr lang="es-ES" sz="2200" i="1" dirty="0">
                <a:sym typeface="Wingdings" pitchFamily="2" charset="2"/>
              </a:rPr>
              <a:t></a:t>
            </a:r>
            <a:r>
              <a:rPr lang="es-ES" sz="2200" i="1" dirty="0"/>
              <a:t> v</a:t>
            </a:r>
            <a:r>
              <a:rPr lang="es-ES_tradnl" sz="2200" dirty="0"/>
              <a:t>  es un </a:t>
            </a:r>
            <a:r>
              <a:rPr lang="es-ES_tradnl" sz="2200" b="1" dirty="0">
                <a:solidFill>
                  <a:srgbClr val="FF0000"/>
                </a:solidFill>
              </a:rPr>
              <a:t>camino de costo mínimo </a:t>
            </a:r>
            <a:r>
              <a:rPr lang="es-ES_tradnl" sz="2200" dirty="0"/>
              <a:t>en </a:t>
            </a:r>
            <a:r>
              <a:rPr lang="es-ES_tradnl" sz="2200" i="1" dirty="0" smtClean="0"/>
              <a:t>G</a:t>
            </a:r>
            <a:r>
              <a:rPr lang="es-ES_tradnl" sz="2200" dirty="0" smtClean="0"/>
              <a:t>, </a:t>
            </a:r>
            <a:r>
              <a:rPr lang="es-ES_tradnl" sz="2200" i="1" dirty="0" err="1" smtClean="0"/>
              <a:t>u,v</a:t>
            </a:r>
            <a:r>
              <a:rPr lang="es-ES_tradnl" sz="2200" i="1" dirty="0" err="1">
                <a:sym typeface="Symbol" pitchFamily="18" charset="2"/>
              </a:rPr>
              <a:t></a:t>
            </a:r>
            <a:r>
              <a:rPr lang="es-ES_tradnl" sz="2200" i="1" dirty="0" err="1"/>
              <a:t>V</a:t>
            </a:r>
            <a:r>
              <a:rPr lang="es-ES_tradnl" sz="2200" i="1" dirty="0"/>
              <a:t>. </a:t>
            </a:r>
            <a:r>
              <a:rPr lang="es-ES" sz="2200" dirty="0"/>
              <a:t>Si se </a:t>
            </a:r>
            <a:r>
              <a:rPr lang="es-ES" sz="2200" dirty="0" smtClean="0"/>
              <a:t>alcanza la igualdad d[u</a:t>
            </a:r>
            <a:r>
              <a:rPr lang="es-ES" sz="2200" dirty="0"/>
              <a:t>] = </a:t>
            </a:r>
            <a:r>
              <a:rPr lang="es-ES_tradnl" sz="2200" i="1" dirty="0"/>
              <a:t>δ</a:t>
            </a:r>
            <a:r>
              <a:rPr lang="es-ES_tradnl" sz="2200" dirty="0"/>
              <a:t>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u</a:t>
            </a:r>
            <a:r>
              <a:rPr lang="es-ES_tradnl" sz="2200" dirty="0"/>
              <a:t>) </a:t>
            </a:r>
            <a:r>
              <a:rPr lang="es-ES" sz="2200" dirty="0"/>
              <a:t>en cualquier momento antes de hacer </a:t>
            </a:r>
            <a:r>
              <a:rPr lang="es-ES" sz="2200" i="1" dirty="0"/>
              <a:t>RELAX </a:t>
            </a:r>
            <a:r>
              <a:rPr lang="es-ES" sz="2200" dirty="0"/>
              <a:t>sobre el arco</a:t>
            </a:r>
            <a:r>
              <a:rPr lang="es-ES" sz="2200" i="1" dirty="0"/>
              <a:t> </a:t>
            </a:r>
            <a:r>
              <a:rPr lang="es-ES" sz="2200" dirty="0"/>
              <a:t>(u, v), entonces, </a:t>
            </a:r>
            <a:r>
              <a:rPr lang="es-ES" sz="2200" dirty="0" smtClean="0"/>
              <a:t>después de haberlo hecho, d[v</a:t>
            </a:r>
            <a:r>
              <a:rPr lang="es-ES" sz="2200" dirty="0"/>
              <a:t>] = </a:t>
            </a:r>
            <a:r>
              <a:rPr lang="es-ES_tradnl" sz="2200" i="1" dirty="0"/>
              <a:t>δ</a:t>
            </a:r>
            <a:r>
              <a:rPr lang="es-ES_tradnl" sz="2200" dirty="0"/>
              <a:t>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v</a:t>
            </a:r>
            <a:r>
              <a:rPr lang="es-ES_tradnl" sz="2200" dirty="0"/>
              <a:t>)</a:t>
            </a:r>
            <a:r>
              <a:rPr lang="es-ES" sz="2200" dirty="0"/>
              <a:t> y dicha igualdad se mantiene en lo </a:t>
            </a:r>
            <a:r>
              <a:rPr lang="es-ES" sz="2200" dirty="0" smtClean="0"/>
              <a:t>sucesivo</a:t>
            </a:r>
            <a:endParaRPr lang="es-ES" sz="2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39365" y="3201412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70C0"/>
                </a:solidFill>
              </a:rPr>
              <a:t>Propiedad </a:t>
            </a:r>
            <a:r>
              <a:rPr lang="es-ES_tradnl" sz="2400" b="1" dirty="0">
                <a:solidFill>
                  <a:srgbClr val="0070C0"/>
                </a:solidFill>
              </a:rPr>
              <a:t>del RELAX</a:t>
            </a:r>
            <a:r>
              <a:rPr lang="es-ES_tradnl" sz="2400" dirty="0"/>
              <a:t> </a:t>
            </a:r>
            <a:r>
              <a:rPr lang="es-ES_tradnl" sz="2400" b="1" dirty="0"/>
              <a:t>(Lema 24.15)</a:t>
            </a:r>
          </a:p>
          <a:p>
            <a:r>
              <a:rPr lang="es-ES_tradnl" sz="2400" dirty="0" smtClean="0"/>
              <a:t>Si </a:t>
            </a:r>
            <a:r>
              <a:rPr lang="es-ES_tradnl" sz="2400" i="1" dirty="0"/>
              <a:t>p </a:t>
            </a:r>
            <a:r>
              <a:rPr lang="es-ES_tradnl" sz="2400" dirty="0"/>
              <a:t>= &lt;</a:t>
            </a:r>
            <a:r>
              <a:rPr lang="es-ES_tradnl" sz="2400" i="1" dirty="0"/>
              <a:t>v</a:t>
            </a:r>
            <a:r>
              <a:rPr lang="es-ES_tradnl" sz="2400" baseline="-25000" dirty="0"/>
              <a:t>0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baseline="-25000" dirty="0"/>
              <a:t>1</a:t>
            </a:r>
            <a:r>
              <a:rPr lang="es-ES_tradnl" sz="2400" dirty="0"/>
              <a:t>,..., </a:t>
            </a:r>
            <a:r>
              <a:rPr lang="es-ES_tradnl" sz="2400" i="1" dirty="0" err="1"/>
              <a:t>v</a:t>
            </a:r>
            <a:r>
              <a:rPr lang="es-ES_tradnl" sz="2400" i="1" baseline="-25000" dirty="0" err="1"/>
              <a:t>k</a:t>
            </a:r>
            <a:r>
              <a:rPr lang="es-ES_tradnl" sz="2400" dirty="0"/>
              <a:t>&gt; es un </a:t>
            </a:r>
            <a:r>
              <a:rPr lang="es-ES_tradnl" sz="2400" b="1" dirty="0">
                <a:solidFill>
                  <a:srgbClr val="FF0000"/>
                </a:solidFill>
              </a:rPr>
              <a:t>camino de costo mínimo </a:t>
            </a:r>
            <a:r>
              <a:rPr lang="es-ES_tradnl" sz="2400" dirty="0"/>
              <a:t>de </a:t>
            </a:r>
            <a:r>
              <a:rPr lang="es-ES_tradnl" sz="2400" i="1" dirty="0"/>
              <a:t>s=v</a:t>
            </a:r>
            <a:r>
              <a:rPr lang="es-ES_tradnl" sz="2400" i="1" baseline="-25000" dirty="0"/>
              <a:t>0</a:t>
            </a:r>
            <a:r>
              <a:rPr lang="es-ES_tradnl" sz="2400" i="1" dirty="0"/>
              <a:t> </a:t>
            </a:r>
            <a:r>
              <a:rPr lang="es-ES_tradnl" sz="2400" dirty="0"/>
              <a:t>a</a:t>
            </a:r>
            <a:r>
              <a:rPr lang="es-ES_tradnl" sz="2400" i="1" dirty="0"/>
              <a:t> </a:t>
            </a:r>
            <a:r>
              <a:rPr lang="es-ES_tradnl" sz="2400" i="1" dirty="0" err="1"/>
              <a:t>v</a:t>
            </a:r>
            <a:r>
              <a:rPr lang="es-ES_tradnl" sz="2400" i="1" baseline="-25000" dirty="0" err="1"/>
              <a:t>k</a:t>
            </a:r>
            <a:r>
              <a:rPr lang="es-ES_tradnl" sz="2400" i="1" dirty="0"/>
              <a:t>  </a:t>
            </a:r>
            <a:r>
              <a:rPr lang="es-ES_tradnl" sz="2400" dirty="0"/>
              <a:t>y supongamos que a los arcos de </a:t>
            </a:r>
            <a:r>
              <a:rPr lang="es-ES_tradnl" sz="2400" i="1" dirty="0"/>
              <a:t>p</a:t>
            </a:r>
            <a:r>
              <a:rPr lang="es-ES_tradnl" sz="2400" dirty="0"/>
              <a:t> se les aplica </a:t>
            </a:r>
            <a:r>
              <a:rPr lang="es-ES_tradnl" sz="2400" i="1" dirty="0"/>
              <a:t>RELAX </a:t>
            </a:r>
            <a:r>
              <a:rPr lang="es-ES_tradnl" sz="2400" dirty="0"/>
              <a:t>en el siguiente orden:</a:t>
            </a:r>
            <a:r>
              <a:rPr lang="es-ES_tradnl" sz="2400" i="1" dirty="0"/>
              <a:t> </a:t>
            </a:r>
            <a:r>
              <a:rPr lang="es-ES_tradnl" sz="2400" dirty="0"/>
              <a:t>(</a:t>
            </a:r>
            <a:r>
              <a:rPr lang="es-ES_tradnl" sz="2400" i="1" dirty="0"/>
              <a:t>v</a:t>
            </a:r>
            <a:r>
              <a:rPr lang="es-ES_tradnl" sz="2400" baseline="-25000" dirty="0"/>
              <a:t>0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baseline="-25000" dirty="0"/>
              <a:t>1</a:t>
            </a:r>
            <a:r>
              <a:rPr lang="es-ES_tradnl" sz="2400" dirty="0"/>
              <a:t>), (</a:t>
            </a:r>
            <a:r>
              <a:rPr lang="es-ES_tradnl" sz="2400" i="1" dirty="0"/>
              <a:t>v</a:t>
            </a:r>
            <a:r>
              <a:rPr lang="es-ES_tradnl" sz="2400" baseline="-25000" dirty="0"/>
              <a:t>1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baseline="-25000" dirty="0"/>
              <a:t>2</a:t>
            </a:r>
            <a:r>
              <a:rPr lang="es-ES_tradnl" sz="2400" dirty="0"/>
              <a:t>),..., (</a:t>
            </a:r>
            <a:r>
              <a:rPr lang="es-ES_tradnl" sz="2400" i="1" dirty="0"/>
              <a:t>v</a:t>
            </a:r>
            <a:r>
              <a:rPr lang="es-ES_tradnl" sz="2400" i="1" baseline="-25000" dirty="0"/>
              <a:t>k</a:t>
            </a:r>
            <a:r>
              <a:rPr lang="es-ES_tradnl" sz="2400" baseline="-25000" dirty="0"/>
              <a:t>-1</a:t>
            </a:r>
            <a:r>
              <a:rPr lang="es-ES_tradnl" sz="2400" dirty="0"/>
              <a:t>, </a:t>
            </a:r>
            <a:r>
              <a:rPr lang="es-ES_tradnl" sz="2400" i="1" dirty="0" err="1"/>
              <a:t>v</a:t>
            </a:r>
            <a:r>
              <a:rPr lang="es-ES_tradnl" sz="2400" i="1" baseline="-25000" dirty="0" err="1"/>
              <a:t>k</a:t>
            </a:r>
            <a:r>
              <a:rPr lang="es-ES_tradnl" sz="2400" dirty="0"/>
              <a:t>), entonces  </a:t>
            </a:r>
            <a:r>
              <a:rPr lang="es-ES_tradnl" sz="2400" i="1" dirty="0"/>
              <a:t>d</a:t>
            </a:r>
            <a:r>
              <a:rPr lang="es-ES_tradnl" sz="2400" dirty="0"/>
              <a:t>[</a:t>
            </a:r>
            <a:r>
              <a:rPr lang="es-ES_tradnl" sz="2400" i="1" dirty="0" err="1"/>
              <a:t>v</a:t>
            </a:r>
            <a:r>
              <a:rPr lang="es-ES_tradnl" sz="2400" i="1" baseline="-25000" dirty="0" err="1"/>
              <a:t>k</a:t>
            </a:r>
            <a:r>
              <a:rPr lang="es-ES_tradnl" sz="2400" dirty="0"/>
              <a:t>] = </a:t>
            </a:r>
            <a:r>
              <a:rPr lang="es-ES_tradnl" sz="2400" i="1" dirty="0"/>
              <a:t>δ</a:t>
            </a:r>
            <a:r>
              <a:rPr lang="es-ES_tradnl" sz="2400" dirty="0"/>
              <a:t>(</a:t>
            </a:r>
            <a:r>
              <a:rPr lang="es-ES_tradnl" sz="2400" i="1" dirty="0"/>
              <a:t>s</a:t>
            </a:r>
            <a:r>
              <a:rPr lang="es-ES_tradnl" sz="2400" dirty="0"/>
              <a:t>, </a:t>
            </a:r>
            <a:r>
              <a:rPr lang="es-ES_tradnl" sz="2400" i="1" dirty="0" err="1"/>
              <a:t>v</a:t>
            </a:r>
            <a:r>
              <a:rPr lang="es-ES_tradnl" sz="2400" i="1" baseline="-25000" dirty="0" err="1"/>
              <a:t>k</a:t>
            </a:r>
            <a:r>
              <a:rPr lang="es-ES_tradnl" sz="2400" dirty="0"/>
              <a:t>) después de estas “relajaciones”. Esta propiedad se </a:t>
            </a:r>
            <a:r>
              <a:rPr lang="es-ES_tradnl" sz="2400" dirty="0" smtClean="0"/>
              <a:t>cumple, incluso, cuando se mezcle el RELAX sobre otros arcos con los </a:t>
            </a:r>
            <a:r>
              <a:rPr lang="es-ES_tradnl" sz="2400" dirty="0"/>
              <a:t>arcos de </a:t>
            </a:r>
            <a:r>
              <a:rPr lang="es-ES_tradnl" sz="2400" i="1" dirty="0"/>
              <a:t>p</a:t>
            </a:r>
            <a:r>
              <a:rPr lang="es-ES_tradnl" sz="2400" dirty="0"/>
              <a:t>. </a:t>
            </a:r>
            <a:r>
              <a:rPr lang="es-ES_tradnl" sz="2400" dirty="0" smtClean="0"/>
              <a:t>(</a:t>
            </a:r>
            <a:r>
              <a:rPr lang="es-ES_tradnl" sz="2400" dirty="0"/>
              <a:t>Note que k puede ser = 0, 1, …, |V|-1)</a:t>
            </a:r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827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395288" y="685800"/>
            <a:ext cx="8567737" cy="5909310"/>
            <a:chOff x="395288" y="684213"/>
            <a:chExt cx="8567737" cy="590931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95288" y="684213"/>
              <a:ext cx="8567737" cy="590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dirty="0">
                  <a:latin typeface="+mn-lt"/>
                </a:rPr>
                <a:t> </a:t>
              </a:r>
              <a:endParaRPr lang="es-ES_tradnl" sz="3200" dirty="0">
                <a:latin typeface="+mn-lt"/>
              </a:endParaRPr>
            </a:p>
            <a:p>
              <a:pPr eaLnBrk="1" hangingPunct="1"/>
              <a:r>
                <a:rPr lang="es-ES_tradnl" sz="2400" dirty="0">
                  <a:latin typeface="+mn-lt"/>
                </a:rPr>
                <a:t>Resuelve el problema en </a:t>
              </a:r>
              <a:r>
                <a:rPr lang="es-ES_tradnl" sz="2400" b="1" dirty="0">
                  <a:latin typeface="+mn-lt"/>
                </a:rPr>
                <a:t>grafos dirigidos y ponderados </a:t>
              </a:r>
              <a:endParaRPr lang="es-ES_tradnl" sz="2400" b="1" dirty="0" smtClean="0">
                <a:latin typeface="+mn-lt"/>
              </a:endParaRPr>
            </a:p>
            <a:p>
              <a:pPr eaLnBrk="1" hangingPunct="1"/>
              <a:r>
                <a:rPr lang="es-ES_tradnl" sz="2400" b="1" i="1" dirty="0" smtClean="0">
                  <a:latin typeface="+mn-lt"/>
                </a:rPr>
                <a:t>G </a:t>
              </a:r>
              <a:r>
                <a:rPr lang="es-ES_tradnl" sz="2400" b="1" i="1" dirty="0">
                  <a:latin typeface="+mn-lt"/>
                </a:rPr>
                <a:t>= (V, E)</a:t>
              </a:r>
              <a:r>
                <a:rPr lang="es-ES_tradnl" sz="2400" i="1" dirty="0">
                  <a:latin typeface="+mn-lt"/>
                </a:rPr>
                <a:t>,</a:t>
              </a:r>
              <a:r>
                <a:rPr lang="es-ES_tradnl" sz="2400" b="1" dirty="0">
                  <a:latin typeface="+mn-lt"/>
                </a:rPr>
                <a:t> </a:t>
              </a:r>
              <a:r>
                <a:rPr lang="es-ES_tradnl" sz="2400" dirty="0">
                  <a:latin typeface="+mn-lt"/>
                </a:rPr>
                <a:t>donde: </a:t>
              </a:r>
            </a:p>
            <a:p>
              <a:pPr eaLnBrk="1" hangingPunct="1"/>
              <a:endParaRPr lang="es-ES_tradnl" sz="2400" b="1" dirty="0">
                <a:latin typeface="+mn-lt"/>
              </a:endParaRPr>
            </a:p>
            <a:p>
              <a:pPr algn="ctr" eaLnBrk="1" hangingPunct="1"/>
              <a:r>
                <a:rPr lang="es-ES_tradnl" sz="2400" b="1" dirty="0">
                  <a:latin typeface="+mn-lt"/>
                </a:rPr>
                <a:t>todos los arcos </a:t>
              </a:r>
              <a:r>
                <a:rPr lang="es-ES_tradnl" sz="2400" b="1" dirty="0" smtClean="0">
                  <a:latin typeface="+mn-lt"/>
                </a:rPr>
                <a:t>tienen </a:t>
              </a:r>
              <a:r>
                <a:rPr lang="es-ES_tradnl" sz="2400" b="1" dirty="0">
                  <a:latin typeface="+mn-lt"/>
                </a:rPr>
                <a:t>un costo no negativo</a:t>
              </a:r>
              <a:r>
                <a:rPr lang="es-ES_tradnl" sz="2400" dirty="0">
                  <a:latin typeface="+mn-lt"/>
                </a:rPr>
                <a:t> </a:t>
              </a:r>
            </a:p>
            <a:p>
              <a:pPr algn="ctr" eaLnBrk="1" hangingPunct="1"/>
              <a:r>
                <a:rPr lang="es-ES_tradnl" sz="2400" dirty="0">
                  <a:latin typeface="+mn-lt"/>
                </a:rPr>
                <a:t> p</a:t>
              </a:r>
              <a:r>
                <a:rPr lang="es-ES_tradnl" sz="2400" dirty="0" smtClean="0">
                  <a:latin typeface="+mn-lt"/>
                </a:rPr>
                <a:t>or </a:t>
              </a:r>
              <a:r>
                <a:rPr lang="es-ES_tradnl" sz="2400" dirty="0">
                  <a:latin typeface="+mn-lt"/>
                </a:rPr>
                <a:t>tanto, se asume que </a:t>
              </a:r>
              <a:r>
                <a:rPr lang="es-ES_tradnl" sz="2400" b="1" i="1" dirty="0">
                  <a:latin typeface="+mn-lt"/>
                </a:rPr>
                <a:t>w</a:t>
              </a:r>
              <a:r>
                <a:rPr lang="es-ES_tradnl" sz="2400" b="1" dirty="0">
                  <a:latin typeface="+mn-lt"/>
                </a:rPr>
                <a:t>(</a:t>
              </a:r>
              <a:r>
                <a:rPr lang="es-ES_tradnl" sz="2400" b="1" i="1" dirty="0">
                  <a:latin typeface="+mn-lt"/>
                </a:rPr>
                <a:t>u</a:t>
              </a:r>
              <a:r>
                <a:rPr lang="es-ES_tradnl" sz="2400" b="1" dirty="0">
                  <a:latin typeface="+mn-lt"/>
                </a:rPr>
                <a:t>, </a:t>
              </a:r>
              <a:r>
                <a:rPr lang="es-ES_tradnl" sz="2400" b="1" i="1" dirty="0">
                  <a:latin typeface="+mn-lt"/>
                </a:rPr>
                <a:t>v</a:t>
              </a:r>
              <a:r>
                <a:rPr lang="es-ES_tradnl" sz="2400" b="1" dirty="0">
                  <a:latin typeface="+mn-lt"/>
                </a:rPr>
                <a:t>) </a:t>
              </a:r>
              <a:r>
                <a:rPr lang="es-ES_tradnl" sz="2400" dirty="0">
                  <a:latin typeface="+mn-lt"/>
                </a:rPr>
                <a:t>≥ </a:t>
              </a:r>
              <a:r>
                <a:rPr lang="es-ES_tradnl" sz="2400" b="1" dirty="0">
                  <a:latin typeface="+mn-lt"/>
                </a:rPr>
                <a:t>0</a:t>
              </a:r>
              <a:r>
                <a:rPr lang="es-ES_tradnl" sz="2400" dirty="0">
                  <a:latin typeface="+mn-lt"/>
                </a:rPr>
                <a:t> </a:t>
              </a:r>
              <a:r>
                <a:rPr lang="es-ES_tradnl" sz="2400" b="1" dirty="0">
                  <a:latin typeface="+mn-lt"/>
                  <a:sym typeface="Symbol" pitchFamily="18" charset="2"/>
                </a:rPr>
                <a:t></a:t>
              </a:r>
              <a:r>
                <a:rPr lang="es-ES_tradnl" sz="2400" b="1" dirty="0">
                  <a:latin typeface="+mn-lt"/>
                </a:rPr>
                <a:t> (</a:t>
              </a:r>
              <a:r>
                <a:rPr lang="es-ES_tradnl" sz="2400" b="1" i="1" dirty="0">
                  <a:latin typeface="+mn-lt"/>
                </a:rPr>
                <a:t>u</a:t>
              </a:r>
              <a:r>
                <a:rPr lang="es-ES_tradnl" sz="2400" b="1" dirty="0">
                  <a:latin typeface="+mn-lt"/>
                </a:rPr>
                <a:t>, </a:t>
              </a:r>
              <a:r>
                <a:rPr lang="es-ES_tradnl" sz="2400" b="1" i="1" dirty="0">
                  <a:latin typeface="+mn-lt"/>
                </a:rPr>
                <a:t>v</a:t>
              </a:r>
              <a:r>
                <a:rPr lang="es-ES_tradnl" sz="2400" b="1" dirty="0">
                  <a:latin typeface="+mn-lt"/>
                </a:rPr>
                <a:t>)</a:t>
              </a:r>
              <a:r>
                <a:rPr lang="es-ES_tradnl" sz="2400" b="1" dirty="0">
                  <a:latin typeface="+mn-lt"/>
                  <a:sym typeface="Symbol" pitchFamily="18" charset="2"/>
                </a:rPr>
                <a:t></a:t>
              </a:r>
              <a:r>
                <a:rPr lang="es-ES_tradnl" sz="2400" b="1" i="1" dirty="0">
                  <a:latin typeface="+mn-lt"/>
                </a:rPr>
                <a:t>E </a:t>
              </a:r>
              <a:endParaRPr lang="es-ES_tradnl" sz="2400" b="1" i="1" dirty="0" smtClean="0">
                <a:latin typeface="+mn-lt"/>
              </a:endParaRPr>
            </a:p>
            <a:p>
              <a:pPr eaLnBrk="1" hangingPunct="1"/>
              <a:endParaRPr lang="es-ES_tradnl" sz="2400" i="1" dirty="0" smtClean="0">
                <a:latin typeface="+mn-lt"/>
              </a:endParaRPr>
            </a:p>
            <a:p>
              <a:pPr algn="ctr" eaLnBrk="1" hangingPunct="1"/>
              <a:r>
                <a:rPr lang="es-ES_tradnl" sz="2400" b="1" dirty="0" smtClean="0">
                  <a:latin typeface="+mn-lt"/>
                </a:rPr>
                <a:t>IDEA GENERAL del Algoritmo de </a:t>
              </a:r>
              <a:r>
                <a:rPr lang="es-ES_tradnl" sz="2400" b="1" dirty="0" err="1" smtClean="0">
                  <a:latin typeface="+mn-lt"/>
                </a:rPr>
                <a:t>Dijkstra</a:t>
              </a:r>
              <a:endParaRPr lang="es-ES_tradnl" sz="2400" b="1" dirty="0" smtClean="0">
                <a:latin typeface="+mn-lt"/>
              </a:endParaRPr>
            </a:p>
            <a:p>
              <a:pPr algn="ctr" eaLnBrk="1" hangingPunct="1"/>
              <a:endParaRPr lang="es-ES_tradnl" sz="2400" b="1" dirty="0">
                <a:latin typeface="+mn-lt"/>
              </a:endParaRPr>
            </a:p>
            <a:p>
              <a:pPr eaLnBrk="1" hangingPunct="1"/>
              <a:r>
                <a:rPr lang="es-ES_tradnl" sz="2400" dirty="0" smtClean="0">
                  <a:latin typeface="+mn-lt"/>
                </a:rPr>
                <a:t>- Mantiene </a:t>
              </a:r>
              <a:r>
                <a:rPr lang="es-ES_tradnl" sz="2400" dirty="0">
                  <a:latin typeface="+mn-lt"/>
                </a:rPr>
                <a:t>un conjunto</a:t>
              </a:r>
              <a:r>
                <a:rPr lang="es-ES_tradnl" sz="2400" b="1" i="1" dirty="0">
                  <a:latin typeface="+mn-lt"/>
                </a:rPr>
                <a:t> </a:t>
              </a:r>
              <a:r>
                <a:rPr lang="es-ES_tradnl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s-ES_tradnl" sz="2400" i="1" dirty="0">
                  <a:latin typeface="+mn-lt"/>
                </a:rPr>
                <a:t> </a:t>
              </a:r>
              <a:r>
                <a:rPr lang="es-ES_tradnl" sz="2400" dirty="0">
                  <a:latin typeface="+mn-lt"/>
                </a:rPr>
                <a:t>con los vértices para los cuales el </a:t>
              </a:r>
              <a:r>
                <a:rPr lang="es-ES_tradnl" sz="2400" b="1" dirty="0">
                  <a:latin typeface="+mn-lt"/>
                </a:rPr>
                <a:t>costo</a:t>
              </a:r>
              <a:r>
                <a:rPr lang="es-ES_tradnl" sz="2400" dirty="0">
                  <a:latin typeface="+mn-lt"/>
                </a:rPr>
                <a:t> del </a:t>
              </a:r>
              <a:r>
                <a:rPr lang="es-ES_tradnl" sz="2400" b="1" i="1" dirty="0">
                  <a:latin typeface="+mn-lt"/>
                </a:rPr>
                <a:t>camino de costo mínimo</a:t>
              </a:r>
              <a:r>
                <a:rPr lang="es-ES_tradnl" sz="2400" dirty="0">
                  <a:latin typeface="+mn-lt"/>
                </a:rPr>
                <a:t> de </a:t>
              </a:r>
              <a:r>
                <a:rPr lang="es-ES_tradnl" sz="2400" b="1" i="1" dirty="0">
                  <a:latin typeface="+mn-lt"/>
                </a:rPr>
                <a:t>s</a:t>
              </a:r>
              <a:r>
                <a:rPr lang="es-ES_tradnl" sz="2400" dirty="0">
                  <a:latin typeface="+mn-lt"/>
                </a:rPr>
                <a:t> a ellos ya ha sido </a:t>
              </a:r>
              <a:r>
                <a:rPr lang="es-ES_tradnl" sz="2400" dirty="0" smtClean="0">
                  <a:latin typeface="+mn-lt"/>
                </a:rPr>
                <a:t>calculado</a:t>
              </a:r>
              <a:endParaRPr lang="es-ES_tradnl" sz="2400" dirty="0">
                <a:latin typeface="+mn-lt"/>
              </a:endParaRPr>
            </a:p>
            <a:p>
              <a:pPr eaLnBrk="1" hangingPunct="1"/>
              <a:r>
                <a:rPr lang="es-ES_tradnl" sz="2400" dirty="0">
                  <a:latin typeface="+mn-lt"/>
                </a:rPr>
                <a:t>- En cada </a:t>
              </a:r>
              <a:r>
                <a:rPr lang="es-ES_tradnl" sz="2400" dirty="0" smtClean="0">
                  <a:latin typeface="+mn-lt"/>
                </a:rPr>
                <a:t>iteración, </a:t>
              </a:r>
              <a:r>
                <a:rPr lang="es-ES_tradnl" sz="2400" dirty="0">
                  <a:latin typeface="+mn-lt"/>
                </a:rPr>
                <a:t>selecciona un vértice </a:t>
              </a:r>
              <a:r>
                <a:rPr lang="es-ES_tradnl" sz="2400" b="1" i="1" dirty="0">
                  <a:latin typeface="+mn-lt"/>
                </a:rPr>
                <a:t>u</a:t>
              </a:r>
              <a:r>
                <a:rPr lang="es-ES_tradnl" sz="2400" dirty="0">
                  <a:latin typeface="+mn-lt"/>
                </a:rPr>
                <a:t> </a:t>
              </a:r>
              <a:r>
                <a:rPr lang="es-ES_tradnl" sz="2400" dirty="0" smtClean="0">
                  <a:latin typeface="+mn-lt"/>
                </a:rPr>
                <a:t>tal </a:t>
              </a:r>
              <a:r>
                <a:rPr lang="es-ES_tradnl" sz="2400" dirty="0">
                  <a:latin typeface="+mn-lt"/>
                </a:rPr>
                <a:t>que </a:t>
              </a:r>
              <a:r>
                <a:rPr lang="es-ES_tradnl" sz="2400" b="1" i="1" dirty="0" err="1">
                  <a:latin typeface="+mn-lt"/>
                </a:rPr>
                <a:t>u</a:t>
              </a:r>
              <a:r>
                <a:rPr lang="es-ES_tradnl" sz="2400" dirty="0" err="1">
                  <a:latin typeface="+mn-lt"/>
                  <a:sym typeface="Symbol" pitchFamily="18" charset="2"/>
                </a:rPr>
                <a:t></a:t>
              </a:r>
              <a:r>
                <a:rPr lang="es-ES_tradnl" sz="2400" b="1" i="1" dirty="0" err="1" smtClean="0">
                  <a:latin typeface="+mn-lt"/>
                </a:rPr>
                <a:t>V</a:t>
              </a:r>
              <a:r>
                <a:rPr lang="es-ES_tradnl" sz="2400" b="1" i="1" dirty="0" err="1">
                  <a:latin typeface="+mn-lt"/>
                </a:rPr>
                <a:t>-</a:t>
              </a:r>
              <a:r>
                <a:rPr lang="es-ES_tradnl" sz="24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s-ES_tradnl" sz="2400" dirty="0" smtClean="0">
                  <a:latin typeface="+mn-lt"/>
                </a:rPr>
                <a:t> </a:t>
              </a:r>
              <a:r>
                <a:rPr lang="es-ES_tradnl" sz="2400" dirty="0">
                  <a:latin typeface="+mn-lt"/>
                </a:rPr>
                <a:t>y  además </a:t>
              </a:r>
              <a:r>
                <a:rPr lang="es-ES_tradnl" sz="2400" dirty="0" smtClean="0">
                  <a:latin typeface="+mn-lt"/>
                </a:rPr>
                <a:t>cumple que: </a:t>
              </a:r>
              <a:r>
                <a:rPr lang="es-ES_tradnl" sz="2400" b="1" dirty="0" smtClean="0">
                  <a:latin typeface="+mn-lt"/>
                  <a:sym typeface="Symbol" pitchFamily="18" charset="2"/>
                </a:rPr>
                <a:t></a:t>
              </a:r>
              <a:r>
                <a:rPr lang="es-ES_tradnl" sz="2400" b="1" i="1" dirty="0" err="1" smtClean="0">
                  <a:latin typeface="+mn-lt"/>
                </a:rPr>
                <a:t>v</a:t>
              </a:r>
              <a:r>
                <a:rPr lang="es-ES_tradnl" sz="2400" b="1" dirty="0" err="1" smtClean="0">
                  <a:latin typeface="+mn-lt"/>
                  <a:sym typeface="Symbol" pitchFamily="18" charset="2"/>
                </a:rPr>
                <a:t></a:t>
              </a:r>
              <a:r>
                <a:rPr lang="es-ES_tradnl" sz="2400" b="1" i="1" dirty="0" err="1" smtClean="0">
                  <a:latin typeface="+mn-lt"/>
                </a:rPr>
                <a:t>V-</a:t>
              </a:r>
              <a:r>
                <a:rPr lang="es-ES_tradnl" sz="24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s-ES_tradnl" sz="2400" dirty="0">
                  <a:latin typeface="+mn-lt"/>
                </a:rPr>
                <a:t>, </a:t>
              </a:r>
              <a:r>
                <a:rPr lang="es-ES_tradnl" sz="2400" b="1" dirty="0">
                  <a:latin typeface="+mn-lt"/>
                </a:rPr>
                <a:t>d[</a:t>
              </a:r>
              <a:r>
                <a:rPr lang="es-ES_tradnl" sz="2400" b="1" i="1" dirty="0">
                  <a:latin typeface="+mn-lt"/>
                </a:rPr>
                <a:t>u</a:t>
              </a:r>
              <a:r>
                <a:rPr lang="es-ES_tradnl" sz="2400" b="1" dirty="0">
                  <a:latin typeface="+mn-lt"/>
                </a:rPr>
                <a:t>] ≤  d[</a:t>
              </a:r>
              <a:r>
                <a:rPr lang="es-ES_tradnl" sz="2400" b="1" i="1" dirty="0">
                  <a:latin typeface="+mn-lt"/>
                </a:rPr>
                <a:t>v</a:t>
              </a:r>
              <a:r>
                <a:rPr lang="es-ES_tradnl" sz="2400" b="1" dirty="0">
                  <a:latin typeface="+mn-lt"/>
                </a:rPr>
                <a:t>] </a:t>
              </a:r>
            </a:p>
            <a:p>
              <a:pPr eaLnBrk="1" hangingPunct="1"/>
              <a:r>
                <a:rPr lang="es-ES_tradnl" sz="2400" dirty="0">
                  <a:latin typeface="+mn-lt"/>
                </a:rPr>
                <a:t>- Adiciona </a:t>
              </a:r>
              <a:r>
                <a:rPr lang="es-ES_tradnl" sz="2400" b="1" i="1" dirty="0">
                  <a:latin typeface="+mn-lt"/>
                </a:rPr>
                <a:t>u</a:t>
              </a:r>
              <a:r>
                <a:rPr lang="es-ES_tradnl" sz="2400" dirty="0">
                  <a:latin typeface="+mn-lt"/>
                </a:rPr>
                <a:t> a </a:t>
              </a:r>
              <a:r>
                <a:rPr lang="es-ES_tradnl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s-ES_tradnl" sz="2400" dirty="0">
                  <a:latin typeface="+mn-lt"/>
                </a:rPr>
                <a:t> </a:t>
              </a:r>
            </a:p>
            <a:p>
              <a:pPr eaLnBrk="1" hangingPunct="1"/>
              <a:r>
                <a:rPr lang="es-ES_tradnl" sz="2400" dirty="0">
                  <a:latin typeface="+mn-lt"/>
                </a:rPr>
                <a:t>- Hace </a:t>
              </a:r>
              <a:r>
                <a:rPr lang="es-ES_tradnl" sz="2400" b="1" i="1" dirty="0">
                  <a:latin typeface="+mn-lt"/>
                </a:rPr>
                <a:t>RELAX</a:t>
              </a:r>
              <a:r>
                <a:rPr lang="es-ES_tradnl" sz="2400" dirty="0">
                  <a:latin typeface="+mn-lt"/>
                </a:rPr>
                <a:t> sobre todos los arcos </a:t>
              </a:r>
              <a:r>
                <a:rPr lang="es-ES_tradnl" sz="2400" b="1" dirty="0">
                  <a:latin typeface="+mn-lt"/>
                </a:rPr>
                <a:t>(</a:t>
              </a:r>
              <a:r>
                <a:rPr lang="es-ES_tradnl" sz="2400" b="1" i="1" dirty="0">
                  <a:latin typeface="+mn-lt"/>
                </a:rPr>
                <a:t>u, v</a:t>
              </a:r>
              <a:r>
                <a:rPr lang="es-ES_tradnl" sz="2400" b="1" dirty="0">
                  <a:latin typeface="+mn-lt"/>
                </a:rPr>
                <a:t>)</a:t>
              </a:r>
              <a:r>
                <a:rPr lang="es-ES_tradnl" sz="2400" b="1" i="1" dirty="0">
                  <a:latin typeface="+mn-lt"/>
                </a:rPr>
                <a:t> </a:t>
              </a:r>
              <a:r>
                <a:rPr lang="es-ES_tradnl" sz="2400" i="1" dirty="0" err="1">
                  <a:latin typeface="+mn-lt"/>
                </a:rPr>
                <a:t>tq</a:t>
              </a:r>
              <a:r>
                <a:rPr lang="es-ES_tradnl" sz="2400" i="1" dirty="0">
                  <a:latin typeface="+mn-lt"/>
                </a:rPr>
                <a:t>. </a:t>
              </a:r>
              <a:r>
                <a:rPr lang="es-ES_tradnl" sz="2400" b="1" i="1" dirty="0" smtClean="0">
                  <a:latin typeface="+mn-lt"/>
                </a:rPr>
                <a:t>v</a:t>
              </a:r>
              <a:r>
                <a:rPr lang="es-ES_tradnl" sz="2400" dirty="0" smtClean="0">
                  <a:latin typeface="+mn-lt"/>
                  <a:sym typeface="Symbol" pitchFamily="18" charset="2"/>
                </a:rPr>
                <a:t></a:t>
              </a:r>
              <a:r>
                <a:rPr lang="es-ES_tradnl" sz="2400" dirty="0" smtClean="0">
                  <a:latin typeface="+mn-lt"/>
                </a:rPr>
                <a:t> </a:t>
              </a:r>
              <a:r>
                <a:rPr lang="es-ES_tradnl" sz="2400" b="1" i="1" dirty="0" smtClean="0">
                  <a:latin typeface="+mn-lt"/>
                </a:rPr>
                <a:t>V-</a:t>
              </a:r>
              <a:r>
                <a:rPr lang="es-ES_tradnl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s-ES_tradnl" sz="2400" dirty="0" smtClean="0">
                  <a:latin typeface="+mn-lt"/>
                </a:rPr>
                <a:t> </a:t>
              </a:r>
              <a:r>
                <a:rPr lang="es-ES_tradnl" sz="2400" dirty="0">
                  <a:latin typeface="+mn-lt"/>
                </a:rPr>
                <a:t>verificando si </a:t>
              </a:r>
              <a:r>
                <a:rPr lang="es-ES_tradnl" sz="2400" b="1" dirty="0">
                  <a:latin typeface="+mn-lt"/>
                </a:rPr>
                <a:t>d[</a:t>
              </a:r>
              <a:r>
                <a:rPr lang="es-ES_tradnl" sz="2400" b="1" i="1" dirty="0">
                  <a:latin typeface="+mn-lt"/>
                </a:rPr>
                <a:t>v</a:t>
              </a:r>
              <a:r>
                <a:rPr lang="es-ES_tradnl" sz="2400" b="1" dirty="0">
                  <a:latin typeface="+mn-lt"/>
                </a:rPr>
                <a:t>]</a:t>
              </a:r>
              <a:r>
                <a:rPr lang="es-ES_tradnl" sz="2400" b="1" i="1" dirty="0">
                  <a:latin typeface="+mn-lt"/>
                </a:rPr>
                <a:t> </a:t>
              </a:r>
              <a:r>
                <a:rPr lang="es-ES_tradnl" sz="2400" dirty="0">
                  <a:latin typeface="+mn-lt"/>
                </a:rPr>
                <a:t>mejora</a:t>
              </a:r>
              <a:r>
                <a:rPr lang="es-ES_tradnl" sz="2400" i="1" dirty="0">
                  <a:latin typeface="+mn-lt"/>
                </a:rPr>
                <a:t>, </a:t>
              </a:r>
              <a:r>
                <a:rPr lang="es-ES_tradnl" sz="2400" dirty="0">
                  <a:latin typeface="+mn-lt"/>
                </a:rPr>
                <a:t>llegando a </a:t>
              </a:r>
              <a:r>
                <a:rPr lang="es-ES_tradnl" sz="2400" b="1" i="1" dirty="0">
                  <a:latin typeface="+mn-lt"/>
                </a:rPr>
                <a:t>v</a:t>
              </a:r>
              <a:r>
                <a:rPr lang="es-ES_tradnl" sz="2400" dirty="0">
                  <a:latin typeface="+mn-lt"/>
                </a:rPr>
                <a:t> desde </a:t>
              </a:r>
              <a:r>
                <a:rPr lang="es-ES_tradnl" sz="2400" b="1" i="1" dirty="0">
                  <a:latin typeface="+mn-lt"/>
                </a:rPr>
                <a:t>u</a:t>
              </a:r>
              <a:r>
                <a:rPr lang="es-ES_tradnl" sz="2400" dirty="0">
                  <a:latin typeface="+mn-lt"/>
                </a:rPr>
                <a:t> </a:t>
              </a: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1238655" y="2094690"/>
              <a:ext cx="7010400" cy="838200"/>
            </a:xfrm>
            <a:prstGeom prst="round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235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2888" y="946150"/>
            <a:ext cx="8748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 dirty="0" smtClean="0">
                <a:latin typeface="+mn-lt"/>
              </a:rPr>
              <a:t>Q</a:t>
            </a:r>
            <a:r>
              <a:rPr lang="es-ES_tradnl" sz="2400" dirty="0">
                <a:latin typeface="+mn-lt"/>
              </a:rPr>
              <a:t>: </a:t>
            </a:r>
            <a:r>
              <a:rPr lang="es-ES_tradnl" sz="2400" b="1" i="1" dirty="0">
                <a:latin typeface="+mn-lt"/>
              </a:rPr>
              <a:t>cola con prioridad</a:t>
            </a:r>
            <a:r>
              <a:rPr lang="es-ES_tradnl" sz="2400" dirty="0">
                <a:latin typeface="+mn-lt"/>
              </a:rPr>
              <a:t> de vértices, ordenados parcialmente según el valor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dirty="0">
                <a:latin typeface="+mn-lt"/>
              </a:rPr>
              <a:t> (los menores valores de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dirty="0">
                <a:latin typeface="+mn-lt"/>
              </a:rPr>
              <a:t> son los más prioritarios)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8" y="2278095"/>
            <a:ext cx="52482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383275" y="374708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BUILD-HEAP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 en O(V)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207525" y="1999035"/>
            <a:ext cx="5791200" cy="44196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94440" y="2422558"/>
            <a:ext cx="3276600" cy="1368425"/>
          </a:xfrm>
          <a:prstGeom prst="wedgeEllipseCallout">
            <a:avLst>
              <a:gd name="adj1" fmla="val -44620"/>
              <a:gd name="adj2" fmla="val 69954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NOTE Similitud con el Algoritmo de PRIM</a:t>
            </a:r>
            <a:endParaRPr lang="es-ES_tradnl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76200"/>
            <a:ext cx="88392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sz="2800" b="1" dirty="0" smtClean="0">
                <a:solidFill>
                  <a:srgbClr val="FF0000"/>
                </a:solidFill>
                <a:latin typeface="+mn-lt"/>
              </a:rPr>
              <a:t>Análisis del algoritmo</a:t>
            </a:r>
          </a:p>
          <a:p>
            <a:pPr eaLnBrk="1" hangingPunct="1">
              <a:spcBef>
                <a:spcPct val="50000"/>
              </a:spcBef>
            </a:pPr>
            <a:r>
              <a:rPr lang="es-MX" sz="2400" b="1" dirty="0" smtClean="0">
                <a:latin typeface="+mn-lt"/>
              </a:rPr>
              <a:t>línea 1</a:t>
            </a:r>
            <a:r>
              <a:rPr lang="es-MX" sz="2400" dirty="0" smtClean="0">
                <a:latin typeface="+mn-lt"/>
              </a:rPr>
              <a:t> - Inicializaciones - </a:t>
            </a:r>
            <a:r>
              <a:rPr lang="es-MX" sz="2400" i="1" dirty="0" smtClean="0">
                <a:latin typeface="+mn-lt"/>
              </a:rPr>
              <a:t>d</a:t>
            </a:r>
            <a:r>
              <a:rPr lang="es-MX" sz="2400" dirty="0" smtClean="0">
                <a:latin typeface="+mn-lt"/>
              </a:rPr>
              <a:t> y </a:t>
            </a:r>
            <a:r>
              <a:rPr lang="es-MX" sz="2400" i="1" dirty="0" smtClean="0">
                <a:latin typeface="+mn-lt"/>
              </a:rPr>
              <a:t>π</a:t>
            </a:r>
            <a:r>
              <a:rPr lang="es-MX" sz="2400" dirty="0" smtClean="0">
                <a:latin typeface="+mn-lt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s-MX" sz="2400" b="1" dirty="0" smtClean="0">
                <a:latin typeface="+mn-lt"/>
              </a:rPr>
              <a:t>línea 2</a:t>
            </a:r>
            <a:r>
              <a:rPr lang="es-MX" sz="2400" dirty="0" smtClean="0">
                <a:latin typeface="+mn-lt"/>
              </a:rPr>
              <a:t> - Inicialización de </a:t>
            </a:r>
            <a:r>
              <a:rPr lang="es-MX" sz="2400" i="1" dirty="0" smtClean="0">
                <a:latin typeface="+mn-lt"/>
              </a:rPr>
              <a:t>S = </a:t>
            </a:r>
            <a:r>
              <a:rPr lang="es-MX" sz="2400" i="1" dirty="0" smtClean="0">
                <a:latin typeface="+mn-lt"/>
                <a:sym typeface="Symbol" pitchFamily="18" charset="2"/>
              </a:rPr>
              <a:t>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400" dirty="0" smtClean="0">
                <a:latin typeface="+mn-lt"/>
              </a:rPr>
              <a:t> El algoritmo al comienzo de cada iteración del ciclo </a:t>
            </a:r>
            <a:r>
              <a:rPr lang="es-MX" sz="2400" b="1" i="1" dirty="0" err="1" smtClean="0">
                <a:latin typeface="+mn-lt"/>
              </a:rPr>
              <a:t>while</a:t>
            </a:r>
            <a:r>
              <a:rPr lang="es-MX" sz="2400" dirty="0" smtClean="0">
                <a:latin typeface="+mn-lt"/>
              </a:rPr>
              <a:t> de las </a:t>
            </a:r>
            <a:r>
              <a:rPr lang="es-MX" sz="2400" b="1" dirty="0" smtClean="0">
                <a:latin typeface="+mn-lt"/>
              </a:rPr>
              <a:t>líneas 4-8 </a:t>
            </a:r>
            <a:r>
              <a:rPr lang="es-MX" sz="2400" b="1" dirty="0" smtClean="0">
                <a:solidFill>
                  <a:srgbClr val="0070C0"/>
                </a:solidFill>
                <a:latin typeface="+mn-lt"/>
              </a:rPr>
              <a:t>mantiene la siguiente invariante</a:t>
            </a:r>
            <a:r>
              <a:rPr lang="es-MX" sz="2400" dirty="0" smtClean="0">
                <a:latin typeface="+mn-lt"/>
              </a:rPr>
              <a:t>:   Q=V-S</a:t>
            </a:r>
          </a:p>
          <a:p>
            <a:pPr eaLnBrk="1" hangingPunct="1">
              <a:spcBef>
                <a:spcPct val="50000"/>
              </a:spcBef>
            </a:pPr>
            <a:r>
              <a:rPr lang="es-MX" sz="2400" b="1" dirty="0" smtClean="0">
                <a:latin typeface="+mn-lt"/>
              </a:rPr>
              <a:t>línea 3</a:t>
            </a:r>
            <a:r>
              <a:rPr lang="es-MX" sz="2400" dirty="0" smtClean="0">
                <a:latin typeface="+mn-lt"/>
              </a:rPr>
              <a:t> -  Inicialización de Q = |</a:t>
            </a:r>
            <a:r>
              <a:rPr lang="es-MX" sz="2400" i="1" dirty="0" smtClean="0">
                <a:latin typeface="+mn-lt"/>
              </a:rPr>
              <a:t>V</a:t>
            </a:r>
            <a:r>
              <a:rPr lang="es-MX" sz="2400" dirty="0" smtClean="0">
                <a:latin typeface="+mn-lt"/>
              </a:rPr>
              <a:t>|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400" dirty="0" smtClean="0">
                <a:latin typeface="+mn-lt"/>
              </a:rPr>
              <a:t> Tras la inicialización se cumple la invariante Q = V-S = V-</a:t>
            </a:r>
            <a:r>
              <a:rPr lang="es-MX" sz="2400" i="1" dirty="0" smtClean="0">
                <a:latin typeface="+mn-lt"/>
              </a:rPr>
              <a:t>Ø = </a:t>
            </a:r>
            <a:r>
              <a:rPr lang="es-MX" sz="2400" dirty="0" smtClean="0">
                <a:latin typeface="+mn-lt"/>
              </a:rPr>
              <a:t>V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400" dirty="0" smtClean="0">
                <a:latin typeface="+mn-lt"/>
              </a:rPr>
              <a:t> En cada iteración del ciclo </a:t>
            </a:r>
            <a:r>
              <a:rPr lang="es-MX" sz="2400" b="1" i="1" dirty="0" err="1" smtClean="0">
                <a:latin typeface="+mn-lt"/>
              </a:rPr>
              <a:t>while</a:t>
            </a:r>
            <a:r>
              <a:rPr lang="es-MX" sz="2400" dirty="0" smtClean="0">
                <a:latin typeface="+mn-lt"/>
              </a:rPr>
              <a:t>, un vértice </a:t>
            </a:r>
            <a:r>
              <a:rPr lang="es-MX" sz="2400" i="1" dirty="0" smtClean="0">
                <a:latin typeface="+mn-lt"/>
              </a:rPr>
              <a:t>u</a:t>
            </a:r>
            <a:r>
              <a:rPr lang="es-MX" sz="2400" dirty="0" smtClean="0">
                <a:latin typeface="+mn-lt"/>
              </a:rPr>
              <a:t> se extrae de Q =V-S y se inserta en el conjunto </a:t>
            </a:r>
            <a:r>
              <a:rPr lang="es-MX" sz="2400" i="1" dirty="0" smtClean="0">
                <a:latin typeface="+mn-lt"/>
              </a:rPr>
              <a:t>S</a:t>
            </a:r>
            <a:r>
              <a:rPr lang="es-MX" sz="2400" dirty="0" smtClean="0">
                <a:latin typeface="+mn-lt"/>
              </a:rPr>
              <a:t>, por tal motivo, se garantiza que se mantenga también la invariante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400" dirty="0" smtClean="0">
                <a:latin typeface="+mn-lt"/>
              </a:rPr>
              <a:t> La primera vez que se itera sobre el ciclo </a:t>
            </a:r>
            <a:r>
              <a:rPr lang="es-MX" sz="2400" b="1" i="1" dirty="0" err="1" smtClean="0">
                <a:latin typeface="+mn-lt"/>
              </a:rPr>
              <a:t>while</a:t>
            </a:r>
            <a:r>
              <a:rPr lang="es-MX" sz="2400" dirty="0" smtClean="0">
                <a:latin typeface="+mn-lt"/>
              </a:rPr>
              <a:t>, </a:t>
            </a:r>
            <a:r>
              <a:rPr lang="es-MX" sz="2400" i="1" dirty="0" smtClean="0">
                <a:latin typeface="+mn-lt"/>
              </a:rPr>
              <a:t>u=s</a:t>
            </a:r>
            <a:r>
              <a:rPr lang="es-MX" sz="2400" dirty="0" smtClean="0">
                <a:latin typeface="+mn-lt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s-MX" sz="2400" b="1" dirty="0" smtClean="0">
                <a:latin typeface="+mn-lt"/>
              </a:rPr>
              <a:t>líneas 7-8 </a:t>
            </a:r>
            <a:r>
              <a:rPr lang="es-MX" sz="2400" dirty="0" smtClean="0">
                <a:latin typeface="+mn-lt"/>
              </a:rPr>
              <a:t>- Se aplica </a:t>
            </a:r>
            <a:r>
              <a:rPr lang="es-MX" sz="2400" b="1" i="1" dirty="0" smtClean="0">
                <a:latin typeface="+mn-lt"/>
              </a:rPr>
              <a:t>RELAX </a:t>
            </a:r>
            <a:r>
              <a:rPr lang="es-MX" sz="2400" dirty="0" smtClean="0">
                <a:latin typeface="+mn-lt"/>
              </a:rPr>
              <a:t>a cada arco </a:t>
            </a:r>
            <a:r>
              <a:rPr lang="es-MX" sz="2400" i="1" dirty="0" smtClean="0">
                <a:latin typeface="+mn-lt"/>
              </a:rPr>
              <a:t>(u, v)</a:t>
            </a:r>
            <a:r>
              <a:rPr lang="es-MX" sz="2400" dirty="0" smtClean="0">
                <a:latin typeface="+mn-lt"/>
              </a:rPr>
              <a:t> que parte desde </a:t>
            </a:r>
            <a:r>
              <a:rPr lang="es-MX" sz="2400" i="1" dirty="0" smtClean="0">
                <a:latin typeface="+mn-lt"/>
              </a:rPr>
              <a:t>u</a:t>
            </a:r>
            <a:r>
              <a:rPr lang="es-MX" sz="2400" dirty="0" smtClean="0">
                <a:latin typeface="+mn-lt"/>
              </a:rPr>
              <a:t> (arcos entre </a:t>
            </a:r>
            <a:r>
              <a:rPr lang="es-MX" sz="2400" i="1" dirty="0" smtClean="0">
                <a:latin typeface="+mn-lt"/>
              </a:rPr>
              <a:t>u</a:t>
            </a:r>
            <a:r>
              <a:rPr lang="es-MX" sz="2400" dirty="0" smtClean="0">
                <a:latin typeface="+mn-lt"/>
              </a:rPr>
              <a:t> y sus adyacentes). Con ello se actualizan los valores de </a:t>
            </a:r>
            <a:r>
              <a:rPr lang="es-MX" sz="2400" i="1" dirty="0" smtClean="0">
                <a:latin typeface="+mn-lt"/>
              </a:rPr>
              <a:t>d[v]</a:t>
            </a:r>
            <a:r>
              <a:rPr lang="es-MX" sz="2400" dirty="0" smtClean="0">
                <a:latin typeface="+mn-lt"/>
              </a:rPr>
              <a:t> y de </a:t>
            </a:r>
            <a:r>
              <a:rPr lang="es-MX" sz="2400" i="1" dirty="0" smtClean="0">
                <a:latin typeface="+mn-lt"/>
              </a:rPr>
              <a:t>π[v]</a:t>
            </a:r>
            <a:endParaRPr lang="es-MX" sz="24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24518" y="2133600"/>
            <a:ext cx="1008062" cy="4318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257 Grupo"/>
          <p:cNvGrpSpPr/>
          <p:nvPr/>
        </p:nvGrpSpPr>
        <p:grpSpPr>
          <a:xfrm>
            <a:off x="6066242" y="1177421"/>
            <a:ext cx="3077758" cy="2455863"/>
            <a:chOff x="-17058" y="396875"/>
            <a:chExt cx="3077758" cy="2455863"/>
          </a:xfrm>
        </p:grpSpPr>
        <p:sp>
          <p:nvSpPr>
            <p:cNvPr id="259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0</a:t>
              </a:r>
              <a:endParaRPr lang="es-ES_tradnl" b="1">
                <a:solidFill>
                  <a:schemeClr val="bg1"/>
                </a:solidFill>
              </a:endParaRPr>
            </a:p>
          </p:txBody>
        </p:sp>
        <p:sp>
          <p:nvSpPr>
            <p:cNvPr id="260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8</a:t>
              </a:r>
              <a:endParaRPr lang="es-ES_tradnl" b="1" dirty="0"/>
            </a:p>
          </p:txBody>
        </p:sp>
        <p:sp>
          <p:nvSpPr>
            <p:cNvPr id="261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14</a:t>
              </a:r>
              <a:endParaRPr lang="es-ES_tradnl" b="1" dirty="0"/>
            </a:p>
          </p:txBody>
        </p:sp>
        <p:sp>
          <p:nvSpPr>
            <p:cNvPr id="262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5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263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7</a:t>
              </a:r>
              <a:endParaRPr lang="es-ES_tradnl" b="1" dirty="0"/>
            </a:p>
          </p:txBody>
        </p:sp>
        <p:sp>
          <p:nvSpPr>
            <p:cNvPr id="264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0"/>
            <p:cNvSpPr txBox="1">
              <a:spLocks noChangeArrowheads="1"/>
            </p:cNvSpPr>
            <p:nvPr/>
          </p:nvSpPr>
          <p:spPr bwMode="auto">
            <a:xfrm>
              <a:off x="262890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6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4" name="Text Box 21"/>
            <p:cNvSpPr txBox="1">
              <a:spLocks noChangeArrowheads="1"/>
            </p:cNvSpPr>
            <p:nvPr/>
          </p:nvSpPr>
          <p:spPr bwMode="auto">
            <a:xfrm>
              <a:off x="216535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4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1763713" y="692150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6" name="Text Box 23"/>
            <p:cNvSpPr txBox="1">
              <a:spLocks noChangeArrowheads="1"/>
            </p:cNvSpPr>
            <p:nvPr/>
          </p:nvSpPr>
          <p:spPr bwMode="auto">
            <a:xfrm>
              <a:off x="1763713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7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Text Box 25"/>
            <p:cNvSpPr txBox="1">
              <a:spLocks noChangeArrowheads="1"/>
            </p:cNvSpPr>
            <p:nvPr/>
          </p:nvSpPr>
          <p:spPr bwMode="auto">
            <a:xfrm>
              <a:off x="1812925" y="11572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9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9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7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0" name="Text Box 27"/>
            <p:cNvSpPr txBox="1">
              <a:spLocks noChangeArrowheads="1"/>
            </p:cNvSpPr>
            <p:nvPr/>
          </p:nvSpPr>
          <p:spPr bwMode="auto">
            <a:xfrm>
              <a:off x="1476375" y="13477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3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1" name="Text Box 28"/>
            <p:cNvSpPr txBox="1">
              <a:spLocks noChangeArrowheads="1"/>
            </p:cNvSpPr>
            <p:nvPr/>
          </p:nvSpPr>
          <p:spPr bwMode="auto">
            <a:xfrm>
              <a:off x="971550" y="133191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2" name="Text Box 29"/>
            <p:cNvSpPr txBox="1">
              <a:spLocks noChangeArrowheads="1"/>
            </p:cNvSpPr>
            <p:nvPr/>
          </p:nvSpPr>
          <p:spPr bwMode="auto">
            <a:xfrm>
              <a:off x="612775" y="900113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10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3" name="Text Box 30"/>
            <p:cNvSpPr txBox="1">
              <a:spLocks noChangeArrowheads="1"/>
            </p:cNvSpPr>
            <p:nvPr/>
          </p:nvSpPr>
          <p:spPr bwMode="auto">
            <a:xfrm>
              <a:off x="612775" y="1860550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5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4" name="Text Box 31"/>
            <p:cNvSpPr txBox="1">
              <a:spLocks noChangeArrowheads="1"/>
            </p:cNvSpPr>
            <p:nvPr/>
          </p:nvSpPr>
          <p:spPr bwMode="auto">
            <a:xfrm>
              <a:off x="-17058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/>
                <a:t>s</a:t>
              </a:r>
              <a:endParaRPr lang="es-ES_tradnl" i="1" dirty="0"/>
            </a:p>
          </p:txBody>
        </p:sp>
        <p:sp>
          <p:nvSpPr>
            <p:cNvPr id="285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286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287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288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sp>
        <p:nvSpPr>
          <p:cNvPr id="289" name="288 CuadroTexto"/>
          <p:cNvSpPr txBox="1"/>
          <p:nvPr/>
        </p:nvSpPr>
        <p:spPr>
          <a:xfrm>
            <a:off x="6665135" y="3920621"/>
            <a:ext cx="2338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S=</a:t>
            </a:r>
            <a:r>
              <a:rPr lang="en-US" dirty="0" smtClean="0">
                <a:sym typeface="Symbol"/>
              </a:rPr>
              <a:t>{s, y}</a:t>
            </a:r>
            <a:endParaRPr lang="en-US" dirty="0" smtClean="0"/>
          </a:p>
          <a:p>
            <a:r>
              <a:rPr lang="en-US" dirty="0" smtClean="0"/>
              <a:t>V-S{t, x, z}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d[s]=0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[s]=null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d[t]=</a:t>
            </a:r>
            <a:r>
              <a:rPr lang="es-ES_tradnl" dirty="0" smtClean="0"/>
              <a:t>8</a:t>
            </a:r>
            <a:r>
              <a:rPr lang="es-ES_tradnl" b="1" dirty="0" smtClean="0"/>
              <a:t>	</a:t>
            </a:r>
            <a:r>
              <a:rPr lang="en-US" dirty="0" smtClean="0">
                <a:sym typeface="Symbol"/>
              </a:rPr>
              <a:t>[t]=y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d[y]=</a:t>
            </a:r>
            <a:r>
              <a:rPr lang="es-ES_tradnl" b="1" dirty="0">
                <a:solidFill>
                  <a:srgbClr val="FF0000"/>
                </a:solidFill>
              </a:rPr>
              <a:t>5</a:t>
            </a:r>
            <a:r>
              <a:rPr lang="es-ES_tradnl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[y]=s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d[x]=</a:t>
            </a:r>
            <a:r>
              <a:rPr lang="es-ES_tradnl" dirty="0" smtClean="0"/>
              <a:t>14</a:t>
            </a:r>
            <a:r>
              <a:rPr lang="es-ES_tradnl" b="1" dirty="0" smtClean="0"/>
              <a:t>	</a:t>
            </a:r>
            <a:r>
              <a:rPr lang="en-US" dirty="0" smtClean="0">
                <a:sym typeface="Symbol"/>
              </a:rPr>
              <a:t>[x]=y</a:t>
            </a:r>
            <a:endParaRPr lang="en-US" dirty="0" smtClean="0"/>
          </a:p>
          <a:p>
            <a:r>
              <a:rPr lang="en-US" b="1" dirty="0" smtClean="0"/>
              <a:t>d[z]=</a:t>
            </a:r>
            <a:r>
              <a:rPr lang="es-ES_tradnl" b="1" dirty="0" smtClean="0"/>
              <a:t>7	</a:t>
            </a:r>
            <a:r>
              <a:rPr lang="en-US" dirty="0" smtClean="0">
                <a:sym typeface="Symbol"/>
              </a:rPr>
              <a:t>[z]=y</a:t>
            </a:r>
            <a:endParaRPr lang="es-ES" dirty="0"/>
          </a:p>
        </p:txBody>
      </p:sp>
      <p:grpSp>
        <p:nvGrpSpPr>
          <p:cNvPr id="67" name="66 Grupo"/>
          <p:cNvGrpSpPr/>
          <p:nvPr/>
        </p:nvGrpSpPr>
        <p:grpSpPr>
          <a:xfrm>
            <a:off x="59985" y="1066800"/>
            <a:ext cx="3019393" cy="2701449"/>
            <a:chOff x="2397" y="396875"/>
            <a:chExt cx="3019393" cy="2455863"/>
          </a:xfrm>
        </p:grpSpPr>
        <p:sp>
          <p:nvSpPr>
            <p:cNvPr id="68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  <a:endParaRPr lang="es-ES_tradnl" b="1"/>
            </a:p>
          </p:txBody>
        </p:sp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/>
                <a:t>∞</a:t>
              </a: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/>
                <a:t>∞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/>
                <a:t>∞</a:t>
              </a:r>
            </a:p>
          </p:txBody>
        </p:sp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/>
                <a:t>∞</a:t>
              </a: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0"/>
            <p:cNvSpPr txBox="1">
              <a:spLocks noChangeArrowheads="1"/>
            </p:cNvSpPr>
            <p:nvPr/>
          </p:nvSpPr>
          <p:spPr bwMode="auto">
            <a:xfrm>
              <a:off x="2589990" y="1418280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6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2197067" y="1422624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4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1802623" y="780581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1796612" y="2136104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1812925" y="1249049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9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1908175" y="1705647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7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1418010" y="1365474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3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1029915" y="1367286"/>
              <a:ext cx="43180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632230" y="970859"/>
              <a:ext cx="576263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10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651685" y="1782330"/>
              <a:ext cx="576263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5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2397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/>
                <a:t>s</a:t>
              </a:r>
              <a:endParaRPr lang="es-ES_tradnl" i="1" dirty="0"/>
            </a:p>
          </p:txBody>
        </p:sp>
        <p:sp>
          <p:nvSpPr>
            <p:cNvPr id="94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95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96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97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sp>
        <p:nvSpPr>
          <p:cNvPr id="98" name="97 CuadroTexto"/>
          <p:cNvSpPr txBox="1"/>
          <p:nvPr/>
        </p:nvSpPr>
        <p:spPr>
          <a:xfrm>
            <a:off x="533400" y="3863876"/>
            <a:ext cx="2338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S=</a:t>
            </a:r>
            <a:r>
              <a:rPr lang="en-US" dirty="0" smtClean="0">
                <a:sym typeface="Symbol"/>
              </a:rPr>
              <a:t></a:t>
            </a:r>
            <a:endParaRPr lang="en-US" dirty="0" smtClean="0"/>
          </a:p>
          <a:p>
            <a:r>
              <a:rPr lang="en-US" dirty="0" smtClean="0"/>
              <a:t>V-S{s, t, y, x, z}</a:t>
            </a:r>
          </a:p>
          <a:p>
            <a:endParaRPr lang="en-US" dirty="0" smtClean="0"/>
          </a:p>
          <a:p>
            <a:r>
              <a:rPr lang="en-US" b="1" dirty="0" smtClean="0"/>
              <a:t>d[s]=0</a:t>
            </a: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[s]=null</a:t>
            </a:r>
            <a:endParaRPr lang="en-US" dirty="0" smtClean="0"/>
          </a:p>
          <a:p>
            <a:r>
              <a:rPr lang="en-US" dirty="0" smtClean="0"/>
              <a:t>d[t]=</a:t>
            </a:r>
            <a:r>
              <a:rPr lang="es-ES_tradnl" b="1" dirty="0" smtClean="0"/>
              <a:t>∞	</a:t>
            </a:r>
            <a:r>
              <a:rPr lang="en-US" dirty="0" smtClean="0">
                <a:sym typeface="Symbol"/>
              </a:rPr>
              <a:t>[t]=null</a:t>
            </a:r>
            <a:endParaRPr lang="en-US" dirty="0" smtClean="0"/>
          </a:p>
          <a:p>
            <a:r>
              <a:rPr lang="en-US" dirty="0" smtClean="0"/>
              <a:t>d[y]=</a:t>
            </a:r>
            <a:r>
              <a:rPr lang="es-ES_tradnl" b="1" dirty="0" smtClean="0"/>
              <a:t>∞	</a:t>
            </a:r>
            <a:r>
              <a:rPr lang="en-US" dirty="0" smtClean="0">
                <a:sym typeface="Symbol"/>
              </a:rPr>
              <a:t>[y]=null</a:t>
            </a:r>
            <a:endParaRPr lang="en-US" dirty="0" smtClean="0"/>
          </a:p>
          <a:p>
            <a:r>
              <a:rPr lang="en-US" dirty="0" smtClean="0"/>
              <a:t>d[x]=</a:t>
            </a:r>
            <a:r>
              <a:rPr lang="es-ES_tradnl" b="1" dirty="0" smtClean="0"/>
              <a:t>∞	</a:t>
            </a:r>
            <a:r>
              <a:rPr lang="en-US" dirty="0" smtClean="0">
                <a:sym typeface="Symbol"/>
              </a:rPr>
              <a:t>[x]=null</a:t>
            </a:r>
            <a:endParaRPr lang="en-US" dirty="0" smtClean="0"/>
          </a:p>
          <a:p>
            <a:r>
              <a:rPr lang="en-US" dirty="0" smtClean="0"/>
              <a:t>d[z]=</a:t>
            </a:r>
            <a:r>
              <a:rPr lang="es-ES_tradnl" b="1" dirty="0" smtClean="0"/>
              <a:t>∞	</a:t>
            </a:r>
            <a:r>
              <a:rPr lang="en-US" dirty="0" smtClean="0">
                <a:sym typeface="Symbol"/>
              </a:rPr>
              <a:t>[z]=null</a:t>
            </a:r>
            <a:endParaRPr lang="es-ES" dirty="0"/>
          </a:p>
        </p:txBody>
      </p:sp>
      <p:grpSp>
        <p:nvGrpSpPr>
          <p:cNvPr id="99" name="98 Grupo"/>
          <p:cNvGrpSpPr/>
          <p:nvPr/>
        </p:nvGrpSpPr>
        <p:grpSpPr>
          <a:xfrm>
            <a:off x="3103594" y="1120676"/>
            <a:ext cx="3058303" cy="2455863"/>
            <a:chOff x="2397" y="396875"/>
            <a:chExt cx="3058303" cy="2455863"/>
          </a:xfrm>
        </p:grpSpPr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0</a:t>
              </a:r>
              <a:endParaRPr lang="es-ES_tradnl" b="1">
                <a:solidFill>
                  <a:schemeClr val="bg1"/>
                </a:solidFill>
              </a:endParaRPr>
            </a:p>
          </p:txBody>
        </p:sp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10</a:t>
              </a:r>
              <a:endParaRPr lang="es-ES_tradnl" b="1" dirty="0"/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/>
                <a:t>∞</a:t>
              </a: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5</a:t>
              </a:r>
              <a:endParaRPr lang="es-ES_tradnl" b="1" dirty="0"/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/>
                <a:t>∞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262890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6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5" name="Text Box 21"/>
            <p:cNvSpPr txBox="1">
              <a:spLocks noChangeArrowheads="1"/>
            </p:cNvSpPr>
            <p:nvPr/>
          </p:nvSpPr>
          <p:spPr bwMode="auto">
            <a:xfrm>
              <a:off x="216535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4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6" name="Text Box 22"/>
            <p:cNvSpPr txBox="1">
              <a:spLocks noChangeArrowheads="1"/>
            </p:cNvSpPr>
            <p:nvPr/>
          </p:nvSpPr>
          <p:spPr bwMode="auto">
            <a:xfrm>
              <a:off x="1763713" y="692150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7" name="Text Box 23"/>
            <p:cNvSpPr txBox="1">
              <a:spLocks noChangeArrowheads="1"/>
            </p:cNvSpPr>
            <p:nvPr/>
          </p:nvSpPr>
          <p:spPr bwMode="auto">
            <a:xfrm>
              <a:off x="1763713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8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25"/>
            <p:cNvSpPr txBox="1">
              <a:spLocks noChangeArrowheads="1"/>
            </p:cNvSpPr>
            <p:nvPr/>
          </p:nvSpPr>
          <p:spPr bwMode="auto">
            <a:xfrm>
              <a:off x="1812925" y="11572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70C0"/>
                  </a:solidFill>
                </a:rPr>
                <a:t>9</a:t>
              </a:r>
              <a:endParaRPr lang="es-ES_tradnl" sz="1600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7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1" name="Text Box 27"/>
            <p:cNvSpPr txBox="1">
              <a:spLocks noChangeArrowheads="1"/>
            </p:cNvSpPr>
            <p:nvPr/>
          </p:nvSpPr>
          <p:spPr bwMode="auto">
            <a:xfrm>
              <a:off x="1476375" y="13477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3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2" name="Text Box 28"/>
            <p:cNvSpPr txBox="1">
              <a:spLocks noChangeArrowheads="1"/>
            </p:cNvSpPr>
            <p:nvPr/>
          </p:nvSpPr>
          <p:spPr bwMode="auto">
            <a:xfrm>
              <a:off x="971550" y="133191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3" name="Text Box 29"/>
            <p:cNvSpPr txBox="1">
              <a:spLocks noChangeArrowheads="1"/>
            </p:cNvSpPr>
            <p:nvPr/>
          </p:nvSpPr>
          <p:spPr bwMode="auto">
            <a:xfrm>
              <a:off x="612775" y="900113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10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4" name="Text Box 30"/>
            <p:cNvSpPr txBox="1">
              <a:spLocks noChangeArrowheads="1"/>
            </p:cNvSpPr>
            <p:nvPr/>
          </p:nvSpPr>
          <p:spPr bwMode="auto">
            <a:xfrm>
              <a:off x="612775" y="1860550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5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5" name="Text Box 31"/>
            <p:cNvSpPr txBox="1">
              <a:spLocks noChangeArrowheads="1"/>
            </p:cNvSpPr>
            <p:nvPr/>
          </p:nvSpPr>
          <p:spPr bwMode="auto">
            <a:xfrm>
              <a:off x="2397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/>
                <a:t>s</a:t>
              </a:r>
              <a:endParaRPr lang="es-ES_tradnl" i="1" dirty="0"/>
            </a:p>
          </p:txBody>
        </p:sp>
        <p:sp>
          <p:nvSpPr>
            <p:cNvPr id="126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127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128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129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sp>
        <p:nvSpPr>
          <p:cNvPr id="130" name="129 CuadroTexto"/>
          <p:cNvSpPr txBox="1"/>
          <p:nvPr/>
        </p:nvSpPr>
        <p:spPr>
          <a:xfrm>
            <a:off x="3594909" y="3863876"/>
            <a:ext cx="2338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S=</a:t>
            </a:r>
            <a:r>
              <a:rPr lang="en-US" dirty="0" smtClean="0">
                <a:sym typeface="Symbol"/>
              </a:rPr>
              <a:t>{s}</a:t>
            </a:r>
            <a:endParaRPr lang="en-US" dirty="0" smtClean="0"/>
          </a:p>
          <a:p>
            <a:r>
              <a:rPr lang="en-US" dirty="0" smtClean="0"/>
              <a:t>V-S{t, y, x, z}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d[s]=0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[s]=null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d[t]=</a:t>
            </a:r>
            <a:r>
              <a:rPr lang="es-ES_tradnl" dirty="0" smtClean="0"/>
              <a:t>10</a:t>
            </a:r>
            <a:r>
              <a:rPr lang="es-ES_tradnl" b="1" dirty="0" smtClean="0"/>
              <a:t>	</a:t>
            </a:r>
            <a:r>
              <a:rPr lang="en-US" dirty="0" smtClean="0">
                <a:sym typeface="Symbol"/>
              </a:rPr>
              <a:t>[t]=s</a:t>
            </a:r>
            <a:endParaRPr lang="en-US" dirty="0" smtClean="0"/>
          </a:p>
          <a:p>
            <a:r>
              <a:rPr lang="en-US" b="1" dirty="0" smtClean="0"/>
              <a:t>d[y]=</a:t>
            </a:r>
            <a:r>
              <a:rPr lang="es-ES_tradnl" b="1" dirty="0"/>
              <a:t>5</a:t>
            </a:r>
            <a:r>
              <a:rPr lang="es-ES_tradnl" dirty="0" smtClean="0"/>
              <a:t>	</a:t>
            </a:r>
            <a:r>
              <a:rPr lang="en-US" dirty="0" smtClean="0">
                <a:sym typeface="Symbol"/>
              </a:rPr>
              <a:t>[y]=s</a:t>
            </a:r>
            <a:endParaRPr lang="en-US" dirty="0" smtClean="0"/>
          </a:p>
          <a:p>
            <a:r>
              <a:rPr lang="en-US" dirty="0" smtClean="0"/>
              <a:t>d[x]=</a:t>
            </a:r>
            <a:r>
              <a:rPr lang="es-ES_tradnl" b="1" dirty="0" smtClean="0"/>
              <a:t>∞	</a:t>
            </a:r>
            <a:r>
              <a:rPr lang="en-US" dirty="0" smtClean="0">
                <a:sym typeface="Symbol"/>
              </a:rPr>
              <a:t>[x]=null</a:t>
            </a:r>
            <a:endParaRPr lang="en-US" dirty="0" smtClean="0"/>
          </a:p>
          <a:p>
            <a:r>
              <a:rPr lang="en-US" dirty="0" smtClean="0"/>
              <a:t>d[z]=</a:t>
            </a:r>
            <a:r>
              <a:rPr lang="es-ES_tradnl" b="1" dirty="0" smtClean="0"/>
              <a:t>∞	</a:t>
            </a:r>
            <a:r>
              <a:rPr lang="en-US" dirty="0" smtClean="0">
                <a:sym typeface="Symbol"/>
              </a:rPr>
              <a:t>[z]=null</a:t>
            </a:r>
            <a:endParaRPr lang="es-ES" dirty="0"/>
          </a:p>
        </p:txBody>
      </p:sp>
      <p:sp>
        <p:nvSpPr>
          <p:cNvPr id="2" name="1 Elipse"/>
          <p:cNvSpPr/>
          <p:nvPr/>
        </p:nvSpPr>
        <p:spPr>
          <a:xfrm>
            <a:off x="534178" y="4691267"/>
            <a:ext cx="863600" cy="31847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4" name="163 Elipse"/>
          <p:cNvSpPr/>
          <p:nvPr/>
        </p:nvSpPr>
        <p:spPr>
          <a:xfrm>
            <a:off x="3594910" y="5261957"/>
            <a:ext cx="863600" cy="31847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64 Elipse"/>
          <p:cNvSpPr/>
          <p:nvPr/>
        </p:nvSpPr>
        <p:spPr>
          <a:xfrm>
            <a:off x="6653213" y="5853722"/>
            <a:ext cx="863600" cy="31847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1 Título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Ejecutando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0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257 Grupo"/>
          <p:cNvGrpSpPr/>
          <p:nvPr/>
        </p:nvGrpSpPr>
        <p:grpSpPr>
          <a:xfrm>
            <a:off x="-49213" y="1066800"/>
            <a:ext cx="3097213" cy="2455863"/>
            <a:chOff x="-36513" y="396875"/>
            <a:chExt cx="3097213" cy="2455863"/>
          </a:xfrm>
        </p:grpSpPr>
        <p:sp>
          <p:nvSpPr>
            <p:cNvPr id="259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0</a:t>
              </a:r>
              <a:endParaRPr lang="es-ES_tradnl" b="1">
                <a:solidFill>
                  <a:schemeClr val="bg1"/>
                </a:solidFill>
              </a:endParaRPr>
            </a:p>
          </p:txBody>
        </p:sp>
        <p:sp>
          <p:nvSpPr>
            <p:cNvPr id="260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8</a:t>
              </a:r>
              <a:endParaRPr lang="es-ES_tradnl" b="1" dirty="0"/>
            </a:p>
          </p:txBody>
        </p:sp>
        <p:sp>
          <p:nvSpPr>
            <p:cNvPr id="261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13</a:t>
              </a:r>
              <a:endParaRPr lang="es-ES_tradnl" b="1" dirty="0"/>
            </a:p>
          </p:txBody>
        </p:sp>
        <p:sp>
          <p:nvSpPr>
            <p:cNvPr id="262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5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263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7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264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0"/>
            <p:cNvSpPr txBox="1">
              <a:spLocks noChangeArrowheads="1"/>
            </p:cNvSpPr>
            <p:nvPr/>
          </p:nvSpPr>
          <p:spPr bwMode="auto">
            <a:xfrm>
              <a:off x="262890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6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4" name="Text Box 21"/>
            <p:cNvSpPr txBox="1">
              <a:spLocks noChangeArrowheads="1"/>
            </p:cNvSpPr>
            <p:nvPr/>
          </p:nvSpPr>
          <p:spPr bwMode="auto">
            <a:xfrm>
              <a:off x="2151014" y="1414584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4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1763713" y="692150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6" name="Text Box 23"/>
            <p:cNvSpPr txBox="1">
              <a:spLocks noChangeArrowheads="1"/>
            </p:cNvSpPr>
            <p:nvPr/>
          </p:nvSpPr>
          <p:spPr bwMode="auto">
            <a:xfrm>
              <a:off x="1763713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7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Text Box 25"/>
            <p:cNvSpPr txBox="1">
              <a:spLocks noChangeArrowheads="1"/>
            </p:cNvSpPr>
            <p:nvPr/>
          </p:nvSpPr>
          <p:spPr bwMode="auto">
            <a:xfrm>
              <a:off x="1812925" y="11572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</a:rPr>
                <a:t>9</a:t>
              </a:r>
              <a:endParaRPr lang="es-ES_tradnl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79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7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0" name="Text Box 27"/>
            <p:cNvSpPr txBox="1">
              <a:spLocks noChangeArrowheads="1"/>
            </p:cNvSpPr>
            <p:nvPr/>
          </p:nvSpPr>
          <p:spPr bwMode="auto">
            <a:xfrm>
              <a:off x="1476375" y="13477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3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1" name="Text Box 28"/>
            <p:cNvSpPr txBox="1">
              <a:spLocks noChangeArrowheads="1"/>
            </p:cNvSpPr>
            <p:nvPr/>
          </p:nvSpPr>
          <p:spPr bwMode="auto">
            <a:xfrm>
              <a:off x="971550" y="133191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2" name="Text Box 29"/>
            <p:cNvSpPr txBox="1">
              <a:spLocks noChangeArrowheads="1"/>
            </p:cNvSpPr>
            <p:nvPr/>
          </p:nvSpPr>
          <p:spPr bwMode="auto">
            <a:xfrm>
              <a:off x="612775" y="900113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10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3" name="Text Box 30"/>
            <p:cNvSpPr txBox="1">
              <a:spLocks noChangeArrowheads="1"/>
            </p:cNvSpPr>
            <p:nvPr/>
          </p:nvSpPr>
          <p:spPr bwMode="auto">
            <a:xfrm>
              <a:off x="612775" y="1860550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5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84" name="Text Box 31"/>
            <p:cNvSpPr txBox="1">
              <a:spLocks noChangeArrowheads="1"/>
            </p:cNvSpPr>
            <p:nvPr/>
          </p:nvSpPr>
          <p:spPr bwMode="auto">
            <a:xfrm>
              <a:off x="-36513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/>
                <a:t>s</a:t>
              </a:r>
              <a:endParaRPr lang="es-ES_tradnl" i="1" dirty="0"/>
            </a:p>
          </p:txBody>
        </p:sp>
        <p:sp>
          <p:nvSpPr>
            <p:cNvPr id="285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286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287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288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sp>
        <p:nvSpPr>
          <p:cNvPr id="289" name="288 CuadroTexto"/>
          <p:cNvSpPr txBox="1"/>
          <p:nvPr/>
        </p:nvSpPr>
        <p:spPr>
          <a:xfrm>
            <a:off x="481012" y="3810000"/>
            <a:ext cx="2338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S=</a:t>
            </a:r>
            <a:r>
              <a:rPr lang="en-US" dirty="0" smtClean="0">
                <a:sym typeface="Symbol"/>
              </a:rPr>
              <a:t>{s, y, z}</a:t>
            </a:r>
            <a:endParaRPr lang="en-US" dirty="0" smtClean="0"/>
          </a:p>
          <a:p>
            <a:r>
              <a:rPr lang="en-US" dirty="0" smtClean="0"/>
              <a:t>V-S{t, x}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d[s]=0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[s]=null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d[t]=</a:t>
            </a:r>
            <a:r>
              <a:rPr lang="es-ES_tradnl" b="1" dirty="0" smtClean="0"/>
              <a:t>8	</a:t>
            </a:r>
            <a:r>
              <a:rPr lang="en-US" dirty="0" smtClean="0">
                <a:sym typeface="Symbol"/>
              </a:rPr>
              <a:t>[t]=y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d[y]=</a:t>
            </a:r>
            <a:r>
              <a:rPr lang="es-ES_tradnl" b="1" dirty="0">
                <a:solidFill>
                  <a:srgbClr val="FF0000"/>
                </a:solidFill>
              </a:rPr>
              <a:t>5</a:t>
            </a:r>
            <a:r>
              <a:rPr lang="es-ES_tradnl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[y]=s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d[x]=</a:t>
            </a:r>
            <a:r>
              <a:rPr lang="es-ES_tradnl" dirty="0" smtClean="0"/>
              <a:t>13</a:t>
            </a:r>
            <a:r>
              <a:rPr lang="es-ES_tradnl" b="1" dirty="0" smtClean="0"/>
              <a:t>	</a:t>
            </a:r>
            <a:r>
              <a:rPr lang="en-US" dirty="0" smtClean="0">
                <a:sym typeface="Symbol"/>
              </a:rPr>
              <a:t>[x]=z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d[z]=</a:t>
            </a:r>
            <a:r>
              <a:rPr lang="es-ES_tradnl" b="1" dirty="0" smtClean="0">
                <a:solidFill>
                  <a:srgbClr val="FF0000"/>
                </a:solidFill>
              </a:rPr>
              <a:t>7</a:t>
            </a:r>
            <a:r>
              <a:rPr lang="es-ES_tradnl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[z]=y</a:t>
            </a:r>
            <a:endParaRPr lang="es-ES" b="1" dirty="0">
              <a:solidFill>
                <a:srgbClr val="FF0000"/>
              </a:solidFill>
            </a:endParaRPr>
          </a:p>
        </p:txBody>
      </p:sp>
      <p:grpSp>
        <p:nvGrpSpPr>
          <p:cNvPr id="67" name="66 Grupo"/>
          <p:cNvGrpSpPr/>
          <p:nvPr/>
        </p:nvGrpSpPr>
        <p:grpSpPr>
          <a:xfrm>
            <a:off x="3074987" y="1120676"/>
            <a:ext cx="3097213" cy="2455863"/>
            <a:chOff x="-36513" y="396875"/>
            <a:chExt cx="3097213" cy="2455863"/>
          </a:xfrm>
        </p:grpSpPr>
        <p:sp>
          <p:nvSpPr>
            <p:cNvPr id="68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0</a:t>
              </a:r>
              <a:endParaRPr lang="es-ES_tradnl" b="1">
                <a:solidFill>
                  <a:schemeClr val="bg1"/>
                </a:solidFill>
              </a:endParaRPr>
            </a:p>
          </p:txBody>
        </p:sp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8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b="1" dirty="0" smtClean="0"/>
                <a:t>9</a:t>
              </a:r>
              <a:endParaRPr lang="es-ES_tradnl" b="1" dirty="0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5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7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715963" y="1763713"/>
              <a:ext cx="360362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0"/>
            <p:cNvSpPr txBox="1">
              <a:spLocks noChangeArrowheads="1"/>
            </p:cNvSpPr>
            <p:nvPr/>
          </p:nvSpPr>
          <p:spPr bwMode="auto">
            <a:xfrm>
              <a:off x="262890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6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216535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4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1763713" y="692150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1763713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1812925" y="11572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9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7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1476375" y="13477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3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971550" y="133191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612775" y="900113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10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612775" y="1860550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5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-36513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/>
                <a:t>s</a:t>
              </a:r>
              <a:endParaRPr lang="es-ES_tradnl" i="1" dirty="0"/>
            </a:p>
          </p:txBody>
        </p:sp>
        <p:sp>
          <p:nvSpPr>
            <p:cNvPr id="94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95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96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97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sp>
        <p:nvSpPr>
          <p:cNvPr id="98" name="97 CuadroTexto"/>
          <p:cNvSpPr txBox="1"/>
          <p:nvPr/>
        </p:nvSpPr>
        <p:spPr>
          <a:xfrm>
            <a:off x="3605212" y="3863876"/>
            <a:ext cx="2338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</a:t>
            </a:r>
            <a:r>
              <a:rPr lang="en-US" dirty="0">
                <a:sym typeface="Symbol"/>
              </a:rPr>
              <a:t>{s, </a:t>
            </a:r>
            <a:r>
              <a:rPr lang="en-US" dirty="0" smtClean="0">
                <a:sym typeface="Symbol"/>
              </a:rPr>
              <a:t>y, z, t}</a:t>
            </a:r>
            <a:endParaRPr lang="en-US" dirty="0"/>
          </a:p>
          <a:p>
            <a:r>
              <a:rPr lang="en-US" dirty="0" smtClean="0"/>
              <a:t>V-S{x}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d[s]=0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[s]=null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d[t]=</a:t>
            </a:r>
            <a:r>
              <a:rPr lang="es-ES_tradnl" b="1" dirty="0" smtClean="0">
                <a:solidFill>
                  <a:srgbClr val="FF0000"/>
                </a:solidFill>
              </a:rPr>
              <a:t>8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[t]=y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d[y]=</a:t>
            </a:r>
            <a:r>
              <a:rPr lang="es-ES_tradnl" b="1" dirty="0">
                <a:solidFill>
                  <a:srgbClr val="FF0000"/>
                </a:solidFill>
              </a:rPr>
              <a:t>5</a:t>
            </a:r>
            <a:r>
              <a:rPr lang="es-ES_tradnl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[y]=s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d[x]=</a:t>
            </a:r>
            <a:r>
              <a:rPr lang="es-ES_tradnl" b="1" dirty="0" smtClean="0"/>
              <a:t>9	</a:t>
            </a:r>
            <a:r>
              <a:rPr lang="en-US" dirty="0" smtClean="0">
                <a:sym typeface="Symbol"/>
              </a:rPr>
              <a:t>[x]=t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d[z]=</a:t>
            </a:r>
            <a:r>
              <a:rPr lang="es-ES_tradnl" b="1" dirty="0" smtClean="0">
                <a:solidFill>
                  <a:srgbClr val="FF0000"/>
                </a:solidFill>
              </a:rPr>
              <a:t>7</a:t>
            </a:r>
            <a:r>
              <a:rPr lang="es-ES_tradnl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[z]=y</a:t>
            </a:r>
            <a:endParaRPr lang="es-ES" b="1" dirty="0">
              <a:solidFill>
                <a:srgbClr val="FF0000"/>
              </a:solidFill>
            </a:endParaRPr>
          </a:p>
        </p:txBody>
      </p:sp>
      <p:grpSp>
        <p:nvGrpSpPr>
          <p:cNvPr id="99" name="98 Grupo"/>
          <p:cNvGrpSpPr/>
          <p:nvPr/>
        </p:nvGrpSpPr>
        <p:grpSpPr>
          <a:xfrm>
            <a:off x="6172200" y="1120676"/>
            <a:ext cx="3038848" cy="2455863"/>
            <a:chOff x="-36513" y="396875"/>
            <a:chExt cx="3038848" cy="2455863"/>
          </a:xfrm>
        </p:grpSpPr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252413" y="127635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0</a:t>
              </a:r>
              <a:endParaRPr lang="es-ES_tradnl" b="1">
                <a:solidFill>
                  <a:schemeClr val="bg1"/>
                </a:solidFill>
              </a:endParaRPr>
            </a:p>
          </p:txBody>
        </p:sp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1117600" y="755650"/>
              <a:ext cx="503238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8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2268538" y="75565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9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1117600" y="1981200"/>
              <a:ext cx="503238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5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2268538" y="1981200"/>
              <a:ext cx="503237" cy="5032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s-ES_tradnl" b="1" dirty="0" smtClean="0">
                  <a:solidFill>
                    <a:schemeClr val="bg1"/>
                  </a:solidFill>
                </a:rPr>
                <a:t>7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1660525" y="1044575"/>
              <a:ext cx="57626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1668463" y="2219325"/>
              <a:ext cx="57626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>
              <a:off x="1476375" y="1260475"/>
              <a:ext cx="0" cy="71913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127635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5"/>
            <p:cNvSpPr>
              <a:spLocks noChangeShapeType="1"/>
            </p:cNvSpPr>
            <p:nvPr/>
          </p:nvSpPr>
          <p:spPr bwMode="auto">
            <a:xfrm flipV="1">
              <a:off x="755650" y="1116013"/>
              <a:ext cx="3603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6"/>
            <p:cNvSpPr>
              <a:spLocks noChangeShapeType="1"/>
            </p:cNvSpPr>
            <p:nvPr/>
          </p:nvSpPr>
          <p:spPr bwMode="auto">
            <a:xfrm>
              <a:off x="715962" y="1763713"/>
              <a:ext cx="471487" cy="2889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7"/>
            <p:cNvSpPr>
              <a:spLocks noChangeShapeType="1"/>
            </p:cNvSpPr>
            <p:nvPr/>
          </p:nvSpPr>
          <p:spPr bwMode="auto">
            <a:xfrm>
              <a:off x="755650" y="1724025"/>
              <a:ext cx="1512888" cy="306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2628900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9"/>
            <p:cNvSpPr>
              <a:spLocks noChangeShapeType="1"/>
            </p:cNvSpPr>
            <p:nvPr/>
          </p:nvSpPr>
          <p:spPr bwMode="auto">
            <a:xfrm>
              <a:off x="2428875" y="1260475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2570535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6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5" name="Text Box 21"/>
            <p:cNvSpPr txBox="1">
              <a:spLocks noChangeArrowheads="1"/>
            </p:cNvSpPr>
            <p:nvPr/>
          </p:nvSpPr>
          <p:spPr bwMode="auto">
            <a:xfrm>
              <a:off x="2204260" y="14049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4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6" name="Text Box 22"/>
            <p:cNvSpPr txBox="1">
              <a:spLocks noChangeArrowheads="1"/>
            </p:cNvSpPr>
            <p:nvPr/>
          </p:nvSpPr>
          <p:spPr bwMode="auto">
            <a:xfrm>
              <a:off x="1763713" y="692150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7" name="Text Box 23"/>
            <p:cNvSpPr txBox="1">
              <a:spLocks noChangeArrowheads="1"/>
            </p:cNvSpPr>
            <p:nvPr/>
          </p:nvSpPr>
          <p:spPr bwMode="auto">
            <a:xfrm>
              <a:off x="1705349" y="218916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8" name="Line 24"/>
            <p:cNvSpPr>
              <a:spLocks noChangeShapeType="1"/>
            </p:cNvSpPr>
            <p:nvPr/>
          </p:nvSpPr>
          <p:spPr bwMode="auto">
            <a:xfrm flipV="1">
              <a:off x="1620838" y="1189038"/>
              <a:ext cx="647700" cy="790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25"/>
            <p:cNvSpPr txBox="1">
              <a:spLocks noChangeArrowheads="1"/>
            </p:cNvSpPr>
            <p:nvPr/>
          </p:nvSpPr>
          <p:spPr bwMode="auto">
            <a:xfrm>
              <a:off x="1812925" y="11572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9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0" name="Text Box 26"/>
            <p:cNvSpPr txBox="1">
              <a:spLocks noChangeArrowheads="1"/>
            </p:cNvSpPr>
            <p:nvPr/>
          </p:nvSpPr>
          <p:spPr bwMode="auto">
            <a:xfrm>
              <a:off x="1908175" y="16525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7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1" name="Text Box 27"/>
            <p:cNvSpPr txBox="1">
              <a:spLocks noChangeArrowheads="1"/>
            </p:cNvSpPr>
            <p:nvPr/>
          </p:nvSpPr>
          <p:spPr bwMode="auto">
            <a:xfrm>
              <a:off x="1437465" y="1452245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3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2" name="Text Box 28"/>
            <p:cNvSpPr txBox="1">
              <a:spLocks noChangeArrowheads="1"/>
            </p:cNvSpPr>
            <p:nvPr/>
          </p:nvSpPr>
          <p:spPr bwMode="auto">
            <a:xfrm>
              <a:off x="1055687" y="1452245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2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3" name="Text Box 29"/>
            <p:cNvSpPr txBox="1">
              <a:spLocks noChangeArrowheads="1"/>
            </p:cNvSpPr>
            <p:nvPr/>
          </p:nvSpPr>
          <p:spPr bwMode="auto">
            <a:xfrm>
              <a:off x="612775" y="900113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</a:rPr>
                <a:t>10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4" name="Text Box 30"/>
            <p:cNvSpPr txBox="1">
              <a:spLocks noChangeArrowheads="1"/>
            </p:cNvSpPr>
            <p:nvPr/>
          </p:nvSpPr>
          <p:spPr bwMode="auto">
            <a:xfrm>
              <a:off x="612775" y="1860550"/>
              <a:ext cx="576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+mn-lt"/>
                </a:rPr>
                <a:t>5</a:t>
              </a:r>
              <a:endParaRPr lang="es-ES_tradnl" sz="1600" b="1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5" name="Text Box 31"/>
            <p:cNvSpPr txBox="1">
              <a:spLocks noChangeArrowheads="1"/>
            </p:cNvSpPr>
            <p:nvPr/>
          </p:nvSpPr>
          <p:spPr bwMode="auto">
            <a:xfrm>
              <a:off x="-36513" y="133191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/>
                <a:t>s</a:t>
              </a:r>
              <a:endParaRPr lang="es-ES_tradnl" i="1" dirty="0"/>
            </a:p>
          </p:txBody>
        </p:sp>
        <p:sp>
          <p:nvSpPr>
            <p:cNvPr id="126" name="Text Box 32"/>
            <p:cNvSpPr txBox="1">
              <a:spLocks noChangeArrowheads="1"/>
            </p:cNvSpPr>
            <p:nvPr/>
          </p:nvSpPr>
          <p:spPr bwMode="auto">
            <a:xfrm>
              <a:off x="1260475" y="396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t</a:t>
              </a:r>
              <a:endParaRPr lang="es-ES_tradnl" i="1"/>
            </a:p>
          </p:txBody>
        </p:sp>
        <p:sp>
          <p:nvSpPr>
            <p:cNvPr id="127" name="Text Box 33"/>
            <p:cNvSpPr txBox="1">
              <a:spLocks noChangeArrowheads="1"/>
            </p:cNvSpPr>
            <p:nvPr/>
          </p:nvSpPr>
          <p:spPr bwMode="auto">
            <a:xfrm>
              <a:off x="2411413" y="39687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endParaRPr lang="es-ES_tradnl" i="1"/>
            </a:p>
          </p:txBody>
        </p:sp>
        <p:sp>
          <p:nvSpPr>
            <p:cNvPr id="128" name="Text Box 34"/>
            <p:cNvSpPr txBox="1">
              <a:spLocks noChangeArrowheads="1"/>
            </p:cNvSpPr>
            <p:nvPr/>
          </p:nvSpPr>
          <p:spPr bwMode="auto">
            <a:xfrm>
              <a:off x="2413000" y="2478088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  <a:endParaRPr lang="es-ES_tradnl" i="1"/>
            </a:p>
          </p:txBody>
        </p:sp>
        <p:sp>
          <p:nvSpPr>
            <p:cNvPr id="129" name="Text Box 35"/>
            <p:cNvSpPr txBox="1">
              <a:spLocks noChangeArrowheads="1"/>
            </p:cNvSpPr>
            <p:nvPr/>
          </p:nvSpPr>
          <p:spPr bwMode="auto">
            <a:xfrm>
              <a:off x="1220788" y="24860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s-ES_tradnl" i="1"/>
            </a:p>
          </p:txBody>
        </p:sp>
      </p:grpSp>
      <p:sp>
        <p:nvSpPr>
          <p:cNvPr id="130" name="129 CuadroTexto"/>
          <p:cNvSpPr txBox="1"/>
          <p:nvPr/>
        </p:nvSpPr>
        <p:spPr>
          <a:xfrm>
            <a:off x="6702425" y="3863876"/>
            <a:ext cx="2338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</a:t>
            </a:r>
            <a:r>
              <a:rPr lang="en-US" dirty="0">
                <a:sym typeface="Symbol"/>
              </a:rPr>
              <a:t>{s, y, </a:t>
            </a:r>
            <a:r>
              <a:rPr lang="en-US" dirty="0" smtClean="0">
                <a:sym typeface="Symbol"/>
              </a:rPr>
              <a:t>z, t, x}</a:t>
            </a:r>
            <a:endParaRPr lang="en-US" dirty="0"/>
          </a:p>
          <a:p>
            <a:r>
              <a:rPr lang="en-US" dirty="0" smtClean="0"/>
              <a:t>V-S=</a:t>
            </a:r>
            <a:r>
              <a:rPr lang="en-US" dirty="0" smtClean="0">
                <a:sym typeface="Symbol"/>
              </a:rPr>
              <a:t>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d[s]=0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[s]=null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d[t]=</a:t>
            </a:r>
            <a:r>
              <a:rPr lang="es-ES_tradnl" b="1" dirty="0" smtClean="0">
                <a:solidFill>
                  <a:srgbClr val="FF0000"/>
                </a:solidFill>
              </a:rPr>
              <a:t>8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[t]=y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d[y]=</a:t>
            </a:r>
            <a:r>
              <a:rPr lang="es-ES_tradnl" b="1" dirty="0">
                <a:solidFill>
                  <a:srgbClr val="FF0000"/>
                </a:solidFill>
              </a:rPr>
              <a:t>5</a:t>
            </a:r>
            <a:r>
              <a:rPr lang="es-ES_tradnl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[y]=s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d[x]=</a:t>
            </a:r>
            <a:r>
              <a:rPr lang="es-ES_tradnl" b="1" dirty="0" smtClean="0">
                <a:solidFill>
                  <a:srgbClr val="FF0000"/>
                </a:solidFill>
              </a:rPr>
              <a:t>9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[x]=t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d[z]=</a:t>
            </a:r>
            <a:r>
              <a:rPr lang="es-ES_tradnl" b="1" dirty="0" smtClean="0">
                <a:solidFill>
                  <a:srgbClr val="FF0000"/>
                </a:solidFill>
              </a:rPr>
              <a:t>7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[z]=y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31" name="130 Elipse"/>
          <p:cNvSpPr/>
          <p:nvPr/>
        </p:nvSpPr>
        <p:spPr>
          <a:xfrm>
            <a:off x="457200" y="4957157"/>
            <a:ext cx="863600" cy="31847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131 Elipse"/>
          <p:cNvSpPr/>
          <p:nvPr/>
        </p:nvSpPr>
        <p:spPr>
          <a:xfrm>
            <a:off x="3575455" y="5548922"/>
            <a:ext cx="863600" cy="31847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6702425" y="4648200"/>
            <a:ext cx="2026444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1 Título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Ejecutando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609600"/>
            <a:ext cx="8763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dirty="0">
                <a:latin typeface="+mn-lt"/>
              </a:rPr>
              <a:t>Teorema 24.6</a:t>
            </a:r>
            <a:r>
              <a:rPr lang="es-ES_tradnl" sz="2400" b="1" dirty="0" smtClean="0">
                <a:latin typeface="+mn-lt"/>
              </a:rPr>
              <a:t>:</a:t>
            </a: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>
                <a:latin typeface="+mn-lt"/>
              </a:rPr>
              <a:t>Si el algoritmo de </a:t>
            </a:r>
            <a:r>
              <a:rPr lang="es-ES_tradnl" sz="2400" dirty="0" err="1">
                <a:latin typeface="+mn-lt"/>
              </a:rPr>
              <a:t>Dijkstra</a:t>
            </a:r>
            <a:r>
              <a:rPr lang="es-ES_tradnl" sz="2400" dirty="0">
                <a:latin typeface="+mn-lt"/>
              </a:rPr>
              <a:t> se ejecuta sobre un grafo dirigido y ponderado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G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= (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,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E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con una función de costos </a:t>
            </a:r>
            <a:r>
              <a:rPr lang="es-ES_tradnl" sz="2400" b="1" dirty="0">
                <a:latin typeface="+mn-lt"/>
              </a:rPr>
              <a:t>no negativos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w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 definida sobre él y se tiene un vértice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 como origen,  entonces al concluir la ejecución del mismo se tiene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d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[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u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] =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δ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(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,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u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para todo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u </a:t>
            </a:r>
            <a:r>
              <a:rPr lang="es-ES_tradnl" sz="24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V</a:t>
            </a:r>
            <a:endParaRPr lang="es-ES_tradnl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9" y="3124200"/>
            <a:ext cx="4244501" cy="33917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715000" y="3072348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Demostración</a:t>
            </a:r>
            <a:endParaRPr lang="es-ES_tradnl" sz="2400" b="1" dirty="0"/>
          </a:p>
          <a:p>
            <a:endParaRPr lang="es-ES_tradnl" sz="2400" dirty="0"/>
          </a:p>
          <a:p>
            <a:r>
              <a:rPr lang="es-ES_tradnl" sz="2400" b="1" dirty="0" smtClean="0"/>
              <a:t>invariante </a:t>
            </a:r>
            <a:r>
              <a:rPr lang="es-ES_tradnl" sz="2400" b="1" dirty="0"/>
              <a:t>de ciclo:</a:t>
            </a:r>
          </a:p>
          <a:p>
            <a:r>
              <a:rPr lang="es-ES_tradnl" sz="2400" dirty="0" smtClean="0"/>
              <a:t>Al </a:t>
            </a:r>
            <a:r>
              <a:rPr lang="es-ES_tradnl" sz="2400" dirty="0"/>
              <a:t>comenzar cada iteración del ciclo </a:t>
            </a:r>
            <a:r>
              <a:rPr lang="es-ES_tradnl" sz="2400" b="1" i="1" dirty="0" err="1" smtClean="0"/>
              <a:t>while</a:t>
            </a:r>
            <a:r>
              <a:rPr lang="es-ES_tradnl" sz="2400" b="1" i="1" dirty="0" smtClean="0"/>
              <a:t> </a:t>
            </a:r>
            <a:r>
              <a:rPr lang="es-ES_tradnl" sz="2400" dirty="0" smtClean="0"/>
              <a:t>comprendido </a:t>
            </a:r>
            <a:r>
              <a:rPr lang="es-ES_tradnl" sz="2400" dirty="0"/>
              <a:t>entre</a:t>
            </a:r>
            <a:r>
              <a:rPr lang="es-ES_tradnl" sz="2400" b="1" i="1" dirty="0"/>
              <a:t> </a:t>
            </a:r>
            <a:r>
              <a:rPr lang="es-ES_tradnl" sz="2400" dirty="0"/>
              <a:t>las </a:t>
            </a:r>
            <a:r>
              <a:rPr lang="es-ES_tradnl" sz="2400" b="1" dirty="0"/>
              <a:t>líneas </a:t>
            </a:r>
            <a:r>
              <a:rPr lang="es-ES_tradnl" sz="2400" b="1" dirty="0" smtClean="0"/>
              <a:t>4-8</a:t>
            </a:r>
            <a:r>
              <a:rPr lang="es-ES_tradnl" sz="2400" b="1" dirty="0"/>
              <a:t>:</a:t>
            </a:r>
            <a:endParaRPr lang="es-ES_tradnl" sz="2400" b="1" dirty="0" smtClean="0"/>
          </a:p>
          <a:p>
            <a:r>
              <a:rPr lang="es-ES_tradnl" sz="2400" i="1" dirty="0" smtClean="0"/>
              <a:t>d</a:t>
            </a:r>
            <a:r>
              <a:rPr lang="es-ES_tradnl" sz="2400" dirty="0" smtClean="0"/>
              <a:t>[</a:t>
            </a:r>
            <a:r>
              <a:rPr lang="es-ES_tradnl" sz="2400" i="1" dirty="0" smtClean="0"/>
              <a:t>v</a:t>
            </a:r>
            <a:r>
              <a:rPr lang="es-ES_tradnl" sz="2400" dirty="0"/>
              <a:t>] = </a:t>
            </a:r>
            <a:r>
              <a:rPr lang="es-ES_tradnl" sz="2400" i="1" dirty="0"/>
              <a:t>δ</a:t>
            </a:r>
            <a:r>
              <a:rPr lang="es-ES_tradnl" sz="2400" dirty="0"/>
              <a:t>(</a:t>
            </a:r>
            <a:r>
              <a:rPr lang="es-ES_tradnl" sz="2400" i="1" dirty="0"/>
              <a:t>s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 para cada vértice </a:t>
            </a:r>
            <a:r>
              <a:rPr lang="es-ES_tradnl" sz="2400" i="1" dirty="0" smtClean="0"/>
              <a:t>V</a:t>
            </a:r>
            <a:r>
              <a:rPr lang="es-ES_tradnl" sz="2400" i="1" dirty="0" smtClean="0">
                <a:sym typeface="Symbol" pitchFamily="18" charset="2"/>
              </a:rPr>
              <a:t></a:t>
            </a:r>
            <a:r>
              <a:rPr lang="es-ES_tradnl" sz="2400" i="1" dirty="0" smtClean="0"/>
              <a:t>S</a:t>
            </a:r>
            <a:endParaRPr lang="es-ES_tradnl" sz="2400" i="1" dirty="0"/>
          </a:p>
          <a:p>
            <a:endParaRPr lang="es-ES" sz="2400" dirty="0"/>
          </a:p>
        </p:txBody>
      </p:sp>
      <p:sp>
        <p:nvSpPr>
          <p:cNvPr id="2" name="1 Rectángulo redondeado"/>
          <p:cNvSpPr/>
          <p:nvPr/>
        </p:nvSpPr>
        <p:spPr>
          <a:xfrm>
            <a:off x="5593410" y="5677710"/>
            <a:ext cx="3245790" cy="7052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81000" y="990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Demostración (</a:t>
            </a:r>
            <a:r>
              <a:rPr lang="es-ES_tradnl" sz="2400" b="1" i="1" dirty="0" smtClean="0"/>
              <a:t>continuación</a:t>
            </a:r>
            <a:r>
              <a:rPr lang="es-ES_tradnl" sz="2400" b="1" dirty="0" smtClean="0"/>
              <a:t> … )</a:t>
            </a:r>
            <a:endParaRPr lang="es-ES_tradnl" sz="2400" b="1" dirty="0"/>
          </a:p>
          <a:p>
            <a:endParaRPr lang="es-ES_tradnl" sz="2400" dirty="0"/>
          </a:p>
          <a:p>
            <a:r>
              <a:rPr lang="es-ES_tradnl" sz="2400" dirty="0" smtClean="0"/>
              <a:t>Basta con demostrar que: </a:t>
            </a:r>
          </a:p>
          <a:p>
            <a:endParaRPr lang="es-ES_tradnl" sz="2400" dirty="0">
              <a:sym typeface="Symbol"/>
            </a:endParaRPr>
          </a:p>
          <a:p>
            <a:r>
              <a:rPr lang="es-ES_tradnl" sz="2400" b="1" i="1" dirty="0" smtClean="0">
                <a:sym typeface="Symbol"/>
              </a:rPr>
              <a:t></a:t>
            </a:r>
            <a:r>
              <a:rPr lang="es-ES_tradnl" sz="2400" b="1" i="1" dirty="0" err="1" smtClean="0"/>
              <a:t>u</a:t>
            </a:r>
            <a:r>
              <a:rPr lang="es-ES_tradnl" sz="2400" b="1" i="1" dirty="0" err="1">
                <a:sym typeface="Symbol" pitchFamily="18" charset="2"/>
              </a:rPr>
              <a:t></a:t>
            </a:r>
            <a:r>
              <a:rPr lang="es-ES_tradnl" sz="2400" b="1" i="1" dirty="0" err="1" smtClean="0"/>
              <a:t>V</a:t>
            </a:r>
            <a:r>
              <a:rPr lang="es-ES_tradnl" sz="2400" b="1" i="1" dirty="0" smtClean="0"/>
              <a:t>; d[u</a:t>
            </a:r>
            <a:r>
              <a:rPr lang="es-ES_tradnl" sz="2400" b="1" i="1" dirty="0"/>
              <a:t>] = δ(s, u) </a:t>
            </a:r>
            <a:r>
              <a:rPr lang="es-ES_tradnl" sz="2400" dirty="0" smtClean="0"/>
              <a:t>cuando </a:t>
            </a:r>
            <a:r>
              <a:rPr lang="es-ES_tradnl" sz="2400" dirty="0"/>
              <a:t>u </a:t>
            </a:r>
            <a:r>
              <a:rPr lang="es-ES_tradnl" sz="2400" dirty="0" smtClean="0"/>
              <a:t>se inserta en </a:t>
            </a:r>
            <a:r>
              <a:rPr lang="es-ES_tradnl" sz="2400" b="1" i="1" dirty="0" smtClean="0"/>
              <a:t>S </a:t>
            </a:r>
            <a:endParaRPr lang="es-ES_tradnl" sz="2400" b="1" i="1" dirty="0"/>
          </a:p>
          <a:p>
            <a:endParaRPr lang="es-ES_tradnl" sz="2400" dirty="0"/>
          </a:p>
          <a:p>
            <a:r>
              <a:rPr lang="es-ES_tradnl" sz="2400" dirty="0"/>
              <a:t>Una vez demostrado esto, </a:t>
            </a:r>
            <a:r>
              <a:rPr lang="es-ES_tradnl" sz="2400" dirty="0" smtClean="0"/>
              <a:t>se usa la</a:t>
            </a:r>
            <a:r>
              <a:rPr lang="es-ES_tradnl" sz="2400" i="1" dirty="0" smtClean="0"/>
              <a:t> </a:t>
            </a:r>
            <a:r>
              <a:rPr lang="es-ES_tradnl" sz="2400" b="1" i="1" dirty="0"/>
              <a:t>P</a:t>
            </a:r>
            <a:r>
              <a:rPr lang="es-ES_tradnl" sz="2400" b="1" i="1" dirty="0" smtClean="0"/>
              <a:t>ropiedad </a:t>
            </a:r>
            <a:r>
              <a:rPr lang="es-ES_tradnl" sz="2400" b="1" i="1" dirty="0"/>
              <a:t>de la </a:t>
            </a:r>
            <a:r>
              <a:rPr lang="es-ES_tradnl" sz="2400" b="1" i="1" dirty="0" smtClean="0"/>
              <a:t>Cota </a:t>
            </a:r>
            <a:r>
              <a:rPr lang="es-ES_tradnl" sz="2400" b="1" i="1" dirty="0"/>
              <a:t>S</a:t>
            </a:r>
            <a:r>
              <a:rPr lang="es-ES_tradnl" sz="2400" b="1" i="1" dirty="0" smtClean="0"/>
              <a:t>uperior</a:t>
            </a:r>
            <a:r>
              <a:rPr lang="es-ES_tradnl" sz="2400" dirty="0"/>
              <a:t>, para probar que la igualdad se mantiene </a:t>
            </a:r>
            <a:r>
              <a:rPr lang="es-ES_tradnl" sz="2400" dirty="0" smtClean="0"/>
              <a:t>después que se alcanza</a:t>
            </a:r>
          </a:p>
          <a:p>
            <a:endParaRPr lang="es-ES_tradnl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70C0"/>
                </a:solidFill>
              </a:rPr>
              <a:t>Inicialización</a:t>
            </a:r>
            <a:endParaRPr lang="es-ES_tradnl" sz="2400" b="1" dirty="0">
              <a:solidFill>
                <a:srgbClr val="0070C0"/>
              </a:solidFill>
            </a:endParaRPr>
          </a:p>
          <a:p>
            <a:endParaRPr lang="es-ES_tradnl" sz="2400" dirty="0"/>
          </a:p>
          <a:p>
            <a:r>
              <a:rPr lang="es-ES_tradnl" sz="2400" dirty="0"/>
              <a:t>Inicialmente, </a:t>
            </a:r>
            <a:r>
              <a:rPr lang="es-ES_tradnl" sz="2400" i="1" dirty="0"/>
              <a:t>S </a:t>
            </a:r>
            <a:r>
              <a:rPr lang="es-ES_tradnl" sz="2400" dirty="0"/>
              <a:t>= Ø </a:t>
            </a:r>
            <a:r>
              <a:rPr lang="es-ES_tradnl" sz="2400" dirty="0">
                <a:sym typeface="Symbol" pitchFamily="18" charset="2"/>
              </a:rPr>
              <a:t> </a:t>
            </a:r>
            <a:r>
              <a:rPr lang="es-ES_tradnl" sz="2400" dirty="0"/>
              <a:t>se cumple la </a:t>
            </a:r>
            <a:r>
              <a:rPr lang="es-ES_tradnl" sz="2400" dirty="0" smtClean="0"/>
              <a:t>invariante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5619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7200" y="2141815"/>
            <a:ext cx="8229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dirty="0"/>
              <a:t>En un problema de </a:t>
            </a:r>
            <a:r>
              <a:rPr lang="es-ES_tradnl" sz="2400" b="1" i="1" dirty="0"/>
              <a:t>caminos de costo mínimo</a:t>
            </a:r>
            <a:r>
              <a:rPr lang="es-ES_tradnl" sz="2400" dirty="0"/>
              <a:t> (</a:t>
            </a:r>
            <a:r>
              <a:rPr lang="es-ES_tradnl" sz="2400" i="1" dirty="0" err="1"/>
              <a:t>shortest-paths</a:t>
            </a:r>
            <a:r>
              <a:rPr lang="es-ES_tradnl" sz="2400" i="1" dirty="0"/>
              <a:t> </a:t>
            </a:r>
            <a:r>
              <a:rPr lang="es-ES_tradnl" sz="2400" i="1" dirty="0" err="1"/>
              <a:t>problem</a:t>
            </a:r>
            <a:r>
              <a:rPr lang="es-ES_tradnl" sz="2400" i="1" dirty="0"/>
              <a:t>)</a:t>
            </a:r>
            <a:r>
              <a:rPr lang="es-ES_tradnl" sz="2400" b="1" i="1" dirty="0"/>
              <a:t> </a:t>
            </a:r>
            <a:r>
              <a:rPr lang="es-ES_tradnl" sz="2400" dirty="0"/>
              <a:t>se </a:t>
            </a:r>
            <a:r>
              <a:rPr lang="es-ES_tradnl" sz="2400" dirty="0" smtClean="0"/>
              <a:t>tienen </a:t>
            </a:r>
            <a:r>
              <a:rPr lang="es-ES_tradnl" sz="2400" dirty="0"/>
              <a:t>en </a:t>
            </a:r>
            <a:r>
              <a:rPr lang="es-ES_tradnl" sz="2400" dirty="0" smtClean="0"/>
              <a:t>cuenta Grafos del tipo: </a:t>
            </a:r>
            <a:endParaRPr lang="es-ES_tradnl" sz="2400" dirty="0"/>
          </a:p>
          <a:p>
            <a:pPr>
              <a:spcBef>
                <a:spcPct val="50000"/>
              </a:spcBef>
            </a:pPr>
            <a:r>
              <a:rPr lang="es-ES_tradnl" sz="2400" dirty="0"/>
              <a:t>	</a:t>
            </a:r>
            <a:r>
              <a:rPr lang="es-ES_tradnl" sz="2400" i="1" dirty="0" smtClean="0"/>
              <a:t>G</a:t>
            </a:r>
            <a:r>
              <a:rPr lang="es-ES_tradnl" sz="2400" i="1" dirty="0"/>
              <a:t>=(V, E) </a:t>
            </a:r>
          </a:p>
          <a:p>
            <a:pPr marL="1714500" lvl="3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00CC"/>
                </a:solidFill>
              </a:rPr>
              <a:t>Dirigido</a:t>
            </a:r>
            <a:r>
              <a:rPr lang="es-ES_tradnl" sz="2400" dirty="0"/>
              <a:t>, </a:t>
            </a:r>
          </a:p>
          <a:p>
            <a:pPr marL="1714500" lvl="3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00CC"/>
                </a:solidFill>
              </a:rPr>
              <a:t>Ponderado</a:t>
            </a:r>
            <a:r>
              <a:rPr lang="es-ES_tradnl" sz="2400" dirty="0" smtClean="0"/>
              <a:t>: con </a:t>
            </a:r>
            <a:r>
              <a:rPr lang="es-ES_tradnl" sz="2400" dirty="0"/>
              <a:t>función de </a:t>
            </a:r>
            <a:r>
              <a:rPr lang="es-ES_tradnl" sz="2400" b="1" i="1" dirty="0" smtClean="0"/>
              <a:t>costo</a:t>
            </a:r>
            <a:r>
              <a:rPr lang="es-ES_tradnl" sz="2400" dirty="0" smtClean="0"/>
              <a:t> </a:t>
            </a:r>
            <a:r>
              <a:rPr lang="es-ES_tradnl" sz="2400" i="1" dirty="0"/>
              <a:t>w </a:t>
            </a:r>
            <a:r>
              <a:rPr lang="es-ES_tradnl" sz="2400" dirty="0"/>
              <a:t>: </a:t>
            </a:r>
            <a:r>
              <a:rPr lang="es-ES_tradnl" sz="2400" i="1" dirty="0"/>
              <a:t>E </a:t>
            </a:r>
            <a:r>
              <a:rPr lang="es-ES_tradnl" sz="2400" dirty="0"/>
              <a:t>→ R</a:t>
            </a:r>
            <a:r>
              <a:rPr lang="es-ES_tradnl" sz="2400" b="1" dirty="0"/>
              <a:t> </a:t>
            </a:r>
          </a:p>
          <a:p>
            <a:pPr lvl="4">
              <a:spcBef>
                <a:spcPct val="50000"/>
              </a:spcBef>
            </a:pPr>
            <a:r>
              <a:rPr lang="es-ES_tradnl" sz="2400" i="1" dirty="0">
                <a:latin typeface="Times New Roman" pitchFamily="18" charset="0"/>
              </a:rPr>
              <a:t>w</a:t>
            </a:r>
            <a:r>
              <a:rPr lang="es-ES_tradnl" sz="2400" i="1" dirty="0" smtClean="0">
                <a:latin typeface="Times New Roman" pitchFamily="18" charset="0"/>
              </a:rPr>
              <a:t>((u, v)</a:t>
            </a:r>
            <a:r>
              <a:rPr lang="es-ES_tradnl" sz="2400" i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s-ES_tradnl" sz="2400" i="1" dirty="0">
                <a:latin typeface="Times New Roman" pitchFamily="18" charset="0"/>
                <a:sym typeface="Symbol" pitchFamily="18" charset="2"/>
              </a:rPr>
              <a:t>E) =</a:t>
            </a:r>
            <a:r>
              <a:rPr lang="es-ES_tradnl" sz="2400" i="1" dirty="0">
                <a:latin typeface="Times New Roman" pitchFamily="18" charset="0"/>
              </a:rPr>
              <a:t> </a:t>
            </a:r>
            <a:r>
              <a:rPr lang="es-ES_tradnl" sz="2400" b="1" i="1" dirty="0" err="1" smtClean="0">
                <a:latin typeface="Times New Roman" pitchFamily="18" charset="0"/>
              </a:rPr>
              <a:t>costo</a:t>
            </a:r>
            <a:r>
              <a:rPr lang="es-ES_tradnl" sz="2400" i="1" dirty="0" err="1" smtClean="0">
                <a:latin typeface="Times New Roman" pitchFamily="18" charset="0"/>
                <a:sym typeface="Symbol" pitchFamily="18" charset="2"/>
              </a:rPr>
              <a:t>R</a:t>
            </a:r>
            <a:endParaRPr lang="es-ES_tradnl" sz="2400" i="1" dirty="0" smtClean="0">
              <a:latin typeface="Times New Roman" pitchFamily="18" charset="0"/>
              <a:sym typeface="Symbol" pitchFamily="18" charset="2"/>
            </a:endParaRPr>
          </a:p>
          <a:p>
            <a:pPr marL="1714500" lvl="3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i="1" dirty="0" err="1" smtClean="0">
                <a:sym typeface="Symbol" pitchFamily="18" charset="2"/>
              </a:rPr>
              <a:t>s</a:t>
            </a:r>
            <a:r>
              <a:rPr lang="es-ES_tradnl" sz="2400" i="1" dirty="0" err="1" smtClean="0">
                <a:sym typeface="Symbol"/>
              </a:rPr>
              <a:t>V</a:t>
            </a:r>
            <a:r>
              <a:rPr lang="es-ES_tradnl" sz="2400" i="1" dirty="0" smtClean="0">
                <a:sym typeface="Symbol"/>
              </a:rPr>
              <a:t> </a:t>
            </a:r>
            <a:r>
              <a:rPr lang="es-ES_tradnl" sz="2400" dirty="0" smtClean="0">
                <a:sym typeface="Symbol"/>
              </a:rPr>
              <a:t>es el </a:t>
            </a:r>
            <a:r>
              <a:rPr lang="es-ES_tradnl" sz="2400" b="1" dirty="0" smtClean="0">
                <a:solidFill>
                  <a:srgbClr val="0000CC"/>
                </a:solidFill>
                <a:sym typeface="Symbol"/>
              </a:rPr>
              <a:t>vértice origen</a:t>
            </a:r>
            <a:endParaRPr lang="es-ES_tradnl" sz="2400" b="1" dirty="0">
              <a:solidFill>
                <a:srgbClr val="0000CC"/>
              </a:solidFill>
              <a:sym typeface="Symbol" pitchFamily="18" charset="2"/>
            </a:endParaRPr>
          </a:p>
          <a:p>
            <a:endParaRPr lang="es-E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8055" y="3810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FF000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s-MX" sz="3200" dirty="0" smtClean="0"/>
              <a:t>Consideraciones para el problema de los caminos de costo mínimo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4267200"/>
            <a:ext cx="8534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81000" y="990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Demostración (</a:t>
            </a:r>
            <a:r>
              <a:rPr lang="es-ES_tradnl" sz="2400" b="1" i="1" dirty="0" smtClean="0"/>
              <a:t>continuación</a:t>
            </a:r>
            <a:r>
              <a:rPr lang="es-ES_tradnl" sz="2400" b="1" dirty="0" smtClean="0"/>
              <a:t> … )</a:t>
            </a:r>
            <a:endParaRPr lang="es-ES_tradnl" sz="2400" b="1" dirty="0"/>
          </a:p>
          <a:p>
            <a:endParaRPr lang="es-ES_tradnl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70C0"/>
                </a:solidFill>
              </a:rPr>
              <a:t>Mantenimiento</a:t>
            </a:r>
          </a:p>
          <a:p>
            <a:endParaRPr lang="es-ES_tradnl" sz="2400" b="1" dirty="0"/>
          </a:p>
          <a:p>
            <a:r>
              <a:rPr lang="es-ES_tradnl" sz="2400" dirty="0"/>
              <a:t>Se desea demostrar que en cada iteración, </a:t>
            </a:r>
            <a:r>
              <a:rPr lang="es-ES_tradnl" sz="2400" b="1" i="1" dirty="0"/>
              <a:t>d</a:t>
            </a:r>
            <a:r>
              <a:rPr lang="es-ES_tradnl" sz="2400" b="1" dirty="0"/>
              <a:t>[</a:t>
            </a:r>
            <a:r>
              <a:rPr lang="es-ES_tradnl" sz="2400" b="1" i="1" dirty="0"/>
              <a:t>u</a:t>
            </a:r>
            <a:r>
              <a:rPr lang="es-ES_tradnl" sz="2400" b="1" dirty="0"/>
              <a:t>]</a:t>
            </a:r>
            <a:r>
              <a:rPr lang="es-ES_tradnl" sz="2400" dirty="0"/>
              <a:t> = </a:t>
            </a:r>
            <a:r>
              <a:rPr lang="es-ES_tradnl" sz="2400" b="1" i="1" dirty="0"/>
              <a:t>δ</a:t>
            </a:r>
            <a:r>
              <a:rPr lang="es-ES_tradnl" sz="2400" b="1" dirty="0"/>
              <a:t>(</a:t>
            </a:r>
            <a:r>
              <a:rPr lang="es-ES_tradnl" sz="2400" b="1" i="1" dirty="0"/>
              <a:t>s</a:t>
            </a:r>
            <a:r>
              <a:rPr lang="es-ES_tradnl" sz="2400" b="1" dirty="0"/>
              <a:t>, </a:t>
            </a:r>
            <a:r>
              <a:rPr lang="es-ES_tradnl" sz="2400" b="1" i="1" dirty="0"/>
              <a:t>u</a:t>
            </a:r>
            <a:r>
              <a:rPr lang="es-ES_tradnl" sz="2400" b="1" dirty="0"/>
              <a:t>) </a:t>
            </a:r>
            <a:r>
              <a:rPr lang="es-ES_tradnl" sz="2400" dirty="0"/>
              <a:t>para el vértice </a:t>
            </a:r>
            <a:r>
              <a:rPr lang="es-ES_tradnl" sz="2400" b="1" i="1" dirty="0"/>
              <a:t>u</a:t>
            </a:r>
            <a:r>
              <a:rPr lang="es-ES_tradnl" sz="2400" dirty="0"/>
              <a:t> que se inserta en </a:t>
            </a:r>
            <a:r>
              <a:rPr lang="es-ES_tradnl" sz="2400" b="1" i="1" dirty="0" smtClean="0">
                <a:solidFill>
                  <a:srgbClr val="0070C0"/>
                </a:solidFill>
              </a:rPr>
              <a:t>S</a:t>
            </a:r>
            <a:r>
              <a:rPr lang="es-ES_tradnl" sz="2400" dirty="0" smtClean="0"/>
              <a:t> </a:t>
            </a:r>
            <a:endParaRPr lang="es-ES_tradnl" sz="2400" dirty="0"/>
          </a:p>
          <a:p>
            <a:endParaRPr lang="es-ES_tradnl" sz="2400" dirty="0"/>
          </a:p>
          <a:p>
            <a:r>
              <a:rPr lang="es-ES_tradnl" sz="2400" dirty="0"/>
              <a:t>Supongamos que esto no es </a:t>
            </a:r>
            <a:r>
              <a:rPr lang="es-ES_tradnl" sz="2400" dirty="0" smtClean="0"/>
              <a:t>cierto:</a:t>
            </a:r>
          </a:p>
          <a:p>
            <a:endParaRPr lang="es-ES_tradnl" sz="2400" dirty="0"/>
          </a:p>
          <a:p>
            <a:r>
              <a:rPr lang="es-ES_tradnl" sz="2400" dirty="0"/>
              <a:t>Sea </a:t>
            </a:r>
            <a:r>
              <a:rPr lang="es-ES_tradnl" sz="2400" b="1" i="1" dirty="0"/>
              <a:t>u</a:t>
            </a:r>
            <a:r>
              <a:rPr lang="es-ES_tradnl" sz="2400" dirty="0"/>
              <a:t> </a:t>
            </a:r>
            <a:r>
              <a:rPr lang="es-ES_tradnl" sz="2400" b="1" dirty="0"/>
              <a:t>el</a:t>
            </a:r>
            <a:r>
              <a:rPr lang="es-ES_tradnl" sz="2400" dirty="0"/>
              <a:t> </a:t>
            </a:r>
            <a:r>
              <a:rPr lang="es-ES_tradnl" sz="2400" b="1" dirty="0"/>
              <a:t>primer vértice </a:t>
            </a:r>
            <a:r>
              <a:rPr lang="es-ES_tradnl" sz="2400" dirty="0"/>
              <a:t>para el cual </a:t>
            </a:r>
            <a:r>
              <a:rPr lang="es-ES_tradnl" sz="2400" b="1" i="1" dirty="0"/>
              <a:t>d</a:t>
            </a:r>
            <a:r>
              <a:rPr lang="es-ES_tradnl" sz="2400" b="1" dirty="0"/>
              <a:t>[</a:t>
            </a:r>
            <a:r>
              <a:rPr lang="es-ES_tradnl" sz="2400" b="1" i="1" dirty="0"/>
              <a:t>u</a:t>
            </a:r>
            <a:r>
              <a:rPr lang="es-ES_tradnl" sz="2400" b="1" dirty="0"/>
              <a:t>]</a:t>
            </a:r>
            <a:r>
              <a:rPr lang="es-ES_tradnl" sz="2400" dirty="0"/>
              <a:t> ≠ </a:t>
            </a:r>
            <a:r>
              <a:rPr lang="es-ES_tradnl" sz="2400" b="1" i="1" dirty="0"/>
              <a:t>δ</a:t>
            </a:r>
            <a:r>
              <a:rPr lang="es-ES_tradnl" sz="2400" b="1" dirty="0"/>
              <a:t>(</a:t>
            </a:r>
            <a:r>
              <a:rPr lang="es-ES_tradnl" sz="2400" b="1" i="1" dirty="0"/>
              <a:t>s</a:t>
            </a:r>
            <a:r>
              <a:rPr lang="es-ES_tradnl" sz="2400" b="1" dirty="0"/>
              <a:t>, </a:t>
            </a:r>
            <a:r>
              <a:rPr lang="es-ES_tradnl" sz="2400" b="1" i="1" dirty="0"/>
              <a:t>u</a:t>
            </a:r>
            <a:r>
              <a:rPr lang="es-ES_tradnl" sz="2400" b="1" dirty="0"/>
              <a:t>) </a:t>
            </a:r>
            <a:r>
              <a:rPr lang="es-ES_tradnl" sz="2400" b="1" dirty="0" smtClean="0"/>
              <a:t>en el momento en que </a:t>
            </a:r>
            <a:r>
              <a:rPr lang="es-ES_tradnl" sz="2400" b="1" dirty="0"/>
              <a:t>dicho vértice se decide insertar en el conjunto </a:t>
            </a:r>
            <a:r>
              <a:rPr lang="es-ES_tradnl" sz="2400" b="1" i="1" dirty="0" smtClean="0">
                <a:solidFill>
                  <a:srgbClr val="0070C0"/>
                </a:solidFill>
              </a:rPr>
              <a:t>S </a:t>
            </a:r>
            <a:endParaRPr lang="es-ES_tradnl" sz="2400" b="1" i="1" dirty="0">
              <a:solidFill>
                <a:srgbClr val="0070C0"/>
              </a:solidFill>
            </a:endParaRPr>
          </a:p>
          <a:p>
            <a:endParaRPr lang="es-ES_tradnl" sz="2400" dirty="0"/>
          </a:p>
          <a:p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40607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9945" y="878730"/>
            <a:ext cx="8712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dirty="0">
                <a:latin typeface="+mn-lt"/>
              </a:rPr>
              <a:t>Centraremos la atención en la situación existente en el </a:t>
            </a:r>
            <a:r>
              <a:rPr lang="es-ES_tradnl" sz="2400" b="1" dirty="0">
                <a:latin typeface="+mn-lt"/>
              </a:rPr>
              <a:t>momento en que comienza la iteración del ciclo </a:t>
            </a:r>
            <a:r>
              <a:rPr lang="es-ES_tradnl" sz="2400" b="1" i="1" dirty="0" err="1">
                <a:latin typeface="+mn-lt"/>
              </a:rPr>
              <a:t>while</a:t>
            </a:r>
            <a:r>
              <a:rPr lang="es-ES_tradnl" sz="2400" b="1" dirty="0">
                <a:latin typeface="+mn-lt"/>
              </a:rPr>
              <a:t> en el cual se decide que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 es el vértice que va a entrar a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dirty="0" smtClean="0">
                <a:latin typeface="+mn-lt"/>
              </a:rPr>
              <a:t>:</a:t>
            </a:r>
            <a:endParaRPr lang="es-ES_tradnl" sz="2400" dirty="0">
              <a:latin typeface="+mn-lt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56035" y="2322016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s-ES_tradnl" sz="2400" b="1" i="1" dirty="0" smtClean="0"/>
              <a:t>u </a:t>
            </a:r>
            <a:r>
              <a:rPr lang="es-ES_tradnl" sz="2400" b="1" dirty="0"/>
              <a:t>≠ </a:t>
            </a:r>
            <a:r>
              <a:rPr lang="es-ES_tradnl" sz="2400" b="1" i="1" dirty="0"/>
              <a:t>s </a:t>
            </a:r>
            <a:endParaRPr lang="es-ES_tradnl" sz="2400" b="1" i="1" dirty="0" smtClean="0"/>
          </a:p>
          <a:p>
            <a:pPr lvl="2"/>
            <a:r>
              <a:rPr lang="es-ES_tradnl" sz="2400" i="1" dirty="0" smtClean="0">
                <a:solidFill>
                  <a:srgbClr val="0070C0"/>
                </a:solidFill>
              </a:rPr>
              <a:t>s</a:t>
            </a:r>
            <a:r>
              <a:rPr lang="es-ES_tradnl" sz="2400" dirty="0" smtClean="0">
                <a:solidFill>
                  <a:srgbClr val="0070C0"/>
                </a:solidFill>
              </a:rPr>
              <a:t> </a:t>
            </a:r>
            <a:r>
              <a:rPr lang="es-ES_tradnl" sz="2400" dirty="0">
                <a:solidFill>
                  <a:srgbClr val="0070C0"/>
                </a:solidFill>
              </a:rPr>
              <a:t>fue el primer vértice </a:t>
            </a:r>
            <a:r>
              <a:rPr lang="es-ES_tradnl" sz="2400" dirty="0" smtClean="0">
                <a:solidFill>
                  <a:srgbClr val="0070C0"/>
                </a:solidFill>
              </a:rPr>
              <a:t>que se insertó </a:t>
            </a:r>
            <a:r>
              <a:rPr lang="es-ES_tradnl" sz="2400" dirty="0">
                <a:solidFill>
                  <a:srgbClr val="0070C0"/>
                </a:solidFill>
              </a:rPr>
              <a:t>en S y la propia inicialización garantiza que </a:t>
            </a:r>
            <a:r>
              <a:rPr lang="es-ES_tradnl" sz="2400" i="1" dirty="0">
                <a:solidFill>
                  <a:srgbClr val="0070C0"/>
                </a:solidFill>
              </a:rPr>
              <a:t>d</a:t>
            </a:r>
            <a:r>
              <a:rPr lang="es-ES_tradnl" sz="2400" dirty="0">
                <a:solidFill>
                  <a:srgbClr val="0070C0"/>
                </a:solidFill>
              </a:rPr>
              <a:t>[</a:t>
            </a:r>
            <a:r>
              <a:rPr lang="es-ES_tradnl" sz="2400" i="1" dirty="0">
                <a:solidFill>
                  <a:srgbClr val="0070C0"/>
                </a:solidFill>
              </a:rPr>
              <a:t>s</a:t>
            </a:r>
            <a:r>
              <a:rPr lang="es-ES_tradnl" sz="2400" dirty="0">
                <a:solidFill>
                  <a:srgbClr val="0070C0"/>
                </a:solidFill>
              </a:rPr>
              <a:t>] = </a:t>
            </a:r>
            <a:r>
              <a:rPr lang="es-ES_tradnl" sz="2400" i="1" dirty="0">
                <a:solidFill>
                  <a:srgbClr val="0070C0"/>
                </a:solidFill>
              </a:rPr>
              <a:t>δ</a:t>
            </a:r>
            <a:r>
              <a:rPr lang="es-ES_tradnl" sz="2400" dirty="0">
                <a:solidFill>
                  <a:srgbClr val="0070C0"/>
                </a:solidFill>
              </a:rPr>
              <a:t>(</a:t>
            </a:r>
            <a:r>
              <a:rPr lang="es-ES_tradnl" sz="2400" i="1" dirty="0">
                <a:solidFill>
                  <a:srgbClr val="0070C0"/>
                </a:solidFill>
              </a:rPr>
              <a:t>s</a:t>
            </a:r>
            <a:r>
              <a:rPr lang="es-ES_tradnl" sz="2400" dirty="0">
                <a:solidFill>
                  <a:srgbClr val="0070C0"/>
                </a:solidFill>
              </a:rPr>
              <a:t>, </a:t>
            </a:r>
            <a:r>
              <a:rPr lang="es-ES_tradnl" sz="2400" i="1" dirty="0">
                <a:solidFill>
                  <a:srgbClr val="0070C0"/>
                </a:solidFill>
              </a:rPr>
              <a:t>s</a:t>
            </a:r>
            <a:r>
              <a:rPr lang="es-ES_tradnl" sz="2400" dirty="0">
                <a:solidFill>
                  <a:srgbClr val="0070C0"/>
                </a:solidFill>
              </a:rPr>
              <a:t>) = 0 </a:t>
            </a:r>
          </a:p>
          <a:p>
            <a:pPr lvl="1"/>
            <a:endParaRPr lang="es-ES_tradnl" sz="2400" dirty="0"/>
          </a:p>
          <a:p>
            <a:pPr marL="800100" lvl="1" indent="-342900">
              <a:buFontTx/>
              <a:buChar char="-"/>
            </a:pPr>
            <a:r>
              <a:rPr lang="es-ES_tradnl" sz="2400" b="1" i="1" dirty="0" smtClean="0"/>
              <a:t>S </a:t>
            </a:r>
            <a:r>
              <a:rPr lang="es-ES_tradnl" sz="2400" b="1" dirty="0"/>
              <a:t>≠ Ø </a:t>
            </a:r>
            <a:endParaRPr lang="es-ES_tradnl" sz="2400" b="1" dirty="0" smtClean="0"/>
          </a:p>
          <a:p>
            <a:pPr lvl="2"/>
            <a:r>
              <a:rPr lang="es-ES_tradnl" sz="2400" dirty="0" smtClean="0">
                <a:solidFill>
                  <a:srgbClr val="0070C0"/>
                </a:solidFill>
              </a:rPr>
              <a:t>exactamente </a:t>
            </a:r>
            <a:r>
              <a:rPr lang="es-ES_tradnl" sz="2400" dirty="0">
                <a:solidFill>
                  <a:srgbClr val="0070C0"/>
                </a:solidFill>
              </a:rPr>
              <a:t>antes de que </a:t>
            </a:r>
            <a:r>
              <a:rPr lang="es-ES_tradnl" sz="2400" i="1" dirty="0">
                <a:solidFill>
                  <a:srgbClr val="0070C0"/>
                </a:solidFill>
              </a:rPr>
              <a:t>u</a:t>
            </a:r>
            <a:r>
              <a:rPr lang="es-ES_tradnl" sz="2400" dirty="0">
                <a:solidFill>
                  <a:srgbClr val="0070C0"/>
                </a:solidFill>
              </a:rPr>
              <a:t> se haya insertado en </a:t>
            </a:r>
            <a:r>
              <a:rPr lang="es-ES_tradnl" sz="2400" i="1" dirty="0">
                <a:solidFill>
                  <a:srgbClr val="0070C0"/>
                </a:solidFill>
              </a:rPr>
              <a:t>S</a:t>
            </a:r>
            <a:r>
              <a:rPr lang="es-ES_tradnl" sz="2400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s-ES_tradnl" sz="2400" dirty="0"/>
          </a:p>
          <a:p>
            <a:pPr marL="800100" lvl="1" indent="-342900">
              <a:buFontTx/>
              <a:buChar char="-"/>
            </a:pPr>
            <a:r>
              <a:rPr lang="es-ES_tradnl" sz="2400" b="1" dirty="0" smtClean="0"/>
              <a:t>EXISTE, al menos, un camino </a:t>
            </a:r>
            <a:r>
              <a:rPr lang="es-ES_tradnl" sz="2400" b="1" dirty="0"/>
              <a:t>de </a:t>
            </a:r>
            <a:r>
              <a:rPr lang="es-ES_tradnl" sz="2400" b="1" i="1" dirty="0"/>
              <a:t>s</a:t>
            </a:r>
            <a:r>
              <a:rPr lang="es-ES_tradnl" sz="2400" b="1" dirty="0"/>
              <a:t> a </a:t>
            </a:r>
            <a:r>
              <a:rPr lang="es-ES_tradnl" sz="2400" b="1" i="1" dirty="0"/>
              <a:t>u </a:t>
            </a:r>
            <a:endParaRPr lang="es-ES_tradnl" sz="2400" b="1" i="1" dirty="0" smtClean="0"/>
          </a:p>
          <a:p>
            <a:pPr lvl="2"/>
            <a:r>
              <a:rPr lang="es-ES_tradnl" sz="2400" dirty="0">
                <a:solidFill>
                  <a:srgbClr val="0070C0"/>
                </a:solidFill>
              </a:rPr>
              <a:t>D</a:t>
            </a:r>
            <a:r>
              <a:rPr lang="es-ES_tradnl" sz="2400" dirty="0" smtClean="0">
                <a:solidFill>
                  <a:srgbClr val="0070C0"/>
                </a:solidFill>
              </a:rPr>
              <a:t>e </a:t>
            </a:r>
            <a:r>
              <a:rPr lang="es-ES_tradnl" sz="2400" dirty="0">
                <a:solidFill>
                  <a:srgbClr val="0070C0"/>
                </a:solidFill>
              </a:rPr>
              <a:t>lo contrario, </a:t>
            </a:r>
            <a:r>
              <a:rPr lang="es-ES_tradnl" sz="2400" i="1" dirty="0" smtClean="0">
                <a:solidFill>
                  <a:srgbClr val="0070C0"/>
                </a:solidFill>
              </a:rPr>
              <a:t>d</a:t>
            </a:r>
            <a:r>
              <a:rPr lang="es-ES_tradnl" sz="2400" dirty="0" smtClean="0">
                <a:solidFill>
                  <a:srgbClr val="0070C0"/>
                </a:solidFill>
              </a:rPr>
              <a:t>[</a:t>
            </a:r>
            <a:r>
              <a:rPr lang="es-ES_tradnl" sz="2400" i="1" dirty="0" smtClean="0">
                <a:solidFill>
                  <a:srgbClr val="0070C0"/>
                </a:solidFill>
              </a:rPr>
              <a:t>u</a:t>
            </a:r>
            <a:r>
              <a:rPr lang="es-ES_tradnl" sz="2400" dirty="0">
                <a:solidFill>
                  <a:srgbClr val="0070C0"/>
                </a:solidFill>
              </a:rPr>
              <a:t>] = </a:t>
            </a:r>
            <a:r>
              <a:rPr lang="es-ES_tradnl" sz="2400" i="1" dirty="0">
                <a:solidFill>
                  <a:srgbClr val="0070C0"/>
                </a:solidFill>
              </a:rPr>
              <a:t>δ</a:t>
            </a:r>
            <a:r>
              <a:rPr lang="es-ES_tradnl" sz="2400" dirty="0">
                <a:solidFill>
                  <a:srgbClr val="0070C0"/>
                </a:solidFill>
              </a:rPr>
              <a:t>(</a:t>
            </a:r>
            <a:r>
              <a:rPr lang="es-ES_tradnl" sz="2400" i="1" dirty="0">
                <a:solidFill>
                  <a:srgbClr val="0070C0"/>
                </a:solidFill>
              </a:rPr>
              <a:t>s</a:t>
            </a:r>
            <a:r>
              <a:rPr lang="es-ES_tradnl" sz="2400" dirty="0">
                <a:solidFill>
                  <a:srgbClr val="0070C0"/>
                </a:solidFill>
              </a:rPr>
              <a:t>, </a:t>
            </a:r>
            <a:r>
              <a:rPr lang="es-ES_tradnl" sz="2400" i="1" dirty="0">
                <a:solidFill>
                  <a:srgbClr val="0070C0"/>
                </a:solidFill>
              </a:rPr>
              <a:t>u</a:t>
            </a:r>
            <a:r>
              <a:rPr lang="es-ES_tradnl" sz="2400" dirty="0">
                <a:solidFill>
                  <a:srgbClr val="0070C0"/>
                </a:solidFill>
              </a:rPr>
              <a:t>) = ∞ por la </a:t>
            </a:r>
            <a:r>
              <a:rPr lang="es-ES_tradnl" sz="2400" b="1" dirty="0">
                <a:solidFill>
                  <a:srgbClr val="0070C0"/>
                </a:solidFill>
              </a:rPr>
              <a:t>P</a:t>
            </a:r>
            <a:r>
              <a:rPr lang="es-ES_tradnl" sz="2400" b="1" dirty="0" smtClean="0">
                <a:solidFill>
                  <a:srgbClr val="0070C0"/>
                </a:solidFill>
              </a:rPr>
              <a:t>ropiedad </a:t>
            </a:r>
            <a:r>
              <a:rPr lang="es-ES_tradnl" sz="2400" b="1" dirty="0">
                <a:solidFill>
                  <a:srgbClr val="0070C0"/>
                </a:solidFill>
              </a:rPr>
              <a:t>de la no existencia de </a:t>
            </a:r>
            <a:r>
              <a:rPr lang="es-ES_tradnl" sz="2400" b="1" dirty="0" smtClean="0">
                <a:solidFill>
                  <a:srgbClr val="0070C0"/>
                </a:solidFill>
              </a:rPr>
              <a:t>caminos</a:t>
            </a:r>
            <a:r>
              <a:rPr lang="es-ES_tradnl" sz="2400" dirty="0" smtClean="0">
                <a:solidFill>
                  <a:srgbClr val="0070C0"/>
                </a:solidFill>
              </a:rPr>
              <a:t>. Esto niega lo asumido</a:t>
            </a:r>
            <a:r>
              <a:rPr lang="es-ES_tradnl" sz="2400" dirty="0">
                <a:solidFill>
                  <a:srgbClr val="0070C0"/>
                </a:solidFill>
              </a:rPr>
              <a:t>: </a:t>
            </a:r>
            <a:r>
              <a:rPr lang="es-ES_tradnl" sz="2400" i="1" dirty="0">
                <a:solidFill>
                  <a:srgbClr val="0070C0"/>
                </a:solidFill>
              </a:rPr>
              <a:t>d</a:t>
            </a:r>
            <a:r>
              <a:rPr lang="es-ES_tradnl" sz="2400" dirty="0">
                <a:solidFill>
                  <a:srgbClr val="0070C0"/>
                </a:solidFill>
              </a:rPr>
              <a:t>[</a:t>
            </a:r>
            <a:r>
              <a:rPr lang="es-ES_tradnl" sz="2400" i="1" dirty="0">
                <a:solidFill>
                  <a:srgbClr val="0070C0"/>
                </a:solidFill>
              </a:rPr>
              <a:t>u</a:t>
            </a:r>
            <a:r>
              <a:rPr lang="es-ES_tradnl" sz="2400" dirty="0">
                <a:solidFill>
                  <a:srgbClr val="0070C0"/>
                </a:solidFill>
              </a:rPr>
              <a:t>] ≠ </a:t>
            </a:r>
            <a:r>
              <a:rPr lang="es-ES_tradnl" sz="2400" i="1" dirty="0">
                <a:solidFill>
                  <a:srgbClr val="0070C0"/>
                </a:solidFill>
              </a:rPr>
              <a:t>δ</a:t>
            </a:r>
            <a:r>
              <a:rPr lang="es-ES_tradnl" sz="2400" dirty="0">
                <a:solidFill>
                  <a:srgbClr val="0070C0"/>
                </a:solidFill>
              </a:rPr>
              <a:t>(</a:t>
            </a:r>
            <a:r>
              <a:rPr lang="es-ES_tradnl" sz="2400" i="1" dirty="0">
                <a:solidFill>
                  <a:srgbClr val="0070C0"/>
                </a:solidFill>
              </a:rPr>
              <a:t>s</a:t>
            </a:r>
            <a:r>
              <a:rPr lang="es-ES_tradnl" sz="2400" dirty="0">
                <a:solidFill>
                  <a:srgbClr val="0070C0"/>
                </a:solidFill>
              </a:rPr>
              <a:t>, </a:t>
            </a:r>
            <a:r>
              <a:rPr lang="es-ES_tradnl" sz="2400" i="1" dirty="0">
                <a:solidFill>
                  <a:srgbClr val="0070C0"/>
                </a:solidFill>
              </a:rPr>
              <a:t>u</a:t>
            </a:r>
            <a:r>
              <a:rPr lang="es-ES_tradnl" sz="2400" dirty="0">
                <a:solidFill>
                  <a:srgbClr val="0070C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88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33400" y="838200"/>
                <a:ext cx="8382000" cy="5728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_tradnl" sz="2400" dirty="0" smtClean="0">
                    <a:latin typeface="+mn-lt"/>
                  </a:rPr>
                  <a:t>Si existe, </a:t>
                </a:r>
                <a:r>
                  <a:rPr lang="es-ES_tradnl" sz="2400" dirty="0">
                    <a:latin typeface="+mn-lt"/>
                  </a:rPr>
                  <a:t>al </a:t>
                </a:r>
                <a:r>
                  <a:rPr lang="es-ES_tradnl" sz="2400" dirty="0" smtClean="0">
                    <a:latin typeface="+mn-lt"/>
                  </a:rPr>
                  <a:t>menos, </a:t>
                </a:r>
                <a:r>
                  <a:rPr lang="es-ES_tradnl" sz="2400" dirty="0">
                    <a:latin typeface="+mn-lt"/>
                  </a:rPr>
                  <a:t>UN </a:t>
                </a:r>
                <a:r>
                  <a:rPr lang="es-ES_tradnl" sz="2400" dirty="0" smtClean="0">
                    <a:latin typeface="+mn-lt"/>
                  </a:rPr>
                  <a:t>camino de </a:t>
                </a:r>
                <a:r>
                  <a:rPr lang="es-ES_tradnl" sz="2400" b="1" i="1" dirty="0" smtClean="0">
                    <a:latin typeface="+mn-lt"/>
                  </a:rPr>
                  <a:t>s</a:t>
                </a:r>
                <a:r>
                  <a:rPr lang="es-ES_tradnl" sz="2400" i="1" dirty="0" smtClean="0">
                    <a:latin typeface="+mn-lt"/>
                  </a:rPr>
                  <a:t> </a:t>
                </a:r>
                <a:r>
                  <a:rPr lang="es-ES_tradnl" sz="2400" dirty="0" smtClean="0">
                    <a:latin typeface="+mn-lt"/>
                  </a:rPr>
                  <a:t>a </a:t>
                </a:r>
                <a:r>
                  <a:rPr lang="es-ES_tradnl" sz="2400" b="1" i="1" dirty="0" smtClean="0">
                    <a:latin typeface="+mn-lt"/>
                  </a:rPr>
                  <a:t>u</a:t>
                </a:r>
                <a:r>
                  <a:rPr lang="es-ES_tradnl" sz="2400" dirty="0" smtClean="0">
                    <a:latin typeface="+mn-lt"/>
                  </a:rPr>
                  <a:t> </a:t>
                </a:r>
                <a:r>
                  <a:rPr lang="es-ES_tradnl" sz="2400" dirty="0" smtClean="0">
                    <a:latin typeface="+mn-lt"/>
                    <a:sym typeface="Symbol"/>
                  </a:rPr>
                  <a:t></a:t>
                </a:r>
                <a:r>
                  <a:rPr lang="es-ES_tradnl" sz="2400" dirty="0" smtClean="0">
                    <a:latin typeface="+mn-lt"/>
                  </a:rPr>
                  <a:t> existe, </a:t>
                </a:r>
                <a:r>
                  <a:rPr lang="es-ES_tradnl" sz="2400" dirty="0">
                    <a:latin typeface="+mn-lt"/>
                  </a:rPr>
                  <a:t>al menos, UN </a:t>
                </a:r>
                <a:r>
                  <a:rPr lang="es-ES_tradnl" sz="2400" b="1" dirty="0">
                    <a:latin typeface="+mn-lt"/>
                  </a:rPr>
                  <a:t>camino de costo </a:t>
                </a:r>
                <a:r>
                  <a:rPr lang="es-ES_tradnl" sz="2400" b="1" dirty="0" smtClean="0">
                    <a:latin typeface="+mn-lt"/>
                  </a:rPr>
                  <a:t>mínimo </a:t>
                </a:r>
                <a:r>
                  <a:rPr lang="es-ES_tradnl" sz="2400" dirty="0" smtClean="0">
                    <a:latin typeface="+mn-lt"/>
                  </a:rPr>
                  <a:t>de </a:t>
                </a:r>
                <a:r>
                  <a:rPr lang="es-ES_tradnl" sz="2400" b="1" i="1" dirty="0">
                    <a:latin typeface="+mn-lt"/>
                  </a:rPr>
                  <a:t>s</a:t>
                </a:r>
                <a:r>
                  <a:rPr lang="es-ES_tradnl" sz="2400" dirty="0">
                    <a:latin typeface="+mn-lt"/>
                  </a:rPr>
                  <a:t> a </a:t>
                </a:r>
                <a:r>
                  <a:rPr lang="es-ES_tradnl" sz="2400" b="1" i="1" dirty="0">
                    <a:latin typeface="+mn-lt"/>
                  </a:rPr>
                  <a:t>u</a:t>
                </a:r>
                <a:r>
                  <a:rPr lang="es-ES_tradnl" sz="2400" dirty="0">
                    <a:latin typeface="+mn-lt"/>
                  </a:rPr>
                  <a:t>. </a:t>
                </a:r>
                <a:r>
                  <a:rPr lang="es-ES_tradnl" sz="2400" dirty="0" smtClean="0">
                    <a:latin typeface="+mn-lt"/>
                  </a:rPr>
                  <a:t>Sea </a:t>
                </a:r>
                <a:r>
                  <a:rPr lang="es-ES_tradnl" sz="2400" i="1" dirty="0" smtClean="0">
                    <a:latin typeface="+mn-lt"/>
                  </a:rPr>
                  <a:t>p </a:t>
                </a:r>
                <a:r>
                  <a:rPr lang="es-ES_tradnl" sz="2400" dirty="0" smtClean="0">
                    <a:latin typeface="+mn-lt"/>
                  </a:rPr>
                  <a:t>dicho camino</a:t>
                </a:r>
              </a:p>
              <a:p>
                <a:pPr eaLnBrk="1" hangingPunct="1"/>
                <a:endParaRPr lang="es-ES_tradnl" sz="2400" dirty="0">
                  <a:latin typeface="+mn-lt"/>
                </a:endParaRPr>
              </a:p>
              <a:p>
                <a:pPr eaLnBrk="1" hangingPunct="1"/>
                <a:r>
                  <a:rPr lang="es-ES_tradnl" sz="2400" b="1" dirty="0" smtClean="0">
                    <a:latin typeface="+mn-lt"/>
                  </a:rPr>
                  <a:t>Situación PREVIA a </a:t>
                </a:r>
                <a:r>
                  <a:rPr lang="es-ES_tradnl" sz="2400" b="1" dirty="0">
                    <a:latin typeface="+mn-lt"/>
                  </a:rPr>
                  <a:t>que </a:t>
                </a:r>
                <a:r>
                  <a:rPr lang="es-ES_tradnl" sz="2400" b="1" i="1" dirty="0">
                    <a:latin typeface="+mn-lt"/>
                  </a:rPr>
                  <a:t>u</a:t>
                </a:r>
                <a:r>
                  <a:rPr lang="es-ES_tradnl" sz="2400" b="1" dirty="0">
                    <a:latin typeface="+mn-lt"/>
                  </a:rPr>
                  <a:t> sea insertado en </a:t>
                </a:r>
                <a:r>
                  <a:rPr lang="es-ES_tradnl" sz="2400" b="1" dirty="0" smtClean="0">
                    <a:latin typeface="+mn-lt"/>
                  </a:rPr>
                  <a:t>S</a:t>
                </a:r>
                <a:r>
                  <a:rPr lang="es-ES_tradnl" sz="2400" dirty="0" smtClean="0">
                    <a:latin typeface="+mn-lt"/>
                  </a:rPr>
                  <a:t>:</a:t>
                </a:r>
              </a:p>
              <a:p>
                <a:pPr eaLnBrk="1" hangingPunct="1"/>
                <a:r>
                  <a:rPr lang="es-ES_tradnl" sz="2400" dirty="0" smtClean="0">
                    <a:latin typeface="+mn-lt"/>
                  </a:rPr>
                  <a:t> </a:t>
                </a:r>
                <a:r>
                  <a:rPr lang="es-ES_tradnl" sz="2400" i="1" dirty="0" smtClean="0">
                    <a:latin typeface="+mn-lt"/>
                  </a:rPr>
                  <a:t>p</a:t>
                </a:r>
                <a:r>
                  <a:rPr lang="es-ES_tradnl" sz="2400" dirty="0" smtClean="0">
                    <a:latin typeface="+mn-lt"/>
                  </a:rPr>
                  <a:t> </a:t>
                </a:r>
                <a:r>
                  <a:rPr lang="es-ES_tradnl" sz="2400" dirty="0">
                    <a:latin typeface="+mn-lt"/>
                  </a:rPr>
                  <a:t>podría descomponerse de la siguiente </a:t>
                </a:r>
                <a:r>
                  <a:rPr lang="es-ES_tradnl" sz="2400" dirty="0" smtClean="0">
                    <a:latin typeface="+mn-lt"/>
                  </a:rPr>
                  <a:t>forma:</a:t>
                </a:r>
              </a:p>
              <a:p>
                <a:pPr eaLnBrk="1" hangingPunct="1"/>
                <a:endParaRPr lang="es-ES_tradnl" sz="2400" dirty="0">
                  <a:latin typeface="+mn-lt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es-ES_tradnl" sz="2400" dirty="0" smtClean="0">
                  <a:latin typeface="+mn-lt"/>
                </a:endParaRPr>
              </a:p>
              <a:p>
                <a:pPr eaLnBrk="1" hangingPunct="1"/>
                <a:r>
                  <a:rPr lang="es-ES_tradnl" sz="2400" dirty="0" smtClean="0">
                    <a:latin typeface="+mn-lt"/>
                  </a:rPr>
                  <a:t>Donde:</a:t>
                </a:r>
                <a:endParaRPr lang="es-ES_tradnl" sz="2400" dirty="0">
                  <a:latin typeface="+mn-lt"/>
                </a:endParaRPr>
              </a:p>
              <a:p>
                <a:pPr eaLnBrk="1" hangingPunct="1"/>
                <a:r>
                  <a:rPr lang="es-ES_tradnl" sz="2400" b="1" i="1" dirty="0">
                    <a:latin typeface="+mn-lt"/>
                  </a:rPr>
                  <a:t>p1</a:t>
                </a:r>
                <a:r>
                  <a:rPr lang="es-ES_tradnl" sz="2400" dirty="0">
                    <a:latin typeface="+mn-lt"/>
                  </a:rPr>
                  <a:t>: </a:t>
                </a:r>
                <a:r>
                  <a:rPr lang="es-ES_tradnl" sz="2400" dirty="0" err="1">
                    <a:latin typeface="+mn-lt"/>
                  </a:rPr>
                  <a:t>subcamino</a:t>
                </a:r>
                <a:r>
                  <a:rPr lang="es-ES_tradnl" sz="2400" dirty="0">
                    <a:latin typeface="+mn-lt"/>
                  </a:rPr>
                  <a:t> de </a:t>
                </a:r>
                <a:r>
                  <a:rPr lang="es-ES_tradnl" sz="2400" b="1" i="1" dirty="0">
                    <a:latin typeface="+mn-lt"/>
                  </a:rPr>
                  <a:t>s</a:t>
                </a:r>
                <a:r>
                  <a:rPr lang="es-ES_tradnl" sz="2400" dirty="0">
                    <a:latin typeface="+mn-lt"/>
                  </a:rPr>
                  <a:t> a </a:t>
                </a:r>
                <a:r>
                  <a:rPr lang="es-ES_tradnl" sz="2400" b="1" i="1" dirty="0">
                    <a:latin typeface="+mn-lt"/>
                  </a:rPr>
                  <a:t>x</a:t>
                </a:r>
                <a:r>
                  <a:rPr lang="es-ES_tradnl" sz="2400" dirty="0">
                    <a:latin typeface="+mn-lt"/>
                  </a:rPr>
                  <a:t>  (</a:t>
                </a:r>
                <a:r>
                  <a:rPr lang="es-ES_tradnl" sz="2400" b="1" dirty="0">
                    <a:latin typeface="+mn-lt"/>
                  </a:rPr>
                  <a:t>todos sus vértices en </a:t>
                </a:r>
                <a:r>
                  <a:rPr lang="es-ES_tradnl" sz="2400" b="1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s-ES_tradnl" sz="2400" dirty="0">
                    <a:latin typeface="+mn-lt"/>
                  </a:rPr>
                  <a:t>)   </a:t>
                </a:r>
              </a:p>
              <a:p>
                <a:pPr eaLnBrk="1" hangingPunct="1"/>
                <a:r>
                  <a:rPr lang="es-ES_tradnl" sz="2400" b="1" i="1" dirty="0">
                    <a:latin typeface="+mn-lt"/>
                  </a:rPr>
                  <a:t>p2</a:t>
                </a:r>
                <a:r>
                  <a:rPr lang="es-ES_tradnl" sz="2400" dirty="0">
                    <a:latin typeface="+mn-lt"/>
                  </a:rPr>
                  <a:t>: </a:t>
                </a:r>
                <a:r>
                  <a:rPr lang="es-ES_tradnl" sz="2400" dirty="0" err="1">
                    <a:latin typeface="+mn-lt"/>
                  </a:rPr>
                  <a:t>subcamino</a:t>
                </a:r>
                <a:r>
                  <a:rPr lang="es-ES_tradnl" sz="2400" dirty="0">
                    <a:latin typeface="+mn-lt"/>
                  </a:rPr>
                  <a:t> de</a:t>
                </a:r>
                <a:r>
                  <a:rPr lang="es-ES_tradnl" sz="2400" i="1" dirty="0">
                    <a:latin typeface="+mn-lt"/>
                  </a:rPr>
                  <a:t> </a:t>
                </a:r>
                <a:r>
                  <a:rPr lang="es-ES_tradnl" sz="2400" b="1" i="1" dirty="0">
                    <a:latin typeface="+mn-lt"/>
                  </a:rPr>
                  <a:t>y</a:t>
                </a:r>
                <a:r>
                  <a:rPr lang="es-ES_tradnl" sz="2400" i="1" dirty="0">
                    <a:latin typeface="+mn-lt"/>
                  </a:rPr>
                  <a:t> </a:t>
                </a:r>
                <a:r>
                  <a:rPr lang="es-ES_tradnl" sz="2400" dirty="0">
                    <a:latin typeface="+mn-lt"/>
                  </a:rPr>
                  <a:t>a</a:t>
                </a:r>
                <a:r>
                  <a:rPr lang="es-ES_tradnl" sz="2400" i="1" dirty="0">
                    <a:latin typeface="+mn-lt"/>
                  </a:rPr>
                  <a:t> </a:t>
                </a:r>
                <a:r>
                  <a:rPr lang="es-ES_tradnl" sz="2400" b="1" i="1" dirty="0" smtClean="0">
                    <a:latin typeface="+mn-lt"/>
                  </a:rPr>
                  <a:t>u</a:t>
                </a:r>
                <a:r>
                  <a:rPr lang="es-ES_tradnl" sz="2400" i="1" dirty="0" smtClean="0">
                    <a:latin typeface="+mn-lt"/>
                  </a:rPr>
                  <a:t>  </a:t>
                </a:r>
                <a:r>
                  <a:rPr lang="es-ES_tradnl" sz="2400" dirty="0" smtClean="0">
                    <a:latin typeface="+mn-lt"/>
                  </a:rPr>
                  <a:t>(</a:t>
                </a:r>
                <a:r>
                  <a:rPr lang="es-ES_tradnl" sz="2400" b="1" dirty="0" smtClean="0">
                    <a:latin typeface="+mn-lt"/>
                  </a:rPr>
                  <a:t>todos sus vértices en 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V-S</a:t>
                </a:r>
                <a:r>
                  <a:rPr lang="es-ES_tradnl" sz="2400" b="1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s-ES_tradnl" sz="2400" b="1" i="1" dirty="0" smtClean="0">
                    <a:latin typeface="+mn-lt"/>
                  </a:rPr>
                  <a:t>ó en 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s-ES_tradnl" sz="2400" dirty="0" smtClean="0">
                    <a:latin typeface="+mn-lt"/>
                  </a:rPr>
                  <a:t>) </a:t>
                </a:r>
              </a:p>
              <a:p>
                <a:pPr eaLnBrk="1" hangingPunct="1"/>
                <a:r>
                  <a:rPr lang="es-ES_tradnl" sz="2400" b="1" i="1" dirty="0">
                    <a:latin typeface="+mn-lt"/>
                  </a:rPr>
                  <a:t>y</a:t>
                </a:r>
                <a:r>
                  <a:rPr lang="es-ES_tradnl" sz="2400" i="1" dirty="0" smtClean="0">
                    <a:latin typeface="+mn-lt"/>
                  </a:rPr>
                  <a:t>:</a:t>
                </a:r>
                <a:r>
                  <a:rPr lang="es-ES_tradnl" sz="2400" dirty="0" smtClean="0">
                    <a:latin typeface="+mn-lt"/>
                  </a:rPr>
                  <a:t> primer </a:t>
                </a:r>
                <a:r>
                  <a:rPr lang="es-ES_tradnl" sz="2400" dirty="0">
                    <a:latin typeface="+mn-lt"/>
                  </a:rPr>
                  <a:t>vértice en </a:t>
                </a:r>
                <a:r>
                  <a:rPr lang="es-ES_tradnl" sz="2400" b="1" i="1" dirty="0" smtClean="0">
                    <a:latin typeface="+mn-lt"/>
                  </a:rPr>
                  <a:t>p</a:t>
                </a:r>
                <a:r>
                  <a:rPr lang="es-ES_tradnl" sz="2400" i="1" dirty="0" smtClean="0">
                    <a:latin typeface="+mn-lt"/>
                  </a:rPr>
                  <a:t> </a:t>
                </a:r>
                <a:r>
                  <a:rPr lang="es-ES_tradnl" sz="2400" i="1" dirty="0" err="1" smtClean="0">
                    <a:latin typeface="+mn-lt"/>
                  </a:rPr>
                  <a:t>t.q</a:t>
                </a:r>
                <a:r>
                  <a:rPr lang="es-ES_tradnl" sz="2400" i="1" dirty="0" smtClean="0">
                    <a:latin typeface="+mn-lt"/>
                  </a:rPr>
                  <a:t>. </a:t>
                </a:r>
                <a:r>
                  <a:rPr lang="es-ES_tradnl" sz="2400" b="1" i="1" dirty="0" err="1" smtClean="0">
                    <a:latin typeface="+mn-lt"/>
                  </a:rPr>
                  <a:t>y</a:t>
                </a:r>
                <a:r>
                  <a:rPr lang="es-ES_tradnl" sz="2400" i="1" dirty="0" err="1" smtClean="0">
                    <a:latin typeface="+mn-lt"/>
                    <a:sym typeface="Symbol" pitchFamily="18" charset="2"/>
                  </a:rPr>
                  <a:t></a:t>
                </a:r>
                <a:r>
                  <a:rPr lang="es-ES_tradnl" sz="2400" b="1" i="1" dirty="0" err="1">
                    <a:solidFill>
                      <a:srgbClr val="0070C0"/>
                    </a:solidFill>
                    <a:latin typeface="+mn-lt"/>
                  </a:rPr>
                  <a:t>V-S</a:t>
                </a:r>
                <a:r>
                  <a:rPr lang="es-ES_tradnl" sz="2400" b="1" i="1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s-ES_tradnl" sz="2400" b="1" dirty="0">
                    <a:latin typeface="+mn-lt"/>
                  </a:rPr>
                  <a:t> </a:t>
                </a:r>
                <a:endParaRPr lang="es-ES_tradnl" sz="2400" b="1" dirty="0" smtClean="0">
                  <a:latin typeface="+mn-lt"/>
                </a:endParaRPr>
              </a:p>
              <a:p>
                <a:pPr eaLnBrk="1" hangingPunct="1"/>
                <a:r>
                  <a:rPr lang="es-ES_tradnl" sz="2400" b="1" i="1" dirty="0" smtClean="0">
                    <a:latin typeface="+mn-lt"/>
                  </a:rPr>
                  <a:t>x</a:t>
                </a:r>
                <a:r>
                  <a:rPr lang="es-ES_tradnl" sz="2400" i="1" dirty="0" smtClean="0">
                    <a:latin typeface="+mn-lt"/>
                  </a:rPr>
                  <a:t>: </a:t>
                </a:r>
                <a:r>
                  <a:rPr lang="es-ES_tradnl" sz="2400" dirty="0" smtClean="0">
                    <a:latin typeface="+mn-lt"/>
                  </a:rPr>
                  <a:t>último vértice en </a:t>
                </a:r>
                <a:r>
                  <a:rPr lang="es-ES_tradnl" sz="2400" b="1" i="1" dirty="0" smtClean="0">
                    <a:latin typeface="+mn-lt"/>
                  </a:rPr>
                  <a:t>p</a:t>
                </a:r>
                <a:r>
                  <a:rPr lang="es-ES_tradnl" sz="2400" i="1" dirty="0" smtClean="0">
                    <a:latin typeface="+mn-lt"/>
                  </a:rPr>
                  <a:t> </a:t>
                </a:r>
                <a:r>
                  <a:rPr lang="es-ES_tradnl" sz="2400" i="1" dirty="0" err="1" smtClean="0">
                    <a:latin typeface="+mn-lt"/>
                  </a:rPr>
                  <a:t>t.q</a:t>
                </a:r>
                <a:r>
                  <a:rPr lang="es-ES_tradnl" sz="2400" i="1" dirty="0" smtClean="0">
                    <a:latin typeface="+mn-lt"/>
                  </a:rPr>
                  <a:t>. </a:t>
                </a:r>
                <a:r>
                  <a:rPr lang="es-ES_tradnl" sz="2400" b="1" i="1" dirty="0" smtClean="0">
                    <a:latin typeface="+mn-lt"/>
                  </a:rPr>
                  <a:t>x</a:t>
                </a:r>
                <a:r>
                  <a:rPr lang="en-GB" sz="2400" i="1" dirty="0" smtClean="0">
                    <a:latin typeface="+mn-lt"/>
                    <a:sym typeface="Symbol" pitchFamily="18" charset="2"/>
                  </a:rPr>
                  <a:t>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s-ES_tradnl" sz="2400" dirty="0" smtClean="0">
                    <a:latin typeface="+mn-lt"/>
                  </a:rPr>
                  <a:t>  (predecesor de </a:t>
                </a:r>
                <a:r>
                  <a:rPr lang="es-ES_tradnl" sz="2400" b="1" i="1" dirty="0" smtClean="0">
                    <a:latin typeface="+mn-lt"/>
                  </a:rPr>
                  <a:t>y</a:t>
                </a:r>
                <a:r>
                  <a:rPr lang="es-ES_tradnl" sz="2400" dirty="0" smtClean="0">
                    <a:latin typeface="+mn-lt"/>
                  </a:rPr>
                  <a:t> en el camino </a:t>
                </a:r>
                <a:r>
                  <a:rPr lang="es-ES_tradnl" sz="2400" b="1" i="1" dirty="0" smtClean="0">
                    <a:latin typeface="+mn-lt"/>
                  </a:rPr>
                  <a:t>p</a:t>
                </a:r>
                <a:r>
                  <a:rPr lang="es-ES_tradnl" sz="2400" dirty="0" smtClean="0">
                    <a:latin typeface="+mn-lt"/>
                  </a:rPr>
                  <a:t>)</a:t>
                </a:r>
              </a:p>
              <a:p>
                <a:pPr eaLnBrk="1" hangingPunct="1"/>
                <a:endParaRPr lang="es-ES_tradnl" sz="2400" dirty="0">
                  <a:latin typeface="+mn-lt"/>
                </a:endParaRPr>
              </a:p>
              <a:p>
                <a:pPr eaLnBrk="1" hangingPunct="1"/>
                <a:r>
                  <a:rPr lang="es-ES_tradnl" sz="2400" b="1" dirty="0">
                    <a:latin typeface="+mn-lt"/>
                  </a:rPr>
                  <a:t>Tanto</a:t>
                </a:r>
                <a:r>
                  <a:rPr lang="es-ES_tradnl" sz="2400" b="1" i="1" dirty="0">
                    <a:latin typeface="+mn-lt"/>
                  </a:rPr>
                  <a:t> p1 </a:t>
                </a:r>
                <a:r>
                  <a:rPr lang="es-ES_tradnl" sz="2400" b="1" dirty="0">
                    <a:latin typeface="+mn-lt"/>
                  </a:rPr>
                  <a:t>como</a:t>
                </a:r>
                <a:r>
                  <a:rPr lang="es-ES_tradnl" sz="2400" b="1" i="1" dirty="0">
                    <a:latin typeface="+mn-lt"/>
                  </a:rPr>
                  <a:t> p2 </a:t>
                </a:r>
                <a:r>
                  <a:rPr lang="es-ES_tradnl" sz="2400" b="1" dirty="0">
                    <a:latin typeface="+mn-lt"/>
                  </a:rPr>
                  <a:t>pueden ser de longitud </a:t>
                </a:r>
                <a:r>
                  <a:rPr lang="es-ES_tradnl" sz="2400" b="1" dirty="0" smtClean="0">
                    <a:latin typeface="+mn-lt"/>
                  </a:rPr>
                  <a:t>0</a:t>
                </a:r>
                <a:endParaRPr lang="es-ES_tradnl" sz="2400" b="1" dirty="0">
                  <a:latin typeface="+mn-lt"/>
                </a:endParaRPr>
              </a:p>
              <a:p>
                <a:pPr eaLnBrk="1" hangingPunct="1"/>
                <a:endParaRPr lang="es-ES_tradnl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838200"/>
                <a:ext cx="8382000" cy="5728876"/>
              </a:xfrm>
              <a:prstGeom prst="rect">
                <a:avLst/>
              </a:prstGeom>
              <a:blipFill rotWithShape="0">
                <a:blip r:embed="rId2"/>
                <a:stretch>
                  <a:fillRect l="-1164" t="-10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19455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657600" y="3669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ym typeface="Symbol" pitchFamily="18" charset="2"/>
              </a:rPr>
              <a:t></a:t>
            </a:r>
            <a:r>
              <a:rPr lang="es-ES_tradnl" i="1" dirty="0" smtClean="0"/>
              <a:t>S</a:t>
            </a:r>
            <a:r>
              <a:rPr lang="en-GB" i="1" dirty="0">
                <a:sym typeface="Symbol" pitchFamily="18" charset="2"/>
              </a:rPr>
              <a:t> </a:t>
            </a:r>
            <a:endParaRPr lang="es-ES" dirty="0"/>
          </a:p>
        </p:txBody>
      </p:sp>
      <p:sp>
        <p:nvSpPr>
          <p:cNvPr id="11" name="10 Cerrar llave"/>
          <p:cNvSpPr/>
          <p:nvPr/>
        </p:nvSpPr>
        <p:spPr>
          <a:xfrm rot="16200000" flipH="1">
            <a:off x="3795184" y="2949328"/>
            <a:ext cx="275257" cy="1312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38275"/>
            <a:ext cx="8351837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88013" y="3358479"/>
            <a:ext cx="20875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 dirty="0"/>
              <a:t>primer vértice en el camino </a:t>
            </a:r>
            <a:r>
              <a:rPr lang="es-ES_tradnl" b="1" i="1" dirty="0"/>
              <a:t>p</a:t>
            </a:r>
            <a:r>
              <a:rPr lang="es-ES_tradnl" b="1" dirty="0"/>
              <a:t> tal que</a:t>
            </a:r>
            <a:r>
              <a:rPr lang="es-ES_tradnl" b="1" i="1" dirty="0"/>
              <a:t> </a:t>
            </a:r>
            <a:r>
              <a:rPr lang="es-ES_tradnl" b="1" dirty="0" err="1">
                <a:solidFill>
                  <a:srgbClr val="FF3300"/>
                </a:solidFill>
              </a:rPr>
              <a:t>y</a:t>
            </a:r>
            <a:r>
              <a:rPr lang="es-ES_tradnl" b="1" i="1" dirty="0" err="1">
                <a:sym typeface="Symbol" pitchFamily="18" charset="2"/>
              </a:rPr>
              <a:t></a:t>
            </a:r>
            <a:r>
              <a:rPr lang="es-ES_tradnl" b="1" i="1" dirty="0" err="1">
                <a:solidFill>
                  <a:srgbClr val="FF3300"/>
                </a:solidFill>
              </a:rPr>
              <a:t>V-S</a:t>
            </a:r>
            <a:endParaRPr lang="es-ES_tradnl" b="1" i="1" dirty="0">
              <a:solidFill>
                <a:srgbClr val="FF33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10710" y="4590931"/>
            <a:ext cx="4228290" cy="33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 i="1" dirty="0">
                <a:solidFill>
                  <a:srgbClr val="FF3300"/>
                </a:solidFill>
              </a:rPr>
              <a:t>x</a:t>
            </a:r>
            <a:r>
              <a:rPr lang="en-GB" b="1" dirty="0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s-ES_tradnl" b="1" i="1" dirty="0">
                <a:solidFill>
                  <a:srgbClr val="FF3300"/>
                </a:solidFill>
              </a:rPr>
              <a:t>S </a:t>
            </a:r>
            <a:r>
              <a:rPr lang="es-ES_tradnl" b="1" dirty="0">
                <a:solidFill>
                  <a:srgbClr val="FF3300"/>
                </a:solidFill>
              </a:rPr>
              <a:t> </a:t>
            </a:r>
            <a:r>
              <a:rPr lang="es-ES_tradnl" b="1" dirty="0" smtClean="0">
                <a:solidFill>
                  <a:srgbClr val="FF3300"/>
                </a:solidFill>
              </a:rPr>
              <a:t>   </a:t>
            </a:r>
            <a:r>
              <a:rPr lang="es-ES_tradnl" b="1" dirty="0" smtClean="0"/>
              <a:t>es </a:t>
            </a:r>
            <a:r>
              <a:rPr lang="es-ES_tradnl" b="1" dirty="0"/>
              <a:t>el predecesor de </a:t>
            </a:r>
            <a:r>
              <a:rPr lang="es-ES_tradnl" b="1" i="1" dirty="0"/>
              <a:t>y</a:t>
            </a:r>
            <a:r>
              <a:rPr lang="es-ES_tradnl" b="1" dirty="0"/>
              <a:t> en</a:t>
            </a:r>
            <a:r>
              <a:rPr lang="es-ES_tradnl" b="1" i="1" dirty="0"/>
              <a:t> p.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23963" y="4282621"/>
            <a:ext cx="1479550" cy="58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 i="1" dirty="0" err="1"/>
              <a:t>subcamino</a:t>
            </a:r>
            <a:r>
              <a:rPr lang="es-ES_tradnl" b="1" i="1" dirty="0"/>
              <a:t> de s a x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00675" y="1742837"/>
            <a:ext cx="2808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 i="1" dirty="0" err="1"/>
              <a:t>subcamino</a:t>
            </a:r>
            <a:r>
              <a:rPr lang="es-ES_tradnl" b="1" i="1" dirty="0"/>
              <a:t> de y a u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19200" y="2260481"/>
            <a:ext cx="1479550" cy="33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 i="1" dirty="0" err="1" smtClean="0">
                <a:solidFill>
                  <a:srgbClr val="FF3300"/>
                </a:solidFill>
              </a:rPr>
              <a:t>s</a:t>
            </a:r>
            <a:r>
              <a:rPr lang="es-ES_tradnl" b="1" i="1" dirty="0" err="1" smtClean="0">
                <a:solidFill>
                  <a:srgbClr val="FF3300"/>
                </a:solidFill>
                <a:sym typeface="Symbol"/>
              </a:rPr>
              <a:t></a:t>
            </a:r>
            <a:r>
              <a:rPr lang="es-ES_tradnl" b="1" i="1" dirty="0" err="1">
                <a:solidFill>
                  <a:srgbClr val="FF3300"/>
                </a:solidFill>
                <a:sym typeface="Symbol"/>
              </a:rPr>
              <a:t>S</a:t>
            </a:r>
            <a:endParaRPr lang="es-ES_tradnl" b="1" i="1" dirty="0">
              <a:solidFill>
                <a:srgbClr val="FF3300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8045450" y="1205349"/>
            <a:ext cx="1479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 i="1" dirty="0" err="1">
                <a:solidFill>
                  <a:srgbClr val="FF3300"/>
                </a:solidFill>
                <a:sym typeface="Symbol"/>
              </a:rPr>
              <a:t>u</a:t>
            </a:r>
            <a:r>
              <a:rPr lang="es-ES_tradnl" b="1" i="1" dirty="0" err="1" smtClean="0">
                <a:sym typeface="Symbol"/>
              </a:rPr>
              <a:t></a:t>
            </a:r>
            <a:r>
              <a:rPr lang="es-ES_tradnl" b="1" i="1" dirty="0" err="1" smtClean="0">
                <a:solidFill>
                  <a:srgbClr val="FF3300"/>
                </a:solidFill>
                <a:sym typeface="Symbol"/>
              </a:rPr>
              <a:t>V-S</a:t>
            </a:r>
            <a:endParaRPr lang="es-ES_tradnl" b="1" i="1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33400" y="364786"/>
                <a:ext cx="8382000" cy="927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ES_tradnl" sz="2400" dirty="0">
                  <a:latin typeface="+mn-lt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es-ES_tradnl" sz="24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64786"/>
                <a:ext cx="8382000" cy="9275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19455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657600" y="1307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ym typeface="Symbol" pitchFamily="18" charset="2"/>
              </a:rPr>
              <a:t></a:t>
            </a:r>
            <a:r>
              <a:rPr lang="es-ES_tradnl" i="1" dirty="0" smtClean="0"/>
              <a:t>S</a:t>
            </a:r>
            <a:r>
              <a:rPr lang="en-GB" i="1" dirty="0">
                <a:sym typeface="Symbol" pitchFamily="18" charset="2"/>
              </a:rPr>
              <a:t> </a:t>
            </a:r>
            <a:endParaRPr lang="es-ES" dirty="0"/>
          </a:p>
        </p:txBody>
      </p:sp>
      <p:sp>
        <p:nvSpPr>
          <p:cNvPr id="11" name="10 Cerrar llave"/>
          <p:cNvSpPr/>
          <p:nvPr/>
        </p:nvSpPr>
        <p:spPr>
          <a:xfrm rot="16200000" flipH="1">
            <a:off x="3795184" y="587128"/>
            <a:ext cx="275257" cy="1312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476375" y="5581471"/>
            <a:ext cx="6551613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dirty="0" smtClean="0"/>
              <a:t>Observaciones: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dirty="0" smtClean="0"/>
              <a:t>- </a:t>
            </a:r>
            <a:r>
              <a:rPr lang="es-ES_tradnl" b="1" i="1" dirty="0"/>
              <a:t>x</a:t>
            </a:r>
            <a:r>
              <a:rPr lang="es-ES_tradnl" b="1" dirty="0"/>
              <a:t> </a:t>
            </a:r>
            <a:r>
              <a:rPr lang="es-ES_tradnl" dirty="0">
                <a:sym typeface="Symbol" pitchFamily="18" charset="2"/>
              </a:rPr>
              <a:t> </a:t>
            </a:r>
            <a:r>
              <a:rPr lang="es-ES_tradnl" b="1" i="1" dirty="0"/>
              <a:t>y</a:t>
            </a:r>
            <a:r>
              <a:rPr lang="es-ES_tradnl" dirty="0"/>
              <a:t> pero podría suceder </a:t>
            </a:r>
            <a:r>
              <a:rPr lang="es-ES_tradnl" b="1" i="1" dirty="0"/>
              <a:t>s</a:t>
            </a:r>
            <a:r>
              <a:rPr lang="es-ES_tradnl" i="1" dirty="0"/>
              <a:t> </a:t>
            </a:r>
            <a:r>
              <a:rPr lang="es-ES_tradnl" dirty="0"/>
              <a:t>= </a:t>
            </a:r>
            <a:r>
              <a:rPr lang="es-ES_tradnl" b="1" i="1" dirty="0"/>
              <a:t>x</a:t>
            </a:r>
            <a:r>
              <a:rPr lang="es-ES_tradnl" i="1" dirty="0"/>
              <a:t> </a:t>
            </a:r>
            <a:r>
              <a:rPr lang="es-ES_tradnl" dirty="0"/>
              <a:t> o </a:t>
            </a:r>
            <a:r>
              <a:rPr lang="es-ES_tradnl" b="1" i="1" dirty="0"/>
              <a:t>y</a:t>
            </a:r>
            <a:r>
              <a:rPr lang="es-ES_tradnl" dirty="0"/>
              <a:t> </a:t>
            </a:r>
            <a:r>
              <a:rPr lang="es-ES_tradnl" dirty="0" smtClean="0"/>
              <a:t>= </a:t>
            </a:r>
            <a:r>
              <a:rPr lang="es-ES_tradnl" b="1" i="1" dirty="0" smtClean="0"/>
              <a:t>u</a:t>
            </a:r>
            <a:endParaRPr lang="es-ES_tradnl" b="1" dirty="0"/>
          </a:p>
          <a:p>
            <a:pPr eaLnBrk="1" hangingPunct="1">
              <a:spcBef>
                <a:spcPct val="50000"/>
              </a:spcBef>
            </a:pPr>
            <a:r>
              <a:rPr lang="es-ES_tradnl" dirty="0"/>
              <a:t>- el </a:t>
            </a:r>
            <a:r>
              <a:rPr lang="es-ES_tradnl" dirty="0" err="1"/>
              <a:t>subcamino</a:t>
            </a:r>
            <a:r>
              <a:rPr lang="es-ES_tradnl" dirty="0"/>
              <a:t> </a:t>
            </a:r>
            <a:r>
              <a:rPr lang="es-ES_tradnl" b="1" i="1" dirty="0"/>
              <a:t>p2</a:t>
            </a:r>
            <a:r>
              <a:rPr lang="es-ES_tradnl" dirty="0"/>
              <a:t> podría o no, reentrar nuevamente en </a:t>
            </a:r>
            <a:r>
              <a:rPr lang="es-ES_tradnl" b="1" i="1" dirty="0" smtClean="0">
                <a:solidFill>
                  <a:srgbClr val="0070C0"/>
                </a:solidFill>
              </a:rPr>
              <a:t>S</a:t>
            </a:r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61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Llamada rectangular"/>
          <p:cNvSpPr/>
          <p:nvPr/>
        </p:nvSpPr>
        <p:spPr>
          <a:xfrm>
            <a:off x="2667000" y="5486401"/>
            <a:ext cx="5760972" cy="1200328"/>
          </a:xfrm>
          <a:prstGeom prst="wedgeRectCallout">
            <a:avLst>
              <a:gd name="adj1" fmla="val -61446"/>
              <a:gd name="adj2" fmla="val -49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19455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8600" y="685800"/>
            <a:ext cx="850741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dirty="0" smtClean="0">
                <a:latin typeface="+mn-lt"/>
              </a:rPr>
              <a:t>Situación CUANDO SE DECIDE  insertar </a:t>
            </a:r>
            <a:r>
              <a:rPr lang="es-ES_tradnl" sz="2400" b="1" i="1" dirty="0" smtClean="0">
                <a:latin typeface="+mn-lt"/>
              </a:rPr>
              <a:t>u</a:t>
            </a:r>
            <a:r>
              <a:rPr lang="es-ES_tradnl" sz="2400" b="1" dirty="0" smtClean="0">
                <a:latin typeface="+mn-lt"/>
              </a:rPr>
              <a:t> en S:</a:t>
            </a: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 smtClean="0">
                <a:latin typeface="+mn-lt"/>
              </a:rPr>
              <a:t>- Se </a:t>
            </a:r>
            <a:r>
              <a:rPr lang="es-ES_tradnl" sz="2400" dirty="0">
                <a:latin typeface="+mn-lt"/>
              </a:rPr>
              <a:t>tiene que cumplir </a:t>
            </a:r>
            <a:r>
              <a:rPr lang="es-ES_tradnl" sz="2400" i="1" dirty="0" smtClean="0">
                <a:latin typeface="+mn-lt"/>
              </a:rPr>
              <a:t>d</a:t>
            </a:r>
            <a:r>
              <a:rPr lang="es-ES_tradnl" sz="2400" dirty="0" smtClean="0">
                <a:latin typeface="+mn-lt"/>
              </a:rPr>
              <a:t>[</a:t>
            </a:r>
            <a:r>
              <a:rPr lang="es-ES_tradnl" sz="2400" i="1" dirty="0" smtClean="0">
                <a:latin typeface="+mn-lt"/>
              </a:rPr>
              <a:t>y</a:t>
            </a:r>
            <a:r>
              <a:rPr lang="es-ES_tradnl" sz="2400" dirty="0">
                <a:latin typeface="+mn-lt"/>
              </a:rPr>
              <a:t>] =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y</a:t>
            </a:r>
            <a:r>
              <a:rPr lang="es-ES_tradnl" sz="2400" dirty="0">
                <a:latin typeface="+mn-lt"/>
              </a:rPr>
              <a:t>) </a:t>
            </a: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dirty="0" smtClean="0">
                <a:latin typeface="+mn-lt"/>
              </a:rPr>
              <a:t>Justificación:</a:t>
            </a:r>
            <a:endParaRPr lang="es-ES_tradnl" sz="2400" dirty="0">
              <a:latin typeface="+mn-lt"/>
            </a:endParaRPr>
          </a:p>
          <a:p>
            <a:pPr eaLnBrk="1" hangingPunct="1"/>
            <a:endParaRPr lang="es-ES_tradnl" sz="2400" dirty="0">
              <a:latin typeface="+mn-lt"/>
            </a:endParaRPr>
          </a:p>
          <a:p>
            <a:pPr lvl="1" eaLnBrk="1" hangingPunct="1">
              <a:buFontTx/>
              <a:buChar char="-"/>
            </a:pPr>
            <a:r>
              <a:rPr lang="es-ES_tradnl" sz="2400" dirty="0">
                <a:latin typeface="+mn-lt"/>
              </a:rPr>
              <a:t> </a:t>
            </a:r>
            <a:r>
              <a:rPr lang="es-ES_tradnl" sz="2400" b="1" i="1" dirty="0" err="1">
                <a:latin typeface="+mn-lt"/>
              </a:rPr>
              <a:t>x</a:t>
            </a:r>
            <a:r>
              <a:rPr lang="es-ES_tradnl" sz="2400" b="1" i="1" dirty="0" err="1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por tanto, como asumimos que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 es el primer vértice para el cual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] </a:t>
            </a:r>
            <a:r>
              <a:rPr lang="es-ES_tradnl" sz="2400" dirty="0">
                <a:latin typeface="+mn-lt"/>
              </a:rPr>
              <a:t>≠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), </a:t>
            </a:r>
            <a:r>
              <a:rPr lang="es-ES_tradnl" sz="2400" dirty="0">
                <a:latin typeface="+mn-lt"/>
              </a:rPr>
              <a:t>cuando dicho vértice se adiciona a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se tenía que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x</a:t>
            </a:r>
            <a:r>
              <a:rPr lang="es-ES_tradnl" sz="2400" b="1" dirty="0">
                <a:latin typeface="+mn-lt"/>
              </a:rPr>
              <a:t>]</a:t>
            </a:r>
            <a:r>
              <a:rPr lang="es-ES_tradnl" sz="2400" dirty="0">
                <a:latin typeface="+mn-lt"/>
              </a:rPr>
              <a:t> =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x</a:t>
            </a:r>
            <a:r>
              <a:rPr lang="es-ES_tradnl" sz="2400" b="1" dirty="0">
                <a:latin typeface="+mn-lt"/>
              </a:rPr>
              <a:t>)</a:t>
            </a:r>
            <a:r>
              <a:rPr lang="es-ES_tradnl" sz="2400" dirty="0">
                <a:latin typeface="+mn-lt"/>
              </a:rPr>
              <a:t>.</a:t>
            </a:r>
            <a:r>
              <a:rPr lang="es-ES_tradnl" sz="2400" b="1" dirty="0">
                <a:latin typeface="+mn-lt"/>
              </a:rPr>
              <a:t> </a:t>
            </a:r>
          </a:p>
          <a:p>
            <a:pPr lvl="1" eaLnBrk="1" hangingPunct="1">
              <a:buFontTx/>
              <a:buChar char="-"/>
            </a:pPr>
            <a:endParaRPr lang="es-ES_tradnl" sz="2400" dirty="0">
              <a:latin typeface="+mn-lt"/>
            </a:endParaRPr>
          </a:p>
          <a:p>
            <a:pPr lvl="1" eaLnBrk="1" hangingPunct="1">
              <a:buFontTx/>
              <a:buChar char="-"/>
            </a:pPr>
            <a:r>
              <a:rPr lang="es-ES_tradnl" sz="2400" dirty="0">
                <a:latin typeface="+mn-lt"/>
              </a:rPr>
              <a:t> Cuando </a:t>
            </a:r>
            <a:r>
              <a:rPr lang="es-ES_tradnl" sz="2400" b="1" i="1" dirty="0">
                <a:latin typeface="+mn-lt"/>
              </a:rPr>
              <a:t>x</a:t>
            </a:r>
            <a:r>
              <a:rPr lang="es-ES_tradnl" sz="2400" dirty="0">
                <a:latin typeface="+mn-lt"/>
              </a:rPr>
              <a:t> se insertó en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al arco </a:t>
            </a:r>
            <a:r>
              <a:rPr lang="es-ES_tradnl" sz="2400" b="1" i="1" dirty="0">
                <a:latin typeface="+mn-lt"/>
              </a:rPr>
              <a:t>(x, y) </a:t>
            </a:r>
            <a:r>
              <a:rPr lang="es-ES_tradnl" sz="2400" dirty="0">
                <a:latin typeface="+mn-lt"/>
              </a:rPr>
              <a:t>se le hizo </a:t>
            </a:r>
            <a:r>
              <a:rPr lang="es-ES_tradnl" sz="2400" b="1" i="1" dirty="0">
                <a:latin typeface="+mn-lt"/>
              </a:rPr>
              <a:t>RELAX</a:t>
            </a:r>
            <a:r>
              <a:rPr lang="es-ES_tradnl" sz="2400" dirty="0">
                <a:latin typeface="+mn-lt"/>
              </a:rPr>
              <a:t>  y en ese momento se hizo </a:t>
            </a:r>
            <a:r>
              <a:rPr lang="es-ES_tradnl" sz="2400" b="1" i="1" dirty="0">
                <a:latin typeface="+mn-lt"/>
              </a:rPr>
              <a:t>d[y]</a:t>
            </a:r>
            <a:r>
              <a:rPr lang="es-ES_tradnl" sz="2400" i="1" dirty="0">
                <a:latin typeface="+mn-lt"/>
              </a:rPr>
              <a:t> = </a:t>
            </a:r>
            <a:r>
              <a:rPr lang="es-ES_tradnl" sz="2400" b="1" i="1" dirty="0">
                <a:latin typeface="+mn-lt"/>
              </a:rPr>
              <a:t>δ(s, y)</a:t>
            </a:r>
            <a:r>
              <a:rPr lang="es-ES_tradnl" sz="2400" b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por la </a:t>
            </a:r>
            <a:r>
              <a:rPr lang="es-ES_tradnl" sz="2400" b="1" i="1" dirty="0">
                <a:latin typeface="+mn-lt"/>
              </a:rPr>
              <a:t>propiedad de la </a:t>
            </a:r>
            <a:r>
              <a:rPr lang="es-ES_tradnl" sz="2400" b="1" i="1" dirty="0" smtClean="0">
                <a:latin typeface="+mn-lt"/>
              </a:rPr>
              <a:t>convergencia</a:t>
            </a:r>
            <a:endParaRPr lang="es-ES_tradnl" sz="2400" dirty="0">
              <a:latin typeface="+mn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739960" y="5486400"/>
            <a:ext cx="5688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Si s </a:t>
            </a:r>
            <a:r>
              <a:rPr lang="es-ES_tradnl" dirty="0" smtClean="0">
                <a:sym typeface="Symbol"/>
              </a:rPr>
              <a:t></a:t>
            </a:r>
            <a:r>
              <a:rPr lang="es-ES_tradnl" dirty="0" smtClean="0"/>
              <a:t> u</a:t>
            </a:r>
            <a:r>
              <a:rPr lang="es-ES" i="1" dirty="0">
                <a:sym typeface="Wingdings" pitchFamily="2" charset="2"/>
              </a:rPr>
              <a:t></a:t>
            </a:r>
            <a:r>
              <a:rPr lang="es-ES" i="1" dirty="0"/>
              <a:t> v</a:t>
            </a:r>
            <a:r>
              <a:rPr lang="es-ES_tradnl" dirty="0"/>
              <a:t>  es un camino de costo mínimo en G con </a:t>
            </a:r>
            <a:r>
              <a:rPr lang="es-ES_tradnl" i="1" dirty="0" err="1"/>
              <a:t>u,v</a:t>
            </a:r>
            <a:r>
              <a:rPr lang="es-ES_tradnl" i="1" dirty="0" err="1">
                <a:sym typeface="Symbol" pitchFamily="18" charset="2"/>
              </a:rPr>
              <a:t></a:t>
            </a:r>
            <a:r>
              <a:rPr lang="es-ES_tradnl" i="1" dirty="0" err="1"/>
              <a:t>V</a:t>
            </a:r>
            <a:r>
              <a:rPr lang="es-ES_tradnl" i="1" dirty="0"/>
              <a:t>. </a:t>
            </a:r>
            <a:r>
              <a:rPr lang="es-ES" dirty="0"/>
              <a:t>Si se hace d[u] = </a:t>
            </a:r>
            <a:r>
              <a:rPr lang="es-ES_tradnl" i="1" dirty="0"/>
              <a:t>δ</a:t>
            </a:r>
            <a:r>
              <a:rPr lang="es-ES_tradnl" dirty="0"/>
              <a:t>(</a:t>
            </a:r>
            <a:r>
              <a:rPr lang="es-ES_tradnl" i="1" dirty="0"/>
              <a:t>s</a:t>
            </a:r>
            <a:r>
              <a:rPr lang="es-ES_tradnl" dirty="0"/>
              <a:t>, </a:t>
            </a:r>
            <a:r>
              <a:rPr lang="es-ES_tradnl" i="1" dirty="0"/>
              <a:t>u</a:t>
            </a:r>
            <a:r>
              <a:rPr lang="es-ES_tradnl" dirty="0"/>
              <a:t>) </a:t>
            </a:r>
            <a:r>
              <a:rPr lang="es-ES" dirty="0"/>
              <a:t>en cualquier momento antes de hacer </a:t>
            </a:r>
            <a:r>
              <a:rPr lang="es-ES" i="1" dirty="0"/>
              <a:t>RELAX </a:t>
            </a:r>
            <a:r>
              <a:rPr lang="es-ES" dirty="0"/>
              <a:t>sobre el arco</a:t>
            </a:r>
            <a:r>
              <a:rPr lang="es-ES" i="1" dirty="0"/>
              <a:t> </a:t>
            </a:r>
            <a:r>
              <a:rPr lang="es-ES" dirty="0"/>
              <a:t>(u, v), entonces, tras él, se hace  d[v] = </a:t>
            </a:r>
            <a:r>
              <a:rPr lang="es-ES_tradnl" i="1" dirty="0"/>
              <a:t>δ</a:t>
            </a:r>
            <a:r>
              <a:rPr lang="es-ES_tradnl" dirty="0"/>
              <a:t>(</a:t>
            </a:r>
            <a:r>
              <a:rPr lang="es-ES_tradnl" i="1" dirty="0"/>
              <a:t>s</a:t>
            </a:r>
            <a:r>
              <a:rPr lang="es-ES_tradnl" dirty="0"/>
              <a:t>, </a:t>
            </a:r>
            <a:r>
              <a:rPr lang="es-ES_tradnl" i="1" dirty="0"/>
              <a:t>v</a:t>
            </a:r>
            <a:r>
              <a:rPr lang="es-ES_tradnl" dirty="0"/>
              <a:t>)</a:t>
            </a:r>
            <a:r>
              <a:rPr lang="es-ES" dirty="0"/>
              <a:t> y dicha igualdad se mantiene en lo </a:t>
            </a:r>
            <a:r>
              <a:rPr lang="es-ES" dirty="0" smtClean="0"/>
              <a:t>sucesivo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7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76498"/>
            <a:ext cx="8812212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dirty="0">
                <a:latin typeface="+mn-lt"/>
              </a:rPr>
              <a:t>A partir de lo </a:t>
            </a:r>
            <a:r>
              <a:rPr lang="es-ES_tradnl" sz="2400" dirty="0" smtClean="0">
                <a:latin typeface="+mn-lt"/>
              </a:rPr>
              <a:t>anterior, </a:t>
            </a:r>
            <a:r>
              <a:rPr lang="es-ES_tradnl" sz="2400" dirty="0">
                <a:latin typeface="+mn-lt"/>
              </a:rPr>
              <a:t>l</a:t>
            </a:r>
            <a:r>
              <a:rPr lang="es-ES_tradnl" sz="2400" dirty="0" smtClean="0">
                <a:latin typeface="+mn-lt"/>
              </a:rPr>
              <a:t>leguemos a una </a:t>
            </a:r>
            <a:r>
              <a:rPr lang="es-ES_tradnl" sz="2400" dirty="0">
                <a:latin typeface="+mn-lt"/>
              </a:rPr>
              <a:t>contradicción para </a:t>
            </a:r>
            <a:r>
              <a:rPr lang="es-ES_tradnl" sz="2400" dirty="0" smtClean="0">
                <a:latin typeface="+mn-lt"/>
              </a:rPr>
              <a:t>probar</a:t>
            </a:r>
          </a:p>
          <a:p>
            <a:pPr eaLnBrk="1" hangingPunct="1"/>
            <a:r>
              <a:rPr lang="es-ES_tradnl" sz="2400" b="1" i="1" dirty="0" smtClean="0">
                <a:latin typeface="+mn-lt"/>
              </a:rPr>
              <a:t>d</a:t>
            </a:r>
            <a:r>
              <a:rPr lang="es-ES_tradnl" sz="2400" b="1" dirty="0" smtClean="0">
                <a:latin typeface="+mn-lt"/>
              </a:rPr>
              <a:t>[</a:t>
            </a:r>
            <a:r>
              <a:rPr lang="es-ES_tradnl" sz="2400" b="1" i="1" dirty="0" smtClean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] </a:t>
            </a:r>
            <a:r>
              <a:rPr lang="es-ES_tradnl" sz="2400" dirty="0">
                <a:latin typeface="+mn-lt"/>
              </a:rPr>
              <a:t>=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)</a:t>
            </a:r>
            <a:r>
              <a:rPr lang="es-ES_tradnl" sz="2400" dirty="0">
                <a:latin typeface="+mn-lt"/>
              </a:rPr>
              <a:t>:</a:t>
            </a:r>
            <a:r>
              <a:rPr lang="es-ES_tradnl" sz="2400" b="1" dirty="0">
                <a:latin typeface="+mn-lt"/>
              </a:rPr>
              <a:t> 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Como </a:t>
            </a:r>
            <a:r>
              <a:rPr lang="es-ES_tradnl" sz="2400" b="1" i="1" dirty="0" smtClean="0">
                <a:latin typeface="+mn-lt"/>
              </a:rPr>
              <a:t>y</a:t>
            </a:r>
            <a:r>
              <a:rPr lang="es-ES_tradnl" sz="2400" b="1" dirty="0" smtClean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está antes que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en </a:t>
            </a:r>
            <a:r>
              <a:rPr lang="es-ES_tradnl" sz="2400" b="1" i="1" dirty="0" smtClean="0">
                <a:latin typeface="+mn-lt"/>
              </a:rPr>
              <a:t>p</a:t>
            </a:r>
            <a:r>
              <a:rPr lang="es-ES_tradnl" sz="2400" b="1" dirty="0">
                <a:latin typeface="+mn-lt"/>
              </a:rPr>
              <a:t>:</a:t>
            </a:r>
            <a:r>
              <a:rPr lang="es-ES_tradnl" sz="2400" b="1" dirty="0" smtClean="0">
                <a:latin typeface="+mn-lt"/>
              </a:rPr>
              <a:t>camino </a:t>
            </a:r>
            <a:r>
              <a:rPr lang="es-ES_tradnl" sz="2400" b="1" dirty="0">
                <a:latin typeface="+mn-lt"/>
              </a:rPr>
              <a:t>de costo mínimo de 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 a </a:t>
            </a:r>
            <a:r>
              <a:rPr lang="es-ES_tradnl" sz="2400" b="1" i="1" dirty="0" smtClean="0">
                <a:latin typeface="+mn-lt"/>
              </a:rPr>
              <a:t>u</a:t>
            </a:r>
            <a:r>
              <a:rPr lang="es-ES_tradnl" sz="2400" dirty="0" smtClean="0">
                <a:latin typeface="+mn-lt"/>
              </a:rPr>
              <a:t>,  </a:t>
            </a:r>
            <a:r>
              <a:rPr lang="es-ES_tradnl" sz="2400" dirty="0">
                <a:latin typeface="+mn-lt"/>
              </a:rPr>
              <a:t>donde todos los arcos tienen costos no </a:t>
            </a:r>
            <a:r>
              <a:rPr lang="es-ES_tradnl" sz="2400" dirty="0" smtClean="0">
                <a:latin typeface="+mn-lt"/>
              </a:rPr>
              <a:t>negativos, entonces</a:t>
            </a:r>
            <a:r>
              <a:rPr lang="es-ES_tradnl" sz="2400" dirty="0">
                <a:latin typeface="+mn-lt"/>
              </a:rPr>
              <a:t>,</a:t>
            </a:r>
            <a:r>
              <a:rPr lang="es-ES_tradnl" sz="2400" dirty="0" smtClean="0">
                <a:latin typeface="+mn-lt"/>
              </a:rPr>
              <a:t>      </a:t>
            </a:r>
            <a:endParaRPr lang="es-ES_tradnl" sz="2400" dirty="0">
              <a:latin typeface="+mn-lt"/>
            </a:endParaRPr>
          </a:p>
          <a:p>
            <a:pPr eaLnBrk="1" hangingPunct="1"/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y</a:t>
            </a:r>
            <a:r>
              <a:rPr lang="es-ES_tradnl" sz="2400" b="1" dirty="0">
                <a:latin typeface="+mn-lt"/>
              </a:rPr>
              <a:t>) ≤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b="1" dirty="0" smtClean="0">
                <a:latin typeface="+mn-lt"/>
              </a:rPr>
              <a:t>)</a:t>
            </a:r>
            <a:endParaRPr lang="es-ES_tradnl" sz="2400" b="1" dirty="0">
              <a:latin typeface="+mn-lt"/>
            </a:endParaRPr>
          </a:p>
          <a:p>
            <a:pPr lvl="3" eaLnBrk="1" hangingPunct="1"/>
            <a:r>
              <a:rPr lang="en-US" sz="2400" i="1" dirty="0" smtClean="0">
                <a:latin typeface="+mn-lt"/>
              </a:rPr>
              <a:t>     </a:t>
            </a:r>
            <a:r>
              <a:rPr lang="en-US" sz="2400" b="1" i="1" dirty="0" smtClean="0">
                <a:latin typeface="+mn-lt"/>
              </a:rPr>
              <a:t>d[y</a:t>
            </a:r>
            <a:r>
              <a:rPr lang="en-US" sz="2400" b="1" i="1" dirty="0">
                <a:latin typeface="+mn-lt"/>
              </a:rPr>
              <a:t>]</a:t>
            </a:r>
            <a:r>
              <a:rPr lang="en-US" sz="2400" b="1" dirty="0">
                <a:latin typeface="+mn-lt"/>
              </a:rPr>
              <a:t> =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y</a:t>
            </a:r>
            <a:r>
              <a:rPr lang="es-ES_tradnl" sz="2400" b="1" dirty="0" smtClean="0">
                <a:latin typeface="+mn-lt"/>
              </a:rPr>
              <a:t>)</a:t>
            </a:r>
            <a:r>
              <a:rPr lang="es-ES_tradnl" sz="2400" dirty="0" smtClean="0">
                <a:latin typeface="+mn-lt"/>
              </a:rPr>
              <a:t>		</a:t>
            </a:r>
          </a:p>
          <a:p>
            <a:pPr lvl="3" eaLnBrk="1" hangingPunct="1"/>
            <a:r>
              <a:rPr lang="es-ES_tradnl" sz="2400" b="1" dirty="0" smtClean="0">
                <a:latin typeface="+mn-lt"/>
              </a:rPr>
              <a:t>	</a:t>
            </a:r>
            <a:r>
              <a:rPr lang="es-ES_tradnl" sz="2400" dirty="0">
                <a:latin typeface="+mn-lt"/>
              </a:rPr>
              <a:t>≤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b="1" dirty="0" smtClean="0">
                <a:latin typeface="+mn-lt"/>
              </a:rPr>
              <a:t>)</a:t>
            </a:r>
            <a:r>
              <a:rPr lang="es-ES_tradnl" sz="2400" dirty="0" smtClean="0">
                <a:latin typeface="+mn-lt"/>
              </a:rPr>
              <a:t>			(*)</a:t>
            </a:r>
            <a:endParaRPr lang="es-ES_tradnl" sz="2400" dirty="0">
              <a:latin typeface="+mn-lt"/>
            </a:endParaRPr>
          </a:p>
          <a:p>
            <a:pPr lvl="3" eaLnBrk="1" hangingPunct="1"/>
            <a:r>
              <a:rPr lang="es-ES_tradnl" sz="2400" dirty="0" smtClean="0">
                <a:latin typeface="+mn-lt"/>
              </a:rPr>
              <a:t>             ≤ </a:t>
            </a:r>
            <a:r>
              <a:rPr lang="es-ES_tradnl" sz="2400" b="1" i="1" dirty="0">
                <a:latin typeface="+mn-lt"/>
              </a:rPr>
              <a:t>d[u</a:t>
            </a:r>
            <a:r>
              <a:rPr lang="es-ES_tradnl" sz="2400" b="1" i="1" dirty="0" smtClean="0">
                <a:latin typeface="+mn-lt"/>
              </a:rPr>
              <a:t>]</a:t>
            </a:r>
            <a:r>
              <a:rPr lang="es-ES_tradnl" sz="2400" i="1" dirty="0" smtClean="0">
                <a:latin typeface="+mn-lt"/>
              </a:rPr>
              <a:t>      por la propiedad de la Cota Superior</a:t>
            </a:r>
          </a:p>
          <a:p>
            <a:pPr eaLnBrk="1" hangingPunct="1"/>
            <a:endParaRPr lang="es-ES_tradnl" sz="2400" b="1" i="1" dirty="0" smtClean="0">
              <a:latin typeface="+mn-lt"/>
            </a:endParaRPr>
          </a:p>
          <a:p>
            <a:pPr eaLnBrk="1" hangingPunct="1"/>
            <a:r>
              <a:rPr lang="es-ES_tradnl" sz="2400" dirty="0" smtClean="0">
                <a:latin typeface="+mn-lt"/>
              </a:rPr>
              <a:t>Como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y </a:t>
            </a:r>
            <a:r>
              <a:rPr lang="es-ES_tradnl" sz="2400" b="1" i="1" dirty="0" err="1">
                <a:latin typeface="+mn-lt"/>
              </a:rPr>
              <a:t>y</a:t>
            </a:r>
            <a:r>
              <a:rPr lang="es-ES_tradnl" sz="2400" b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estaban en </a:t>
            </a:r>
            <a:r>
              <a:rPr lang="es-ES_tradnl" sz="2400" i="1" dirty="0">
                <a:solidFill>
                  <a:srgbClr val="0070C0"/>
                </a:solidFill>
                <a:latin typeface="+mn-lt"/>
              </a:rPr>
              <a:t>V-S </a:t>
            </a:r>
            <a:r>
              <a:rPr lang="es-ES_tradnl" sz="2400" dirty="0">
                <a:latin typeface="+mn-lt"/>
              </a:rPr>
              <a:t>en el momento en que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i="1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fue seleccionado en la </a:t>
            </a:r>
            <a:r>
              <a:rPr lang="es-ES_tradnl" sz="2400" dirty="0">
                <a:solidFill>
                  <a:srgbClr val="0070C0"/>
                </a:solidFill>
                <a:latin typeface="+mn-lt"/>
              </a:rPr>
              <a:t>línea 5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dirty="0" smtClean="0">
                <a:latin typeface="+mn-lt"/>
              </a:rPr>
              <a:t>entonces,  </a:t>
            </a:r>
            <a:r>
              <a:rPr lang="es-ES_tradnl" sz="2400" b="1" i="1" dirty="0" smtClean="0">
                <a:latin typeface="+mn-lt"/>
              </a:rPr>
              <a:t>d</a:t>
            </a:r>
            <a:r>
              <a:rPr lang="es-ES_tradnl" sz="2400" b="1" dirty="0" smtClean="0">
                <a:latin typeface="+mn-lt"/>
              </a:rPr>
              <a:t>[</a:t>
            </a:r>
            <a:r>
              <a:rPr lang="es-ES_tradnl" sz="2400" b="1" i="1" dirty="0" smtClean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] ≤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y</a:t>
            </a:r>
            <a:r>
              <a:rPr lang="es-ES_tradnl" sz="2400" b="1" dirty="0" smtClean="0">
                <a:latin typeface="+mn-lt"/>
              </a:rPr>
              <a:t>] </a:t>
            </a:r>
            <a:r>
              <a:rPr lang="es-ES_tradnl" sz="2400" dirty="0" smtClean="0">
                <a:latin typeface="+mn-lt"/>
              </a:rPr>
              <a:t>y teniendo en cuenta (*) tenemos</a:t>
            </a:r>
          </a:p>
          <a:p>
            <a:pPr eaLnBrk="1" hangingPunct="1"/>
            <a:endParaRPr lang="es-ES_tradnl" sz="2400" dirty="0" smtClean="0">
              <a:latin typeface="+mn-lt"/>
            </a:endParaRPr>
          </a:p>
          <a:p>
            <a:pPr eaLnBrk="1" hangingPunct="1"/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d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[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u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] </a:t>
            </a:r>
            <a:r>
              <a:rPr lang="es-ES_tradnl" sz="2400" dirty="0">
                <a:latin typeface="+mn-lt"/>
              </a:rPr>
              <a:t>≤ </a:t>
            </a:r>
            <a:r>
              <a:rPr lang="es-ES_tradnl" sz="2400" i="1" dirty="0">
                <a:latin typeface="+mn-lt"/>
              </a:rPr>
              <a:t>d</a:t>
            </a:r>
            <a:r>
              <a:rPr lang="es-ES_tradnl" sz="2400" dirty="0">
                <a:latin typeface="+mn-lt"/>
              </a:rPr>
              <a:t>[</a:t>
            </a:r>
            <a:r>
              <a:rPr lang="es-ES_tradnl" sz="2400" i="1" dirty="0">
                <a:latin typeface="+mn-lt"/>
              </a:rPr>
              <a:t>y</a:t>
            </a:r>
            <a:r>
              <a:rPr lang="es-ES_tradnl" sz="2400" dirty="0" smtClean="0">
                <a:latin typeface="+mn-lt"/>
              </a:rPr>
              <a:t>] </a:t>
            </a:r>
            <a:r>
              <a:rPr lang="en-US" sz="2400" dirty="0">
                <a:latin typeface="+mn-lt"/>
              </a:rPr>
              <a:t>=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y</a:t>
            </a:r>
            <a:r>
              <a:rPr lang="es-ES_tradnl" sz="2400" dirty="0" smtClean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≤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 smtClean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≤ </a:t>
            </a:r>
            <a:r>
              <a:rPr lang="es-ES_tradnl" sz="2400" b="1" i="1" dirty="0">
                <a:solidFill>
                  <a:srgbClr val="0070C0"/>
                </a:solidFill>
                <a:latin typeface="+mn-lt"/>
              </a:rPr>
              <a:t>d[u</a:t>
            </a:r>
            <a:r>
              <a:rPr lang="es-ES_tradnl" sz="2400" b="1" i="1" dirty="0" smtClean="0">
                <a:solidFill>
                  <a:srgbClr val="0070C0"/>
                </a:solidFill>
                <a:latin typeface="+mn-lt"/>
              </a:rPr>
              <a:t>]</a:t>
            </a:r>
            <a:r>
              <a:rPr lang="es-ES_tradnl" sz="2400" dirty="0" smtClean="0">
                <a:latin typeface="+mn-lt"/>
              </a:rPr>
              <a:t> </a:t>
            </a:r>
            <a:endParaRPr lang="es-ES_tradnl" sz="2400" dirty="0">
              <a:latin typeface="+mn-lt"/>
            </a:endParaRPr>
          </a:p>
          <a:p>
            <a:pPr eaLnBrk="1" hangingPunct="1"/>
            <a:endParaRPr lang="es-ES_tradnl" sz="2400" dirty="0" smtClean="0">
              <a:latin typeface="+mn-lt"/>
            </a:endParaRPr>
          </a:p>
          <a:p>
            <a:pPr eaLnBrk="1" hangingPunct="1"/>
            <a:r>
              <a:rPr lang="es-ES_tradnl" sz="2400" dirty="0" smtClean="0">
                <a:latin typeface="+mn-lt"/>
              </a:rPr>
              <a:t>Por tanto, las dos desigualdades  expresadas en (*) son realmente IGUALDADES, es decir: </a:t>
            </a:r>
            <a:r>
              <a:rPr lang="es-ES" sz="2400" i="1" dirty="0">
                <a:latin typeface="+mn-lt"/>
              </a:rPr>
              <a:t>d[u] = d[y]= </a:t>
            </a:r>
            <a:r>
              <a:rPr lang="el-GR" sz="2400" i="1" dirty="0">
                <a:latin typeface="+mn-lt"/>
              </a:rPr>
              <a:t>δ</a:t>
            </a:r>
            <a:r>
              <a:rPr lang="el-GR" sz="2400" dirty="0">
                <a:latin typeface="+mn-lt"/>
              </a:rPr>
              <a:t>(</a:t>
            </a:r>
            <a:r>
              <a:rPr lang="es-ES" sz="2400" i="1" dirty="0">
                <a:latin typeface="+mn-lt"/>
              </a:rPr>
              <a:t>s</a:t>
            </a:r>
            <a:r>
              <a:rPr lang="es-ES" sz="2400" dirty="0">
                <a:latin typeface="+mn-lt"/>
              </a:rPr>
              <a:t>, </a:t>
            </a:r>
            <a:r>
              <a:rPr lang="es-ES" sz="2400" i="1" dirty="0">
                <a:latin typeface="+mn-lt"/>
              </a:rPr>
              <a:t>y</a:t>
            </a:r>
            <a:r>
              <a:rPr lang="es-ES" sz="2400" dirty="0">
                <a:latin typeface="+mn-lt"/>
              </a:rPr>
              <a:t>) = </a:t>
            </a:r>
            <a:r>
              <a:rPr lang="el-GR" sz="2400" i="1" dirty="0">
                <a:latin typeface="+mn-lt"/>
              </a:rPr>
              <a:t>δ</a:t>
            </a:r>
            <a:r>
              <a:rPr lang="el-GR" sz="2400" dirty="0">
                <a:latin typeface="+mn-lt"/>
              </a:rPr>
              <a:t>(</a:t>
            </a:r>
            <a:r>
              <a:rPr lang="es-ES" sz="2400" i="1" dirty="0">
                <a:latin typeface="+mn-lt"/>
              </a:rPr>
              <a:t>s</a:t>
            </a:r>
            <a:r>
              <a:rPr lang="es-ES" sz="2400" dirty="0">
                <a:latin typeface="+mn-lt"/>
              </a:rPr>
              <a:t>, </a:t>
            </a:r>
            <a:r>
              <a:rPr lang="es-ES" sz="2400" i="1" dirty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) </a:t>
            </a:r>
            <a:r>
              <a:rPr lang="es-ES" sz="2400" dirty="0" smtClean="0">
                <a:latin typeface="+mn-lt"/>
                <a:sym typeface="Wingdings" pitchFamily="2" charset="2"/>
              </a:rPr>
              <a:t> </a:t>
            </a:r>
            <a:r>
              <a:rPr lang="es-ES" sz="2400" b="1" dirty="0" smtClean="0">
                <a:solidFill>
                  <a:srgbClr val="0070C0"/>
                </a:solidFill>
                <a:latin typeface="+mn-lt"/>
                <a:sym typeface="Wingdings" pitchFamily="2" charset="2"/>
              </a:rPr>
              <a:t>contradicción </a:t>
            </a:r>
            <a:r>
              <a:rPr lang="es-ES" sz="2400" dirty="0" smtClean="0">
                <a:latin typeface="+mn-lt"/>
                <a:sym typeface="Wingdings" pitchFamily="2" charset="2"/>
              </a:rPr>
              <a:t>pues se supuso </a:t>
            </a:r>
            <a:r>
              <a:rPr lang="es-ES" sz="2400" i="1" dirty="0" smtClean="0">
                <a:latin typeface="+mn-lt"/>
              </a:rPr>
              <a:t>d[u</a:t>
            </a:r>
            <a:r>
              <a:rPr lang="es-ES" sz="2400" i="1" dirty="0">
                <a:latin typeface="+mn-lt"/>
              </a:rPr>
              <a:t>] </a:t>
            </a:r>
            <a:r>
              <a:rPr lang="es-ES" sz="2400" i="1" dirty="0" smtClean="0">
                <a:latin typeface="+mn-lt"/>
                <a:sym typeface="Symbol"/>
              </a:rPr>
              <a:t> </a:t>
            </a:r>
            <a:r>
              <a:rPr lang="el-GR" sz="2400" i="1" dirty="0" smtClean="0">
                <a:latin typeface="+mn-lt"/>
              </a:rPr>
              <a:t>δ</a:t>
            </a:r>
            <a:r>
              <a:rPr lang="el-GR" sz="2400" dirty="0" smtClean="0">
                <a:latin typeface="+mn-lt"/>
              </a:rPr>
              <a:t>(</a:t>
            </a:r>
            <a:r>
              <a:rPr lang="es-ES" sz="2400" i="1" dirty="0">
                <a:latin typeface="+mn-lt"/>
              </a:rPr>
              <a:t>s</a:t>
            </a:r>
            <a:r>
              <a:rPr lang="es-ES" sz="2400" dirty="0">
                <a:latin typeface="+mn-lt"/>
              </a:rPr>
              <a:t>, </a:t>
            </a:r>
            <a:r>
              <a:rPr lang="es-ES" sz="2400" i="1" dirty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) </a:t>
            </a:r>
            <a:r>
              <a:rPr lang="es-ES" sz="2400" dirty="0" smtClean="0">
                <a:latin typeface="+mn-lt"/>
                <a:sym typeface="Symbol"/>
              </a:rPr>
              <a:t> </a:t>
            </a:r>
            <a:r>
              <a:rPr lang="es-ES" sz="2400" i="1" dirty="0">
                <a:latin typeface="+mn-lt"/>
              </a:rPr>
              <a:t>d[u] </a:t>
            </a:r>
            <a:r>
              <a:rPr lang="es-ES" sz="2400" i="1" dirty="0" smtClean="0">
                <a:latin typeface="+mn-lt"/>
                <a:sym typeface="Symbol"/>
              </a:rPr>
              <a:t>= </a:t>
            </a:r>
            <a:r>
              <a:rPr lang="el-GR" sz="2400" i="1" dirty="0" smtClean="0">
                <a:latin typeface="+mn-lt"/>
              </a:rPr>
              <a:t>δ</a:t>
            </a:r>
            <a:r>
              <a:rPr lang="el-GR" sz="2400" dirty="0" smtClean="0">
                <a:latin typeface="+mn-lt"/>
              </a:rPr>
              <a:t>(</a:t>
            </a:r>
            <a:r>
              <a:rPr lang="es-ES" sz="2400" i="1" dirty="0">
                <a:latin typeface="+mn-lt"/>
              </a:rPr>
              <a:t>s</a:t>
            </a:r>
            <a:r>
              <a:rPr lang="es-ES" sz="2400" dirty="0">
                <a:latin typeface="+mn-lt"/>
              </a:rPr>
              <a:t>, </a:t>
            </a:r>
            <a:r>
              <a:rPr lang="es-ES" sz="2400" i="1" dirty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cuando 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 es insertado </a:t>
            </a:r>
            <a:r>
              <a:rPr lang="es-ES_tradnl" sz="2400" dirty="0" smtClean="0">
                <a:latin typeface="+mn-lt"/>
              </a:rPr>
              <a:t> en 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 y </a:t>
            </a:r>
            <a:r>
              <a:rPr lang="es-ES_tradnl" sz="2400" dirty="0" smtClean="0">
                <a:latin typeface="+mn-lt"/>
              </a:rPr>
              <a:t>la </a:t>
            </a:r>
            <a:r>
              <a:rPr lang="es-ES_tradnl" sz="2400" dirty="0">
                <a:latin typeface="+mn-lt"/>
              </a:rPr>
              <a:t>igualdad se </a:t>
            </a:r>
            <a:r>
              <a:rPr lang="es-ES_tradnl" sz="2400" dirty="0" smtClean="0">
                <a:latin typeface="+mn-lt"/>
              </a:rPr>
              <a:t>mantiene hasta </a:t>
            </a:r>
            <a:r>
              <a:rPr lang="es-ES_tradnl" sz="2400" dirty="0">
                <a:latin typeface="+mn-lt"/>
              </a:rPr>
              <a:t>que el </a:t>
            </a:r>
            <a:r>
              <a:rPr lang="es-ES_tradnl" sz="2400" dirty="0" smtClean="0">
                <a:latin typeface="+mn-lt"/>
              </a:rPr>
              <a:t>algoritmo concluye</a:t>
            </a:r>
            <a:endParaRPr lang="es-ES" sz="2400" dirty="0">
              <a:latin typeface="+mn-lt"/>
            </a:endParaRPr>
          </a:p>
          <a:p>
            <a:pPr eaLnBrk="1" hangingPunct="1"/>
            <a:endParaRPr lang="es-ES_tradnl" sz="2400" dirty="0">
              <a:latin typeface="+mn-lt"/>
            </a:endParaRPr>
          </a:p>
          <a:p>
            <a:pPr eaLnBrk="1" hangingPunct="1"/>
            <a:endParaRPr lang="es-ES_tradnl" sz="2400" b="1" dirty="0" smtClean="0">
              <a:latin typeface="+mn-lt"/>
            </a:endParaRPr>
          </a:p>
          <a:p>
            <a:pPr eaLnBrk="1" hangingPunct="1"/>
            <a:endParaRPr lang="es-ES_tradnl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28600" y="19455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Correctitud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768489"/>
            <a:ext cx="8534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Terminación</a:t>
            </a:r>
          </a:p>
          <a:p>
            <a:pPr algn="just" eaLnBrk="1" hangingPunct="1"/>
            <a:endParaRPr lang="es-ES_tradnl" sz="2400" b="1" dirty="0" smtClean="0">
              <a:solidFill>
                <a:srgbClr val="0070C0"/>
              </a:solidFill>
              <a:latin typeface="+mn-lt"/>
            </a:endParaRPr>
          </a:p>
          <a:p>
            <a:pPr algn="just" eaLnBrk="1" hangingPunct="1"/>
            <a:r>
              <a:rPr lang="es-ES_tradnl" sz="2400" dirty="0" smtClean="0">
                <a:latin typeface="+mn-lt"/>
              </a:rPr>
              <a:t>Al </a:t>
            </a:r>
            <a:r>
              <a:rPr lang="es-ES_tradnl" sz="2400" dirty="0">
                <a:latin typeface="+mn-lt"/>
              </a:rPr>
              <a:t>terminar el algoritmo, </a:t>
            </a:r>
            <a:r>
              <a:rPr lang="es-ES_tradnl" sz="2400" i="1" dirty="0" smtClean="0">
                <a:latin typeface="+mn-lt"/>
              </a:rPr>
              <a:t>Q</a:t>
            </a:r>
            <a:r>
              <a:rPr lang="es-ES_tradnl" sz="2400" dirty="0" smtClean="0">
                <a:latin typeface="+mn-lt"/>
              </a:rPr>
              <a:t>= </a:t>
            </a:r>
            <a:r>
              <a:rPr lang="es-ES_tradnl" sz="2400" dirty="0">
                <a:latin typeface="+mn-lt"/>
              </a:rPr>
              <a:t>Ø lo cual, a partir de nuestra invariante de que siempre </a:t>
            </a:r>
            <a:r>
              <a:rPr lang="es-ES_tradnl" sz="2400" i="1" dirty="0" smtClean="0">
                <a:latin typeface="+mn-lt"/>
              </a:rPr>
              <a:t>Q</a:t>
            </a:r>
            <a:r>
              <a:rPr lang="es-ES_tradnl" sz="2400" dirty="0" smtClean="0">
                <a:latin typeface="+mn-lt"/>
              </a:rPr>
              <a:t>=</a:t>
            </a:r>
            <a:r>
              <a:rPr lang="es-ES_tradnl" sz="2400" i="1" dirty="0" smtClean="0">
                <a:latin typeface="+mn-lt"/>
              </a:rPr>
              <a:t>V </a:t>
            </a:r>
            <a:r>
              <a:rPr lang="es-ES_tradnl" sz="2400" dirty="0">
                <a:latin typeface="+mn-lt"/>
              </a:rPr>
              <a:t>- 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 implica </a:t>
            </a:r>
            <a:r>
              <a:rPr lang="es-ES_tradnl" sz="2400" i="1" dirty="0">
                <a:latin typeface="+mn-lt"/>
              </a:rPr>
              <a:t>S </a:t>
            </a:r>
            <a:r>
              <a:rPr lang="es-ES_tradnl" sz="2400" dirty="0">
                <a:latin typeface="+mn-lt"/>
              </a:rPr>
              <a:t>= </a:t>
            </a:r>
            <a:r>
              <a:rPr lang="es-ES_tradnl" sz="2400" i="1" dirty="0" smtClean="0">
                <a:latin typeface="+mn-lt"/>
              </a:rPr>
              <a:t>V</a:t>
            </a:r>
            <a:r>
              <a:rPr lang="es-ES_tradnl" sz="2400" dirty="0" smtClean="0">
                <a:latin typeface="+mn-lt"/>
              </a:rPr>
              <a:t>, </a:t>
            </a:r>
            <a:r>
              <a:rPr lang="es-ES_tradnl" sz="2400" dirty="0">
                <a:latin typeface="+mn-lt"/>
              </a:rPr>
              <a:t>por tanto, </a:t>
            </a:r>
            <a:endParaRPr lang="es-ES_tradnl" sz="2400" dirty="0" smtClean="0">
              <a:latin typeface="+mn-lt"/>
            </a:endParaRPr>
          </a:p>
          <a:p>
            <a:pPr algn="just" eaLnBrk="1" hangingPunct="1"/>
            <a:endParaRPr lang="es-ES_tradnl" sz="2400" i="1" dirty="0">
              <a:latin typeface="+mn-lt"/>
            </a:endParaRPr>
          </a:p>
          <a:p>
            <a:pPr algn="ctr" eaLnBrk="1" hangingPunct="1"/>
            <a:r>
              <a:rPr lang="es-ES_tradnl" sz="2400" b="1" i="1" dirty="0" smtClean="0">
                <a:latin typeface="+mn-lt"/>
              </a:rPr>
              <a:t>d</a:t>
            </a:r>
            <a:r>
              <a:rPr lang="es-ES_tradnl" sz="2400" b="1" dirty="0" smtClean="0">
                <a:latin typeface="+mn-lt"/>
              </a:rPr>
              <a:t>[</a:t>
            </a:r>
            <a:r>
              <a:rPr lang="es-ES_tradnl" sz="2400" b="1" i="1" dirty="0" smtClean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] =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u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b="1" dirty="0" smtClean="0">
                <a:latin typeface="+mn-lt"/>
                <a:sym typeface="Symbol"/>
              </a:rPr>
              <a:t></a:t>
            </a:r>
            <a:r>
              <a:rPr lang="es-ES_tradnl" sz="2400" b="1" i="1" dirty="0" smtClean="0">
                <a:latin typeface="+mn-lt"/>
              </a:rPr>
              <a:t>u </a:t>
            </a:r>
            <a:r>
              <a:rPr lang="es-ES_tradnl" sz="2400" b="1" dirty="0">
                <a:latin typeface="+mn-lt"/>
                <a:sym typeface="Symbol" pitchFamily="18" charset="2"/>
              </a:rPr>
              <a:t></a:t>
            </a:r>
            <a:r>
              <a:rPr lang="es-ES_tradnl" sz="2400" b="1" i="1" dirty="0" smtClean="0">
                <a:latin typeface="+mn-lt"/>
              </a:rPr>
              <a:t>V</a:t>
            </a:r>
            <a:endParaRPr lang="es-ES_tradnl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7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/>
              <a:t>Complejidad</a:t>
            </a:r>
            <a:r>
              <a:rPr lang="en-US" sz="2400" b="1" dirty="0" smtClean="0"/>
              <a:t> temporal del </a:t>
            </a:r>
            <a:r>
              <a:rPr lang="en-US" sz="2400" b="1" dirty="0" err="1" smtClean="0"/>
              <a:t>algoritmo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Dijkstra</a:t>
            </a:r>
            <a:endParaRPr lang="es-ES" sz="24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5000" y="4114800"/>
            <a:ext cx="3429000" cy="22467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 dirty="0" smtClean="0">
                <a:latin typeface="+mn-lt"/>
              </a:rPr>
              <a:t>- Cada </a:t>
            </a:r>
            <a:r>
              <a:rPr lang="es-ES_tradnl" sz="2000" dirty="0">
                <a:latin typeface="+mn-lt"/>
              </a:rPr>
              <a:t>arco en </a:t>
            </a:r>
            <a:r>
              <a:rPr lang="es-ES_tradnl" sz="2000" b="1" i="1" dirty="0" err="1" smtClean="0">
                <a:latin typeface="+mn-lt"/>
              </a:rPr>
              <a:t>Adj</a:t>
            </a:r>
            <a:r>
              <a:rPr lang="es-ES_tradnl" sz="2000" b="1" i="1" dirty="0" smtClean="0">
                <a:latin typeface="+mn-lt"/>
              </a:rPr>
              <a:t>[u</a:t>
            </a:r>
            <a:r>
              <a:rPr lang="es-ES_tradnl" sz="2000" b="1" i="1" dirty="0">
                <a:latin typeface="+mn-lt"/>
              </a:rPr>
              <a:t>]</a:t>
            </a:r>
            <a:r>
              <a:rPr lang="es-ES_tradnl" sz="2000" b="1" dirty="0">
                <a:latin typeface="+mn-lt"/>
              </a:rPr>
              <a:t> </a:t>
            </a:r>
            <a:r>
              <a:rPr lang="es-ES_tradnl" sz="2000" dirty="0" smtClean="0">
                <a:latin typeface="+mn-lt"/>
              </a:rPr>
              <a:t>se analiza una sola vez</a:t>
            </a:r>
            <a:endParaRPr lang="es-ES_tradnl" sz="2000" dirty="0">
              <a:latin typeface="+mn-lt"/>
            </a:endParaRPr>
          </a:p>
          <a:p>
            <a:pPr eaLnBrk="1" hangingPunct="1"/>
            <a:r>
              <a:rPr lang="es-ES_tradnl" sz="2000" dirty="0" smtClean="0">
                <a:latin typeface="+mn-lt"/>
              </a:rPr>
              <a:t>- total </a:t>
            </a:r>
            <a:r>
              <a:rPr lang="es-ES_tradnl" sz="2000" dirty="0">
                <a:latin typeface="+mn-lt"/>
              </a:rPr>
              <a:t>de arcos </a:t>
            </a:r>
            <a:r>
              <a:rPr lang="es-ES_tradnl" sz="2000" dirty="0" smtClean="0">
                <a:latin typeface="+mn-lt"/>
              </a:rPr>
              <a:t>de </a:t>
            </a:r>
            <a:r>
              <a:rPr lang="es-ES_tradnl" sz="2000" b="1" dirty="0" smtClean="0">
                <a:latin typeface="+mn-lt"/>
              </a:rPr>
              <a:t>G = |E|</a:t>
            </a:r>
            <a:r>
              <a:rPr lang="es-ES_tradnl" sz="2000" dirty="0" smtClean="0">
                <a:latin typeface="+mn-lt"/>
                <a:sym typeface="Symbol"/>
              </a:rPr>
              <a:t></a:t>
            </a:r>
            <a:r>
              <a:rPr lang="es-ES_tradnl" sz="2000" b="1" dirty="0">
                <a:latin typeface="+mn-lt"/>
                <a:sym typeface="Symbol"/>
              </a:rPr>
              <a:t> </a:t>
            </a:r>
            <a:r>
              <a:rPr lang="es-ES_tradnl" sz="2000" b="1" dirty="0" err="1" smtClean="0">
                <a:latin typeface="+mn-lt"/>
              </a:rPr>
              <a:t>for</a:t>
            </a:r>
            <a:r>
              <a:rPr lang="es-ES_tradnl" sz="2000" i="1" dirty="0" smtClean="0">
                <a:latin typeface="+mn-lt"/>
              </a:rPr>
              <a:t> </a:t>
            </a:r>
            <a:r>
              <a:rPr lang="es-ES_tradnl" sz="2000" dirty="0">
                <a:latin typeface="+mn-lt"/>
              </a:rPr>
              <a:t>- </a:t>
            </a:r>
            <a:r>
              <a:rPr lang="es-ES_tradnl" sz="2000" b="1" dirty="0">
                <a:latin typeface="+mn-lt"/>
              </a:rPr>
              <a:t>líneas </a:t>
            </a:r>
            <a:r>
              <a:rPr lang="es-ES_tradnl" sz="2000" b="1" dirty="0" smtClean="0">
                <a:latin typeface="+mn-lt"/>
              </a:rPr>
              <a:t>7-8</a:t>
            </a:r>
            <a:r>
              <a:rPr lang="es-ES_tradnl" sz="2000" dirty="0">
                <a:latin typeface="+mn-lt"/>
              </a:rPr>
              <a:t>;</a:t>
            </a:r>
            <a:r>
              <a:rPr lang="es-ES_tradnl" sz="2000" dirty="0" smtClean="0">
                <a:latin typeface="+mn-lt"/>
              </a:rPr>
              <a:t> itera </a:t>
            </a:r>
            <a:r>
              <a:rPr lang="es-ES_tradnl" sz="2000" b="1" dirty="0" smtClean="0">
                <a:latin typeface="+mn-lt"/>
              </a:rPr>
              <a:t>|</a:t>
            </a:r>
            <a:r>
              <a:rPr lang="es-ES_tradnl" sz="2000" b="1" dirty="0">
                <a:latin typeface="+mn-lt"/>
              </a:rPr>
              <a:t>E</a:t>
            </a:r>
            <a:r>
              <a:rPr lang="es-ES_tradnl" sz="2000" b="1" dirty="0" smtClean="0">
                <a:latin typeface="+mn-lt"/>
              </a:rPr>
              <a:t>|</a:t>
            </a:r>
            <a:r>
              <a:rPr lang="es-ES_tradnl" sz="2000" dirty="0" smtClean="0">
                <a:latin typeface="+mn-lt"/>
              </a:rPr>
              <a:t> veces </a:t>
            </a:r>
          </a:p>
          <a:p>
            <a:pPr eaLnBrk="1" hangingPunct="1"/>
            <a:r>
              <a:rPr lang="es-ES_tradnl" sz="2000" dirty="0" smtClean="0">
                <a:latin typeface="+mn-lt"/>
              </a:rPr>
              <a:t>Por </a:t>
            </a:r>
            <a:r>
              <a:rPr lang="es-ES_tradnl" sz="2000" dirty="0">
                <a:latin typeface="+mn-lt"/>
              </a:rPr>
              <a:t>tanto, habrán a lo sumo </a:t>
            </a:r>
            <a:r>
              <a:rPr lang="es-ES_tradnl" sz="2000" b="1" dirty="0">
                <a:latin typeface="+mn-lt"/>
              </a:rPr>
              <a:t>|E|</a:t>
            </a:r>
            <a:r>
              <a:rPr lang="es-ES_tradnl" sz="2000" dirty="0">
                <a:latin typeface="+mn-lt"/>
              </a:rPr>
              <a:t> llamados a </a:t>
            </a:r>
            <a:r>
              <a:rPr lang="es-ES_tradnl" sz="2000" b="1" dirty="0">
                <a:latin typeface="+mn-lt"/>
              </a:rPr>
              <a:t>DECREASE-KEY </a:t>
            </a:r>
            <a:endParaRPr lang="es-ES_tradnl" sz="2000" b="1" dirty="0" smtClean="0">
              <a:latin typeface="+mn-lt"/>
            </a:endParaRPr>
          </a:p>
          <a:p>
            <a:pPr eaLnBrk="1" hangingPunct="1"/>
            <a:r>
              <a:rPr lang="es-ES_tradnl" sz="2000" b="1" dirty="0" smtClean="0">
                <a:solidFill>
                  <a:srgbClr val="FF0000"/>
                </a:solidFill>
                <a:latin typeface="+mn-lt"/>
              </a:rPr>
              <a:t>(análisis amortizado)</a:t>
            </a:r>
            <a:endParaRPr lang="es-ES_tradnl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4267200" cy="289398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480885" y="211137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 V. T(</a:t>
            </a:r>
            <a:r>
              <a:rPr lang="en-US" b="1" dirty="0" smtClean="0"/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 en Q) ) </a:t>
            </a:r>
            <a:endParaRPr lang="es-ES" dirty="0">
              <a:solidFill>
                <a:srgbClr val="0070C0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804485" y="229442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791200" y="266083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 V. T(</a:t>
            </a:r>
            <a:r>
              <a:rPr lang="en-GB" b="1" dirty="0" smtClean="0"/>
              <a:t>EXTRACT-MIN</a:t>
            </a:r>
            <a:r>
              <a:rPr lang="en-US" b="1" dirty="0" smtClean="0">
                <a:solidFill>
                  <a:srgbClr val="0070C0"/>
                </a:solidFill>
              </a:rPr>
              <a:t>) ) </a:t>
            </a:r>
            <a:endParaRPr lang="es-ES" dirty="0">
              <a:solidFill>
                <a:srgbClr val="0070C0"/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4114800" y="2845499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924145" y="3516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 E. T(</a:t>
            </a:r>
            <a:r>
              <a:rPr lang="es-ES_tradnl" b="1" dirty="0"/>
              <a:t>DECREASE-KEY</a:t>
            </a:r>
            <a:r>
              <a:rPr lang="en-US" b="1" dirty="0" smtClean="0">
                <a:solidFill>
                  <a:srgbClr val="0070C0"/>
                </a:solidFill>
              </a:rPr>
              <a:t>) ) </a:t>
            </a:r>
            <a:endParaRPr lang="es-ES" dirty="0">
              <a:solidFill>
                <a:srgbClr val="0070C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152090" y="3720989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638800" y="21113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vértice</a:t>
            </a:r>
            <a:r>
              <a:rPr lang="en-US" dirty="0" smtClean="0"/>
              <a:t> se </a:t>
            </a:r>
            <a:r>
              <a:rPr lang="en-US" dirty="0" err="1" smtClean="0"/>
              <a:t>inserta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vez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38800" y="288781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vértice</a:t>
            </a:r>
            <a:r>
              <a:rPr lang="en-US" dirty="0" smtClean="0"/>
              <a:t> se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vez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629400" y="3733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implícito en el </a:t>
            </a:r>
            <a:r>
              <a:rPr lang="es-ES_tradnl" b="1" i="1" dirty="0">
                <a:solidFill>
                  <a:srgbClr val="0070C0"/>
                </a:solidFill>
              </a:rPr>
              <a:t>RELAX</a:t>
            </a:r>
            <a:endParaRPr lang="es-E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Complejidad</a:t>
            </a:r>
            <a:r>
              <a:rPr lang="en-US" dirty="0" smtClean="0"/>
              <a:t> temporal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314856" y="1828800"/>
            <a:ext cx="6629400" cy="13932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1391056" y="202173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El tiempo de ejecución del algoritmo de </a:t>
            </a:r>
            <a:r>
              <a:rPr lang="es-ES_tradnl" sz="2400" b="1" dirty="0" err="1"/>
              <a:t>Dijkstra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rgbClr val="FF0000"/>
                </a:solidFill>
              </a:rPr>
              <a:t>depende de </a:t>
            </a:r>
            <a:r>
              <a:rPr lang="es-ES_tradnl" sz="2400" b="1" dirty="0" smtClean="0">
                <a:solidFill>
                  <a:srgbClr val="FF0000"/>
                </a:solidFill>
              </a:rPr>
              <a:t>cómo se implemente </a:t>
            </a:r>
            <a:r>
              <a:rPr lang="es-ES_tradnl" sz="2400" b="1" dirty="0">
                <a:solidFill>
                  <a:srgbClr val="FF0000"/>
                </a:solidFill>
              </a:rPr>
              <a:t>la cola con prioridad </a:t>
            </a:r>
            <a:r>
              <a:rPr lang="es-ES_tradnl" sz="2400" b="1" dirty="0" smtClean="0">
                <a:solidFill>
                  <a:srgbClr val="FF0000"/>
                </a:solidFill>
              </a:rPr>
              <a:t>Q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6200" y="4095690"/>
            <a:ext cx="893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T(</a:t>
            </a:r>
            <a:r>
              <a:rPr lang="en-US" sz="2000" b="1" dirty="0" err="1" smtClean="0">
                <a:solidFill>
                  <a:srgbClr val="FF0000"/>
                </a:solidFill>
              </a:rPr>
              <a:t>Dijkstra</a:t>
            </a:r>
            <a:r>
              <a:rPr lang="en-US" sz="2000" b="1" dirty="0" smtClean="0"/>
              <a:t>) = O(</a:t>
            </a:r>
            <a:r>
              <a:rPr lang="en-US" sz="2000" b="1" dirty="0" smtClean="0">
                <a:solidFill>
                  <a:srgbClr val="0070C0"/>
                </a:solidFill>
              </a:rPr>
              <a:t>V.</a:t>
            </a:r>
            <a:r>
              <a:rPr lang="en-US" sz="2000" b="1" dirty="0" smtClean="0"/>
              <a:t>T(</a:t>
            </a:r>
            <a:r>
              <a:rPr lang="en-US" sz="2000" b="1" dirty="0" smtClean="0">
                <a:solidFill>
                  <a:srgbClr val="FF0000"/>
                </a:solidFill>
              </a:rPr>
              <a:t>INSERT</a:t>
            </a:r>
            <a:r>
              <a:rPr lang="en-US" sz="2000" b="1" dirty="0" smtClean="0"/>
              <a:t>) +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/>
              <a:t>.T(</a:t>
            </a:r>
            <a:r>
              <a:rPr lang="en-GB" sz="2000" b="1" dirty="0" smtClean="0">
                <a:solidFill>
                  <a:srgbClr val="FF0000"/>
                </a:solidFill>
              </a:rPr>
              <a:t>EXTRACT-MIN</a:t>
            </a:r>
            <a:r>
              <a:rPr lang="en-GB" sz="2000" b="1" dirty="0" smtClean="0"/>
              <a:t>) + </a:t>
            </a:r>
            <a:r>
              <a:rPr lang="en-GB" sz="2000" b="1" dirty="0" smtClean="0">
                <a:solidFill>
                  <a:srgbClr val="0070C0"/>
                </a:solidFill>
              </a:rPr>
              <a:t>E</a:t>
            </a:r>
            <a:r>
              <a:rPr lang="en-GB" sz="2000" b="1" dirty="0" smtClean="0"/>
              <a:t>.T(</a:t>
            </a:r>
            <a:r>
              <a:rPr lang="es-ES_tradnl" sz="2000" b="1" dirty="0" smtClean="0">
                <a:solidFill>
                  <a:srgbClr val="FF0000"/>
                </a:solidFill>
              </a:rPr>
              <a:t>DECREASE-KEY</a:t>
            </a:r>
            <a:r>
              <a:rPr lang="es-ES_tradnl" sz="2000" b="1" dirty="0" smtClean="0"/>
              <a:t>)</a:t>
            </a:r>
            <a:r>
              <a:rPr lang="en-GB" sz="2000" b="1" dirty="0" smtClean="0"/>
              <a:t>) </a:t>
            </a:r>
            <a:endParaRPr lang="es-ES" sz="2000" b="1" dirty="0"/>
          </a:p>
        </p:txBody>
      </p:sp>
      <p:sp>
        <p:nvSpPr>
          <p:cNvPr id="14" name="13 Flecha abajo"/>
          <p:cNvSpPr/>
          <p:nvPr/>
        </p:nvSpPr>
        <p:spPr>
          <a:xfrm>
            <a:off x="4419601" y="3509665"/>
            <a:ext cx="400455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152400" y="694786"/>
                <a:ext cx="8915400" cy="639181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_tradnl" sz="2400" b="1" dirty="0" smtClean="0">
                    <a:solidFill>
                      <a:srgbClr val="0070C0"/>
                    </a:solidFill>
                    <a:latin typeface="+mn-lt"/>
                  </a:rPr>
                  <a:t>CASO 1:  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Q </a:t>
                </a:r>
                <a:r>
                  <a:rPr lang="es-ES_tradnl" sz="2400" b="1" dirty="0" smtClean="0">
                    <a:solidFill>
                      <a:srgbClr val="0070C0"/>
                    </a:solidFill>
                    <a:latin typeface="+mn-lt"/>
                  </a:rPr>
                  <a:t>no se trata propiamente como una 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cola con prioridad </a:t>
                </a:r>
                <a:r>
                  <a:rPr lang="es-ES_tradnl" sz="2400" b="1" dirty="0" smtClean="0">
                    <a:solidFill>
                      <a:srgbClr val="0070C0"/>
                    </a:solidFill>
                    <a:latin typeface="+mn-lt"/>
                  </a:rPr>
                  <a:t>sino como un </a:t>
                </a:r>
                <a:r>
                  <a:rPr lang="es-ES_tradnl" sz="2400" b="1" i="1" dirty="0" err="1" smtClean="0">
                    <a:solidFill>
                      <a:srgbClr val="0070C0"/>
                    </a:solidFill>
                    <a:latin typeface="+mn-lt"/>
                  </a:rPr>
                  <a:t>array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  </a:t>
                </a:r>
                <a:r>
                  <a:rPr lang="es-ES_tradnl" sz="2400" b="1" dirty="0" smtClean="0">
                    <a:solidFill>
                      <a:srgbClr val="0070C0"/>
                    </a:solidFill>
                    <a:latin typeface="+mn-lt"/>
                  </a:rPr>
                  <a:t>tradicional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s-ES_tradnl" sz="2400" b="1" dirty="0" smtClean="0">
                    <a:solidFill>
                      <a:srgbClr val="0070C0"/>
                    </a:solidFill>
                    <a:latin typeface="+mn-lt"/>
                  </a:rPr>
                  <a:t>:</a:t>
                </a:r>
                <a:r>
                  <a:rPr lang="es-ES_tradnl" sz="2400" b="1" i="1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s-ES_tradnl" sz="2400" dirty="0" smtClean="0">
                    <a:latin typeface="+mn-lt"/>
                  </a:rPr>
                  <a:t>Q[1 </a:t>
                </a:r>
                <a:r>
                  <a:rPr lang="es-ES_tradnl" sz="2400" dirty="0">
                    <a:latin typeface="+mn-lt"/>
                  </a:rPr>
                  <a:t>… |V</a:t>
                </a:r>
                <a:r>
                  <a:rPr lang="es-ES_tradnl" sz="2400" dirty="0" smtClean="0">
                    <a:latin typeface="+mn-lt"/>
                  </a:rPr>
                  <a:t>|] tal que;  si  </a:t>
                </a:r>
                <a:r>
                  <a:rPr lang="es-ES_tradnl" sz="2400" dirty="0" err="1">
                    <a:latin typeface="+mn-lt"/>
                  </a:rPr>
                  <a:t>v</a:t>
                </a:r>
                <a:r>
                  <a:rPr lang="es-ES_tradnl" sz="2400" dirty="0" err="1">
                    <a:latin typeface="+mn-lt"/>
                    <a:sym typeface="Symbol"/>
                  </a:rPr>
                  <a:t>V</a:t>
                </a:r>
                <a:r>
                  <a:rPr lang="es-ES_tradnl" sz="2400" dirty="0">
                    <a:latin typeface="+mn-lt"/>
                  </a:rPr>
                  <a:t> = i entonces Q[i] = d[v] </a:t>
                </a:r>
                <a:endParaRPr lang="es-ES_tradnl" sz="2400" b="1" i="1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ES_tradnl" sz="2400" dirty="0" smtClean="0">
                    <a:latin typeface="+mn-lt"/>
                  </a:rPr>
                  <a:t>En este caso </a:t>
                </a:r>
                <a:r>
                  <a:rPr lang="es-ES_tradnl" sz="2400" b="1" dirty="0" smtClean="0"/>
                  <a:t>EXTRACTMIN </a:t>
                </a:r>
                <a:r>
                  <a:rPr lang="es-ES_tradnl" sz="2400" b="1" dirty="0" smtClean="0">
                    <a:sym typeface="Symbol"/>
                  </a:rPr>
                  <a:t> BUSCAR-MIN </a:t>
                </a:r>
                <a:r>
                  <a:rPr lang="es-ES_tradnl" sz="2400" dirty="0" smtClean="0">
                    <a:sym typeface="Symbol"/>
                  </a:rPr>
                  <a:t>en un </a:t>
                </a:r>
                <a:r>
                  <a:rPr lang="es-ES_tradnl" sz="2400" i="1" dirty="0" err="1" smtClean="0">
                    <a:sym typeface="Symbol"/>
                  </a:rPr>
                  <a:t>array</a:t>
                </a:r>
                <a:endParaRPr lang="es-ES_tradnl" sz="2400" i="1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marL="342900" indent="-342900" eaLnBrk="1" hangingPunct="1">
                  <a:spcBef>
                    <a:spcPct val="50000"/>
                  </a:spcBef>
                  <a:buFontTx/>
                  <a:buChar char="-"/>
                </a:pPr>
                <a:r>
                  <a:rPr lang="es-ES_tradnl" sz="2400" b="1" dirty="0" smtClean="0">
                    <a:latin typeface="+mn-lt"/>
                  </a:rPr>
                  <a:t>INSERT</a:t>
                </a:r>
                <a:r>
                  <a:rPr lang="es-ES_tradnl" sz="2400" dirty="0" smtClean="0">
                    <a:latin typeface="+mn-lt"/>
                  </a:rPr>
                  <a:t> </a:t>
                </a:r>
                <a:r>
                  <a:rPr lang="es-ES_tradnl" sz="2400" dirty="0">
                    <a:latin typeface="+mn-lt"/>
                  </a:rPr>
                  <a:t>y </a:t>
                </a:r>
                <a:r>
                  <a:rPr lang="es-ES_tradnl" sz="2400" b="1" dirty="0">
                    <a:latin typeface="+mn-lt"/>
                  </a:rPr>
                  <a:t>DECREASE-KEY</a:t>
                </a:r>
                <a:r>
                  <a:rPr lang="es-ES_tradnl" sz="2400" dirty="0">
                    <a:latin typeface="+mn-lt"/>
                  </a:rPr>
                  <a:t> </a:t>
                </a:r>
                <a:r>
                  <a:rPr lang="es-ES_tradnl" sz="2400" dirty="0" smtClean="0">
                    <a:latin typeface="+mn-lt"/>
                  </a:rPr>
                  <a:t>son O(1</a:t>
                </a:r>
                <a:r>
                  <a:rPr lang="es-ES_tradnl" sz="2400" dirty="0">
                    <a:latin typeface="+mn-lt"/>
                  </a:rPr>
                  <a:t>)  </a:t>
                </a:r>
                <a:r>
                  <a:rPr lang="es-ES_tradnl" sz="2400" dirty="0" smtClean="0">
                    <a:latin typeface="+mn-lt"/>
                    <a:sym typeface="Symbol"/>
                  </a:rPr>
                  <a:t> </a:t>
                </a:r>
                <a:r>
                  <a:rPr lang="en-US" sz="2400" b="1" dirty="0">
                    <a:latin typeface="+mn-lt"/>
                  </a:rPr>
                  <a:t>O(</a:t>
                </a:r>
                <a:r>
                  <a:rPr lang="en-US" sz="2400" b="1" dirty="0">
                    <a:solidFill>
                      <a:srgbClr val="0070C0"/>
                    </a:solidFill>
                    <a:latin typeface="+mn-lt"/>
                  </a:rPr>
                  <a:t>V.</a:t>
                </a:r>
                <a:r>
                  <a:rPr lang="en-US" sz="2400" b="1" dirty="0">
                    <a:latin typeface="+mn-lt"/>
                  </a:rPr>
                  <a:t>T(</a:t>
                </a:r>
                <a:r>
                  <a:rPr lang="en-US" sz="2400" b="1" dirty="0">
                    <a:solidFill>
                      <a:srgbClr val="FF0000"/>
                    </a:solidFill>
                    <a:latin typeface="+mn-lt"/>
                  </a:rPr>
                  <a:t>INSERT</a:t>
                </a:r>
                <a:r>
                  <a:rPr lang="en-US" sz="2400" b="1" dirty="0" smtClean="0">
                    <a:latin typeface="+mn-lt"/>
                  </a:rPr>
                  <a:t>) = O(V)</a:t>
                </a:r>
              </a:p>
              <a:p>
                <a:pPr lvl="8" indent="0" eaLnBrk="1" hangingPunct="1">
                  <a:spcBef>
                    <a:spcPct val="50000"/>
                  </a:spcBef>
                </a:pPr>
                <a:r>
                  <a:rPr lang="en-US" sz="2400" b="1" dirty="0">
                    <a:latin typeface="+mn-lt"/>
                  </a:rPr>
                  <a:t>	</a:t>
                </a:r>
                <a:r>
                  <a:rPr lang="en-US" sz="2400" b="1" dirty="0" smtClean="0">
                    <a:latin typeface="+mn-lt"/>
                  </a:rPr>
                  <a:t>  O</a:t>
                </a:r>
                <a:r>
                  <a:rPr lang="en-US" sz="2400" b="1" dirty="0">
                    <a:latin typeface="+mn-lt"/>
                  </a:rPr>
                  <a:t>(</a:t>
                </a:r>
                <a:r>
                  <a:rPr lang="en-US" sz="2400" b="1" dirty="0">
                    <a:solidFill>
                      <a:srgbClr val="0070C0"/>
                    </a:solidFill>
                    <a:latin typeface="+mn-lt"/>
                  </a:rPr>
                  <a:t> E. </a:t>
                </a:r>
                <a:r>
                  <a:rPr lang="en-US" sz="2400" b="1" dirty="0">
                    <a:latin typeface="+mn-lt"/>
                  </a:rPr>
                  <a:t>T(</a:t>
                </a:r>
                <a:r>
                  <a:rPr lang="es-ES_tradnl" sz="2400" b="1" dirty="0">
                    <a:solidFill>
                      <a:srgbClr val="FF0000"/>
                    </a:solidFill>
                    <a:latin typeface="+mn-lt"/>
                  </a:rPr>
                  <a:t>DECREASE-KEY</a:t>
                </a:r>
                <a:r>
                  <a:rPr lang="en-US" sz="2400" b="1" dirty="0">
                    <a:latin typeface="+mn-lt"/>
                  </a:rPr>
                  <a:t>) ) </a:t>
                </a:r>
                <a:r>
                  <a:rPr lang="en-US" sz="2400" b="1" dirty="0" smtClean="0">
                    <a:latin typeface="+mn-lt"/>
                  </a:rPr>
                  <a:t>= O(E)</a:t>
                </a:r>
                <a:endParaRPr lang="es-ES_tradnl" sz="2400" dirty="0" smtClean="0">
                  <a:latin typeface="+mn-lt"/>
                </a:endParaRPr>
              </a:p>
              <a:p>
                <a:pPr marL="342900" indent="-342900" eaLnBrk="1" hangingPunct="1">
                  <a:spcBef>
                    <a:spcPct val="50000"/>
                  </a:spcBef>
                  <a:buFontTx/>
                  <a:buChar char="-"/>
                </a:pPr>
                <a:r>
                  <a:rPr lang="es-ES_tradnl" sz="2400" b="1" dirty="0" smtClean="0">
                    <a:latin typeface="+mn-lt"/>
                  </a:rPr>
                  <a:t>BUSCAR-MIN</a:t>
                </a:r>
                <a:r>
                  <a:rPr lang="es-ES_tradnl" sz="2400" dirty="0" smtClean="0">
                    <a:latin typeface="+mn-lt"/>
                  </a:rPr>
                  <a:t> es </a:t>
                </a:r>
                <a:r>
                  <a:rPr lang="es-ES_tradnl" sz="2400" b="1" dirty="0" smtClean="0">
                    <a:latin typeface="+mn-lt"/>
                  </a:rPr>
                  <a:t>O(V)</a:t>
                </a:r>
                <a:r>
                  <a:rPr lang="es-ES_tradnl" sz="2400" dirty="0" smtClean="0">
                    <a:latin typeface="+mn-lt"/>
                  </a:rPr>
                  <a:t> (necesidad de buscar por todo el arreglo)</a:t>
                </a:r>
              </a:p>
              <a:p>
                <a:pPr marL="800100" lvl="1" indent="-342900" eaLnBrk="1" hangingPunct="1">
                  <a:spcBef>
                    <a:spcPct val="50000"/>
                  </a:spcBef>
                  <a:buFont typeface="Symbol"/>
                  <a:buChar char="Þ"/>
                </a:pPr>
                <a:r>
                  <a:rPr lang="en-US" sz="2400" b="1" dirty="0" smtClean="0">
                    <a:latin typeface="+mn-lt"/>
                  </a:rPr>
                  <a:t>O(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+mn-lt"/>
                  </a:rPr>
                  <a:t>V.</a:t>
                </a:r>
                <a:r>
                  <a:rPr lang="en-US" sz="2400" b="1" dirty="0" smtClean="0">
                    <a:latin typeface="+mn-lt"/>
                  </a:rPr>
                  <a:t>T(</a:t>
                </a:r>
                <a:r>
                  <a:rPr lang="es-ES_tradnl" sz="2400" b="1" dirty="0">
                    <a:solidFill>
                      <a:srgbClr val="FF0000"/>
                    </a:solidFill>
                    <a:latin typeface="+mn-lt"/>
                  </a:rPr>
                  <a:t>EXTRACTMIN</a:t>
                </a:r>
                <a:r>
                  <a:rPr lang="en-US" sz="2400" b="1" dirty="0" smtClean="0">
                    <a:latin typeface="+mn-lt"/>
                  </a:rPr>
                  <a:t>) </a:t>
                </a:r>
                <a:r>
                  <a:rPr lang="en-US" sz="2400" b="1" dirty="0">
                    <a:latin typeface="+mn-lt"/>
                  </a:rPr>
                  <a:t>= </a:t>
                </a:r>
                <a:r>
                  <a:rPr lang="en-US" sz="2400" b="1" dirty="0" smtClean="0">
                    <a:latin typeface="+mn-lt"/>
                  </a:rPr>
                  <a:t>O(V.V)=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sym typeface="Symbol"/>
                      </a:rPr>
                      <m:t>𝑶</m:t>
                    </m:r>
                    <m:r>
                      <a:rPr lang="en-US" sz="2400" b="1" i="1">
                        <a:latin typeface="Cambria Math"/>
                        <a:sym typeface="Symbol"/>
                      </a:rPr>
                      <m:t>(|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𝑽</m:t>
                        </m:r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|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_tradnl" sz="2400" b="1" dirty="0" smtClean="0"/>
                  <a:t>)</a:t>
                </a:r>
              </a:p>
              <a:p>
                <a:pPr marL="800100" lvl="1" indent="-342900" eaLnBrk="1" hangingPunct="1">
                  <a:spcBef>
                    <a:spcPct val="50000"/>
                  </a:spcBef>
                  <a:buFont typeface="Symbol"/>
                  <a:buChar char="Þ"/>
                </a:pPr>
                <a:endParaRPr lang="en-US" sz="2400" b="1" dirty="0"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es-ES_tradnl" sz="2400" b="1" dirty="0" smtClean="0"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ES_tradnl" sz="2400" b="1" dirty="0" smtClean="0">
                    <a:latin typeface="+mn-lt"/>
                  </a:rPr>
                  <a:t>Esta </a:t>
                </a:r>
                <a:r>
                  <a:rPr lang="es-ES_tradnl" sz="2400" b="1" dirty="0">
                    <a:latin typeface="+mn-lt"/>
                  </a:rPr>
                  <a:t>es la versión de </a:t>
                </a:r>
                <a:r>
                  <a:rPr lang="es-ES_tradnl" sz="2400" b="1" dirty="0" err="1">
                    <a:latin typeface="+mn-lt"/>
                  </a:rPr>
                  <a:t>Dijkstra</a:t>
                </a:r>
                <a:r>
                  <a:rPr lang="es-ES_tradnl" sz="2400" b="1" dirty="0">
                    <a:latin typeface="+mn-lt"/>
                  </a:rPr>
                  <a:t> más tradicional y </a:t>
                </a:r>
                <a:r>
                  <a:rPr lang="es-ES_tradnl" sz="2400" b="1" dirty="0" smtClean="0">
                    <a:latin typeface="+mn-lt"/>
                  </a:rPr>
                  <a:t>se utiliza cuando el grafo es denso (E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≈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_tradnl" sz="2400" b="1" dirty="0" smtClean="0">
                    <a:latin typeface="+mn-lt"/>
                  </a:rPr>
                  <a:t>)</a:t>
                </a:r>
                <a:endParaRPr lang="es-ES_tradnl" sz="2400" b="1" dirty="0">
                  <a:latin typeface="+mn-lt"/>
                </a:endParaRPr>
              </a:p>
              <a:p>
                <a:pPr eaLnBrk="1" hangingPunct="1"/>
                <a:endParaRPr lang="es-ES_tradnl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694786"/>
                <a:ext cx="8915400" cy="6391814"/>
              </a:xfrm>
              <a:prstGeom prst="rect">
                <a:avLst/>
              </a:prstGeom>
              <a:blipFill rotWithShape="0">
                <a:blip r:embed="rId2"/>
                <a:stretch>
                  <a:fillRect l="-1094" t="-763" r="-1504"/>
                </a:stretch>
              </a:blipFill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Complejidad</a:t>
            </a:r>
            <a:r>
              <a:rPr lang="en-US" dirty="0" smtClean="0"/>
              <a:t> temporal del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-19455" y="4876800"/>
                <a:ext cx="893485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en-US" sz="2400" b="1" dirty="0" smtClean="0"/>
                  <a:t>T(</a:t>
                </a:r>
                <a:r>
                  <a:rPr lang="en-US" sz="2400" b="1" dirty="0" err="1" smtClean="0">
                    <a:solidFill>
                      <a:srgbClr val="FF0000"/>
                    </a:solidFill>
                  </a:rPr>
                  <a:t>Dijkstra</a:t>
                </a:r>
                <a:r>
                  <a:rPr lang="en-US" sz="2400" b="1" dirty="0" smtClean="0"/>
                  <a:t>) = O(</a:t>
                </a:r>
                <a:r>
                  <a:rPr lang="en-US" sz="2400" b="1" i="1" dirty="0" smtClean="0"/>
                  <a:t>V</a:t>
                </a:r>
                <a:r>
                  <a:rPr lang="en-US" sz="2400" b="1" dirty="0" smtClean="0"/>
                  <a:t>) +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sym typeface="Symbol"/>
                      </a:rPr>
                      <m:t>𝑶</m:t>
                    </m:r>
                    <m:r>
                      <a:rPr lang="en-US" sz="2400" b="1" i="1">
                        <a:latin typeface="Cambria Math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_tradnl" sz="2400" b="1" dirty="0" smtClean="0"/>
                  <a:t>) </a:t>
                </a:r>
                <a:r>
                  <a:rPr lang="en-GB" sz="2400" b="1" dirty="0" smtClean="0"/>
                  <a:t>+ </a:t>
                </a:r>
                <a:r>
                  <a:rPr lang="en-US" sz="2400" b="1" dirty="0" smtClean="0"/>
                  <a:t>O(</a:t>
                </a:r>
                <a:r>
                  <a:rPr lang="en-US" sz="2400" b="1" i="1" dirty="0" smtClean="0"/>
                  <a:t>E</a:t>
                </a:r>
                <a:r>
                  <a:rPr lang="en-GB" sz="2400" b="1" dirty="0" smtClean="0"/>
                  <a:t>)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sym typeface="Symbol"/>
                      </a:rPr>
                      <m:t>𝑶</m:t>
                    </m:r>
                    <m:r>
                      <a:rPr lang="en-US" sz="2400" b="1" i="1">
                        <a:latin typeface="Cambria Math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_tradnl" sz="2400" b="1" dirty="0"/>
                  <a:t>)</a:t>
                </a:r>
                <a:r>
                  <a:rPr lang="en-GB" sz="2400" b="1" dirty="0" smtClean="0"/>
                  <a:t>  </a:t>
                </a: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55" y="4876800"/>
                <a:ext cx="8934855" cy="470000"/>
              </a:xfrm>
              <a:prstGeom prst="rect">
                <a:avLst/>
              </a:prstGeom>
              <a:blipFill rotWithShape="1">
                <a:blip r:embed="rId3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 redondeado"/>
          <p:cNvSpPr/>
          <p:nvPr/>
        </p:nvSpPr>
        <p:spPr>
          <a:xfrm>
            <a:off x="1600200" y="4876800"/>
            <a:ext cx="5638800" cy="49327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ounded Rectangle 5"/>
          <p:cNvSpPr/>
          <p:nvPr/>
        </p:nvSpPr>
        <p:spPr>
          <a:xfrm>
            <a:off x="7241618" y="2533262"/>
            <a:ext cx="625644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unded Rectangle 7"/>
          <p:cNvSpPr/>
          <p:nvPr/>
        </p:nvSpPr>
        <p:spPr>
          <a:xfrm>
            <a:off x="8238931" y="3085324"/>
            <a:ext cx="625644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4759033" y="4191000"/>
            <a:ext cx="1108367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oup 12"/>
          <p:cNvGrpSpPr/>
          <p:nvPr/>
        </p:nvGrpSpPr>
        <p:grpSpPr>
          <a:xfrm>
            <a:off x="4495800" y="1676400"/>
            <a:ext cx="1048138" cy="304800"/>
            <a:chOff x="4495800" y="1676400"/>
            <a:chExt cx="1048138" cy="304800"/>
          </a:xfrm>
        </p:grpSpPr>
        <p:sp>
          <p:nvSpPr>
            <p:cNvPr id="3" name="Rectangle 2"/>
            <p:cNvSpPr/>
            <p:nvPr/>
          </p:nvSpPr>
          <p:spPr>
            <a:xfrm>
              <a:off x="4495800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56636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19869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0705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3145" y="1676400"/>
            <a:ext cx="1048138" cy="304800"/>
            <a:chOff x="4495800" y="1676400"/>
            <a:chExt cx="1048138" cy="304800"/>
          </a:xfrm>
        </p:grpSpPr>
        <p:sp>
          <p:nvSpPr>
            <p:cNvPr id="15" name="Rectangle 14"/>
            <p:cNvSpPr/>
            <p:nvPr/>
          </p:nvSpPr>
          <p:spPr>
            <a:xfrm>
              <a:off x="4495800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6636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19869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0705" y="1676400"/>
              <a:ext cx="263233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77069" y="1524000"/>
            <a:ext cx="28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…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0938" y="14319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Q[1]</a:t>
            </a:r>
            <a:endParaRPr lang="es-E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1438469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Q[|V|]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31139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pPr algn="ctr"/>
            <a:r>
              <a:rPr lang="es-MX" dirty="0" smtClean="0"/>
              <a:t>camino de costo mínimo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381000" y="914400"/>
                <a:ext cx="822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sz="2400" dirty="0" smtClean="0"/>
                  <a:t>Sea </a:t>
                </a:r>
                <a:r>
                  <a:rPr lang="es-ES_tradnl" sz="2400" i="1" dirty="0"/>
                  <a:t>p</a:t>
                </a:r>
                <a:r>
                  <a:rPr lang="es-ES_tradnl" sz="2400" dirty="0"/>
                  <a:t> un camino de la forma,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, 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s-ES_tradnl" sz="2400" i="1" dirty="0" smtClean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2400" i="1" dirty="0" smtClean="0">
                    <a:sym typeface="Symbol"/>
                  </a:rPr>
                  <a:t>V</a:t>
                </a:r>
                <a:r>
                  <a:rPr lang="es-ES_tradnl" sz="2400" i="1" dirty="0" smtClean="0">
                    <a:sym typeface="Symbol" pitchFamily="18" charset="2"/>
                  </a:rPr>
                  <a:t>, </a:t>
                </a:r>
                <a:r>
                  <a:rPr lang="en-US" sz="2400" i="1" dirty="0" smtClean="0">
                    <a:sym typeface="Symbol" pitchFamily="18" charset="2"/>
                  </a:rPr>
                  <a:t> </a:t>
                </a:r>
                <a:r>
                  <a:rPr lang="en-US" sz="2400" i="1" dirty="0">
                    <a:sym typeface="Symbol" pitchFamily="18" charset="2"/>
                  </a:rPr>
                  <a:t>el </a:t>
                </a:r>
                <a:r>
                  <a:rPr lang="en-US" sz="2400" b="1" i="1" dirty="0">
                    <a:sym typeface="Symbol" pitchFamily="18" charset="2"/>
                  </a:rPr>
                  <a:t>costo del </a:t>
                </a:r>
                <a:r>
                  <a:rPr lang="en-US" sz="2400" b="1" i="1" dirty="0" err="1">
                    <a:sym typeface="Symbol" pitchFamily="18" charset="2"/>
                  </a:rPr>
                  <a:t>camino</a:t>
                </a:r>
                <a:r>
                  <a:rPr lang="en-US" sz="2400" b="1" i="1" dirty="0">
                    <a:sym typeface="Symbol" pitchFamily="18" charset="2"/>
                  </a:rPr>
                  <a:t> </a:t>
                </a:r>
                <a:r>
                  <a:rPr lang="en-US" sz="2400" i="1" dirty="0">
                    <a:sym typeface="Symbol" pitchFamily="18" charset="2"/>
                  </a:rPr>
                  <a:t>se define de la siguiente forma</a:t>
                </a:r>
                <a:r>
                  <a:rPr lang="en-US" sz="2400" i="1" dirty="0" smtClean="0">
                    <a:sym typeface="Symbol" pitchFamily="18" charset="2"/>
                  </a:rPr>
                  <a:t>:</a:t>
                </a:r>
                <a:endParaRPr lang="es-ES_tradnl" sz="2400" i="1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14400"/>
                <a:ext cx="8229600" cy="830997"/>
              </a:xfrm>
              <a:prstGeom prst="rect">
                <a:avLst/>
              </a:prstGeom>
              <a:blipFill rotWithShape="1">
                <a:blip r:embed="rId2"/>
                <a:stretch>
                  <a:fillRect t="-7353" b="-161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2438400" y="1752600"/>
                <a:ext cx="6553374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 sz="2800" i="1" dirty="0" smtClean="0">
                    <a:solidFill>
                      <a:schemeClr val="tx1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Auto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752600"/>
                <a:ext cx="6553374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2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 redondeado"/>
          <p:cNvSpPr/>
          <p:nvPr/>
        </p:nvSpPr>
        <p:spPr>
          <a:xfrm>
            <a:off x="2362200" y="1767264"/>
            <a:ext cx="4114800" cy="61664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4213" y="2667000"/>
            <a:ext cx="7416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2400" dirty="0">
                <a:latin typeface="+mn-lt"/>
              </a:rPr>
              <a:t>El </a:t>
            </a:r>
            <a:r>
              <a:rPr lang="es-ES_tradnl" sz="2400" b="1" dirty="0" smtClean="0">
                <a:latin typeface="+mn-lt"/>
              </a:rPr>
              <a:t>costo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del </a:t>
            </a:r>
            <a:r>
              <a:rPr lang="es-ES_tradnl" sz="2400" b="1" i="1" dirty="0">
                <a:latin typeface="+mn-lt"/>
              </a:rPr>
              <a:t>camino de costo mínimo 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de 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 a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b="1" dirty="0">
                <a:latin typeface="+mn-lt"/>
              </a:rPr>
              <a:t> </a:t>
            </a:r>
            <a:r>
              <a:rPr lang="es-ES_tradnl" sz="2400" b="1" i="1" dirty="0">
                <a:latin typeface="+mn-lt"/>
              </a:rPr>
              <a:t>δ(u, v</a:t>
            </a:r>
            <a:r>
              <a:rPr lang="es-ES_tradnl" sz="2400" b="1" dirty="0" smtClean="0">
                <a:latin typeface="+mn-lt"/>
              </a:rPr>
              <a:t>),</a:t>
            </a:r>
            <a:r>
              <a:rPr lang="es-ES_tradnl" sz="2400" dirty="0" smtClean="0">
                <a:latin typeface="+mn-lt"/>
              </a:rPr>
              <a:t>  </a:t>
            </a:r>
            <a:r>
              <a:rPr lang="es-ES_tradnl" sz="2400" dirty="0">
                <a:latin typeface="+mn-lt"/>
              </a:rPr>
              <a:t>se define de la siguiente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323727" y="3693318"/>
                <a:ext cx="4824536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rgbClr val="FF0000"/>
                    </a:solidFill>
                    <a:latin typeface="Segoe UI Semibold" panose="020B0702040204020203" pitchFamily="34" charset="0"/>
                    <a:ea typeface="+mj-ea"/>
                    <a:cs typeface="Segoe UI Semibold" panose="020B07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_tradnl" sz="3200" b="1" i="1" dirty="0" smtClean="0">
                          <a:solidFill>
                            <a:schemeClr val="tx1"/>
                          </a:solidFill>
                        </a:rPr>
                        <m:t>δ</m:t>
                      </m:r>
                      <m:r>
                        <m:rPr>
                          <m:nor/>
                        </m:rPr>
                        <a:rPr lang="es-ES_tradnl" sz="3200" b="1" i="1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s-ES_tradnl" sz="3200" b="1" i="1" dirty="0" smtClean="0">
                          <a:solidFill>
                            <a:schemeClr val="tx1"/>
                          </a:solidFill>
                        </a:rPr>
                        <m:t>u</m:t>
                      </m:r>
                      <m:r>
                        <m:rPr>
                          <m:nor/>
                        </m:rPr>
                        <a:rPr lang="es-ES_tradnl" sz="3200" b="1" i="1" dirty="0" smtClean="0">
                          <a:solidFill>
                            <a:schemeClr val="tx1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s-ES_tradnl" sz="3200" b="1" i="1" dirty="0" smtClean="0">
                          <a:solidFill>
                            <a:schemeClr val="tx1"/>
                          </a:solidFill>
                        </a:rPr>
                        <m:t>v</m:t>
                      </m:r>
                      <m:r>
                        <m:rPr>
                          <m:nor/>
                        </m:rPr>
                        <a:rPr lang="es-ES_tradnl" sz="3200" b="1" i="1" dirty="0" smtClean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n-US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groupChr>
                                  <m: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27" y="3693318"/>
                <a:ext cx="4824536" cy="1143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/>
          <p:nvPr/>
        </p:nvSpPr>
        <p:spPr>
          <a:xfrm>
            <a:off x="5076056" y="3879857"/>
            <a:ext cx="3672408" cy="84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</a:pPr>
            <a:r>
              <a:rPr lang="en-US" sz="2200" dirty="0" smtClean="0"/>
              <a:t>- </a:t>
            </a:r>
            <a:r>
              <a:rPr lang="en-US" sz="2200" dirty="0" err="1" smtClean="0"/>
              <a:t>si</a:t>
            </a:r>
            <a:r>
              <a:rPr lang="en-US" sz="2200" dirty="0" smtClean="0"/>
              <a:t> </a:t>
            </a:r>
            <a:r>
              <a:rPr lang="en-US" sz="2200" dirty="0" err="1" smtClean="0"/>
              <a:t>existe</a:t>
            </a:r>
            <a:r>
              <a:rPr lang="en-US" sz="2200" dirty="0" smtClean="0"/>
              <a:t> un </a:t>
            </a:r>
            <a:r>
              <a:rPr lang="en-US" sz="2200" dirty="0" err="1" smtClean="0"/>
              <a:t>camino</a:t>
            </a:r>
            <a:r>
              <a:rPr lang="en-US" sz="2200" dirty="0" smtClean="0"/>
              <a:t> de </a:t>
            </a:r>
            <a:r>
              <a:rPr lang="en-US" sz="2200" i="1" dirty="0" smtClean="0"/>
              <a:t>u</a:t>
            </a:r>
            <a:r>
              <a:rPr lang="en-US" sz="2200" dirty="0" smtClean="0"/>
              <a:t> a </a:t>
            </a:r>
            <a:r>
              <a:rPr lang="en-US" sz="2200" i="1" dirty="0" smtClean="0"/>
              <a:t>v</a:t>
            </a:r>
            <a:endParaRPr lang="es-ES_tradnl" sz="2200" i="1" dirty="0"/>
          </a:p>
          <a:p>
            <a:pPr eaLnBrk="1" hangingPunct="1">
              <a:lnSpc>
                <a:spcPts val="1500"/>
              </a:lnSpc>
              <a:spcBef>
                <a:spcPct val="50000"/>
              </a:spcBef>
            </a:pP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>- </a:t>
            </a:r>
            <a:r>
              <a:rPr lang="en-US" sz="2200" dirty="0" smtClean="0"/>
              <a:t>en </a:t>
            </a:r>
            <a:r>
              <a:rPr lang="en-US" sz="2200" dirty="0" err="1" smtClean="0"/>
              <a:t>otro</a:t>
            </a:r>
            <a:r>
              <a:rPr lang="en-US" sz="2200" dirty="0" smtClean="0"/>
              <a:t> </a:t>
            </a:r>
            <a:r>
              <a:rPr lang="en-US" sz="2200" dirty="0" err="1" smtClean="0"/>
              <a:t>caso</a:t>
            </a:r>
            <a:endParaRPr lang="es-ES_tradnl" sz="2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81000" y="3581400"/>
            <a:ext cx="8229600" cy="12954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23727" y="5140325"/>
            <a:ext cx="842473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dirty="0" smtClean="0"/>
              <a:t>Un</a:t>
            </a:r>
            <a:r>
              <a:rPr lang="es-ES_tradnl" sz="2400" b="1" i="1" dirty="0" smtClean="0"/>
              <a:t> camino </a:t>
            </a:r>
            <a:r>
              <a:rPr lang="es-ES_tradnl" sz="2400" b="1" i="1" dirty="0"/>
              <a:t>de costo mínimo</a:t>
            </a:r>
            <a:r>
              <a:rPr lang="es-ES_tradnl" sz="2400" dirty="0"/>
              <a:t> de </a:t>
            </a:r>
            <a:r>
              <a:rPr lang="es-ES_tradnl" sz="2400" i="1" dirty="0"/>
              <a:t>u</a:t>
            </a:r>
            <a:r>
              <a:rPr lang="es-ES_tradnl" sz="2400" dirty="0"/>
              <a:t> a </a:t>
            </a:r>
            <a:r>
              <a:rPr lang="es-ES_tradnl" sz="2400" i="1" dirty="0" smtClean="0"/>
              <a:t>v</a:t>
            </a:r>
            <a:r>
              <a:rPr lang="es-ES_tradnl" sz="2400" dirty="0" smtClean="0"/>
              <a:t> es cualquier </a:t>
            </a:r>
            <a:r>
              <a:rPr lang="es-ES_tradnl" sz="2400" dirty="0"/>
              <a:t>camino </a:t>
            </a:r>
            <a:r>
              <a:rPr lang="es-ES_tradnl" sz="2400" i="1" dirty="0">
                <a:solidFill>
                  <a:srgbClr val="0000CC"/>
                </a:solidFill>
              </a:rPr>
              <a:t>p</a:t>
            </a:r>
            <a:r>
              <a:rPr lang="es-ES_tradnl" sz="2400" dirty="0"/>
              <a:t> de </a:t>
            </a:r>
            <a:r>
              <a:rPr lang="es-ES_tradnl" sz="2400" i="1" dirty="0"/>
              <a:t>u</a:t>
            </a:r>
            <a:r>
              <a:rPr lang="es-ES_tradnl" sz="2400" dirty="0"/>
              <a:t> a </a:t>
            </a:r>
            <a:r>
              <a:rPr lang="es-ES_tradnl" sz="2400" i="1" dirty="0"/>
              <a:t>v</a:t>
            </a:r>
            <a:r>
              <a:rPr lang="es-ES_tradnl" sz="2400" dirty="0"/>
              <a:t> tal que </a:t>
            </a:r>
            <a:r>
              <a:rPr lang="es-ES_tradnl" sz="2400" b="1" i="1" dirty="0" smtClean="0"/>
              <a:t>w(</a:t>
            </a:r>
            <a:r>
              <a:rPr lang="es-ES_tradnl" sz="2400" b="1" i="1" dirty="0" smtClean="0">
                <a:solidFill>
                  <a:srgbClr val="0000CC"/>
                </a:solidFill>
              </a:rPr>
              <a:t>p</a:t>
            </a:r>
            <a:r>
              <a:rPr lang="es-ES_tradnl" sz="2400" b="1" i="1" dirty="0"/>
              <a:t>) = (δ(u, v</a:t>
            </a:r>
            <a:r>
              <a:rPr lang="es-ES_tradnl" sz="2400" b="1" i="1" dirty="0" smtClean="0"/>
              <a:t>))</a:t>
            </a:r>
            <a:endParaRPr lang="es-ES_tradnl" sz="2400" b="1" i="1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52600" y="6172200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+mn-lt"/>
              </a:rPr>
              <a:t>El </a:t>
            </a:r>
            <a:r>
              <a:rPr lang="en-US" sz="2400" b="1" dirty="0" err="1">
                <a:latin typeface="+mn-lt"/>
              </a:rPr>
              <a:t>camino</a:t>
            </a:r>
            <a:r>
              <a:rPr lang="en-US" sz="2400" b="1" dirty="0">
                <a:latin typeface="+mn-lt"/>
              </a:rPr>
              <a:t> de costo </a:t>
            </a:r>
            <a:r>
              <a:rPr lang="en-US" sz="2400" b="1" dirty="0" err="1">
                <a:latin typeface="+mn-lt"/>
              </a:rPr>
              <a:t>mínimo</a:t>
            </a:r>
            <a:r>
              <a:rPr lang="en-US" sz="2400" b="1" dirty="0">
                <a:latin typeface="+mn-lt"/>
              </a:rPr>
              <a:t> NO ES UNICO !!</a:t>
            </a:r>
            <a:endParaRPr lang="es-ES_tradnl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9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0"/>
            <a:ext cx="889317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000" b="1" dirty="0" smtClean="0">
                <a:solidFill>
                  <a:srgbClr val="0070C0"/>
                </a:solidFill>
                <a:latin typeface="+mn-lt"/>
              </a:rPr>
              <a:t>CASO 2:  Implementar Q como una cola con prioridad mediante </a:t>
            </a:r>
            <a:r>
              <a:rPr lang="es-ES_tradnl" sz="2000" b="1" dirty="0">
                <a:solidFill>
                  <a:srgbClr val="0070C0"/>
                </a:solidFill>
                <a:latin typeface="+mn-lt"/>
              </a:rPr>
              <a:t>un </a:t>
            </a:r>
            <a:r>
              <a:rPr lang="es-ES_tradnl" sz="2000" b="1" dirty="0" smtClean="0">
                <a:solidFill>
                  <a:srgbClr val="0070C0"/>
                </a:solidFill>
                <a:latin typeface="+mn-lt"/>
              </a:rPr>
              <a:t>HEAP binario donde HEAPIFY es O(log n</a:t>
            </a:r>
            <a:r>
              <a:rPr lang="es-ES_tradnl" sz="2000" b="1">
                <a:solidFill>
                  <a:srgbClr val="0070C0"/>
                </a:solidFill>
                <a:latin typeface="+mn-lt"/>
              </a:rPr>
              <a:t>)</a:t>
            </a:r>
            <a:r>
              <a:rPr lang="es-ES_tradnl" sz="2000" b="1" smtClean="0">
                <a:solidFill>
                  <a:srgbClr val="0070C0"/>
                </a:solidFill>
                <a:latin typeface="+mn-lt"/>
              </a:rPr>
              <a:t> y BUILD-HEAP es O(V) </a:t>
            </a:r>
            <a:r>
              <a:rPr lang="es-ES_tradnl" sz="2000" i="1" smtClean="0">
                <a:latin typeface="+mn-lt"/>
              </a:rPr>
              <a:t>(ver </a:t>
            </a:r>
            <a:r>
              <a:rPr lang="es-ES_tradnl" sz="2000" i="1" dirty="0" smtClean="0">
                <a:latin typeface="+mn-lt"/>
              </a:rPr>
              <a:t>conferencia 1er semestre)</a:t>
            </a:r>
            <a:endParaRPr lang="es-ES_tradnl" sz="2000" i="1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sz="2000" dirty="0" smtClean="0">
                <a:latin typeface="+mn-lt"/>
              </a:rPr>
              <a:t>Si </a:t>
            </a:r>
            <a:r>
              <a:rPr lang="es-ES_tradnl" sz="2000" dirty="0">
                <a:latin typeface="+mn-lt"/>
              </a:rPr>
              <a:t>el </a:t>
            </a:r>
            <a:r>
              <a:rPr lang="es-ES_tradnl" sz="2000" b="1" dirty="0">
                <a:latin typeface="+mn-lt"/>
              </a:rPr>
              <a:t>grafo es </a:t>
            </a:r>
            <a:r>
              <a:rPr lang="es-ES_tradnl" sz="2000" b="1" dirty="0" smtClean="0">
                <a:latin typeface="+mn-lt"/>
              </a:rPr>
              <a:t>esparcido </a:t>
            </a:r>
            <a:r>
              <a:rPr lang="es-ES_tradnl" sz="2000" dirty="0" smtClean="0">
                <a:latin typeface="+mn-lt"/>
              </a:rPr>
              <a:t>es práctico implementar la cola con prioridad con un </a:t>
            </a:r>
            <a:r>
              <a:rPr lang="es-ES_tradnl" sz="2000" b="1" dirty="0" err="1" smtClean="0">
                <a:latin typeface="+mn-lt"/>
              </a:rPr>
              <a:t>heap</a:t>
            </a:r>
            <a:r>
              <a:rPr lang="es-ES_tradnl" sz="2000" b="1" dirty="0" smtClean="0">
                <a:latin typeface="+mn-lt"/>
              </a:rPr>
              <a:t> binario</a:t>
            </a:r>
            <a:endParaRPr lang="es-ES_tradnl" sz="2000" dirty="0" smtClean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000" dirty="0" smtClean="0">
                <a:latin typeface="+mn-lt"/>
              </a:rPr>
              <a:t>Cada </a:t>
            </a:r>
            <a:r>
              <a:rPr lang="es-ES_tradnl" sz="2000" dirty="0">
                <a:latin typeface="+mn-lt"/>
              </a:rPr>
              <a:t>operación de </a:t>
            </a:r>
            <a:r>
              <a:rPr lang="es-ES_tradnl" sz="2000" b="1" dirty="0">
                <a:latin typeface="+mn-lt"/>
              </a:rPr>
              <a:t>EXTRACT-MIN</a:t>
            </a:r>
            <a:r>
              <a:rPr lang="es-ES_tradnl" sz="2000" dirty="0">
                <a:latin typeface="+mn-lt"/>
              </a:rPr>
              <a:t> es </a:t>
            </a:r>
            <a:r>
              <a:rPr lang="es-ES_tradnl" sz="2000" i="1" dirty="0">
                <a:latin typeface="+mn-lt"/>
              </a:rPr>
              <a:t>O</a:t>
            </a:r>
            <a:r>
              <a:rPr lang="es-ES_tradnl" sz="2000" dirty="0">
                <a:latin typeface="+mn-lt"/>
              </a:rPr>
              <a:t>(log |V</a:t>
            </a:r>
            <a:r>
              <a:rPr lang="es-ES_tradnl" sz="2000" dirty="0" smtClean="0">
                <a:latin typeface="+mn-lt"/>
              </a:rPr>
              <a:t>|)</a:t>
            </a:r>
          </a:p>
          <a:p>
            <a:pPr marL="2686050" lvl="7" indent="0" eaLnBrk="1" hangingPunct="1">
              <a:spcBef>
                <a:spcPct val="50000"/>
              </a:spcBef>
            </a:pPr>
            <a:r>
              <a:rPr lang="en-US" sz="2000" b="1" dirty="0" smtClean="0">
                <a:latin typeface="+mn-lt"/>
                <a:sym typeface="Symbol"/>
              </a:rPr>
              <a:t> </a:t>
            </a:r>
            <a:r>
              <a:rPr lang="en-US" sz="2000" b="1" dirty="0" smtClean="0">
                <a:latin typeface="+mn-lt"/>
              </a:rPr>
              <a:t>O(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</a:rPr>
              <a:t>V.</a:t>
            </a:r>
            <a:r>
              <a:rPr lang="en-US" sz="2000" b="1" dirty="0" smtClean="0">
                <a:latin typeface="+mn-lt"/>
              </a:rPr>
              <a:t>T(</a:t>
            </a:r>
            <a:r>
              <a:rPr lang="es-ES_tradnl" sz="2000" b="1" dirty="0">
                <a:solidFill>
                  <a:srgbClr val="FF0000"/>
                </a:solidFill>
                <a:latin typeface="+mn-lt"/>
              </a:rPr>
              <a:t>EXTRACTMIN</a:t>
            </a:r>
            <a:r>
              <a:rPr lang="en-US" sz="2000" b="1" dirty="0">
                <a:latin typeface="+mn-lt"/>
              </a:rPr>
              <a:t>) = </a:t>
            </a:r>
            <a:r>
              <a:rPr lang="en-US" sz="2000" b="1" dirty="0" smtClean="0">
                <a:latin typeface="+mn-lt"/>
              </a:rPr>
              <a:t>O(V log V)</a:t>
            </a:r>
            <a:endParaRPr lang="es-ES_tradnl" sz="2000" dirty="0" smtClean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000" b="1" dirty="0" smtClean="0">
                <a:latin typeface="+mn-lt"/>
              </a:rPr>
              <a:t>BUILD-HEAP </a:t>
            </a:r>
            <a:r>
              <a:rPr lang="es-ES_tradnl" sz="2000" dirty="0" smtClean="0">
                <a:latin typeface="+mn-lt"/>
              </a:rPr>
              <a:t> es </a:t>
            </a:r>
            <a:r>
              <a:rPr lang="es-ES_tradnl" sz="2000" i="1" dirty="0" smtClean="0">
                <a:latin typeface="+mn-lt"/>
              </a:rPr>
              <a:t>O</a:t>
            </a:r>
            <a:r>
              <a:rPr lang="es-ES_tradnl" sz="2000" dirty="0" smtClean="0">
                <a:latin typeface="+mn-lt"/>
              </a:rPr>
              <a:t>(|V|)</a:t>
            </a:r>
          </a:p>
          <a:p>
            <a:pPr lvl="6" eaLnBrk="1" hangingPunct="1">
              <a:spcBef>
                <a:spcPct val="50000"/>
              </a:spcBef>
            </a:pPr>
            <a:r>
              <a:rPr lang="en-US" sz="2000" b="1" dirty="0" smtClean="0">
                <a:latin typeface="+mn-lt"/>
                <a:sym typeface="Symbol"/>
              </a:rPr>
              <a:t> </a:t>
            </a:r>
            <a:r>
              <a:rPr lang="en-US" sz="2000" b="1" dirty="0" smtClean="0">
                <a:latin typeface="+mn-lt"/>
              </a:rPr>
              <a:t>O( 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</a:rPr>
              <a:t>V.</a:t>
            </a:r>
            <a:r>
              <a:rPr lang="en-US" sz="2000" b="1" dirty="0" smtClean="0">
                <a:latin typeface="+mn-lt"/>
              </a:rPr>
              <a:t>T(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INSERT</a:t>
            </a:r>
            <a:r>
              <a:rPr lang="en-US" sz="2000" b="1" dirty="0" smtClean="0">
                <a:latin typeface="+mn-lt"/>
              </a:rPr>
              <a:t>) </a:t>
            </a:r>
            <a:r>
              <a:rPr lang="en-US" sz="2000" b="1" dirty="0" smtClean="0">
                <a:latin typeface="+mn-lt"/>
                <a:sym typeface="Symbol"/>
              </a:rPr>
              <a:t> </a:t>
            </a:r>
            <a:r>
              <a:rPr lang="es-ES_tradnl" sz="2000" b="1" dirty="0">
                <a:latin typeface="+mn-lt"/>
              </a:rPr>
              <a:t>BUILD-HEAP )</a:t>
            </a:r>
            <a:r>
              <a:rPr lang="es-ES_tradnl" sz="2000" b="1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= </a:t>
            </a:r>
            <a:r>
              <a:rPr lang="en-US" sz="2000" b="1" dirty="0">
                <a:latin typeface="+mn-lt"/>
              </a:rPr>
              <a:t>O(V</a:t>
            </a:r>
            <a:r>
              <a:rPr lang="en-US" sz="2000" b="1" dirty="0" smtClean="0">
                <a:latin typeface="+mn-lt"/>
              </a:rPr>
              <a:t>)</a:t>
            </a:r>
            <a:endParaRPr lang="es-ES_tradnl" sz="2000" dirty="0" smtClean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000" dirty="0" smtClean="0">
                <a:latin typeface="+mn-lt"/>
              </a:rPr>
              <a:t>Cada </a:t>
            </a:r>
            <a:r>
              <a:rPr lang="es-ES_tradnl" sz="2000" dirty="0">
                <a:latin typeface="+mn-lt"/>
              </a:rPr>
              <a:t>operación </a:t>
            </a:r>
            <a:r>
              <a:rPr lang="es-ES_tradnl" sz="2000" b="1" dirty="0">
                <a:latin typeface="+mn-lt"/>
              </a:rPr>
              <a:t>DECREASE-KEY </a:t>
            </a:r>
            <a:r>
              <a:rPr lang="es-ES_tradnl" sz="2000" dirty="0">
                <a:latin typeface="+mn-lt"/>
              </a:rPr>
              <a:t>es </a:t>
            </a:r>
            <a:r>
              <a:rPr lang="es-ES_tradnl" sz="2000" i="1" dirty="0" smtClean="0">
                <a:latin typeface="+mn-lt"/>
              </a:rPr>
              <a:t>O</a:t>
            </a:r>
            <a:r>
              <a:rPr lang="es-ES_tradnl" sz="2000" dirty="0" smtClean="0">
                <a:latin typeface="+mn-lt"/>
              </a:rPr>
              <a:t>(log </a:t>
            </a:r>
            <a:r>
              <a:rPr lang="es-ES_tradnl" sz="2000" dirty="0">
                <a:latin typeface="+mn-lt"/>
              </a:rPr>
              <a:t>|</a:t>
            </a:r>
            <a:r>
              <a:rPr lang="es-ES_tradnl" sz="2000" i="1" dirty="0">
                <a:latin typeface="+mn-lt"/>
              </a:rPr>
              <a:t>V</a:t>
            </a:r>
            <a:r>
              <a:rPr lang="es-ES_tradnl" sz="2000" dirty="0" smtClean="0">
                <a:latin typeface="+mn-lt"/>
              </a:rPr>
              <a:t>|)</a:t>
            </a:r>
          </a:p>
          <a:p>
            <a:pPr marL="2686050" lvl="7" indent="0" eaLnBrk="1" hangingPunct="1">
              <a:spcBef>
                <a:spcPct val="50000"/>
              </a:spcBef>
            </a:pPr>
            <a:r>
              <a:rPr lang="en-US" sz="2000" b="1" dirty="0" smtClean="0">
                <a:latin typeface="+mn-lt"/>
                <a:sym typeface="Symbol"/>
              </a:rPr>
              <a:t></a:t>
            </a:r>
            <a:r>
              <a:rPr lang="en-US" sz="2000" b="1" dirty="0" smtClean="0">
                <a:latin typeface="+mn-lt"/>
              </a:rPr>
              <a:t>O(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</a:rPr>
              <a:t>E.</a:t>
            </a:r>
            <a:r>
              <a:rPr lang="en-US" sz="2000" b="1" dirty="0" smtClean="0">
                <a:latin typeface="+mn-lt"/>
              </a:rPr>
              <a:t>T(</a:t>
            </a:r>
            <a:r>
              <a:rPr lang="es-ES_tradnl" sz="2000" b="1" dirty="0" smtClean="0">
                <a:solidFill>
                  <a:srgbClr val="FF0000"/>
                </a:solidFill>
                <a:latin typeface="+mn-lt"/>
              </a:rPr>
              <a:t>DECREASE-KEY</a:t>
            </a:r>
            <a:r>
              <a:rPr lang="en-US" sz="2000" b="1" dirty="0" smtClean="0">
                <a:latin typeface="+mn-lt"/>
              </a:rPr>
              <a:t>) </a:t>
            </a:r>
            <a:r>
              <a:rPr lang="en-US" sz="2000" b="1" dirty="0">
                <a:latin typeface="+mn-lt"/>
              </a:rPr>
              <a:t>= </a:t>
            </a:r>
            <a:r>
              <a:rPr lang="en-US" sz="2000" b="1" dirty="0" smtClean="0">
                <a:latin typeface="+mn-lt"/>
              </a:rPr>
              <a:t>O(E log V)</a:t>
            </a:r>
            <a:endParaRPr lang="es-ES_tradnl" sz="2000" b="1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s-ES_tradnl" sz="2400" dirty="0" smtClean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s-ES_tradnl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-19455" y="4303090"/>
                <a:ext cx="8934855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en-US" sz="2000" b="1" dirty="0" smtClean="0"/>
                  <a:t>T(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Dijkstra</a:t>
                </a:r>
                <a:r>
                  <a:rPr lang="en-US" sz="2000" b="1" dirty="0" smtClean="0"/>
                  <a:t>) = O(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V)</a:t>
                </a:r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  <a:sym typeface="Symbol"/>
                      </a:rPr>
                      <m:t>𝐎</m:t>
                    </m:r>
                    <m:r>
                      <a:rPr lang="en-US" sz="2000" b="1" i="0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US" sz="2000" b="1" i="0" smtClean="0">
                        <a:latin typeface="Cambria Math"/>
                        <a:sym typeface="Symbol"/>
                      </a:rPr>
                      <m:t>𝐕</m:t>
                    </m:r>
                    <m:r>
                      <a:rPr lang="en-US" sz="2000" b="1" i="0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  <a:sym typeface="Symbol"/>
                      </a:rPr>
                      <m:t>𝐥𝐨𝐠𝐕</m:t>
                    </m:r>
                    <m:r>
                      <a:rPr lang="en-US" sz="2000" b="1" i="0" smtClean="0">
                        <a:latin typeface="Cambria Math"/>
                        <a:sym typeface="Symbol"/>
                      </a:rPr>
                      <m:t> )</m:t>
                    </m:r>
                  </m:oMath>
                </a14:m>
                <a:r>
                  <a:rPr lang="en-GB" sz="2000" b="1" dirty="0" smtClean="0"/>
                  <a:t>+ </a:t>
                </a:r>
                <a:r>
                  <a:rPr lang="en-US" sz="2000" b="1" dirty="0" smtClean="0"/>
                  <a:t>O(E log V</a:t>
                </a:r>
                <a:r>
                  <a:rPr lang="en-GB" sz="2000" b="1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sym typeface="Symbol"/>
                      </a:rPr>
                      <m:t>𝐎</m:t>
                    </m:r>
                    <m:r>
                      <a:rPr lang="en-US" sz="2000" b="1">
                        <a:latin typeface="Cambria Math"/>
                        <a:sym typeface="Symbol"/>
                      </a:rPr>
                      <m:t>(</m:t>
                    </m:r>
                    <m:r>
                      <a:rPr lang="en-US" sz="2000" b="1">
                        <a:latin typeface="Cambria Math"/>
                        <a:sym typeface="Symbol"/>
                      </a:rPr>
                      <m:t>𝐕</m:t>
                    </m:r>
                    <m:r>
                      <a:rPr lang="en-US" sz="2000" b="1" i="0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2000" b="1">
                        <a:latin typeface="Cambria Math"/>
                        <a:sym typeface="Symbol"/>
                      </a:rPr>
                      <m:t>𝐥𝐨𝐠</m:t>
                    </m:r>
                    <m:r>
                      <a:rPr lang="en-US" sz="2000" b="1" i="0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2000" b="1">
                        <a:latin typeface="Cambria Math"/>
                        <a:sym typeface="Symbol"/>
                      </a:rPr>
                      <m:t>𝐕</m:t>
                    </m:r>
                    <m:r>
                      <a:rPr lang="en-US" sz="2000" b="1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GB" sz="2000" b="1" dirty="0"/>
                  <a:t>+ </a:t>
                </a:r>
                <a:r>
                  <a:rPr lang="en-US" sz="2000" b="1" dirty="0" smtClean="0"/>
                  <a:t>O(E log V</a:t>
                </a:r>
                <a:r>
                  <a:rPr lang="en-GB" sz="2000" b="1" dirty="0"/>
                  <a:t>)</a:t>
                </a:r>
                <a:r>
                  <a:rPr lang="en-GB" sz="2000" b="1" dirty="0" smtClean="0"/>
                  <a:t> </a:t>
                </a:r>
                <a:endParaRPr lang="en-GB" sz="2000" b="1" dirty="0"/>
              </a:p>
              <a:p>
                <a:pPr marL="0" lvl="1"/>
                <a:r>
                  <a:rPr lang="en-GB" sz="2000" b="1" dirty="0" smtClean="0"/>
                  <a:t>                                              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sym typeface="Symbol"/>
                      </a:rPr>
                      <m:t>𝐎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latin typeface="Cambria Math"/>
                                <a:sym typeface="Symbol"/>
                              </a:rPr>
                              <m:t>𝐕</m:t>
                            </m:r>
                            <m:r>
                              <a:rPr lang="en-US" sz="2000" b="1" i="0" smtClean="0">
                                <a:latin typeface="Cambria Math"/>
                                <a:sym typeface="Symbol"/>
                              </a:rPr>
                              <m:t>+</m:t>
                            </m:r>
                            <m:r>
                              <a:rPr lang="en-US" sz="2000" b="1" i="0" smtClean="0">
                                <a:latin typeface="Cambria Math"/>
                                <a:sym typeface="Symbol"/>
                              </a:rPr>
                              <m:t>𝐄</m:t>
                            </m:r>
                          </m:e>
                        </m:d>
                        <m:r>
                          <a:rPr lang="en-US" sz="2000" b="1" i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  <a:sym typeface="Symbol"/>
                          </a:rPr>
                          <m:t>𝐥𝐨𝐠</m:t>
                        </m:r>
                        <m:r>
                          <a:rPr lang="en-US" sz="2000" b="1" i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  <a:sym typeface="Symbol"/>
                          </a:rPr>
                          <m:t>𝐕</m:t>
                        </m:r>
                      </m:e>
                    </m:d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= </m:t>
                    </m:r>
                  </m:oMath>
                </a14:m>
                <a:r>
                  <a:rPr lang="en-US" sz="2000" b="1" dirty="0" smtClean="0"/>
                  <a:t>O(E log V</a:t>
                </a:r>
                <a:r>
                  <a:rPr lang="en-GB" sz="2000" b="1" dirty="0" smtClean="0"/>
                  <a:t>) </a:t>
                </a:r>
                <a:endParaRPr lang="en-GB" sz="2000" b="1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55" y="4303090"/>
                <a:ext cx="8934855" cy="747512"/>
              </a:xfrm>
              <a:prstGeom prst="rect">
                <a:avLst/>
              </a:prstGeom>
              <a:blipFill rotWithShape="1">
                <a:blip r:embed="rId2"/>
                <a:stretch>
                  <a:fillRect t="-4065" b="-113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1772055" y="532507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 </a:t>
            </a:r>
            <a:r>
              <a:rPr lang="en-US" b="1" dirty="0" err="1" smtClean="0"/>
              <a:t>igualdad</a:t>
            </a:r>
            <a:r>
              <a:rPr lang="en-US" b="1" dirty="0" smtClean="0"/>
              <a:t> se </a:t>
            </a:r>
            <a:r>
              <a:rPr lang="en-US" b="1" dirty="0" err="1" smtClean="0"/>
              <a:t>cumple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todos</a:t>
            </a:r>
            <a:r>
              <a:rPr lang="en-US" b="1" dirty="0" smtClean="0"/>
              <a:t> los </a:t>
            </a:r>
            <a:r>
              <a:rPr lang="en-US" b="1" dirty="0" err="1" smtClean="0"/>
              <a:t>vértices</a:t>
            </a:r>
            <a:r>
              <a:rPr lang="en-US" b="1" dirty="0" smtClean="0"/>
              <a:t> son </a:t>
            </a:r>
            <a:r>
              <a:rPr lang="en-US" b="1" dirty="0" err="1" smtClean="0"/>
              <a:t>alcanzables</a:t>
            </a:r>
            <a:r>
              <a:rPr lang="en-US" b="1" dirty="0" smtClean="0"/>
              <a:t> </a:t>
            </a:r>
            <a:r>
              <a:rPr lang="en-US" b="1" dirty="0" err="1" smtClean="0"/>
              <a:t>desde</a:t>
            </a:r>
            <a:r>
              <a:rPr lang="en-US" b="1" dirty="0" smtClean="0"/>
              <a:t> s,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tanto</a:t>
            </a:r>
            <a:r>
              <a:rPr lang="en-US" b="1" dirty="0" smtClean="0"/>
              <a:t>, el </a:t>
            </a:r>
            <a:r>
              <a:rPr lang="en-US" b="1" dirty="0" err="1" smtClean="0"/>
              <a:t>grafo</a:t>
            </a:r>
            <a:r>
              <a:rPr lang="en-US" b="1" dirty="0" smtClean="0"/>
              <a:t> </a:t>
            </a:r>
            <a:r>
              <a:rPr lang="en-US" b="1" dirty="0" err="1" smtClean="0"/>
              <a:t>predecesor</a:t>
            </a:r>
            <a:r>
              <a:rPr lang="en-US" b="1" dirty="0" smtClean="0"/>
              <a:t> es un </a:t>
            </a:r>
            <a:r>
              <a:rPr lang="en-US" b="1" dirty="0" err="1" smtClean="0"/>
              <a:t>árbol</a:t>
            </a:r>
            <a:r>
              <a:rPr lang="en-US" b="1" dirty="0" smtClean="0"/>
              <a:t> </a:t>
            </a:r>
            <a:r>
              <a:rPr lang="en-US" b="1" dirty="0" err="1" smtClean="0"/>
              <a:t>donde</a:t>
            </a:r>
            <a:r>
              <a:rPr lang="en-US" b="1" dirty="0" smtClean="0"/>
              <a:t> </a:t>
            </a:r>
            <a:r>
              <a:rPr lang="en-US" b="1" dirty="0" err="1" smtClean="0"/>
              <a:t>están</a:t>
            </a:r>
            <a:r>
              <a:rPr lang="en-US" b="1" dirty="0" smtClean="0"/>
              <a:t> </a:t>
            </a:r>
            <a:r>
              <a:rPr lang="en-US" b="1" dirty="0" err="1" smtClean="0"/>
              <a:t>todos</a:t>
            </a:r>
            <a:r>
              <a:rPr lang="en-US" b="1" dirty="0" smtClean="0"/>
              <a:t> los </a:t>
            </a:r>
            <a:r>
              <a:rPr lang="en-US" b="1" dirty="0" err="1" smtClean="0"/>
              <a:t>vértices</a:t>
            </a:r>
            <a:r>
              <a:rPr lang="en-US" b="1" dirty="0" smtClean="0"/>
              <a:t> y en </a:t>
            </a:r>
            <a:r>
              <a:rPr lang="en-US" b="1" dirty="0" err="1" smtClean="0"/>
              <a:t>ese</a:t>
            </a:r>
            <a:r>
              <a:rPr lang="en-US" b="1" dirty="0" smtClean="0"/>
              <a:t> </a:t>
            </a:r>
            <a:r>
              <a:rPr lang="en-US" b="1" dirty="0" err="1" smtClean="0"/>
              <a:t>árbol</a:t>
            </a:r>
            <a:r>
              <a:rPr lang="en-US" b="1" dirty="0" smtClean="0"/>
              <a:t> E=V—1 </a:t>
            </a:r>
            <a:r>
              <a:rPr lang="en-US" b="1" dirty="0" smtClean="0">
                <a:sym typeface="Symbol"/>
              </a:rPr>
              <a:t></a:t>
            </a:r>
            <a:r>
              <a:rPr lang="en-US" b="1" dirty="0" smtClean="0"/>
              <a:t>en G, E </a:t>
            </a:r>
            <a:r>
              <a:rPr lang="en-US" b="1" dirty="0" smtClean="0">
                <a:sym typeface="Symbol"/>
              </a:rPr>
              <a:t> V-1, o sea, E </a:t>
            </a:r>
            <a:r>
              <a:rPr lang="en-US" b="1" dirty="0" err="1" smtClean="0">
                <a:sym typeface="Symbol"/>
              </a:rPr>
              <a:t>domina</a:t>
            </a:r>
            <a:r>
              <a:rPr lang="en-US" b="1" smtClean="0">
                <a:sym typeface="Symbol"/>
              </a:rPr>
              <a:t> V</a:t>
            </a:r>
            <a:endParaRPr lang="es-ES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1752600" y="5325070"/>
            <a:ext cx="6477000" cy="92333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bajo"/>
          <p:cNvSpPr/>
          <p:nvPr/>
        </p:nvSpPr>
        <p:spPr>
          <a:xfrm>
            <a:off x="4857345" y="4953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250825" y="6347001"/>
                <a:ext cx="8893175" cy="434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_tradnl" sz="2000" dirty="0" smtClean="0">
                    <a:latin typeface="+mn-lt"/>
                  </a:rPr>
                  <a:t>NOTA: Si el grafo fuese denso (|</a:t>
                </a:r>
                <a:r>
                  <a:rPr lang="es-ES_tradnl" sz="2000" b="1" dirty="0" smtClean="0">
                    <a:latin typeface="+mn-lt"/>
                  </a:rPr>
                  <a:t>E|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sym typeface="Symbol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sym typeface="Symbol"/>
                          </a:rPr>
                          <m:t>𝑽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  <a:sym typeface="Symbol"/>
                      </a:rPr>
                      <m:t>|</m:t>
                    </m:r>
                  </m:oMath>
                </a14:m>
                <a:r>
                  <a:rPr lang="es-ES_tradnl" sz="2000" dirty="0" smtClean="0">
                    <a:latin typeface="+mn-lt"/>
                  </a:rPr>
                  <a:t>) </a:t>
                </a:r>
                <a:r>
                  <a:rPr lang="en-US" sz="2000" dirty="0" smtClean="0">
                    <a:latin typeface="+mn-lt"/>
                  </a:rPr>
                  <a:t>entonces el </a:t>
                </a:r>
                <a:r>
                  <a:rPr lang="en-US" sz="2000" dirty="0" err="1" smtClean="0">
                    <a:latin typeface="+mn-lt"/>
                  </a:rPr>
                  <a:t>algoritmo</a:t>
                </a:r>
                <a:r>
                  <a:rPr lang="en-US" sz="2000" dirty="0" smtClean="0">
                    <a:latin typeface="+mn-lt"/>
                  </a:rPr>
                  <a:t> es </a:t>
                </a:r>
                <a:r>
                  <a:rPr lang="es-ES_tradnl" sz="2000" i="1" dirty="0" smtClean="0">
                    <a:latin typeface="+mn-lt"/>
                  </a:rPr>
                  <a:t>O</a:t>
                </a:r>
                <a:r>
                  <a:rPr lang="es-ES_tradnl" sz="2000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_tradnl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000" dirty="0">
                    <a:latin typeface="+mn-lt"/>
                  </a:rPr>
                  <a:t>log |</a:t>
                </a:r>
                <a:r>
                  <a:rPr lang="es-ES_tradnl" sz="2000" i="1" dirty="0">
                    <a:latin typeface="+mn-lt"/>
                  </a:rPr>
                  <a:t>V</a:t>
                </a:r>
                <a:r>
                  <a:rPr lang="es-ES_tradnl" sz="2000" dirty="0">
                    <a:latin typeface="+mn-lt"/>
                  </a:rPr>
                  <a:t>|) </a:t>
                </a: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6347001"/>
                <a:ext cx="8893175" cy="434799"/>
              </a:xfrm>
              <a:prstGeom prst="rect">
                <a:avLst/>
              </a:prstGeom>
              <a:blipFill rotWithShape="1">
                <a:blip r:embed="rId3"/>
                <a:stretch>
                  <a:fillRect l="-685" b="-236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562600" y="1981200"/>
            <a:ext cx="1219200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>
            <a:off x="6822633" y="2895600"/>
            <a:ext cx="568767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12"/>
          <p:cNvSpPr/>
          <p:nvPr/>
        </p:nvSpPr>
        <p:spPr>
          <a:xfrm>
            <a:off x="5647560" y="3810000"/>
            <a:ext cx="1108367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 redondeado"/>
          <p:cNvSpPr/>
          <p:nvPr/>
        </p:nvSpPr>
        <p:spPr>
          <a:xfrm>
            <a:off x="381000" y="3124200"/>
            <a:ext cx="8512174" cy="895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dirty="0" smtClean="0"/>
              <a:t>Subestructura óptima de un camino de costo mínimo </a:t>
            </a:r>
            <a:endParaRPr lang="es-MX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966" y="587276"/>
            <a:ext cx="859443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400" dirty="0" smtClean="0">
                <a:latin typeface="+mn-lt"/>
              </a:rPr>
              <a:t>Los </a:t>
            </a:r>
            <a:r>
              <a:rPr lang="es-ES_tradnl" sz="2400" dirty="0">
                <a:latin typeface="+mn-lt"/>
              </a:rPr>
              <a:t>algoritmos relacionados con el </a:t>
            </a:r>
            <a:r>
              <a:rPr lang="es-ES_tradnl" sz="2400" b="1" dirty="0">
                <a:latin typeface="+mn-lt"/>
              </a:rPr>
              <a:t>problema de los </a:t>
            </a:r>
            <a:r>
              <a:rPr lang="es-ES_tradnl" sz="2400" b="1" dirty="0" smtClean="0">
                <a:latin typeface="+mn-lt"/>
              </a:rPr>
              <a:t>caminos de </a:t>
            </a:r>
            <a:r>
              <a:rPr lang="es-ES_tradnl" sz="2400" b="1" dirty="0">
                <a:latin typeface="+mn-lt"/>
              </a:rPr>
              <a:t>costo mínimo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smtClean="0">
                <a:latin typeface="+mn-lt"/>
              </a:rPr>
              <a:t>se basan, fundamentalmente, en la siguiente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b="1" dirty="0" smtClean="0">
                <a:latin typeface="+mn-lt"/>
              </a:rPr>
              <a:t>PROPIEDAD:</a:t>
            </a:r>
            <a:endParaRPr lang="es-ES_tradnl" sz="2400" dirty="0">
              <a:latin typeface="+mn-lt"/>
            </a:endParaRPr>
          </a:p>
          <a:p>
            <a:pPr eaLnBrk="1" hangingPunct="1"/>
            <a:endParaRPr lang="es-ES_tradnl" sz="2400" dirty="0" smtClean="0">
              <a:latin typeface="+mn-lt"/>
            </a:endParaRPr>
          </a:p>
          <a:p>
            <a:pPr algn="ctr" eaLnBrk="1" hangingPunct="1"/>
            <a:r>
              <a:rPr lang="es-ES_tradnl" sz="2400" dirty="0" smtClean="0">
                <a:latin typeface="+mn-lt"/>
              </a:rPr>
              <a:t>Todo </a:t>
            </a:r>
            <a:r>
              <a:rPr lang="es-ES_tradnl" sz="2400" b="1" dirty="0">
                <a:latin typeface="+mn-lt"/>
              </a:rPr>
              <a:t>camino  de costo mínimo</a:t>
            </a:r>
            <a:r>
              <a:rPr lang="es-ES_tradnl" sz="2400" dirty="0">
                <a:latin typeface="+mn-lt"/>
              </a:rPr>
              <a:t> entre dos vértices, contiene dentro de si, </a:t>
            </a:r>
            <a:r>
              <a:rPr lang="es-ES_tradnl" sz="2400" dirty="0" smtClean="0">
                <a:latin typeface="+mn-lt"/>
              </a:rPr>
              <a:t>otros </a:t>
            </a:r>
            <a:r>
              <a:rPr lang="es-ES_tradnl" sz="2400" b="1" dirty="0" smtClean="0">
                <a:latin typeface="+mn-lt"/>
              </a:rPr>
              <a:t>caminos </a:t>
            </a:r>
            <a:r>
              <a:rPr lang="es-ES_tradnl" sz="2400" b="1" dirty="0">
                <a:latin typeface="+mn-lt"/>
              </a:rPr>
              <a:t>de costo mínimo</a:t>
            </a:r>
            <a:r>
              <a:rPr lang="es-ES_tradnl" sz="2400" dirty="0">
                <a:latin typeface="+mn-lt"/>
              </a:rPr>
              <a:t>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95287" y="1985138"/>
            <a:ext cx="8497887" cy="858381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18651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"/>
              <p:cNvSpPr txBox="1">
                <a:spLocks noChangeArrowheads="1"/>
              </p:cNvSpPr>
              <p:nvPr/>
            </p:nvSpPr>
            <p:spPr bwMode="auto">
              <a:xfrm>
                <a:off x="395288" y="3224519"/>
                <a:ext cx="8497887" cy="3481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_tradnl" sz="2400" b="1" dirty="0" smtClean="0">
                    <a:latin typeface="+mn-lt"/>
                  </a:rPr>
                  <a:t>Lema 24.1</a:t>
                </a:r>
                <a:r>
                  <a:rPr lang="es-ES" sz="2400" b="1" i="1" dirty="0">
                    <a:latin typeface="+mn-lt"/>
                  </a:rPr>
                  <a:t>: </a:t>
                </a:r>
                <a:r>
                  <a:rPr lang="es-ES" sz="2400" b="1" i="1" dirty="0" smtClean="0">
                    <a:latin typeface="+mn-lt"/>
                  </a:rPr>
                  <a:t>Los </a:t>
                </a:r>
                <a:r>
                  <a:rPr lang="es-ES" sz="2400" b="1" i="1" dirty="0" err="1">
                    <a:latin typeface="+mn-lt"/>
                  </a:rPr>
                  <a:t>subcaminos</a:t>
                </a:r>
                <a:r>
                  <a:rPr lang="es-ES" sz="2400" b="1" i="1" dirty="0">
                    <a:latin typeface="+mn-lt"/>
                  </a:rPr>
                  <a:t> de los caminos de costo mínimo, son también caminos de costo </a:t>
                </a:r>
                <a:r>
                  <a:rPr lang="es-ES" sz="2400" b="1" i="1" dirty="0" smtClean="0">
                    <a:latin typeface="+mn-lt"/>
                  </a:rPr>
                  <a:t>mínimo</a:t>
                </a:r>
                <a:endParaRPr lang="es-ES" sz="2400" b="1" i="1" dirty="0">
                  <a:latin typeface="+mn-lt"/>
                </a:endParaRPr>
              </a:p>
              <a:p>
                <a:pPr eaLnBrk="1" hangingPunct="1"/>
                <a:endParaRPr lang="es-ES" sz="2400" dirty="0">
                  <a:latin typeface="+mn-lt"/>
                </a:endParaRPr>
              </a:p>
              <a:p>
                <a:pPr eaLnBrk="1" hangingPunct="1"/>
                <a:r>
                  <a:rPr lang="es-ES" sz="2400" dirty="0">
                    <a:latin typeface="+mn-lt"/>
                  </a:rPr>
                  <a:t>Sea </a:t>
                </a:r>
                <a:r>
                  <a:rPr lang="es-ES" sz="2400" i="1" dirty="0">
                    <a:latin typeface="+mn-lt"/>
                  </a:rPr>
                  <a:t>G=(V,E), </a:t>
                </a:r>
                <a:r>
                  <a:rPr lang="es-ES" sz="2400" dirty="0">
                    <a:latin typeface="+mn-lt"/>
                  </a:rPr>
                  <a:t>dirigido, ponderado, con función de costo </a:t>
                </a:r>
                <a:r>
                  <a:rPr lang="es-ES" sz="2400" i="1" dirty="0" smtClean="0">
                    <a:latin typeface="+mn-lt"/>
                  </a:rPr>
                  <a:t>w</a:t>
                </a:r>
                <a:r>
                  <a:rPr lang="es-ES" sz="2400" i="1" dirty="0">
                    <a:latin typeface="+mn-lt"/>
                  </a:rPr>
                  <a:t>: E </a:t>
                </a:r>
                <a:r>
                  <a:rPr lang="es-ES" sz="2400" i="1" dirty="0">
                    <a:latin typeface="+mn-lt"/>
                    <a:sym typeface="Wingdings" pitchFamily="2" charset="2"/>
                  </a:rPr>
                  <a:t></a:t>
                </a:r>
                <a:r>
                  <a:rPr lang="es-ES" sz="2400" i="1" dirty="0">
                    <a:latin typeface="+mn-lt"/>
                  </a:rPr>
                  <a:t> R</a:t>
                </a:r>
                <a:r>
                  <a:rPr lang="es-ES" sz="2400" dirty="0"/>
                  <a:t>, </a:t>
                </a:r>
                <a:r>
                  <a:rPr lang="es-ES" sz="2400" dirty="0">
                    <a:latin typeface="+mn-lt"/>
                  </a:rPr>
                  <a:t>definida sobre G. Sea</a:t>
                </a:r>
                <a:r>
                  <a:rPr lang="es-ES" sz="2400" dirty="0"/>
                  <a:t>                  </a:t>
                </a:r>
                <a:r>
                  <a:rPr lang="es-ES" sz="2400" dirty="0" smtClean="0"/>
                  <a:t>             </a:t>
                </a:r>
                <a:r>
                  <a:rPr lang="es-ES" sz="2400" dirty="0" smtClean="0">
                    <a:latin typeface="+mn-lt"/>
                  </a:rPr>
                  <a:t>un </a:t>
                </a:r>
                <a:r>
                  <a:rPr lang="es-ES" sz="2400" b="1" dirty="0">
                    <a:latin typeface="+mn-lt"/>
                  </a:rPr>
                  <a:t>camino de costo mínimo</a:t>
                </a:r>
                <a:r>
                  <a:rPr lang="es-ES" sz="2400" dirty="0">
                    <a:latin typeface="+mn-lt"/>
                  </a:rPr>
                  <a:t>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i="1" dirty="0">
                    <a:latin typeface="+mn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+mn-lt"/>
                  </a:rPr>
                  <a:t>,  </a:t>
                </a:r>
                <a:r>
                  <a:rPr lang="es-ES" sz="2400" i="1" dirty="0" smtClean="0">
                    <a:latin typeface="+mn-lt"/>
                    <a:sym typeface="Symbol" panose="05050102010706020507" pitchFamily="18" charset="2"/>
                  </a:rPr>
                  <a:t>i, j: </a:t>
                </a:r>
                <a:r>
                  <a:rPr lang="es-ES" sz="2400" i="1" dirty="0" smtClean="0">
                    <a:solidFill>
                      <a:srgbClr val="0000CC"/>
                    </a:solidFill>
                    <a:latin typeface="+mn-lt"/>
                    <a:sym typeface="Symbol" panose="05050102010706020507" pitchFamily="18" charset="2"/>
                  </a:rPr>
                  <a:t>1</a:t>
                </a:r>
                <a:r>
                  <a:rPr lang="es-ES" sz="2400" i="1" dirty="0" smtClean="0">
                    <a:latin typeface="+mn-lt"/>
                    <a:sym typeface="Symbol" panose="05050102010706020507" pitchFamily="18" charset="2"/>
                  </a:rPr>
                  <a:t>≤</a:t>
                </a:r>
                <a:r>
                  <a:rPr lang="es-ES" sz="2400" i="1" dirty="0" smtClean="0">
                    <a:solidFill>
                      <a:srgbClr val="00B050"/>
                    </a:solidFill>
                    <a:latin typeface="+mn-lt"/>
                    <a:sym typeface="Symbol" panose="05050102010706020507" pitchFamily="18" charset="2"/>
                  </a:rPr>
                  <a:t>i</a:t>
                </a:r>
                <a:r>
                  <a:rPr lang="es-ES" sz="2400" i="1" dirty="0" smtClean="0">
                    <a:latin typeface="+mn-lt"/>
                  </a:rPr>
                  <a:t> </a:t>
                </a:r>
                <a:r>
                  <a:rPr lang="es-ES" sz="2400" i="1" dirty="0" smtClean="0">
                    <a:sym typeface="Symbol" panose="05050102010706020507" pitchFamily="18" charset="2"/>
                  </a:rPr>
                  <a:t>≤</a:t>
                </a:r>
                <a:r>
                  <a:rPr lang="es-ES" sz="2400" i="1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s-ES" sz="2400" i="1" dirty="0">
                    <a:sym typeface="Symbol" panose="05050102010706020507" pitchFamily="18" charset="2"/>
                  </a:rPr>
                  <a:t> </a:t>
                </a:r>
                <a:r>
                  <a:rPr lang="es-ES" sz="2400" i="1" dirty="0" smtClean="0">
                    <a:sym typeface="Symbol" panose="05050102010706020507" pitchFamily="18" charset="2"/>
                  </a:rPr>
                  <a:t>≤</a:t>
                </a:r>
                <a:r>
                  <a:rPr lang="es-ES" sz="2400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s-ES" sz="2400" dirty="0" smtClean="0">
                    <a:latin typeface="+mn-lt"/>
                    <a:sym typeface="Symbol" panose="05050102010706020507" pitchFamily="18" charset="2"/>
                  </a:rPr>
                  <a:t>, </a:t>
                </a:r>
                <a:r>
                  <a:rPr lang="es-ES" sz="2400" dirty="0" smtClean="0">
                    <a:latin typeface="Calibri" panose="020F0502020204030204" pitchFamily="34" charset="0"/>
                  </a:rPr>
                  <a:t>sea</a:t>
                </a:r>
                <a:r>
                  <a:rPr lang="es-ES" sz="2400" dirty="0" smtClean="0"/>
                  <a:t>                                     </a:t>
                </a:r>
              </a:p>
              <a:p>
                <a:pPr eaLnBrk="1" hangingPunct="1"/>
                <a:r>
                  <a:rPr lang="es-ES" sz="2400" dirty="0" smtClean="0">
                    <a:latin typeface="+mn-lt"/>
                  </a:rPr>
                  <a:t>                                              </a:t>
                </a:r>
              </a:p>
              <a:p>
                <a:pPr eaLnBrk="1" hangingPunct="1"/>
                <a:r>
                  <a:rPr lang="es-ES" sz="2400" dirty="0">
                    <a:latin typeface="+mn-lt"/>
                  </a:rPr>
                  <a:t> </a:t>
                </a:r>
                <a:r>
                  <a:rPr lang="es-ES" sz="2400" dirty="0" smtClean="0">
                    <a:latin typeface="+mn-lt"/>
                  </a:rPr>
                  <a:t>                                            un </a:t>
                </a:r>
                <a:r>
                  <a:rPr lang="es-ES" sz="2400" b="1" dirty="0" err="1" smtClean="0">
                    <a:latin typeface="+mn-lt"/>
                  </a:rPr>
                  <a:t>subcamino</a:t>
                </a:r>
                <a:r>
                  <a:rPr lang="es-ES" sz="2400" b="1" dirty="0" smtClean="0">
                    <a:latin typeface="+mn-lt"/>
                  </a:rPr>
                  <a:t> de </a:t>
                </a:r>
                <a:r>
                  <a:rPr lang="es-ES" sz="2400" b="1" i="1" dirty="0" smtClean="0">
                    <a:latin typeface="+mn-lt"/>
                  </a:rPr>
                  <a:t>p</a:t>
                </a:r>
                <a:r>
                  <a:rPr lang="es-ES" sz="2400" b="1" dirty="0" smtClean="0">
                    <a:latin typeface="+mn-lt"/>
                  </a:rPr>
                  <a:t> </a:t>
                </a:r>
                <a:r>
                  <a:rPr lang="es-ES" sz="2400" dirty="0" smtClean="0">
                    <a:latin typeface="+mn-lt"/>
                  </a:rPr>
                  <a:t>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s-ES" sz="2400" i="1" dirty="0" smtClean="0">
                    <a:latin typeface="+mn-lt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sz="2400" i="1" dirty="0" smtClean="0">
                    <a:latin typeface="+mn-lt"/>
                  </a:rPr>
                  <a:t>, </a:t>
                </a:r>
                <a:r>
                  <a:rPr lang="es-ES" sz="2400" dirty="0" smtClean="0">
                    <a:latin typeface="+mn-lt"/>
                  </a:rPr>
                  <a:t>entonces,  </a:t>
                </a:r>
                <a:r>
                  <a:rPr lang="es-ES" sz="2400" b="1" i="1" dirty="0" err="1" smtClean="0">
                    <a:latin typeface="+mn-lt"/>
                  </a:rPr>
                  <a:t>p</a:t>
                </a:r>
                <a:r>
                  <a:rPr lang="es-ES" sz="2400" b="1" i="1" baseline="-25000" dirty="0" err="1" smtClean="0">
                    <a:solidFill>
                      <a:srgbClr val="00B050"/>
                    </a:solidFill>
                    <a:latin typeface="+mn-lt"/>
                  </a:rPr>
                  <a:t>i</a:t>
                </a:r>
                <a:r>
                  <a:rPr lang="es-ES" sz="2400" b="1" i="1" baseline="-25000" dirty="0" err="1" smtClean="0">
                    <a:solidFill>
                      <a:srgbClr val="FFC000"/>
                    </a:solidFill>
                    <a:latin typeface="+mn-lt"/>
                  </a:rPr>
                  <a:t>j</a:t>
                </a:r>
                <a:r>
                  <a:rPr lang="es-ES" sz="2400" b="1" dirty="0" smtClean="0">
                    <a:solidFill>
                      <a:srgbClr val="FFC000"/>
                    </a:solidFill>
                    <a:latin typeface="+mn-lt"/>
                  </a:rPr>
                  <a:t> </a:t>
                </a:r>
                <a:r>
                  <a:rPr lang="es-ES" sz="2400" b="1" dirty="0" smtClean="0">
                    <a:latin typeface="+mn-lt"/>
                  </a:rPr>
                  <a:t>es un camino de costo mínimo </a:t>
                </a:r>
                <a:r>
                  <a:rPr lang="es-ES" sz="2400" dirty="0" smtClean="0">
                    <a:latin typeface="+mn-lt"/>
                  </a:rPr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s-ES" sz="2400" i="1" dirty="0" smtClean="0">
                    <a:latin typeface="+mn-lt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s-ES_tradnl" sz="24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5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3224519"/>
                <a:ext cx="8497887" cy="3481081"/>
              </a:xfrm>
              <a:prstGeom prst="rect">
                <a:avLst/>
              </a:prstGeom>
              <a:blipFill rotWithShape="0">
                <a:blip r:embed="rId2"/>
                <a:stretch>
                  <a:fillRect l="-1148" t="-1401" b="-22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21"/>
          <p:cNvGrpSpPr>
            <a:grpSpLocks/>
          </p:cNvGrpSpPr>
          <p:nvPr/>
        </p:nvGrpSpPr>
        <p:grpSpPr bwMode="auto">
          <a:xfrm>
            <a:off x="3124200" y="4631815"/>
            <a:ext cx="2555875" cy="544513"/>
            <a:chOff x="0" y="-1"/>
            <a:chExt cx="1610" cy="343"/>
          </a:xfrm>
        </p:grpSpPr>
        <p:sp>
          <p:nvSpPr>
            <p:cNvPr id="90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61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477" y="25"/>
              <a:ext cx="7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 dirty="0"/>
                <a:t>}</a:t>
              </a:r>
              <a:endParaRPr lang="es-ES_tradnl" dirty="0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970" y="25"/>
              <a:ext cx="29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/>
                <a:t>,...,</a:t>
              </a:r>
              <a:endParaRPr lang="es-ES_tradnl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683" y="25"/>
              <a:ext cx="5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 dirty="0"/>
                <a:t>,</a:t>
              </a:r>
              <a:endParaRPr lang="es-ES_tradnl" dirty="0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404" y="25"/>
              <a:ext cx="7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/>
                <a:t>{</a:t>
              </a:r>
              <a:endParaRPr lang="es-ES_tradnl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874" y="166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/>
                <a:t>2</a:t>
              </a:r>
              <a:endParaRPr lang="es-ES_tradnl"/>
            </a:p>
          </p:txBody>
        </p:sp>
        <p:sp>
          <p:nvSpPr>
            <p:cNvPr id="96" name="Rectangle 14"/>
            <p:cNvSpPr>
              <a:spLocks noChangeArrowheads="1"/>
            </p:cNvSpPr>
            <p:nvPr/>
          </p:nvSpPr>
          <p:spPr bwMode="auto">
            <a:xfrm>
              <a:off x="598" y="166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 b="1" dirty="0">
                  <a:solidFill>
                    <a:srgbClr val="0000CC"/>
                  </a:solidFill>
                </a:rPr>
                <a:t>1</a:t>
              </a:r>
              <a:endParaRPr lang="es-ES_tradnl" b="1" dirty="0">
                <a:solidFill>
                  <a:srgbClr val="0000CC"/>
                </a:solidFill>
              </a:endParaRPr>
            </a:p>
          </p:txBody>
        </p: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1388" y="166"/>
              <a:ext cx="6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 b="1" i="1" dirty="0">
                  <a:solidFill>
                    <a:srgbClr val="FF0000"/>
                  </a:solidFill>
                </a:rPr>
                <a:t>k</a:t>
              </a:r>
              <a:endParaRPr lang="es-ES_tradnl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16"/>
            <p:cNvSpPr>
              <a:spLocks noChangeArrowheads="1"/>
            </p:cNvSpPr>
            <p:nvPr/>
          </p:nvSpPr>
          <p:spPr bwMode="auto">
            <a:xfrm>
              <a:off x="1279" y="25"/>
              <a:ext cx="1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 i="1"/>
                <a:t>v</a:t>
              </a:r>
              <a:endParaRPr lang="es-ES_tradnl"/>
            </a:p>
          </p:txBody>
        </p:sp>
        <p:sp>
          <p:nvSpPr>
            <p:cNvPr id="99" name="Rectangle 17"/>
            <p:cNvSpPr>
              <a:spLocks noChangeArrowheads="1"/>
            </p:cNvSpPr>
            <p:nvPr/>
          </p:nvSpPr>
          <p:spPr bwMode="auto">
            <a:xfrm>
              <a:off x="765" y="25"/>
              <a:ext cx="1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 i="1"/>
                <a:t>v</a:t>
              </a:r>
              <a:endParaRPr lang="es-ES_tradnl"/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503" y="25"/>
              <a:ext cx="1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 i="1" dirty="0" smtClean="0"/>
                <a:t>v</a:t>
              </a:r>
              <a:endParaRPr lang="es-ES_tradnl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63" y="25"/>
              <a:ext cx="12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 i="1" dirty="0"/>
                <a:t>p</a:t>
              </a:r>
              <a:endParaRPr lang="es-ES_tradnl" dirty="0"/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240" y="-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900" dirty="0"/>
                <a:t>=</a:t>
              </a:r>
              <a:endParaRPr lang="es-ES_tradnl" dirty="0"/>
            </a:p>
          </p:txBody>
        </p:sp>
      </p:grpSp>
      <p:grpSp>
        <p:nvGrpSpPr>
          <p:cNvPr id="60" name="Group 42"/>
          <p:cNvGrpSpPr>
            <a:grpSpLocks noChangeAspect="1"/>
          </p:cNvGrpSpPr>
          <p:nvPr/>
        </p:nvGrpSpPr>
        <p:grpSpPr bwMode="auto">
          <a:xfrm>
            <a:off x="611220" y="5718880"/>
            <a:ext cx="2952750" cy="596900"/>
            <a:chOff x="1020" y="435"/>
            <a:chExt cx="1860" cy="376"/>
          </a:xfrm>
        </p:grpSpPr>
        <p:sp>
          <p:nvSpPr>
            <p:cNvPr id="61" name="AutoShape 41"/>
            <p:cNvSpPr>
              <a:spLocks noChangeAspect="1" noChangeArrowheads="1" noTextEdit="1"/>
            </p:cNvSpPr>
            <p:nvPr/>
          </p:nvSpPr>
          <p:spPr bwMode="auto">
            <a:xfrm>
              <a:off x="1020" y="436"/>
              <a:ext cx="186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2743" y="462"/>
              <a:ext cx="1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 dirty="0">
                  <a:latin typeface="Times New Roman" pitchFamily="18" charset="0"/>
                </a:rPr>
                <a:t>}</a:t>
              </a:r>
              <a:endParaRPr lang="es-ES_tradnl" dirty="0"/>
            </a:p>
          </p:txBody>
        </p:sp>
        <p:sp>
          <p:nvSpPr>
            <p:cNvPr id="63" name="Rectangle 44"/>
            <p:cNvSpPr>
              <a:spLocks noChangeArrowheads="1"/>
            </p:cNvSpPr>
            <p:nvPr/>
          </p:nvSpPr>
          <p:spPr bwMode="auto">
            <a:xfrm>
              <a:off x="2210" y="462"/>
              <a:ext cx="3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>
                  <a:latin typeface="Times New Roman" pitchFamily="18" charset="0"/>
                </a:rPr>
                <a:t>,...,</a:t>
              </a:r>
              <a:endParaRPr lang="es-ES_tradnl"/>
            </a:p>
          </p:txBody>
        </p:sp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1801" y="46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>
                  <a:latin typeface="Times New Roman" pitchFamily="18" charset="0"/>
                </a:rPr>
                <a:t>,</a:t>
              </a:r>
              <a:endParaRPr lang="es-ES_tradnl"/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1511" y="462"/>
              <a:ext cx="1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>
                  <a:latin typeface="Times New Roman" pitchFamily="18" charset="0"/>
                </a:rPr>
                <a:t>{</a:t>
              </a:r>
              <a:endParaRPr lang="es-ES_tradnl"/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2120" y="608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>
                  <a:latin typeface="Times New Roman" pitchFamily="18" charset="0"/>
                </a:rPr>
                <a:t>1</a:t>
              </a:r>
              <a:endParaRPr lang="es-ES_tradnl"/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2677" y="609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 b="1" i="1" dirty="0">
                  <a:solidFill>
                    <a:srgbClr val="FFC000"/>
                  </a:solidFill>
                  <a:latin typeface="Times New Roman" pitchFamily="18" charset="0"/>
                </a:rPr>
                <a:t>j</a:t>
              </a:r>
              <a:endParaRPr lang="es-ES_tradnl" b="1" dirty="0">
                <a:solidFill>
                  <a:srgbClr val="FFC000"/>
                </a:solidFill>
              </a:endParaRPr>
            </a:p>
          </p:txBody>
        </p:sp>
        <p:sp>
          <p:nvSpPr>
            <p:cNvPr id="68" name="Rectangle 49"/>
            <p:cNvSpPr>
              <a:spLocks noChangeArrowheads="1"/>
            </p:cNvSpPr>
            <p:nvPr/>
          </p:nvSpPr>
          <p:spPr bwMode="auto">
            <a:xfrm>
              <a:off x="1998" y="609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 i="1">
                  <a:latin typeface="Times New Roman" pitchFamily="18" charset="0"/>
                </a:rPr>
                <a:t>i</a:t>
              </a:r>
              <a:endParaRPr lang="es-ES_tradnl"/>
            </a:p>
          </p:txBody>
        </p:sp>
        <p:sp>
          <p:nvSpPr>
            <p:cNvPr id="69" name="Rectangle 50"/>
            <p:cNvSpPr>
              <a:spLocks noChangeArrowheads="1"/>
            </p:cNvSpPr>
            <p:nvPr/>
          </p:nvSpPr>
          <p:spPr bwMode="auto">
            <a:xfrm>
              <a:off x="1727" y="609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 b="1" i="1" dirty="0">
                  <a:solidFill>
                    <a:srgbClr val="00B050"/>
                  </a:solidFill>
                  <a:latin typeface="Times New Roman" pitchFamily="18" charset="0"/>
                </a:rPr>
                <a:t>i</a:t>
              </a:r>
              <a:endParaRPr lang="es-ES_tradnl" b="1" dirty="0">
                <a:solidFill>
                  <a:srgbClr val="00B050"/>
                </a:solidFill>
              </a:endParaRPr>
            </a:p>
          </p:txBody>
        </p:sp>
        <p:sp>
          <p:nvSpPr>
            <p:cNvPr id="70" name="Rectangle 51"/>
            <p:cNvSpPr>
              <a:spLocks noChangeArrowheads="1"/>
            </p:cNvSpPr>
            <p:nvPr/>
          </p:nvSpPr>
          <p:spPr bwMode="auto">
            <a:xfrm>
              <a:off x="1226" y="609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 b="1" i="1" dirty="0" err="1">
                  <a:solidFill>
                    <a:srgbClr val="00B050"/>
                  </a:solidFill>
                  <a:latin typeface="Times New Roman" pitchFamily="18" charset="0"/>
                </a:rPr>
                <a:t>i</a:t>
              </a:r>
              <a:r>
                <a:rPr lang="es-ES_tradnl" sz="1700" b="1" i="1" dirty="0" err="1">
                  <a:solidFill>
                    <a:srgbClr val="FFC000"/>
                  </a:solidFill>
                  <a:latin typeface="Times New Roman" pitchFamily="18" charset="0"/>
                </a:rPr>
                <a:t>j</a:t>
              </a:r>
              <a:endParaRPr lang="es-ES_tradnl" b="1" dirty="0">
                <a:solidFill>
                  <a:srgbClr val="FFC000"/>
                </a:solidFill>
              </a:endParaRPr>
            </a:p>
          </p:txBody>
        </p:sp>
        <p:sp>
          <p:nvSpPr>
            <p:cNvPr id="71" name="Rectangle 52"/>
            <p:cNvSpPr>
              <a:spLocks noChangeArrowheads="1"/>
            </p:cNvSpPr>
            <p:nvPr/>
          </p:nvSpPr>
          <p:spPr bwMode="auto">
            <a:xfrm>
              <a:off x="2536" y="46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 i="1">
                  <a:latin typeface="Times New Roman" pitchFamily="18" charset="0"/>
                </a:rPr>
                <a:t>v</a:t>
              </a:r>
              <a:endParaRPr lang="es-ES_tradnl"/>
            </a:p>
          </p:txBody>
        </p:sp>
        <p:sp>
          <p:nvSpPr>
            <p:cNvPr id="72" name="Rectangle 53"/>
            <p:cNvSpPr>
              <a:spLocks noChangeArrowheads="1"/>
            </p:cNvSpPr>
            <p:nvPr/>
          </p:nvSpPr>
          <p:spPr bwMode="auto">
            <a:xfrm>
              <a:off x="1887" y="46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 i="1" dirty="0">
                  <a:latin typeface="Times New Roman" pitchFamily="18" charset="0"/>
                </a:rPr>
                <a:t>v</a:t>
              </a:r>
              <a:endParaRPr lang="es-ES_tradnl" dirty="0"/>
            </a:p>
          </p:txBody>
        </p:sp>
        <p:sp>
          <p:nvSpPr>
            <p:cNvPr id="73" name="Rectangle 54"/>
            <p:cNvSpPr>
              <a:spLocks noChangeArrowheads="1"/>
            </p:cNvSpPr>
            <p:nvPr/>
          </p:nvSpPr>
          <p:spPr bwMode="auto">
            <a:xfrm>
              <a:off x="1616" y="46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 i="1">
                  <a:latin typeface="Times New Roman" pitchFamily="18" charset="0"/>
                </a:rPr>
                <a:t>v</a:t>
              </a:r>
              <a:endParaRPr lang="es-ES_tradnl"/>
            </a:p>
          </p:txBody>
        </p:sp>
        <p:sp>
          <p:nvSpPr>
            <p:cNvPr id="74" name="Rectangle 55"/>
            <p:cNvSpPr>
              <a:spLocks noChangeArrowheads="1"/>
            </p:cNvSpPr>
            <p:nvPr/>
          </p:nvSpPr>
          <p:spPr bwMode="auto">
            <a:xfrm>
              <a:off x="1086" y="46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 i="1">
                  <a:latin typeface="Times New Roman" pitchFamily="18" charset="0"/>
                </a:rPr>
                <a:t>p</a:t>
              </a:r>
              <a:endParaRPr lang="es-ES_tradnl"/>
            </a:p>
          </p:txBody>
        </p:sp>
        <p:sp>
          <p:nvSpPr>
            <p:cNvPr id="75" name="Rectangle 56"/>
            <p:cNvSpPr>
              <a:spLocks noChangeArrowheads="1"/>
            </p:cNvSpPr>
            <p:nvPr/>
          </p:nvSpPr>
          <p:spPr bwMode="auto">
            <a:xfrm>
              <a:off x="2048" y="593"/>
              <a:ext cx="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700">
                  <a:latin typeface="Symbol" pitchFamily="18" charset="2"/>
                </a:rPr>
                <a:t>+</a:t>
              </a:r>
              <a:endParaRPr lang="es-ES_tradnl"/>
            </a:p>
          </p:txBody>
        </p:sp>
        <p:sp>
          <p:nvSpPr>
            <p:cNvPr id="76" name="Rectangle 57"/>
            <p:cNvSpPr>
              <a:spLocks noChangeArrowheads="1"/>
            </p:cNvSpPr>
            <p:nvPr/>
          </p:nvSpPr>
          <p:spPr bwMode="auto">
            <a:xfrm>
              <a:off x="1339" y="43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3000" dirty="0">
                  <a:latin typeface="Symbol" pitchFamily="18" charset="2"/>
                </a:rPr>
                <a:t>=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7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467505" y="3962400"/>
            <a:ext cx="2628495" cy="893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ounded Rectangle 2"/>
          <p:cNvSpPr/>
          <p:nvPr/>
        </p:nvSpPr>
        <p:spPr>
          <a:xfrm>
            <a:off x="3320996" y="1418821"/>
            <a:ext cx="2360445" cy="893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36980" y="218671"/>
            <a:ext cx="676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>
                <a:latin typeface="+mn-lt"/>
              </a:rPr>
              <a:t>Demostración – Lema 24. 1:</a:t>
            </a:r>
          </a:p>
          <a:p>
            <a:pPr eaLnBrk="1" hangingPunct="1"/>
            <a:endParaRPr lang="es-ES" sz="2400" dirty="0"/>
          </a:p>
          <a:p>
            <a:pPr eaLnBrk="1" hangingPunct="1"/>
            <a:r>
              <a:rPr lang="es-ES" sz="2400" dirty="0">
                <a:latin typeface="+mn-lt"/>
              </a:rPr>
              <a:t>Descompongamos </a:t>
            </a:r>
            <a:r>
              <a:rPr lang="es-ES" sz="2400" i="1" dirty="0">
                <a:latin typeface="+mn-lt"/>
              </a:rPr>
              <a:t>p</a:t>
            </a:r>
            <a:r>
              <a:rPr lang="es-ES" sz="2400" dirty="0">
                <a:latin typeface="+mn-lt"/>
              </a:rPr>
              <a:t> de la forma </a:t>
            </a:r>
            <a:endParaRPr lang="es-ES_tradnl" sz="2400" dirty="0">
              <a:latin typeface="+mn-lt"/>
            </a:endParaRPr>
          </a:p>
        </p:txBody>
      </p:sp>
      <p:sp>
        <p:nvSpPr>
          <p:cNvPr id="56" name="AutoShape 85"/>
          <p:cNvSpPr>
            <a:spLocks noChangeAspect="1" noChangeArrowheads="1" noTextEdit="1"/>
          </p:cNvSpPr>
          <p:nvPr/>
        </p:nvSpPr>
        <p:spPr bwMode="auto">
          <a:xfrm>
            <a:off x="2553105" y="1514071"/>
            <a:ext cx="43561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AutoShape 115"/>
          <p:cNvSpPr>
            <a:spLocks noChangeAspect="1" noChangeArrowheads="1" noTextEdit="1"/>
          </p:cNvSpPr>
          <p:nvPr/>
        </p:nvSpPr>
        <p:spPr bwMode="auto">
          <a:xfrm>
            <a:off x="914805" y="1444221"/>
            <a:ext cx="660558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117"/>
          <p:cNvSpPr>
            <a:spLocks noChangeArrowheads="1"/>
          </p:cNvSpPr>
          <p:nvPr/>
        </p:nvSpPr>
        <p:spPr bwMode="auto">
          <a:xfrm>
            <a:off x="7282519" y="1888331"/>
            <a:ext cx="112838" cy="3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2000" i="1">
                <a:latin typeface="Times New Roman" pitchFamily="18" charset="0"/>
              </a:rPr>
              <a:t>k</a:t>
            </a:r>
            <a:endParaRPr lang="es-ES_tradnl"/>
          </a:p>
        </p:txBody>
      </p:sp>
      <p:sp>
        <p:nvSpPr>
          <p:cNvPr id="137" name="Rectangle 119"/>
          <p:cNvSpPr>
            <a:spLocks noChangeArrowheads="1"/>
          </p:cNvSpPr>
          <p:nvPr/>
        </p:nvSpPr>
        <p:spPr bwMode="auto">
          <a:xfrm>
            <a:off x="5434418" y="1888331"/>
            <a:ext cx="70142" cy="3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2000" i="1">
                <a:latin typeface="Times New Roman" pitchFamily="18" charset="0"/>
              </a:rPr>
              <a:t>j</a:t>
            </a:r>
            <a:endParaRPr lang="es-ES_tradnl"/>
          </a:p>
        </p:txBody>
      </p:sp>
      <p:sp>
        <p:nvSpPr>
          <p:cNvPr id="139" name="Rectangle 121"/>
          <p:cNvSpPr>
            <a:spLocks noChangeArrowheads="1"/>
          </p:cNvSpPr>
          <p:nvPr/>
        </p:nvSpPr>
        <p:spPr bwMode="auto">
          <a:xfrm>
            <a:off x="3622913" y="1888331"/>
            <a:ext cx="70142" cy="3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2000" i="1">
                <a:latin typeface="Times New Roman" pitchFamily="18" charset="0"/>
              </a:rPr>
              <a:t>i</a:t>
            </a:r>
            <a:endParaRPr lang="es-ES_tradnl"/>
          </a:p>
        </p:txBody>
      </p:sp>
      <p:sp>
        <p:nvSpPr>
          <p:cNvPr id="142" name="Rectangle 124"/>
          <p:cNvSpPr>
            <a:spLocks noChangeArrowheads="1"/>
          </p:cNvSpPr>
          <p:nvPr/>
        </p:nvSpPr>
        <p:spPr bwMode="auto">
          <a:xfrm>
            <a:off x="7056843" y="1581426"/>
            <a:ext cx="195179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i="1">
                <a:latin typeface="Times New Roman" pitchFamily="18" charset="0"/>
              </a:rPr>
              <a:t>v</a:t>
            </a:r>
            <a:endParaRPr lang="es-ES_tradnl"/>
          </a:p>
        </p:txBody>
      </p:sp>
      <p:sp>
        <p:nvSpPr>
          <p:cNvPr id="143" name="Rectangle 125"/>
          <p:cNvSpPr>
            <a:spLocks noChangeArrowheads="1"/>
          </p:cNvSpPr>
          <p:nvPr/>
        </p:nvSpPr>
        <p:spPr bwMode="auto">
          <a:xfrm>
            <a:off x="5159947" y="1581426"/>
            <a:ext cx="195179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i="1">
                <a:latin typeface="Times New Roman" pitchFamily="18" charset="0"/>
              </a:rPr>
              <a:t>v</a:t>
            </a:r>
            <a:endParaRPr lang="es-ES_tradnl"/>
          </a:p>
        </p:txBody>
      </p:sp>
      <p:sp>
        <p:nvSpPr>
          <p:cNvPr id="144" name="Rectangle 126"/>
          <p:cNvSpPr>
            <a:spLocks noChangeArrowheads="1"/>
          </p:cNvSpPr>
          <p:nvPr/>
        </p:nvSpPr>
        <p:spPr bwMode="auto">
          <a:xfrm>
            <a:off x="3406386" y="1581426"/>
            <a:ext cx="195179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i="1">
                <a:latin typeface="Times New Roman" pitchFamily="18" charset="0"/>
              </a:rPr>
              <a:t>v</a:t>
            </a:r>
            <a:endParaRPr lang="es-ES_tradnl"/>
          </a:p>
        </p:txBody>
      </p:sp>
      <p:sp>
        <p:nvSpPr>
          <p:cNvPr id="145" name="Rectangle 127"/>
          <p:cNvSpPr>
            <a:spLocks noChangeArrowheads="1"/>
          </p:cNvSpPr>
          <p:nvPr/>
        </p:nvSpPr>
        <p:spPr bwMode="auto">
          <a:xfrm>
            <a:off x="1585733" y="1581426"/>
            <a:ext cx="195179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i="1">
                <a:latin typeface="Times New Roman" pitchFamily="18" charset="0"/>
              </a:rPr>
              <a:t>v</a:t>
            </a:r>
            <a:endParaRPr lang="es-ES_tradnl"/>
          </a:p>
        </p:txBody>
      </p:sp>
      <p:sp>
        <p:nvSpPr>
          <p:cNvPr id="146" name="Rectangle 128"/>
          <p:cNvSpPr>
            <a:spLocks noChangeArrowheads="1"/>
          </p:cNvSpPr>
          <p:nvPr/>
        </p:nvSpPr>
        <p:spPr bwMode="auto">
          <a:xfrm>
            <a:off x="1042891" y="1581426"/>
            <a:ext cx="216527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i="1" dirty="0">
                <a:latin typeface="Times New Roman" pitchFamily="18" charset="0"/>
              </a:rPr>
              <a:t>p</a:t>
            </a:r>
            <a:endParaRPr lang="es-ES_tradnl" dirty="0"/>
          </a:p>
        </p:txBody>
      </p:sp>
      <p:sp>
        <p:nvSpPr>
          <p:cNvPr id="149" name="Rectangle 131"/>
          <p:cNvSpPr>
            <a:spLocks noChangeArrowheads="1"/>
          </p:cNvSpPr>
          <p:nvPr/>
        </p:nvSpPr>
        <p:spPr bwMode="auto">
          <a:xfrm>
            <a:off x="6120594" y="1524000"/>
            <a:ext cx="436103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dirty="0">
                <a:latin typeface="Symbol" pitchFamily="18" charset="2"/>
              </a:rPr>
              <a:t>¾</a:t>
            </a:r>
            <a:endParaRPr lang="es-ES_tradnl" dirty="0"/>
          </a:p>
        </p:txBody>
      </p:sp>
      <p:sp>
        <p:nvSpPr>
          <p:cNvPr id="150" name="Rectangle 132"/>
          <p:cNvSpPr>
            <a:spLocks noChangeArrowheads="1"/>
          </p:cNvSpPr>
          <p:nvPr/>
        </p:nvSpPr>
        <p:spPr bwMode="auto">
          <a:xfrm>
            <a:off x="6544498" y="1525461"/>
            <a:ext cx="430004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dirty="0">
                <a:latin typeface="Symbol" pitchFamily="18" charset="2"/>
              </a:rPr>
              <a:t>®</a:t>
            </a:r>
            <a:endParaRPr lang="es-ES_tradnl" dirty="0"/>
          </a:p>
        </p:txBody>
      </p:sp>
      <p:sp>
        <p:nvSpPr>
          <p:cNvPr id="151" name="Rectangle 133"/>
          <p:cNvSpPr>
            <a:spLocks noChangeArrowheads="1"/>
          </p:cNvSpPr>
          <p:nvPr/>
        </p:nvSpPr>
        <p:spPr bwMode="auto">
          <a:xfrm>
            <a:off x="5681441" y="1525461"/>
            <a:ext cx="436103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dirty="0">
                <a:latin typeface="Symbol" pitchFamily="18" charset="2"/>
              </a:rPr>
              <a:t>¾</a:t>
            </a:r>
            <a:endParaRPr lang="es-ES_tradnl" dirty="0"/>
          </a:p>
        </p:txBody>
      </p:sp>
      <p:sp>
        <p:nvSpPr>
          <p:cNvPr id="152" name="Rectangle 134"/>
          <p:cNvSpPr>
            <a:spLocks noChangeArrowheads="1"/>
          </p:cNvSpPr>
          <p:nvPr/>
        </p:nvSpPr>
        <p:spPr bwMode="auto">
          <a:xfrm>
            <a:off x="4220649" y="1525834"/>
            <a:ext cx="436103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dirty="0">
                <a:latin typeface="Symbol" pitchFamily="18" charset="2"/>
              </a:rPr>
              <a:t>¾</a:t>
            </a:r>
            <a:endParaRPr lang="es-ES_tradnl" dirty="0"/>
          </a:p>
        </p:txBody>
      </p:sp>
      <p:sp>
        <p:nvSpPr>
          <p:cNvPr id="153" name="Rectangle 135"/>
          <p:cNvSpPr>
            <a:spLocks noChangeArrowheads="1"/>
          </p:cNvSpPr>
          <p:nvPr/>
        </p:nvSpPr>
        <p:spPr bwMode="auto">
          <a:xfrm>
            <a:off x="4647603" y="1525461"/>
            <a:ext cx="430004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dirty="0">
                <a:latin typeface="Symbol" pitchFamily="18" charset="2"/>
              </a:rPr>
              <a:t>®</a:t>
            </a:r>
            <a:endParaRPr lang="es-ES_tradnl" dirty="0"/>
          </a:p>
        </p:txBody>
      </p:sp>
      <p:sp>
        <p:nvSpPr>
          <p:cNvPr id="154" name="Rectangle 136"/>
          <p:cNvSpPr>
            <a:spLocks noChangeArrowheads="1"/>
          </p:cNvSpPr>
          <p:nvPr/>
        </p:nvSpPr>
        <p:spPr bwMode="auto">
          <a:xfrm>
            <a:off x="3863837" y="1525461"/>
            <a:ext cx="436103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>
                <a:latin typeface="Symbol" pitchFamily="18" charset="2"/>
              </a:rPr>
              <a:t>¾</a:t>
            </a:r>
            <a:endParaRPr lang="es-ES_tradnl"/>
          </a:p>
        </p:txBody>
      </p:sp>
      <p:sp>
        <p:nvSpPr>
          <p:cNvPr id="155" name="Rectangle 137"/>
          <p:cNvSpPr>
            <a:spLocks noChangeArrowheads="1"/>
          </p:cNvSpPr>
          <p:nvPr/>
        </p:nvSpPr>
        <p:spPr bwMode="auto">
          <a:xfrm>
            <a:off x="2467088" y="1525834"/>
            <a:ext cx="436103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dirty="0">
                <a:latin typeface="Symbol" pitchFamily="18" charset="2"/>
              </a:rPr>
              <a:t>¾</a:t>
            </a:r>
            <a:endParaRPr lang="es-ES_tradnl" dirty="0"/>
          </a:p>
        </p:txBody>
      </p:sp>
      <p:sp>
        <p:nvSpPr>
          <p:cNvPr id="156" name="Rectangle 138"/>
          <p:cNvSpPr>
            <a:spLocks noChangeArrowheads="1"/>
          </p:cNvSpPr>
          <p:nvPr/>
        </p:nvSpPr>
        <p:spPr bwMode="auto">
          <a:xfrm>
            <a:off x="2890992" y="1525461"/>
            <a:ext cx="430004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 dirty="0">
                <a:latin typeface="Symbol" pitchFamily="18" charset="2"/>
              </a:rPr>
              <a:t>®</a:t>
            </a:r>
            <a:endParaRPr lang="es-ES_tradnl" dirty="0"/>
          </a:p>
        </p:txBody>
      </p:sp>
      <p:sp>
        <p:nvSpPr>
          <p:cNvPr id="157" name="Rectangle 139"/>
          <p:cNvSpPr>
            <a:spLocks noChangeArrowheads="1"/>
          </p:cNvSpPr>
          <p:nvPr/>
        </p:nvSpPr>
        <p:spPr bwMode="auto">
          <a:xfrm>
            <a:off x="2052332" y="1525461"/>
            <a:ext cx="436103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>
                <a:latin typeface="Symbol" pitchFamily="18" charset="2"/>
              </a:rPr>
              <a:t>¾</a:t>
            </a:r>
            <a:endParaRPr lang="es-ES_tradnl"/>
          </a:p>
        </p:txBody>
      </p:sp>
      <p:sp>
        <p:nvSpPr>
          <p:cNvPr id="159" name="Rectangle 141"/>
          <p:cNvSpPr>
            <a:spLocks noChangeArrowheads="1"/>
          </p:cNvSpPr>
          <p:nvPr/>
        </p:nvSpPr>
        <p:spPr bwMode="auto">
          <a:xfrm>
            <a:off x="1780912" y="1886526"/>
            <a:ext cx="128086" cy="3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2000">
                <a:latin typeface="Times New Roman" pitchFamily="18" charset="0"/>
              </a:rPr>
              <a:t>1</a:t>
            </a:r>
            <a:endParaRPr lang="es-ES_tradnl"/>
          </a:p>
        </p:txBody>
      </p:sp>
      <p:sp>
        <p:nvSpPr>
          <p:cNvPr id="160" name="Rectangle 142"/>
          <p:cNvSpPr>
            <a:spLocks noChangeArrowheads="1"/>
          </p:cNvSpPr>
          <p:nvPr/>
        </p:nvSpPr>
        <p:spPr bwMode="auto">
          <a:xfrm>
            <a:off x="1375305" y="1581426"/>
            <a:ext cx="121987" cy="5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3400">
                <a:latin typeface="Times New Roman" pitchFamily="18" charset="0"/>
              </a:rPr>
              <a:t>:</a:t>
            </a:r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3"/>
              <p:cNvSpPr txBox="1">
                <a:spLocks noChangeArrowheads="1"/>
              </p:cNvSpPr>
              <p:nvPr/>
            </p:nvSpPr>
            <p:spPr bwMode="auto">
              <a:xfrm>
                <a:off x="536980" y="2450696"/>
                <a:ext cx="7920038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 smtClean="0">
                    <a:latin typeface="+mn-lt"/>
                  </a:rPr>
                  <a:t>supongamos</a:t>
                </a:r>
                <a:r>
                  <a:rPr lang="es-ES_tradnl" sz="2400" dirty="0">
                    <a:latin typeface="+mn-lt"/>
                  </a:rPr>
                  <a:t> que</a:t>
                </a:r>
                <a:r>
                  <a:rPr lang="es-ES" sz="2400" dirty="0">
                    <a:latin typeface="+mn-lt"/>
                  </a:rPr>
                  <a:t> </a:t>
                </a:r>
                <a:r>
                  <a:rPr lang="es-ES" sz="2400" i="1" dirty="0" err="1">
                    <a:latin typeface="+mn-lt"/>
                  </a:rPr>
                  <a:t>p</a:t>
                </a:r>
                <a:r>
                  <a:rPr lang="es-ES" sz="2400" i="1" baseline="-25000" dirty="0" err="1">
                    <a:latin typeface="+mn-lt"/>
                  </a:rPr>
                  <a:t>ij</a:t>
                </a:r>
                <a:r>
                  <a:rPr lang="es-ES" sz="2400" dirty="0">
                    <a:latin typeface="+mn-lt"/>
                  </a:rPr>
                  <a:t> NO es un camino de costo mínimo</a:t>
                </a:r>
                <a:r>
                  <a:rPr lang="es-ES_tradnl" sz="2400" dirty="0">
                    <a:latin typeface="+mn-lt"/>
                  </a:rPr>
                  <a:t> 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s-ES_tradnl" sz="2400" dirty="0" smtClean="0">
                    <a:latin typeface="+mn-lt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400" dirty="0">
                    <a:latin typeface="+mn-lt"/>
                  </a:rPr>
                  <a:t>, entonces existirá un camino </a:t>
                </a:r>
                <a:r>
                  <a:rPr lang="es-ES" sz="2400" i="1" dirty="0" err="1">
                    <a:latin typeface="+mn-lt"/>
                  </a:rPr>
                  <a:t>p’</a:t>
                </a:r>
                <a:r>
                  <a:rPr lang="es-ES" sz="2400" i="1" baseline="-25000" dirty="0" err="1">
                    <a:latin typeface="+mn-lt"/>
                  </a:rPr>
                  <a:t>ij</a:t>
                </a:r>
                <a:r>
                  <a:rPr lang="es-ES_tradnl" sz="2400" dirty="0">
                    <a:latin typeface="+mn-lt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s-ES_tradnl" sz="2400" dirty="0" smtClean="0">
                    <a:latin typeface="+mn-lt"/>
                  </a:rPr>
                  <a:t>a</a:t>
                </a:r>
                <a:r>
                  <a:rPr lang="es-ES_tradnl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s-ES" sz="2400" dirty="0">
                    <a:latin typeface="+mn-lt"/>
                  </a:rPr>
                  <a:t>que cumplirá w(</a:t>
                </a:r>
                <a:r>
                  <a:rPr lang="es-ES" i="1" dirty="0" err="1">
                    <a:latin typeface="+mn-lt"/>
                  </a:rPr>
                  <a:t>p’</a:t>
                </a:r>
                <a:r>
                  <a:rPr lang="es-ES" i="1" baseline="-25000" dirty="0" err="1">
                    <a:latin typeface="+mn-lt"/>
                  </a:rPr>
                  <a:t>ij</a:t>
                </a:r>
                <a:r>
                  <a:rPr lang="es-ES_tradnl" dirty="0">
                    <a:latin typeface="+mn-lt"/>
                  </a:rPr>
                  <a:t> </a:t>
                </a:r>
                <a:r>
                  <a:rPr lang="es-ES" sz="2400" dirty="0">
                    <a:latin typeface="+mn-lt"/>
                  </a:rPr>
                  <a:t>) &lt; w(</a:t>
                </a:r>
                <a:r>
                  <a:rPr lang="es-ES" i="1" dirty="0" err="1">
                    <a:latin typeface="+mn-lt"/>
                  </a:rPr>
                  <a:t>p</a:t>
                </a:r>
                <a:r>
                  <a:rPr lang="es-ES" i="1" baseline="-25000" dirty="0" err="1">
                    <a:latin typeface="+mn-lt"/>
                  </a:rPr>
                  <a:t>ij</a:t>
                </a:r>
                <a:r>
                  <a:rPr lang="es-ES" sz="2400" dirty="0">
                    <a:latin typeface="+mn-lt"/>
                  </a:rPr>
                  <a:t>) y </a:t>
                </a:r>
                <a:endParaRPr lang="es-ES_tradnl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04" name="Text 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980" y="2450696"/>
                <a:ext cx="7920038" cy="1230312"/>
              </a:xfrm>
              <a:prstGeom prst="rect">
                <a:avLst/>
              </a:prstGeom>
              <a:blipFill rotWithShape="0">
                <a:blip r:embed="rId2"/>
                <a:stretch>
                  <a:fillRect l="-1155" t="-3960" r="-2156" b="-103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74"/>
          <p:cNvGrpSpPr>
            <a:grpSpLocks/>
          </p:cNvGrpSpPr>
          <p:nvPr/>
        </p:nvGrpSpPr>
        <p:grpSpPr bwMode="auto">
          <a:xfrm>
            <a:off x="679855" y="3890555"/>
            <a:ext cx="7561263" cy="920750"/>
            <a:chOff x="-159" y="3035"/>
            <a:chExt cx="4763" cy="580"/>
          </a:xfrm>
        </p:grpSpPr>
        <p:sp>
          <p:nvSpPr>
            <p:cNvPr id="107" name="AutoShape 146"/>
            <p:cNvSpPr>
              <a:spLocks noChangeAspect="1" noChangeArrowheads="1" noTextEdit="1"/>
            </p:cNvSpPr>
            <p:nvPr/>
          </p:nvSpPr>
          <p:spPr bwMode="auto">
            <a:xfrm>
              <a:off x="318" y="3035"/>
              <a:ext cx="428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48"/>
            <p:cNvSpPr>
              <a:spLocks noChangeArrowheads="1"/>
            </p:cNvSpPr>
            <p:nvPr/>
          </p:nvSpPr>
          <p:spPr bwMode="auto">
            <a:xfrm>
              <a:off x="4444" y="3332"/>
              <a:ext cx="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>
                  <a:latin typeface="Times New Roman" pitchFamily="18" charset="0"/>
                </a:rPr>
                <a:t>k</a:t>
              </a:r>
              <a:endParaRPr lang="es-ES_tradnl"/>
            </a:p>
          </p:txBody>
        </p:sp>
        <p:sp>
          <p:nvSpPr>
            <p:cNvPr id="110" name="Rectangle 150"/>
            <p:cNvSpPr>
              <a:spLocks noChangeArrowheads="1"/>
            </p:cNvSpPr>
            <p:nvPr/>
          </p:nvSpPr>
          <p:spPr bwMode="auto">
            <a:xfrm>
              <a:off x="3137" y="3332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>
                  <a:latin typeface="Times New Roman" pitchFamily="18" charset="0"/>
                </a:rPr>
                <a:t>j</a:t>
              </a:r>
              <a:endParaRPr lang="es-ES_tradnl"/>
            </a:p>
          </p:txBody>
        </p:sp>
        <p:sp>
          <p:nvSpPr>
            <p:cNvPr id="112" name="Rectangle 152"/>
            <p:cNvSpPr>
              <a:spLocks noChangeArrowheads="1"/>
            </p:cNvSpPr>
            <p:nvPr/>
          </p:nvSpPr>
          <p:spPr bwMode="auto">
            <a:xfrm>
              <a:off x="1803" y="3332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>
                  <a:latin typeface="Times New Roman" pitchFamily="18" charset="0"/>
                </a:rPr>
                <a:t>i</a:t>
              </a:r>
              <a:endParaRPr lang="es-ES_tradnl"/>
            </a:p>
          </p:txBody>
        </p:sp>
        <p:sp>
          <p:nvSpPr>
            <p:cNvPr id="114" name="Rectangle 154"/>
            <p:cNvSpPr>
              <a:spLocks noChangeArrowheads="1"/>
            </p:cNvSpPr>
            <p:nvPr/>
          </p:nvSpPr>
          <p:spPr bwMode="auto">
            <a:xfrm>
              <a:off x="1030" y="309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s-ES_tradnl" dirty="0"/>
            </a:p>
          </p:txBody>
        </p:sp>
        <p:sp>
          <p:nvSpPr>
            <p:cNvPr id="115" name="Rectangle 155"/>
            <p:cNvSpPr>
              <a:spLocks noChangeArrowheads="1"/>
            </p:cNvSpPr>
            <p:nvPr/>
          </p:nvSpPr>
          <p:spPr bwMode="auto">
            <a:xfrm>
              <a:off x="4284" y="3127"/>
              <a:ext cx="14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i="1">
                  <a:latin typeface="Times New Roman" pitchFamily="18" charset="0"/>
                </a:rPr>
                <a:t>v</a:t>
              </a:r>
              <a:endParaRPr lang="es-ES_tradnl"/>
            </a:p>
          </p:txBody>
        </p:sp>
        <p:sp>
          <p:nvSpPr>
            <p:cNvPr id="116" name="Rectangle 156"/>
            <p:cNvSpPr>
              <a:spLocks noChangeArrowheads="1"/>
            </p:cNvSpPr>
            <p:nvPr/>
          </p:nvSpPr>
          <p:spPr bwMode="auto">
            <a:xfrm>
              <a:off x="2941" y="3127"/>
              <a:ext cx="14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i="1">
                  <a:latin typeface="Times New Roman" pitchFamily="18" charset="0"/>
                </a:rPr>
                <a:t>v</a:t>
              </a:r>
              <a:endParaRPr lang="es-ES_tradnl"/>
            </a:p>
          </p:txBody>
        </p:sp>
        <p:sp>
          <p:nvSpPr>
            <p:cNvPr id="117" name="Rectangle 157"/>
            <p:cNvSpPr>
              <a:spLocks noChangeArrowheads="1"/>
            </p:cNvSpPr>
            <p:nvPr/>
          </p:nvSpPr>
          <p:spPr bwMode="auto">
            <a:xfrm>
              <a:off x="1650" y="3127"/>
              <a:ext cx="14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i="1">
                  <a:latin typeface="Times New Roman" pitchFamily="18" charset="0"/>
                </a:rPr>
                <a:t>v</a:t>
              </a:r>
              <a:endParaRPr lang="es-ES_tradnl"/>
            </a:p>
          </p:txBody>
        </p:sp>
        <p:sp>
          <p:nvSpPr>
            <p:cNvPr id="118" name="Rectangle 158"/>
            <p:cNvSpPr>
              <a:spLocks noChangeArrowheads="1"/>
            </p:cNvSpPr>
            <p:nvPr/>
          </p:nvSpPr>
          <p:spPr bwMode="auto">
            <a:xfrm>
              <a:off x="363" y="3127"/>
              <a:ext cx="14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i="1">
                  <a:latin typeface="Times New Roman" pitchFamily="18" charset="0"/>
                </a:rPr>
                <a:t>v</a:t>
              </a:r>
              <a:endParaRPr lang="es-ES_tradnl"/>
            </a:p>
          </p:txBody>
        </p:sp>
        <p:sp>
          <p:nvSpPr>
            <p:cNvPr id="121" name="Rectangle 161"/>
            <p:cNvSpPr>
              <a:spLocks noChangeArrowheads="1"/>
            </p:cNvSpPr>
            <p:nvPr/>
          </p:nvSpPr>
          <p:spPr bwMode="auto">
            <a:xfrm>
              <a:off x="3621" y="3090"/>
              <a:ext cx="32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dirty="0">
                  <a:latin typeface="Symbol" pitchFamily="18" charset="2"/>
                </a:rPr>
                <a:t>¾</a:t>
              </a:r>
              <a:endParaRPr lang="es-ES_tradnl" dirty="0"/>
            </a:p>
          </p:txBody>
        </p:sp>
        <p:sp>
          <p:nvSpPr>
            <p:cNvPr id="122" name="Rectangle 162"/>
            <p:cNvSpPr>
              <a:spLocks noChangeArrowheads="1"/>
            </p:cNvSpPr>
            <p:nvPr/>
          </p:nvSpPr>
          <p:spPr bwMode="auto">
            <a:xfrm>
              <a:off x="3921" y="3089"/>
              <a:ext cx="32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>
                  <a:latin typeface="Symbol" pitchFamily="18" charset="2"/>
                </a:rPr>
                <a:t>®</a:t>
              </a:r>
              <a:endParaRPr lang="es-ES_tradnl"/>
            </a:p>
          </p:txBody>
        </p:sp>
        <p:sp>
          <p:nvSpPr>
            <p:cNvPr id="123" name="Rectangle 163"/>
            <p:cNvSpPr>
              <a:spLocks noChangeArrowheads="1"/>
            </p:cNvSpPr>
            <p:nvPr/>
          </p:nvSpPr>
          <p:spPr bwMode="auto">
            <a:xfrm>
              <a:off x="3310" y="3089"/>
              <a:ext cx="32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>
                  <a:latin typeface="Symbol" pitchFamily="18" charset="2"/>
                </a:rPr>
                <a:t>¾</a:t>
              </a:r>
              <a:endParaRPr lang="es-ES_tradnl"/>
            </a:p>
          </p:txBody>
        </p:sp>
        <p:sp>
          <p:nvSpPr>
            <p:cNvPr id="124" name="Rectangle 164"/>
            <p:cNvSpPr>
              <a:spLocks noChangeArrowheads="1"/>
            </p:cNvSpPr>
            <p:nvPr/>
          </p:nvSpPr>
          <p:spPr bwMode="auto">
            <a:xfrm>
              <a:off x="2278" y="3088"/>
              <a:ext cx="32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dirty="0">
                  <a:latin typeface="Symbol" pitchFamily="18" charset="2"/>
                </a:rPr>
                <a:t>¾</a:t>
              </a:r>
              <a:endParaRPr lang="es-ES_tradnl" dirty="0"/>
            </a:p>
          </p:txBody>
        </p:sp>
        <p:sp>
          <p:nvSpPr>
            <p:cNvPr id="125" name="Rectangle 165"/>
            <p:cNvSpPr>
              <a:spLocks noChangeArrowheads="1"/>
            </p:cNvSpPr>
            <p:nvPr/>
          </p:nvSpPr>
          <p:spPr bwMode="auto">
            <a:xfrm>
              <a:off x="2579" y="3089"/>
              <a:ext cx="32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dirty="0">
                  <a:latin typeface="Symbol" pitchFamily="18" charset="2"/>
                </a:rPr>
                <a:t>®</a:t>
              </a:r>
              <a:endParaRPr lang="es-ES_tradnl" dirty="0"/>
            </a:p>
          </p:txBody>
        </p:sp>
        <p:sp>
          <p:nvSpPr>
            <p:cNvPr id="126" name="Rectangle 166"/>
            <p:cNvSpPr>
              <a:spLocks noChangeArrowheads="1"/>
            </p:cNvSpPr>
            <p:nvPr/>
          </p:nvSpPr>
          <p:spPr bwMode="auto">
            <a:xfrm>
              <a:off x="1974" y="3089"/>
              <a:ext cx="32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dirty="0">
                  <a:latin typeface="Symbol" pitchFamily="18" charset="2"/>
                </a:rPr>
                <a:t>¾</a:t>
              </a:r>
              <a:endParaRPr lang="es-ES_tradnl" dirty="0"/>
            </a:p>
          </p:txBody>
        </p:sp>
        <p:sp>
          <p:nvSpPr>
            <p:cNvPr id="127" name="Rectangle 167"/>
            <p:cNvSpPr>
              <a:spLocks noChangeArrowheads="1"/>
            </p:cNvSpPr>
            <p:nvPr/>
          </p:nvSpPr>
          <p:spPr bwMode="auto">
            <a:xfrm>
              <a:off x="986" y="3090"/>
              <a:ext cx="32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dirty="0" smtClean="0">
                  <a:latin typeface="Symbol" pitchFamily="18" charset="2"/>
                </a:rPr>
                <a:t>¾</a:t>
              </a:r>
              <a:endParaRPr lang="es-ES_tradnl" dirty="0"/>
            </a:p>
          </p:txBody>
        </p:sp>
        <p:sp>
          <p:nvSpPr>
            <p:cNvPr id="128" name="Rectangle 168"/>
            <p:cNvSpPr>
              <a:spLocks noChangeArrowheads="1"/>
            </p:cNvSpPr>
            <p:nvPr/>
          </p:nvSpPr>
          <p:spPr bwMode="auto">
            <a:xfrm>
              <a:off x="1287" y="3089"/>
              <a:ext cx="32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dirty="0">
                  <a:latin typeface="Symbol" pitchFamily="18" charset="2"/>
                </a:rPr>
                <a:t>®</a:t>
              </a:r>
              <a:endParaRPr lang="es-ES_tradnl" dirty="0"/>
            </a:p>
          </p:txBody>
        </p:sp>
        <p:sp>
          <p:nvSpPr>
            <p:cNvPr id="129" name="Rectangle 169"/>
            <p:cNvSpPr>
              <a:spLocks noChangeArrowheads="1"/>
            </p:cNvSpPr>
            <p:nvPr/>
          </p:nvSpPr>
          <p:spPr bwMode="auto">
            <a:xfrm>
              <a:off x="693" y="3089"/>
              <a:ext cx="32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dirty="0">
                  <a:latin typeface="Symbol" pitchFamily="18" charset="2"/>
                </a:rPr>
                <a:t>¾</a:t>
              </a:r>
              <a:endParaRPr lang="es-ES_tradnl" dirty="0"/>
            </a:p>
          </p:txBody>
        </p:sp>
        <p:sp>
          <p:nvSpPr>
            <p:cNvPr id="132" name="Rectangle 172"/>
            <p:cNvSpPr>
              <a:spLocks noChangeArrowheads="1"/>
            </p:cNvSpPr>
            <p:nvPr/>
          </p:nvSpPr>
          <p:spPr bwMode="auto">
            <a:xfrm>
              <a:off x="501" y="333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>
                  <a:latin typeface="Times New Roman" pitchFamily="18" charset="0"/>
                </a:rPr>
                <a:t>1</a:t>
              </a:r>
              <a:endParaRPr lang="es-ES_tradnl"/>
            </a:p>
          </p:txBody>
        </p:sp>
        <p:sp>
          <p:nvSpPr>
            <p:cNvPr id="133" name="Rectangle 173"/>
            <p:cNvSpPr>
              <a:spLocks noChangeArrowheads="1"/>
            </p:cNvSpPr>
            <p:nvPr/>
          </p:nvSpPr>
          <p:spPr bwMode="auto">
            <a:xfrm>
              <a:off x="-159" y="3133"/>
              <a:ext cx="49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4100" i="1" dirty="0">
                  <a:latin typeface="Times New Roman" pitchFamily="18" charset="0"/>
                </a:rPr>
                <a:t>p’=</a:t>
              </a:r>
              <a:endParaRPr lang="es-ES_tradnl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 Box 175"/>
              <p:cNvSpPr txBox="1">
                <a:spLocks noChangeArrowheads="1"/>
              </p:cNvSpPr>
              <p:nvPr/>
            </p:nvSpPr>
            <p:spPr bwMode="auto">
              <a:xfrm>
                <a:off x="248055" y="5116108"/>
                <a:ext cx="8604250" cy="1570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 smtClean="0">
                    <a:latin typeface="+mn-lt"/>
                  </a:rPr>
                  <a:t>será un camino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+mn-lt"/>
                  </a:rPr>
                  <a:t> </a:t>
                </a:r>
                <a:r>
                  <a:rPr lang="es-ES" sz="2400" dirty="0">
                    <a:latin typeface="+mn-lt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400" dirty="0">
                    <a:latin typeface="+mn-lt"/>
                  </a:rPr>
                  <a:t> cuyo costo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ES_tradnl" sz="2400" i="1" dirty="0">
                    <a:latin typeface="Times New Roman" pitchFamily="18" charset="0"/>
                  </a:rPr>
                  <a:t>w(p') =</a:t>
                </a:r>
                <a:r>
                  <a:rPr lang="es-ES" sz="2400" i="1" dirty="0">
                    <a:latin typeface="Times New Roman" pitchFamily="18" charset="0"/>
                  </a:rPr>
                  <a:t> 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i="1" dirty="0">
                    <a:latin typeface="Times New Roman" pitchFamily="18" charset="0"/>
                  </a:rPr>
                  <a:t>) + w(</a:t>
                </a:r>
                <a:r>
                  <a:rPr lang="es-ES" sz="2400" i="1" dirty="0" err="1">
                    <a:latin typeface="Times New Roman" pitchFamily="18" charset="0"/>
                  </a:rPr>
                  <a:t>p’</a:t>
                </a:r>
                <a:r>
                  <a:rPr lang="es-ES" sz="2400" i="1" baseline="-25000" dirty="0" err="1">
                    <a:latin typeface="Times New Roman" pitchFamily="18" charset="0"/>
                  </a:rPr>
                  <a:t>ij</a:t>
                </a:r>
                <a:r>
                  <a:rPr lang="es-ES" sz="2400" i="1" dirty="0">
                    <a:latin typeface="Times New Roman" pitchFamily="18" charset="0"/>
                  </a:rPr>
                  <a:t>) + w(</a:t>
                </a:r>
                <a:r>
                  <a:rPr lang="es-ES" sz="2400" i="1" dirty="0" err="1">
                    <a:latin typeface="Times New Roman" pitchFamily="18" charset="0"/>
                  </a:rPr>
                  <a:t>p</a:t>
                </a:r>
                <a:r>
                  <a:rPr lang="es-ES" sz="2400" i="1" baseline="-25000" dirty="0" err="1">
                    <a:latin typeface="Times New Roman" pitchFamily="18" charset="0"/>
                  </a:rPr>
                  <a:t>jk</a:t>
                </a:r>
                <a:r>
                  <a:rPr lang="es-ES" sz="2400" i="1" dirty="0">
                    <a:latin typeface="Times New Roman" pitchFamily="18" charset="0"/>
                  </a:rPr>
                  <a:t>)</a:t>
                </a:r>
                <a:r>
                  <a:rPr lang="es-ES" sz="2400" dirty="0"/>
                  <a:t> &lt; </a:t>
                </a:r>
                <a:r>
                  <a:rPr lang="es-ES" sz="2400" i="1" dirty="0">
                    <a:latin typeface="Times New Roman" pitchFamily="18" charset="0"/>
                  </a:rPr>
                  <a:t>w(p</a:t>
                </a:r>
                <a:r>
                  <a:rPr lang="es-ES" sz="2400" i="1" dirty="0" smtClean="0">
                    <a:latin typeface="Times New Roman" pitchFamily="18" charset="0"/>
                  </a:rPr>
                  <a:t>)	</a:t>
                </a:r>
                <a:r>
                  <a:rPr lang="es-ES" sz="2400" dirty="0" smtClean="0"/>
                  <a:t> </a:t>
                </a:r>
                <a:r>
                  <a:rPr lang="es-ES" sz="2400" i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s-ES" sz="2400" b="1" i="1" dirty="0" smtClean="0">
                    <a:solidFill>
                      <a:srgbClr val="FF0000"/>
                    </a:solidFill>
                    <a:latin typeface="+mn-lt"/>
                  </a:rPr>
                  <a:t>contradicción</a:t>
                </a:r>
                <a:r>
                  <a:rPr lang="es-ES" sz="2400" i="1" dirty="0" smtClean="0">
                    <a:solidFill>
                      <a:srgbClr val="FF0000"/>
                    </a:solidFill>
                    <a:latin typeface="+mn-lt"/>
                  </a:rPr>
                  <a:t>)</a:t>
                </a:r>
                <a:endParaRPr lang="es-ES" sz="2400" i="1" dirty="0">
                  <a:solidFill>
                    <a:srgbClr val="FF0000"/>
                  </a:solidFill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latin typeface="+mn-lt"/>
                  </a:rPr>
                  <a:t>pues </a:t>
                </a:r>
                <a:r>
                  <a:rPr lang="es-ES" sz="2400" i="1" dirty="0">
                    <a:latin typeface="+mn-lt"/>
                  </a:rPr>
                  <a:t>p</a:t>
                </a:r>
                <a:r>
                  <a:rPr lang="es-ES" sz="2400" dirty="0">
                    <a:latin typeface="+mn-lt"/>
                  </a:rPr>
                  <a:t> es de costo mínimo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/>
                  <a:t> </a:t>
                </a:r>
                <a:r>
                  <a:rPr lang="es-ES" sz="2400" dirty="0">
                    <a:latin typeface="+mn-lt"/>
                  </a:rPr>
                  <a:t>a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106" name="Text 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055" y="5116108"/>
                <a:ext cx="8604250" cy="1570037"/>
              </a:xfrm>
              <a:prstGeom prst="rect">
                <a:avLst/>
              </a:prstGeom>
              <a:blipFill rotWithShape="0">
                <a:blip r:embed="rId3"/>
                <a:stretch>
                  <a:fillRect l="-1134" t="-3101" b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2487237" y="1447800"/>
            <a:ext cx="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1i</a:t>
            </a:r>
            <a:endParaRPr lang="es-E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4316037" y="1455821"/>
            <a:ext cx="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s-E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6172200" y="1455821"/>
            <a:ext cx="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es-E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563437" y="3897868"/>
            <a:ext cx="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1i</a:t>
            </a:r>
            <a:endParaRPr lang="es-E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4697037" y="3897868"/>
            <a:ext cx="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s-E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6781800" y="3897868"/>
            <a:ext cx="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es-E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Arcos de costo </a:t>
            </a:r>
            <a:r>
              <a:rPr lang="en-US" dirty="0" err="1" smtClean="0"/>
              <a:t>negativo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506412" y="1282376"/>
                <a:ext cx="8256588" cy="495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sz="2400" dirty="0" smtClean="0">
                    <a:latin typeface="+mn-lt"/>
                  </a:rPr>
                  <a:t>En </a:t>
                </a:r>
                <a:r>
                  <a:rPr lang="es-ES" sz="2400" dirty="0">
                    <a:latin typeface="+mn-lt"/>
                  </a:rPr>
                  <a:t>este tipo de problemas, no se excluye la posibilidad de que en el grafo </a:t>
                </a:r>
                <a:r>
                  <a:rPr lang="es-ES" sz="2400" b="1" u="sng" dirty="0">
                    <a:latin typeface="+mn-lt"/>
                  </a:rPr>
                  <a:t>existan</a:t>
                </a:r>
                <a:r>
                  <a:rPr lang="es-ES" sz="2400" u="sng" dirty="0">
                    <a:latin typeface="+mn-lt"/>
                  </a:rPr>
                  <a:t> </a:t>
                </a:r>
                <a:r>
                  <a:rPr lang="es-ES" sz="2400" b="1" u="sng" dirty="0">
                    <a:latin typeface="+mn-lt"/>
                  </a:rPr>
                  <a:t>arcos con costo </a:t>
                </a:r>
                <a:r>
                  <a:rPr lang="es-ES" sz="2400" b="1" u="sng" dirty="0" smtClean="0">
                    <a:latin typeface="+mn-lt"/>
                  </a:rPr>
                  <a:t>negativo</a:t>
                </a:r>
                <a:endParaRPr lang="es-ES" sz="2400" b="1" u="sng" dirty="0">
                  <a:latin typeface="+mn-lt"/>
                </a:endParaRPr>
              </a:p>
              <a:p>
                <a:pPr eaLnBrk="1" hangingPunct="1"/>
                <a:endParaRPr lang="es-ES" sz="2400" dirty="0">
                  <a:latin typeface="+mn-lt"/>
                </a:endParaRPr>
              </a:p>
              <a:p>
                <a:pPr eaLnBrk="1" hangingPunct="1"/>
                <a:r>
                  <a:rPr lang="es-ES" sz="2400" dirty="0">
                    <a:latin typeface="+mn-lt"/>
                  </a:rPr>
                  <a:t>Si G, </a:t>
                </a:r>
                <a:r>
                  <a:rPr lang="es-ES" sz="2400" b="1" dirty="0">
                    <a:solidFill>
                      <a:srgbClr val="0070C0"/>
                    </a:solidFill>
                    <a:latin typeface="+mn-lt"/>
                  </a:rPr>
                  <a:t>NO tiene ciclos de costo negativo</a:t>
                </a:r>
                <a:r>
                  <a:rPr lang="es-ES" sz="2400" dirty="0">
                    <a:solidFill>
                      <a:srgbClr val="0070C0"/>
                    </a:solidFill>
                    <a:latin typeface="+mn-lt"/>
                  </a:rPr>
                  <a:t>, </a:t>
                </a:r>
                <a:r>
                  <a:rPr lang="es-ES" sz="2400" b="1" dirty="0">
                    <a:solidFill>
                      <a:srgbClr val="0070C0"/>
                    </a:solidFill>
                    <a:latin typeface="+mn-lt"/>
                  </a:rPr>
                  <a:t>alcanzables desde </a:t>
                </a:r>
                <a:r>
                  <a:rPr lang="es-ES" sz="2400" b="1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s-ES" sz="2400" dirty="0">
                    <a:latin typeface="+mn-lt"/>
                  </a:rPr>
                  <a:t>, </a:t>
                </a:r>
                <a:r>
                  <a:rPr lang="es-ES" sz="2400" dirty="0" smtClean="0">
                    <a:latin typeface="+mn-lt"/>
                  </a:rPr>
                  <a:t>entonces,           , alcanzable desde s,               </a:t>
                </a:r>
                <a:r>
                  <a:rPr lang="es-ES" sz="2400" dirty="0">
                    <a:latin typeface="+mn-lt"/>
                  </a:rPr>
                  <a:t>está siempre </a:t>
                </a:r>
                <a:r>
                  <a:rPr lang="es-ES" sz="2400" dirty="0" smtClean="0">
                    <a:latin typeface="+mn-lt"/>
                  </a:rPr>
                  <a:t>definido, aún </a:t>
                </a:r>
                <a:r>
                  <a:rPr lang="es-ES" sz="2400" dirty="0">
                    <a:latin typeface="+mn-lt"/>
                  </a:rPr>
                  <a:t>cuando dicho valor puede ser </a:t>
                </a:r>
                <a:r>
                  <a:rPr lang="es-ES" sz="2400" dirty="0" smtClean="0">
                    <a:latin typeface="+mn-lt"/>
                  </a:rPr>
                  <a:t>negativo</a:t>
                </a:r>
                <a:endParaRPr lang="es-ES" sz="2400" dirty="0">
                  <a:latin typeface="+mn-lt"/>
                </a:endParaRPr>
              </a:p>
              <a:p>
                <a:pPr eaLnBrk="1" hangingPunct="1"/>
                <a:endParaRPr lang="es-ES" sz="2400" dirty="0">
                  <a:latin typeface="+mn-lt"/>
                </a:endParaRPr>
              </a:p>
              <a:p>
                <a:pPr eaLnBrk="1" hangingPunct="1"/>
                <a:r>
                  <a:rPr lang="es-ES" sz="2400" dirty="0">
                    <a:latin typeface="+mn-lt"/>
                  </a:rPr>
                  <a:t>Si existe un ciclo de costo negativo alcanzable desde </a:t>
                </a:r>
                <a:r>
                  <a:rPr lang="es-ES" sz="2400" i="1" dirty="0">
                    <a:latin typeface="+mn-lt"/>
                  </a:rPr>
                  <a:t>s</a:t>
                </a:r>
                <a:r>
                  <a:rPr lang="es-ES" sz="2400" dirty="0">
                    <a:latin typeface="+mn-lt"/>
                  </a:rPr>
                  <a:t>, entonces, los </a:t>
                </a:r>
                <a:r>
                  <a:rPr lang="es-ES" sz="2400" b="1" i="1" dirty="0">
                    <a:latin typeface="+mn-lt"/>
                  </a:rPr>
                  <a:t>caminos de costo mínimo</a:t>
                </a:r>
                <a:r>
                  <a:rPr lang="es-ES" sz="2400" dirty="0">
                    <a:latin typeface="+mn-lt"/>
                  </a:rPr>
                  <a:t> </a:t>
                </a:r>
                <a:r>
                  <a:rPr lang="es-ES" sz="2400" b="1" dirty="0">
                    <a:latin typeface="+mn-lt"/>
                  </a:rPr>
                  <a:t>no están bien </a:t>
                </a:r>
                <a:r>
                  <a:rPr lang="es-ES" sz="2400" b="1" dirty="0" smtClean="0">
                    <a:latin typeface="+mn-lt"/>
                  </a:rPr>
                  <a:t>definidos</a:t>
                </a:r>
              </a:p>
              <a:p>
                <a:pPr eaLnBrk="1" hangingPunct="1"/>
                <a:r>
                  <a:rPr lang="es-ES" sz="2400" dirty="0" smtClean="0">
                    <a:latin typeface="+mn-lt"/>
                  </a:rPr>
                  <a:t> </a:t>
                </a:r>
                <a:endParaRPr lang="es-ES" sz="2400" dirty="0">
                  <a:latin typeface="+mn-lt"/>
                </a:endParaRPr>
              </a:p>
              <a:p>
                <a:pPr eaLnBrk="1" hangingPunct="1"/>
                <a:r>
                  <a:rPr lang="es-ES" sz="2400" dirty="0" smtClean="0">
                    <a:latin typeface="+mn-lt"/>
                  </a:rPr>
                  <a:t>- Si </a:t>
                </a:r>
                <a:r>
                  <a:rPr lang="es-ES" sz="2400" dirty="0">
                    <a:latin typeface="+mn-lt"/>
                  </a:rPr>
                  <a:t>existe un ciclo de costo negativo sobre algún camino de </a:t>
                </a:r>
                <a:r>
                  <a:rPr lang="es-ES" sz="2400" i="1" dirty="0">
                    <a:latin typeface="+mn-lt"/>
                  </a:rPr>
                  <a:t>s</a:t>
                </a:r>
                <a:r>
                  <a:rPr lang="es-ES" sz="2400" dirty="0">
                    <a:latin typeface="+mn-lt"/>
                  </a:rPr>
                  <a:t> a </a:t>
                </a:r>
                <a:r>
                  <a:rPr lang="es-ES" sz="2400" i="1" dirty="0">
                    <a:latin typeface="+mn-lt"/>
                  </a:rPr>
                  <a:t>v</a:t>
                </a:r>
                <a:r>
                  <a:rPr lang="es-ES" sz="2400" dirty="0">
                    <a:latin typeface="+mn-lt"/>
                  </a:rPr>
                  <a:t>, entonces se </a:t>
                </a:r>
                <a:r>
                  <a:rPr lang="es-ES" sz="2400" dirty="0" smtClean="0">
                    <a:latin typeface="+mn-lt"/>
                  </a:rPr>
                  <a:t>define                   = -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  <a:ea typeface="Cambria Math"/>
                      </a:rPr>
                      <m:t>∞</m:t>
                    </m:r>
                  </m:oMath>
                </a14:m>
                <a:endParaRPr lang="es-ES" sz="2800" dirty="0" smtClean="0">
                  <a:latin typeface="+mn-lt"/>
                  <a:sym typeface="Symbol" pitchFamily="18" charset="2"/>
                </a:endParaRPr>
              </a:p>
              <a:p>
                <a:pPr eaLnBrk="1" hangingPunct="1"/>
                <a:r>
                  <a:rPr lang="en-US" sz="2400" dirty="0" smtClean="0">
                    <a:latin typeface="+mn-lt"/>
                    <a:sym typeface="Symbol" pitchFamily="18" charset="2"/>
                  </a:rPr>
                  <a:t>- Si </a:t>
                </a:r>
                <a:r>
                  <a:rPr lang="en-US" sz="2400" i="1" dirty="0" smtClean="0">
                    <a:latin typeface="+mn-lt"/>
                    <a:sym typeface="Symbol" pitchFamily="18" charset="2"/>
                  </a:rPr>
                  <a:t>v</a:t>
                </a:r>
                <a:r>
                  <a:rPr lang="en-US" sz="2400" dirty="0" smtClean="0">
                    <a:latin typeface="+mn-lt"/>
                    <a:sym typeface="Symbol" pitchFamily="18" charset="2"/>
                  </a:rPr>
                  <a:t> NO </a:t>
                </a:r>
                <a:r>
                  <a:rPr lang="en-US" sz="2400" dirty="0" err="1" smtClean="0">
                    <a:latin typeface="+mn-lt"/>
                    <a:sym typeface="Symbol" pitchFamily="18" charset="2"/>
                  </a:rPr>
                  <a:t>es</a:t>
                </a:r>
                <a:r>
                  <a:rPr lang="en-US" sz="2400" dirty="0" smtClean="0">
                    <a:latin typeface="+mn-lt"/>
                    <a:sym typeface="Symbol" pitchFamily="18" charset="2"/>
                  </a:rPr>
                  <a:t> </a:t>
                </a:r>
                <a:r>
                  <a:rPr lang="en-US" sz="2400" dirty="0" err="1" smtClean="0">
                    <a:latin typeface="+mn-lt"/>
                    <a:sym typeface="Symbol" pitchFamily="18" charset="2"/>
                  </a:rPr>
                  <a:t>alcanzable</a:t>
                </a:r>
                <a:r>
                  <a:rPr lang="en-US" sz="2400" dirty="0" smtClean="0">
                    <a:latin typeface="+mn-lt"/>
                    <a:sym typeface="Symbol" pitchFamily="18" charset="2"/>
                  </a:rPr>
                  <a:t> </a:t>
                </a:r>
                <a:r>
                  <a:rPr lang="en-US" sz="2400" dirty="0" err="1" smtClean="0">
                    <a:latin typeface="+mn-lt"/>
                    <a:sym typeface="Symbol" pitchFamily="18" charset="2"/>
                  </a:rPr>
                  <a:t>desde</a:t>
                </a:r>
                <a:r>
                  <a:rPr lang="en-US" sz="2400" dirty="0" smtClean="0">
                    <a:latin typeface="+mn-lt"/>
                    <a:sym typeface="Symbol" pitchFamily="18" charset="2"/>
                  </a:rPr>
                  <a:t> s, </a:t>
                </a:r>
                <a:r>
                  <a:rPr lang="en-US" sz="2400" dirty="0" err="1" smtClean="0">
                    <a:latin typeface="+mn-lt"/>
                    <a:sym typeface="Symbol" pitchFamily="18" charset="2"/>
                  </a:rPr>
                  <a:t>entonces</a:t>
                </a:r>
                <a:r>
                  <a:rPr lang="en-US" sz="2400" dirty="0" smtClean="0">
                    <a:latin typeface="+mn-lt"/>
                    <a:sym typeface="Symbol" pitchFamily="18" charset="2"/>
                  </a:rPr>
                  <a:t>,              = </a:t>
                </a:r>
                <a14:m>
                  <m:oMath xmlns:m="http://schemas.openxmlformats.org/officeDocument/2006/math">
                    <m:r>
                      <a:rPr lang="es-ES" sz="2400" b="0" i="1">
                        <a:latin typeface="Cambria Math" panose="02040503050406030204" pitchFamily="18" charset="0"/>
                        <a:ea typeface="Cambria Math"/>
                      </a:rPr>
                      <m:t>∞</m:t>
                    </m:r>
                  </m:oMath>
                </a14:m>
                <a:endParaRPr lang="es-ES" sz="2400" dirty="0">
                  <a:latin typeface="+mn-lt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2" y="1282376"/>
                <a:ext cx="8256588" cy="4955203"/>
              </a:xfrm>
              <a:prstGeom prst="rect">
                <a:avLst/>
              </a:prstGeom>
              <a:blipFill rotWithShape="0">
                <a:blip r:embed="rId2"/>
                <a:stretch>
                  <a:fillRect l="-1107" t="-984" r="-1255" b="-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1784350" y="2743200"/>
            <a:ext cx="1187450" cy="476250"/>
            <a:chOff x="0" y="2082"/>
            <a:chExt cx="748" cy="300"/>
          </a:xfrm>
        </p:grpSpPr>
        <p:sp>
          <p:nvSpPr>
            <p:cNvPr id="6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2103"/>
              <a:ext cx="74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76" y="2097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Times New Roman" pitchFamily="18" charset="0"/>
                </a:rPr>
                <a:t>V</a:t>
              </a:r>
              <a:endParaRPr lang="es-ES_tradnl" sz="2400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24" y="2109"/>
              <a:ext cx="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Times New Roman" pitchFamily="18" charset="0"/>
                </a:rPr>
                <a:t>v</a:t>
              </a:r>
              <a:endParaRPr lang="es-ES_tradnl" sz="2400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32" y="2106"/>
              <a:ext cx="1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Symbol" pitchFamily="18" charset="2"/>
                </a:rPr>
                <a:t>Î</a:t>
              </a:r>
              <a:endParaRPr lang="es-ES_tradnl" sz="2400" dirty="0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8" y="2082"/>
              <a:ext cx="1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Symbol" pitchFamily="18" charset="2"/>
                </a:rPr>
                <a:t>"</a:t>
              </a:r>
              <a:endParaRPr lang="es-ES_tradnl" sz="2400" dirty="0"/>
            </a:p>
          </p:txBody>
        </p:sp>
      </p:grpSp>
      <p:grpSp>
        <p:nvGrpSpPr>
          <p:cNvPr id="11" name="Group 16"/>
          <p:cNvGrpSpPr>
            <a:grpSpLocks noChangeAspect="1"/>
          </p:cNvGrpSpPr>
          <p:nvPr/>
        </p:nvGrpSpPr>
        <p:grpSpPr bwMode="auto">
          <a:xfrm>
            <a:off x="5105400" y="2776541"/>
            <a:ext cx="1116013" cy="498475"/>
            <a:chOff x="0" y="2097"/>
            <a:chExt cx="703" cy="314"/>
          </a:xfrm>
        </p:grpSpPr>
        <p:sp>
          <p:nvSpPr>
            <p:cNvPr id="12" name="AutoShape 15"/>
            <p:cNvSpPr>
              <a:spLocks noChangeAspect="1" noChangeArrowheads="1" noTextEdit="1"/>
            </p:cNvSpPr>
            <p:nvPr/>
          </p:nvSpPr>
          <p:spPr bwMode="auto">
            <a:xfrm>
              <a:off x="0" y="2097"/>
              <a:ext cx="70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528" y="210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Times New Roman" pitchFamily="18" charset="0"/>
                </a:rPr>
                <a:t>)</a:t>
              </a:r>
              <a:endParaRPr lang="es-ES_tradnl" sz="2400" dirty="0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36" y="210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Times New Roman" pitchFamily="18" charset="0"/>
                </a:rPr>
                <a:t>,</a:t>
              </a:r>
              <a:endParaRPr lang="es-ES_tradnl" sz="2400" dirty="0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80" y="210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>
                  <a:latin typeface="Times New Roman" pitchFamily="18" charset="0"/>
                </a:rPr>
                <a:t>(</a:t>
              </a:r>
              <a:endParaRPr lang="es-ES_tradnl" sz="2400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408" y="2103"/>
              <a:ext cx="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Times New Roman" pitchFamily="18" charset="0"/>
                </a:rPr>
                <a:t>v</a:t>
              </a:r>
              <a:endParaRPr lang="es-ES_tradnl" sz="2400" dirty="0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59" y="2103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Times New Roman" pitchFamily="18" charset="0"/>
                </a:rPr>
                <a:t>s</a:t>
              </a:r>
              <a:endParaRPr lang="es-ES_tradnl" sz="2400" dirty="0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60" y="2100"/>
              <a:ext cx="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Symbol" pitchFamily="18" charset="2"/>
                </a:rPr>
                <a:t>d</a:t>
              </a:r>
              <a:endParaRPr lang="es-ES_tradnl" sz="2400" dirty="0"/>
            </a:p>
          </p:txBody>
        </p:sp>
      </p:grpSp>
      <p:grpSp>
        <p:nvGrpSpPr>
          <p:cNvPr id="19" name="Group 23"/>
          <p:cNvGrpSpPr>
            <a:grpSpLocks noChangeAspect="1"/>
          </p:cNvGrpSpPr>
          <p:nvPr/>
        </p:nvGrpSpPr>
        <p:grpSpPr bwMode="auto">
          <a:xfrm>
            <a:off x="3106365" y="5314545"/>
            <a:ext cx="1116012" cy="531812"/>
            <a:chOff x="0" y="2076"/>
            <a:chExt cx="703" cy="335"/>
          </a:xfrm>
        </p:grpSpPr>
        <p:sp>
          <p:nvSpPr>
            <p:cNvPr id="20" name="AutoShape 24"/>
            <p:cNvSpPr>
              <a:spLocks noChangeAspect="1" noChangeArrowheads="1" noTextEdit="1"/>
            </p:cNvSpPr>
            <p:nvPr/>
          </p:nvSpPr>
          <p:spPr bwMode="auto">
            <a:xfrm>
              <a:off x="0" y="2097"/>
              <a:ext cx="70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586" y="210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Times New Roman" pitchFamily="18" charset="0"/>
                </a:rPr>
                <a:t>)</a:t>
              </a:r>
              <a:endParaRPr lang="es-ES_tradnl" sz="2400" dirty="0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87" y="210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Times New Roman" pitchFamily="18" charset="0"/>
                </a:rPr>
                <a:t>,</a:t>
              </a:r>
              <a:endParaRPr lang="es-ES_tradnl" sz="2400" dirty="0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80" y="210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Times New Roman" pitchFamily="18" charset="0"/>
                </a:rPr>
                <a:t>(</a:t>
              </a:r>
              <a:endParaRPr lang="es-ES_tradnl" sz="2400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73" y="2103"/>
              <a:ext cx="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Times New Roman" pitchFamily="18" charset="0"/>
                </a:rPr>
                <a:t>v</a:t>
              </a:r>
              <a:endParaRPr lang="es-ES_tradnl" sz="2400" dirty="0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59" y="2103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>
                  <a:latin typeface="Times New Roman" pitchFamily="18" charset="0"/>
                </a:rPr>
                <a:t>s</a:t>
              </a:r>
              <a:endParaRPr lang="es-ES_tradnl" sz="2400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21" y="2076"/>
              <a:ext cx="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Symbol" pitchFamily="18" charset="2"/>
                </a:rPr>
                <a:t>d</a:t>
              </a:r>
              <a:endParaRPr lang="es-ES_tradnl" sz="2400" dirty="0"/>
            </a:p>
          </p:txBody>
        </p:sp>
      </p:grpSp>
      <p:sp>
        <p:nvSpPr>
          <p:cNvPr id="3" name="2 Rectángulo redondeado"/>
          <p:cNvSpPr/>
          <p:nvPr/>
        </p:nvSpPr>
        <p:spPr>
          <a:xfrm>
            <a:off x="370226" y="2342745"/>
            <a:ext cx="8392774" cy="1219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 redondeado"/>
          <p:cNvSpPr/>
          <p:nvPr/>
        </p:nvSpPr>
        <p:spPr>
          <a:xfrm>
            <a:off x="381000" y="3733800"/>
            <a:ext cx="8382000" cy="990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Group 23"/>
          <p:cNvGrpSpPr>
            <a:grpSpLocks noChangeAspect="1"/>
          </p:cNvGrpSpPr>
          <p:nvPr/>
        </p:nvGrpSpPr>
        <p:grpSpPr bwMode="auto">
          <a:xfrm>
            <a:off x="5570560" y="5702940"/>
            <a:ext cx="1116012" cy="531812"/>
            <a:chOff x="0" y="2076"/>
            <a:chExt cx="703" cy="335"/>
          </a:xfrm>
        </p:grpSpPr>
        <p:sp>
          <p:nvSpPr>
            <p:cNvPr id="29" name="AutoShape 24"/>
            <p:cNvSpPr>
              <a:spLocks noChangeAspect="1" noChangeArrowheads="1" noTextEdit="1"/>
            </p:cNvSpPr>
            <p:nvPr/>
          </p:nvSpPr>
          <p:spPr bwMode="auto">
            <a:xfrm>
              <a:off x="0" y="2097"/>
              <a:ext cx="70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86" y="210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>
                  <a:latin typeface="Times New Roman" pitchFamily="18" charset="0"/>
                </a:rPr>
                <a:t>)</a:t>
              </a:r>
              <a:endParaRPr lang="es-ES_tradnl" sz="2400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87" y="210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Times New Roman" pitchFamily="18" charset="0"/>
                </a:rPr>
                <a:t>,</a:t>
              </a:r>
              <a:endParaRPr lang="es-ES_tradnl" sz="2400" dirty="0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80" y="210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dirty="0">
                  <a:latin typeface="Times New Roman" pitchFamily="18" charset="0"/>
                </a:rPr>
                <a:t>(</a:t>
              </a:r>
              <a:endParaRPr lang="es-ES_tradnl" sz="2400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73" y="2103"/>
              <a:ext cx="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>
                  <a:latin typeface="Times New Roman" pitchFamily="18" charset="0"/>
                </a:rPr>
                <a:t>v</a:t>
              </a:r>
              <a:endParaRPr lang="es-ES_tradnl" sz="2400" dirty="0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59" y="2103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>
                  <a:latin typeface="Times New Roman" pitchFamily="18" charset="0"/>
                </a:rPr>
                <a:t>s</a:t>
              </a:r>
              <a:endParaRPr lang="es-ES_tradnl" sz="2400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1" y="2076"/>
              <a:ext cx="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2400" i="1" dirty="0" smtClean="0">
                  <a:latin typeface="Symbol" pitchFamily="18" charset="2"/>
                </a:rPr>
                <a:t>d</a:t>
              </a:r>
              <a:endParaRPr lang="es-ES_tradn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Words>5888</Words>
  <Application>Microsoft Office PowerPoint</Application>
  <PresentationFormat>On-screen Show (4:3)</PresentationFormat>
  <Paragraphs>1111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Segoe UI Semibold</vt:lpstr>
      <vt:lpstr>Symbol</vt:lpstr>
      <vt:lpstr>Times New Roman</vt:lpstr>
      <vt:lpstr>Wingdings</vt:lpstr>
      <vt:lpstr>Office Theme</vt:lpstr>
      <vt:lpstr>Problema de los caminos de costo mínimo partiendo desde un solo origen  (Single-Source Shortest Paths)</vt:lpstr>
      <vt:lpstr>PowerPoint Presentation</vt:lpstr>
      <vt:lpstr>Problema de los caminos de costo mínimo</vt:lpstr>
      <vt:lpstr>Otros problemas que pueden ser resueltos</vt:lpstr>
      <vt:lpstr>PowerPoint Presentation</vt:lpstr>
      <vt:lpstr>camino de costo mínimo</vt:lpstr>
      <vt:lpstr>Subestructura óptima de un camino de costo mínimo </vt:lpstr>
      <vt:lpstr>PowerPoint Presentation</vt:lpstr>
      <vt:lpstr>Arcos de costo negativo</vt:lpstr>
      <vt:lpstr>Ciclos de costo negativo</vt:lpstr>
      <vt:lpstr>Algoritmos que dan solución al problema</vt:lpstr>
      <vt:lpstr>Existencia de ciclos en el camino de costo mínimo</vt:lpstr>
      <vt:lpstr>PowerPoint Presentation</vt:lpstr>
      <vt:lpstr>Representando caminos de costo mínimo</vt:lpstr>
      <vt:lpstr>Determinar secuencia de vértices en un camino </vt:lpstr>
      <vt:lpstr>Árbol de los caminos de costo mínimo </vt:lpstr>
      <vt:lpstr>Árbol de los caminos de costo mínimo </vt:lpstr>
      <vt:lpstr>Técnica de relajación (RELAX)</vt:lpstr>
      <vt:lpstr>Técnica de relajación (RELAX)</vt:lpstr>
      <vt:lpstr>Consideraciones sobre los algoritmos</vt:lpstr>
      <vt:lpstr>Propiedades</vt:lpstr>
      <vt:lpstr>Propiedades</vt:lpstr>
      <vt:lpstr>Propiedades</vt:lpstr>
      <vt:lpstr>Propiedades</vt:lpstr>
      <vt:lpstr>Propiedades</vt:lpstr>
      <vt:lpstr>Propiedades</vt:lpstr>
      <vt:lpstr>Propiedades</vt:lpstr>
      <vt:lpstr>Propiedades</vt:lpstr>
      <vt:lpstr>PowerPoint Presentation</vt:lpstr>
      <vt:lpstr>Algoritmo DAG</vt:lpstr>
      <vt:lpstr>Algoritmo DAG</vt:lpstr>
      <vt:lpstr>Algoritmo DAG</vt:lpstr>
      <vt:lpstr>PowerPoint Presentation</vt:lpstr>
      <vt:lpstr>PowerPoint Presentation</vt:lpstr>
      <vt:lpstr>PowerPoint Presentation</vt:lpstr>
      <vt:lpstr>PowerPoint Presentation</vt:lpstr>
      <vt:lpstr>Complejidad temporal – Algoritmo DAG</vt:lpstr>
      <vt:lpstr>Subgrafo predecesor</vt:lpstr>
      <vt:lpstr>Correctitud del DAG</vt:lpstr>
      <vt:lpstr>Correctitud del DAG</vt:lpstr>
      <vt:lpstr>PowerPoint Presentation</vt:lpstr>
      <vt:lpstr>PowerPoint Presentation</vt:lpstr>
      <vt:lpstr>Algoritmo de Dijkstra</vt:lpstr>
      <vt:lpstr>Algoritmo de Dijkstra</vt:lpstr>
      <vt:lpstr>PowerPoint Presentation</vt:lpstr>
      <vt:lpstr>Ejecutando el algoritmo de Dijkstra</vt:lpstr>
      <vt:lpstr>Ejecutando el algoritmo de Dijkstra</vt:lpstr>
      <vt:lpstr>Correctitud  del algoritmo de Dijkstra</vt:lpstr>
      <vt:lpstr>Correctitud del algoritmo de Dijkstra</vt:lpstr>
      <vt:lpstr>Correctitud del algoritmo de Dijkstra</vt:lpstr>
      <vt:lpstr>Correctitud del algoritmo de Dijkstra</vt:lpstr>
      <vt:lpstr>Correctitud del algoritmo de Dijkstra</vt:lpstr>
      <vt:lpstr>Correctitud del algoritmo de Dijkstra</vt:lpstr>
      <vt:lpstr>Correctitud del algoritmo de Dijkstra</vt:lpstr>
      <vt:lpstr>PowerPoint Presentation</vt:lpstr>
      <vt:lpstr>Correctitud del algoritmo de Dijkstra</vt:lpstr>
      <vt:lpstr>Complejidad temporal del algoritmo de Dijkstra</vt:lpstr>
      <vt:lpstr>Complejidad temporal del algoritmo de Dijkstra</vt:lpstr>
      <vt:lpstr>Complejidad temporal del algoritmo de Dijkstra</vt:lpstr>
      <vt:lpstr>PowerPoint Presentation</vt:lpstr>
    </vt:vector>
  </TitlesOfParts>
  <Company>Windows 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</dc:creator>
  <cp:lastModifiedBy>Alberto</cp:lastModifiedBy>
  <cp:revision>580</cp:revision>
  <dcterms:created xsi:type="dcterms:W3CDTF">2012-09-08T03:23:23Z</dcterms:created>
  <dcterms:modified xsi:type="dcterms:W3CDTF">2019-03-25T14:40:59Z</dcterms:modified>
</cp:coreProperties>
</file>