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01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4DA77-5E3F-4C47-B56E-0EADC35642C9}">
          <p14:sldIdLst>
            <p14:sldId id="301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FF7C80"/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11" autoAdjust="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C208-6BCA-4D3E-A6DD-7411D347D29E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EC4E6-EB9B-4DBD-A59E-FBE59A19C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4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1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3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1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1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7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9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7"/>
            <a:ext cx="8991600" cy="639763"/>
          </a:xfrm>
        </p:spPr>
        <p:txBody>
          <a:bodyPr/>
          <a:lstStyle>
            <a:lvl1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7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4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796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56BF-1539-4566-8815-1806AC653862}" type="datetimeFigureOut">
              <a:rPr lang="es-ES_tradnl" smtClean="0"/>
              <a:pPr/>
              <a:t>08/05/2018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9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467600" cy="23876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4800" dirty="0">
                <a:latin typeface="Times New Roman" pitchFamily="18" charset="0"/>
                <a:cs typeface="Times New Roman" pitchFamily="18" charset="0"/>
              </a:rPr>
              <a:t>Problema de los caminos de costo mínimo partiendo desde un solo </a:t>
            </a:r>
            <a:r>
              <a:rPr lang="es-ES_tradnl" sz="4800" dirty="0" smtClean="0">
                <a:latin typeface="Times New Roman" pitchFamily="18" charset="0"/>
                <a:cs typeface="Times New Roman" pitchFamily="18" charset="0"/>
              </a:rPr>
              <a:t>origen: </a:t>
            </a:r>
            <a:br>
              <a:rPr lang="es-ES_tradnl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s-ES_tradnl" sz="4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Algortimo</a:t>
            </a:r>
            <a:r>
              <a:rPr lang="es-ES_tradnl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ES_tradnl" sz="4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Bellman</a:t>
            </a:r>
            <a:r>
              <a:rPr lang="es-ES_tradnl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Ford </a:t>
            </a:r>
            <a:endParaRPr lang="es-ES_tradnl" sz="31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Bibliografía</a:t>
            </a:r>
            <a:r>
              <a:rPr lang="en-US" dirty="0"/>
              <a:t>:  “Introduction to Algorithms”. Second Edition.  </a:t>
            </a:r>
          </a:p>
          <a:p>
            <a:r>
              <a:rPr lang="en-US" dirty="0"/>
              <a:t>The MIT Press. Massachusetts Institute of Technology. Cambridge, Massachusetts 02142.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://mitpress.mit.edu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</a:t>
            </a:r>
          </a:p>
          <a:p>
            <a:endParaRPr lang="en-US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0638" y="228600"/>
            <a:ext cx="10037762" cy="6416675"/>
            <a:chOff x="13" y="144"/>
            <a:chExt cx="6323" cy="404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96" y="240"/>
              <a:ext cx="4128" cy="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	Ini	1.	2.	3.	4.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sz="3200"/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d[z]	0	0	0	0	0	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d[u]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6	6	2	2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d[v]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4	4	4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d[x]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7	7	7	7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/>
                <a:t>d[y]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</a:t>
              </a:r>
              <a:r>
                <a:rPr lang="en-US" sz="3200">
                  <a:sym typeface="Symbol" pitchFamily="18" charset="2"/>
                </a:rPr>
                <a:t></a:t>
              </a:r>
              <a:r>
                <a:rPr lang="en-US" sz="3200"/>
                <a:t>	2	2     -2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sz="3200"/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>
                  <a:sym typeface="Symbol" pitchFamily="18" charset="2"/>
                </a:rPr>
                <a:t></a:t>
              </a:r>
              <a:r>
                <a:rPr lang="en-US" sz="3200"/>
                <a:t>[z]	-	-	-	-	-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>
                  <a:sym typeface="Symbol" pitchFamily="18" charset="2"/>
                </a:rPr>
                <a:t></a:t>
              </a:r>
              <a:r>
                <a:rPr lang="en-US" sz="3200"/>
                <a:t>[u]	-	z	z	v	v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>
                  <a:sym typeface="Symbol" pitchFamily="18" charset="2"/>
                </a:rPr>
                <a:t></a:t>
              </a:r>
              <a:r>
                <a:rPr lang="en-US" sz="3200"/>
                <a:t>[v]	-	-	x	x	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>
                  <a:sym typeface="Symbol" pitchFamily="18" charset="2"/>
                </a:rPr>
                <a:t></a:t>
              </a:r>
              <a:r>
                <a:rPr lang="en-US" sz="3200"/>
                <a:t>[x]	-	z	z	z	z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3200">
                  <a:sym typeface="Symbol" pitchFamily="18" charset="2"/>
                </a:rPr>
                <a:t></a:t>
              </a:r>
              <a:r>
                <a:rPr lang="en-US" sz="3200"/>
                <a:t>[y]	-	-	u	u	u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" y="144"/>
              <a:ext cx="3264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" y="576"/>
              <a:ext cx="3264" cy="18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" y="2448"/>
              <a:ext cx="3264" cy="1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2" y="14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86" y="14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23" y="14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59" y="14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696" y="144"/>
              <a:ext cx="0" cy="4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1222" y="1658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789" y="1357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352" y="1056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2889" y="1981"/>
              <a:ext cx="336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3334" y="16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z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862" y="16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x</a:t>
              </a:r>
            </a:p>
          </p:txBody>
        </p:sp>
        <p:cxnSp>
          <p:nvCxnSpPr>
            <p:cNvPr id="20" name="AutoShape 26"/>
            <p:cNvCxnSpPr>
              <a:cxnSpLocks noChangeShapeType="1"/>
              <a:stCxn id="18" idx="6"/>
              <a:endCxn id="19" idx="2"/>
            </p:cNvCxnSpPr>
            <p:nvPr/>
          </p:nvCxnSpPr>
          <p:spPr bwMode="auto">
            <a:xfrm>
              <a:off x="3634" y="1824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334" y="131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z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3862" y="131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x</a:t>
              </a:r>
            </a:p>
          </p:txBody>
        </p:sp>
        <p:cxnSp>
          <p:nvCxnSpPr>
            <p:cNvPr id="23" name="AutoShape 29"/>
            <p:cNvCxnSpPr>
              <a:cxnSpLocks noChangeShapeType="1"/>
              <a:stCxn id="21" idx="6"/>
              <a:endCxn id="22" idx="2"/>
            </p:cNvCxnSpPr>
            <p:nvPr/>
          </p:nvCxnSpPr>
          <p:spPr bwMode="auto">
            <a:xfrm>
              <a:off x="3634" y="1462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4390" y="134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v</a:t>
              </a:r>
            </a:p>
          </p:txBody>
        </p:sp>
        <p:cxnSp>
          <p:nvCxnSpPr>
            <p:cNvPr id="25" name="AutoShape 31"/>
            <p:cNvCxnSpPr>
              <a:cxnSpLocks noChangeShapeType="1"/>
              <a:endCxn id="24" idx="2"/>
            </p:cNvCxnSpPr>
            <p:nvPr/>
          </p:nvCxnSpPr>
          <p:spPr bwMode="auto">
            <a:xfrm>
              <a:off x="4162" y="1488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334" y="98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z</a:t>
              </a:r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3862" y="98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x</a:t>
              </a:r>
            </a:p>
          </p:txBody>
        </p:sp>
        <p:cxnSp>
          <p:nvCxnSpPr>
            <p:cNvPr id="28" name="AutoShape 34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3634" y="1126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4390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v</a:t>
              </a:r>
            </a:p>
          </p:txBody>
        </p:sp>
        <p:cxnSp>
          <p:nvCxnSpPr>
            <p:cNvPr id="30" name="AutoShape 36"/>
            <p:cNvCxnSpPr>
              <a:cxnSpLocks noChangeShapeType="1"/>
              <a:endCxn id="29" idx="2"/>
            </p:cNvCxnSpPr>
            <p:nvPr/>
          </p:nvCxnSpPr>
          <p:spPr bwMode="auto">
            <a:xfrm>
              <a:off x="4162" y="1152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4918" y="100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u</a:t>
              </a:r>
            </a:p>
          </p:txBody>
        </p:sp>
        <p:cxnSp>
          <p:nvCxnSpPr>
            <p:cNvPr id="32" name="AutoShape 38"/>
            <p:cNvCxnSpPr>
              <a:cxnSpLocks noChangeShapeType="1"/>
              <a:endCxn id="31" idx="2"/>
            </p:cNvCxnSpPr>
            <p:nvPr/>
          </p:nvCxnSpPr>
          <p:spPr bwMode="auto">
            <a:xfrm>
              <a:off x="4690" y="1152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3334" y="201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z</a:t>
              </a: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3862" y="201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x</a:t>
              </a:r>
            </a:p>
          </p:txBody>
        </p:sp>
        <p:cxnSp>
          <p:nvCxnSpPr>
            <p:cNvPr id="35" name="AutoShape 41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3634" y="2160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4390" y="204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v</a:t>
              </a:r>
            </a:p>
          </p:txBody>
        </p:sp>
        <p:cxnSp>
          <p:nvCxnSpPr>
            <p:cNvPr id="37" name="AutoShape 43"/>
            <p:cNvCxnSpPr>
              <a:cxnSpLocks noChangeShapeType="1"/>
              <a:endCxn id="36" idx="2"/>
            </p:cNvCxnSpPr>
            <p:nvPr/>
          </p:nvCxnSpPr>
          <p:spPr bwMode="auto">
            <a:xfrm>
              <a:off x="4162" y="2186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4918" y="204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u</a:t>
              </a:r>
            </a:p>
          </p:txBody>
        </p:sp>
        <p:cxnSp>
          <p:nvCxnSpPr>
            <p:cNvPr id="39" name="AutoShape 45"/>
            <p:cNvCxnSpPr>
              <a:cxnSpLocks noChangeShapeType="1"/>
              <a:endCxn id="38" idx="2"/>
            </p:cNvCxnSpPr>
            <p:nvPr/>
          </p:nvCxnSpPr>
          <p:spPr bwMode="auto">
            <a:xfrm>
              <a:off x="4690" y="2186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5446" y="206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y</a:t>
              </a:r>
            </a:p>
          </p:txBody>
        </p:sp>
        <p:cxnSp>
          <p:nvCxnSpPr>
            <p:cNvPr id="41" name="AutoShape 47"/>
            <p:cNvCxnSpPr>
              <a:cxnSpLocks noChangeShapeType="1"/>
              <a:endCxn id="40" idx="2"/>
            </p:cNvCxnSpPr>
            <p:nvPr/>
          </p:nvCxnSpPr>
          <p:spPr bwMode="auto">
            <a:xfrm>
              <a:off x="5218" y="2208"/>
              <a:ext cx="2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128" y="1680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1"/>
                <a:t>long 1 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656" y="134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1"/>
                <a:t>long 2 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5184" y="100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1"/>
                <a:t>lon 3 </a:t>
              </a:r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5136" y="177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1" dirty="0"/>
                <a:t>long 4 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3408" y="2477"/>
              <a:ext cx="22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i="1" dirty="0"/>
                <a:t>En la 1a. se </a:t>
              </a:r>
              <a:r>
                <a:rPr lang="en-US" sz="2000" i="1" dirty="0" err="1"/>
                <a:t>halla</a:t>
              </a:r>
              <a:r>
                <a:rPr lang="en-US" sz="2000" i="1" dirty="0"/>
                <a:t> el costo min para </a:t>
              </a:r>
              <a:r>
                <a:rPr lang="en-US" sz="2000" i="1" dirty="0" err="1"/>
                <a:t>todos</a:t>
              </a:r>
              <a:r>
                <a:rPr lang="en-US" sz="2000" i="1" dirty="0"/>
                <a:t> los </a:t>
              </a:r>
              <a:r>
                <a:rPr lang="en-US" sz="2000" i="1" dirty="0" err="1"/>
                <a:t>caminos</a:t>
              </a:r>
              <a:r>
                <a:rPr lang="en-US" sz="2000" i="1" dirty="0"/>
                <a:t> de costo min con long 1 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3408" y="3197"/>
              <a:ext cx="220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i="1"/>
                <a:t>En la 2a. se halla el costo min para todos los caminos de costo min con long 2 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2000" i="1"/>
                <a:t>....... Y así sucesivamente</a:t>
              </a:r>
              <a:r>
                <a:rPr lang="en-US" sz="2400" i="1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5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8 Grupo"/>
          <p:cNvGrpSpPr/>
          <p:nvPr/>
        </p:nvGrpSpPr>
        <p:grpSpPr>
          <a:xfrm>
            <a:off x="152400" y="57864"/>
            <a:ext cx="8991600" cy="5047536"/>
            <a:chOff x="152400" y="-685800"/>
            <a:chExt cx="8991600" cy="504753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52400" y="-685800"/>
              <a:ext cx="8991600" cy="504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800" dirty="0">
                  <a:latin typeface="+mn-lt"/>
                </a:rPr>
                <a:t>E</a:t>
              </a:r>
              <a:r>
                <a:rPr lang="es-ES" sz="2800" dirty="0" smtClean="0">
                  <a:latin typeface="+mn-lt"/>
                </a:rPr>
                <a:t>l </a:t>
              </a:r>
              <a:r>
                <a:rPr lang="es-ES" sz="2800" dirty="0">
                  <a:latin typeface="+mn-lt"/>
                </a:rPr>
                <a:t>algoritmo se basa, fundamentalmente, en la aplicación consecuente y progresiva </a:t>
              </a:r>
              <a:r>
                <a:rPr lang="es-ES" sz="2800" dirty="0" smtClean="0">
                  <a:latin typeface="+mn-lt"/>
                </a:rPr>
                <a:t>de la </a:t>
              </a:r>
              <a:r>
                <a:rPr lang="es-ES" sz="2800" b="1" dirty="0" smtClean="0">
                  <a:latin typeface="+mn-lt"/>
                </a:rPr>
                <a:t>Propiedad de la Convergencia</a:t>
              </a:r>
              <a:endParaRPr lang="es-ES" sz="2800" b="1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s-ES" sz="2800" dirty="0">
                  <a:latin typeface="+mn-lt"/>
                </a:rPr>
                <a:t>Tras las inicializaciones, </a:t>
              </a:r>
              <a:r>
                <a:rPr lang="es-ES" sz="2800" b="1" i="1" dirty="0">
                  <a:latin typeface="+mn-lt"/>
                </a:rPr>
                <a:t>d[s]</a:t>
              </a:r>
              <a:r>
                <a:rPr lang="es-ES" sz="2800" dirty="0">
                  <a:latin typeface="+mn-lt"/>
                </a:rPr>
                <a:t> = </a:t>
              </a:r>
              <a:r>
                <a:rPr lang="es-ES" sz="2800" b="1" i="1" dirty="0">
                  <a:latin typeface="+mn-lt"/>
                </a:rPr>
                <a:t>0</a:t>
              </a:r>
              <a:r>
                <a:rPr lang="es-ES" sz="2800" dirty="0">
                  <a:latin typeface="+mn-lt"/>
                </a:rPr>
                <a:t> = </a:t>
              </a:r>
              <a:r>
                <a:rPr lang="en-US" sz="2800" dirty="0">
                  <a:latin typeface="+mn-lt"/>
                </a:rPr>
                <a:t>             , </a:t>
              </a:r>
              <a:r>
                <a:rPr lang="es-ES" sz="2800" dirty="0">
                  <a:latin typeface="+mn-lt"/>
                </a:rPr>
                <a:t>por tanto, según </a:t>
              </a:r>
              <a:r>
                <a:rPr lang="es-ES" sz="2800" dirty="0" smtClean="0">
                  <a:latin typeface="+mn-lt"/>
                </a:rPr>
                <a:t>la propiedad, </a:t>
              </a:r>
              <a:r>
                <a:rPr lang="es-ES" sz="2800" dirty="0">
                  <a:latin typeface="+mn-lt"/>
                </a:rPr>
                <a:t>en la primera pasada, todos los vértices </a:t>
              </a:r>
              <a:r>
                <a:rPr lang="es-ES" sz="2800" b="1" i="1" dirty="0">
                  <a:latin typeface="+mn-lt"/>
                </a:rPr>
                <a:t>v</a:t>
              </a:r>
              <a:r>
                <a:rPr lang="en-US" sz="2800" b="1" i="1" dirty="0">
                  <a:latin typeface="+mn-lt"/>
                  <a:sym typeface="Symbol" pitchFamily="18" charset="2"/>
                </a:rPr>
                <a:t>V</a:t>
              </a:r>
              <a:r>
                <a:rPr lang="es-ES" sz="2800" dirty="0">
                  <a:latin typeface="+mn-lt"/>
                </a:rPr>
                <a:t> cuyo camino de costo mínimo entre </a:t>
              </a:r>
              <a:r>
                <a:rPr lang="es-ES" sz="2800" b="1" i="1" dirty="0">
                  <a:latin typeface="+mn-lt"/>
                </a:rPr>
                <a:t>s</a:t>
              </a:r>
              <a:r>
                <a:rPr lang="es-ES" sz="2800" dirty="0">
                  <a:latin typeface="+mn-lt"/>
                </a:rPr>
                <a:t> y ellos, tiene </a:t>
              </a:r>
              <a:r>
                <a:rPr lang="es-ES" sz="2800" b="1" i="1" dirty="0">
                  <a:solidFill>
                    <a:srgbClr val="0070C0"/>
                  </a:solidFill>
                  <a:latin typeface="+mn-lt"/>
                </a:rPr>
                <a:t>longitud 1</a:t>
              </a:r>
              <a:r>
                <a:rPr lang="es-ES" sz="2800" b="1" i="1" dirty="0">
                  <a:latin typeface="+mn-lt"/>
                </a:rPr>
                <a:t>,</a:t>
              </a:r>
              <a:r>
                <a:rPr lang="es-ES" sz="2800" dirty="0">
                  <a:latin typeface="+mn-lt"/>
                </a:rPr>
                <a:t> alcanzarán en </a:t>
              </a:r>
              <a:r>
                <a:rPr lang="es-ES" sz="2800" b="1" i="1" dirty="0">
                  <a:latin typeface="+mn-lt"/>
                </a:rPr>
                <a:t>d[v]</a:t>
              </a:r>
              <a:r>
                <a:rPr lang="es-ES" sz="2800" dirty="0">
                  <a:latin typeface="+mn-lt"/>
                </a:rPr>
                <a:t> el valor de             </a:t>
              </a:r>
              <a:r>
                <a:rPr lang="es-ES" sz="2800" dirty="0" smtClean="0">
                  <a:latin typeface="+mn-lt"/>
                </a:rPr>
                <a:t>, </a:t>
              </a:r>
              <a:r>
                <a:rPr lang="es-ES" sz="2800" dirty="0">
                  <a:latin typeface="+mn-lt"/>
                </a:rPr>
                <a:t>por tanto, tras las segunda pasada, lo alcanzarán los de </a:t>
              </a:r>
              <a:r>
                <a:rPr lang="es-ES" sz="2800" b="1" i="1" dirty="0">
                  <a:solidFill>
                    <a:srgbClr val="0070C0"/>
                  </a:solidFill>
                  <a:latin typeface="+mn-lt"/>
                </a:rPr>
                <a:t>longitud 2</a:t>
              </a:r>
              <a:r>
                <a:rPr lang="es-ES" sz="2800" dirty="0">
                  <a:latin typeface="+mn-lt"/>
                </a:rPr>
                <a:t>, y así, sucesivamente. Como la mayor longitud que puede tener un camino de </a:t>
              </a:r>
              <a:r>
                <a:rPr lang="es-ES" sz="2800" b="1" i="1" dirty="0">
                  <a:latin typeface="+mn-lt"/>
                </a:rPr>
                <a:t>s</a:t>
              </a:r>
              <a:r>
                <a:rPr lang="es-ES" sz="2800" dirty="0">
                  <a:latin typeface="+mn-lt"/>
                </a:rPr>
                <a:t> a </a:t>
              </a:r>
              <a:r>
                <a:rPr lang="es-ES" sz="2800" b="1" i="1" dirty="0">
                  <a:latin typeface="+mn-lt"/>
                </a:rPr>
                <a:t>v</a:t>
              </a:r>
              <a:r>
                <a:rPr lang="es-ES" sz="2800" dirty="0">
                  <a:latin typeface="+mn-lt"/>
                </a:rPr>
                <a:t> es </a:t>
              </a:r>
              <a:r>
                <a:rPr lang="es-ES" sz="2800" b="1" i="1" dirty="0">
                  <a:latin typeface="+mn-lt"/>
                </a:rPr>
                <a:t>|V| - 1</a:t>
              </a:r>
              <a:r>
                <a:rPr lang="es-ES" sz="2800" dirty="0">
                  <a:latin typeface="+mn-lt"/>
                </a:rPr>
                <a:t>, es por </a:t>
              </a:r>
              <a:r>
                <a:rPr lang="es-ES" sz="2800" dirty="0" smtClean="0">
                  <a:latin typeface="+mn-lt"/>
                </a:rPr>
                <a:t>eso </a:t>
              </a:r>
              <a:r>
                <a:rPr lang="es-ES" sz="2800" dirty="0">
                  <a:latin typeface="+mn-lt"/>
                </a:rPr>
                <a:t>que se hacen </a:t>
              </a:r>
              <a:r>
                <a:rPr lang="es-ES" sz="2800" b="1" i="1" dirty="0">
                  <a:latin typeface="+mn-lt"/>
                </a:rPr>
                <a:t>|V|-1</a:t>
              </a:r>
              <a:r>
                <a:rPr lang="es-ES" sz="2800" b="1" dirty="0">
                  <a:latin typeface="+mn-lt"/>
                </a:rPr>
                <a:t> </a:t>
              </a:r>
              <a:r>
                <a:rPr lang="es-ES" sz="2800" dirty="0">
                  <a:latin typeface="+mn-lt"/>
                </a:rPr>
                <a:t>aplicaciones de </a:t>
              </a:r>
              <a:r>
                <a:rPr lang="es-ES" sz="2800" b="1" dirty="0">
                  <a:latin typeface="+mn-lt"/>
                </a:rPr>
                <a:t>RELAX</a:t>
              </a:r>
              <a:r>
                <a:rPr lang="es-ES" sz="2800" dirty="0">
                  <a:latin typeface="+mn-lt"/>
                </a:rPr>
                <a:t> </a:t>
              </a:r>
              <a:r>
                <a:rPr lang="es-ES" sz="2800" dirty="0" smtClean="0">
                  <a:latin typeface="+mn-lt"/>
                </a:rPr>
                <a:t>sobre </a:t>
              </a:r>
              <a:r>
                <a:rPr lang="es-ES" sz="2800" dirty="0">
                  <a:latin typeface="+mn-lt"/>
                </a:rPr>
                <a:t>los arcos de </a:t>
              </a:r>
              <a:r>
                <a:rPr lang="es-ES" sz="2800" b="1" i="1" dirty="0">
                  <a:latin typeface="+mn-lt"/>
                </a:rPr>
                <a:t>G</a:t>
              </a:r>
              <a:endParaRPr lang="en-US" sz="2800" b="1" i="1" dirty="0">
                <a:latin typeface="+mn-lt"/>
              </a:endParaRPr>
            </a:p>
          </p:txBody>
        </p:sp>
        <p:grpSp>
          <p:nvGrpSpPr>
            <p:cNvPr id="5" name="Group 8"/>
            <p:cNvGrpSpPr>
              <a:grpSpLocks noChangeAspect="1"/>
            </p:cNvGrpSpPr>
            <p:nvPr/>
          </p:nvGrpSpPr>
          <p:grpSpPr bwMode="auto">
            <a:xfrm>
              <a:off x="5068110" y="856846"/>
              <a:ext cx="1219200" cy="1257301"/>
              <a:chOff x="3600" y="382"/>
              <a:chExt cx="768" cy="792"/>
            </a:xfrm>
          </p:grpSpPr>
          <p:sp>
            <p:nvSpPr>
              <p:cNvPr id="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0" y="816"/>
                <a:ext cx="7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 b="1"/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4183" y="384"/>
                <a:ext cx="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dirty="0"/>
                  <a:t>)</a:t>
                </a: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964" y="384"/>
                <a:ext cx="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dirty="0"/>
                  <a:t>,</a:t>
                </a: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3752" y="384"/>
                <a:ext cx="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dirty="0"/>
                  <a:t>(</a:t>
                </a: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4069" y="38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/>
                  <a:t>s</a:t>
                </a:r>
                <a:endParaRPr lang="en-US" sz="2400" b="1" dirty="0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854" y="38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/>
                  <a:t>s</a:t>
                </a:r>
                <a:endParaRPr lang="en-US" sz="2400" b="1" dirty="0"/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3623" y="382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 smtClean="0">
                    <a:sym typeface="Symbol"/>
                  </a:rPr>
                  <a:t></a:t>
                </a:r>
                <a:endParaRPr lang="en-US" sz="2400" b="1" dirty="0"/>
              </a:p>
            </p:txBody>
          </p:sp>
        </p:grpSp>
        <p:grpSp>
          <p:nvGrpSpPr>
            <p:cNvPr id="21" name="Group 8"/>
            <p:cNvGrpSpPr>
              <a:grpSpLocks noChangeAspect="1"/>
            </p:cNvGrpSpPr>
            <p:nvPr/>
          </p:nvGrpSpPr>
          <p:grpSpPr bwMode="auto">
            <a:xfrm>
              <a:off x="4761690" y="2152653"/>
              <a:ext cx="1219200" cy="568328"/>
              <a:chOff x="3600" y="370"/>
              <a:chExt cx="768" cy="358"/>
            </a:xfrm>
          </p:grpSpPr>
          <p:sp>
            <p:nvSpPr>
              <p:cNvPr id="22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0" y="370"/>
                <a:ext cx="7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 b="1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4232" y="370"/>
                <a:ext cx="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/>
                  <a:t>)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4013" y="377"/>
                <a:ext cx="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dirty="0"/>
                  <a:t>,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801" y="370"/>
                <a:ext cx="6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dirty="0"/>
                  <a:t>(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118" y="377"/>
                <a:ext cx="9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 smtClean="0"/>
                  <a:t>v</a:t>
                </a:r>
                <a:endParaRPr lang="en-US" sz="2400" b="1" dirty="0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903" y="377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/>
                  <a:t>s</a:t>
                </a:r>
                <a:endParaRPr lang="en-US" sz="2400" b="1" dirty="0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672" y="375"/>
                <a:ext cx="9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400" b="1" i="1" dirty="0" smtClean="0">
                    <a:sym typeface="Symbol"/>
                  </a:rPr>
                  <a:t></a:t>
                </a:r>
                <a:endParaRPr lang="en-US" sz="2400" b="1" dirty="0"/>
              </a:p>
            </p:txBody>
          </p:sp>
        </p:grpSp>
      </p:grpSp>
      <p:sp>
        <p:nvSpPr>
          <p:cNvPr id="30" name="29 Rectángulo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95655" y="5135563"/>
            <a:ext cx="8915400" cy="16312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000" b="1" dirty="0" err="1" smtClean="0">
                <a:solidFill>
                  <a:srgbClr val="0070C0"/>
                </a:solidFill>
              </a:rPr>
              <a:t>caso</a:t>
            </a:r>
            <a:r>
              <a:rPr lang="en-US" sz="2000" b="1" dirty="0" smtClean="0">
                <a:solidFill>
                  <a:srgbClr val="0070C0"/>
                </a:solidFill>
              </a:rPr>
              <a:t> base: </a:t>
            </a:r>
            <a:r>
              <a:rPr lang="en-US" sz="2000" dirty="0" err="1" smtClean="0"/>
              <a:t>garantiza</a:t>
            </a:r>
            <a:r>
              <a:rPr lang="en-US" sz="2000" dirty="0" smtClean="0"/>
              <a:t> </a:t>
            </a:r>
            <a:r>
              <a:rPr lang="en-US" sz="2000" dirty="0"/>
              <a:t>que </a:t>
            </a:r>
            <a:r>
              <a:rPr lang="en-US" sz="2000" dirty="0" smtClean="0"/>
              <a:t>en </a:t>
            </a:r>
            <a:r>
              <a:rPr lang="en-US" sz="2000" dirty="0"/>
              <a:t>la </a:t>
            </a:r>
            <a:r>
              <a:rPr lang="en-US" sz="2000" dirty="0" err="1"/>
              <a:t>primera</a:t>
            </a:r>
            <a:r>
              <a:rPr lang="en-US" sz="2000" dirty="0"/>
              <a:t> </a:t>
            </a:r>
            <a:r>
              <a:rPr lang="en-US" sz="2000" dirty="0" err="1"/>
              <a:t>pasada</a:t>
            </a:r>
            <a:r>
              <a:rPr lang="en-US" sz="2000" dirty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/>
              <a:t>un </a:t>
            </a:r>
            <a:r>
              <a:rPr lang="en-US" sz="2000" dirty="0" err="1" smtClean="0"/>
              <a:t>vértice</a:t>
            </a:r>
            <a:r>
              <a:rPr lang="en-US" sz="2000" dirty="0" smtClean="0"/>
              <a:t> </a:t>
            </a:r>
            <a:r>
              <a:rPr lang="en-US" sz="2000" dirty="0"/>
              <a:t>que en el </a:t>
            </a:r>
            <a:r>
              <a:rPr lang="en-US" sz="2000" dirty="0" err="1"/>
              <a:t>paso</a:t>
            </a:r>
            <a:r>
              <a:rPr lang="en-US" sz="2000" dirty="0"/>
              <a:t> anterior (el </a:t>
            </a:r>
            <a:r>
              <a:rPr lang="en-US" sz="2000" dirty="0" err="1"/>
              <a:t>paso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b="1" dirty="0" err="1"/>
              <a:t>inicializaciones</a:t>
            </a:r>
            <a:r>
              <a:rPr lang="en-US" sz="2000" dirty="0"/>
              <a:t>) </a:t>
            </a:r>
            <a:r>
              <a:rPr lang="en-US" sz="2000" dirty="0" err="1"/>
              <a:t>alcanzó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costo </a:t>
            </a:r>
            <a:r>
              <a:rPr lang="en-US" sz="2000" dirty="0" err="1" smtClean="0"/>
              <a:t>minimo</a:t>
            </a:r>
            <a:r>
              <a:rPr lang="en-US" sz="2000" dirty="0" smtClean="0"/>
              <a:t>. Es el </a:t>
            </a:r>
            <a:r>
              <a:rPr lang="en-US" sz="2000" dirty="0" err="1"/>
              <a:t>propio</a:t>
            </a:r>
            <a:r>
              <a:rPr lang="en-US" sz="2000" dirty="0"/>
              <a:t> </a:t>
            </a:r>
            <a:r>
              <a:rPr lang="en-US" sz="2000" dirty="0" smtClean="0"/>
              <a:t>origen </a:t>
            </a:r>
            <a:r>
              <a:rPr lang="en-US" sz="2000" b="1" i="1" dirty="0" smtClean="0"/>
              <a:t>d[origen</a:t>
            </a:r>
            <a:r>
              <a:rPr lang="en-US" sz="2000" b="1" i="1" dirty="0"/>
              <a:t>]=0</a:t>
            </a:r>
            <a:r>
              <a:rPr lang="en-US" sz="2000" dirty="0"/>
              <a:t>. Con esto, se </a:t>
            </a:r>
            <a:r>
              <a:rPr lang="en-US" sz="2000" dirty="0" err="1"/>
              <a:t>garantiza</a:t>
            </a:r>
            <a:r>
              <a:rPr lang="en-US" sz="2000" dirty="0"/>
              <a:t> que en la </a:t>
            </a:r>
            <a:r>
              <a:rPr lang="en-US" sz="2000" dirty="0" err="1"/>
              <a:t>primera</a:t>
            </a:r>
            <a:r>
              <a:rPr lang="en-US" sz="2000" dirty="0"/>
              <a:t> </a:t>
            </a:r>
            <a:r>
              <a:rPr lang="en-US" sz="2000" dirty="0" err="1"/>
              <a:t>pasada</a:t>
            </a:r>
            <a:r>
              <a:rPr lang="en-US" sz="2000" dirty="0"/>
              <a:t>,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antecedente</a:t>
            </a:r>
            <a:r>
              <a:rPr lang="en-US" sz="2000" dirty="0"/>
              <a:t>,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, </a:t>
            </a:r>
            <a:r>
              <a:rPr lang="en-US" sz="2000" dirty="0"/>
              <a:t>para un </a:t>
            </a:r>
            <a:r>
              <a:rPr lang="en-US" sz="2000" dirty="0" err="1" smtClean="0"/>
              <a:t>vértice</a:t>
            </a:r>
            <a:r>
              <a:rPr lang="en-US" sz="2000" dirty="0" smtClean="0"/>
              <a:t> </a:t>
            </a:r>
            <a:r>
              <a:rPr lang="en-US" sz="2000" dirty="0"/>
              <a:t>con </a:t>
            </a:r>
            <a:r>
              <a:rPr lang="en-US" sz="2000" dirty="0" err="1"/>
              <a:t>longitud</a:t>
            </a:r>
            <a:r>
              <a:rPr lang="en-US" sz="2000" dirty="0"/>
              <a:t> de </a:t>
            </a:r>
            <a:r>
              <a:rPr lang="en-US" sz="2000" dirty="0" err="1"/>
              <a:t>camino</a:t>
            </a:r>
            <a:r>
              <a:rPr lang="en-US" sz="2000" dirty="0"/>
              <a:t> del origen a </a:t>
            </a:r>
            <a:r>
              <a:rPr lang="en-US" sz="2000" dirty="0" err="1"/>
              <a:t>él</a:t>
            </a:r>
            <a:r>
              <a:rPr lang="en-US" sz="2000" dirty="0"/>
              <a:t> = 1, se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camino</a:t>
            </a:r>
            <a:r>
              <a:rPr lang="en-US" sz="2000" dirty="0"/>
              <a:t> de costo </a:t>
            </a:r>
            <a:r>
              <a:rPr lang="en-US" sz="2000" dirty="0" err="1" smtClean="0"/>
              <a:t>mínimo</a:t>
            </a:r>
            <a:endParaRPr lang="es-ES" sz="2000" u="sng" dirty="0"/>
          </a:p>
        </p:txBody>
      </p:sp>
    </p:spTree>
    <p:extLst>
      <p:ext uri="{BB962C8B-B14F-4D97-AF65-F5344CB8AC3E}">
        <p14:creationId xmlns:p14="http://schemas.microsoft.com/office/powerpoint/2010/main" val="9493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7200" y="762000"/>
            <a:ext cx="8229600" cy="4524376"/>
            <a:chOff x="288" y="480"/>
            <a:chExt cx="5184" cy="285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88" y="480"/>
              <a:ext cx="5184" cy="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sz="3200" b="1" dirty="0">
                  <a:solidFill>
                    <a:srgbClr val="0070C0"/>
                  </a:solidFill>
                  <a:latin typeface="+mn-lt"/>
                </a:rPr>
                <a:t>LEMA </a:t>
              </a:r>
              <a:r>
                <a:rPr lang="es-ES" sz="3200" b="1" dirty="0" smtClean="0">
                  <a:solidFill>
                    <a:srgbClr val="0070C0"/>
                  </a:solidFill>
                  <a:latin typeface="+mn-lt"/>
                </a:rPr>
                <a:t>1:</a:t>
              </a:r>
              <a:endParaRPr lang="es-ES" sz="3200" b="1" dirty="0">
                <a:solidFill>
                  <a:srgbClr val="0070C0"/>
                </a:solidFill>
                <a:latin typeface="+mn-lt"/>
              </a:endParaRPr>
            </a:p>
            <a:p>
              <a:pPr eaLnBrk="1" hangingPunct="1"/>
              <a:endParaRPr lang="es-ES" sz="3200" dirty="0">
                <a:latin typeface="+mn-lt"/>
              </a:endParaRPr>
            </a:p>
            <a:p>
              <a:pPr eaLnBrk="1" hangingPunct="1"/>
              <a:r>
                <a:rPr lang="es-ES" sz="3200" dirty="0">
                  <a:latin typeface="+mn-lt"/>
                </a:rPr>
                <a:t>Sea </a:t>
              </a:r>
              <a:r>
                <a:rPr lang="es-ES" sz="3200" b="1" i="1" dirty="0">
                  <a:latin typeface="+mn-lt"/>
                </a:rPr>
                <a:t>G=(V,E),</a:t>
              </a:r>
              <a:r>
                <a:rPr lang="es-ES" sz="3200" dirty="0">
                  <a:latin typeface="+mn-lt"/>
                </a:rPr>
                <a:t> dirigido, ponderado, con función de costo </a:t>
              </a:r>
              <a:r>
                <a:rPr lang="es-ES" sz="3200" i="1" dirty="0">
                  <a:latin typeface="+mn-lt"/>
                </a:rPr>
                <a:t>w: E </a:t>
              </a:r>
              <a:r>
                <a:rPr lang="es-ES" sz="3200" i="1" dirty="0">
                  <a:latin typeface="+mn-lt"/>
                  <a:sym typeface="Wingdings" pitchFamily="2" charset="2"/>
                </a:rPr>
                <a:t></a:t>
              </a:r>
              <a:r>
                <a:rPr lang="es-ES" sz="3200" i="1" dirty="0">
                  <a:latin typeface="+mn-lt"/>
                </a:rPr>
                <a:t> R</a:t>
              </a:r>
              <a:r>
                <a:rPr lang="es-ES" sz="3200" dirty="0">
                  <a:latin typeface="+mn-lt"/>
                </a:rPr>
                <a:t>, definida sobre </a:t>
              </a:r>
              <a:r>
                <a:rPr lang="es-ES" sz="3200" i="1" dirty="0">
                  <a:latin typeface="+mn-lt"/>
                </a:rPr>
                <a:t>G</a:t>
              </a:r>
              <a:r>
                <a:rPr lang="es-ES" sz="3200" dirty="0">
                  <a:latin typeface="+mn-lt"/>
                </a:rPr>
                <a:t>, sea </a:t>
              </a:r>
              <a:r>
                <a:rPr lang="es-ES" sz="3200" b="1" i="1" dirty="0">
                  <a:latin typeface="+mn-lt"/>
                </a:rPr>
                <a:t>s</a:t>
              </a:r>
              <a:r>
                <a:rPr lang="es-ES" sz="3200" dirty="0">
                  <a:latin typeface="+mn-lt"/>
                </a:rPr>
                <a:t> el vértice origen. Si </a:t>
              </a:r>
              <a:r>
                <a:rPr lang="es-ES" sz="3200" i="1" dirty="0">
                  <a:latin typeface="+mn-lt"/>
                </a:rPr>
                <a:t>G</a:t>
              </a:r>
              <a:r>
                <a:rPr lang="es-ES" sz="3200" b="1" dirty="0">
                  <a:latin typeface="+mn-lt"/>
                </a:rPr>
                <a:t> no tiene ciclos de costo negativo alcanzables desde s</a:t>
              </a:r>
              <a:r>
                <a:rPr lang="es-ES" sz="3200" dirty="0">
                  <a:latin typeface="+mn-lt"/>
                </a:rPr>
                <a:t>, entonces, al concluir la ejecución del algoritmo </a:t>
              </a:r>
              <a:r>
                <a:rPr lang="es-ES" sz="3200" dirty="0" smtClean="0">
                  <a:latin typeface="+mn-lt"/>
                </a:rPr>
                <a:t>del algoritmo de </a:t>
              </a:r>
              <a:r>
                <a:rPr lang="es-ES" sz="3200" b="1" dirty="0" err="1" smtClean="0">
                  <a:solidFill>
                    <a:srgbClr val="0070C0"/>
                  </a:solidFill>
                  <a:latin typeface="+mn-lt"/>
                </a:rPr>
                <a:t>Bellman</a:t>
              </a:r>
              <a:r>
                <a:rPr lang="es-ES" sz="3200" b="1" dirty="0" smtClean="0">
                  <a:solidFill>
                    <a:srgbClr val="0070C0"/>
                  </a:solidFill>
                  <a:latin typeface="+mn-lt"/>
                </a:rPr>
                <a:t>-Ford</a:t>
              </a:r>
              <a:r>
                <a:rPr lang="es-ES" sz="3200" dirty="0" smtClean="0">
                  <a:latin typeface="+mn-lt"/>
                </a:rPr>
                <a:t>, </a:t>
              </a:r>
              <a:r>
                <a:rPr lang="es-ES" sz="3200" dirty="0">
                  <a:latin typeface="+mn-lt"/>
                </a:rPr>
                <a:t>se </a:t>
              </a:r>
              <a:r>
                <a:rPr lang="es-ES" sz="3200" dirty="0" smtClean="0">
                  <a:latin typeface="+mn-lt"/>
                </a:rPr>
                <a:t>cumplirá</a:t>
              </a:r>
            </a:p>
            <a:p>
              <a:pPr eaLnBrk="1" hangingPunct="1"/>
              <a:r>
                <a:rPr lang="es-ES" sz="3200" b="1" dirty="0" smtClean="0">
                  <a:latin typeface="+mn-lt"/>
                </a:rPr>
                <a:t>d[v] =	    </a:t>
              </a:r>
              <a:r>
                <a:rPr lang="es-ES" sz="3200" dirty="0" smtClean="0">
                  <a:latin typeface="+mn-lt"/>
                </a:rPr>
                <a:t>,</a:t>
              </a:r>
              <a:r>
                <a:rPr lang="es-ES" sz="3200" b="1" dirty="0" smtClean="0">
                  <a:latin typeface="+mn-lt"/>
                </a:rPr>
                <a:t>		</a:t>
              </a:r>
              <a:r>
                <a:rPr lang="es-ES" sz="3200" dirty="0" smtClean="0">
                  <a:latin typeface="+mn-lt"/>
                </a:rPr>
                <a:t> alcanzable desde </a:t>
              </a:r>
              <a:r>
                <a:rPr lang="es-ES" sz="3200" b="1" i="1" dirty="0" smtClean="0">
                  <a:latin typeface="+mn-lt"/>
                </a:rPr>
                <a:t>s</a:t>
              </a:r>
              <a:endParaRPr lang="en-US" sz="3200" b="1" i="1" dirty="0">
                <a:latin typeface="+mn-lt"/>
              </a:endParaRPr>
            </a:p>
          </p:txBody>
        </p:sp>
        <p:grpSp>
          <p:nvGrpSpPr>
            <p:cNvPr id="6" name="Group 8"/>
            <p:cNvGrpSpPr>
              <a:grpSpLocks noChangeAspect="1"/>
            </p:cNvGrpSpPr>
            <p:nvPr/>
          </p:nvGrpSpPr>
          <p:grpSpPr bwMode="auto">
            <a:xfrm>
              <a:off x="1056" y="2976"/>
              <a:ext cx="720" cy="336"/>
              <a:chOff x="1056" y="2976"/>
              <a:chExt cx="720" cy="336"/>
            </a:xfrm>
          </p:grpSpPr>
          <p:sp>
            <p:nvSpPr>
              <p:cNvPr id="1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056" y="2976"/>
                <a:ext cx="72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654" y="2983"/>
                <a:ext cx="8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Times New Roman" pitchFamily="18" charset="0"/>
                  </a:rPr>
                  <a:t>)</a:t>
                </a:r>
                <a:endParaRPr lang="en-US" dirty="0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444" y="2983"/>
                <a:ext cx="65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Times New Roman" pitchFamily="18" charset="0"/>
                  </a:rPr>
                  <a:t>,</a:t>
                </a:r>
                <a:endParaRPr lang="en-US" dirty="0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1245" y="2983"/>
                <a:ext cx="8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>
                    <a:latin typeface="Times New Roman" pitchFamily="18" charset="0"/>
                  </a:rPr>
                  <a:t>(</a:t>
                </a:r>
                <a:endParaRPr lang="en-US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535" y="2983"/>
                <a:ext cx="115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 i="1" dirty="0">
                    <a:latin typeface="Times New Roman" pitchFamily="18" charset="0"/>
                  </a:rPr>
                  <a:t>v</a:t>
                </a:r>
                <a:endParaRPr lang="en-US" dirty="0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341" y="2983"/>
                <a:ext cx="10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 i="1" dirty="0">
                    <a:latin typeface="Times New Roman" pitchFamily="18" charset="0"/>
                  </a:rPr>
                  <a:t>s</a:t>
                </a:r>
                <a:endParaRPr lang="en-US" dirty="0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067" y="2976"/>
                <a:ext cx="12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200" i="1" dirty="0">
                    <a:latin typeface="Symbol" pitchFamily="18" charset="2"/>
                  </a:rPr>
                  <a:t>d</a:t>
                </a:r>
                <a:endParaRPr lang="en-US" dirty="0"/>
              </a:p>
            </p:txBody>
          </p:sp>
        </p:grpSp>
        <p:grpSp>
          <p:nvGrpSpPr>
            <p:cNvPr id="7" name="Group 18"/>
            <p:cNvGrpSpPr>
              <a:grpSpLocks noChangeAspect="1"/>
            </p:cNvGrpSpPr>
            <p:nvPr/>
          </p:nvGrpSpPr>
          <p:grpSpPr bwMode="auto">
            <a:xfrm>
              <a:off x="1824" y="2974"/>
              <a:ext cx="816" cy="347"/>
              <a:chOff x="1824" y="2974"/>
              <a:chExt cx="816" cy="347"/>
            </a:xfrm>
          </p:grpSpPr>
          <p:sp>
            <p:nvSpPr>
              <p:cNvPr id="8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1824" y="2997"/>
                <a:ext cx="81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2394" y="3004"/>
                <a:ext cx="161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300" i="1" dirty="0">
                    <a:latin typeface="Times New Roman" pitchFamily="18" charset="0"/>
                  </a:rPr>
                  <a:t>V</a:t>
                </a:r>
                <a:endParaRPr lang="en-US" dirty="0"/>
              </a:p>
            </p:txBody>
          </p:sp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2036" y="3004"/>
                <a:ext cx="117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300" i="1" dirty="0">
                    <a:latin typeface="Times New Roman" pitchFamily="18" charset="0"/>
                  </a:rPr>
                  <a:t>v</a:t>
                </a:r>
                <a:endParaRPr lang="en-US" dirty="0"/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2193" y="2974"/>
                <a:ext cx="1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300" dirty="0">
                    <a:latin typeface="Symbol" pitchFamily="18" charset="2"/>
                  </a:rPr>
                  <a:t>Î</a:t>
                </a:r>
                <a:endParaRPr lang="en-US" dirty="0"/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1855" y="2974"/>
                <a:ext cx="1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3300" dirty="0">
                    <a:latin typeface="Symbol" pitchFamily="18" charset="2"/>
                  </a:rPr>
                  <a:t>"</a:t>
                </a:r>
                <a:endParaRPr lang="en-US" dirty="0"/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Prueba</a:t>
            </a:r>
            <a:r>
              <a:rPr lang="en-US" sz="2800" dirty="0"/>
              <a:t> de correctitud – </a:t>
            </a:r>
            <a:r>
              <a:rPr lang="en-US" sz="2800" dirty="0" err="1"/>
              <a:t>Algoritmo</a:t>
            </a:r>
            <a:r>
              <a:rPr lang="en-US" sz="2800" dirty="0"/>
              <a:t> BF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03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292251"/>
            <a:ext cx="91440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428017" y="463451"/>
                <a:ext cx="8229600" cy="7232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sz="2400" b="1" dirty="0" smtClean="0">
                    <a:solidFill>
                      <a:srgbClr val="0070C0"/>
                    </a:solidFill>
                    <a:latin typeface="+mn-lt"/>
                  </a:rPr>
                  <a:t>Demostración LEMA 1:</a:t>
                </a:r>
              </a:p>
              <a:p>
                <a:pPr eaLnBrk="1" hangingPunct="1"/>
                <a:endParaRPr lang="en-US" sz="2400" b="1" dirty="0">
                  <a:solidFill>
                    <a:srgbClr val="0070C0"/>
                  </a:solidFill>
                  <a:latin typeface="+mn-lt"/>
                </a:endParaRPr>
              </a:p>
              <a:p>
                <a:pPr eaLnBrk="1" hangingPunct="1"/>
                <a:r>
                  <a:rPr lang="en-US" sz="2400" dirty="0" smtClean="0">
                    <a:latin typeface="+mn-lt"/>
                  </a:rPr>
                  <a:t>Sea</a:t>
                </a:r>
                <a:r>
                  <a:rPr lang="en-US" sz="2400" i="1" dirty="0" smtClean="0">
                    <a:latin typeface="+mn-lt"/>
                  </a:rPr>
                  <a:t>  </a:t>
                </a:r>
                <a:r>
                  <a:rPr lang="en-US" sz="2400" b="1" i="1" dirty="0" smtClean="0">
                    <a:latin typeface="+mn-lt"/>
                  </a:rPr>
                  <a:t>p</a:t>
                </a:r>
                <a:r>
                  <a:rPr lang="en-US" sz="2400" b="1" dirty="0" smtClean="0">
                    <a:latin typeface="+mn-lt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dirty="0" smtClean="0">
                        <a:latin typeface="Cambria Math"/>
                      </a:rPr>
                      <m:t>=</m:t>
                    </m:r>
                    <m:r>
                      <a:rPr lang="en-US" sz="2400" b="1" i="1" dirty="0" smtClean="0">
                        <a:latin typeface="Cambria Math"/>
                      </a:rPr>
                      <m:t>𝒔</m:t>
                    </m:r>
                    <m:r>
                      <a:rPr lang="en-US" sz="2400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+mn-lt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 smtClean="0">
                    <a:latin typeface="+mn-lt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 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dirty="0" smtClean="0">
                    <a:latin typeface="+mn-lt"/>
                  </a:rPr>
                  <a:t>un </a:t>
                </a:r>
                <a:r>
                  <a:rPr lang="es-ES" sz="2400" b="1" dirty="0">
                    <a:solidFill>
                      <a:srgbClr val="0070C0"/>
                    </a:solidFill>
                    <a:latin typeface="+mn-lt"/>
                  </a:rPr>
                  <a:t>camino de costo mínimo </a:t>
                </a:r>
                <a:r>
                  <a:rPr lang="es-ES" sz="2400" dirty="0">
                    <a:latin typeface="+mn-lt"/>
                  </a:rPr>
                  <a:t>de </a:t>
                </a:r>
                <a:r>
                  <a:rPr lang="es-ES" sz="2400" b="1" i="1" dirty="0">
                    <a:latin typeface="+mn-lt"/>
                  </a:rPr>
                  <a:t>s</a:t>
                </a:r>
                <a:r>
                  <a:rPr lang="es-ES" sz="2400" dirty="0">
                    <a:latin typeface="+mn-lt"/>
                  </a:rPr>
                  <a:t> a </a:t>
                </a:r>
                <a:r>
                  <a:rPr lang="es-ES" sz="2400" b="1" i="1" dirty="0">
                    <a:latin typeface="+mn-lt"/>
                  </a:rPr>
                  <a:t>v</a:t>
                </a:r>
                <a:r>
                  <a:rPr lang="es-ES" sz="2400" b="1" dirty="0">
                    <a:latin typeface="+mn-lt"/>
                  </a:rPr>
                  <a:t>. </a:t>
                </a:r>
                <a:r>
                  <a:rPr lang="es-ES" sz="2400" b="1" i="1" dirty="0">
                    <a:latin typeface="+mn-lt"/>
                  </a:rPr>
                  <a:t>p </a:t>
                </a:r>
                <a:r>
                  <a:rPr lang="es-ES" sz="2400" b="1" i="1" dirty="0">
                    <a:solidFill>
                      <a:srgbClr val="0070C0"/>
                    </a:solidFill>
                    <a:latin typeface="+mn-lt"/>
                  </a:rPr>
                  <a:t>es simple </a:t>
                </a:r>
                <a:endParaRPr lang="es-ES" sz="2400" b="1" i="1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eaLnBrk="1" hangingPunct="1"/>
                <a:endParaRPr lang="es-ES" sz="2400" b="1" i="1" dirty="0" smtClean="0"/>
              </a:p>
              <a:p>
                <a:pPr eaLnBrk="1" hangingPunct="1"/>
                <a:r>
                  <a:rPr lang="es-ES" sz="2400" b="1" dirty="0" smtClean="0">
                    <a:latin typeface="+mn-lt"/>
                  </a:rPr>
                  <a:t>los ciclos (que </a:t>
                </a:r>
                <a:r>
                  <a:rPr lang="es-ES" sz="2400" b="1" dirty="0">
                    <a:latin typeface="+mn-lt"/>
                  </a:rPr>
                  <a:t>en este caso solo podrían haber sido de costo </a:t>
                </a:r>
                <a:r>
                  <a:rPr lang="es-ES" sz="2400" b="1" dirty="0" smtClean="0">
                    <a:latin typeface="+mn-lt"/>
                  </a:rPr>
                  <a:t>positivo o de costo cero) que </a:t>
                </a:r>
                <a:r>
                  <a:rPr lang="es-ES" sz="2400" b="1" dirty="0">
                    <a:latin typeface="+mn-lt"/>
                  </a:rPr>
                  <a:t>hubieran habido en </a:t>
                </a:r>
                <a:r>
                  <a:rPr lang="es-ES" sz="2400" b="1" i="1" dirty="0">
                    <a:latin typeface="+mn-lt"/>
                  </a:rPr>
                  <a:t>p</a:t>
                </a:r>
                <a:r>
                  <a:rPr lang="es-ES" sz="2400" b="1" dirty="0">
                    <a:latin typeface="+mn-lt"/>
                  </a:rPr>
                  <a:t>, por </a:t>
                </a:r>
                <a:r>
                  <a:rPr lang="es-ES" sz="2400" b="1" dirty="0" smtClean="0">
                    <a:latin typeface="+mn-lt"/>
                  </a:rPr>
                  <a:t>ser </a:t>
                </a:r>
                <a:r>
                  <a:rPr lang="es-ES" sz="2400" b="1" dirty="0">
                    <a:latin typeface="+mn-lt"/>
                  </a:rPr>
                  <a:t>este </a:t>
                </a:r>
                <a:r>
                  <a:rPr lang="es-ES" sz="2400" b="1" dirty="0" smtClean="0">
                    <a:latin typeface="+mn-lt"/>
                  </a:rPr>
                  <a:t>un camino de </a:t>
                </a:r>
                <a:r>
                  <a:rPr lang="es-ES" sz="2400" b="1" dirty="0">
                    <a:latin typeface="+mn-lt"/>
                  </a:rPr>
                  <a:t>costo mínimo, fueron </a:t>
                </a:r>
                <a:r>
                  <a:rPr lang="es-ES" sz="2400" b="1" dirty="0" smtClean="0">
                    <a:latin typeface="+mn-lt"/>
                  </a:rPr>
                  <a:t>eliminados por el propio algoritmo. 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Estudio individual: </a:t>
                </a:r>
                <a:r>
                  <a:rPr lang="en-US" sz="2400" b="1" dirty="0" err="1" smtClean="0">
                    <a:latin typeface="+mn-lt"/>
                  </a:rPr>
                  <a:t>comprobar</a:t>
                </a:r>
                <a:r>
                  <a:rPr lang="en-US" sz="2400" b="1" dirty="0" smtClean="0">
                    <a:latin typeface="+mn-lt"/>
                  </a:rPr>
                  <a:t> con </a:t>
                </a:r>
                <a:r>
                  <a:rPr lang="en-US" sz="2400" b="1" dirty="0" err="1" smtClean="0">
                    <a:latin typeface="+mn-lt"/>
                  </a:rPr>
                  <a:t>ejemplos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concretos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esta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afirmación</a:t>
                </a:r>
                <a:endParaRPr lang="es-ES" sz="2400" b="1" dirty="0" smtClean="0">
                  <a:latin typeface="+mn-lt"/>
                </a:endParaRPr>
              </a:p>
              <a:p>
                <a:pPr eaLnBrk="1" hangingPunct="1"/>
                <a:endParaRPr lang="es-ES" sz="2400" b="1" i="1" dirty="0">
                  <a:latin typeface="Times New Roman" pitchFamily="18" charset="0"/>
                </a:endParaRPr>
              </a:p>
              <a:p>
                <a:pPr eaLnBrk="1" hangingPunct="1"/>
                <a:r>
                  <a:rPr lang="es-ES" sz="2400" dirty="0" smtClean="0">
                    <a:latin typeface="+mn-lt"/>
                  </a:rPr>
                  <a:t># de arcos </a:t>
                </a:r>
                <a:r>
                  <a:rPr lang="es-ES" sz="2400" dirty="0">
                    <a:latin typeface="+mn-lt"/>
                  </a:rPr>
                  <a:t>implicados en </a:t>
                </a:r>
                <a:r>
                  <a:rPr lang="es-ES" sz="2400" b="1" i="1" dirty="0" smtClean="0">
                    <a:latin typeface="+mn-lt"/>
                  </a:rPr>
                  <a:t>p </a:t>
                </a:r>
                <a:r>
                  <a:rPr lang="es-ES" sz="2400" b="1" dirty="0" smtClean="0">
                    <a:latin typeface="+mn-lt"/>
                  </a:rPr>
                  <a:t>≤ </a:t>
                </a:r>
                <a:r>
                  <a:rPr lang="es-ES" sz="2400" b="1" dirty="0">
                    <a:latin typeface="+mn-lt"/>
                  </a:rPr>
                  <a:t>|V|-1 </a:t>
                </a:r>
              </a:p>
              <a:p>
                <a:pPr eaLnBrk="1" hangingPunct="1"/>
                <a:endParaRPr lang="es-ES" sz="2400" dirty="0" smtClean="0">
                  <a:latin typeface="+mn-lt"/>
                </a:endParaRPr>
              </a:p>
              <a:p>
                <a:pPr eaLnBrk="1" hangingPunct="1"/>
                <a:r>
                  <a:rPr lang="es-ES" sz="2400" dirty="0" smtClean="0">
                    <a:latin typeface="+mn-lt"/>
                  </a:rPr>
                  <a:t>Probemos </a:t>
                </a:r>
                <a:r>
                  <a:rPr lang="es-ES" sz="2400" dirty="0">
                    <a:latin typeface="+mn-lt"/>
                  </a:rPr>
                  <a:t>por inducción que para  </a:t>
                </a:r>
                <a:r>
                  <a:rPr lang="es-ES" sz="2400" b="1" i="1" dirty="0">
                    <a:latin typeface="+mn-lt"/>
                  </a:rPr>
                  <a:t>i=1,2, …,</a:t>
                </a:r>
                <a:r>
                  <a:rPr lang="es-ES" sz="2400" b="1" i="1" dirty="0" smtClean="0">
                    <a:latin typeface="+mn-lt"/>
                  </a:rPr>
                  <a:t>k</a:t>
                </a:r>
              </a:p>
              <a:p>
                <a:pPr eaLnBrk="1" hangingPunct="1"/>
                <a:r>
                  <a:rPr lang="es-ES" sz="2400" b="1" i="1" dirty="0">
                    <a:latin typeface="+mn-lt"/>
                    <a:sym typeface="Symbol"/>
                  </a:rPr>
                  <a:t>d</a:t>
                </a:r>
                <a:r>
                  <a:rPr lang="es-ES" sz="2400" b="1" i="1" dirty="0" smtClean="0">
                    <a:latin typeface="+mn-lt"/>
                    <a:sym typeface="Symbol"/>
                  </a:rPr>
                  <a:t>(v</a:t>
                </a:r>
                <a:r>
                  <a:rPr lang="es-ES" sz="2400" b="1" i="1" baseline="-25000" dirty="0" smtClean="0">
                    <a:latin typeface="+mn-lt"/>
                    <a:sym typeface="Symbol"/>
                  </a:rPr>
                  <a:t>i</a:t>
                </a:r>
                <a:r>
                  <a:rPr lang="es-ES" sz="2400" b="1" i="1" dirty="0" smtClean="0">
                    <a:latin typeface="+mn-lt"/>
                    <a:sym typeface="Symbol"/>
                  </a:rPr>
                  <a:t>)=</a:t>
                </a:r>
                <a:r>
                  <a:rPr lang="es-ES" sz="2400" b="1" i="1" dirty="0">
                    <a:latin typeface="+mn-lt"/>
                    <a:sym typeface="Symbol"/>
                  </a:rPr>
                  <a:t></a:t>
                </a:r>
                <a:r>
                  <a:rPr lang="es-ES" sz="2400" b="1" i="1" dirty="0" smtClean="0">
                    <a:latin typeface="+mn-lt"/>
                    <a:sym typeface="Symbol"/>
                  </a:rPr>
                  <a:t>(s, v</a:t>
                </a:r>
                <a:r>
                  <a:rPr lang="es-ES" sz="2400" b="1" i="1" baseline="-25000" dirty="0" smtClean="0">
                    <a:latin typeface="+mn-lt"/>
                    <a:sym typeface="Symbol"/>
                  </a:rPr>
                  <a:t>i</a:t>
                </a:r>
                <a:r>
                  <a:rPr lang="es-ES" sz="2400" b="1" i="1" dirty="0" smtClean="0">
                    <a:latin typeface="+mn-lt"/>
                    <a:sym typeface="Symbol"/>
                  </a:rPr>
                  <a:t>) </a:t>
                </a:r>
                <a:r>
                  <a:rPr lang="es-ES" sz="2400" dirty="0">
                    <a:latin typeface="+mn-lt"/>
                  </a:rPr>
                  <a:t>después de la </a:t>
                </a:r>
                <a:r>
                  <a:rPr lang="es-ES" sz="2400" i="1" dirty="0">
                    <a:latin typeface="+mn-lt"/>
                  </a:rPr>
                  <a:t>i-ésima</a:t>
                </a:r>
                <a:r>
                  <a:rPr lang="es-ES" sz="2400" dirty="0">
                    <a:latin typeface="+mn-lt"/>
                  </a:rPr>
                  <a:t> pasada del algoritmo sobre los arcos de </a:t>
                </a:r>
                <a:r>
                  <a:rPr lang="es-ES" sz="2400" b="1" i="1" dirty="0">
                    <a:latin typeface="+mn-lt"/>
                  </a:rPr>
                  <a:t>G</a:t>
                </a:r>
                <a:r>
                  <a:rPr lang="es-ES" sz="2400" b="1" dirty="0">
                    <a:latin typeface="+mn-lt"/>
                  </a:rPr>
                  <a:t> </a:t>
                </a:r>
                <a:r>
                  <a:rPr lang="es-ES" sz="2400" dirty="0">
                    <a:latin typeface="+mn-lt"/>
                  </a:rPr>
                  <a:t>y que está igualdad se mantendrá </a:t>
                </a:r>
                <a:r>
                  <a:rPr lang="es-ES" sz="2400" dirty="0" smtClean="0">
                    <a:latin typeface="+mn-lt"/>
                  </a:rPr>
                  <a:t>posteriormente</a:t>
                </a:r>
                <a:endParaRPr lang="es-ES" sz="2400" dirty="0">
                  <a:latin typeface="+mn-lt"/>
                </a:endParaRPr>
              </a:p>
              <a:p>
                <a:pPr eaLnBrk="1" hangingPunct="1"/>
                <a:endParaRPr lang="es-ES" sz="2400" i="1" dirty="0">
                  <a:latin typeface="Times New Roman" pitchFamily="18" charset="0"/>
                </a:endParaRPr>
              </a:p>
              <a:p>
                <a:pPr eaLnBrk="1" hangingPunct="1"/>
                <a:endParaRPr lang="es-ES" sz="2400" i="1" dirty="0" smtClean="0">
                  <a:latin typeface="Times New Roman" pitchFamily="18" charset="0"/>
                </a:endParaRPr>
              </a:p>
              <a:p>
                <a:pPr eaLnBrk="1" hangingPunct="1"/>
                <a:endParaRPr lang="es-E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017" y="463451"/>
                <a:ext cx="8229600" cy="7232749"/>
              </a:xfrm>
              <a:prstGeom prst="rect">
                <a:avLst/>
              </a:prstGeom>
              <a:blipFill rotWithShape="0">
                <a:blip r:embed="rId2"/>
                <a:stretch>
                  <a:fillRect l="-1111" t="-674" r="-177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978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28017" y="457200"/>
            <a:ext cx="848738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Demostración LEMA 1 </a:t>
            </a:r>
            <a:r>
              <a:rPr lang="es-ES" sz="2400" b="1" i="1" dirty="0" smtClean="0">
                <a:solidFill>
                  <a:srgbClr val="0070C0"/>
                </a:solidFill>
                <a:latin typeface="+mn-lt"/>
              </a:rPr>
              <a:t>(continuación)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:</a:t>
            </a:r>
          </a:p>
          <a:p>
            <a:pPr eaLnBrk="1" hangingPunct="1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Caso Base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:</a:t>
            </a:r>
          </a:p>
          <a:p>
            <a:pPr eaLnBrk="1" hangingPunct="1"/>
            <a:endParaRPr lang="es-ES" sz="2400" dirty="0" smtClean="0">
              <a:latin typeface="+mn-lt"/>
            </a:endParaRPr>
          </a:p>
          <a:p>
            <a:pPr eaLnBrk="1" hangingPunct="1"/>
            <a:r>
              <a:rPr lang="es-ES" sz="2400" dirty="0" smtClean="0">
                <a:latin typeface="+mn-lt"/>
              </a:rPr>
              <a:t>Tras las inicializaciones,  </a:t>
            </a:r>
            <a:r>
              <a:rPr lang="es-ES" sz="2400" i="1" dirty="0" smtClean="0">
                <a:latin typeface="+mn-lt"/>
              </a:rPr>
              <a:t>d[ s=v</a:t>
            </a:r>
            <a:r>
              <a:rPr lang="es-ES" sz="2400" i="1" baseline="-25000" dirty="0" smtClean="0">
                <a:latin typeface="+mn-lt"/>
              </a:rPr>
              <a:t>0</a:t>
            </a:r>
            <a:r>
              <a:rPr lang="es-ES" sz="2400" i="1" dirty="0" smtClean="0">
                <a:latin typeface="+mn-lt"/>
              </a:rPr>
              <a:t> ]=</a:t>
            </a:r>
            <a:r>
              <a:rPr lang="es-ES" sz="2400" i="1" dirty="0" smtClean="0">
                <a:latin typeface="+mn-lt"/>
                <a:sym typeface="Symbol"/>
              </a:rPr>
              <a:t>(s, s)</a:t>
            </a:r>
            <a:r>
              <a:rPr lang="es-ES" sz="2400" i="1" dirty="0" smtClean="0">
                <a:latin typeface="+mn-lt"/>
              </a:rPr>
              <a:t>=0</a:t>
            </a:r>
            <a:r>
              <a:rPr lang="es-ES" sz="2400" dirty="0" smtClean="0">
                <a:latin typeface="+mn-lt"/>
              </a:rPr>
              <a:t>,  </a:t>
            </a:r>
          </a:p>
          <a:p>
            <a:pPr eaLnBrk="1" hangingPunct="1"/>
            <a:r>
              <a:rPr lang="es-ES" sz="2400" dirty="0" smtClean="0">
                <a:latin typeface="+mn-lt"/>
              </a:rPr>
              <a:t>por la</a:t>
            </a:r>
            <a:r>
              <a:rPr lang="es-ES" sz="2400" i="1" dirty="0" smtClean="0">
                <a:latin typeface="+mn-lt"/>
              </a:rPr>
              <a:t> </a:t>
            </a:r>
            <a:r>
              <a:rPr lang="es-ES" sz="2400" b="1" i="1" dirty="0" smtClean="0">
                <a:latin typeface="+mn-lt"/>
              </a:rPr>
              <a:t>propiedad de la cota superior</a:t>
            </a:r>
            <a:r>
              <a:rPr lang="es-ES" sz="2400" dirty="0" smtClean="0">
                <a:latin typeface="+mn-lt"/>
              </a:rPr>
              <a:t> y esto se mantendrá así hasta el final</a:t>
            </a:r>
            <a:r>
              <a:rPr lang="en-US" sz="2400" dirty="0" smtClean="0">
                <a:latin typeface="+mn-lt"/>
              </a:rPr>
              <a:t> 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Paso de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inducción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: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r>
              <a:rPr lang="es-ES" sz="2400" dirty="0" smtClean="0">
                <a:latin typeface="+mn-lt"/>
              </a:rPr>
              <a:t>Supongamos </a:t>
            </a:r>
            <a:r>
              <a:rPr lang="es-ES" sz="2400" i="1" dirty="0" smtClean="0">
                <a:latin typeface="+mn-lt"/>
              </a:rPr>
              <a:t>d[ v</a:t>
            </a:r>
            <a:r>
              <a:rPr lang="es-ES" sz="2400" i="1" baseline="-25000" dirty="0" smtClean="0">
                <a:latin typeface="+mn-lt"/>
              </a:rPr>
              <a:t>i-1</a:t>
            </a:r>
            <a:r>
              <a:rPr lang="es-ES" sz="2400" i="1" dirty="0" smtClean="0">
                <a:latin typeface="+mn-lt"/>
              </a:rPr>
              <a:t>] </a:t>
            </a:r>
            <a:r>
              <a:rPr lang="es-ES" sz="2400" dirty="0" smtClean="0">
                <a:latin typeface="+mn-lt"/>
              </a:rPr>
              <a:t>=  </a:t>
            </a:r>
            <a:r>
              <a:rPr lang="es-ES" sz="2400" i="1" dirty="0" smtClean="0">
                <a:latin typeface="+mn-lt"/>
                <a:sym typeface="Symbol"/>
              </a:rPr>
              <a:t>[s, v</a:t>
            </a:r>
            <a:r>
              <a:rPr lang="es-ES" sz="2400" i="1" baseline="-25000" dirty="0" smtClean="0">
                <a:latin typeface="+mn-lt"/>
                <a:sym typeface="Symbol"/>
              </a:rPr>
              <a:t>i-1</a:t>
            </a:r>
            <a:r>
              <a:rPr lang="es-ES" sz="2400" i="1" dirty="0" smtClean="0">
                <a:latin typeface="+mn-lt"/>
                <a:sym typeface="Symbol"/>
              </a:rPr>
              <a:t>]</a:t>
            </a:r>
            <a:r>
              <a:rPr lang="es-ES" sz="2400" i="1" dirty="0" smtClean="0">
                <a:latin typeface="+mn-lt"/>
              </a:rPr>
              <a:t>  </a:t>
            </a:r>
            <a:r>
              <a:rPr lang="es-ES" sz="2400" dirty="0" smtClean="0">
                <a:latin typeface="+mn-lt"/>
              </a:rPr>
              <a:t>después de la  </a:t>
            </a:r>
            <a:r>
              <a:rPr lang="es-ES" sz="2400" i="1" dirty="0" smtClean="0">
                <a:latin typeface="+mn-lt"/>
              </a:rPr>
              <a:t>i-1 ésima</a:t>
            </a:r>
            <a:r>
              <a:rPr lang="es-ES" sz="2400" dirty="0" smtClean="0">
                <a:latin typeface="+mn-lt"/>
              </a:rPr>
              <a:t> pasada</a:t>
            </a:r>
          </a:p>
          <a:p>
            <a:pPr eaLnBrk="1" hangingPunct="1"/>
            <a:endParaRPr lang="en-US" sz="2400" dirty="0" smtClean="0">
              <a:latin typeface="+mn-lt"/>
            </a:endParaRPr>
          </a:p>
          <a:p>
            <a:pPr eaLnBrk="1" hangingPunct="1"/>
            <a:r>
              <a:rPr lang="es-ES" sz="2400" dirty="0" smtClean="0">
                <a:latin typeface="+mn-lt"/>
              </a:rPr>
              <a:t>Como a todos los arcos del grafo, al arco </a:t>
            </a:r>
            <a:r>
              <a:rPr lang="es-ES" sz="2400" i="1" dirty="0" smtClean="0">
                <a:latin typeface="+mn-lt"/>
              </a:rPr>
              <a:t>(v</a:t>
            </a:r>
            <a:r>
              <a:rPr lang="es-ES" sz="2400" i="1" baseline="-25000" dirty="0" smtClean="0">
                <a:latin typeface="+mn-lt"/>
              </a:rPr>
              <a:t>i-1</a:t>
            </a:r>
            <a:r>
              <a:rPr lang="es-ES" sz="2400" i="1" dirty="0" smtClean="0">
                <a:latin typeface="+mn-lt"/>
              </a:rPr>
              <a:t>, v</a:t>
            </a:r>
            <a:r>
              <a:rPr lang="es-ES" sz="2400" i="1" baseline="-25000" dirty="0" smtClean="0">
                <a:latin typeface="+mn-lt"/>
              </a:rPr>
              <a:t>i</a:t>
            </a:r>
            <a:r>
              <a:rPr lang="es-ES" sz="2400" i="1" dirty="0" smtClean="0">
                <a:latin typeface="+mn-lt"/>
              </a:rPr>
              <a:t>), </a:t>
            </a:r>
            <a:r>
              <a:rPr lang="es-ES" sz="2400" dirty="0" smtClean="0">
                <a:latin typeface="+mn-lt"/>
              </a:rPr>
              <a:t>en particular, se le hará RELAX en la </a:t>
            </a:r>
            <a:r>
              <a:rPr lang="es-ES" sz="2400" b="1" dirty="0" smtClean="0">
                <a:latin typeface="+mn-lt"/>
              </a:rPr>
              <a:t>i-ésima </a:t>
            </a:r>
            <a:r>
              <a:rPr lang="es-ES" sz="2400" dirty="0" smtClean="0">
                <a:latin typeface="+mn-lt"/>
              </a:rPr>
              <a:t>pasada, pero como supusimos que en  ese momento </a:t>
            </a:r>
            <a:r>
              <a:rPr lang="es-ES" sz="2400" i="1" dirty="0" smtClean="0">
                <a:latin typeface="+mn-lt"/>
              </a:rPr>
              <a:t>d[ v</a:t>
            </a:r>
            <a:r>
              <a:rPr lang="es-ES" sz="2400" i="1" baseline="-25000" dirty="0" smtClean="0">
                <a:latin typeface="+mn-lt"/>
              </a:rPr>
              <a:t>i-1</a:t>
            </a:r>
            <a:r>
              <a:rPr lang="es-ES" sz="2400" i="1" dirty="0" smtClean="0">
                <a:latin typeface="+mn-lt"/>
              </a:rPr>
              <a:t>] </a:t>
            </a:r>
            <a:r>
              <a:rPr lang="es-ES" sz="2400" dirty="0" smtClean="0">
                <a:latin typeface="+mn-lt"/>
              </a:rPr>
              <a:t>=  </a:t>
            </a:r>
            <a:r>
              <a:rPr lang="es-ES" sz="2400" i="1" dirty="0" smtClean="0">
                <a:latin typeface="+mn-lt"/>
                <a:sym typeface="Symbol"/>
              </a:rPr>
              <a:t>[s, v</a:t>
            </a:r>
            <a:r>
              <a:rPr lang="es-ES" sz="2400" i="1" baseline="-25000" dirty="0" smtClean="0">
                <a:latin typeface="+mn-lt"/>
                <a:sym typeface="Symbol"/>
              </a:rPr>
              <a:t>i-1</a:t>
            </a:r>
            <a:r>
              <a:rPr lang="es-ES" sz="2400" i="1" dirty="0" smtClean="0">
                <a:latin typeface="+mn-lt"/>
                <a:sym typeface="Symbol"/>
              </a:rPr>
              <a:t>], </a:t>
            </a:r>
            <a:r>
              <a:rPr lang="es-ES" sz="2400" dirty="0" smtClean="0">
                <a:latin typeface="+mn-lt"/>
                <a:sym typeface="Symbol"/>
              </a:rPr>
              <a:t>entonces, por la </a:t>
            </a:r>
            <a:r>
              <a:rPr lang="es-ES" sz="2400" b="1" dirty="0" smtClean="0">
                <a:latin typeface="+mn-lt"/>
                <a:sym typeface="Symbol"/>
              </a:rPr>
              <a:t>propiedad de la convergencia</a:t>
            </a:r>
            <a:r>
              <a:rPr lang="es-ES" sz="2400" dirty="0" smtClean="0">
                <a:latin typeface="+mn-lt"/>
                <a:sym typeface="Symbol"/>
              </a:rPr>
              <a:t>, </a:t>
            </a:r>
            <a:r>
              <a:rPr lang="es-ES" sz="2400" dirty="0" smtClean="0">
                <a:latin typeface="+mn-lt"/>
              </a:rPr>
              <a:t>tras el </a:t>
            </a:r>
            <a:r>
              <a:rPr lang="es-ES" sz="2400" b="1" i="1" dirty="0" smtClean="0">
                <a:solidFill>
                  <a:srgbClr val="0070C0"/>
                </a:solidFill>
                <a:latin typeface="+mn-lt"/>
              </a:rPr>
              <a:t>RELAX</a:t>
            </a:r>
            <a:r>
              <a:rPr lang="es-ES" sz="2400" dirty="0" smtClean="0">
                <a:latin typeface="+mn-lt"/>
              </a:rPr>
              <a:t> hecho sobre </a:t>
            </a:r>
            <a:r>
              <a:rPr lang="es-ES" sz="2400" i="1" dirty="0" smtClean="0">
                <a:latin typeface="+mn-lt"/>
              </a:rPr>
              <a:t>(v</a:t>
            </a:r>
            <a:r>
              <a:rPr lang="es-ES" sz="2400" i="1" baseline="-25000" dirty="0" smtClean="0">
                <a:latin typeface="+mn-lt"/>
              </a:rPr>
              <a:t>i-1</a:t>
            </a:r>
            <a:r>
              <a:rPr lang="es-ES" sz="2400" i="1" dirty="0" smtClean="0">
                <a:latin typeface="+mn-lt"/>
              </a:rPr>
              <a:t>, v</a:t>
            </a:r>
            <a:r>
              <a:rPr lang="es-ES" sz="2400" i="1" baseline="-25000" dirty="0" smtClean="0">
                <a:latin typeface="+mn-lt"/>
              </a:rPr>
              <a:t>i</a:t>
            </a:r>
            <a:r>
              <a:rPr lang="es-ES" sz="2400" i="1" dirty="0" smtClean="0">
                <a:latin typeface="+mn-lt"/>
              </a:rPr>
              <a:t>) </a:t>
            </a:r>
            <a:r>
              <a:rPr lang="es-ES" sz="2400" dirty="0" smtClean="0">
                <a:latin typeface="+mn-lt"/>
              </a:rPr>
              <a:t>en dicha pasada, se alcanzará </a:t>
            </a:r>
            <a:r>
              <a:rPr lang="es-ES" sz="2400" i="1" dirty="0" smtClean="0"/>
              <a:t>d</a:t>
            </a:r>
            <a:r>
              <a:rPr lang="es-ES" sz="2400" i="1" dirty="0" smtClean="0">
                <a:latin typeface="+mn-lt"/>
              </a:rPr>
              <a:t>[ v</a:t>
            </a:r>
            <a:r>
              <a:rPr lang="es-ES" sz="2400" i="1" baseline="-25000" dirty="0" smtClean="0">
                <a:latin typeface="+mn-lt"/>
              </a:rPr>
              <a:t>i</a:t>
            </a:r>
            <a:r>
              <a:rPr lang="es-ES" sz="2400" i="1" dirty="0" smtClean="0">
                <a:latin typeface="+mn-lt"/>
              </a:rPr>
              <a:t>] </a:t>
            </a:r>
            <a:r>
              <a:rPr lang="es-ES" sz="2400" dirty="0" smtClean="0">
                <a:latin typeface="+mn-lt"/>
              </a:rPr>
              <a:t>=  </a:t>
            </a:r>
            <a:r>
              <a:rPr lang="es-ES" sz="2400" i="1" dirty="0" smtClean="0">
                <a:latin typeface="+mn-lt"/>
                <a:sym typeface="Symbol"/>
              </a:rPr>
              <a:t>[s, v</a:t>
            </a:r>
            <a:r>
              <a:rPr lang="es-ES" sz="2400" i="1" baseline="-25000" dirty="0" smtClean="0">
                <a:latin typeface="+mn-lt"/>
                <a:sym typeface="Symbol"/>
              </a:rPr>
              <a:t>i</a:t>
            </a:r>
            <a:r>
              <a:rPr lang="es-ES" sz="2400" i="1" dirty="0" smtClean="0">
                <a:latin typeface="+mn-lt"/>
                <a:sym typeface="Symbol"/>
              </a:rPr>
              <a:t>] </a:t>
            </a:r>
            <a:r>
              <a:rPr lang="es-ES" sz="2400" dirty="0" smtClean="0">
                <a:latin typeface="+mn-lt"/>
                <a:sym typeface="Symbol"/>
              </a:rPr>
              <a:t>y esta igualdad se mantiene hasta que concluya la ejecución del algoritmo</a:t>
            </a:r>
            <a:endParaRPr lang="es-ES" sz="2400" b="1" dirty="0" smtClean="0">
              <a:latin typeface="+mn-lt"/>
            </a:endParaRP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3938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1817" y="862548"/>
            <a:ext cx="848738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>
                <a:solidFill>
                  <a:srgbClr val="0070C0"/>
                </a:solidFill>
                <a:latin typeface="+mn-lt"/>
              </a:rPr>
              <a:t>Corolario 1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:</a:t>
            </a:r>
          </a:p>
          <a:p>
            <a:pPr eaLnBrk="1" hangingPunct="1"/>
            <a:endParaRPr lang="en-US" sz="2400" b="1" dirty="0" smtClean="0">
              <a:solidFill>
                <a:srgbClr val="0070C0"/>
              </a:solidFill>
              <a:latin typeface="+mn-lt"/>
            </a:endParaRPr>
          </a:p>
          <a:p>
            <a:pPr eaLnBrk="1" hangingPunct="1"/>
            <a:r>
              <a:rPr lang="es-ES" sz="2400" dirty="0" smtClean="0">
                <a:latin typeface="+mn-lt"/>
              </a:rPr>
              <a:t>Sea </a:t>
            </a:r>
            <a:r>
              <a:rPr lang="es-ES" sz="2400" i="1" dirty="0">
                <a:latin typeface="+mn-lt"/>
              </a:rPr>
              <a:t>G = (V,E),</a:t>
            </a:r>
            <a:r>
              <a:rPr lang="es-ES" sz="2400" dirty="0">
                <a:latin typeface="+mn-lt"/>
              </a:rPr>
              <a:t> dirigido, ponderado, con función de costo </a:t>
            </a:r>
            <a:r>
              <a:rPr lang="es-ES" sz="2400" i="1" dirty="0">
                <a:latin typeface="+mn-lt"/>
              </a:rPr>
              <a:t>w: E </a:t>
            </a:r>
            <a:r>
              <a:rPr lang="es-ES" sz="2400" i="1" dirty="0">
                <a:latin typeface="+mn-lt"/>
                <a:sym typeface="Wingdings" pitchFamily="2" charset="2"/>
              </a:rPr>
              <a:t></a:t>
            </a:r>
            <a:r>
              <a:rPr lang="es-ES" sz="2400" i="1" dirty="0">
                <a:latin typeface="+mn-lt"/>
              </a:rPr>
              <a:t> R</a:t>
            </a:r>
            <a:r>
              <a:rPr lang="es-ES" sz="2400" dirty="0">
                <a:latin typeface="+mn-lt"/>
              </a:rPr>
              <a:t>, definida sobre </a:t>
            </a:r>
            <a:r>
              <a:rPr lang="es-ES" sz="2400" i="1" dirty="0">
                <a:latin typeface="+mn-lt"/>
              </a:rPr>
              <a:t>G</a:t>
            </a:r>
            <a:r>
              <a:rPr lang="es-ES" sz="2400" dirty="0">
                <a:latin typeface="+mn-lt"/>
              </a:rPr>
              <a:t>, sea </a:t>
            </a:r>
            <a:r>
              <a:rPr lang="es-ES" sz="2400" b="1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 el vértice origen, </a:t>
            </a:r>
            <a:r>
              <a:rPr lang="es-ES" sz="2400" dirty="0" smtClean="0">
                <a:latin typeface="+mn-lt"/>
              </a:rPr>
              <a:t>entonces, </a:t>
            </a:r>
            <a:r>
              <a:rPr lang="es-ES" sz="2400" dirty="0" smtClean="0">
                <a:latin typeface="+mn-lt"/>
                <a:sym typeface="Symbol"/>
              </a:rPr>
              <a:t></a:t>
            </a:r>
            <a:r>
              <a:rPr lang="es-ES" sz="2400" dirty="0" err="1" smtClean="0">
                <a:latin typeface="+mn-lt"/>
                <a:sym typeface="Symbol"/>
              </a:rPr>
              <a:t>vV</a:t>
            </a:r>
            <a:r>
              <a:rPr lang="es-ES" sz="2400" dirty="0" smtClean="0">
                <a:latin typeface="+mn-lt"/>
              </a:rPr>
              <a:t>, existe un </a:t>
            </a:r>
            <a:r>
              <a:rPr lang="es-ES" sz="2400" dirty="0">
                <a:latin typeface="+mn-lt"/>
              </a:rPr>
              <a:t>camino de </a:t>
            </a:r>
            <a:r>
              <a:rPr lang="es-ES" sz="2400" i="1" dirty="0">
                <a:latin typeface="+mn-lt"/>
              </a:rPr>
              <a:t>s</a:t>
            </a:r>
            <a:r>
              <a:rPr lang="es-ES" sz="2400" dirty="0">
                <a:latin typeface="+mn-lt"/>
              </a:rPr>
              <a:t> a </a:t>
            </a:r>
            <a:r>
              <a:rPr lang="es-ES" sz="2400" i="1" dirty="0">
                <a:latin typeface="+mn-lt"/>
              </a:rPr>
              <a:t>v</a:t>
            </a:r>
            <a:r>
              <a:rPr lang="es-ES" sz="2400" dirty="0">
                <a:latin typeface="+mn-lt"/>
              </a:rPr>
              <a:t>, si y solo si, </a:t>
            </a:r>
            <a:r>
              <a:rPr lang="es-ES" sz="2400" i="1" dirty="0" smtClean="0">
                <a:latin typeface="+mn-lt"/>
              </a:rPr>
              <a:t>d[v</a:t>
            </a:r>
            <a:r>
              <a:rPr lang="es-ES" sz="2400" i="1" dirty="0">
                <a:latin typeface="+mn-lt"/>
              </a:rPr>
              <a:t>] &lt;</a:t>
            </a:r>
            <a:r>
              <a:rPr lang="es-ES" sz="2400" i="1" dirty="0">
                <a:latin typeface="+mn-lt"/>
                <a:cs typeface="Arial" charset="0"/>
              </a:rPr>
              <a:t>∞</a:t>
            </a:r>
            <a:r>
              <a:rPr lang="es-ES" sz="2400" dirty="0">
                <a:latin typeface="+mn-lt"/>
                <a:cs typeface="Arial" charset="0"/>
              </a:rPr>
              <a:t> </a:t>
            </a:r>
            <a:r>
              <a:rPr lang="es-ES" sz="2400" dirty="0">
                <a:latin typeface="+mn-lt"/>
              </a:rPr>
              <a:t>después de concluir la ejecución del algoritmo de BELLMAN-FORD sobre </a:t>
            </a:r>
            <a:r>
              <a:rPr lang="es-ES" sz="2400" i="1" dirty="0">
                <a:latin typeface="+mn-lt"/>
              </a:rPr>
              <a:t>G</a:t>
            </a:r>
          </a:p>
          <a:p>
            <a:pPr eaLnBrk="1" hangingPunct="1"/>
            <a:endParaRPr lang="en-US" sz="2400" b="1" dirty="0" smtClean="0">
              <a:solidFill>
                <a:srgbClr val="0070C0"/>
              </a:solidFill>
              <a:latin typeface="+mn-lt"/>
            </a:endParaRPr>
          </a:p>
          <a:p>
            <a:pPr eaLnBrk="1" hangingPunct="1"/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Demostración</a:t>
            </a:r>
            <a:endParaRPr lang="en-US" sz="2400" b="1" dirty="0" smtClean="0">
              <a:solidFill>
                <a:srgbClr val="0070C0"/>
              </a:solidFill>
              <a:latin typeface="+mn-lt"/>
            </a:endParaRPr>
          </a:p>
          <a:p>
            <a:pPr eaLnBrk="1" hangingPunct="1"/>
            <a:endParaRPr lang="en-US" sz="2400" b="1" dirty="0">
              <a:solidFill>
                <a:srgbClr val="0070C0"/>
              </a:solidFill>
              <a:latin typeface="+mn-lt"/>
            </a:endParaRPr>
          </a:p>
          <a:p>
            <a:pPr eaLnBrk="1" hangingPunct="1"/>
            <a:r>
              <a:rPr lang="en-US" sz="2400" dirty="0" smtClean="0">
                <a:latin typeface="+mn-lt"/>
              </a:rPr>
              <a:t>Similar a la del </a:t>
            </a:r>
            <a:r>
              <a:rPr lang="en-US" sz="2400" dirty="0" err="1" smtClean="0">
                <a:latin typeface="+mn-lt"/>
              </a:rPr>
              <a:t>Lema</a:t>
            </a:r>
            <a:r>
              <a:rPr lang="en-US" sz="2400" dirty="0" smtClean="0">
                <a:latin typeface="+mn-lt"/>
              </a:rPr>
              <a:t> 1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Ejercicio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propuesto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)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502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04800" y="3244489"/>
            <a:ext cx="8534400" cy="1981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04800" y="5415379"/>
            <a:ext cx="8534400" cy="10616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120289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57200" y="1110889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TEOREMA: </a:t>
            </a:r>
            <a:r>
              <a:rPr lang="es-ES" sz="2400" b="1" dirty="0">
                <a:solidFill>
                  <a:srgbClr val="0070C0"/>
                </a:solidFill>
              </a:rPr>
              <a:t>Prueba de correctitud de BF</a:t>
            </a:r>
            <a:endParaRPr lang="es-ES" sz="2400" dirty="0">
              <a:solidFill>
                <a:srgbClr val="0070C0"/>
              </a:solidFill>
            </a:endParaRPr>
          </a:p>
          <a:p>
            <a:endParaRPr lang="es-ES" sz="2400" dirty="0" smtClean="0"/>
          </a:p>
          <a:p>
            <a:r>
              <a:rPr lang="es-ES" sz="2400" dirty="0" smtClean="0"/>
              <a:t>Sea </a:t>
            </a:r>
            <a:r>
              <a:rPr lang="es-ES" sz="2400" i="1" dirty="0"/>
              <a:t>G=(V,E),</a:t>
            </a:r>
            <a:r>
              <a:rPr lang="es-ES" sz="2400" dirty="0"/>
              <a:t> dirigido, ponderado, con función de costo </a:t>
            </a:r>
            <a:r>
              <a:rPr lang="es-ES" sz="2400" i="1" dirty="0"/>
              <a:t>w: E </a:t>
            </a:r>
            <a:r>
              <a:rPr lang="es-ES" sz="2400" i="1" dirty="0">
                <a:sym typeface="Wingdings" pitchFamily="2" charset="2"/>
              </a:rPr>
              <a:t></a:t>
            </a:r>
            <a:r>
              <a:rPr lang="es-ES" sz="2400" i="1" dirty="0"/>
              <a:t> R</a:t>
            </a:r>
            <a:r>
              <a:rPr lang="es-ES" sz="2400" dirty="0"/>
              <a:t>, definida sobre </a:t>
            </a:r>
            <a:r>
              <a:rPr lang="es-ES" sz="2400" i="1" dirty="0"/>
              <a:t>G</a:t>
            </a:r>
            <a:r>
              <a:rPr lang="es-ES" sz="2400" dirty="0"/>
              <a:t>, sea </a:t>
            </a:r>
            <a:r>
              <a:rPr lang="es-ES" sz="2400" i="1" dirty="0"/>
              <a:t>s</a:t>
            </a:r>
            <a:r>
              <a:rPr lang="es-ES" sz="2400" dirty="0"/>
              <a:t> el vértice origen. Desde </a:t>
            </a:r>
            <a:r>
              <a:rPr lang="es-ES" sz="2400" i="1" dirty="0"/>
              <a:t>s</a:t>
            </a:r>
            <a:r>
              <a:rPr lang="es-ES" sz="2400" dirty="0"/>
              <a:t> no se alcanzan ciclos de costo negativos en </a:t>
            </a:r>
            <a:r>
              <a:rPr lang="es-ES" sz="2400" i="1" dirty="0"/>
              <a:t>G</a:t>
            </a:r>
            <a:r>
              <a:rPr lang="es-ES" sz="2400" dirty="0"/>
              <a:t>, entonces</a:t>
            </a:r>
            <a:r>
              <a:rPr lang="es-ES" sz="2400" dirty="0" smtClean="0"/>
              <a:t>,</a:t>
            </a:r>
          </a:p>
          <a:p>
            <a:endParaRPr lang="en-US" sz="2400" dirty="0"/>
          </a:p>
          <a:p>
            <a:r>
              <a:rPr lang="es-ES" sz="2400" b="1" dirty="0">
                <a:solidFill>
                  <a:srgbClr val="0070C0"/>
                </a:solidFill>
              </a:rPr>
              <a:t>( I ) </a:t>
            </a:r>
            <a:r>
              <a:rPr lang="es-ES" sz="2400" dirty="0"/>
              <a:t>Si el algoritmo retorna </a:t>
            </a:r>
            <a:r>
              <a:rPr lang="es-ES" sz="2400" b="1" dirty="0">
                <a:solidFill>
                  <a:srgbClr val="FF0000"/>
                </a:solidFill>
              </a:rPr>
              <a:t>TRUE</a:t>
            </a:r>
            <a:r>
              <a:rPr lang="es-ES" sz="2400" dirty="0"/>
              <a:t>:</a:t>
            </a:r>
          </a:p>
          <a:p>
            <a:r>
              <a:rPr lang="es-ES" sz="2400" dirty="0"/>
              <a:t>	a) </a:t>
            </a:r>
            <a:r>
              <a:rPr lang="es-ES" sz="2400" i="1" dirty="0" smtClean="0"/>
              <a:t>d[v</a:t>
            </a:r>
            <a:r>
              <a:rPr lang="es-ES" sz="2400" i="1" dirty="0"/>
              <a:t>]</a:t>
            </a:r>
            <a:r>
              <a:rPr lang="es-ES" sz="2400" dirty="0"/>
              <a:t> = </a:t>
            </a:r>
            <a:r>
              <a:rPr lang="es-ES" sz="2400" i="1" dirty="0" smtClean="0">
                <a:sym typeface="Symbol"/>
              </a:rPr>
              <a:t></a:t>
            </a:r>
            <a:r>
              <a:rPr lang="es-ES" sz="2400" i="1" dirty="0">
                <a:sym typeface="Symbol"/>
              </a:rPr>
              <a:t>(s, </a:t>
            </a:r>
            <a:r>
              <a:rPr lang="es-ES" sz="2400" i="1" dirty="0" smtClean="0">
                <a:sym typeface="Symbol"/>
              </a:rPr>
              <a:t>v)</a:t>
            </a:r>
            <a:r>
              <a:rPr lang="es-ES" sz="2400" dirty="0" smtClean="0"/>
              <a:t>, </a:t>
            </a:r>
            <a:r>
              <a:rPr lang="es-ES" sz="2400" dirty="0">
                <a:sym typeface="Symbol"/>
              </a:rPr>
              <a:t></a:t>
            </a:r>
            <a:r>
              <a:rPr lang="es-ES" sz="2400" dirty="0" err="1">
                <a:sym typeface="Symbol"/>
              </a:rPr>
              <a:t>v</a:t>
            </a:r>
            <a:r>
              <a:rPr lang="es-ES" sz="2400" dirty="0" err="1" smtClean="0">
                <a:sym typeface="Symbol"/>
              </a:rPr>
              <a:t>V</a:t>
            </a:r>
            <a:r>
              <a:rPr lang="es-ES" sz="2400" dirty="0" smtClean="0"/>
              <a:t> </a:t>
            </a:r>
            <a:endParaRPr lang="es-ES" sz="2400" dirty="0"/>
          </a:p>
          <a:p>
            <a:r>
              <a:rPr lang="es-ES" sz="2400" dirty="0"/>
              <a:t>	</a:t>
            </a:r>
            <a:r>
              <a:rPr lang="es-ES" sz="2400" dirty="0" smtClean="0"/>
              <a:t>b) La </a:t>
            </a:r>
            <a:r>
              <a:rPr lang="es-ES" sz="2400" dirty="0"/>
              <a:t>secuencia de arcos, en orden inverso, 	</a:t>
            </a:r>
            <a:endParaRPr lang="es-ES" sz="2400" dirty="0" smtClean="0"/>
          </a:p>
          <a:p>
            <a:r>
              <a:rPr lang="es-ES" sz="2400" dirty="0"/>
              <a:t> </a:t>
            </a:r>
            <a:r>
              <a:rPr lang="es-ES" sz="2400" dirty="0" smtClean="0"/>
              <a:t>                 establecida </a:t>
            </a:r>
            <a:r>
              <a:rPr lang="es-ES" sz="2400" dirty="0"/>
              <a:t>por </a:t>
            </a:r>
            <a:r>
              <a:rPr lang="es-ES" sz="2400" i="1" dirty="0">
                <a:sym typeface="Symbol" pitchFamily="18" charset="2"/>
              </a:rPr>
              <a:t></a:t>
            </a:r>
            <a:r>
              <a:rPr lang="es-ES" sz="2400" i="1" dirty="0"/>
              <a:t>[v],</a:t>
            </a:r>
            <a:r>
              <a:rPr lang="es-ES" sz="2400" dirty="0"/>
              <a:t> expresa el camino de </a:t>
            </a:r>
            <a:endParaRPr lang="es-ES" sz="2400" dirty="0" smtClean="0"/>
          </a:p>
          <a:p>
            <a:r>
              <a:rPr lang="es-ES" sz="2400" dirty="0"/>
              <a:t> </a:t>
            </a:r>
            <a:r>
              <a:rPr lang="es-ES" sz="2400" dirty="0" smtClean="0"/>
              <a:t>                 costo mínimo de </a:t>
            </a:r>
            <a:r>
              <a:rPr lang="es-ES" sz="2400" i="1" dirty="0"/>
              <a:t>s</a:t>
            </a:r>
            <a:r>
              <a:rPr lang="es-ES" sz="2400" dirty="0"/>
              <a:t> a </a:t>
            </a:r>
            <a:r>
              <a:rPr lang="es-ES" sz="2400" i="1" dirty="0"/>
              <a:t>v</a:t>
            </a:r>
            <a:r>
              <a:rPr lang="es-ES" sz="2400" dirty="0"/>
              <a:t> </a:t>
            </a:r>
          </a:p>
          <a:p>
            <a:endParaRPr lang="en-US" sz="2400" dirty="0" smtClean="0"/>
          </a:p>
          <a:p>
            <a:r>
              <a:rPr lang="es-ES" sz="2400" b="1" dirty="0">
                <a:solidFill>
                  <a:srgbClr val="0070C0"/>
                </a:solidFill>
              </a:rPr>
              <a:t>(II) </a:t>
            </a:r>
            <a:r>
              <a:rPr lang="es-ES" sz="2400" dirty="0"/>
              <a:t>Si el algoritmo retorna </a:t>
            </a:r>
            <a:r>
              <a:rPr lang="es-ES" sz="2400" b="1" dirty="0">
                <a:solidFill>
                  <a:srgbClr val="FF0000"/>
                </a:solidFill>
              </a:rPr>
              <a:t>FALSE</a:t>
            </a:r>
            <a:r>
              <a:rPr lang="es-ES" sz="2400" dirty="0"/>
              <a:t>:</a:t>
            </a:r>
          </a:p>
          <a:p>
            <a:r>
              <a:rPr lang="es-ES" sz="2400" dirty="0"/>
              <a:t>	</a:t>
            </a:r>
            <a:r>
              <a:rPr lang="es-ES" sz="2400" i="1" dirty="0" smtClean="0"/>
              <a:t>G</a:t>
            </a:r>
            <a:r>
              <a:rPr lang="es-ES" sz="2400" dirty="0" smtClean="0"/>
              <a:t> </a:t>
            </a:r>
            <a:r>
              <a:rPr lang="es-ES" sz="2400" dirty="0"/>
              <a:t>tiene un ciclo de costo negativo que </a:t>
            </a:r>
            <a:r>
              <a:rPr lang="es-ES" sz="2400" dirty="0" smtClean="0"/>
              <a:t>se alcanza </a:t>
            </a:r>
            <a:r>
              <a:rPr lang="es-ES" sz="2400" dirty="0"/>
              <a:t>desde </a:t>
            </a:r>
            <a:r>
              <a:rPr lang="es-ES" sz="2400" i="1" dirty="0"/>
              <a:t>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909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120289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57200" y="762000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70C0"/>
                </a:solidFill>
              </a:rPr>
              <a:t>Demostración (I)</a:t>
            </a:r>
            <a:endParaRPr lang="es-ES" sz="2400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(a) </a:t>
            </a:r>
            <a:endParaRPr lang="es-E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sz="2400" dirty="0">
                <a:solidFill>
                  <a:srgbClr val="002060"/>
                </a:solidFill>
              </a:rPr>
              <a:t>Probemos que al terminar algoritmo </a:t>
            </a:r>
            <a:r>
              <a:rPr lang="es-ES" sz="2400" i="1" dirty="0"/>
              <a:t>d[v]</a:t>
            </a:r>
            <a:r>
              <a:rPr lang="es-ES" sz="2400" dirty="0"/>
              <a:t> = </a:t>
            </a:r>
            <a:r>
              <a:rPr lang="es-ES" sz="2400" i="1" dirty="0">
                <a:sym typeface="Symbol"/>
              </a:rPr>
              <a:t>(s, v)</a:t>
            </a:r>
            <a:r>
              <a:rPr lang="es-ES" sz="2400" dirty="0"/>
              <a:t>, </a:t>
            </a:r>
            <a:r>
              <a:rPr lang="es-ES" sz="2400" dirty="0">
                <a:sym typeface="Symbol"/>
              </a:rPr>
              <a:t></a:t>
            </a:r>
            <a:r>
              <a:rPr lang="es-ES" sz="2400" dirty="0" err="1">
                <a:sym typeface="Symbol"/>
              </a:rPr>
              <a:t>vV</a:t>
            </a:r>
            <a:r>
              <a:rPr lang="es-ES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</a:rPr>
              <a:t>Si </a:t>
            </a:r>
            <a:r>
              <a:rPr lang="es-ES" sz="2400" i="1" dirty="0">
                <a:solidFill>
                  <a:srgbClr val="002060"/>
                </a:solidFill>
              </a:rPr>
              <a:t>v</a:t>
            </a:r>
            <a:r>
              <a:rPr lang="es-ES" sz="2400" dirty="0">
                <a:solidFill>
                  <a:srgbClr val="002060"/>
                </a:solidFill>
              </a:rPr>
              <a:t> se alcanza desde </a:t>
            </a:r>
            <a:r>
              <a:rPr lang="es-ES" sz="2400" i="1" dirty="0">
                <a:solidFill>
                  <a:srgbClr val="002060"/>
                </a:solidFill>
              </a:rPr>
              <a:t>s</a:t>
            </a:r>
            <a:r>
              <a:rPr lang="es-ES" sz="2400" dirty="0">
                <a:solidFill>
                  <a:srgbClr val="002060"/>
                </a:solidFill>
              </a:rPr>
              <a:t>, entonces por el </a:t>
            </a:r>
            <a:r>
              <a:rPr lang="es-ES" sz="2400" b="1" dirty="0" smtClean="0">
                <a:solidFill>
                  <a:srgbClr val="002060"/>
                </a:solidFill>
              </a:rPr>
              <a:t>Lema 1</a:t>
            </a:r>
            <a:r>
              <a:rPr lang="es-ES" sz="2400" dirty="0" smtClean="0">
                <a:solidFill>
                  <a:srgbClr val="002060"/>
                </a:solidFill>
              </a:rPr>
              <a:t>  </a:t>
            </a:r>
            <a:r>
              <a:rPr lang="es-ES" sz="2400" dirty="0">
                <a:solidFill>
                  <a:srgbClr val="002060"/>
                </a:solidFill>
              </a:rPr>
              <a:t>se prueba esta igualdad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Si </a:t>
            </a:r>
            <a:r>
              <a:rPr lang="es-ES" sz="2400" i="1" dirty="0">
                <a:solidFill>
                  <a:srgbClr val="002060"/>
                </a:solidFill>
              </a:rPr>
              <a:t>v</a:t>
            </a:r>
            <a:r>
              <a:rPr lang="es-ES" sz="2400" dirty="0">
                <a:solidFill>
                  <a:srgbClr val="002060"/>
                </a:solidFill>
              </a:rPr>
              <a:t> no se alcanza desde </a:t>
            </a:r>
            <a:r>
              <a:rPr lang="es-ES" sz="2400" i="1" dirty="0">
                <a:solidFill>
                  <a:srgbClr val="002060"/>
                </a:solidFill>
              </a:rPr>
              <a:t>s</a:t>
            </a:r>
            <a:r>
              <a:rPr lang="es-ES" sz="2400" dirty="0">
                <a:solidFill>
                  <a:srgbClr val="002060"/>
                </a:solidFill>
              </a:rPr>
              <a:t>, entonces por </a:t>
            </a:r>
            <a:r>
              <a:rPr lang="es-ES" sz="2400" dirty="0" smtClean="0">
                <a:solidFill>
                  <a:srgbClr val="002060"/>
                </a:solidFill>
              </a:rPr>
              <a:t>la </a:t>
            </a:r>
            <a:r>
              <a:rPr lang="es-ES" sz="2400" b="1" dirty="0" smtClean="0">
                <a:solidFill>
                  <a:srgbClr val="002060"/>
                </a:solidFill>
              </a:rPr>
              <a:t>propiedad de la no existencia de camino</a:t>
            </a:r>
            <a:r>
              <a:rPr lang="es-ES" sz="2400" dirty="0" smtClean="0">
                <a:solidFill>
                  <a:srgbClr val="002060"/>
                </a:solidFill>
              </a:rPr>
              <a:t> se </a:t>
            </a:r>
            <a:r>
              <a:rPr lang="es-ES" sz="2400" dirty="0">
                <a:solidFill>
                  <a:srgbClr val="002060"/>
                </a:solidFill>
              </a:rPr>
              <a:t>prueba la igualdad</a:t>
            </a:r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r>
              <a:rPr lang="es-ES" sz="2400" b="1" dirty="0" smtClean="0">
                <a:solidFill>
                  <a:srgbClr val="0070C0"/>
                </a:solidFill>
              </a:rPr>
              <a:t>(b</a:t>
            </a:r>
            <a:r>
              <a:rPr lang="es-ES" sz="2400" b="1" dirty="0">
                <a:solidFill>
                  <a:srgbClr val="0070C0"/>
                </a:solidFill>
              </a:rPr>
              <a:t>)</a:t>
            </a:r>
          </a:p>
          <a:p>
            <a:r>
              <a:rPr lang="es-ES" sz="2400" dirty="0" smtClean="0">
                <a:solidFill>
                  <a:srgbClr val="002060"/>
                </a:solidFill>
              </a:rPr>
              <a:t>Es evidente que </a:t>
            </a:r>
            <a:r>
              <a:rPr lang="es-ES" sz="2400" dirty="0">
                <a:solidFill>
                  <a:srgbClr val="002060"/>
                </a:solidFill>
              </a:rPr>
              <a:t>la secuencia de arcos en orden inverso establecida por </a:t>
            </a:r>
            <a:r>
              <a:rPr lang="es-ES" sz="2400" dirty="0">
                <a:solidFill>
                  <a:srgbClr val="002060"/>
                </a:solidFill>
                <a:sym typeface="Symbol" pitchFamily="18" charset="2"/>
              </a:rPr>
              <a:t></a:t>
            </a:r>
            <a:r>
              <a:rPr lang="es-ES" sz="2400" dirty="0">
                <a:solidFill>
                  <a:srgbClr val="002060"/>
                </a:solidFill>
              </a:rPr>
              <a:t>[v] , </a:t>
            </a:r>
            <a:r>
              <a:rPr lang="es-ES" sz="2400" dirty="0">
                <a:sym typeface="Symbol"/>
              </a:rPr>
              <a:t></a:t>
            </a:r>
            <a:r>
              <a:rPr lang="es-ES" sz="2400" dirty="0" err="1">
                <a:sym typeface="Symbol"/>
              </a:rPr>
              <a:t>vV</a:t>
            </a:r>
            <a:r>
              <a:rPr lang="es-ES" sz="2400" dirty="0"/>
              <a:t> </a:t>
            </a:r>
            <a:r>
              <a:rPr lang="es-ES" sz="2400" dirty="0" smtClean="0">
                <a:solidFill>
                  <a:srgbClr val="002060"/>
                </a:solidFill>
              </a:rPr>
              <a:t>, </a:t>
            </a:r>
            <a:r>
              <a:rPr lang="es-ES" sz="2400" dirty="0">
                <a:solidFill>
                  <a:srgbClr val="002060"/>
                </a:solidFill>
              </a:rPr>
              <a:t>establece un camino de costo mínimo de </a:t>
            </a:r>
            <a:r>
              <a:rPr lang="es-ES" sz="2400" i="1" dirty="0">
                <a:solidFill>
                  <a:srgbClr val="002060"/>
                </a:solidFill>
              </a:rPr>
              <a:t>s</a:t>
            </a:r>
            <a:r>
              <a:rPr lang="es-ES" sz="2400" dirty="0">
                <a:solidFill>
                  <a:srgbClr val="002060"/>
                </a:solidFill>
              </a:rPr>
              <a:t> a </a:t>
            </a:r>
            <a:r>
              <a:rPr lang="es-ES" sz="2400" i="1" dirty="0">
                <a:solidFill>
                  <a:srgbClr val="002060"/>
                </a:solidFill>
              </a:rPr>
              <a:t>v</a:t>
            </a:r>
            <a:r>
              <a:rPr lang="es-ES" sz="2400" dirty="0">
                <a:solidFill>
                  <a:srgbClr val="002060"/>
                </a:solidFill>
              </a:rPr>
              <a:t>. </a:t>
            </a:r>
            <a:r>
              <a:rPr lang="es-ES" sz="2400" dirty="0" smtClean="0">
                <a:solidFill>
                  <a:srgbClr val="002060"/>
                </a:solidFill>
              </a:rPr>
              <a:t>(Ver </a:t>
            </a:r>
            <a:r>
              <a:rPr lang="es-ES" sz="2400" b="1" dirty="0" smtClean="0">
                <a:solidFill>
                  <a:srgbClr val="002060"/>
                </a:solidFill>
              </a:rPr>
              <a:t>Lema </a:t>
            </a:r>
            <a:r>
              <a:rPr lang="es-ES" sz="2400" b="1" dirty="0">
                <a:solidFill>
                  <a:srgbClr val="002060"/>
                </a:solidFill>
              </a:rPr>
              <a:t>25.9 del “</a:t>
            </a:r>
            <a:r>
              <a:rPr lang="es-ES" sz="2400" b="1" dirty="0" err="1">
                <a:solidFill>
                  <a:srgbClr val="002060"/>
                </a:solidFill>
              </a:rPr>
              <a:t>Introduction</a:t>
            </a:r>
            <a:r>
              <a:rPr lang="es-ES" sz="2400" b="1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2060"/>
                </a:solidFill>
              </a:rPr>
              <a:t>to</a:t>
            </a:r>
            <a:r>
              <a:rPr lang="es-ES" sz="2400" b="1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2060"/>
                </a:solidFill>
              </a:rPr>
              <a:t>Algorithms</a:t>
            </a:r>
            <a:r>
              <a:rPr lang="es-ES" sz="2400" b="1" dirty="0" smtClean="0">
                <a:solidFill>
                  <a:srgbClr val="002060"/>
                </a:solidFill>
              </a:rPr>
              <a:t>”)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s-ES" sz="2400" dirty="0"/>
              <a:t>Finalmente, con la certeza de que se cumplen </a:t>
            </a:r>
            <a:r>
              <a:rPr lang="es-ES" sz="2400" b="1" dirty="0"/>
              <a:t>a) </a:t>
            </a:r>
            <a:r>
              <a:rPr lang="es-ES" sz="2400" dirty="0"/>
              <a:t>y </a:t>
            </a:r>
            <a:r>
              <a:rPr lang="es-ES" sz="2400" b="1" dirty="0"/>
              <a:t>b)</a:t>
            </a:r>
            <a:r>
              <a:rPr lang="es-ES" sz="2400" dirty="0"/>
              <a:t> demostremos que </a:t>
            </a:r>
            <a:r>
              <a:rPr lang="es-ES" sz="2400" b="1" dirty="0" err="1"/>
              <a:t>Bellman</a:t>
            </a:r>
            <a:r>
              <a:rPr lang="es-ES" sz="2400" b="1" dirty="0"/>
              <a:t>-Ford</a:t>
            </a:r>
            <a:r>
              <a:rPr lang="es-ES" sz="2400" dirty="0"/>
              <a:t> retorna </a:t>
            </a:r>
            <a:r>
              <a:rPr lang="es-ES" sz="2400" b="1" dirty="0" smtClean="0">
                <a:solidFill>
                  <a:srgbClr val="FF0000"/>
                </a:solidFill>
              </a:rPr>
              <a:t>TRUE</a:t>
            </a:r>
            <a:endParaRPr lang="es-E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0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120289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52400" y="1110889"/>
            <a:ext cx="899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concluir el algoritmo se tiene</a:t>
            </a:r>
            <a:r>
              <a:rPr lang="es-ES" sz="2400" dirty="0" smtClean="0"/>
              <a:t>:</a:t>
            </a:r>
          </a:p>
          <a:p>
            <a:endParaRPr lang="en-US" sz="2400" dirty="0"/>
          </a:p>
          <a:p>
            <a:r>
              <a:rPr lang="es-ES" sz="2400" i="1" dirty="0"/>
              <a:t>d[v]</a:t>
            </a:r>
            <a:r>
              <a:rPr lang="es-ES" sz="2400" dirty="0"/>
              <a:t> = </a:t>
            </a:r>
            <a:r>
              <a:rPr lang="es-ES" sz="2400" i="1" dirty="0">
                <a:sym typeface="Symbol"/>
              </a:rPr>
              <a:t>(s, v</a:t>
            </a:r>
            <a:r>
              <a:rPr lang="es-ES" sz="2400" i="1" dirty="0" smtClean="0">
                <a:sym typeface="Symbol"/>
              </a:rPr>
              <a:t>)</a:t>
            </a:r>
            <a:r>
              <a:rPr lang="es-ES" sz="2400" dirty="0" smtClean="0">
                <a:sym typeface="Symbol"/>
              </a:rPr>
              <a:t>  </a:t>
            </a:r>
            <a:r>
              <a:rPr lang="es-ES" sz="2400" i="1" dirty="0">
                <a:sym typeface="Symbol"/>
              </a:rPr>
              <a:t>(s, </a:t>
            </a:r>
            <a:r>
              <a:rPr lang="es-ES" sz="2400" i="1" dirty="0" smtClean="0">
                <a:sym typeface="Symbol"/>
              </a:rPr>
              <a:t>u) + w(u, v</a:t>
            </a:r>
            <a:r>
              <a:rPr lang="es-ES" sz="2400" dirty="0" smtClean="0">
                <a:sym typeface="Symbol"/>
              </a:rPr>
              <a:t>)  por </a:t>
            </a:r>
            <a:r>
              <a:rPr lang="es-ES" sz="2400" b="1" dirty="0" smtClean="0">
                <a:sym typeface="Symbol"/>
              </a:rPr>
              <a:t>propiedad desigualdad triangular </a:t>
            </a:r>
          </a:p>
          <a:p>
            <a:r>
              <a:rPr lang="en-US" sz="2400" b="1" dirty="0">
                <a:sym typeface="Symbol"/>
              </a:rPr>
              <a:t>	 </a:t>
            </a:r>
            <a:r>
              <a:rPr lang="en-US" sz="2400" b="1" dirty="0" smtClean="0">
                <a:sym typeface="Symbol"/>
              </a:rPr>
              <a:t>         </a:t>
            </a:r>
            <a:r>
              <a:rPr lang="en-US" sz="2400" dirty="0" smtClean="0">
                <a:sym typeface="Symbol"/>
              </a:rPr>
              <a:t>= </a:t>
            </a:r>
            <a:r>
              <a:rPr lang="es-ES" sz="2400" i="1" dirty="0" smtClean="0">
                <a:sym typeface="Symbol"/>
              </a:rPr>
              <a:t>d(u</a:t>
            </a:r>
            <a:r>
              <a:rPr lang="es-ES" sz="2400" i="1" dirty="0">
                <a:sym typeface="Symbol"/>
              </a:rPr>
              <a:t>) + w(u, v</a:t>
            </a:r>
            <a:r>
              <a:rPr lang="es-ES" sz="2400" dirty="0">
                <a:sym typeface="Symbol"/>
              </a:rPr>
              <a:t>) </a:t>
            </a:r>
            <a:endParaRPr lang="es-ES" sz="2400" dirty="0" smtClean="0">
              <a:sym typeface="Symbol"/>
            </a:endParaRPr>
          </a:p>
          <a:p>
            <a:endParaRPr lang="es-ES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sz="2400" dirty="0" smtClean="0"/>
              <a:t>Por </a:t>
            </a:r>
            <a:r>
              <a:rPr lang="es-ES" sz="2400" dirty="0"/>
              <a:t>tanto, ningún arco cumplirá la condición </a:t>
            </a:r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de </a:t>
            </a:r>
            <a:r>
              <a:rPr lang="es-ES" sz="2400" dirty="0"/>
              <a:t>la línea 6 del algoritmo que es la que provoca que el algoritmo retorne </a:t>
            </a:r>
            <a:r>
              <a:rPr lang="es-ES" sz="2400" b="1" dirty="0">
                <a:solidFill>
                  <a:srgbClr val="FF0000"/>
                </a:solidFill>
              </a:rPr>
              <a:t>FALSE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s-ES" sz="2400" dirty="0" smtClean="0"/>
          </a:p>
          <a:p>
            <a:endParaRPr lang="en-US" sz="2400" dirty="0"/>
          </a:p>
          <a:p>
            <a:endParaRPr lang="es-ES" sz="2400" dirty="0"/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715000" cy="53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524000" y="3581400"/>
            <a:ext cx="6172200" cy="5303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381000" y="533400"/>
                <a:ext cx="8686800" cy="627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 smtClean="0">
                    <a:solidFill>
                      <a:srgbClr val="0070C0"/>
                    </a:solidFill>
                  </a:rPr>
                  <a:t>Demostración (II)</a:t>
                </a:r>
                <a:endParaRPr lang="es-ES" sz="2400" dirty="0">
                  <a:solidFill>
                    <a:srgbClr val="0070C0"/>
                  </a:solidFill>
                </a:endParaRPr>
              </a:p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s-ES" sz="2400" dirty="0" smtClean="0">
                    <a:solidFill>
                      <a:srgbClr val="002060"/>
                    </a:solidFill>
                  </a:rPr>
                  <a:t>Supongamos </a:t>
                </a:r>
                <a:r>
                  <a:rPr lang="es-ES" sz="2400" dirty="0">
                    <a:solidFill>
                      <a:srgbClr val="002060"/>
                    </a:solidFill>
                  </a:rPr>
                  <a:t>que </a:t>
                </a:r>
                <a:r>
                  <a:rPr lang="es-ES" sz="2400" i="1" dirty="0">
                    <a:solidFill>
                      <a:srgbClr val="002060"/>
                    </a:solidFill>
                  </a:rPr>
                  <a:t>G</a:t>
                </a:r>
                <a:r>
                  <a:rPr lang="es-ES" sz="2400" dirty="0">
                    <a:solidFill>
                      <a:srgbClr val="002060"/>
                    </a:solidFill>
                  </a:rPr>
                  <a:t> contiene un ciclo de costo negativo que se alcanza desde </a:t>
                </a:r>
                <a:r>
                  <a:rPr lang="es-ES" sz="2400" i="1" dirty="0">
                    <a:solidFill>
                      <a:srgbClr val="002060"/>
                    </a:solidFill>
                  </a:rPr>
                  <a:t>s</a:t>
                </a:r>
                <a:r>
                  <a:rPr lang="es-ES" sz="2400" dirty="0">
                    <a:solidFill>
                      <a:srgbClr val="002060"/>
                    </a:solidFill>
                  </a:rPr>
                  <a:t>, sea </a:t>
                </a:r>
                <a:r>
                  <a:rPr lang="es-ES" sz="2400" i="1" dirty="0" smtClean="0">
                    <a:solidFill>
                      <a:srgbClr val="002060"/>
                    </a:solidFill>
                  </a:rPr>
                  <a:t>c </a:t>
                </a:r>
                <a:r>
                  <a:rPr lang="es-ES" sz="2400" dirty="0" smtClean="0">
                    <a:solidFill>
                      <a:srgbClr val="002060"/>
                    </a:solidFill>
                  </a:rPr>
                  <a:t>dicho ciclo </a:t>
                </a: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i="1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=&lt;v</a:t>
                </a:r>
                <a:r>
                  <a:rPr lang="en-US" sz="2400" i="1" baseline="-25000" dirty="0" smtClean="0">
                    <a:solidFill>
                      <a:srgbClr val="002060"/>
                    </a:solidFill>
                  </a:rPr>
                  <a:t>0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, v</a:t>
                </a:r>
                <a:r>
                  <a:rPr lang="en-US" sz="2400" i="1" baseline="-25000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, v</a:t>
                </a:r>
                <a:r>
                  <a:rPr lang="en-US" sz="2400" i="1" baseline="-25000" dirty="0" smtClean="0">
                    <a:solidFill>
                      <a:srgbClr val="002060"/>
                    </a:solidFill>
                  </a:rPr>
                  <a:t>2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, …, </a:t>
                </a:r>
                <a:r>
                  <a:rPr lang="en-US" sz="2400" i="1" dirty="0" err="1" smtClean="0">
                    <a:solidFill>
                      <a:srgbClr val="002060"/>
                    </a:solidFill>
                  </a:rPr>
                  <a:t>v</a:t>
                </a:r>
                <a:r>
                  <a:rPr lang="en-US" sz="2400" i="1" baseline="-25000" dirty="0" err="1" smtClean="0">
                    <a:solidFill>
                      <a:srgbClr val="002060"/>
                    </a:solidFill>
                  </a:rPr>
                  <a:t>k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&gt;	v</a:t>
                </a:r>
                <a:r>
                  <a:rPr lang="en-US" sz="2400" i="1" baseline="-25000" dirty="0" smtClean="0">
                    <a:solidFill>
                      <a:srgbClr val="002060"/>
                    </a:solidFill>
                  </a:rPr>
                  <a:t>0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 = </a:t>
                </a:r>
                <a:r>
                  <a:rPr lang="en-US" sz="2400" i="1" dirty="0" err="1" smtClean="0">
                    <a:solidFill>
                      <a:srgbClr val="002060"/>
                    </a:solidFill>
                  </a:rPr>
                  <a:t>v</a:t>
                </a:r>
                <a:r>
                  <a:rPr lang="en-US" sz="2400" i="1" baseline="-25000" dirty="0" err="1" smtClean="0">
                    <a:solidFill>
                      <a:srgbClr val="002060"/>
                    </a:solidFill>
                  </a:rPr>
                  <a:t>k</a:t>
                </a:r>
                <a:endParaRPr lang="en-US" sz="2400" i="1" baseline="-25000" dirty="0" smtClean="0">
                  <a:solidFill>
                    <a:srgbClr val="002060"/>
                  </a:solidFill>
                </a:endParaRPr>
              </a:p>
              <a:p>
                <a:endParaRPr lang="en-US" sz="2400" i="1" baseline="-25000" dirty="0">
                  <a:solidFill>
                    <a:srgbClr val="002060"/>
                  </a:solidFill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e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ntonces se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cumplirá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sz="2400" dirty="0" smtClean="0">
                    <a:solidFill>
                      <a:srgbClr val="002060"/>
                    </a:solidFill>
                  </a:rPr>
                  <a:t> &lt;0</a:t>
                </a: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s-ES" sz="2400" dirty="0">
                    <a:solidFill>
                      <a:srgbClr val="002060"/>
                    </a:solidFill>
                  </a:rPr>
                  <a:t>Por reducción al absurdo, supongamos que bajo estas condiciones </a:t>
                </a:r>
                <a:r>
                  <a:rPr lang="es-ES" sz="2400" b="1" i="1" dirty="0" err="1">
                    <a:solidFill>
                      <a:srgbClr val="002060"/>
                    </a:solidFill>
                  </a:rPr>
                  <a:t>Bellaman</a:t>
                </a:r>
                <a:r>
                  <a:rPr lang="es-ES" sz="2400" b="1" i="1" dirty="0">
                    <a:solidFill>
                      <a:srgbClr val="002060"/>
                    </a:solidFill>
                  </a:rPr>
                  <a:t>-Ford </a:t>
                </a:r>
                <a:r>
                  <a:rPr lang="es-ES" sz="2400" dirty="0">
                    <a:solidFill>
                      <a:srgbClr val="002060"/>
                    </a:solidFill>
                  </a:rPr>
                  <a:t>retornara </a:t>
                </a:r>
                <a:r>
                  <a:rPr lang="es-ES" sz="2400" dirty="0" smtClean="0">
                    <a:solidFill>
                      <a:srgbClr val="002060"/>
                    </a:solidFill>
                  </a:rPr>
                  <a:t>TRUE, en tal caso se cumplirá</a:t>
                </a: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</a:rPr>
                  <a:t>d[v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</a:rPr>
                  <a:t>] 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≤ d[v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] + w(v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, 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s-ES" sz="2400" dirty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r>
                  <a:rPr lang="es-ES" sz="2400" dirty="0" smtClean="0">
                    <a:solidFill>
                      <a:srgbClr val="002060"/>
                    </a:solidFill>
                    <a:cs typeface="Arial" charset="0"/>
                  </a:rPr>
                  <a:t>para todo </a:t>
                </a:r>
                <a:r>
                  <a:rPr lang="es-ES" sz="2400" i="1" dirty="0">
                    <a:solidFill>
                      <a:srgbClr val="002060"/>
                    </a:solidFill>
                    <a:cs typeface="Arial" charset="0"/>
                  </a:rPr>
                  <a:t>i=1, 2, …, </a:t>
                </a:r>
                <a:r>
                  <a:rPr lang="es-ES" sz="2400" i="1" dirty="0" smtClean="0">
                    <a:solidFill>
                      <a:srgbClr val="002060"/>
                    </a:solidFill>
                    <a:cs typeface="Arial" charset="0"/>
                  </a:rPr>
                  <a:t>k</a:t>
                </a:r>
                <a:endParaRPr lang="es-ES" sz="2400" dirty="0" smtClean="0">
                  <a:solidFill>
                    <a:srgbClr val="002060"/>
                  </a:solidFill>
                </a:endParaRPr>
              </a:p>
              <a:p>
                <a:endParaRPr lang="en-US" sz="2400" i="1" dirty="0">
                  <a:solidFill>
                    <a:srgbClr val="002060"/>
                  </a:solidFill>
                  <a:cs typeface="Arial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cs typeface="Arial" charset="0"/>
                  </a:rPr>
                  <a:t>Sumemos</a:t>
                </a:r>
                <a:r>
                  <a:rPr lang="en-US" sz="2400" dirty="0" smtClean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cs typeface="Arial" charset="0"/>
                  </a:rPr>
                  <a:t>las</a:t>
                </a:r>
                <a:r>
                  <a:rPr lang="en-US" sz="2400" dirty="0" smtClean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cs typeface="Arial" charset="0"/>
                  </a:rPr>
                  <a:t>desigualdades</a:t>
                </a:r>
                <a:r>
                  <a:rPr lang="en-US" sz="2400" dirty="0" smtClean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cs typeface="Arial" charset="0"/>
                  </a:rPr>
                  <a:t>alrededor</a:t>
                </a:r>
                <a:r>
                  <a:rPr lang="en-US" sz="2400" dirty="0" smtClean="0">
                    <a:solidFill>
                      <a:srgbClr val="002060"/>
                    </a:solidFill>
                    <a:cs typeface="Arial" charset="0"/>
                  </a:rPr>
                  <a:t> del </a:t>
                </a:r>
                <a:r>
                  <a:rPr lang="en-US" sz="2400" dirty="0" err="1" smtClean="0">
                    <a:solidFill>
                      <a:srgbClr val="002060"/>
                    </a:solidFill>
                    <a:cs typeface="Arial" charset="0"/>
                  </a:rPr>
                  <a:t>ciclo</a:t>
                </a:r>
                <a:r>
                  <a:rPr lang="en-US" sz="2400" dirty="0" smtClean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cs typeface="Arial" charset="0"/>
                  </a:rPr>
                  <a:t>c</a:t>
                </a:r>
                <a:endParaRPr lang="es-ES" sz="2400" i="1" dirty="0">
                  <a:solidFill>
                    <a:srgbClr val="00206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3400"/>
                <a:ext cx="8686800" cy="6277488"/>
              </a:xfrm>
              <a:prstGeom prst="rect">
                <a:avLst/>
              </a:prstGeom>
              <a:blipFill rotWithShape="0">
                <a:blip r:embed="rId2"/>
                <a:stretch>
                  <a:fillRect l="-1123" t="-777" b="-1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generalidades</a:t>
            </a:r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763619"/>
            <a:ext cx="88931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 smtClean="0">
                <a:latin typeface="+mn-lt"/>
              </a:rPr>
              <a:t>PROBLEMA </a:t>
            </a:r>
            <a:r>
              <a:rPr lang="es-ES" sz="2400" dirty="0" smtClean="0">
                <a:latin typeface="+mn-lt"/>
              </a:rPr>
              <a:t>que resuelve:</a:t>
            </a:r>
          </a:p>
          <a:p>
            <a:pPr eaLnBrk="1" hangingPunct="1"/>
            <a:endParaRPr lang="es-ES" sz="2400" dirty="0" smtClean="0">
              <a:latin typeface="+mn-lt"/>
            </a:endParaRPr>
          </a:p>
          <a:p>
            <a:pPr algn="ctr" eaLnBrk="1" hangingPunct="1"/>
            <a:r>
              <a:rPr lang="es-ES" sz="2400" dirty="0" smtClean="0">
                <a:latin typeface="+mn-lt"/>
              </a:rPr>
              <a:t>Determina </a:t>
            </a:r>
            <a:r>
              <a:rPr lang="es-ES" sz="2400" b="1" dirty="0">
                <a:solidFill>
                  <a:srgbClr val="0070C0"/>
                </a:solidFill>
                <a:latin typeface="+mn-lt"/>
              </a:rPr>
              <a:t>caminos de costo mínimo desde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un vértice origen hacia </a:t>
            </a:r>
            <a:r>
              <a:rPr lang="es-ES" sz="2400" b="1" dirty="0">
                <a:solidFill>
                  <a:srgbClr val="0070C0"/>
                </a:solidFill>
                <a:latin typeface="+mn-lt"/>
              </a:rPr>
              <a:t>los restantes vértices de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un grafo </a:t>
            </a:r>
            <a:r>
              <a:rPr lang="es-ES" sz="2400" dirty="0" smtClean="0">
                <a:latin typeface="+mn-lt"/>
              </a:rPr>
              <a:t>G=(V, E) </a:t>
            </a:r>
            <a:r>
              <a:rPr lang="es-ES" sz="2400" b="1" u="sng" dirty="0" smtClean="0">
                <a:latin typeface="+mn-lt"/>
              </a:rPr>
              <a:t>dirigido y ponderado</a:t>
            </a:r>
            <a:r>
              <a:rPr lang="es-ES" sz="2400" b="1" dirty="0" smtClean="0">
                <a:latin typeface="+mn-lt"/>
              </a:rPr>
              <a:t> </a:t>
            </a:r>
            <a:r>
              <a:rPr lang="es-ES" sz="2400" dirty="0" smtClean="0">
                <a:latin typeface="+mn-lt"/>
              </a:rPr>
              <a:t>                                               </a:t>
            </a:r>
          </a:p>
          <a:p>
            <a:pPr eaLnBrk="1" hangingPunct="1"/>
            <a:endParaRPr lang="es-ES" sz="2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+mn-lt"/>
              </a:rPr>
              <a:t>A partir de la funcionalidad del Algoritmo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se permite que en el Grafo hayan arcos </a:t>
            </a:r>
            <a:r>
              <a:rPr lang="es-ES" sz="2400" b="1" dirty="0">
                <a:solidFill>
                  <a:srgbClr val="0070C0"/>
                </a:solidFill>
                <a:latin typeface="+mn-lt"/>
              </a:rPr>
              <a:t>de costo </a:t>
            </a:r>
            <a:r>
              <a:rPr lang="es-ES" sz="2400" b="1" dirty="0" smtClean="0">
                <a:solidFill>
                  <a:srgbClr val="0070C0"/>
                </a:solidFill>
                <a:latin typeface="+mn-lt"/>
              </a:rPr>
              <a:t>negativo</a:t>
            </a:r>
            <a:endParaRPr lang="es-ES" sz="2400" b="1" dirty="0">
              <a:solidFill>
                <a:srgbClr val="0070C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sz="24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Inicializaciones </a:t>
            </a:r>
            <a:r>
              <a:rPr lang="en-US" sz="2400" dirty="0" err="1" smtClean="0">
                <a:latin typeface="+mn-lt"/>
              </a:rPr>
              <a:t>hechas</a:t>
            </a:r>
            <a:r>
              <a:rPr lang="en-US" sz="2400" dirty="0" smtClean="0">
                <a:latin typeface="+mn-lt"/>
              </a:rPr>
              <a:t> a </a:t>
            </a:r>
            <a:r>
              <a:rPr lang="en-US" sz="2400" dirty="0" err="1" smtClean="0">
                <a:latin typeface="+mn-lt"/>
              </a:rPr>
              <a:t>partir</a:t>
            </a:r>
            <a:r>
              <a:rPr lang="en-US" sz="2400" dirty="0" smtClean="0">
                <a:latin typeface="+mn-lt"/>
              </a:rPr>
              <a:t> de </a:t>
            </a:r>
            <a:r>
              <a:rPr lang="es-ES" sz="2400" b="1" dirty="0" smtClean="0">
                <a:latin typeface="+mn-lt"/>
              </a:rPr>
              <a:t>INITIALIZE SINGLE SOURCE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Se </a:t>
            </a:r>
            <a:r>
              <a:rPr lang="en-US" sz="2400" dirty="0" err="1" smtClean="0">
                <a:latin typeface="+mn-lt"/>
              </a:rPr>
              <a:t>aplica</a:t>
            </a:r>
            <a:r>
              <a:rPr lang="en-US" sz="2400" dirty="0" smtClean="0">
                <a:latin typeface="+mn-lt"/>
              </a:rPr>
              <a:t> la </a:t>
            </a:r>
            <a:r>
              <a:rPr lang="en-US" sz="2400" dirty="0" err="1" smtClean="0">
                <a:latin typeface="+mn-lt"/>
              </a:rPr>
              <a:t>técnica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b="1" dirty="0" smtClean="0">
                <a:latin typeface="+mn-lt"/>
              </a:rPr>
              <a:t>RELAX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varias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veces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sobre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cada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arco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 del </a:t>
            </a:r>
            <a:r>
              <a:rPr lang="en-US" sz="2400" b="1" dirty="0" err="1" smtClean="0">
                <a:solidFill>
                  <a:srgbClr val="0070C0"/>
                </a:solidFill>
                <a:latin typeface="+mn-lt"/>
              </a:rPr>
              <a:t>grafo</a:t>
            </a:r>
            <a:endParaRPr lang="en-US" sz="2400" b="1" dirty="0" smtClean="0">
              <a:solidFill>
                <a:srgbClr val="0070C0"/>
              </a:solidFill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ES" sz="24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8125" y="1457325"/>
            <a:ext cx="8686800" cy="914400"/>
          </a:xfrm>
          <a:prstGeom prst="rect">
            <a:avLst/>
          </a:prstGeom>
          <a:noFill/>
          <a:ln w="762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2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Prueba</a:t>
            </a:r>
            <a:r>
              <a:rPr lang="en-US" sz="2800" dirty="0" smtClean="0"/>
              <a:t> de correctitud –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BF</a:t>
            </a:r>
            <a:endParaRPr lang="es-E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609600" y="638317"/>
                <a:ext cx="8686800" cy="159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 smtClean="0">
                    <a:solidFill>
                      <a:srgbClr val="0070C0"/>
                    </a:solidFill>
                  </a:rPr>
                  <a:t>Demostración (II) (continuación)</a:t>
                </a:r>
                <a:endParaRPr lang="es-ES" sz="2400" dirty="0">
                  <a:solidFill>
                    <a:srgbClr val="0070C0"/>
                  </a:solidFill>
                </a:endParaRPr>
              </a:p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s-ES" sz="2400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</m:oMath>
                </a14:m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d[v</a:t>
                </a:r>
                <a:r>
                  <a:rPr lang="es-ES" sz="2400" i="1" baseline="-25000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</a:rPr>
                  <a:t>]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    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≤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d[v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]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   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w(v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, 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s-ES" sz="2400" dirty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endParaRPr lang="es-ES" sz="2400" dirty="0" smtClean="0">
                  <a:solidFill>
                    <a:srgbClr val="002060"/>
                  </a:solidFill>
                </a:endParaRPr>
              </a:p>
              <a:p>
                <a:endParaRPr lang="en-US" sz="2400" i="1" dirty="0">
                  <a:solidFill>
                    <a:srgbClr val="00206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8317"/>
                <a:ext cx="8686800" cy="1599284"/>
              </a:xfrm>
              <a:prstGeom prst="rect">
                <a:avLst/>
              </a:prstGeom>
              <a:blipFill rotWithShape="1">
                <a:blip r:embed="rId2"/>
                <a:stretch>
                  <a:fillRect l="-1053" t="-30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304800" y="2077187"/>
            <a:ext cx="2514600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2060"/>
                </a:solidFill>
              </a:rPr>
              <a:t>v</a:t>
            </a:r>
            <a:r>
              <a:rPr 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US" sz="2400" i="1" dirty="0" smtClean="0">
                <a:solidFill>
                  <a:srgbClr val="002060"/>
                </a:solidFill>
              </a:rPr>
              <a:t> + v</a:t>
            </a:r>
            <a:r>
              <a:rPr lang="en-US" sz="2400" i="1" baseline="-25000" dirty="0">
                <a:solidFill>
                  <a:srgbClr val="002060"/>
                </a:solidFill>
              </a:rPr>
              <a:t>2</a:t>
            </a:r>
            <a:r>
              <a:rPr lang="en-US" sz="2400" i="1" dirty="0" smtClean="0">
                <a:solidFill>
                  <a:srgbClr val="002060"/>
                </a:solidFill>
              </a:rPr>
              <a:t> + v</a:t>
            </a:r>
            <a:r>
              <a:rPr lang="en-US" sz="2400" i="1" baseline="-25000" dirty="0">
                <a:solidFill>
                  <a:srgbClr val="002060"/>
                </a:solidFill>
              </a:rPr>
              <a:t>3</a:t>
            </a:r>
            <a:r>
              <a:rPr lang="en-US" sz="2400" i="1" dirty="0" smtClean="0">
                <a:solidFill>
                  <a:srgbClr val="002060"/>
                </a:solidFill>
              </a:rPr>
              <a:t> + …+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v</a:t>
            </a:r>
            <a:r>
              <a:rPr lang="en-US" sz="2400" b="1" i="1" baseline="-25000" dirty="0" err="1" smtClean="0">
                <a:solidFill>
                  <a:srgbClr val="FF0000"/>
                </a:solidFill>
              </a:rPr>
              <a:t>k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76600" y="2081652"/>
            <a:ext cx="2667000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i="1" dirty="0" smtClean="0">
                <a:solidFill>
                  <a:srgbClr val="002060"/>
                </a:solidFill>
              </a:rPr>
              <a:t> + v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i="1" dirty="0" smtClean="0">
                <a:solidFill>
                  <a:srgbClr val="002060"/>
                </a:solidFill>
              </a:rPr>
              <a:t> + v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2</a:t>
            </a:r>
            <a:r>
              <a:rPr lang="en-US" sz="2400" i="1" dirty="0" smtClean="0">
                <a:solidFill>
                  <a:srgbClr val="002060"/>
                </a:solidFill>
              </a:rPr>
              <a:t> + …+ v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k-1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4800" y="1419772"/>
            <a:ext cx="2514600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76600" y="1439227"/>
            <a:ext cx="2667000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19600" y="1705117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s-ES" sz="2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295400" y="1705117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s-ES" sz="2800" dirty="0"/>
          </a:p>
        </p:txBody>
      </p:sp>
      <p:sp>
        <p:nvSpPr>
          <p:cNvPr id="18" name="17 Rectángulo"/>
          <p:cNvSpPr/>
          <p:nvPr/>
        </p:nvSpPr>
        <p:spPr>
          <a:xfrm>
            <a:off x="2133600" y="2859785"/>
            <a:ext cx="1772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002060"/>
                </a:solidFill>
              </a:rPr>
              <a:t>como </a:t>
            </a:r>
            <a:r>
              <a:rPr lang="es-ES" sz="2400" dirty="0">
                <a:solidFill>
                  <a:srgbClr val="002060"/>
                </a:solidFill>
              </a:rPr>
              <a:t>v</a:t>
            </a:r>
            <a:r>
              <a:rPr lang="es-ES" sz="2400" baseline="-25000" dirty="0">
                <a:solidFill>
                  <a:srgbClr val="002060"/>
                </a:solidFill>
              </a:rPr>
              <a:t>0 </a:t>
            </a:r>
            <a:r>
              <a:rPr lang="es-ES" sz="2400" dirty="0">
                <a:solidFill>
                  <a:srgbClr val="002060"/>
                </a:solidFill>
              </a:rPr>
              <a:t>= </a:t>
            </a:r>
            <a:r>
              <a:rPr lang="es-ES" sz="2400" dirty="0" err="1">
                <a:solidFill>
                  <a:srgbClr val="002060"/>
                </a:solidFill>
              </a:rPr>
              <a:t>v</a:t>
            </a:r>
            <a:r>
              <a:rPr lang="es-ES" sz="2400" baseline="-25000" dirty="0" err="1">
                <a:solidFill>
                  <a:srgbClr val="002060"/>
                </a:solidFill>
              </a:rPr>
              <a:t>k</a:t>
            </a:r>
            <a:r>
              <a:rPr lang="es-ES" sz="2400" dirty="0">
                <a:solidFill>
                  <a:srgbClr val="002060"/>
                </a:solidFill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609600" y="3142165"/>
                <a:ext cx="8686800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s-ES" sz="2400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</m:oMath>
                </a14:m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d[v</a:t>
                </a:r>
                <a:r>
                  <a:rPr lang="es-ES" sz="2400" i="1" baseline="-25000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</a:rPr>
                  <a:t>]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</a:rPr>
                  <a:t>    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≤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d[v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]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   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w(v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, 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s-ES" sz="2400" dirty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endParaRPr lang="es-ES" sz="2400" dirty="0" smtClean="0">
                  <a:solidFill>
                    <a:srgbClr val="002060"/>
                  </a:solidFill>
                </a:endParaRPr>
              </a:p>
              <a:p>
                <a:endParaRPr lang="en-US" sz="2400" i="1" dirty="0">
                  <a:solidFill>
                    <a:srgbClr val="00206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2165"/>
                <a:ext cx="8686800" cy="12299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CuadroTexto"/>
              <p:cNvSpPr txBox="1"/>
              <p:nvPr/>
            </p:nvSpPr>
            <p:spPr>
              <a:xfrm>
                <a:off x="1905000" y="3904165"/>
                <a:ext cx="6934200" cy="310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0   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≤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/>
                    </m:nary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w(v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i-1</a:t>
                </a:r>
                <a:r>
                  <a:rPr lang="es-ES" sz="2400" i="1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, v</a:t>
                </a:r>
                <a:r>
                  <a:rPr lang="es-ES" sz="2400" i="1" baseline="-25000" dirty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s-ES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endParaRPr lang="es-ES" sz="2400" i="1" dirty="0">
                  <a:solidFill>
                    <a:srgbClr val="002060"/>
                  </a:solidFill>
                  <a:latin typeface="Times New Roman" pitchFamily="18" charset="0"/>
                  <a:cs typeface="Arial" charset="0"/>
                </a:endParaRPr>
              </a:p>
              <a:p>
                <a:r>
                  <a:rPr lang="es-ES" sz="2400" dirty="0" smtClean="0">
                    <a:solidFill>
                      <a:srgbClr val="002060"/>
                    </a:solidFill>
                    <a:cs typeface="Arial" charset="0"/>
                  </a:rPr>
                  <a:t>Y esto contradice lo supuesto, o sea,</a:t>
                </a:r>
              </a:p>
              <a:p>
                <a:endParaRPr lang="es-ES" sz="2400" dirty="0">
                  <a:solidFill>
                    <a:srgbClr val="002060"/>
                  </a:solidFill>
                  <a:cs typeface="Arial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sz="2400" dirty="0">
                    <a:solidFill>
                      <a:srgbClr val="002060"/>
                    </a:solidFill>
                  </a:rPr>
                  <a:t> &lt;0</a:t>
                </a:r>
              </a:p>
              <a:p>
                <a:r>
                  <a:rPr lang="es-ES" sz="2400" dirty="0" smtClean="0">
                    <a:solidFill>
                      <a:srgbClr val="002060"/>
                    </a:solidFill>
                    <a:cs typeface="Arial" charset="0"/>
                  </a:rPr>
                  <a:t> </a:t>
                </a:r>
                <a:endParaRPr lang="es-ES" sz="2400" dirty="0" smtClean="0">
                  <a:solidFill>
                    <a:srgbClr val="002060"/>
                  </a:solidFill>
                </a:endParaRPr>
              </a:p>
              <a:p>
                <a:endParaRPr lang="en-US" sz="2400" i="1" dirty="0">
                  <a:solidFill>
                    <a:srgbClr val="00206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04165"/>
                <a:ext cx="6934200" cy="3106235"/>
              </a:xfrm>
              <a:prstGeom prst="rect">
                <a:avLst/>
              </a:prstGeom>
              <a:blipFill rotWithShape="0">
                <a:blip r:embed="rId4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2800" y="1419772"/>
            <a:ext cx="381000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4124131" y="1466462"/>
            <a:ext cx="381000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593976" y="1452117"/>
            <a:ext cx="300141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/>
          <p:cNvSpPr/>
          <p:nvPr/>
        </p:nvSpPr>
        <p:spPr>
          <a:xfrm>
            <a:off x="1589317" y="3553372"/>
            <a:ext cx="300141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/>
          <p:cNvSpPr/>
          <p:nvPr/>
        </p:nvSpPr>
        <p:spPr>
          <a:xfrm>
            <a:off x="3405666" y="4295193"/>
            <a:ext cx="300141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4195659" y="3561186"/>
            <a:ext cx="300141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angle 27"/>
          <p:cNvSpPr/>
          <p:nvPr/>
        </p:nvSpPr>
        <p:spPr>
          <a:xfrm>
            <a:off x="7190793" y="3536308"/>
            <a:ext cx="300141" cy="409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 flipH="1">
            <a:off x="897290" y="3321450"/>
            <a:ext cx="762000" cy="898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>
            <a:off x="3352800" y="3305317"/>
            <a:ext cx="762000" cy="898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rincipio de </a:t>
            </a:r>
            <a:r>
              <a:rPr lang="en-US" dirty="0" err="1" smtClean="0"/>
              <a:t>funcionamiento</a:t>
            </a:r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12175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2400" dirty="0">
              <a:latin typeface="+mn-lt"/>
            </a:endParaRPr>
          </a:p>
          <a:p>
            <a:pPr eaLnBrk="1" hangingPunct="1"/>
            <a:r>
              <a:rPr lang="es-ES" sz="2000" dirty="0" smtClean="0">
                <a:latin typeface="+mn-lt"/>
              </a:rPr>
              <a:t>Sea </a:t>
            </a:r>
            <a:r>
              <a:rPr lang="es-ES" sz="2000" i="1" dirty="0">
                <a:latin typeface="+mn-lt"/>
              </a:rPr>
              <a:t>G = (V,E),</a:t>
            </a:r>
            <a:r>
              <a:rPr lang="es-ES" sz="2000" dirty="0">
                <a:latin typeface="+mn-lt"/>
              </a:rPr>
              <a:t> </a:t>
            </a:r>
            <a:r>
              <a:rPr lang="es-ES" sz="2000" b="1" dirty="0">
                <a:latin typeface="+mn-lt"/>
              </a:rPr>
              <a:t>dirigido</a:t>
            </a:r>
            <a:r>
              <a:rPr lang="es-ES" sz="2000" dirty="0">
                <a:latin typeface="+mn-lt"/>
              </a:rPr>
              <a:t>, </a:t>
            </a:r>
            <a:r>
              <a:rPr lang="es-ES" sz="2000" b="1" dirty="0">
                <a:latin typeface="+mn-lt"/>
              </a:rPr>
              <a:t>ponderado</a:t>
            </a:r>
            <a:r>
              <a:rPr lang="es-ES" sz="2000" dirty="0">
                <a:latin typeface="+mn-lt"/>
              </a:rPr>
              <a:t>, con función de costo </a:t>
            </a:r>
            <a:r>
              <a:rPr lang="es-ES" sz="2000" i="1" dirty="0">
                <a:latin typeface="+mn-lt"/>
              </a:rPr>
              <a:t>w: E </a:t>
            </a:r>
            <a:r>
              <a:rPr lang="es-ES" sz="2000" i="1" dirty="0">
                <a:latin typeface="+mn-lt"/>
                <a:sym typeface="Wingdings" pitchFamily="2" charset="2"/>
              </a:rPr>
              <a:t></a:t>
            </a:r>
            <a:r>
              <a:rPr lang="es-ES" sz="2000" i="1" dirty="0">
                <a:latin typeface="+mn-lt"/>
              </a:rPr>
              <a:t> </a:t>
            </a:r>
            <a:r>
              <a:rPr lang="es-ES" sz="2000" i="1" dirty="0">
                <a:latin typeface="+mn-lt"/>
                <a:sym typeface="Symbol" pitchFamily="18" charset="2"/>
              </a:rPr>
              <a:t></a:t>
            </a:r>
            <a:r>
              <a:rPr lang="es-ES" sz="2000" dirty="0">
                <a:latin typeface="+mn-lt"/>
              </a:rPr>
              <a:t> definida sobre </a:t>
            </a:r>
            <a:r>
              <a:rPr lang="es-ES" sz="2000" i="1" dirty="0">
                <a:latin typeface="+mn-lt"/>
              </a:rPr>
              <a:t>G</a:t>
            </a:r>
            <a:r>
              <a:rPr lang="es-ES" sz="2000" dirty="0">
                <a:latin typeface="+mn-lt"/>
              </a:rPr>
              <a:t>, </a:t>
            </a:r>
            <a:r>
              <a:rPr lang="es-ES" sz="2000" i="1" dirty="0">
                <a:latin typeface="+mn-lt"/>
              </a:rPr>
              <a:t>s</a:t>
            </a:r>
            <a:r>
              <a:rPr lang="es-ES" sz="2000" dirty="0">
                <a:latin typeface="+mn-lt"/>
              </a:rPr>
              <a:t> </a:t>
            </a:r>
            <a:r>
              <a:rPr lang="es-ES" sz="2000" dirty="0" smtClean="0">
                <a:latin typeface="+mn-lt"/>
              </a:rPr>
              <a:t>origen</a:t>
            </a:r>
          </a:p>
          <a:p>
            <a:pPr eaLnBrk="1" hangingPunct="1"/>
            <a:endParaRPr lang="es-ES" sz="2000" dirty="0">
              <a:latin typeface="+mn-lt"/>
            </a:endParaRPr>
          </a:p>
          <a:p>
            <a:pPr eaLnBrk="1" hangingPunct="1"/>
            <a:r>
              <a:rPr lang="es-ES" sz="2000" b="1" dirty="0" smtClean="0">
                <a:latin typeface="+mn-lt"/>
              </a:rPr>
              <a:t>ALGORITMO DE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BELLMAN-FORD</a:t>
            </a:r>
            <a:r>
              <a:rPr lang="es-ES" sz="2000" b="1" dirty="0" smtClean="0">
                <a:latin typeface="+mn-lt"/>
              </a:rPr>
              <a:t>: </a:t>
            </a:r>
          </a:p>
          <a:p>
            <a:pPr eaLnBrk="1" hangingPunct="1"/>
            <a:endParaRPr lang="es-ES" sz="2000" dirty="0">
              <a:latin typeface="+mn-lt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s-ES" sz="2000" dirty="0">
                <a:latin typeface="+mn-lt"/>
              </a:rPr>
              <a:t>D</a:t>
            </a:r>
            <a:r>
              <a:rPr lang="es-ES" sz="2000" dirty="0" smtClean="0">
                <a:latin typeface="+mn-lt"/>
              </a:rPr>
              <a:t>etermina </a:t>
            </a:r>
            <a:r>
              <a:rPr lang="es-ES" sz="2000" dirty="0">
                <a:latin typeface="+mn-lt"/>
              </a:rPr>
              <a:t>si desde </a:t>
            </a:r>
            <a:r>
              <a:rPr lang="es-ES" sz="2000" dirty="0" smtClean="0">
                <a:latin typeface="+mn-lt"/>
              </a:rPr>
              <a:t>el origen se </a:t>
            </a:r>
            <a:r>
              <a:rPr lang="es-ES" sz="2000" dirty="0">
                <a:latin typeface="+mn-lt"/>
              </a:rPr>
              <a:t>alcanza algún ciclo de costo </a:t>
            </a:r>
            <a:r>
              <a:rPr lang="es-ES" sz="2000" dirty="0" smtClean="0">
                <a:latin typeface="+mn-lt"/>
              </a:rPr>
              <a:t>negativo: </a:t>
            </a:r>
            <a:r>
              <a:rPr lang="es-ES" sz="2000" dirty="0">
                <a:latin typeface="+mn-lt"/>
              </a:rPr>
              <a:t>Si </a:t>
            </a:r>
            <a:r>
              <a:rPr lang="es-ES" sz="2000" dirty="0" smtClean="0">
                <a:latin typeface="+mn-lt"/>
              </a:rPr>
              <a:t>esto sucede</a:t>
            </a:r>
            <a:r>
              <a:rPr lang="es-ES" sz="2000" dirty="0">
                <a:latin typeface="+mn-lt"/>
              </a:rPr>
              <a:t>, retorna </a:t>
            </a:r>
            <a:r>
              <a:rPr lang="es-ES" sz="2000" b="1" i="1" dirty="0" smtClean="0">
                <a:solidFill>
                  <a:srgbClr val="FF0000"/>
                </a:solidFill>
                <a:latin typeface="+mn-lt"/>
              </a:rPr>
              <a:t>FALSE </a:t>
            </a:r>
            <a:endParaRPr lang="es-ES" sz="2000" b="1" i="1" dirty="0">
              <a:solidFill>
                <a:srgbClr val="FF0000"/>
              </a:solidFill>
              <a:latin typeface="+mn-lt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s-ES" sz="2000" dirty="0">
                <a:latin typeface="+mn-lt"/>
              </a:rPr>
              <a:t>En otro caso, </a:t>
            </a:r>
            <a:r>
              <a:rPr lang="es-ES" sz="2000" b="1" i="1" dirty="0" smtClean="0">
                <a:solidFill>
                  <a:srgbClr val="FF0000"/>
                </a:solidFill>
                <a:latin typeface="+mn-lt"/>
              </a:rPr>
              <a:t>TRUE</a:t>
            </a:r>
            <a:r>
              <a:rPr lang="es-ES" sz="2000" dirty="0" smtClean="0">
                <a:latin typeface="+mn-lt"/>
              </a:rPr>
              <a:t>. Además, </a:t>
            </a:r>
            <a:r>
              <a:rPr lang="es-ES" sz="2000" dirty="0">
                <a:latin typeface="+mn-lt"/>
              </a:rPr>
              <a:t>halla el </a:t>
            </a:r>
            <a:r>
              <a:rPr lang="es-ES" sz="2000" dirty="0" smtClean="0">
                <a:latin typeface="+mn-lt"/>
              </a:rPr>
              <a:t>costo </a:t>
            </a:r>
            <a:r>
              <a:rPr lang="es-ES" sz="2000" dirty="0">
                <a:latin typeface="+mn-lt"/>
              </a:rPr>
              <a:t>y determina, el camino de costo mínimo entre </a:t>
            </a:r>
            <a:r>
              <a:rPr lang="es-ES" sz="2000" b="1" i="1" dirty="0">
                <a:latin typeface="+mn-lt"/>
              </a:rPr>
              <a:t>s</a:t>
            </a:r>
            <a:r>
              <a:rPr lang="es-ES" sz="2000" dirty="0">
                <a:latin typeface="+mn-lt"/>
              </a:rPr>
              <a:t> y los </a:t>
            </a:r>
            <a:r>
              <a:rPr lang="es-ES" sz="2000" dirty="0" smtClean="0">
                <a:latin typeface="+mn-lt"/>
              </a:rPr>
              <a:t>restantes vértices de Grafo</a:t>
            </a:r>
          </a:p>
          <a:p>
            <a:pPr lvl="1" eaLnBrk="1" hangingPunct="1"/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b="1" dirty="0" smtClean="0">
                <a:latin typeface="+mn-lt"/>
              </a:rPr>
              <a:t>FUNCIONAMIENTO:</a:t>
            </a:r>
          </a:p>
          <a:p>
            <a:pPr eaLnBrk="1" hangingPunct="1"/>
            <a:endParaRPr lang="es-ES" sz="2400" dirty="0">
              <a:latin typeface="+mn-lt"/>
            </a:endParaRPr>
          </a:p>
          <a:p>
            <a:pPr eaLnBrk="1" hangingPunct="1"/>
            <a:r>
              <a:rPr lang="es-ES" sz="2000" dirty="0">
                <a:latin typeface="+mn-lt"/>
              </a:rPr>
              <a:t>A</a:t>
            </a:r>
            <a:r>
              <a:rPr lang="es-ES" sz="2000" dirty="0" smtClean="0">
                <a:latin typeface="+mn-lt"/>
              </a:rPr>
              <a:t> </a:t>
            </a:r>
            <a:r>
              <a:rPr lang="es-ES" sz="2000" dirty="0">
                <a:latin typeface="+mn-lt"/>
              </a:rPr>
              <a:t>partir de la inicialización </a:t>
            </a:r>
            <a:r>
              <a:rPr lang="es-ES" sz="2000" dirty="0" smtClean="0">
                <a:latin typeface="+mn-lt"/>
              </a:rPr>
              <a:t>hecha, </a:t>
            </a:r>
            <a:r>
              <a:rPr lang="es-ES" sz="2000" dirty="0">
                <a:latin typeface="+mn-lt"/>
              </a:rPr>
              <a:t>según </a:t>
            </a:r>
            <a:r>
              <a:rPr lang="es-ES" sz="2000" b="1" dirty="0" smtClean="0">
                <a:solidFill>
                  <a:srgbClr val="0070C0"/>
                </a:solidFill>
                <a:latin typeface="+mn-lt"/>
              </a:rPr>
              <a:t>INITIALIZE SINGLE SOURCE</a:t>
            </a:r>
            <a:r>
              <a:rPr lang="es-ES" sz="2000" dirty="0" smtClean="0">
                <a:latin typeface="+mn-lt"/>
              </a:rPr>
              <a:t>, el algoritmo va </a:t>
            </a:r>
            <a:r>
              <a:rPr lang="es-ES" sz="2000" dirty="0">
                <a:latin typeface="+mn-lt"/>
              </a:rPr>
              <a:t>reduciendo, progresivamente y a través de sucesivas aplicaciones de </a:t>
            </a:r>
            <a:r>
              <a:rPr lang="es-ES" sz="2000" b="1" dirty="0">
                <a:latin typeface="+mn-lt"/>
              </a:rPr>
              <a:t>RELAX</a:t>
            </a:r>
            <a:r>
              <a:rPr lang="es-ES" sz="2000" dirty="0">
                <a:latin typeface="+mn-lt"/>
              </a:rPr>
              <a:t> sobre los arcos de </a:t>
            </a:r>
            <a:r>
              <a:rPr lang="es-ES" sz="2000" b="1" i="1" dirty="0">
                <a:latin typeface="+mn-lt"/>
              </a:rPr>
              <a:t>G</a:t>
            </a:r>
            <a:r>
              <a:rPr lang="es-ES" sz="2000" dirty="0">
                <a:latin typeface="+mn-lt"/>
              </a:rPr>
              <a:t>, el costo </a:t>
            </a:r>
            <a:r>
              <a:rPr lang="es-ES" sz="2000" dirty="0" smtClean="0">
                <a:latin typeface="+mn-lt"/>
              </a:rPr>
              <a:t>estimado del </a:t>
            </a:r>
            <a:r>
              <a:rPr lang="es-ES" sz="2000" dirty="0">
                <a:latin typeface="+mn-lt"/>
              </a:rPr>
              <a:t>camino de costo mínimo de </a:t>
            </a:r>
            <a:r>
              <a:rPr lang="es-ES" sz="2000" b="1" i="1" dirty="0">
                <a:latin typeface="+mn-lt"/>
              </a:rPr>
              <a:t>s</a:t>
            </a:r>
            <a:r>
              <a:rPr lang="es-ES" sz="2000" dirty="0">
                <a:latin typeface="+mn-lt"/>
              </a:rPr>
              <a:t> a </a:t>
            </a:r>
            <a:r>
              <a:rPr lang="es-ES" sz="2000" b="1" i="1" dirty="0">
                <a:latin typeface="+mn-lt"/>
              </a:rPr>
              <a:t>v</a:t>
            </a:r>
            <a:r>
              <a:rPr lang="es-ES" sz="2000" dirty="0">
                <a:latin typeface="+mn-lt"/>
              </a:rPr>
              <a:t>, hasta que </a:t>
            </a:r>
            <a:r>
              <a:rPr lang="es-ES" sz="2000" dirty="0" smtClean="0">
                <a:latin typeface="+mn-lt"/>
              </a:rPr>
              <a:t>éste </a:t>
            </a:r>
            <a:r>
              <a:rPr lang="es-ES" sz="2000" dirty="0">
                <a:latin typeface="+mn-lt"/>
              </a:rPr>
              <a:t>alcanza su valor </a:t>
            </a:r>
            <a:r>
              <a:rPr lang="es-ES" sz="2000" dirty="0" smtClean="0">
                <a:latin typeface="+mn-lt"/>
              </a:rPr>
              <a:t>real</a:t>
            </a:r>
            <a:endParaRPr lang="es-ES_tradn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0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Recordando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628471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2000" b="1" i="1" dirty="0" smtClean="0">
                <a:latin typeface="+mn-lt"/>
              </a:rPr>
              <a:t>G=(V, E) </a:t>
            </a:r>
            <a:r>
              <a:rPr lang="es-ES_tradnl" sz="2000" dirty="0" smtClean="0">
                <a:latin typeface="+mn-lt"/>
              </a:rPr>
              <a:t>dirigido</a:t>
            </a:r>
            <a:r>
              <a:rPr lang="es-ES_tradnl" sz="2000" dirty="0" smtClean="0">
                <a:latin typeface="+mn-lt"/>
                <a:sym typeface="Wingdings" pitchFamily="2" charset="2"/>
              </a:rPr>
              <a:t>, </a:t>
            </a:r>
            <a:r>
              <a:rPr lang="es-ES_tradnl" sz="2000" b="1" i="1" dirty="0" smtClean="0">
                <a:latin typeface="+mn-lt"/>
                <a:sym typeface="Wingdings" pitchFamily="2" charset="2"/>
              </a:rPr>
              <a:t>s</a:t>
            </a:r>
            <a:r>
              <a:rPr lang="es-ES_tradnl" sz="2000" dirty="0" smtClean="0">
                <a:latin typeface="+mn-lt"/>
                <a:sym typeface="Wingdings" pitchFamily="2" charset="2"/>
              </a:rPr>
              <a:t> origen. </a:t>
            </a:r>
            <a:r>
              <a:rPr lang="es-ES_tradnl" sz="2000" dirty="0">
                <a:latin typeface="+mn-lt"/>
                <a:sym typeface="Wingdings" pitchFamily="2" charset="2"/>
              </a:rPr>
              <a:t> </a:t>
            </a:r>
            <a:r>
              <a:rPr lang="es-ES_tradnl" sz="2000" b="1" dirty="0" smtClean="0">
                <a:latin typeface="+mn-lt"/>
              </a:rPr>
              <a:t>INITIALIZE-SINGLE-SOURCE(</a:t>
            </a:r>
            <a:r>
              <a:rPr lang="es-ES_tradnl" sz="2000" b="1" i="1" dirty="0" smtClean="0">
                <a:latin typeface="+mn-lt"/>
              </a:rPr>
              <a:t>G</a:t>
            </a:r>
            <a:r>
              <a:rPr lang="es-ES_tradnl" sz="2000" b="1" dirty="0">
                <a:latin typeface="+mn-lt"/>
              </a:rPr>
              <a:t>, </a:t>
            </a:r>
            <a:r>
              <a:rPr lang="es-ES_tradnl" sz="2000" b="1" i="1" dirty="0">
                <a:latin typeface="+mn-lt"/>
              </a:rPr>
              <a:t>s</a:t>
            </a:r>
            <a:r>
              <a:rPr lang="es-ES_tradnl" sz="2000" b="1" dirty="0" smtClean="0">
                <a:latin typeface="+mn-lt"/>
              </a:rPr>
              <a:t>). </a:t>
            </a:r>
            <a:r>
              <a:rPr lang="es-ES_tradnl" sz="2000" dirty="0">
                <a:latin typeface="+mn-lt"/>
              </a:rPr>
              <a:t>L</a:t>
            </a:r>
            <a:r>
              <a:rPr lang="es-ES_tradnl" sz="2000" dirty="0" smtClean="0">
                <a:latin typeface="+mn-lt"/>
              </a:rPr>
              <a:t>a </a:t>
            </a:r>
            <a:r>
              <a:rPr lang="es-ES_tradnl" sz="2000" dirty="0">
                <a:latin typeface="+mn-lt"/>
              </a:rPr>
              <a:t>única forma en que </a:t>
            </a:r>
            <a:r>
              <a:rPr lang="es-ES_tradnl" sz="2000" dirty="0" smtClean="0">
                <a:latin typeface="+mn-lt"/>
              </a:rPr>
              <a:t>varían </a:t>
            </a:r>
            <a:r>
              <a:rPr lang="es-ES_tradnl" sz="2000" dirty="0">
                <a:latin typeface="+mn-lt"/>
              </a:rPr>
              <a:t>los </a:t>
            </a:r>
            <a:r>
              <a:rPr lang="es-ES_tradnl" sz="2000" b="1" dirty="0">
                <a:latin typeface="+mn-lt"/>
              </a:rPr>
              <a:t>d[v]</a:t>
            </a:r>
            <a:r>
              <a:rPr lang="es-ES_tradnl" sz="2000" dirty="0">
                <a:latin typeface="+mn-lt"/>
              </a:rPr>
              <a:t> </a:t>
            </a:r>
            <a:r>
              <a:rPr lang="es-ES_tradnl" sz="2000" dirty="0" smtClean="0">
                <a:latin typeface="+mn-lt"/>
              </a:rPr>
              <a:t>y </a:t>
            </a:r>
            <a:r>
              <a:rPr lang="es-ES_tradnl" sz="2000" dirty="0">
                <a:latin typeface="+mn-lt"/>
              </a:rPr>
              <a:t>los </a:t>
            </a:r>
            <a:r>
              <a:rPr lang="es-ES_tradnl" sz="2000" b="1" dirty="0" smtClean="0">
                <a:latin typeface="+mn-lt"/>
              </a:rPr>
              <a:t>π[v</a:t>
            </a:r>
            <a:r>
              <a:rPr lang="es-ES_tradnl" sz="2000" b="1" dirty="0">
                <a:latin typeface="+mn-lt"/>
              </a:rPr>
              <a:t>]</a:t>
            </a:r>
            <a:r>
              <a:rPr lang="es-ES_tradnl" sz="2000" b="1" i="1" dirty="0">
                <a:latin typeface="+mn-lt"/>
              </a:rPr>
              <a:t> </a:t>
            </a:r>
            <a:r>
              <a:rPr lang="es-ES_tradnl" sz="2000" dirty="0" smtClean="0">
                <a:latin typeface="+mn-lt"/>
              </a:rPr>
              <a:t>es </a:t>
            </a:r>
            <a:r>
              <a:rPr lang="es-ES_tradnl" sz="2000" dirty="0">
                <a:latin typeface="+mn-lt"/>
              </a:rPr>
              <a:t>a través </a:t>
            </a:r>
            <a:r>
              <a:rPr lang="es-ES_tradnl" sz="2000" dirty="0" smtClean="0">
                <a:latin typeface="+mn-lt"/>
              </a:rPr>
              <a:t>del </a:t>
            </a:r>
            <a:r>
              <a:rPr lang="es-ES_tradnl" sz="2000" b="1" dirty="0" smtClean="0">
                <a:latin typeface="+mn-lt"/>
              </a:rPr>
              <a:t>RELAX. </a:t>
            </a:r>
            <a:r>
              <a:rPr lang="es-ES_tradnl" sz="2000" b="1" dirty="0" smtClean="0">
                <a:latin typeface="+mn-lt"/>
                <a:sym typeface="Symbol"/>
              </a:rPr>
              <a:t></a:t>
            </a:r>
            <a:r>
              <a:rPr lang="es-ES_tradnl" sz="2000" b="1" dirty="0" err="1" smtClean="0">
                <a:latin typeface="+mn-lt"/>
                <a:sym typeface="Symbol"/>
              </a:rPr>
              <a:t>vV</a:t>
            </a:r>
            <a:endParaRPr lang="es-ES_tradnl" sz="2000" b="1" dirty="0">
              <a:latin typeface="+mn-lt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81000" y="2772728"/>
            <a:ext cx="8305800" cy="1047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2772728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_tradnl" sz="2400" b="1" dirty="0">
                <a:latin typeface="+mn-lt"/>
              </a:rPr>
              <a:t>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Desigualdad Triangular </a:t>
            </a:r>
            <a:r>
              <a:rPr lang="es-ES_tradnl" sz="2400" b="1" dirty="0">
                <a:latin typeface="+mn-lt"/>
              </a:rPr>
              <a:t>(Lema 24.10)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arco (u, v) </a:t>
            </a:r>
            <a:r>
              <a:rPr lang="en-GB" sz="2400" dirty="0">
                <a:latin typeface="+mn-lt"/>
                <a:sym typeface="Symbol" pitchFamily="18" charset="2"/>
              </a:rPr>
              <a:t></a:t>
            </a:r>
            <a:r>
              <a:rPr lang="en-GB" sz="2400" dirty="0">
                <a:latin typeface="+mn-lt"/>
              </a:rPr>
              <a:t> </a:t>
            </a:r>
            <a:r>
              <a:rPr lang="es-ES_tradnl" sz="2400" dirty="0">
                <a:latin typeface="+mn-lt"/>
              </a:rPr>
              <a:t>E se cumple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 ≤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) + </a:t>
            </a:r>
            <a:r>
              <a:rPr lang="es-ES_tradnl" sz="2400" i="1" dirty="0">
                <a:latin typeface="+mn-lt"/>
              </a:rPr>
              <a:t>w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u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 smtClean="0">
                <a:latin typeface="+mn-lt"/>
              </a:rPr>
              <a:t>)</a:t>
            </a:r>
          </a:p>
          <a:p>
            <a:pPr eaLnBrk="1" hangingPunct="1"/>
            <a:endParaRPr lang="es-ES_tradnl" sz="2400" b="1" dirty="0">
              <a:latin typeface="+mn-lt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81000" y="3935183"/>
            <a:ext cx="83058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" y="4011383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itchFamily="34" charset="0"/>
              <a:buChar char="•"/>
            </a:pPr>
            <a:r>
              <a:rPr lang="es-ES_tradnl" sz="2400" b="1" dirty="0" smtClean="0">
                <a:latin typeface="+mn-lt"/>
              </a:rPr>
              <a:t>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Propiedad de la 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Cota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uperior </a:t>
            </a:r>
            <a:r>
              <a:rPr lang="es-ES_tradnl" sz="2400" b="1" dirty="0">
                <a:latin typeface="+mn-lt"/>
              </a:rPr>
              <a:t>(Lema 24.11)</a:t>
            </a:r>
          </a:p>
          <a:p>
            <a:pPr eaLnBrk="1" hangingPunct="1"/>
            <a:r>
              <a:rPr lang="es-ES_tradnl" sz="2400" dirty="0" smtClean="0">
                <a:latin typeface="+mn-lt"/>
              </a:rPr>
              <a:t>Para </a:t>
            </a:r>
            <a:r>
              <a:rPr lang="es-ES_tradnl" sz="2400" dirty="0">
                <a:latin typeface="+mn-lt"/>
              </a:rPr>
              <a:t>todo </a:t>
            </a:r>
            <a:r>
              <a:rPr lang="es-ES_tradnl" sz="2400" i="1" dirty="0">
                <a:latin typeface="+mn-lt"/>
              </a:rPr>
              <a:t>v</a:t>
            </a:r>
            <a:r>
              <a:rPr lang="en-GB" sz="2400" i="1" dirty="0">
                <a:latin typeface="+mn-lt"/>
                <a:sym typeface="Symbol" pitchFamily="18" charset="2"/>
              </a:rPr>
              <a:t>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 se cumple  </a:t>
            </a:r>
            <a:r>
              <a:rPr lang="es-ES_tradnl" sz="2400" b="1" i="1" dirty="0">
                <a:latin typeface="+mn-lt"/>
              </a:rPr>
              <a:t>d</a:t>
            </a:r>
            <a:r>
              <a:rPr lang="es-ES_tradnl" sz="2400" b="1" dirty="0">
                <a:latin typeface="+mn-lt"/>
              </a:rPr>
              <a:t>[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] ≥ </a:t>
            </a:r>
            <a:r>
              <a:rPr lang="es-ES_tradnl" sz="2400" b="1" i="1" dirty="0">
                <a:latin typeface="+mn-lt"/>
              </a:rPr>
              <a:t>δ</a:t>
            </a:r>
            <a:r>
              <a:rPr lang="es-ES_tradnl" sz="2400" b="1" dirty="0">
                <a:latin typeface="+mn-lt"/>
              </a:rPr>
              <a:t>(</a:t>
            </a:r>
            <a:r>
              <a:rPr lang="es-ES_tradnl" sz="2400" b="1" i="1" dirty="0">
                <a:latin typeface="+mn-lt"/>
              </a:rPr>
              <a:t>s</a:t>
            </a:r>
            <a:r>
              <a:rPr lang="es-ES_tradnl" sz="2400" b="1" dirty="0">
                <a:latin typeface="+mn-lt"/>
              </a:rPr>
              <a:t>, </a:t>
            </a:r>
            <a:r>
              <a:rPr lang="es-ES_tradnl" sz="2400" b="1" i="1" dirty="0">
                <a:latin typeface="+mn-lt"/>
              </a:rPr>
              <a:t>v</a:t>
            </a:r>
            <a:r>
              <a:rPr lang="es-ES_tradnl" sz="2400" b="1" dirty="0">
                <a:latin typeface="+mn-lt"/>
              </a:rPr>
              <a:t>) </a:t>
            </a:r>
            <a:r>
              <a:rPr lang="es-ES_tradnl" sz="2400" dirty="0">
                <a:latin typeface="+mn-lt"/>
              </a:rPr>
              <a:t>y una vez que d[v] </a:t>
            </a:r>
            <a:r>
              <a:rPr lang="es-ES_tradnl" sz="2400" dirty="0" smtClean="0">
                <a:latin typeface="+mn-lt"/>
              </a:rPr>
              <a:t>alcanza </a:t>
            </a:r>
            <a:r>
              <a:rPr lang="es-ES_tradnl" sz="2400" dirty="0">
                <a:latin typeface="+mn-lt"/>
              </a:rPr>
              <a:t>el valor </a:t>
            </a:r>
            <a:r>
              <a:rPr lang="es-ES_tradnl" sz="2400" i="1" dirty="0">
                <a:latin typeface="+mn-lt"/>
              </a:rPr>
              <a:t>δ</a:t>
            </a:r>
            <a:r>
              <a:rPr lang="es-ES_tradnl" sz="2400" dirty="0">
                <a:latin typeface="+mn-lt"/>
              </a:rPr>
              <a:t>(</a:t>
            </a:r>
            <a:r>
              <a:rPr lang="es-ES_tradnl" sz="2400" i="1" dirty="0">
                <a:latin typeface="+mn-lt"/>
              </a:rPr>
              <a:t>s</a:t>
            </a:r>
            <a:r>
              <a:rPr lang="es-ES_tradnl" sz="2400" dirty="0">
                <a:latin typeface="+mn-lt"/>
              </a:rPr>
              <a:t>, </a:t>
            </a:r>
            <a:r>
              <a:rPr lang="es-ES_tradnl" sz="2400" i="1" dirty="0">
                <a:latin typeface="+mn-lt"/>
              </a:rPr>
              <a:t>v</a:t>
            </a:r>
            <a:r>
              <a:rPr lang="es-ES_tradnl" sz="2400" dirty="0">
                <a:latin typeface="+mn-lt"/>
              </a:rPr>
              <a:t>), </a:t>
            </a:r>
            <a:r>
              <a:rPr lang="es-ES_tradnl" sz="2400" dirty="0" smtClean="0">
                <a:latin typeface="+mn-lt"/>
              </a:rPr>
              <a:t>este no varía nunca más</a:t>
            </a:r>
            <a:r>
              <a:rPr lang="es-ES_tradnl" sz="2400" dirty="0" smtClean="0">
                <a:solidFill>
                  <a:srgbClr val="FFFF00"/>
                </a:solidFill>
              </a:rPr>
              <a:t>.</a:t>
            </a:r>
            <a:endParaRPr lang="es-ES_tradnl" sz="2400" dirty="0" smtClean="0"/>
          </a:p>
        </p:txBody>
      </p:sp>
      <p:sp>
        <p:nvSpPr>
          <p:cNvPr id="9" name="8 Rectángulo redondeado"/>
          <p:cNvSpPr/>
          <p:nvPr/>
        </p:nvSpPr>
        <p:spPr>
          <a:xfrm>
            <a:off x="371475" y="5439728"/>
            <a:ext cx="8315325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1475" y="5440740"/>
            <a:ext cx="83153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342900" eaLnBrk="1" hangingPunct="1">
              <a:buFontTx/>
              <a:buChar char="•"/>
            </a:pPr>
            <a:r>
              <a:rPr lang="es-ES_tradnl" sz="2400" b="1" dirty="0" smtClean="0">
                <a:solidFill>
                  <a:srgbClr val="0070C0"/>
                </a:solidFill>
                <a:latin typeface="+mn-lt"/>
              </a:rPr>
              <a:t>Propiedad </a:t>
            </a:r>
            <a:r>
              <a:rPr lang="es-ES_tradnl" sz="2400" b="1" dirty="0">
                <a:solidFill>
                  <a:srgbClr val="0070C0"/>
                </a:solidFill>
                <a:latin typeface="+mn-lt"/>
              </a:rPr>
              <a:t>de la no existencia de camino </a:t>
            </a:r>
            <a:r>
              <a:rPr lang="es-ES_tradnl" sz="2400" b="1" dirty="0">
                <a:latin typeface="+mn-lt"/>
              </a:rPr>
              <a:t>(Corolario 24.12)</a:t>
            </a:r>
          </a:p>
          <a:p>
            <a:pPr eaLnBrk="1" hangingPunct="1"/>
            <a:r>
              <a:rPr lang="es-ES_tradnl" sz="2400" dirty="0">
                <a:latin typeface="+mn-lt"/>
              </a:rPr>
              <a:t>Si no existe camino de s a v, entonces el valor de d[v] se mantendrá invariante y se cumplirá </a:t>
            </a:r>
            <a:r>
              <a:rPr lang="es-ES_tradnl" sz="2400" b="1" dirty="0">
                <a:latin typeface="+mn-lt"/>
              </a:rPr>
              <a:t> d[v] = δ(s, v) = 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∞</a:t>
            </a:r>
          </a:p>
          <a:p>
            <a:pPr eaLnBrk="1" hangingPunct="1"/>
            <a:endParaRPr lang="es-ES_tradnl" sz="2400" dirty="0">
              <a:latin typeface="+mn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71475" y="1447800"/>
            <a:ext cx="9001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342900" eaLnBrk="1" hangingPunct="1">
              <a:buFontTx/>
              <a:buChar char="•"/>
            </a:pPr>
            <a:r>
              <a:rPr lang="es-ES_tradnl" sz="2400" b="1" dirty="0" smtClean="0">
                <a:latin typeface="+mn-lt"/>
              </a:rPr>
              <a:t>Lema 24.12</a:t>
            </a:r>
            <a:endParaRPr lang="es-ES_tradnl" sz="2400" b="1" dirty="0">
              <a:latin typeface="+mn-lt"/>
            </a:endParaRPr>
          </a:p>
          <a:p>
            <a:r>
              <a:rPr lang="es-ES_tradnl" sz="2400" dirty="0" smtClean="0">
                <a:latin typeface="+mn-lt"/>
              </a:rPr>
              <a:t>Inmediatamente después de hacer </a:t>
            </a:r>
            <a:r>
              <a:rPr lang="es-ES_tradnl" sz="2400" b="1" dirty="0" smtClean="0">
                <a:latin typeface="+mn-lt"/>
              </a:rPr>
              <a:t>RELAX(u, v, w), </a:t>
            </a:r>
            <a:r>
              <a:rPr lang="es-ES_tradnl" sz="2400" dirty="0" smtClean="0">
                <a:latin typeface="+mn-lt"/>
              </a:rPr>
              <a:t>se cumple, </a:t>
            </a:r>
          </a:p>
          <a:p>
            <a:r>
              <a:rPr lang="en-US" sz="2400" i="1" dirty="0" smtClean="0">
                <a:latin typeface="+mn-lt"/>
              </a:rPr>
              <a:t>d</a:t>
            </a:r>
            <a:r>
              <a:rPr lang="en-US" sz="2400" dirty="0" smtClean="0">
                <a:latin typeface="+mn-lt"/>
              </a:rPr>
              <a:t>[</a:t>
            </a:r>
            <a:r>
              <a:rPr lang="en-US" sz="2400" i="1" dirty="0" smtClean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] </a:t>
            </a:r>
            <a:r>
              <a:rPr lang="en-US" sz="2400" dirty="0" smtClean="0">
                <a:latin typeface="+mn-lt"/>
              </a:rPr>
              <a:t>≤ </a:t>
            </a:r>
            <a:r>
              <a:rPr lang="es-ES" sz="2400" i="1" dirty="0" smtClean="0">
                <a:latin typeface="+mn-lt"/>
              </a:rPr>
              <a:t>d</a:t>
            </a:r>
            <a:r>
              <a:rPr lang="es-ES" sz="2400" dirty="0" smtClean="0">
                <a:latin typeface="+mn-lt"/>
              </a:rPr>
              <a:t>[</a:t>
            </a:r>
            <a:r>
              <a:rPr lang="es-ES" sz="2400" i="1" dirty="0" smtClean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] + </a:t>
            </a:r>
            <a:r>
              <a:rPr lang="es-ES" sz="2400" i="1" dirty="0">
                <a:latin typeface="+mn-lt"/>
              </a:rPr>
              <a:t>w</a:t>
            </a:r>
            <a:r>
              <a:rPr lang="es-ES" sz="2400" dirty="0">
                <a:latin typeface="+mn-lt"/>
              </a:rPr>
              <a:t>(</a:t>
            </a:r>
            <a:r>
              <a:rPr lang="es-ES" sz="2400" i="1" dirty="0">
                <a:latin typeface="+mn-lt"/>
              </a:rPr>
              <a:t>u</a:t>
            </a:r>
            <a:r>
              <a:rPr lang="es-ES" sz="2400" dirty="0">
                <a:latin typeface="+mn-lt"/>
              </a:rPr>
              <a:t>, </a:t>
            </a:r>
            <a:r>
              <a:rPr lang="es-ES" sz="2400" i="1" dirty="0">
                <a:latin typeface="+mn-lt"/>
              </a:rPr>
              <a:t>v</a:t>
            </a:r>
            <a:r>
              <a:rPr lang="es-ES" sz="2400" dirty="0" smtClean="0">
                <a:latin typeface="+mn-lt"/>
              </a:rPr>
              <a:t>)</a:t>
            </a: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0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Recordando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228600" y="1105710"/>
            <a:ext cx="8763000" cy="1791594"/>
            <a:chOff x="228600" y="533401"/>
            <a:chExt cx="8763000" cy="1791594"/>
          </a:xfrm>
        </p:grpSpPr>
        <p:sp>
          <p:nvSpPr>
            <p:cNvPr id="12" name="11 Rectángulo redondeado"/>
            <p:cNvSpPr/>
            <p:nvPr/>
          </p:nvSpPr>
          <p:spPr>
            <a:xfrm>
              <a:off x="228600" y="533401"/>
              <a:ext cx="8763000" cy="17915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839820" y="999068"/>
              <a:ext cx="431800" cy="170460"/>
            </a:xfrm>
            <a:custGeom>
              <a:avLst/>
              <a:gdLst>
                <a:gd name="T0" fmla="*/ 0 w 272"/>
                <a:gd name="T1" fmla="*/ 53 h 106"/>
                <a:gd name="T2" fmla="*/ 90 w 272"/>
                <a:gd name="T3" fmla="*/ 7 h 106"/>
                <a:gd name="T4" fmla="*/ 181 w 272"/>
                <a:gd name="T5" fmla="*/ 98 h 106"/>
                <a:gd name="T6" fmla="*/ 272 w 272"/>
                <a:gd name="T7" fmla="*/ 53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106"/>
                <a:gd name="T14" fmla="*/ 272 w 272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106">
                  <a:moveTo>
                    <a:pt x="0" y="53"/>
                  </a:moveTo>
                  <a:cubicBezTo>
                    <a:pt x="30" y="26"/>
                    <a:pt x="60" y="0"/>
                    <a:pt x="90" y="7"/>
                  </a:cubicBezTo>
                  <a:cubicBezTo>
                    <a:pt x="120" y="14"/>
                    <a:pt x="151" y="90"/>
                    <a:pt x="181" y="98"/>
                  </a:cubicBezTo>
                  <a:cubicBezTo>
                    <a:pt x="211" y="106"/>
                    <a:pt x="257" y="60"/>
                    <a:pt x="272" y="53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81000" y="539890"/>
              <a:ext cx="85344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s-ES_tradnl" sz="2200" b="1" dirty="0">
                  <a:solidFill>
                    <a:srgbClr val="0070C0"/>
                  </a:solidFill>
                </a:rPr>
                <a:t>Propiedad de la convergencia </a:t>
              </a:r>
              <a:r>
                <a:rPr lang="es-ES_tradnl" sz="2200" b="1" dirty="0"/>
                <a:t>(Lema 24.14</a:t>
              </a:r>
              <a:r>
                <a:rPr lang="es-ES_tradnl" sz="2200" b="1" dirty="0" smtClean="0"/>
                <a:t>)</a:t>
              </a:r>
              <a:endParaRPr lang="es-ES_tradnl" sz="2200" b="1" dirty="0"/>
            </a:p>
            <a:p>
              <a:r>
                <a:rPr lang="es-ES_tradnl" sz="2200" dirty="0"/>
                <a:t>Si s       u</a:t>
              </a:r>
              <a:r>
                <a:rPr lang="es-ES" sz="2200" i="1" dirty="0">
                  <a:sym typeface="Wingdings" pitchFamily="2" charset="2"/>
                </a:rPr>
                <a:t></a:t>
              </a:r>
              <a:r>
                <a:rPr lang="es-ES" sz="2200" i="1" dirty="0"/>
                <a:t> v</a:t>
              </a:r>
              <a:r>
                <a:rPr lang="es-ES_tradnl" sz="2200" dirty="0"/>
                <a:t>  es un camino de costo mínimo en </a:t>
              </a:r>
              <a:r>
                <a:rPr lang="es-ES_tradnl" sz="2200" dirty="0" smtClean="0"/>
                <a:t>G, </a:t>
              </a:r>
              <a:r>
                <a:rPr lang="es-ES_tradnl" sz="2200" i="1" dirty="0" err="1" smtClean="0"/>
                <a:t>u,v</a:t>
              </a:r>
              <a:r>
                <a:rPr lang="es-ES_tradnl" sz="2200" i="1" dirty="0" err="1">
                  <a:sym typeface="Symbol" pitchFamily="18" charset="2"/>
                </a:rPr>
                <a:t></a:t>
              </a:r>
              <a:r>
                <a:rPr lang="es-ES_tradnl" sz="2200" i="1" dirty="0" err="1"/>
                <a:t>V</a:t>
              </a:r>
              <a:r>
                <a:rPr lang="es-ES_tradnl" sz="2200" i="1" dirty="0"/>
                <a:t>. </a:t>
              </a:r>
              <a:r>
                <a:rPr lang="es-ES" sz="2200" dirty="0"/>
                <a:t>Si se </a:t>
              </a:r>
              <a:r>
                <a:rPr lang="es-ES" sz="2200" dirty="0" smtClean="0"/>
                <a:t>alcanza la igualdad d[u</a:t>
              </a:r>
              <a:r>
                <a:rPr lang="es-ES" sz="2200" dirty="0"/>
                <a:t>] = </a:t>
              </a:r>
              <a:r>
                <a:rPr lang="es-ES_tradnl" sz="2200" i="1" dirty="0"/>
                <a:t>δ</a:t>
              </a:r>
              <a:r>
                <a:rPr lang="es-ES_tradnl" sz="2200" dirty="0"/>
                <a:t>(</a:t>
              </a:r>
              <a:r>
                <a:rPr lang="es-ES_tradnl" sz="2200" i="1" dirty="0"/>
                <a:t>s</a:t>
              </a:r>
              <a:r>
                <a:rPr lang="es-ES_tradnl" sz="2200" dirty="0"/>
                <a:t>, </a:t>
              </a:r>
              <a:r>
                <a:rPr lang="es-ES_tradnl" sz="2200" i="1" dirty="0"/>
                <a:t>u</a:t>
              </a:r>
              <a:r>
                <a:rPr lang="es-ES_tradnl" sz="2200" dirty="0"/>
                <a:t>) </a:t>
              </a:r>
              <a:r>
                <a:rPr lang="es-ES" sz="2200" dirty="0"/>
                <a:t>en cualquier momento antes de hacer </a:t>
              </a:r>
              <a:r>
                <a:rPr lang="es-ES" sz="2200" i="1" dirty="0"/>
                <a:t>RELAX </a:t>
              </a:r>
              <a:r>
                <a:rPr lang="es-ES" sz="2200" dirty="0"/>
                <a:t>sobre el arco</a:t>
              </a:r>
              <a:r>
                <a:rPr lang="es-ES" sz="2200" i="1" dirty="0"/>
                <a:t> </a:t>
              </a:r>
              <a:r>
                <a:rPr lang="es-ES" sz="2200" dirty="0"/>
                <a:t>(u, v), entonces, </a:t>
              </a:r>
              <a:r>
                <a:rPr lang="es-ES" sz="2200" dirty="0" smtClean="0"/>
                <a:t>después de haberlo hecho, d[v</a:t>
              </a:r>
              <a:r>
                <a:rPr lang="es-ES" sz="2200" dirty="0"/>
                <a:t>] = </a:t>
              </a:r>
              <a:r>
                <a:rPr lang="es-ES_tradnl" sz="2200" i="1" dirty="0"/>
                <a:t>δ</a:t>
              </a:r>
              <a:r>
                <a:rPr lang="es-ES_tradnl" sz="2200" dirty="0"/>
                <a:t>(</a:t>
              </a:r>
              <a:r>
                <a:rPr lang="es-ES_tradnl" sz="2200" i="1" dirty="0"/>
                <a:t>s</a:t>
              </a:r>
              <a:r>
                <a:rPr lang="es-ES_tradnl" sz="2200" dirty="0"/>
                <a:t>, </a:t>
              </a:r>
              <a:r>
                <a:rPr lang="es-ES_tradnl" sz="2200" i="1" dirty="0"/>
                <a:t>v</a:t>
              </a:r>
              <a:r>
                <a:rPr lang="es-ES_tradnl" sz="2200" dirty="0"/>
                <a:t>)</a:t>
              </a:r>
              <a:r>
                <a:rPr lang="es-ES" sz="2200" dirty="0"/>
                <a:t> y dicha igualdad se mantiene en lo </a:t>
              </a:r>
              <a:r>
                <a:rPr lang="es-ES" sz="2200" dirty="0" smtClean="0"/>
                <a:t>sucesivo</a:t>
              </a:r>
              <a:endParaRPr lang="es-ES" sz="2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28600" y="3049012"/>
            <a:ext cx="8763000" cy="3046988"/>
            <a:chOff x="228600" y="533400"/>
            <a:chExt cx="8763000" cy="3046988"/>
          </a:xfrm>
        </p:grpSpPr>
        <p:sp>
          <p:nvSpPr>
            <p:cNvPr id="16" name="15 Rectángulo redondeado"/>
            <p:cNvSpPr/>
            <p:nvPr/>
          </p:nvSpPr>
          <p:spPr>
            <a:xfrm>
              <a:off x="228600" y="533400"/>
              <a:ext cx="8763000" cy="27367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81000" y="533400"/>
              <a:ext cx="85344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s-ES_tradnl" sz="2400" b="1" dirty="0" smtClean="0">
                  <a:solidFill>
                    <a:srgbClr val="0070C0"/>
                  </a:solidFill>
                </a:rPr>
                <a:t>Propiedad </a:t>
              </a:r>
              <a:r>
                <a:rPr lang="es-ES_tradnl" sz="2400" b="1" dirty="0">
                  <a:solidFill>
                    <a:srgbClr val="0070C0"/>
                  </a:solidFill>
                </a:rPr>
                <a:t>del RELAX</a:t>
              </a:r>
              <a:r>
                <a:rPr lang="es-ES_tradnl" sz="2400" dirty="0"/>
                <a:t> </a:t>
              </a:r>
              <a:r>
                <a:rPr lang="es-ES_tradnl" sz="2400" b="1" dirty="0"/>
                <a:t>(Lema 24.15)</a:t>
              </a:r>
            </a:p>
            <a:p>
              <a:r>
                <a:rPr lang="es-ES_tradnl" sz="2400" dirty="0" smtClean="0"/>
                <a:t>Si </a:t>
              </a:r>
              <a:r>
                <a:rPr lang="es-ES_tradnl" sz="2400" i="1" dirty="0"/>
                <a:t>p </a:t>
              </a:r>
              <a:r>
                <a:rPr lang="es-ES_tradnl" sz="2400" dirty="0"/>
                <a:t>= &lt;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0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,...,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&gt; es un </a:t>
              </a:r>
              <a:r>
                <a:rPr lang="es-ES_tradnl" sz="2400" b="1" dirty="0"/>
                <a:t>camino de costo mínimo </a:t>
              </a:r>
              <a:r>
                <a:rPr lang="es-ES_tradnl" sz="2400" dirty="0"/>
                <a:t>de </a:t>
              </a:r>
              <a:r>
                <a:rPr lang="es-ES_tradnl" sz="2400" i="1" dirty="0"/>
                <a:t>s=v</a:t>
              </a:r>
              <a:r>
                <a:rPr lang="es-ES_tradnl" sz="2400" i="1" baseline="-25000" dirty="0"/>
                <a:t>0</a:t>
              </a:r>
              <a:r>
                <a:rPr lang="es-ES_tradnl" sz="2400" i="1" dirty="0"/>
                <a:t> </a:t>
              </a:r>
              <a:r>
                <a:rPr lang="es-ES_tradnl" sz="2400" dirty="0"/>
                <a:t>a</a:t>
              </a:r>
              <a:r>
                <a:rPr lang="es-ES_tradnl" sz="2400" i="1" dirty="0"/>
                <a:t>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i="1" dirty="0"/>
                <a:t>  </a:t>
              </a:r>
              <a:r>
                <a:rPr lang="es-ES_tradnl" sz="2400" dirty="0"/>
                <a:t>y supongamos que a los arcos de </a:t>
              </a:r>
              <a:r>
                <a:rPr lang="es-ES_tradnl" sz="2400" i="1" dirty="0"/>
                <a:t>p</a:t>
              </a:r>
              <a:r>
                <a:rPr lang="es-ES_tradnl" sz="2400" dirty="0"/>
                <a:t> se les aplica </a:t>
              </a:r>
              <a:r>
                <a:rPr lang="es-ES_tradnl" sz="2400" i="1" dirty="0"/>
                <a:t>RELAX </a:t>
              </a:r>
              <a:r>
                <a:rPr lang="es-ES_tradnl" sz="2400" dirty="0"/>
                <a:t>en el siguiente orden:</a:t>
              </a:r>
              <a:r>
                <a:rPr lang="es-ES_tradnl" sz="2400" i="1" dirty="0"/>
                <a:t> </a:t>
              </a:r>
              <a:r>
                <a:rPr lang="es-ES_tradnl" sz="2400" dirty="0"/>
                <a:t>(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0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), (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1</a:t>
              </a:r>
              <a:r>
                <a:rPr lang="es-ES_tradnl" sz="2400" dirty="0"/>
                <a:t>, </a:t>
              </a:r>
              <a:r>
                <a:rPr lang="es-ES_tradnl" sz="2400" i="1" dirty="0"/>
                <a:t>v</a:t>
              </a:r>
              <a:r>
                <a:rPr lang="es-ES_tradnl" sz="2400" baseline="-25000" dirty="0"/>
                <a:t>2</a:t>
              </a:r>
              <a:r>
                <a:rPr lang="es-ES_tradnl" sz="2400" dirty="0"/>
                <a:t>),..., (</a:t>
              </a:r>
              <a:r>
                <a:rPr lang="es-ES_tradnl" sz="2400" i="1" dirty="0"/>
                <a:t>v</a:t>
              </a:r>
              <a:r>
                <a:rPr lang="es-ES_tradnl" sz="2400" i="1" baseline="-25000" dirty="0"/>
                <a:t>k</a:t>
              </a:r>
              <a:r>
                <a:rPr lang="es-ES_tradnl" sz="2400" baseline="-25000" dirty="0"/>
                <a:t>-1</a:t>
              </a:r>
              <a:r>
                <a:rPr lang="es-ES_tradnl" sz="2400" dirty="0"/>
                <a:t>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), entonces  </a:t>
              </a:r>
              <a:r>
                <a:rPr lang="es-ES_tradnl" sz="2400" i="1" dirty="0"/>
                <a:t>d</a:t>
              </a:r>
              <a:r>
                <a:rPr lang="es-ES_tradnl" sz="2400" dirty="0"/>
                <a:t>[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] = </a:t>
              </a:r>
              <a:r>
                <a:rPr lang="es-ES_tradnl" sz="2400" i="1" dirty="0"/>
                <a:t>δ</a:t>
              </a:r>
              <a:r>
                <a:rPr lang="es-ES_tradnl" sz="2400" dirty="0"/>
                <a:t>(</a:t>
              </a:r>
              <a:r>
                <a:rPr lang="es-ES_tradnl" sz="2400" i="1" dirty="0"/>
                <a:t>s</a:t>
              </a:r>
              <a:r>
                <a:rPr lang="es-ES_tradnl" sz="2400" dirty="0"/>
                <a:t>, </a:t>
              </a:r>
              <a:r>
                <a:rPr lang="es-ES_tradnl" sz="2400" i="1" dirty="0" err="1"/>
                <a:t>v</a:t>
              </a:r>
              <a:r>
                <a:rPr lang="es-ES_tradnl" sz="2400" i="1" baseline="-25000" dirty="0" err="1"/>
                <a:t>k</a:t>
              </a:r>
              <a:r>
                <a:rPr lang="es-ES_tradnl" sz="2400" dirty="0"/>
                <a:t>) después de estas “relajaciones”. Esta propiedad se </a:t>
              </a:r>
              <a:r>
                <a:rPr lang="es-ES_tradnl" sz="2400" dirty="0" smtClean="0"/>
                <a:t>cumple incluso cuando se mezcle el RELAX sobre otros arcos, con los </a:t>
              </a:r>
              <a:r>
                <a:rPr lang="es-ES_tradnl" sz="2400" dirty="0"/>
                <a:t>arcos de </a:t>
              </a:r>
              <a:r>
                <a:rPr lang="es-ES_tradnl" sz="2400" i="1" dirty="0"/>
                <a:t>p</a:t>
              </a:r>
              <a:r>
                <a:rPr lang="es-ES_tradnl" sz="2400" dirty="0"/>
                <a:t>. </a:t>
              </a:r>
              <a:r>
                <a:rPr lang="es-ES_tradnl" sz="2400" dirty="0" smtClean="0"/>
                <a:t>(</a:t>
              </a:r>
              <a:r>
                <a:rPr lang="es-ES_tradnl" sz="2400" dirty="0"/>
                <a:t>Note que k puede ser = 0, 1, …, |V|-1)</a:t>
              </a:r>
            </a:p>
            <a:p>
              <a:endParaRPr lang="es-ES_tradn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42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38400" y="3481549"/>
            <a:ext cx="3631158" cy="5570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533400" y="57312"/>
            <a:ext cx="8305800" cy="6617196"/>
            <a:chOff x="533400" y="141288"/>
            <a:chExt cx="8305800" cy="661719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33400" y="141288"/>
              <a:ext cx="8305800" cy="6617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/>
                <a:t>BELLMAN-FORD(G, w, s)</a:t>
              </a:r>
            </a:p>
            <a:p>
              <a:pPr eaLnBrk="1" hangingPunct="1"/>
              <a:endParaRPr lang="en-US" sz="3200" dirty="0"/>
            </a:p>
            <a:p>
              <a:pPr eaLnBrk="1" hangingPunct="1"/>
              <a:r>
                <a:rPr lang="en-US" sz="3200" dirty="0"/>
                <a:t>1	</a:t>
              </a:r>
              <a:r>
                <a:rPr lang="en-US" sz="3200" b="1" dirty="0"/>
                <a:t>INITIALIZE-SINGLE-SOURCE(</a:t>
              </a:r>
              <a:r>
                <a:rPr lang="en-US" sz="3200" b="1" i="1" dirty="0">
                  <a:latin typeface="Times New Roman" pitchFamily="18" charset="0"/>
                </a:rPr>
                <a:t>G</a:t>
              </a:r>
              <a:r>
                <a:rPr lang="en-US" sz="3200" b="1" dirty="0"/>
                <a:t>, </a:t>
              </a:r>
              <a:r>
                <a:rPr lang="en-US" sz="3200" b="1" i="1" dirty="0">
                  <a:latin typeface="Times New Roman" pitchFamily="18" charset="0"/>
                </a:rPr>
                <a:t>s</a:t>
              </a:r>
              <a:r>
                <a:rPr lang="en-US" sz="3200" b="1" dirty="0"/>
                <a:t>)</a:t>
              </a:r>
              <a:endParaRPr lang="en-US" sz="3200" dirty="0"/>
            </a:p>
            <a:p>
              <a:pPr eaLnBrk="1" hangingPunct="1"/>
              <a:r>
                <a:rPr lang="en-US" sz="3200" dirty="0"/>
                <a:t>2	</a:t>
              </a:r>
              <a:r>
                <a:rPr lang="en-US" sz="3200" b="1" dirty="0"/>
                <a:t>for</a:t>
              </a:r>
              <a:r>
                <a:rPr lang="en-US" sz="3200" dirty="0"/>
                <a:t> </a:t>
              </a:r>
              <a:r>
                <a:rPr lang="en-US" sz="3200" i="1" dirty="0">
                  <a:latin typeface="Times New Roman" pitchFamily="18" charset="0"/>
                </a:rPr>
                <a:t>i</a:t>
              </a:r>
              <a:r>
                <a:rPr lang="en-US" sz="3200" dirty="0"/>
                <a:t> ← 1 </a:t>
              </a:r>
              <a:r>
                <a:rPr lang="en-US" sz="3200" b="1" dirty="0"/>
                <a:t>to</a:t>
              </a:r>
              <a:r>
                <a:rPr lang="en-US" sz="3200" dirty="0"/>
                <a:t> </a:t>
              </a:r>
              <a:r>
                <a:rPr lang="en-US" sz="3200" i="1" dirty="0">
                  <a:latin typeface="Times New Roman" pitchFamily="18" charset="0"/>
                </a:rPr>
                <a:t>|V[G]|</a:t>
              </a:r>
              <a:r>
                <a:rPr lang="en-US" sz="3200" dirty="0"/>
                <a:t> - 1</a:t>
              </a:r>
              <a:endParaRPr lang="es-ES" sz="3200" dirty="0"/>
            </a:p>
            <a:p>
              <a:pPr eaLnBrk="1" hangingPunct="1"/>
              <a:r>
                <a:rPr lang="es-ES" sz="3200" dirty="0"/>
                <a:t>3		</a:t>
              </a:r>
              <a:r>
                <a:rPr lang="es-ES" sz="3200" b="1" dirty="0"/>
                <a:t>do for</a:t>
              </a:r>
              <a:r>
                <a:rPr lang="es-ES" sz="3200" dirty="0"/>
                <a:t> cada arco </a:t>
              </a:r>
              <a:r>
                <a:rPr lang="es-ES" sz="3200" i="1" dirty="0">
                  <a:latin typeface="Times New Roman" pitchFamily="18" charset="0"/>
                </a:rPr>
                <a:t>(u, v)</a:t>
              </a:r>
              <a:r>
                <a:rPr lang="es-ES" sz="3200" dirty="0"/>
                <a:t> </a:t>
              </a:r>
              <a:r>
                <a:rPr lang="en-US" sz="3200" dirty="0">
                  <a:sym typeface="Symbol" pitchFamily="18" charset="2"/>
                </a:rPr>
                <a:t></a:t>
              </a:r>
              <a:r>
                <a:rPr lang="es-ES" sz="3200" dirty="0"/>
                <a:t> </a:t>
              </a:r>
              <a:r>
                <a:rPr lang="es-ES" sz="3200" i="1" dirty="0">
                  <a:latin typeface="Times New Roman" pitchFamily="18" charset="0"/>
                </a:rPr>
                <a:t>E[G]</a:t>
              </a:r>
            </a:p>
            <a:p>
              <a:pPr eaLnBrk="1" hangingPunct="1"/>
              <a:r>
                <a:rPr lang="es-ES" sz="3200" dirty="0"/>
                <a:t>4			</a:t>
              </a:r>
              <a:r>
                <a:rPr lang="es-ES" sz="3200" b="1" dirty="0"/>
                <a:t>do RELAX(</a:t>
              </a:r>
              <a:r>
                <a:rPr lang="es-ES" sz="3200" b="1" i="1" dirty="0">
                  <a:latin typeface="Times New Roman" pitchFamily="18" charset="0"/>
                </a:rPr>
                <a:t>u, v, w</a:t>
              </a:r>
              <a:r>
                <a:rPr lang="es-ES" sz="3200" b="1" dirty="0"/>
                <a:t>)</a:t>
              </a:r>
              <a:endParaRPr lang="es-ES" sz="3200" dirty="0"/>
            </a:p>
            <a:p>
              <a:pPr eaLnBrk="1" hangingPunct="1"/>
              <a:r>
                <a:rPr lang="es-ES" sz="3200" dirty="0"/>
                <a:t>5	</a:t>
              </a:r>
              <a:r>
                <a:rPr lang="es-ES" sz="3200" b="1" dirty="0"/>
                <a:t>for</a:t>
              </a:r>
              <a:r>
                <a:rPr lang="es-ES" sz="3200" dirty="0"/>
                <a:t> cada arco (</a:t>
              </a:r>
              <a:r>
                <a:rPr lang="es-ES" sz="3200" i="1" dirty="0">
                  <a:latin typeface="Times New Roman" pitchFamily="18" charset="0"/>
                </a:rPr>
                <a:t>u, v</a:t>
              </a:r>
              <a:r>
                <a:rPr lang="es-ES" sz="3200" dirty="0"/>
                <a:t>) </a:t>
              </a:r>
              <a:r>
                <a:rPr lang="en-US" sz="3200" dirty="0">
                  <a:sym typeface="Symbol" pitchFamily="18" charset="2"/>
                </a:rPr>
                <a:t></a:t>
              </a:r>
              <a:r>
                <a:rPr lang="es-ES" sz="3200" dirty="0"/>
                <a:t> </a:t>
              </a:r>
              <a:r>
                <a:rPr lang="es-ES" sz="3200" i="1" dirty="0">
                  <a:latin typeface="Times New Roman" pitchFamily="18" charset="0"/>
                </a:rPr>
                <a:t>E</a:t>
              </a:r>
              <a:r>
                <a:rPr lang="es-ES" sz="3200" dirty="0"/>
                <a:t>[</a:t>
              </a:r>
              <a:r>
                <a:rPr lang="es-ES" sz="3200" i="1" dirty="0">
                  <a:latin typeface="Times New Roman" pitchFamily="18" charset="0"/>
                </a:rPr>
                <a:t>G</a:t>
              </a:r>
              <a:r>
                <a:rPr lang="es-ES" sz="3200" dirty="0"/>
                <a:t>]</a:t>
              </a:r>
              <a:endParaRPr lang="en-US" sz="3200" dirty="0"/>
            </a:p>
            <a:p>
              <a:pPr eaLnBrk="1" hangingPunct="1"/>
              <a:r>
                <a:rPr lang="en-US" sz="3200" dirty="0"/>
                <a:t>6		</a:t>
              </a:r>
              <a:r>
                <a:rPr lang="en-US" sz="3200" b="1" dirty="0"/>
                <a:t>do if </a:t>
              </a:r>
              <a:r>
                <a:rPr lang="en-US" sz="3200" i="1" dirty="0">
                  <a:latin typeface="Times New Roman" pitchFamily="18" charset="0"/>
                </a:rPr>
                <a:t>d[v] &gt; d[u] + w(u, v)</a:t>
              </a:r>
            </a:p>
            <a:p>
              <a:pPr eaLnBrk="1" hangingPunct="1"/>
              <a:r>
                <a:rPr lang="en-US" sz="3200" dirty="0"/>
                <a:t>7			</a:t>
              </a:r>
              <a:r>
                <a:rPr lang="en-US" sz="3200" b="1" dirty="0"/>
                <a:t>then return FALSE</a:t>
              </a:r>
              <a:endParaRPr lang="es-ES" sz="3200" dirty="0"/>
            </a:p>
            <a:p>
              <a:pPr eaLnBrk="1" hangingPunct="1">
                <a:buFontTx/>
                <a:buAutoNum type="arabicPlain" startAt="8"/>
              </a:pPr>
              <a:r>
                <a:rPr lang="es-ES" sz="3200" b="1" dirty="0" err="1"/>
                <a:t>return</a:t>
              </a:r>
              <a:r>
                <a:rPr lang="es-ES" sz="3200" b="1" dirty="0"/>
                <a:t> TRUE</a:t>
              </a:r>
            </a:p>
            <a:p>
              <a:pPr eaLnBrk="1" hangingPunct="1"/>
              <a:r>
                <a:rPr lang="en-US" sz="2800" i="1" dirty="0">
                  <a:latin typeface="Times New Roman" pitchFamily="18" charset="0"/>
                </a:rPr>
                <a:t>	</a:t>
              </a:r>
              <a:r>
                <a:rPr lang="en-US" sz="2800" b="1" i="1" dirty="0">
                  <a:latin typeface="Times New Roman" pitchFamily="18" charset="0"/>
                </a:rPr>
                <a:t>O(|E||V</a:t>
              </a:r>
              <a:r>
                <a:rPr lang="en-US" sz="2800" b="1" i="1" dirty="0" smtClean="0">
                  <a:latin typeface="Times New Roman" pitchFamily="18" charset="0"/>
                </a:rPr>
                <a:t>|) </a:t>
              </a:r>
              <a:endParaRPr lang="en-US" sz="2800" b="1" i="1" dirty="0">
                <a:latin typeface="Times New Roman" pitchFamily="18" charset="0"/>
              </a:endParaRPr>
            </a:p>
            <a:p>
              <a:pPr eaLnBrk="1" hangingPunct="1"/>
              <a:r>
                <a:rPr lang="en-US" sz="2800" i="1" dirty="0">
                  <a:latin typeface="Times New Roman" pitchFamily="18" charset="0"/>
                </a:rPr>
                <a:t>	</a:t>
              </a:r>
              <a:r>
                <a:rPr lang="en-US" sz="2400" b="1" i="1" dirty="0">
                  <a:latin typeface="Times New Roman" pitchFamily="18" charset="0"/>
                </a:rPr>
                <a:t>En el </a:t>
              </a:r>
              <a:r>
                <a:rPr lang="en-US" sz="2400" b="1" i="1" dirty="0" err="1">
                  <a:latin typeface="Times New Roman" pitchFamily="18" charset="0"/>
                </a:rPr>
                <a:t>caso</a:t>
              </a:r>
              <a:r>
                <a:rPr lang="en-US" sz="2400" b="1" i="1" dirty="0">
                  <a:latin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</a:rPr>
                <a:t>peor</a:t>
              </a:r>
              <a:r>
                <a:rPr lang="en-US" sz="2400" b="1" i="1" dirty="0">
                  <a:latin typeface="Times New Roman" pitchFamily="18" charset="0"/>
                </a:rPr>
                <a:t>, </a:t>
              </a:r>
              <a:r>
                <a:rPr lang="en-US" sz="2400" b="1" i="1" dirty="0" err="1">
                  <a:latin typeface="Times New Roman" pitchFamily="18" charset="0"/>
                </a:rPr>
                <a:t>cuando</a:t>
              </a:r>
              <a:r>
                <a:rPr lang="en-US" sz="2400" b="1" i="1" dirty="0">
                  <a:latin typeface="Times New Roman" pitchFamily="18" charset="0"/>
                </a:rPr>
                <a:t> el </a:t>
              </a:r>
              <a:r>
                <a:rPr lang="en-US" sz="2400" b="1" i="1" dirty="0" err="1">
                  <a:latin typeface="Times New Roman" pitchFamily="18" charset="0"/>
                </a:rPr>
                <a:t>grafo</a:t>
              </a:r>
              <a:r>
                <a:rPr lang="en-US" sz="2400" b="1" i="1" dirty="0">
                  <a:latin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</a:rPr>
                <a:t>alcanza</a:t>
              </a:r>
              <a:r>
                <a:rPr lang="en-US" sz="2400" b="1" i="1" dirty="0">
                  <a:latin typeface="Times New Roman" pitchFamily="18" charset="0"/>
                </a:rPr>
                <a:t> </a:t>
              </a:r>
            </a:p>
            <a:p>
              <a:pPr eaLnBrk="1" hangingPunct="1"/>
              <a:r>
                <a:rPr lang="en-US" sz="2400" b="1" i="1" dirty="0">
                  <a:latin typeface="Times New Roman" pitchFamily="18" charset="0"/>
                </a:rPr>
                <a:t>	el </a:t>
              </a:r>
              <a:r>
                <a:rPr lang="en-US" sz="2400" b="1" i="1" dirty="0" err="1">
                  <a:latin typeface="Times New Roman" pitchFamily="18" charset="0"/>
                </a:rPr>
                <a:t>máximo</a:t>
              </a:r>
              <a:r>
                <a:rPr lang="en-US" sz="2400" b="1" i="1" dirty="0">
                  <a:latin typeface="Times New Roman" pitchFamily="18" charset="0"/>
                </a:rPr>
                <a:t> de arcos </a:t>
              </a:r>
              <a:r>
                <a:rPr lang="en-US" sz="2400" b="1" i="1" dirty="0" err="1">
                  <a:latin typeface="Times New Roman" pitchFamily="18" charset="0"/>
                </a:rPr>
                <a:t>posibles</a:t>
              </a:r>
              <a:r>
                <a:rPr lang="en-US" sz="2400" b="1" i="1" dirty="0">
                  <a:latin typeface="Times New Roman" pitchFamily="18" charset="0"/>
                </a:rPr>
                <a:t>, o sea </a:t>
              </a:r>
              <a:r>
                <a:rPr lang="en-US" sz="2400" b="1" i="1" dirty="0" err="1">
                  <a:latin typeface="Times New Roman" pitchFamily="18" charset="0"/>
                </a:rPr>
                <a:t>cuando</a:t>
              </a:r>
              <a:r>
                <a:rPr lang="en-US" sz="2400" b="1" i="1" dirty="0">
                  <a:latin typeface="Times New Roman" pitchFamily="18" charset="0"/>
                </a:rPr>
                <a:t> |E| es O(|V|</a:t>
              </a:r>
              <a:r>
                <a:rPr lang="en-US" sz="2400" b="1" i="1" baseline="30000" dirty="0">
                  <a:latin typeface="Times New Roman" pitchFamily="18" charset="0"/>
                </a:rPr>
                <a:t>2</a:t>
              </a:r>
              <a:r>
                <a:rPr lang="en-US" sz="2400" b="1" i="1" dirty="0">
                  <a:latin typeface="Times New Roman" pitchFamily="18" charset="0"/>
                </a:rPr>
                <a:t>), entonces el </a:t>
              </a:r>
              <a:r>
                <a:rPr lang="en-US" sz="2400" b="1" i="1" dirty="0" err="1">
                  <a:latin typeface="Times New Roman" pitchFamily="18" charset="0"/>
                </a:rPr>
                <a:t>algoritmo</a:t>
              </a:r>
              <a:r>
                <a:rPr lang="en-US" sz="2400" b="1" i="1" dirty="0">
                  <a:latin typeface="Times New Roman" pitchFamily="18" charset="0"/>
                </a:rPr>
                <a:t> de BF </a:t>
              </a:r>
              <a:r>
                <a:rPr lang="en-US" sz="2400" b="1" i="1" dirty="0" err="1">
                  <a:latin typeface="Times New Roman" pitchFamily="18" charset="0"/>
                </a:rPr>
                <a:t>puede</a:t>
              </a:r>
              <a:r>
                <a:rPr lang="en-US" sz="2400" b="1" i="1" dirty="0">
                  <a:latin typeface="Times New Roman" pitchFamily="18" charset="0"/>
                </a:rPr>
                <a:t> </a:t>
              </a:r>
              <a:r>
                <a:rPr lang="en-US" sz="2400" b="1" i="1" dirty="0" err="1">
                  <a:latin typeface="Times New Roman" pitchFamily="18" charset="0"/>
                </a:rPr>
                <a:t>ser</a:t>
              </a:r>
              <a:r>
                <a:rPr lang="en-US" sz="2400" b="1" i="1" dirty="0">
                  <a:latin typeface="Times New Roman" pitchFamily="18" charset="0"/>
                </a:rPr>
                <a:t> O(|V|</a:t>
              </a:r>
              <a:r>
                <a:rPr lang="en-US" sz="2400" b="1" i="1" baseline="30000" dirty="0">
                  <a:latin typeface="Times New Roman" pitchFamily="18" charset="0"/>
                </a:rPr>
                <a:t>3</a:t>
              </a:r>
              <a:r>
                <a:rPr lang="en-US" sz="2400" b="1" i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6069558" y="3162300"/>
              <a:ext cx="242341" cy="140970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400800" y="3565525"/>
              <a:ext cx="137160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6000" dirty="0"/>
                <a:t>**</a:t>
              </a:r>
              <a:endParaRPr lang="es-ES_tradnl" sz="6000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38200" y="3075991"/>
            <a:ext cx="5231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495800"/>
            <a:ext cx="5231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Detección</a:t>
            </a:r>
            <a:r>
              <a:rPr lang="en-US" dirty="0" smtClean="0"/>
              <a:t> de </a:t>
            </a:r>
            <a:r>
              <a:rPr lang="en-US" dirty="0" err="1" smtClean="0"/>
              <a:t>ciclos</a:t>
            </a:r>
            <a:r>
              <a:rPr lang="en-US" dirty="0" smtClean="0"/>
              <a:t> de costo </a:t>
            </a:r>
            <a:r>
              <a:rPr lang="en-US" dirty="0" err="1" smtClean="0"/>
              <a:t>negativo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1158419"/>
            <a:ext cx="8686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+mn-lt"/>
              </a:rPr>
              <a:t>Si en el </a:t>
            </a:r>
            <a:r>
              <a:rPr lang="en-US" sz="2400" dirty="0" err="1" smtClean="0">
                <a:latin typeface="+mn-lt"/>
              </a:rPr>
              <a:t>ciclo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** </a:t>
            </a:r>
            <a:r>
              <a:rPr lang="en-US" sz="2400" dirty="0" smtClean="0">
                <a:latin typeface="+mn-lt"/>
              </a:rPr>
              <a:t>se </a:t>
            </a:r>
            <a:r>
              <a:rPr lang="en-US" sz="2400" dirty="0" err="1">
                <a:latin typeface="+mn-lt"/>
              </a:rPr>
              <a:t>detectan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vértices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 de </a:t>
            </a:r>
            <a:r>
              <a:rPr lang="en-US" sz="2400" i="1" dirty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 que </a:t>
            </a:r>
            <a:r>
              <a:rPr lang="en-US" sz="2400" dirty="0" err="1">
                <a:latin typeface="+mn-lt"/>
              </a:rPr>
              <a:t>cumplen</a:t>
            </a:r>
            <a:r>
              <a:rPr lang="en-US" sz="2400" dirty="0">
                <a:latin typeface="+mn-lt"/>
              </a:rPr>
              <a:t> la </a:t>
            </a:r>
            <a:r>
              <a:rPr lang="en-US" sz="2400" dirty="0" err="1">
                <a:latin typeface="+mn-lt"/>
              </a:rPr>
              <a:t>desigualdad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expresada</a:t>
            </a:r>
            <a:r>
              <a:rPr lang="en-US" sz="2400" dirty="0">
                <a:latin typeface="+mn-lt"/>
              </a:rPr>
              <a:t> en el </a:t>
            </a:r>
            <a:r>
              <a:rPr lang="en-US" sz="2400" dirty="0" err="1">
                <a:latin typeface="+mn-lt"/>
              </a:rPr>
              <a:t>cuerpo</a:t>
            </a:r>
            <a:r>
              <a:rPr lang="en-US" sz="2400" dirty="0">
                <a:latin typeface="+mn-lt"/>
              </a:rPr>
              <a:t> del </a:t>
            </a:r>
            <a:r>
              <a:rPr lang="en-US" sz="2400" dirty="0" err="1" smtClean="0">
                <a:latin typeface="+mn-lt"/>
              </a:rPr>
              <a:t>mismo</a:t>
            </a:r>
            <a:r>
              <a:rPr lang="en-US" sz="2400" dirty="0" smtClean="0">
                <a:latin typeface="+mn-lt"/>
              </a:rPr>
              <a:t> esto </a:t>
            </a:r>
            <a:r>
              <a:rPr lang="en-US" sz="2400" dirty="0" smtClean="0">
                <a:latin typeface="+mn-lt"/>
                <a:sym typeface="Symbol"/>
              </a:rPr>
              <a:t> </a:t>
            </a:r>
            <a:r>
              <a:rPr lang="en-US" sz="2400" dirty="0" smtClean="0">
                <a:latin typeface="+mn-lt"/>
              </a:rPr>
              <a:t>en </a:t>
            </a:r>
            <a:r>
              <a:rPr lang="en-US" sz="2400" dirty="0">
                <a:latin typeface="+mn-lt"/>
              </a:rPr>
              <a:t>el </a:t>
            </a:r>
            <a:r>
              <a:rPr lang="en-US" sz="2400" dirty="0" err="1">
                <a:latin typeface="+mn-lt"/>
              </a:rPr>
              <a:t>grafo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existen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ciclos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de costo </a:t>
            </a:r>
            <a:r>
              <a:rPr lang="en-US" sz="2400" dirty="0" err="1">
                <a:latin typeface="+mn-lt"/>
              </a:rPr>
              <a:t>negativo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alcanzables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desde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, y </a:t>
            </a:r>
            <a:r>
              <a:rPr lang="en-US" sz="2400" dirty="0" err="1">
                <a:latin typeface="+mn-lt"/>
              </a:rPr>
              <a:t>por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tanto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después</a:t>
            </a:r>
            <a:r>
              <a:rPr lang="en-US" sz="2400" dirty="0">
                <a:latin typeface="+mn-lt"/>
              </a:rPr>
              <a:t> de  </a:t>
            </a:r>
            <a:r>
              <a:rPr lang="en-US" sz="2400" dirty="0" err="1">
                <a:latin typeface="+mn-lt"/>
              </a:rPr>
              <a:t>acabar</a:t>
            </a:r>
            <a:r>
              <a:rPr lang="en-US" sz="2400" dirty="0">
                <a:latin typeface="+mn-lt"/>
              </a:rPr>
              <a:t> el </a:t>
            </a:r>
            <a:r>
              <a:rPr lang="en-US" sz="2400" dirty="0" err="1">
                <a:latin typeface="+mn-lt"/>
              </a:rPr>
              <a:t>proceso</a:t>
            </a:r>
            <a:r>
              <a:rPr lang="en-US" sz="2400" dirty="0">
                <a:latin typeface="+mn-lt"/>
              </a:rPr>
              <a:t> de </a:t>
            </a:r>
            <a:r>
              <a:rPr lang="en-US" sz="2400" b="1" i="1" dirty="0">
                <a:solidFill>
                  <a:srgbClr val="0070C0"/>
                </a:solidFill>
                <a:latin typeface="+mn-lt"/>
              </a:rPr>
              <a:t>RELAX</a:t>
            </a:r>
            <a:r>
              <a:rPr lang="en-US" sz="2400" i="1" dirty="0">
                <a:latin typeface="+mn-lt"/>
              </a:rPr>
              <a:t>s</a:t>
            </a:r>
            <a:r>
              <a:rPr lang="en-US" sz="24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quedarán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vértices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suceptibles</a:t>
            </a:r>
            <a:r>
              <a:rPr lang="en-US" sz="2400" dirty="0">
                <a:latin typeface="+mn-lt"/>
              </a:rPr>
              <a:t> a que el costo del origen a </a:t>
            </a:r>
            <a:r>
              <a:rPr lang="en-US" sz="2400" dirty="0" err="1">
                <a:latin typeface="+mn-lt"/>
              </a:rPr>
              <a:t>ellos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pueda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seguir</a:t>
            </a:r>
            <a:r>
              <a:rPr lang="en-US" sz="2400" dirty="0">
                <a:latin typeface="+mn-lt"/>
              </a:rPr>
              <a:t> “</a:t>
            </a:r>
            <a:r>
              <a:rPr lang="en-US" sz="2400" dirty="0" err="1">
                <a:latin typeface="+mn-lt"/>
              </a:rPr>
              <a:t>bajando</a:t>
            </a:r>
            <a:r>
              <a:rPr lang="en-US" sz="2400" dirty="0" smtClean="0">
                <a:latin typeface="+mn-lt"/>
              </a:rPr>
              <a:t>”</a:t>
            </a: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latin typeface="+mn-lt"/>
              </a:rPr>
              <a:t>OBSERVACIONES:</a:t>
            </a:r>
          </a:p>
          <a:p>
            <a:pPr marL="342900" indent="-3429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Los </a:t>
            </a:r>
            <a:r>
              <a:rPr lang="en-US" sz="2400" dirty="0" err="1" smtClean="0">
                <a:latin typeface="+mn-lt"/>
              </a:rPr>
              <a:t>vértices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suceptibles</a:t>
            </a:r>
            <a:r>
              <a:rPr lang="en-US" sz="2400" dirty="0" smtClean="0">
                <a:latin typeface="+mn-lt"/>
              </a:rPr>
              <a:t> a </a:t>
            </a:r>
            <a:r>
              <a:rPr lang="en-US" sz="2400" dirty="0" err="1" smtClean="0">
                <a:latin typeface="+mn-lt"/>
              </a:rPr>
              <a:t>este</a:t>
            </a:r>
            <a:r>
              <a:rPr lang="en-US" sz="2400" dirty="0" smtClean="0">
                <a:latin typeface="+mn-lt"/>
              </a:rPr>
              <a:t> problema NO SON SOLO los </a:t>
            </a:r>
            <a:r>
              <a:rPr lang="en-US" sz="2400" dirty="0" err="1" smtClean="0">
                <a:latin typeface="+mn-lt"/>
              </a:rPr>
              <a:t>comprendidos</a:t>
            </a:r>
            <a:r>
              <a:rPr lang="en-US" sz="2400" dirty="0" smtClean="0">
                <a:latin typeface="+mn-lt"/>
              </a:rPr>
              <a:t> en el </a:t>
            </a:r>
            <a:r>
              <a:rPr lang="en-US" sz="2400" dirty="0" err="1" smtClean="0">
                <a:latin typeface="+mn-lt"/>
              </a:rPr>
              <a:t>ciclo</a:t>
            </a:r>
            <a:r>
              <a:rPr lang="en-US" sz="2400" dirty="0" smtClean="0">
                <a:latin typeface="+mn-lt"/>
              </a:rPr>
              <a:t> de costo </a:t>
            </a:r>
            <a:r>
              <a:rPr lang="en-US" sz="2400" dirty="0" err="1" smtClean="0">
                <a:latin typeface="+mn-lt"/>
              </a:rPr>
              <a:t>negativo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dirty="0" err="1" smtClean="0">
                <a:latin typeface="+mn-lt"/>
              </a:rPr>
              <a:t>Pueden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ser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también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vértices</a:t>
            </a:r>
            <a:r>
              <a:rPr lang="en-US" sz="2400" dirty="0" smtClean="0">
                <a:latin typeface="+mn-lt"/>
              </a:rPr>
              <a:t> que no </a:t>
            </a:r>
            <a:r>
              <a:rPr lang="en-US" sz="2400" dirty="0" err="1" smtClean="0">
                <a:latin typeface="+mn-lt"/>
              </a:rPr>
              <a:t>estén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propiamente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dentro</a:t>
            </a:r>
            <a:r>
              <a:rPr lang="en-US" sz="2400" dirty="0" smtClean="0">
                <a:latin typeface="+mn-lt"/>
              </a:rPr>
              <a:t> del </a:t>
            </a:r>
            <a:r>
              <a:rPr lang="en-US" sz="2400" dirty="0" err="1" smtClean="0">
                <a:latin typeface="+mn-lt"/>
              </a:rPr>
              <a:t>ciclo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pero</a:t>
            </a:r>
            <a:r>
              <a:rPr lang="en-US" sz="2400" dirty="0" smtClean="0">
                <a:latin typeface="+mn-lt"/>
              </a:rPr>
              <a:t> que </a:t>
            </a:r>
            <a:r>
              <a:rPr lang="en-US" sz="2400" dirty="0" err="1" smtClean="0">
                <a:latin typeface="+mn-lt"/>
              </a:rPr>
              <a:t>sean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alcanzbles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desde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dicho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ciclo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34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383024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>
                <a:latin typeface="+mn-lt"/>
              </a:rPr>
              <a:t>Puede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parecer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que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los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vértices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que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NO son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alcanzables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desde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el </a:t>
            </a:r>
            <a:r>
              <a:rPr lang="en-US" sz="2000" b="1" dirty="0" err="1">
                <a:solidFill>
                  <a:srgbClr val="0070C0"/>
                </a:solidFill>
                <a:latin typeface="+mn-lt"/>
              </a:rPr>
              <a:t>origen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también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podrían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cumplir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desigualdad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expresada</a:t>
            </a:r>
            <a:r>
              <a:rPr lang="en-US" sz="2000" dirty="0">
                <a:latin typeface="+mn-lt"/>
              </a:rPr>
              <a:t> en el </a:t>
            </a:r>
            <a:r>
              <a:rPr lang="en-US" sz="2000" dirty="0" err="1">
                <a:latin typeface="+mn-lt"/>
              </a:rPr>
              <a:t>cuerpo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dicho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ciclo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pero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veamos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que</a:t>
            </a:r>
            <a:r>
              <a:rPr lang="en-US" sz="2000" dirty="0">
                <a:latin typeface="+mn-lt"/>
              </a:rPr>
              <a:t> no </a:t>
            </a:r>
            <a:r>
              <a:rPr lang="en-US" sz="2000" dirty="0" err="1">
                <a:latin typeface="+mn-lt"/>
              </a:rPr>
              <a:t>es</a:t>
            </a:r>
            <a:r>
              <a:rPr lang="en-US" sz="2000" dirty="0">
                <a:latin typeface="+mn-lt"/>
              </a:rPr>
              <a:t> así</a:t>
            </a:r>
            <a:r>
              <a:rPr lang="en-US" sz="2000" dirty="0" smtClean="0">
                <a:latin typeface="+mn-lt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en-US" sz="2000" dirty="0" smtClean="0"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AutoNum type="arabicParenR"/>
            </a:pPr>
            <a:r>
              <a:rPr lang="en-US" sz="2000" dirty="0" smtClean="0">
                <a:latin typeface="+mn-lt"/>
              </a:rPr>
              <a:t>Si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d[v] =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dirty="0">
                <a:latin typeface="+mn-lt"/>
              </a:rPr>
              <a:t>, y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está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en </a:t>
            </a:r>
            <a:r>
              <a:rPr lang="en-US" sz="2000" dirty="0" err="1">
                <a:latin typeface="+mn-lt"/>
              </a:rPr>
              <a:t>otra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componente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diferente</a:t>
            </a:r>
            <a:r>
              <a:rPr lang="en-US" sz="2000" dirty="0">
                <a:latin typeface="+mn-lt"/>
              </a:rPr>
              <a:t> que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u</a:t>
            </a:r>
            <a:r>
              <a:rPr lang="en-US" sz="2000" dirty="0">
                <a:latin typeface="+mn-lt"/>
              </a:rPr>
              <a:t>, es trivial que no se </a:t>
            </a:r>
            <a:r>
              <a:rPr lang="en-US" sz="2000" dirty="0" err="1">
                <a:latin typeface="+mn-lt"/>
              </a:rPr>
              <a:t>cumple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pues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u="sng" dirty="0">
                <a:latin typeface="+mn-lt"/>
              </a:rPr>
              <a:t>no </a:t>
            </a:r>
            <a:r>
              <a:rPr lang="en-US" sz="2000" b="1" u="sng" dirty="0" err="1">
                <a:latin typeface="+mn-lt"/>
              </a:rPr>
              <a:t>existe</a:t>
            </a:r>
            <a:r>
              <a:rPr lang="en-US" sz="2000" b="1" u="sng" dirty="0">
                <a:latin typeface="+mn-lt"/>
              </a:rPr>
              <a:t> </a:t>
            </a:r>
            <a:r>
              <a:rPr lang="en-US" sz="2000" b="1" u="sng" dirty="0" err="1">
                <a:latin typeface="+mn-lt"/>
              </a:rPr>
              <a:t>arco</a:t>
            </a:r>
            <a:r>
              <a:rPr lang="en-US" sz="2000" dirty="0">
                <a:latin typeface="+mn-lt"/>
              </a:rPr>
              <a:t> de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u</a:t>
            </a:r>
            <a:r>
              <a:rPr lang="en-US" sz="2000" dirty="0">
                <a:latin typeface="+mn-lt"/>
              </a:rPr>
              <a:t> a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en-US" sz="2000" dirty="0">
                <a:latin typeface="+mn-lt"/>
              </a:rPr>
              <a:t> y </a:t>
            </a:r>
            <a:r>
              <a:rPr lang="en-US" sz="2000" dirty="0" err="1">
                <a:latin typeface="+mn-lt"/>
              </a:rPr>
              <a:t>por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tanto</a:t>
            </a:r>
            <a:r>
              <a:rPr lang="en-US" sz="2000" dirty="0">
                <a:latin typeface="+mn-lt"/>
              </a:rPr>
              <a:t>, en el </a:t>
            </a:r>
            <a:r>
              <a:rPr lang="en-US" sz="2000" dirty="0" err="1" smtClean="0">
                <a:latin typeface="+mn-lt"/>
              </a:rPr>
              <a:t>ciclo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dicho </a:t>
            </a:r>
            <a:r>
              <a:rPr lang="en-US" sz="2000" dirty="0" err="1">
                <a:latin typeface="+mn-lt"/>
              </a:rPr>
              <a:t>arco</a:t>
            </a:r>
            <a:r>
              <a:rPr lang="en-US" sz="2000" dirty="0">
                <a:latin typeface="+mn-lt"/>
              </a:rPr>
              <a:t> no será </a:t>
            </a:r>
            <a:r>
              <a:rPr lang="en-US" sz="2000" dirty="0" err="1">
                <a:latin typeface="+mn-lt"/>
              </a:rPr>
              <a:t>analizado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pues</a:t>
            </a:r>
            <a:r>
              <a:rPr lang="en-US" sz="2000" dirty="0">
                <a:latin typeface="+mn-lt"/>
              </a:rPr>
              <a:t> no </a:t>
            </a:r>
            <a:r>
              <a:rPr lang="en-US" sz="2000" dirty="0" err="1" smtClean="0">
                <a:latin typeface="+mn-lt"/>
              </a:rPr>
              <a:t>existe</a:t>
            </a:r>
            <a:endParaRPr lang="en-US" sz="20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+mn-lt"/>
              </a:rPr>
              <a:t>2) Si </a:t>
            </a:r>
            <a:r>
              <a:rPr lang="en-US" sz="2000" u="sng" dirty="0" err="1">
                <a:latin typeface="+mn-lt"/>
              </a:rPr>
              <a:t>existe</a:t>
            </a:r>
            <a:r>
              <a:rPr lang="en-US" sz="2000" u="sng" dirty="0">
                <a:latin typeface="+mn-lt"/>
              </a:rPr>
              <a:t> el </a:t>
            </a:r>
            <a:r>
              <a:rPr lang="en-US" sz="2000" u="sng" dirty="0" err="1">
                <a:latin typeface="+mn-lt"/>
              </a:rPr>
              <a:t>arco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(u, v)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dentro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componente</a:t>
            </a:r>
            <a:r>
              <a:rPr lang="en-US" sz="2000" dirty="0">
                <a:latin typeface="+mn-lt"/>
              </a:rPr>
              <a:t> dada </a:t>
            </a:r>
            <a:r>
              <a:rPr lang="en-US" sz="2000" dirty="0" smtClean="0">
                <a:latin typeface="+mn-lt"/>
              </a:rPr>
              <a:t>y se </a:t>
            </a:r>
            <a:r>
              <a:rPr lang="en-US" sz="2000" dirty="0" err="1" smtClean="0">
                <a:latin typeface="+mn-lt"/>
              </a:rPr>
              <a:t>cumple</a:t>
            </a:r>
            <a:r>
              <a:rPr lang="en-US" sz="2000" dirty="0" smtClean="0">
                <a:latin typeface="+mn-lt"/>
              </a:rPr>
              <a:t>:</a:t>
            </a:r>
            <a:endParaRPr lang="en-US" sz="2000" dirty="0">
              <a:latin typeface="+mn-lt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d[v] =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y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d[u] =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tampoco</a:t>
            </a:r>
            <a:r>
              <a:rPr lang="en-US" sz="2000" dirty="0">
                <a:latin typeface="+mn-lt"/>
              </a:rPr>
              <a:t> se </a:t>
            </a:r>
            <a:r>
              <a:rPr lang="en-US" sz="2000" dirty="0" err="1">
                <a:latin typeface="+mn-lt"/>
              </a:rPr>
              <a:t>cumple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desigualdad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pues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quedará</a:t>
            </a:r>
            <a:r>
              <a:rPr lang="en-US" sz="2000" dirty="0">
                <a:latin typeface="+mn-lt"/>
              </a:rPr>
              <a:t>, en </a:t>
            </a:r>
            <a:r>
              <a:rPr lang="en-US" sz="2000" dirty="0" err="1">
                <a:latin typeface="+mn-lt"/>
              </a:rPr>
              <a:t>este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caso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igualdad</a:t>
            </a:r>
            <a:r>
              <a:rPr lang="en-US" sz="2000" dirty="0">
                <a:latin typeface="+mn-lt"/>
              </a:rPr>
              <a:t> al </a:t>
            </a:r>
            <a:r>
              <a:rPr lang="en-US" sz="2000" dirty="0" err="1" smtClean="0">
                <a:latin typeface="+mn-lt"/>
              </a:rPr>
              <a:t>testar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la </a:t>
            </a:r>
            <a:r>
              <a:rPr lang="en-US" sz="2000" dirty="0" err="1">
                <a:latin typeface="+mn-lt"/>
              </a:rPr>
              <a:t>condición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dentro</a:t>
            </a:r>
            <a:r>
              <a:rPr lang="en-US" sz="2000" dirty="0">
                <a:latin typeface="+mn-lt"/>
              </a:rPr>
              <a:t> del </a:t>
            </a:r>
            <a:r>
              <a:rPr lang="en-US" sz="2000" dirty="0" err="1">
                <a:latin typeface="+mn-lt"/>
              </a:rPr>
              <a:t>ciclo</a:t>
            </a:r>
            <a:r>
              <a:rPr lang="en-US" sz="2000" dirty="0">
                <a:latin typeface="+mn-lt"/>
              </a:rPr>
              <a:t>. (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+mn-lt"/>
              </a:rPr>
              <a:t>Si </a:t>
            </a:r>
            <a:r>
              <a:rPr lang="en-US" sz="2000" i="1" dirty="0">
                <a:latin typeface="+mn-lt"/>
              </a:rPr>
              <a:t>d[v] </a:t>
            </a:r>
            <a:r>
              <a:rPr lang="en-US" sz="2000" i="1" dirty="0">
                <a:latin typeface="+mn-lt"/>
                <a:sym typeface="Symbol" pitchFamily="18" charset="2"/>
              </a:rPr>
              <a:t> </a:t>
            </a:r>
            <a:r>
              <a:rPr lang="en-US" sz="2000" dirty="0">
                <a:latin typeface="+mn-lt"/>
                <a:sym typeface="Symbol" pitchFamily="18" charset="2"/>
              </a:rPr>
              <a:t> y </a:t>
            </a:r>
            <a:r>
              <a:rPr lang="en-US" sz="2000" i="1" dirty="0">
                <a:latin typeface="+mn-lt"/>
                <a:sym typeface="Symbol" pitchFamily="18" charset="2"/>
              </a:rPr>
              <a:t>d[u] = </a:t>
            </a:r>
            <a:r>
              <a:rPr lang="en-US" sz="2000" dirty="0">
                <a:latin typeface="+mn-lt"/>
                <a:sym typeface="Symbol" pitchFamily="18" charset="2"/>
              </a:rPr>
              <a:t>, entonces </a:t>
            </a:r>
            <a:r>
              <a:rPr lang="en-US" sz="2000" i="1" dirty="0">
                <a:latin typeface="+mn-lt"/>
                <a:sym typeface="Symbol" pitchFamily="18" charset="2"/>
              </a:rPr>
              <a:t>d[v] &lt; d[u] + w(u, v)</a:t>
            </a:r>
            <a:r>
              <a:rPr lang="en-US" sz="2000" dirty="0">
                <a:latin typeface="+mn-lt"/>
                <a:sym typeface="Symbol" pitchFamily="18" charset="2"/>
              </a:rPr>
              <a:t> , o sea, </a:t>
            </a:r>
            <a:r>
              <a:rPr lang="en-US" sz="2000" i="1" dirty="0">
                <a:latin typeface="+mn-lt"/>
                <a:sym typeface="Symbol" pitchFamily="18" charset="2"/>
              </a:rPr>
              <a:t>d[v]&lt; </a:t>
            </a:r>
            <a:r>
              <a:rPr lang="en-US" sz="2000" dirty="0">
                <a:latin typeface="+mn-lt"/>
                <a:sym typeface="Symbol" pitchFamily="18" charset="2"/>
              </a:rPr>
              <a:t> y </a:t>
            </a:r>
            <a:r>
              <a:rPr lang="en-US" sz="2000" dirty="0" err="1">
                <a:latin typeface="+mn-lt"/>
                <a:sym typeface="Symbol" pitchFamily="18" charset="2"/>
              </a:rPr>
              <a:t>tampoco</a:t>
            </a:r>
            <a:r>
              <a:rPr lang="en-US" sz="2000" dirty="0">
                <a:latin typeface="+mn-lt"/>
                <a:sym typeface="Symbol" pitchFamily="18" charset="2"/>
              </a:rPr>
              <a:t> se </a:t>
            </a:r>
            <a:r>
              <a:rPr lang="en-US" sz="2000" dirty="0" err="1">
                <a:latin typeface="+mn-lt"/>
                <a:sym typeface="Symbol" pitchFamily="18" charset="2"/>
              </a:rPr>
              <a:t>cumplirá</a:t>
            </a:r>
            <a:r>
              <a:rPr lang="en-US" sz="2000" dirty="0">
                <a:latin typeface="+mn-lt"/>
                <a:sym typeface="Symbol" pitchFamily="18" charset="2"/>
              </a:rPr>
              <a:t> la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desigualdad</a:t>
            </a:r>
            <a:endParaRPr lang="en-US" sz="20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err="1">
                <a:latin typeface="+mn-lt"/>
              </a:rPr>
              <a:t>Otra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posibilidad</a:t>
            </a:r>
            <a:r>
              <a:rPr lang="en-US" sz="2000" dirty="0" smtClean="0">
                <a:latin typeface="+mn-lt"/>
              </a:rPr>
              <a:t>: </a:t>
            </a:r>
            <a:r>
              <a:rPr lang="en-US" sz="2000" dirty="0">
                <a:latin typeface="+mn-lt"/>
              </a:rPr>
              <a:t>no </a:t>
            </a:r>
            <a:r>
              <a:rPr lang="en-US" sz="2000" dirty="0" err="1">
                <a:latin typeface="+mn-lt"/>
              </a:rPr>
              <a:t>puede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existir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pues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d[u]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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dirty="0">
                <a:latin typeface="+mn-lt"/>
                <a:sym typeface="Symbol" pitchFamily="18" charset="2"/>
              </a:rPr>
              <a:t>, o sea, se </a:t>
            </a:r>
            <a:r>
              <a:rPr lang="en-US" sz="2000" dirty="0" err="1">
                <a:latin typeface="+mn-lt"/>
                <a:sym typeface="Symbol" pitchFamily="18" charset="2"/>
              </a:rPr>
              <a:t>llega</a:t>
            </a:r>
            <a:r>
              <a:rPr lang="en-US" sz="2000" dirty="0">
                <a:latin typeface="+mn-lt"/>
                <a:sym typeface="Symbol" pitchFamily="18" charset="2"/>
              </a:rPr>
              <a:t> a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u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dirty="0" err="1">
                <a:latin typeface="+mn-lt"/>
                <a:sym typeface="Symbol" pitchFamily="18" charset="2"/>
              </a:rPr>
              <a:t>desde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s</a:t>
            </a:r>
            <a:r>
              <a:rPr lang="en-US" sz="2000" dirty="0">
                <a:latin typeface="+mn-lt"/>
                <a:sym typeface="Symbol" pitchFamily="18" charset="2"/>
              </a:rPr>
              <a:t> y </a:t>
            </a:r>
            <a:r>
              <a:rPr lang="en-US" sz="2000" dirty="0" err="1" smtClean="0">
                <a:latin typeface="+mn-lt"/>
                <a:sym typeface="Symbol" pitchFamily="18" charset="2"/>
              </a:rPr>
              <a:t>existe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el </a:t>
            </a:r>
            <a:r>
              <a:rPr lang="en-US" sz="2000" dirty="0" err="1">
                <a:latin typeface="+mn-lt"/>
                <a:sym typeface="Symbol" pitchFamily="18" charset="2"/>
              </a:rPr>
              <a:t>arco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(u, v)</a:t>
            </a:r>
            <a:r>
              <a:rPr lang="en-US" sz="2000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entonces </a:t>
            </a:r>
            <a:r>
              <a:rPr lang="en-US" sz="2000" dirty="0" err="1">
                <a:latin typeface="+mn-lt"/>
                <a:sym typeface="Symbol" pitchFamily="18" charset="2"/>
              </a:rPr>
              <a:t>también</a:t>
            </a:r>
            <a:r>
              <a:rPr lang="en-US" sz="2000" dirty="0">
                <a:latin typeface="+mn-lt"/>
                <a:sym typeface="Symbol" pitchFamily="18" charset="2"/>
              </a:rPr>
              <a:t> se </a:t>
            </a:r>
            <a:r>
              <a:rPr lang="en-US" sz="2000" dirty="0" err="1">
                <a:latin typeface="+mn-lt"/>
                <a:sym typeface="Symbol" pitchFamily="18" charset="2"/>
              </a:rPr>
              <a:t>alcanzará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v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dirty="0" err="1">
                <a:latin typeface="+mn-lt"/>
                <a:sym typeface="Symbol" pitchFamily="18" charset="2"/>
              </a:rPr>
              <a:t>desde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s</a:t>
            </a:r>
            <a:r>
              <a:rPr lang="en-US" sz="2000" dirty="0">
                <a:latin typeface="+mn-lt"/>
                <a:sym typeface="Symbol" pitchFamily="18" charset="2"/>
              </a:rPr>
              <a:t>, </a:t>
            </a:r>
            <a:r>
              <a:rPr lang="en-US" sz="2000" dirty="0" err="1">
                <a:latin typeface="+mn-lt"/>
                <a:sym typeface="Symbol" pitchFamily="18" charset="2"/>
              </a:rPr>
              <a:t>por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dirty="0" err="1">
                <a:latin typeface="+mn-lt"/>
                <a:sym typeface="Symbol" pitchFamily="18" charset="2"/>
              </a:rPr>
              <a:t>tanto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d[v]  </a:t>
            </a:r>
            <a:r>
              <a:rPr lang="en-US" sz="2000" b="1" dirty="0">
                <a:solidFill>
                  <a:srgbClr val="0070C0"/>
                </a:solidFill>
                <a:latin typeface="+mn-lt"/>
                <a:sym typeface="Symbol" pitchFamily="18" charset="2"/>
              </a:rPr>
              <a:t></a:t>
            </a:r>
            <a:r>
              <a:rPr lang="en-US" sz="2000" dirty="0">
                <a:latin typeface="+mn-lt"/>
                <a:sym typeface="Symbol" pitchFamily="18" charset="2"/>
              </a:rPr>
              <a:t> </a:t>
            </a:r>
            <a:r>
              <a:rPr lang="en-US" sz="2000" dirty="0" err="1">
                <a:latin typeface="+mn-lt"/>
                <a:sym typeface="Symbol" pitchFamily="18" charset="2"/>
              </a:rPr>
              <a:t>también</a:t>
            </a:r>
            <a:r>
              <a:rPr lang="en-US" sz="2000" dirty="0">
                <a:latin typeface="+mn-lt"/>
                <a:sym typeface="Symbol" pitchFamily="18" charset="2"/>
              </a:rPr>
              <a:t>) </a:t>
            </a:r>
            <a:endParaRPr lang="es-ES_tradnl" sz="2000" dirty="0"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82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AutoShape 198"/>
          <p:cNvCxnSpPr>
            <a:cxnSpLocks noChangeShapeType="1"/>
          </p:cNvCxnSpPr>
          <p:nvPr/>
        </p:nvCxnSpPr>
        <p:spPr bwMode="auto">
          <a:xfrm flipV="1">
            <a:off x="4678363" y="4724400"/>
            <a:ext cx="1057275" cy="1057275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99"/>
          <p:cNvCxnSpPr>
            <a:cxnSpLocks noChangeShapeType="1"/>
          </p:cNvCxnSpPr>
          <p:nvPr/>
        </p:nvCxnSpPr>
        <p:spPr bwMode="auto">
          <a:xfrm>
            <a:off x="4519613" y="4718050"/>
            <a:ext cx="1057275" cy="1057275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00"/>
          <p:cNvCxnSpPr>
            <a:cxnSpLocks noChangeShapeType="1"/>
          </p:cNvCxnSpPr>
          <p:nvPr/>
        </p:nvCxnSpPr>
        <p:spPr bwMode="auto">
          <a:xfrm>
            <a:off x="3544888" y="5334000"/>
            <a:ext cx="819150" cy="438150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97"/>
          <p:cNvCxnSpPr>
            <a:cxnSpLocks noChangeShapeType="1"/>
          </p:cNvCxnSpPr>
          <p:nvPr/>
        </p:nvCxnSpPr>
        <p:spPr bwMode="auto">
          <a:xfrm rot="16200000" flipH="1">
            <a:off x="5114131" y="4201319"/>
            <a:ext cx="1588" cy="895350"/>
          </a:xfrm>
          <a:prstGeom prst="curvedConnector3">
            <a:avLst>
              <a:gd name="adj1" fmla="val 18600009"/>
            </a:avLst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96"/>
          <p:cNvCxnSpPr>
            <a:cxnSpLocks noChangeShapeType="1"/>
          </p:cNvCxnSpPr>
          <p:nvPr/>
        </p:nvCxnSpPr>
        <p:spPr bwMode="auto">
          <a:xfrm rot="16200000" flipH="1">
            <a:off x="2142331" y="4201319"/>
            <a:ext cx="1588" cy="895350"/>
          </a:xfrm>
          <a:prstGeom prst="curvedConnector3">
            <a:avLst>
              <a:gd name="adj1" fmla="val 18600009"/>
            </a:avLst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2"/>
          <p:cNvCxnSpPr>
            <a:cxnSpLocks noChangeShapeType="1"/>
          </p:cNvCxnSpPr>
          <p:nvPr/>
        </p:nvCxnSpPr>
        <p:spPr bwMode="auto">
          <a:xfrm flipV="1">
            <a:off x="1685925" y="4746625"/>
            <a:ext cx="1057275" cy="1057275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93"/>
          <p:cNvCxnSpPr>
            <a:cxnSpLocks noChangeShapeType="1"/>
          </p:cNvCxnSpPr>
          <p:nvPr/>
        </p:nvCxnSpPr>
        <p:spPr bwMode="auto">
          <a:xfrm>
            <a:off x="1527175" y="4740275"/>
            <a:ext cx="1057275" cy="1057275"/>
          </a:xfrm>
          <a:prstGeom prst="straightConnector1">
            <a:avLst/>
          </a:prstGeom>
          <a:noFill/>
          <a:ln w="19050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4"/>
          <p:cNvCxnSpPr>
            <a:cxnSpLocks noChangeShapeType="1"/>
          </p:cNvCxnSpPr>
          <p:nvPr/>
        </p:nvCxnSpPr>
        <p:spPr bwMode="auto">
          <a:xfrm>
            <a:off x="552450" y="5356225"/>
            <a:ext cx="819150" cy="438150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91"/>
          <p:cNvCxnSpPr>
            <a:cxnSpLocks noChangeShapeType="1"/>
          </p:cNvCxnSpPr>
          <p:nvPr/>
        </p:nvCxnSpPr>
        <p:spPr bwMode="auto">
          <a:xfrm flipV="1">
            <a:off x="7705725" y="1068388"/>
            <a:ext cx="1057275" cy="1057275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90"/>
          <p:cNvCxnSpPr>
            <a:cxnSpLocks noChangeShapeType="1"/>
          </p:cNvCxnSpPr>
          <p:nvPr/>
        </p:nvCxnSpPr>
        <p:spPr bwMode="auto">
          <a:xfrm>
            <a:off x="7546975" y="1062038"/>
            <a:ext cx="1057275" cy="1057275"/>
          </a:xfrm>
          <a:prstGeom prst="straightConnector1">
            <a:avLst/>
          </a:prstGeom>
          <a:noFill/>
          <a:ln w="19050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8"/>
          <p:cNvCxnSpPr>
            <a:cxnSpLocks noChangeShapeType="1"/>
          </p:cNvCxnSpPr>
          <p:nvPr/>
        </p:nvCxnSpPr>
        <p:spPr bwMode="auto">
          <a:xfrm>
            <a:off x="6553200" y="1677988"/>
            <a:ext cx="819150" cy="438150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9"/>
          <p:cNvCxnSpPr>
            <a:cxnSpLocks noChangeShapeType="1"/>
          </p:cNvCxnSpPr>
          <p:nvPr/>
        </p:nvCxnSpPr>
        <p:spPr bwMode="auto">
          <a:xfrm flipV="1">
            <a:off x="6572250" y="839788"/>
            <a:ext cx="752475" cy="523875"/>
          </a:xfrm>
          <a:prstGeom prst="straightConnector1">
            <a:avLst/>
          </a:prstGeom>
          <a:noFill/>
          <a:ln w="19050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7"/>
          <p:cNvCxnSpPr>
            <a:cxnSpLocks noChangeShapeType="1"/>
          </p:cNvCxnSpPr>
          <p:nvPr/>
        </p:nvCxnSpPr>
        <p:spPr bwMode="auto">
          <a:xfrm>
            <a:off x="3505200" y="1677988"/>
            <a:ext cx="819150" cy="438150"/>
          </a:xfrm>
          <a:prstGeom prst="straightConnector1">
            <a:avLst/>
          </a:prstGeom>
          <a:noFill/>
          <a:ln w="1905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6"/>
          <p:cNvCxnSpPr>
            <a:cxnSpLocks noChangeShapeType="1"/>
          </p:cNvCxnSpPr>
          <p:nvPr/>
        </p:nvCxnSpPr>
        <p:spPr bwMode="auto">
          <a:xfrm flipV="1">
            <a:off x="3505200" y="839788"/>
            <a:ext cx="752475" cy="523875"/>
          </a:xfrm>
          <a:prstGeom prst="straightConnector1">
            <a:avLst/>
          </a:prstGeom>
          <a:noFill/>
          <a:ln w="19050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152400" y="12969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295400" y="6111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00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1295400" y="20589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00"/>
                </a:solidFill>
              </a:rPr>
              <a:t>00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514600" y="6111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00</a:t>
            </a:r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514600" y="20589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00</a:t>
            </a:r>
          </a:p>
        </p:txBody>
      </p:sp>
      <p:cxnSp>
        <p:nvCxnSpPr>
          <p:cNvPr id="24" name="AutoShape 9"/>
          <p:cNvCxnSpPr>
            <a:cxnSpLocks noChangeShapeType="1"/>
            <a:stCxn id="19" idx="7"/>
            <a:endCxn id="20" idx="2"/>
          </p:cNvCxnSpPr>
          <p:nvPr/>
        </p:nvCxnSpPr>
        <p:spPr bwMode="auto">
          <a:xfrm flipV="1">
            <a:off x="542925" y="839788"/>
            <a:ext cx="752475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1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542925" y="1706563"/>
            <a:ext cx="819150" cy="400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"/>
          <p:cNvCxnSpPr>
            <a:cxnSpLocks noChangeShapeType="1"/>
            <a:stCxn id="20" idx="5"/>
            <a:endCxn id="22" idx="3"/>
          </p:cNvCxnSpPr>
          <p:nvPr/>
        </p:nvCxnSpPr>
        <p:spPr bwMode="auto">
          <a:xfrm rot="16200000" flipH="1">
            <a:off x="2132806" y="554832"/>
            <a:ext cx="1587" cy="895350"/>
          </a:xfrm>
          <a:prstGeom prst="curvedConnector3">
            <a:avLst>
              <a:gd name="adj1" fmla="val 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3"/>
          <p:cNvCxnSpPr>
            <a:cxnSpLocks noChangeShapeType="1"/>
            <a:stCxn id="22" idx="1"/>
            <a:endCxn id="20" idx="7"/>
          </p:cNvCxnSpPr>
          <p:nvPr/>
        </p:nvCxnSpPr>
        <p:spPr bwMode="auto">
          <a:xfrm rot="16200000" flipH="1" flipV="1">
            <a:off x="2132806" y="230982"/>
            <a:ext cx="1587" cy="895350"/>
          </a:xfrm>
          <a:prstGeom prst="curvedConnector3">
            <a:avLst>
              <a:gd name="adj1" fmla="val -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4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1524000" y="1087438"/>
            <a:ext cx="0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5"/>
          <p:cNvCxnSpPr>
            <a:cxnSpLocks noChangeShapeType="1"/>
            <a:stCxn id="20" idx="4"/>
            <a:endCxn id="23" idx="1"/>
          </p:cNvCxnSpPr>
          <p:nvPr/>
        </p:nvCxnSpPr>
        <p:spPr bwMode="auto">
          <a:xfrm>
            <a:off x="1524000" y="1068388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6"/>
          <p:cNvCxnSpPr>
            <a:cxnSpLocks noChangeShapeType="1"/>
            <a:stCxn id="23" idx="0"/>
            <a:endCxn id="22" idx="4"/>
          </p:cNvCxnSpPr>
          <p:nvPr/>
        </p:nvCxnSpPr>
        <p:spPr bwMode="auto">
          <a:xfrm flipV="1">
            <a:off x="2743200" y="1068388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7"/>
          <p:cNvCxnSpPr>
            <a:cxnSpLocks noChangeShapeType="1"/>
            <a:stCxn id="21" idx="7"/>
            <a:endCxn id="22" idx="4"/>
          </p:cNvCxnSpPr>
          <p:nvPr/>
        </p:nvCxnSpPr>
        <p:spPr bwMode="auto">
          <a:xfrm flipV="1">
            <a:off x="1685925" y="1087438"/>
            <a:ext cx="1057275" cy="1019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8"/>
          <p:cNvCxnSpPr>
            <a:cxnSpLocks noChangeShapeType="1"/>
            <a:stCxn id="21" idx="6"/>
            <a:endCxn id="23" idx="2"/>
          </p:cNvCxnSpPr>
          <p:nvPr/>
        </p:nvCxnSpPr>
        <p:spPr bwMode="auto">
          <a:xfrm>
            <a:off x="1771650" y="2287588"/>
            <a:ext cx="723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3124200" y="12969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4267200" y="6111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4267200" y="20589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486400" y="6111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00</a:t>
            </a:r>
          </a:p>
        </p:txBody>
      </p: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5486400" y="20589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FF00"/>
                </a:solidFill>
              </a:rPr>
              <a:t>00</a:t>
            </a:r>
          </a:p>
        </p:txBody>
      </p:sp>
      <p:cxnSp>
        <p:nvCxnSpPr>
          <p:cNvPr id="38" name="AutoShape 28"/>
          <p:cNvCxnSpPr>
            <a:cxnSpLocks noChangeShapeType="1"/>
            <a:stCxn id="33" idx="7"/>
            <a:endCxn id="34" idx="2"/>
          </p:cNvCxnSpPr>
          <p:nvPr/>
        </p:nvCxnSpPr>
        <p:spPr bwMode="auto">
          <a:xfrm flipV="1">
            <a:off x="3514725" y="839788"/>
            <a:ext cx="733425" cy="50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9"/>
          <p:cNvCxnSpPr>
            <a:cxnSpLocks noChangeShapeType="1"/>
            <a:stCxn id="33" idx="5"/>
            <a:endCxn id="35" idx="1"/>
          </p:cNvCxnSpPr>
          <p:nvPr/>
        </p:nvCxnSpPr>
        <p:spPr bwMode="auto">
          <a:xfrm>
            <a:off x="3514725" y="1687513"/>
            <a:ext cx="81915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0"/>
          <p:cNvCxnSpPr>
            <a:cxnSpLocks noChangeShapeType="1"/>
            <a:stCxn id="34" idx="5"/>
            <a:endCxn id="36" idx="3"/>
          </p:cNvCxnSpPr>
          <p:nvPr/>
        </p:nvCxnSpPr>
        <p:spPr bwMode="auto">
          <a:xfrm rot="16200000" flipH="1">
            <a:off x="5104606" y="554832"/>
            <a:ext cx="1587" cy="895350"/>
          </a:xfrm>
          <a:prstGeom prst="curvedConnector3">
            <a:avLst>
              <a:gd name="adj1" fmla="val 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1"/>
          <p:cNvCxnSpPr>
            <a:cxnSpLocks noChangeShapeType="1"/>
            <a:stCxn id="36" idx="1"/>
            <a:endCxn id="34" idx="7"/>
          </p:cNvCxnSpPr>
          <p:nvPr/>
        </p:nvCxnSpPr>
        <p:spPr bwMode="auto">
          <a:xfrm rot="16200000" flipH="1" flipV="1">
            <a:off x="5104606" y="230982"/>
            <a:ext cx="1587" cy="895350"/>
          </a:xfrm>
          <a:prstGeom prst="curvedConnector3">
            <a:avLst>
              <a:gd name="adj1" fmla="val -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2"/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4495800" y="1068388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3"/>
          <p:cNvCxnSpPr>
            <a:cxnSpLocks noChangeShapeType="1"/>
            <a:stCxn id="34" idx="4"/>
            <a:endCxn id="37" idx="1"/>
          </p:cNvCxnSpPr>
          <p:nvPr/>
        </p:nvCxnSpPr>
        <p:spPr bwMode="auto">
          <a:xfrm>
            <a:off x="4495800" y="1068388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4"/>
          <p:cNvCxnSpPr>
            <a:cxnSpLocks noChangeShapeType="1"/>
            <a:stCxn id="37" idx="0"/>
            <a:endCxn id="36" idx="4"/>
          </p:cNvCxnSpPr>
          <p:nvPr/>
        </p:nvCxnSpPr>
        <p:spPr bwMode="auto">
          <a:xfrm flipV="1">
            <a:off x="5715000" y="1068388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5"/>
          <p:cNvCxnSpPr>
            <a:cxnSpLocks noChangeShapeType="1"/>
            <a:stCxn id="35" idx="7"/>
            <a:endCxn id="36" idx="4"/>
          </p:cNvCxnSpPr>
          <p:nvPr/>
        </p:nvCxnSpPr>
        <p:spPr bwMode="auto">
          <a:xfrm flipV="1">
            <a:off x="4657725" y="1068388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36"/>
          <p:cNvCxnSpPr>
            <a:cxnSpLocks noChangeShapeType="1"/>
            <a:stCxn id="35" idx="6"/>
            <a:endCxn id="37" idx="2"/>
          </p:cNvCxnSpPr>
          <p:nvPr/>
        </p:nvCxnSpPr>
        <p:spPr bwMode="auto">
          <a:xfrm>
            <a:off x="4724400" y="2287588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38"/>
          <p:cNvSpPr>
            <a:spLocks noChangeArrowheads="1"/>
          </p:cNvSpPr>
          <p:nvPr/>
        </p:nvSpPr>
        <p:spPr bwMode="auto">
          <a:xfrm>
            <a:off x="6172200" y="12969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8" name="Oval 39"/>
          <p:cNvSpPr>
            <a:spLocks noChangeArrowheads="1"/>
          </p:cNvSpPr>
          <p:nvPr/>
        </p:nvSpPr>
        <p:spPr bwMode="auto">
          <a:xfrm>
            <a:off x="7315200" y="6111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49" name="Oval 40"/>
          <p:cNvSpPr>
            <a:spLocks noChangeArrowheads="1"/>
          </p:cNvSpPr>
          <p:nvPr/>
        </p:nvSpPr>
        <p:spPr bwMode="auto">
          <a:xfrm>
            <a:off x="7315200" y="20589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8534400" y="611188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8534400" y="2058988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52" name="AutoShape 43"/>
          <p:cNvCxnSpPr>
            <a:cxnSpLocks noChangeShapeType="1"/>
            <a:stCxn id="47" idx="7"/>
            <a:endCxn id="48" idx="2"/>
          </p:cNvCxnSpPr>
          <p:nvPr/>
        </p:nvCxnSpPr>
        <p:spPr bwMode="auto">
          <a:xfrm flipV="1">
            <a:off x="6562725" y="839788"/>
            <a:ext cx="752475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4"/>
          <p:cNvCxnSpPr>
            <a:cxnSpLocks noChangeShapeType="1"/>
            <a:stCxn id="47" idx="5"/>
            <a:endCxn id="49" idx="1"/>
          </p:cNvCxnSpPr>
          <p:nvPr/>
        </p:nvCxnSpPr>
        <p:spPr bwMode="auto">
          <a:xfrm>
            <a:off x="6562725" y="1687513"/>
            <a:ext cx="81915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5"/>
          <p:cNvCxnSpPr>
            <a:cxnSpLocks noChangeShapeType="1"/>
            <a:stCxn id="48" idx="5"/>
            <a:endCxn id="50" idx="3"/>
          </p:cNvCxnSpPr>
          <p:nvPr/>
        </p:nvCxnSpPr>
        <p:spPr bwMode="auto">
          <a:xfrm rot="16200000" flipH="1">
            <a:off x="8152606" y="554832"/>
            <a:ext cx="1587" cy="895350"/>
          </a:xfrm>
          <a:prstGeom prst="curvedConnector3">
            <a:avLst>
              <a:gd name="adj1" fmla="val 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6"/>
          <p:cNvCxnSpPr>
            <a:cxnSpLocks noChangeShapeType="1"/>
            <a:stCxn id="50" idx="1"/>
            <a:endCxn id="48" idx="7"/>
          </p:cNvCxnSpPr>
          <p:nvPr/>
        </p:nvCxnSpPr>
        <p:spPr bwMode="auto">
          <a:xfrm rot="16200000" flipH="1" flipV="1">
            <a:off x="8152606" y="230982"/>
            <a:ext cx="1587" cy="895350"/>
          </a:xfrm>
          <a:prstGeom prst="curvedConnector3">
            <a:avLst>
              <a:gd name="adj1" fmla="val -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7"/>
          <p:cNvCxnSpPr>
            <a:cxnSpLocks noChangeShapeType="1"/>
            <a:stCxn id="48" idx="4"/>
            <a:endCxn id="49" idx="0"/>
          </p:cNvCxnSpPr>
          <p:nvPr/>
        </p:nvCxnSpPr>
        <p:spPr bwMode="auto">
          <a:xfrm>
            <a:off x="7543800" y="1068388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8"/>
          <p:cNvCxnSpPr>
            <a:cxnSpLocks noChangeShapeType="1"/>
            <a:stCxn id="48" idx="4"/>
            <a:endCxn id="51" idx="1"/>
          </p:cNvCxnSpPr>
          <p:nvPr/>
        </p:nvCxnSpPr>
        <p:spPr bwMode="auto">
          <a:xfrm>
            <a:off x="7543800" y="1068388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9"/>
          <p:cNvCxnSpPr>
            <a:cxnSpLocks noChangeShapeType="1"/>
            <a:stCxn id="51" idx="0"/>
            <a:endCxn id="50" idx="4"/>
          </p:cNvCxnSpPr>
          <p:nvPr/>
        </p:nvCxnSpPr>
        <p:spPr bwMode="auto">
          <a:xfrm flipV="1">
            <a:off x="8763000" y="1068388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50"/>
          <p:cNvCxnSpPr>
            <a:cxnSpLocks noChangeShapeType="1"/>
          </p:cNvCxnSpPr>
          <p:nvPr/>
        </p:nvCxnSpPr>
        <p:spPr bwMode="auto">
          <a:xfrm flipV="1">
            <a:off x="7696200" y="1068388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51"/>
          <p:cNvCxnSpPr>
            <a:cxnSpLocks noChangeShapeType="1"/>
          </p:cNvCxnSpPr>
          <p:nvPr/>
        </p:nvCxnSpPr>
        <p:spPr bwMode="auto">
          <a:xfrm>
            <a:off x="7772400" y="241935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53"/>
          <p:cNvSpPr>
            <a:spLocks noChangeArrowheads="1"/>
          </p:cNvSpPr>
          <p:nvPr/>
        </p:nvSpPr>
        <p:spPr bwMode="auto">
          <a:xfrm>
            <a:off x="152400" y="49530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1295400" y="42672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3" name="Oval 55"/>
          <p:cNvSpPr>
            <a:spLocks noChangeArrowheads="1"/>
          </p:cNvSpPr>
          <p:nvPr/>
        </p:nvSpPr>
        <p:spPr bwMode="auto">
          <a:xfrm>
            <a:off x="1295400" y="57150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4" name="Oval 56"/>
          <p:cNvSpPr>
            <a:spLocks noChangeArrowheads="1"/>
          </p:cNvSpPr>
          <p:nvPr/>
        </p:nvSpPr>
        <p:spPr bwMode="auto">
          <a:xfrm>
            <a:off x="2514600" y="42672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2514600" y="5715000"/>
            <a:ext cx="457200" cy="457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2</a:t>
            </a:r>
          </a:p>
        </p:txBody>
      </p:sp>
      <p:cxnSp>
        <p:nvCxnSpPr>
          <p:cNvPr id="66" name="AutoShape 58"/>
          <p:cNvCxnSpPr>
            <a:cxnSpLocks noChangeShapeType="1"/>
            <a:stCxn id="61" idx="7"/>
            <a:endCxn id="62" idx="2"/>
          </p:cNvCxnSpPr>
          <p:nvPr/>
        </p:nvCxnSpPr>
        <p:spPr bwMode="auto">
          <a:xfrm flipV="1">
            <a:off x="542925" y="4495800"/>
            <a:ext cx="752475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59"/>
          <p:cNvCxnSpPr>
            <a:cxnSpLocks noChangeShapeType="1"/>
            <a:stCxn id="61" idx="5"/>
            <a:endCxn id="63" idx="1"/>
          </p:cNvCxnSpPr>
          <p:nvPr/>
        </p:nvCxnSpPr>
        <p:spPr bwMode="auto">
          <a:xfrm>
            <a:off x="542925" y="5343525"/>
            <a:ext cx="81915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60"/>
          <p:cNvCxnSpPr>
            <a:cxnSpLocks noChangeShapeType="1"/>
            <a:stCxn id="62" idx="5"/>
            <a:endCxn id="64" idx="3"/>
          </p:cNvCxnSpPr>
          <p:nvPr/>
        </p:nvCxnSpPr>
        <p:spPr bwMode="auto">
          <a:xfrm rot="16200000" flipH="1">
            <a:off x="2132806" y="4210844"/>
            <a:ext cx="1588" cy="895350"/>
          </a:xfrm>
          <a:prstGeom prst="curvedConnector3">
            <a:avLst>
              <a:gd name="adj1" fmla="val 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61"/>
          <p:cNvCxnSpPr>
            <a:cxnSpLocks noChangeShapeType="1"/>
            <a:stCxn id="64" idx="1"/>
            <a:endCxn id="62" idx="7"/>
          </p:cNvCxnSpPr>
          <p:nvPr/>
        </p:nvCxnSpPr>
        <p:spPr bwMode="auto">
          <a:xfrm rot="16200000" flipH="1" flipV="1">
            <a:off x="2132806" y="3886994"/>
            <a:ext cx="1588" cy="895350"/>
          </a:xfrm>
          <a:prstGeom prst="curvedConnector3">
            <a:avLst>
              <a:gd name="adj1" fmla="val -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62"/>
          <p:cNvCxnSpPr>
            <a:cxnSpLocks noChangeShapeType="1"/>
            <a:stCxn id="62" idx="4"/>
            <a:endCxn id="63" idx="0"/>
          </p:cNvCxnSpPr>
          <p:nvPr/>
        </p:nvCxnSpPr>
        <p:spPr bwMode="auto">
          <a:xfrm>
            <a:off x="1524000" y="4724400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3"/>
          <p:cNvCxnSpPr>
            <a:cxnSpLocks noChangeShapeType="1"/>
            <a:stCxn id="62" idx="4"/>
            <a:endCxn id="65" idx="1"/>
          </p:cNvCxnSpPr>
          <p:nvPr/>
        </p:nvCxnSpPr>
        <p:spPr bwMode="auto">
          <a:xfrm>
            <a:off x="1524000" y="4724400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64"/>
          <p:cNvCxnSpPr>
            <a:cxnSpLocks noChangeShapeType="1"/>
            <a:stCxn id="65" idx="0"/>
            <a:endCxn id="64" idx="4"/>
          </p:cNvCxnSpPr>
          <p:nvPr/>
        </p:nvCxnSpPr>
        <p:spPr bwMode="auto">
          <a:xfrm flipV="1">
            <a:off x="2743200" y="4724400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65"/>
          <p:cNvCxnSpPr>
            <a:cxnSpLocks noChangeShapeType="1"/>
            <a:stCxn id="63" idx="7"/>
            <a:endCxn id="64" idx="4"/>
          </p:cNvCxnSpPr>
          <p:nvPr/>
        </p:nvCxnSpPr>
        <p:spPr bwMode="auto">
          <a:xfrm flipV="1">
            <a:off x="1685925" y="4724400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66"/>
          <p:cNvCxnSpPr>
            <a:cxnSpLocks noChangeShapeType="1"/>
            <a:stCxn id="63" idx="6"/>
            <a:endCxn id="65" idx="2"/>
          </p:cNvCxnSpPr>
          <p:nvPr/>
        </p:nvCxnSpPr>
        <p:spPr bwMode="auto">
          <a:xfrm>
            <a:off x="1752600" y="59436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68"/>
          <p:cNvSpPr>
            <a:spLocks noChangeArrowheads="1"/>
          </p:cNvSpPr>
          <p:nvPr/>
        </p:nvSpPr>
        <p:spPr bwMode="auto">
          <a:xfrm>
            <a:off x="3124200" y="49530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4267200" y="42672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7" name="Oval 70"/>
          <p:cNvSpPr>
            <a:spLocks noChangeArrowheads="1"/>
          </p:cNvSpPr>
          <p:nvPr/>
        </p:nvSpPr>
        <p:spPr bwMode="auto">
          <a:xfrm>
            <a:off x="4267200" y="57150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8" name="Oval 71"/>
          <p:cNvSpPr>
            <a:spLocks noChangeArrowheads="1"/>
          </p:cNvSpPr>
          <p:nvPr/>
        </p:nvSpPr>
        <p:spPr bwMode="auto">
          <a:xfrm>
            <a:off x="5486400" y="42672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79" name="Oval 72"/>
          <p:cNvSpPr>
            <a:spLocks noChangeArrowheads="1"/>
          </p:cNvSpPr>
          <p:nvPr/>
        </p:nvSpPr>
        <p:spPr bwMode="auto">
          <a:xfrm>
            <a:off x="5486400" y="57150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-2</a:t>
            </a:r>
          </a:p>
        </p:txBody>
      </p:sp>
      <p:cxnSp>
        <p:nvCxnSpPr>
          <p:cNvPr id="80" name="AutoShape 73"/>
          <p:cNvCxnSpPr>
            <a:cxnSpLocks noChangeShapeType="1"/>
            <a:stCxn id="75" idx="7"/>
            <a:endCxn id="76" idx="2"/>
          </p:cNvCxnSpPr>
          <p:nvPr/>
        </p:nvCxnSpPr>
        <p:spPr bwMode="auto">
          <a:xfrm flipV="1">
            <a:off x="3514725" y="4495800"/>
            <a:ext cx="752475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4"/>
          <p:cNvCxnSpPr>
            <a:cxnSpLocks noChangeShapeType="1"/>
            <a:stCxn id="75" idx="5"/>
            <a:endCxn id="77" idx="1"/>
          </p:cNvCxnSpPr>
          <p:nvPr/>
        </p:nvCxnSpPr>
        <p:spPr bwMode="auto">
          <a:xfrm>
            <a:off x="3514725" y="5343525"/>
            <a:ext cx="819150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75"/>
          <p:cNvCxnSpPr>
            <a:cxnSpLocks noChangeShapeType="1"/>
            <a:stCxn id="76" idx="5"/>
            <a:endCxn id="78" idx="3"/>
          </p:cNvCxnSpPr>
          <p:nvPr/>
        </p:nvCxnSpPr>
        <p:spPr bwMode="auto">
          <a:xfrm rot="16200000" flipH="1">
            <a:off x="5104606" y="4210844"/>
            <a:ext cx="1588" cy="895350"/>
          </a:xfrm>
          <a:prstGeom prst="curvedConnector3">
            <a:avLst>
              <a:gd name="adj1" fmla="val 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76"/>
          <p:cNvCxnSpPr>
            <a:cxnSpLocks noChangeShapeType="1"/>
            <a:stCxn id="78" idx="1"/>
            <a:endCxn id="76" idx="7"/>
          </p:cNvCxnSpPr>
          <p:nvPr/>
        </p:nvCxnSpPr>
        <p:spPr bwMode="auto">
          <a:xfrm rot="16200000" flipH="1" flipV="1">
            <a:off x="5104606" y="3886994"/>
            <a:ext cx="1588" cy="895350"/>
          </a:xfrm>
          <a:prstGeom prst="curvedConnector3">
            <a:avLst>
              <a:gd name="adj1" fmla="val -18600009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77"/>
          <p:cNvCxnSpPr>
            <a:cxnSpLocks noChangeShapeType="1"/>
            <a:stCxn id="76" idx="4"/>
            <a:endCxn id="77" idx="0"/>
          </p:cNvCxnSpPr>
          <p:nvPr/>
        </p:nvCxnSpPr>
        <p:spPr bwMode="auto">
          <a:xfrm>
            <a:off x="4495800" y="4724400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78"/>
          <p:cNvCxnSpPr>
            <a:cxnSpLocks noChangeShapeType="1"/>
            <a:stCxn id="76" idx="4"/>
            <a:endCxn id="79" idx="1"/>
          </p:cNvCxnSpPr>
          <p:nvPr/>
        </p:nvCxnSpPr>
        <p:spPr bwMode="auto">
          <a:xfrm>
            <a:off x="4495800" y="4724400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79"/>
          <p:cNvCxnSpPr>
            <a:cxnSpLocks noChangeShapeType="1"/>
            <a:stCxn id="79" idx="0"/>
            <a:endCxn id="78" idx="4"/>
          </p:cNvCxnSpPr>
          <p:nvPr/>
        </p:nvCxnSpPr>
        <p:spPr bwMode="auto">
          <a:xfrm flipV="1">
            <a:off x="5715000" y="4724400"/>
            <a:ext cx="0" cy="990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80"/>
          <p:cNvCxnSpPr>
            <a:cxnSpLocks noChangeShapeType="1"/>
            <a:stCxn id="77" idx="7"/>
            <a:endCxn id="78" idx="4"/>
          </p:cNvCxnSpPr>
          <p:nvPr/>
        </p:nvCxnSpPr>
        <p:spPr bwMode="auto">
          <a:xfrm flipV="1">
            <a:off x="4657725" y="4724400"/>
            <a:ext cx="1057275" cy="1057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81"/>
          <p:cNvCxnSpPr>
            <a:cxnSpLocks noChangeShapeType="1"/>
            <a:stCxn id="77" idx="6"/>
            <a:endCxn id="79" idx="2"/>
          </p:cNvCxnSpPr>
          <p:nvPr/>
        </p:nvCxnSpPr>
        <p:spPr bwMode="auto">
          <a:xfrm>
            <a:off x="4724400" y="59436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97"/>
          <p:cNvSpPr txBox="1">
            <a:spLocks noChangeArrowheads="1"/>
          </p:cNvSpPr>
          <p:nvPr/>
        </p:nvSpPr>
        <p:spPr bwMode="auto">
          <a:xfrm>
            <a:off x="228600" y="7493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90" name="Text Box 98"/>
          <p:cNvSpPr txBox="1">
            <a:spLocks noChangeArrowheads="1"/>
          </p:cNvSpPr>
          <p:nvPr/>
        </p:nvSpPr>
        <p:spPr bwMode="auto">
          <a:xfrm>
            <a:off x="1371600" y="12541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u</a:t>
            </a:r>
          </a:p>
        </p:txBody>
      </p:sp>
      <p:sp>
        <p:nvSpPr>
          <p:cNvPr id="91" name="Text Box 99"/>
          <p:cNvSpPr txBox="1">
            <a:spLocks noChangeArrowheads="1"/>
          </p:cNvSpPr>
          <p:nvPr/>
        </p:nvSpPr>
        <p:spPr bwMode="auto">
          <a:xfrm>
            <a:off x="2570163" y="76200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</a:p>
        </p:txBody>
      </p:sp>
      <p:sp>
        <p:nvSpPr>
          <p:cNvPr id="92" name="Text Box 100"/>
          <p:cNvSpPr txBox="1">
            <a:spLocks noChangeArrowheads="1"/>
          </p:cNvSpPr>
          <p:nvPr/>
        </p:nvSpPr>
        <p:spPr bwMode="auto">
          <a:xfrm>
            <a:off x="1330325" y="23463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93" name="Text Box 101"/>
          <p:cNvSpPr txBox="1">
            <a:spLocks noChangeArrowheads="1"/>
          </p:cNvSpPr>
          <p:nvPr/>
        </p:nvSpPr>
        <p:spPr bwMode="auto">
          <a:xfrm>
            <a:off x="2576513" y="23463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94" name="Text Box 104"/>
          <p:cNvSpPr txBox="1">
            <a:spLocks noChangeArrowheads="1"/>
          </p:cNvSpPr>
          <p:nvPr/>
        </p:nvSpPr>
        <p:spPr bwMode="auto">
          <a:xfrm>
            <a:off x="3159125" y="7493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z</a:t>
            </a:r>
          </a:p>
        </p:txBody>
      </p:sp>
      <p:sp>
        <p:nvSpPr>
          <p:cNvPr id="95" name="Text Box 105"/>
          <p:cNvSpPr txBox="1">
            <a:spLocks noChangeArrowheads="1"/>
          </p:cNvSpPr>
          <p:nvPr/>
        </p:nvSpPr>
        <p:spPr bwMode="auto">
          <a:xfrm>
            <a:off x="4302125" y="12541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u</a:t>
            </a:r>
          </a:p>
        </p:txBody>
      </p:sp>
      <p:sp>
        <p:nvSpPr>
          <p:cNvPr id="96" name="Text Box 106"/>
          <p:cNvSpPr txBox="1">
            <a:spLocks noChangeArrowheads="1"/>
          </p:cNvSpPr>
          <p:nvPr/>
        </p:nvSpPr>
        <p:spPr bwMode="auto">
          <a:xfrm>
            <a:off x="5500688" y="12541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v</a:t>
            </a:r>
          </a:p>
        </p:txBody>
      </p:sp>
      <p:sp>
        <p:nvSpPr>
          <p:cNvPr id="97" name="Text Box 107"/>
          <p:cNvSpPr txBox="1">
            <a:spLocks noChangeArrowheads="1"/>
          </p:cNvSpPr>
          <p:nvPr/>
        </p:nvSpPr>
        <p:spPr bwMode="auto">
          <a:xfrm>
            <a:off x="4260850" y="23463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98" name="Text Box 108"/>
          <p:cNvSpPr txBox="1">
            <a:spLocks noChangeArrowheads="1"/>
          </p:cNvSpPr>
          <p:nvPr/>
        </p:nvSpPr>
        <p:spPr bwMode="auto">
          <a:xfrm>
            <a:off x="5507038" y="2346325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y</a:t>
            </a:r>
          </a:p>
        </p:txBody>
      </p:sp>
      <p:sp>
        <p:nvSpPr>
          <p:cNvPr id="99" name="Text Box 110"/>
          <p:cNvSpPr txBox="1">
            <a:spLocks noChangeArrowheads="1"/>
          </p:cNvSpPr>
          <p:nvPr/>
        </p:nvSpPr>
        <p:spPr bwMode="auto">
          <a:xfrm>
            <a:off x="6207125" y="7493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100" name="Text Box 111"/>
          <p:cNvSpPr txBox="1">
            <a:spLocks noChangeArrowheads="1"/>
          </p:cNvSpPr>
          <p:nvPr/>
        </p:nvSpPr>
        <p:spPr bwMode="auto">
          <a:xfrm>
            <a:off x="7350125" y="67048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u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8548688" y="762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v</a:t>
            </a:r>
          </a:p>
        </p:txBody>
      </p:sp>
      <p:sp>
        <p:nvSpPr>
          <p:cNvPr id="102" name="Text Box 113"/>
          <p:cNvSpPr txBox="1">
            <a:spLocks noChangeArrowheads="1"/>
          </p:cNvSpPr>
          <p:nvPr/>
        </p:nvSpPr>
        <p:spPr bwMode="auto">
          <a:xfrm>
            <a:off x="7308850" y="23923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x</a:t>
            </a:r>
          </a:p>
        </p:txBody>
      </p:sp>
      <p:sp>
        <p:nvSpPr>
          <p:cNvPr id="103" name="Text Box 114"/>
          <p:cNvSpPr txBox="1">
            <a:spLocks noChangeArrowheads="1"/>
          </p:cNvSpPr>
          <p:nvPr/>
        </p:nvSpPr>
        <p:spPr bwMode="auto">
          <a:xfrm>
            <a:off x="8555038" y="23622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y</a:t>
            </a:r>
          </a:p>
        </p:txBody>
      </p:sp>
      <p:sp>
        <p:nvSpPr>
          <p:cNvPr id="104" name="Text Box 116"/>
          <p:cNvSpPr txBox="1">
            <a:spLocks noChangeArrowheads="1"/>
          </p:cNvSpPr>
          <p:nvPr/>
        </p:nvSpPr>
        <p:spPr bwMode="auto">
          <a:xfrm>
            <a:off x="207963" y="44196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z</a:t>
            </a:r>
          </a:p>
        </p:txBody>
      </p:sp>
      <p:sp>
        <p:nvSpPr>
          <p:cNvPr id="105" name="Text Box 117"/>
          <p:cNvSpPr txBox="1">
            <a:spLocks noChangeArrowheads="1"/>
          </p:cNvSpPr>
          <p:nvPr/>
        </p:nvSpPr>
        <p:spPr bwMode="auto">
          <a:xfrm>
            <a:off x="1350963" y="3733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u</a:t>
            </a:r>
          </a:p>
        </p:txBody>
      </p:sp>
      <p:sp>
        <p:nvSpPr>
          <p:cNvPr id="106" name="Text Box 118"/>
          <p:cNvSpPr txBox="1">
            <a:spLocks noChangeArrowheads="1"/>
          </p:cNvSpPr>
          <p:nvPr/>
        </p:nvSpPr>
        <p:spPr bwMode="auto">
          <a:xfrm>
            <a:off x="2549525" y="3733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v</a:t>
            </a:r>
          </a:p>
        </p:txBody>
      </p:sp>
      <p:sp>
        <p:nvSpPr>
          <p:cNvPr id="107" name="Text Box 119"/>
          <p:cNvSpPr txBox="1">
            <a:spLocks noChangeArrowheads="1"/>
          </p:cNvSpPr>
          <p:nvPr/>
        </p:nvSpPr>
        <p:spPr bwMode="auto">
          <a:xfrm>
            <a:off x="1309688" y="6019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>
                <a:latin typeface="Times New Roman" pitchFamily="18" charset="0"/>
              </a:rPr>
              <a:t>x</a:t>
            </a:r>
          </a:p>
        </p:txBody>
      </p:sp>
      <p:sp>
        <p:nvSpPr>
          <p:cNvPr id="108" name="Text Box 120"/>
          <p:cNvSpPr txBox="1">
            <a:spLocks noChangeArrowheads="1"/>
          </p:cNvSpPr>
          <p:nvPr/>
        </p:nvSpPr>
        <p:spPr bwMode="auto">
          <a:xfrm>
            <a:off x="2555875" y="6019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109" name="Text Box 122"/>
          <p:cNvSpPr txBox="1">
            <a:spLocks noChangeArrowheads="1"/>
          </p:cNvSpPr>
          <p:nvPr/>
        </p:nvSpPr>
        <p:spPr bwMode="auto">
          <a:xfrm>
            <a:off x="3159125" y="4343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110" name="Text Box 123"/>
          <p:cNvSpPr txBox="1">
            <a:spLocks noChangeArrowheads="1"/>
          </p:cNvSpPr>
          <p:nvPr/>
        </p:nvSpPr>
        <p:spPr bwMode="auto">
          <a:xfrm>
            <a:off x="4302125" y="3733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u</a:t>
            </a:r>
          </a:p>
        </p:txBody>
      </p:sp>
      <p:sp>
        <p:nvSpPr>
          <p:cNvPr id="111" name="Text Box 124"/>
          <p:cNvSpPr txBox="1">
            <a:spLocks noChangeArrowheads="1"/>
          </p:cNvSpPr>
          <p:nvPr/>
        </p:nvSpPr>
        <p:spPr bwMode="auto">
          <a:xfrm>
            <a:off x="5500688" y="3733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12" name="Text Box 125"/>
          <p:cNvSpPr txBox="1">
            <a:spLocks noChangeArrowheads="1"/>
          </p:cNvSpPr>
          <p:nvPr/>
        </p:nvSpPr>
        <p:spPr bwMode="auto">
          <a:xfrm>
            <a:off x="4260850" y="6019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113" name="Text Box 126"/>
          <p:cNvSpPr txBox="1">
            <a:spLocks noChangeArrowheads="1"/>
          </p:cNvSpPr>
          <p:nvPr/>
        </p:nvSpPr>
        <p:spPr bwMode="auto">
          <a:xfrm>
            <a:off x="5507038" y="60198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114" name="Text Box 127"/>
          <p:cNvSpPr txBox="1">
            <a:spLocks noChangeArrowheads="1"/>
          </p:cNvSpPr>
          <p:nvPr/>
        </p:nvSpPr>
        <p:spPr bwMode="auto">
          <a:xfrm>
            <a:off x="762000" y="6873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6</a:t>
            </a:r>
          </a:p>
        </p:txBody>
      </p:sp>
      <p:sp>
        <p:nvSpPr>
          <p:cNvPr id="115" name="Text Box 128"/>
          <p:cNvSpPr txBox="1">
            <a:spLocks noChangeArrowheads="1"/>
          </p:cNvSpPr>
          <p:nvPr/>
        </p:nvSpPr>
        <p:spPr bwMode="auto">
          <a:xfrm>
            <a:off x="1981200" y="-33338"/>
            <a:ext cx="60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5</a:t>
            </a:r>
          </a:p>
        </p:txBody>
      </p:sp>
      <p:sp>
        <p:nvSpPr>
          <p:cNvPr id="116" name="Text Box 129"/>
          <p:cNvSpPr txBox="1">
            <a:spLocks noChangeArrowheads="1"/>
          </p:cNvSpPr>
          <p:nvPr/>
        </p:nvSpPr>
        <p:spPr bwMode="auto">
          <a:xfrm>
            <a:off x="1981200" y="839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-2</a:t>
            </a:r>
          </a:p>
        </p:txBody>
      </p:sp>
      <p:sp>
        <p:nvSpPr>
          <p:cNvPr id="117" name="Text Box 130"/>
          <p:cNvSpPr txBox="1">
            <a:spLocks noChangeArrowheads="1"/>
          </p:cNvSpPr>
          <p:nvPr/>
        </p:nvSpPr>
        <p:spPr bwMode="auto">
          <a:xfrm>
            <a:off x="762000" y="19065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18" name="Text Box 131"/>
          <p:cNvSpPr txBox="1">
            <a:spLocks noChangeArrowheads="1"/>
          </p:cNvSpPr>
          <p:nvPr/>
        </p:nvSpPr>
        <p:spPr bwMode="auto">
          <a:xfrm>
            <a:off x="1219200" y="10683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8</a:t>
            </a:r>
          </a:p>
        </p:txBody>
      </p:sp>
      <p:sp>
        <p:nvSpPr>
          <p:cNvPr id="119" name="Text Box 132"/>
          <p:cNvSpPr txBox="1">
            <a:spLocks noChangeArrowheads="1"/>
          </p:cNvSpPr>
          <p:nvPr/>
        </p:nvSpPr>
        <p:spPr bwMode="auto">
          <a:xfrm>
            <a:off x="1981200" y="22463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9</a:t>
            </a:r>
          </a:p>
        </p:txBody>
      </p:sp>
      <p:sp>
        <p:nvSpPr>
          <p:cNvPr id="120" name="Text Box 133"/>
          <p:cNvSpPr txBox="1">
            <a:spLocks noChangeArrowheads="1"/>
          </p:cNvSpPr>
          <p:nvPr/>
        </p:nvSpPr>
        <p:spPr bwMode="auto">
          <a:xfrm>
            <a:off x="2708275" y="12969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21" name="Text Box 134"/>
          <p:cNvSpPr txBox="1">
            <a:spLocks noChangeArrowheads="1"/>
          </p:cNvSpPr>
          <p:nvPr/>
        </p:nvSpPr>
        <p:spPr bwMode="auto">
          <a:xfrm>
            <a:off x="2286000" y="12969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-3</a:t>
            </a:r>
          </a:p>
        </p:txBody>
      </p:sp>
      <p:sp>
        <p:nvSpPr>
          <p:cNvPr id="122" name="Text Box 135"/>
          <p:cNvSpPr txBox="1">
            <a:spLocks noChangeArrowheads="1"/>
          </p:cNvSpPr>
          <p:nvPr/>
        </p:nvSpPr>
        <p:spPr bwMode="auto">
          <a:xfrm>
            <a:off x="2286000" y="15605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-4</a:t>
            </a:r>
          </a:p>
        </p:txBody>
      </p:sp>
      <p:cxnSp>
        <p:nvCxnSpPr>
          <p:cNvPr id="123" name="AutoShape 136"/>
          <p:cNvCxnSpPr>
            <a:cxnSpLocks noChangeShapeType="1"/>
            <a:stCxn id="23" idx="1"/>
            <a:endCxn id="19" idx="6"/>
          </p:cNvCxnSpPr>
          <p:nvPr/>
        </p:nvCxnSpPr>
        <p:spPr bwMode="auto">
          <a:xfrm flipH="1" flipV="1">
            <a:off x="628650" y="1525588"/>
            <a:ext cx="1952625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37"/>
          <p:cNvCxnSpPr>
            <a:cxnSpLocks noChangeShapeType="1"/>
          </p:cNvCxnSpPr>
          <p:nvPr/>
        </p:nvCxnSpPr>
        <p:spPr bwMode="auto">
          <a:xfrm flipH="1" flipV="1">
            <a:off x="3533775" y="1525588"/>
            <a:ext cx="1952625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138"/>
          <p:cNvCxnSpPr>
            <a:cxnSpLocks noChangeShapeType="1"/>
          </p:cNvCxnSpPr>
          <p:nvPr/>
        </p:nvCxnSpPr>
        <p:spPr bwMode="auto">
          <a:xfrm flipH="1" flipV="1">
            <a:off x="6657975" y="1554163"/>
            <a:ext cx="1952625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139"/>
          <p:cNvCxnSpPr>
            <a:cxnSpLocks noChangeShapeType="1"/>
          </p:cNvCxnSpPr>
          <p:nvPr/>
        </p:nvCxnSpPr>
        <p:spPr bwMode="auto">
          <a:xfrm flipH="1" flipV="1">
            <a:off x="561975" y="5181600"/>
            <a:ext cx="1952625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140"/>
          <p:cNvCxnSpPr>
            <a:cxnSpLocks noChangeShapeType="1"/>
          </p:cNvCxnSpPr>
          <p:nvPr/>
        </p:nvCxnSpPr>
        <p:spPr bwMode="auto">
          <a:xfrm flipH="1" flipV="1">
            <a:off x="3609975" y="5210175"/>
            <a:ext cx="1952625" cy="581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 Box 141"/>
          <p:cNvSpPr txBox="1">
            <a:spLocks noChangeArrowheads="1"/>
          </p:cNvSpPr>
          <p:nvPr/>
        </p:nvSpPr>
        <p:spPr bwMode="auto">
          <a:xfrm>
            <a:off x="838200" y="1220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2</a:t>
            </a:r>
          </a:p>
        </p:txBody>
      </p:sp>
      <p:sp>
        <p:nvSpPr>
          <p:cNvPr id="129" name="Text Box 142"/>
          <p:cNvSpPr txBox="1">
            <a:spLocks noChangeArrowheads="1"/>
          </p:cNvSpPr>
          <p:nvPr/>
        </p:nvSpPr>
        <p:spPr bwMode="auto">
          <a:xfrm>
            <a:off x="3733800" y="60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6</a:t>
            </a:r>
          </a:p>
        </p:txBody>
      </p:sp>
      <p:sp>
        <p:nvSpPr>
          <p:cNvPr id="130" name="Text Box 143"/>
          <p:cNvSpPr txBox="1">
            <a:spLocks noChangeArrowheads="1"/>
          </p:cNvSpPr>
          <p:nvPr/>
        </p:nvSpPr>
        <p:spPr bwMode="auto">
          <a:xfrm>
            <a:off x="4987925" y="-33338"/>
            <a:ext cx="609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5</a:t>
            </a:r>
          </a:p>
        </p:txBody>
      </p:sp>
      <p:sp>
        <p:nvSpPr>
          <p:cNvPr id="131" name="Text Box 144"/>
          <p:cNvSpPr txBox="1">
            <a:spLocks noChangeArrowheads="1"/>
          </p:cNvSpPr>
          <p:nvPr/>
        </p:nvSpPr>
        <p:spPr bwMode="auto">
          <a:xfrm>
            <a:off x="4987925" y="839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-2</a:t>
            </a:r>
          </a:p>
        </p:txBody>
      </p:sp>
      <p:sp>
        <p:nvSpPr>
          <p:cNvPr id="132" name="Text Box 145"/>
          <p:cNvSpPr txBox="1">
            <a:spLocks noChangeArrowheads="1"/>
          </p:cNvSpPr>
          <p:nvPr/>
        </p:nvSpPr>
        <p:spPr bwMode="auto">
          <a:xfrm>
            <a:off x="3768725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33" name="Text Box 146"/>
          <p:cNvSpPr txBox="1">
            <a:spLocks noChangeArrowheads="1"/>
          </p:cNvSpPr>
          <p:nvPr/>
        </p:nvSpPr>
        <p:spPr bwMode="auto">
          <a:xfrm>
            <a:off x="4987925" y="22463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9</a:t>
            </a:r>
          </a:p>
        </p:txBody>
      </p:sp>
      <p:sp>
        <p:nvSpPr>
          <p:cNvPr id="134" name="Text Box 147"/>
          <p:cNvSpPr txBox="1">
            <a:spLocks noChangeArrowheads="1"/>
          </p:cNvSpPr>
          <p:nvPr/>
        </p:nvSpPr>
        <p:spPr bwMode="auto">
          <a:xfrm>
            <a:off x="5715000" y="12969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35" name="Text Box 148"/>
          <p:cNvSpPr txBox="1">
            <a:spLocks noChangeArrowheads="1"/>
          </p:cNvSpPr>
          <p:nvPr/>
        </p:nvSpPr>
        <p:spPr bwMode="auto">
          <a:xfrm>
            <a:off x="5292725" y="15605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-4</a:t>
            </a:r>
          </a:p>
        </p:txBody>
      </p:sp>
      <p:sp>
        <p:nvSpPr>
          <p:cNvPr id="136" name="Text Box 149"/>
          <p:cNvSpPr txBox="1">
            <a:spLocks noChangeArrowheads="1"/>
          </p:cNvSpPr>
          <p:nvPr/>
        </p:nvSpPr>
        <p:spPr bwMode="auto">
          <a:xfrm>
            <a:off x="3844925" y="1220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2</a:t>
            </a:r>
          </a:p>
        </p:txBody>
      </p:sp>
      <p:sp>
        <p:nvSpPr>
          <p:cNvPr id="137" name="Text Box 150"/>
          <p:cNvSpPr txBox="1">
            <a:spLocks noChangeArrowheads="1"/>
          </p:cNvSpPr>
          <p:nvPr/>
        </p:nvSpPr>
        <p:spPr bwMode="auto">
          <a:xfrm>
            <a:off x="6746875" y="701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6</a:t>
            </a:r>
          </a:p>
        </p:txBody>
      </p:sp>
      <p:sp>
        <p:nvSpPr>
          <p:cNvPr id="138" name="Text Box 151"/>
          <p:cNvSpPr txBox="1">
            <a:spLocks noChangeArrowheads="1"/>
          </p:cNvSpPr>
          <p:nvPr/>
        </p:nvSpPr>
        <p:spPr bwMode="auto">
          <a:xfrm>
            <a:off x="7966075" y="-19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5</a:t>
            </a:r>
          </a:p>
        </p:txBody>
      </p:sp>
      <p:sp>
        <p:nvSpPr>
          <p:cNvPr id="139" name="Text Box 152"/>
          <p:cNvSpPr txBox="1">
            <a:spLocks noChangeArrowheads="1"/>
          </p:cNvSpPr>
          <p:nvPr/>
        </p:nvSpPr>
        <p:spPr bwMode="auto">
          <a:xfrm>
            <a:off x="7966075" y="854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-2</a:t>
            </a:r>
          </a:p>
        </p:txBody>
      </p:sp>
      <p:sp>
        <p:nvSpPr>
          <p:cNvPr id="140" name="Text Box 153"/>
          <p:cNvSpPr txBox="1">
            <a:spLocks noChangeArrowheads="1"/>
          </p:cNvSpPr>
          <p:nvPr/>
        </p:nvSpPr>
        <p:spPr bwMode="auto">
          <a:xfrm>
            <a:off x="6746875" y="19208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41" name="Text Box 154"/>
          <p:cNvSpPr txBox="1">
            <a:spLocks noChangeArrowheads="1"/>
          </p:cNvSpPr>
          <p:nvPr/>
        </p:nvSpPr>
        <p:spPr bwMode="auto">
          <a:xfrm>
            <a:off x="7966075" y="23923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9</a:t>
            </a:r>
          </a:p>
        </p:txBody>
      </p:sp>
      <p:sp>
        <p:nvSpPr>
          <p:cNvPr id="142" name="Text Box 155"/>
          <p:cNvSpPr txBox="1">
            <a:spLocks noChangeArrowheads="1"/>
          </p:cNvSpPr>
          <p:nvPr/>
        </p:nvSpPr>
        <p:spPr bwMode="auto">
          <a:xfrm>
            <a:off x="8693150" y="14335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7</a:t>
            </a:r>
          </a:p>
        </p:txBody>
      </p:sp>
      <p:sp>
        <p:nvSpPr>
          <p:cNvPr id="143" name="Text Box 156"/>
          <p:cNvSpPr txBox="1">
            <a:spLocks noChangeArrowheads="1"/>
          </p:cNvSpPr>
          <p:nvPr/>
        </p:nvSpPr>
        <p:spPr bwMode="auto">
          <a:xfrm>
            <a:off x="8312150" y="15541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-4</a:t>
            </a:r>
          </a:p>
        </p:txBody>
      </p:sp>
      <p:sp>
        <p:nvSpPr>
          <p:cNvPr id="144" name="Text Box 157"/>
          <p:cNvSpPr txBox="1">
            <a:spLocks noChangeArrowheads="1"/>
          </p:cNvSpPr>
          <p:nvPr/>
        </p:nvSpPr>
        <p:spPr bwMode="auto">
          <a:xfrm>
            <a:off x="6823075" y="1235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2</a:t>
            </a:r>
          </a:p>
        </p:txBody>
      </p:sp>
      <p:sp>
        <p:nvSpPr>
          <p:cNvPr id="145" name="Text Box 158"/>
          <p:cNvSpPr txBox="1">
            <a:spLocks noChangeArrowheads="1"/>
          </p:cNvSpPr>
          <p:nvPr/>
        </p:nvSpPr>
        <p:spPr bwMode="auto">
          <a:xfrm>
            <a:off x="762000" y="43227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6</a:t>
            </a:r>
          </a:p>
        </p:txBody>
      </p:sp>
      <p:sp>
        <p:nvSpPr>
          <p:cNvPr id="146" name="Text Box 159"/>
          <p:cNvSpPr txBox="1">
            <a:spLocks noChangeArrowheads="1"/>
          </p:cNvSpPr>
          <p:nvPr/>
        </p:nvSpPr>
        <p:spPr bwMode="auto">
          <a:xfrm>
            <a:off x="1981200" y="36020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5</a:t>
            </a:r>
          </a:p>
        </p:txBody>
      </p:sp>
      <p:sp>
        <p:nvSpPr>
          <p:cNvPr id="147" name="Text Box 160"/>
          <p:cNvSpPr txBox="1">
            <a:spLocks noChangeArrowheads="1"/>
          </p:cNvSpPr>
          <p:nvPr/>
        </p:nvSpPr>
        <p:spPr bwMode="auto">
          <a:xfrm>
            <a:off x="1981200" y="44751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-2</a:t>
            </a:r>
          </a:p>
        </p:txBody>
      </p:sp>
      <p:sp>
        <p:nvSpPr>
          <p:cNvPr id="148" name="Text Box 161"/>
          <p:cNvSpPr txBox="1">
            <a:spLocks noChangeArrowheads="1"/>
          </p:cNvSpPr>
          <p:nvPr/>
        </p:nvSpPr>
        <p:spPr bwMode="auto">
          <a:xfrm>
            <a:off x="762000" y="55419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49" name="Text Box 162"/>
          <p:cNvSpPr txBox="1">
            <a:spLocks noChangeArrowheads="1"/>
          </p:cNvSpPr>
          <p:nvPr/>
        </p:nvSpPr>
        <p:spPr bwMode="auto">
          <a:xfrm>
            <a:off x="1981200" y="58816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9</a:t>
            </a:r>
          </a:p>
        </p:txBody>
      </p:sp>
      <p:sp>
        <p:nvSpPr>
          <p:cNvPr id="150" name="Text Box 163"/>
          <p:cNvSpPr txBox="1">
            <a:spLocks noChangeArrowheads="1"/>
          </p:cNvSpPr>
          <p:nvPr/>
        </p:nvSpPr>
        <p:spPr bwMode="auto">
          <a:xfrm>
            <a:off x="2708275" y="49323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51" name="Text Box 164"/>
          <p:cNvSpPr txBox="1">
            <a:spLocks noChangeArrowheads="1"/>
          </p:cNvSpPr>
          <p:nvPr/>
        </p:nvSpPr>
        <p:spPr bwMode="auto">
          <a:xfrm>
            <a:off x="2286000" y="51958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-4</a:t>
            </a:r>
          </a:p>
        </p:txBody>
      </p:sp>
      <p:sp>
        <p:nvSpPr>
          <p:cNvPr id="152" name="Text Box 165"/>
          <p:cNvSpPr txBox="1">
            <a:spLocks noChangeArrowheads="1"/>
          </p:cNvSpPr>
          <p:nvPr/>
        </p:nvSpPr>
        <p:spPr bwMode="auto">
          <a:xfrm>
            <a:off x="838200" y="48561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2</a:t>
            </a:r>
          </a:p>
        </p:txBody>
      </p:sp>
      <p:sp>
        <p:nvSpPr>
          <p:cNvPr id="153" name="Text Box 166"/>
          <p:cNvSpPr txBox="1">
            <a:spLocks noChangeArrowheads="1"/>
          </p:cNvSpPr>
          <p:nvPr/>
        </p:nvSpPr>
        <p:spPr bwMode="auto">
          <a:xfrm>
            <a:off x="3768725" y="43021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6</a:t>
            </a:r>
          </a:p>
        </p:txBody>
      </p:sp>
      <p:sp>
        <p:nvSpPr>
          <p:cNvPr id="154" name="Text Box 167"/>
          <p:cNvSpPr txBox="1">
            <a:spLocks noChangeArrowheads="1"/>
          </p:cNvSpPr>
          <p:nvPr/>
        </p:nvSpPr>
        <p:spPr bwMode="auto">
          <a:xfrm>
            <a:off x="4987925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5</a:t>
            </a:r>
          </a:p>
        </p:txBody>
      </p:sp>
      <p:sp>
        <p:nvSpPr>
          <p:cNvPr id="155" name="Text Box 168"/>
          <p:cNvSpPr txBox="1">
            <a:spLocks noChangeArrowheads="1"/>
          </p:cNvSpPr>
          <p:nvPr/>
        </p:nvSpPr>
        <p:spPr bwMode="auto">
          <a:xfrm>
            <a:off x="4987925" y="44545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-2</a:t>
            </a:r>
          </a:p>
        </p:txBody>
      </p:sp>
      <p:sp>
        <p:nvSpPr>
          <p:cNvPr id="156" name="Text Box 169"/>
          <p:cNvSpPr txBox="1">
            <a:spLocks noChangeArrowheads="1"/>
          </p:cNvSpPr>
          <p:nvPr/>
        </p:nvSpPr>
        <p:spPr bwMode="auto">
          <a:xfrm>
            <a:off x="3768725" y="55213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7</a:t>
            </a:r>
          </a:p>
        </p:txBody>
      </p:sp>
      <p:sp>
        <p:nvSpPr>
          <p:cNvPr id="157" name="Text Box 170"/>
          <p:cNvSpPr txBox="1">
            <a:spLocks noChangeArrowheads="1"/>
          </p:cNvSpPr>
          <p:nvPr/>
        </p:nvSpPr>
        <p:spPr bwMode="auto">
          <a:xfrm>
            <a:off x="4987925" y="5861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9</a:t>
            </a:r>
          </a:p>
        </p:txBody>
      </p:sp>
      <p:sp>
        <p:nvSpPr>
          <p:cNvPr id="158" name="Text Box 171"/>
          <p:cNvSpPr txBox="1">
            <a:spLocks noChangeArrowheads="1"/>
          </p:cNvSpPr>
          <p:nvPr/>
        </p:nvSpPr>
        <p:spPr bwMode="auto">
          <a:xfrm>
            <a:off x="5715000" y="49117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7</a:t>
            </a:r>
          </a:p>
        </p:txBody>
      </p:sp>
      <p:sp>
        <p:nvSpPr>
          <p:cNvPr id="159" name="Text Box 172"/>
          <p:cNvSpPr txBox="1">
            <a:spLocks noChangeArrowheads="1"/>
          </p:cNvSpPr>
          <p:nvPr/>
        </p:nvSpPr>
        <p:spPr bwMode="auto">
          <a:xfrm>
            <a:off x="5292725" y="5175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-4</a:t>
            </a:r>
          </a:p>
        </p:txBody>
      </p:sp>
      <p:sp>
        <p:nvSpPr>
          <p:cNvPr id="160" name="Text Box 173"/>
          <p:cNvSpPr txBox="1">
            <a:spLocks noChangeArrowheads="1"/>
          </p:cNvSpPr>
          <p:nvPr/>
        </p:nvSpPr>
        <p:spPr bwMode="auto">
          <a:xfrm>
            <a:off x="3844925" y="48355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2</a:t>
            </a:r>
          </a:p>
        </p:txBody>
      </p:sp>
      <p:sp>
        <p:nvSpPr>
          <p:cNvPr id="161" name="Text Box 182"/>
          <p:cNvSpPr txBox="1">
            <a:spLocks noChangeArrowheads="1"/>
          </p:cNvSpPr>
          <p:nvPr/>
        </p:nvSpPr>
        <p:spPr bwMode="auto">
          <a:xfrm>
            <a:off x="5257800" y="12969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3</a:t>
            </a:r>
          </a:p>
        </p:txBody>
      </p:sp>
      <p:sp>
        <p:nvSpPr>
          <p:cNvPr id="162" name="Text Box 183"/>
          <p:cNvSpPr txBox="1">
            <a:spLocks noChangeArrowheads="1"/>
          </p:cNvSpPr>
          <p:nvPr/>
        </p:nvSpPr>
        <p:spPr bwMode="auto">
          <a:xfrm>
            <a:off x="8305800" y="12969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-3</a:t>
            </a:r>
          </a:p>
        </p:txBody>
      </p:sp>
      <p:sp>
        <p:nvSpPr>
          <p:cNvPr id="163" name="Text Box 184"/>
          <p:cNvSpPr txBox="1">
            <a:spLocks noChangeArrowheads="1"/>
          </p:cNvSpPr>
          <p:nvPr/>
        </p:nvSpPr>
        <p:spPr bwMode="auto">
          <a:xfrm>
            <a:off x="22860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-3</a:t>
            </a:r>
          </a:p>
        </p:txBody>
      </p:sp>
      <p:sp>
        <p:nvSpPr>
          <p:cNvPr id="164" name="Text Box 185"/>
          <p:cNvSpPr txBox="1">
            <a:spLocks noChangeArrowheads="1"/>
          </p:cNvSpPr>
          <p:nvPr/>
        </p:nvSpPr>
        <p:spPr bwMode="auto">
          <a:xfrm>
            <a:off x="5292725" y="49117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Times New Roman" pitchFamily="18" charset="0"/>
              </a:rPr>
              <a:t>-3</a:t>
            </a:r>
          </a:p>
        </p:txBody>
      </p:sp>
      <p:sp>
        <p:nvSpPr>
          <p:cNvPr id="165" name="Text Box 202"/>
          <p:cNvSpPr txBox="1">
            <a:spLocks noChangeArrowheads="1"/>
          </p:cNvSpPr>
          <p:nvPr/>
        </p:nvSpPr>
        <p:spPr bwMode="auto">
          <a:xfrm>
            <a:off x="6248400" y="2874963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(u, v)</a:t>
            </a:r>
          </a:p>
        </p:txBody>
      </p:sp>
      <p:sp>
        <p:nvSpPr>
          <p:cNvPr id="166" name="Text Box 203"/>
          <p:cNvSpPr txBox="1">
            <a:spLocks noChangeArrowheads="1"/>
          </p:cNvSpPr>
          <p:nvPr/>
        </p:nvSpPr>
        <p:spPr bwMode="auto">
          <a:xfrm>
            <a:off x="6248400" y="3286125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(u, x)</a:t>
            </a:r>
          </a:p>
        </p:txBody>
      </p:sp>
      <p:sp>
        <p:nvSpPr>
          <p:cNvPr id="167" name="Text Box 204"/>
          <p:cNvSpPr txBox="1">
            <a:spLocks noChangeArrowheads="1"/>
          </p:cNvSpPr>
          <p:nvPr/>
        </p:nvSpPr>
        <p:spPr bwMode="auto">
          <a:xfrm>
            <a:off x="6248400" y="3687763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(u, y)</a:t>
            </a:r>
          </a:p>
        </p:txBody>
      </p:sp>
      <p:sp>
        <p:nvSpPr>
          <p:cNvPr id="168" name="Text Box 205"/>
          <p:cNvSpPr txBox="1">
            <a:spLocks noChangeArrowheads="1"/>
          </p:cNvSpPr>
          <p:nvPr/>
        </p:nvSpPr>
        <p:spPr bwMode="auto">
          <a:xfrm>
            <a:off x="6248400" y="4094163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(v, u)</a:t>
            </a:r>
          </a:p>
        </p:txBody>
      </p:sp>
      <p:sp>
        <p:nvSpPr>
          <p:cNvPr id="169" name="Text Box 206"/>
          <p:cNvSpPr txBox="1">
            <a:spLocks noChangeArrowheads="1"/>
          </p:cNvSpPr>
          <p:nvPr/>
        </p:nvSpPr>
        <p:spPr bwMode="auto">
          <a:xfrm>
            <a:off x="6248400" y="4505325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(x, v)</a:t>
            </a:r>
          </a:p>
        </p:txBody>
      </p:sp>
      <p:sp>
        <p:nvSpPr>
          <p:cNvPr id="170" name="Text Box 207"/>
          <p:cNvSpPr txBox="1">
            <a:spLocks noChangeArrowheads="1"/>
          </p:cNvSpPr>
          <p:nvPr/>
        </p:nvSpPr>
        <p:spPr bwMode="auto">
          <a:xfrm>
            <a:off x="6248400" y="4886325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(x, y)</a:t>
            </a:r>
          </a:p>
        </p:txBody>
      </p:sp>
      <p:sp>
        <p:nvSpPr>
          <p:cNvPr id="171" name="Text Box 208"/>
          <p:cNvSpPr txBox="1">
            <a:spLocks noChangeArrowheads="1"/>
          </p:cNvSpPr>
          <p:nvPr/>
        </p:nvSpPr>
        <p:spPr bwMode="auto">
          <a:xfrm>
            <a:off x="6227763" y="52720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(y, v)</a:t>
            </a:r>
          </a:p>
        </p:txBody>
      </p:sp>
      <p:sp>
        <p:nvSpPr>
          <p:cNvPr id="172" name="Text Box 209"/>
          <p:cNvSpPr txBox="1">
            <a:spLocks noChangeArrowheads="1"/>
          </p:cNvSpPr>
          <p:nvPr/>
        </p:nvSpPr>
        <p:spPr bwMode="auto">
          <a:xfrm>
            <a:off x="6227763" y="5648325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/>
              <a:t>(y, z)</a:t>
            </a:r>
          </a:p>
        </p:txBody>
      </p:sp>
      <p:sp>
        <p:nvSpPr>
          <p:cNvPr id="173" name="Text Box 210"/>
          <p:cNvSpPr txBox="1">
            <a:spLocks noChangeArrowheads="1"/>
          </p:cNvSpPr>
          <p:nvPr/>
        </p:nvSpPr>
        <p:spPr bwMode="auto">
          <a:xfrm>
            <a:off x="6213475" y="598805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(z, u)</a:t>
            </a:r>
          </a:p>
        </p:txBody>
      </p:sp>
      <p:sp>
        <p:nvSpPr>
          <p:cNvPr id="174" name="Text Box 211"/>
          <p:cNvSpPr txBox="1">
            <a:spLocks noChangeArrowheads="1"/>
          </p:cNvSpPr>
          <p:nvPr/>
        </p:nvSpPr>
        <p:spPr bwMode="auto">
          <a:xfrm>
            <a:off x="6207125" y="6313488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/>
              <a:t>(z, x)</a:t>
            </a:r>
          </a:p>
        </p:txBody>
      </p:sp>
      <p:sp>
        <p:nvSpPr>
          <p:cNvPr id="175" name="Text Box 212"/>
          <p:cNvSpPr txBox="1">
            <a:spLocks noChangeArrowheads="1"/>
          </p:cNvSpPr>
          <p:nvPr/>
        </p:nvSpPr>
        <p:spPr bwMode="auto">
          <a:xfrm>
            <a:off x="7391400" y="3200400"/>
            <a:ext cx="1676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err="1"/>
              <a:t>Orden</a:t>
            </a:r>
            <a:r>
              <a:rPr lang="en-US" sz="2400" dirty="0"/>
              <a:t> en que se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b="1" dirty="0"/>
              <a:t>RELAX</a:t>
            </a:r>
            <a:r>
              <a:rPr lang="en-US" sz="2400" dirty="0"/>
              <a:t> a los arcos de G, en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pasada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0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2094</Words>
  <Application>Microsoft Office PowerPoint</Application>
  <PresentationFormat>On-screen Show (4:3)</PresentationFormat>
  <Paragraphs>348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Segoe UI Semibold</vt:lpstr>
      <vt:lpstr>Symbol</vt:lpstr>
      <vt:lpstr>Times New Roman</vt:lpstr>
      <vt:lpstr>Wingdings</vt:lpstr>
      <vt:lpstr>Office Theme</vt:lpstr>
      <vt:lpstr>Problema de los caminos de costo mínimo partiendo desde un solo origen:  Algortimo de Bellman - Ford </vt:lpstr>
      <vt:lpstr>generalidades</vt:lpstr>
      <vt:lpstr>Principio de funcionamiento</vt:lpstr>
      <vt:lpstr>Recordando las Propiedades</vt:lpstr>
      <vt:lpstr>Recordando las Propiedades</vt:lpstr>
      <vt:lpstr>PowerPoint Presentation</vt:lpstr>
      <vt:lpstr>Detección de ciclos de costo negativo</vt:lpstr>
      <vt:lpstr>PowerPoint Presentation</vt:lpstr>
      <vt:lpstr>PowerPoint Presentation</vt:lpstr>
      <vt:lpstr>PowerPoint Presentation</vt:lpstr>
      <vt:lpstr>PowerPoint Presentation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  <vt:lpstr>Prueba de correctitud – Algoritmo BF</vt:lpstr>
    </vt:vector>
  </TitlesOfParts>
  <Company>Windows 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500</cp:revision>
  <dcterms:created xsi:type="dcterms:W3CDTF">2012-09-08T03:23:23Z</dcterms:created>
  <dcterms:modified xsi:type="dcterms:W3CDTF">2018-05-08T15:16:48Z</dcterms:modified>
</cp:coreProperties>
</file>