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63" r:id="rId5"/>
    <p:sldId id="264" r:id="rId6"/>
    <p:sldId id="265" r:id="rId7"/>
    <p:sldId id="271" r:id="rId8"/>
    <p:sldId id="287" r:id="rId9"/>
    <p:sldId id="272" r:id="rId10"/>
    <p:sldId id="288" r:id="rId11"/>
    <p:sldId id="267" r:id="rId12"/>
    <p:sldId id="269" r:id="rId13"/>
    <p:sldId id="270" r:id="rId14"/>
    <p:sldId id="283" r:id="rId15"/>
    <p:sldId id="284" r:id="rId16"/>
    <p:sldId id="281" r:id="rId17"/>
    <p:sldId id="282" r:id="rId18"/>
    <p:sldId id="278" r:id="rId19"/>
    <p:sldId id="285" r:id="rId20"/>
    <p:sldId id="286" r:id="rId21"/>
    <p:sldId id="274" r:id="rId22"/>
    <p:sldId id="275" r:id="rId23"/>
    <p:sldId id="276" r:id="rId24"/>
    <p:sldId id="277" r:id="rId25"/>
    <p:sldId id="279" r:id="rId26"/>
    <p:sldId id="280" r:id="rId27"/>
    <p:sldId id="273" r:id="rId28"/>
    <p:sldId id="266"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3" d="100"/>
          <a:sy n="83" d="100"/>
        </p:scale>
        <p:origin x="3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9F479-F94E-421A-9B90-8F8F92415818}" type="datetimeFigureOut">
              <a:rPr lang="en-GB" smtClean="0"/>
              <a:t>01/03/2017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EC7AD-97C8-4D5E-8840-13A0BF68ED75}" type="slidenum">
              <a:rPr lang="en-GB" smtClean="0"/>
              <a:t>‹#›</a:t>
            </a:fld>
            <a:endParaRPr lang="en-GB"/>
          </a:p>
        </p:txBody>
      </p:sp>
    </p:spTree>
    <p:extLst>
      <p:ext uri="{BB962C8B-B14F-4D97-AF65-F5344CB8AC3E}">
        <p14:creationId xmlns:p14="http://schemas.microsoft.com/office/powerpoint/2010/main" val="1549953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Shape 1478"/>
          <p:cNvSpPr txBox="1">
            <a:spLocks noGrp="1"/>
          </p:cNvSpPr>
          <p:nvPr>
            <p:ph type="body" idx="1"/>
          </p:nvPr>
        </p:nvSpPr>
        <p:spPr>
          <a:xfrm>
            <a:off x="685800" y="4400550"/>
            <a:ext cx="5486399" cy="3600599"/>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479" name="Shape 14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12971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10:03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6161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10:10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808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0568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Shape 14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1" name="Shape 14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lang="en">
              <a:sym typeface="Calibri"/>
            </a:endParaRPr>
          </a:p>
        </p:txBody>
      </p:sp>
      <p:sp>
        <p:nvSpPr>
          <p:cNvPr id="1422" name="Shape 1422"/>
          <p:cNvSpPr txBox="1">
            <a:spLocks noGrp="1"/>
          </p:cNvSpPr>
          <p:nvPr>
            <p:ph type="hdr" idx="3"/>
          </p:nvPr>
        </p:nvSpPr>
        <p:spPr>
          <a:xfrm>
            <a:off x="0" y="0"/>
            <a:ext cx="2971799" cy="458788"/>
          </a:xfrm>
          <a:prstGeom prst="rect">
            <a:avLst/>
          </a:prstGeom>
          <a:noFill/>
          <a:ln>
            <a:noFill/>
          </a:ln>
        </p:spPr>
        <p:txBody>
          <a:bodyPr lIns="91425" tIns="45700" rIns="91425" bIns="45700" anchor="t" anchorCtr="0">
            <a:noAutofit/>
          </a:bodyPr>
          <a:lstStyle/>
          <a:p>
            <a:pPr marL="0" marR="0" lvl="0" indent="0" algn="l" defTabSz="932742" rtl="0" eaLnBrk="1" fontAlgn="auto" latinLnBrk="0" hangingPunct="1">
              <a:lnSpc>
                <a:spcPct val="100000"/>
              </a:lnSpc>
              <a:spcBef>
                <a:spcPts val="0"/>
              </a:spcBef>
              <a:spcAft>
                <a:spcPts val="0"/>
              </a:spcAft>
              <a:buClr>
                <a:prstClr val="black"/>
              </a:buClr>
              <a:buSzTx/>
              <a:buFont typeface="Calibri"/>
              <a:buNone/>
              <a:tabLst/>
              <a:defRPr/>
            </a:pPr>
            <a:endParaRPr kumimoji="0" sz="1200" b="0" i="0" u="none" strike="noStrike" kern="120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1423" name="Shape 1423"/>
          <p:cNvSpPr txBox="1">
            <a:spLocks noGrp="1"/>
          </p:cNvSpPr>
          <p:nvPr>
            <p:ph type="ftr" idx="11"/>
          </p:nvPr>
        </p:nvSpPr>
        <p:spPr>
          <a:xfrm>
            <a:off x="0" y="8685213"/>
            <a:ext cx="2971799" cy="458785"/>
          </a:xfrm>
          <a:prstGeom prst="rect">
            <a:avLst/>
          </a:prstGeom>
          <a:noFill/>
          <a:ln>
            <a:noFill/>
          </a:ln>
        </p:spPr>
        <p:txBody>
          <a:bodyPr lIns="91425" tIns="45700" rIns="91425" bIns="45700" anchor="b" anchorCtr="0">
            <a:noAutofit/>
          </a:bodyPr>
          <a:lstStyle/>
          <a:p>
            <a:pPr marL="604058" marR="0" lvl="0" indent="-7157" algn="l" defTabSz="932742" rtl="0" eaLnBrk="1" fontAlgn="auto" latinLnBrk="0" hangingPunct="1">
              <a:lnSpc>
                <a:spcPct val="100000"/>
              </a:lnSpc>
              <a:spcBef>
                <a:spcPts val="0"/>
              </a:spcBef>
              <a:spcAft>
                <a:spcPts val="0"/>
              </a:spcAft>
              <a:buClr>
                <a:srgbClr val="000000"/>
              </a:buClr>
              <a:buSzPct val="25000"/>
              <a:buFont typeface="Quattrocento Sans"/>
              <a:buNone/>
              <a:tabLst/>
              <a:defRPr/>
            </a:pPr>
            <a:r>
              <a:rPr kumimoji="0" lang="en" sz="400" b="0" i="0" u="none" strike="noStrike" kern="1200" cap="none" spc="0" normalizeH="0" baseline="0" noProof="0">
                <a:ln>
                  <a:noFill/>
                </a:ln>
                <a:solidFill>
                  <a:srgbClr val="000000"/>
                </a:solidFill>
                <a:effectLst/>
                <a:uLnTx/>
                <a:uFillTx/>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424" name="Shape 1424"/>
          <p:cNvSpPr txBox="1">
            <a:spLocks noGrp="1"/>
          </p:cNvSpPr>
          <p:nvPr>
            <p:ph type="dt" idx="10"/>
          </p:nvPr>
        </p:nvSpPr>
        <p:spPr>
          <a:xfrm>
            <a:off x="3884612" y="0"/>
            <a:ext cx="2971799" cy="458788"/>
          </a:xfrm>
          <a:prstGeom prst="rect">
            <a:avLst/>
          </a:prstGeom>
          <a:noFill/>
          <a:ln>
            <a:noFill/>
          </a:ln>
        </p:spPr>
        <p:txBody>
          <a:bodyPr lIns="91425" tIns="45700" rIns="91425" bIns="45700" anchor="t" anchorCtr="0">
            <a:noAutofit/>
          </a:bodyPr>
          <a:lstStyle/>
          <a:p>
            <a:pPr marL="0" marR="0" lvl="0" indent="0" algn="r" defTabSz="932742" rtl="0" eaLnBrk="1" fontAlgn="auto" latinLnBrk="0" hangingPunct="1">
              <a:lnSpc>
                <a:spcPct val="100000"/>
              </a:lnSpc>
              <a:spcBef>
                <a:spcPts val="0"/>
              </a:spcBef>
              <a:spcAft>
                <a:spcPts val="0"/>
              </a:spcAft>
              <a:buClr>
                <a:srgbClr val="000000"/>
              </a:buClr>
              <a:buSzPct val="25000"/>
              <a:buFont typeface="Quattrocento Sans"/>
              <a:buNone/>
              <a:tabLst/>
              <a:defRPr/>
            </a:pPr>
            <a:r>
              <a:rPr kumimoji="0" lang="en" sz="1200" b="0" i="0" u="none" strike="noStrike" kern="1200" cap="none" spc="0" normalizeH="0" baseline="0" noProof="0">
                <a:ln>
                  <a:noFill/>
                </a:ln>
                <a:solidFill>
                  <a:srgbClr val="000000"/>
                </a:solidFill>
                <a:effectLst/>
                <a:uLnTx/>
                <a:uFillTx/>
                <a:latin typeface="Quattrocento Sans"/>
                <a:ea typeface="Quattrocento Sans"/>
                <a:cs typeface="Quattrocento Sans"/>
                <a:sym typeface="Quattrocento Sans"/>
              </a:rPr>
              <a:t>11/13/16 10:11 PM</a:t>
            </a:r>
          </a:p>
        </p:txBody>
      </p:sp>
      <p:sp>
        <p:nvSpPr>
          <p:cNvPr id="1425" name="Shape 1425"/>
          <p:cNvSpPr txBox="1">
            <a:spLocks noGrp="1"/>
          </p:cNvSpPr>
          <p:nvPr>
            <p:ph type="sldNum" idx="12"/>
          </p:nvPr>
        </p:nvSpPr>
        <p:spPr>
          <a:xfrm>
            <a:off x="3884612" y="8685213"/>
            <a:ext cx="2971799" cy="458785"/>
          </a:xfrm>
          <a:prstGeom prst="rect">
            <a:avLst/>
          </a:prstGeom>
          <a:noFill/>
          <a:ln>
            <a:noFill/>
          </a:ln>
        </p:spPr>
        <p:txBody>
          <a:bodyPr lIns="91425" tIns="45700" rIns="91425" bIns="45700" anchor="b" anchorCtr="0">
            <a:noAutofit/>
          </a:bodyPr>
          <a:lstStyle/>
          <a:p>
            <a:pPr marL="0" marR="0" lvl="0" indent="0" algn="r" defTabSz="932742" rtl="0" eaLnBrk="1" fontAlgn="auto" latinLnBrk="0" hangingPunct="1">
              <a:lnSpc>
                <a:spcPct val="100000"/>
              </a:lnSpc>
              <a:spcBef>
                <a:spcPts val="0"/>
              </a:spcBef>
              <a:spcAft>
                <a:spcPts val="0"/>
              </a:spcAft>
              <a:buClr>
                <a:srgbClr val="000000"/>
              </a:buClr>
              <a:buSzPct val="25000"/>
              <a:buFont typeface="Quattrocento Sans"/>
              <a:buNone/>
              <a:tabLst/>
              <a:defRPr/>
            </a:pPr>
            <a:fld id="{00000000-1234-1234-1234-123412341234}" type="slidenum">
              <a:rPr kumimoji="0" lang="en" sz="1200" b="0" i="0" u="none" strike="noStrike" kern="1200" cap="none" spc="0" normalizeH="0" baseline="0" noProof="0">
                <a:ln>
                  <a:noFill/>
                </a:ln>
                <a:solidFill>
                  <a:srgbClr val="000000"/>
                </a:solidFill>
                <a:effectLst/>
                <a:uLnTx/>
                <a:uFillTx/>
                <a:latin typeface="Quattrocento Sans"/>
                <a:ea typeface="Quattrocento Sans"/>
                <a:cs typeface="Quattrocento Sans"/>
                <a:sym typeface="Quattrocento Sans"/>
              </a:rPr>
              <a:pPr marL="0" marR="0" lvl="0" indent="0" algn="r" defTabSz="932742" rtl="0" eaLnBrk="1" fontAlgn="auto" latinLnBrk="0" hangingPunct="1">
                <a:lnSpc>
                  <a:spcPct val="100000"/>
                </a:lnSpc>
                <a:spcBef>
                  <a:spcPts val="0"/>
                </a:spcBef>
                <a:spcAft>
                  <a:spcPts val="0"/>
                </a:spcAft>
                <a:buClr>
                  <a:srgbClr val="000000"/>
                </a:buClr>
                <a:buSzPct val="25000"/>
                <a:buFont typeface="Quattrocento Sans"/>
                <a:buNone/>
                <a:tabLst/>
                <a:defRPr/>
              </a:pPr>
              <a:t>9</a:t>
            </a:fld>
            <a:endParaRPr kumimoji="0" lang="en" sz="1200" b="0" i="0" u="none" strike="noStrike" kern="120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355964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11:56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8199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11:57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0690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10:18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454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https://thenewstack.io/containers-container-orchestration/</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10:29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0385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0" cap="none" spc="0" normalizeH="0" baseline="0" noProof="0">
                <a:ln>
                  <a:noFill/>
                </a:ln>
                <a:solidFill>
                  <a:sysClr val="windowText" lastClr="000000"/>
                </a:solidFill>
                <a:effectLst/>
                <a:uLnTx/>
                <a:uFillTx/>
                <a:latin typeface="Calibri"/>
                <a:ea typeface="+mn-ea"/>
                <a:cs typeface="+mn-cs"/>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4B3C87-3D8D-4CFE-9DF8-ACB5F82F8CF7}" type="datetime8">
              <a:rPr kumimoji="0" lang="en-US" alt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3/1/2017 10:04 AM</a:t>
            </a:fld>
            <a:endParaRPr kumimoji="0" lang="en-US" alt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72FC2E-5954-4E65-BEEE-BF75C4846817}" type="slidenum">
              <a:rPr kumimoji="0" lang="en-US" alt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0833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3/1/2017 10:03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6773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3566AA6-787A-4817-87E0-72174382AEF8}"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291860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3566AA6-787A-4817-87E0-72174382AEF8}"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385558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3566AA6-787A-4817-87E0-72174382AEF8}"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5695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81119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6"/>
            <a:ext cx="11653523" cy="1937197"/>
          </a:xfrm>
        </p:spPr>
        <p:txBody>
          <a:bodyPr>
            <a:spAutoFit/>
          </a:bodyPr>
          <a:lstStyle>
            <a:lvl1pPr marL="0" indent="0">
              <a:buClr>
                <a:schemeClr val="bg1"/>
              </a:buClr>
              <a:buFontTx/>
              <a:buNone/>
              <a:defRPr>
                <a:solidFill>
                  <a:srgbClr val="0072C6"/>
                </a:solidFill>
              </a:defRPr>
            </a:lvl1pPr>
            <a:lvl2pPr marL="572058" indent="-236285">
              <a:buClr>
                <a:schemeClr val="bg1"/>
              </a:buClr>
              <a:buFont typeface="Symbol" panose="05050102010706020507" pitchFamily="18" charset="2"/>
              <a:buChar char="-"/>
              <a:defRPr/>
            </a:lvl2pPr>
            <a:lvl3pPr marL="783471" indent="-223849">
              <a:buClr>
                <a:schemeClr val="bg1"/>
              </a:buClr>
              <a:buFont typeface="Segoe UI" panose="020B0502040204020203" pitchFamily="34" charset="0"/>
              <a:buChar char="&gt;"/>
              <a:defRPr sz="2350"/>
            </a:lvl3pPr>
            <a:lvl4pPr marL="1007319" indent="-223849">
              <a:buClr>
                <a:schemeClr val="bg1"/>
              </a:buClr>
              <a:buFont typeface="Segoe UI" panose="020B0502040204020203" pitchFamily="34" charset="0"/>
              <a:buChar char="-"/>
              <a:defRPr sz="1959"/>
            </a:lvl4pPr>
            <a:lvl5pPr marL="1231168" indent="-223849">
              <a:buClr>
                <a:schemeClr val="bg1"/>
              </a:buClr>
              <a:buFont typeface="Arial" panose="020B0604020202020204" pitchFamily="34" charset="0"/>
              <a:buChar char="•"/>
              <a:defRPr sz="1959"/>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852854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27932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1586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3566AA6-787A-4817-87E0-72174382AEF8}"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35465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566AA6-787A-4817-87E0-72174382AEF8}" type="datetimeFigureOut">
              <a:rPr lang="en-GB" smtClean="0"/>
              <a:t>01/03/2017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319136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3566AA6-787A-4817-87E0-72174382AEF8}" type="datetimeFigureOut">
              <a:rPr lang="en-GB" smtClean="0"/>
              <a:t>01/03/2017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300285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3566AA6-787A-4817-87E0-72174382AEF8}" type="datetimeFigureOut">
              <a:rPr lang="en-GB" smtClean="0"/>
              <a:t>01/03/2017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210589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3566AA6-787A-4817-87E0-72174382AEF8}" type="datetimeFigureOut">
              <a:rPr lang="en-GB" smtClean="0"/>
              <a:t>01/03/2017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3666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66AA6-787A-4817-87E0-72174382AEF8}" type="datetimeFigureOut">
              <a:rPr lang="en-GB" smtClean="0"/>
              <a:t>01/03/2017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343007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66AA6-787A-4817-87E0-72174382AEF8}" type="datetimeFigureOut">
              <a:rPr lang="en-GB" smtClean="0"/>
              <a:t>01/03/2017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228659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66AA6-787A-4817-87E0-72174382AEF8}" type="datetimeFigureOut">
              <a:rPr lang="en-GB" smtClean="0"/>
              <a:t>01/03/2017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01623-86F9-41B4-969A-6FAC7CC48FAB}" type="slidenum">
              <a:rPr lang="en-GB" smtClean="0"/>
              <a:t>‹#›</a:t>
            </a:fld>
            <a:endParaRPr lang="en-GB"/>
          </a:p>
        </p:txBody>
      </p:sp>
    </p:spTree>
    <p:extLst>
      <p:ext uri="{BB962C8B-B14F-4D97-AF65-F5344CB8AC3E}">
        <p14:creationId xmlns:p14="http://schemas.microsoft.com/office/powerpoint/2010/main" val="22339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66AA6-787A-4817-87E0-72174382AEF8}" type="datetimeFigureOut">
              <a:rPr lang="en-GB" smtClean="0"/>
              <a:t>01/03/2017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01623-86F9-41B4-969A-6FAC7CC48FAB}" type="slidenum">
              <a:rPr lang="en-GB" smtClean="0"/>
              <a:t>‹#›</a:t>
            </a:fld>
            <a:endParaRPr lang="en-GB"/>
          </a:p>
        </p:txBody>
      </p:sp>
    </p:spTree>
    <p:extLst>
      <p:ext uri="{BB962C8B-B14F-4D97-AF65-F5344CB8AC3E}">
        <p14:creationId xmlns:p14="http://schemas.microsoft.com/office/powerpoint/2010/main" val="131073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ocker/distribution" TargetMode="External"/><Relationship Id="rId2" Type="http://schemas.openxmlformats.org/officeDocument/2006/relationships/hyperlink" Target="https://docs.docker.com/registry" TargetMode="Externa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blog/containers-docker-windows-and-trends/" TargetMode="External"/><Relationship Id="rId2" Type="http://schemas.openxmlformats.org/officeDocument/2006/relationships/hyperlink" Target="https://microsoft.com/containers" TargetMode="External"/><Relationship Id="rId1" Type="http://schemas.openxmlformats.org/officeDocument/2006/relationships/slideLayout" Target="../slideLayouts/slideLayout2.xml"/><Relationship Id="rId4" Type="http://schemas.openxmlformats.org/officeDocument/2006/relationships/hyperlink" Target="https://docs.microsoft.com/en-gb/virtualization/windowscontainers/communitylinks"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187682" y="1827767"/>
            <a:ext cx="6548593" cy="2384700"/>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5294" b="0" kern="1200" cap="none" spc="-98" baseline="0">
                <a:ln w="3175">
                  <a:noFill/>
                </a:ln>
                <a:gradFill>
                  <a:gsLst>
                    <a:gs pos="91000">
                      <a:schemeClr val="tx1"/>
                    </a:gs>
                    <a:gs pos="0">
                      <a:schemeClr val="tx1"/>
                    </a:gs>
                  </a:gsLst>
                  <a:lin ang="5400000" scaled="0"/>
                </a:gradFill>
                <a:effectLst/>
                <a:latin typeface="+mj-lt"/>
                <a:ea typeface="+mn-ea"/>
                <a:cs typeface="Segoe UI" pitchFamily="34" charset="0"/>
              </a:defRPr>
            </a:lvl1pPr>
          </a:lstStyle>
          <a:p>
            <a:pPr>
              <a:spcBef>
                <a:spcPts val="600"/>
              </a:spcBef>
              <a:spcAft>
                <a:spcPts val="600"/>
              </a:spcAft>
            </a:pPr>
            <a:r>
              <a:rPr lang="en-GB" sz="6600" dirty="0">
                <a:solidFill>
                  <a:schemeClr val="bg1"/>
                </a:solidFill>
                <a:latin typeface="Segoe UI Light" panose="020B0502040204020203" pitchFamily="34" charset="0"/>
                <a:cs typeface="Segoe UI Light" panose="020B0502040204020203" pitchFamily="34" charset="0"/>
              </a:rPr>
              <a:t>Containers – an introduction</a:t>
            </a:r>
            <a:endParaRPr lang="en-GB" sz="3200" dirty="0">
              <a:solidFill>
                <a:schemeClr val="bg1"/>
              </a:solidFill>
              <a:latin typeface="Segoe UI Light" panose="020B0502040204020203" pitchFamily="34" charset="0"/>
              <a:cs typeface="Segoe UI Light" panose="020B0502040204020203" pitchFamily="34" charset="0"/>
            </a:endParaRPr>
          </a:p>
        </p:txBody>
      </p:sp>
      <p:sp>
        <p:nvSpPr>
          <p:cNvPr id="6" name="Text Placeholder 3"/>
          <p:cNvSpPr txBox="1">
            <a:spLocks/>
          </p:cNvSpPr>
          <p:nvPr/>
        </p:nvSpPr>
        <p:spPr>
          <a:xfrm>
            <a:off x="269301" y="4545839"/>
            <a:ext cx="6274912" cy="17923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spc="-70" dirty="0">
                <a:solidFill>
                  <a:schemeClr val="bg1"/>
                </a:solidFill>
                <a:latin typeface="Segoe UI Light" panose="020B0502040204020203" pitchFamily="34" charset="0"/>
                <a:cs typeface="Segoe UI Light" panose="020B0502040204020203" pitchFamily="34" charset="0"/>
              </a:rPr>
              <a:t>Karl Podesta</a:t>
            </a:r>
          </a:p>
          <a:p>
            <a:pPr algn="l"/>
            <a:r>
              <a:rPr lang="en-US" sz="2800" spc="-70" dirty="0">
                <a:solidFill>
                  <a:schemeClr val="bg1"/>
                </a:solidFill>
                <a:latin typeface="Segoe UI Light" panose="020B0502040204020203" pitchFamily="34" charset="0"/>
                <a:cs typeface="Segoe UI Light" panose="020B0502040204020203" pitchFamily="34" charset="0"/>
              </a:rPr>
              <a:t>Cloud Solutions Architect</a:t>
            </a:r>
          </a:p>
          <a:p>
            <a:pPr algn="l"/>
            <a:r>
              <a:rPr lang="en-US" sz="2800" spc="-70" dirty="0">
                <a:solidFill>
                  <a:schemeClr val="bg1"/>
                </a:solidFill>
                <a:latin typeface="Segoe UI Light" panose="020B0502040204020203" pitchFamily="34" charset="0"/>
                <a:cs typeface="Segoe UI Light" panose="020B0502040204020203" pitchFamily="34" charset="0"/>
              </a:rPr>
              <a:t>Microsoft Ireland</a:t>
            </a:r>
          </a:p>
          <a:p>
            <a:pPr algn="l"/>
            <a:r>
              <a:rPr lang="en-US" sz="1800" spc="-70" dirty="0">
                <a:solidFill>
                  <a:schemeClr val="bg1">
                    <a:lumMod val="75000"/>
                  </a:schemeClr>
                </a:solidFill>
                <a:latin typeface="Segoe UI Light" panose="020B0502040204020203" pitchFamily="34" charset="0"/>
                <a:cs typeface="Segoe UI Light" panose="020B0502040204020203" pitchFamily="34" charset="0"/>
              </a:rPr>
              <a:t>Feb 2017</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01724" y="298324"/>
            <a:ext cx="1593854" cy="341426"/>
          </a:xfrm>
          <a:prstGeom prst="rect">
            <a:avLst/>
          </a:prstGeom>
        </p:spPr>
      </p:pic>
    </p:spTree>
    <p:extLst>
      <p:ext uri="{BB962C8B-B14F-4D97-AF65-F5344CB8AC3E}">
        <p14:creationId xmlns:p14="http://schemas.microsoft.com/office/powerpoint/2010/main" val="131825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bwMode="auto">
          <a:xfrm>
            <a:off x="270066" y="1633094"/>
            <a:ext cx="2895189" cy="34437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Service </a:t>
            </a: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Instance</a:t>
            </a: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 per Host/VM</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ángulo 11"/>
          <p:cNvSpPr/>
          <p:nvPr/>
        </p:nvSpPr>
        <p:spPr bwMode="auto">
          <a:xfrm>
            <a:off x="9539752" y="1633094"/>
            <a:ext cx="2572655" cy="34437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Serverless</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 name="Group 2"/>
          <p:cNvGrpSpPr/>
          <p:nvPr/>
        </p:nvGrpSpPr>
        <p:grpSpPr>
          <a:xfrm>
            <a:off x="6405838" y="1633094"/>
            <a:ext cx="2895189" cy="3443752"/>
            <a:chOff x="6534288" y="1665345"/>
            <a:chExt cx="2953244" cy="3512806"/>
          </a:xfrm>
        </p:grpSpPr>
        <p:sp>
          <p:nvSpPr>
            <p:cNvPr id="11" name="Rectángulo 10"/>
            <p:cNvSpPr/>
            <p:nvPr/>
          </p:nvSpPr>
          <p:spPr bwMode="auto">
            <a:xfrm>
              <a:off x="6534288" y="1665345"/>
              <a:ext cx="2953244" cy="35128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Multiple</a:t>
              </a: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 Service </a:t>
              </a: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Instances</a:t>
              </a: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 per Host/VM</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098" name="Picture 2" descr="The Multiple Service Instances per Host pattern for deploying microservices-based applic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0878" y="2933661"/>
              <a:ext cx="2080063" cy="2126833"/>
            </a:xfrm>
            <a:prstGeom prst="rect">
              <a:avLst/>
            </a:prstGeom>
            <a:noFill/>
            <a:extLst>
              <a:ext uri="{909E8E84-426E-40DD-AFC4-6F175D3DCCD1}">
                <a14:hiddenFill xmlns:a14="http://schemas.microsoft.com/office/drawing/2010/main">
                  <a:solidFill>
                    <a:srgbClr val="FFFFFF"/>
                  </a:solidFill>
                </a14:hiddenFill>
              </a:ext>
            </a:extLst>
          </p:spPr>
        </p:pic>
      </p:grpSp>
      <p:pic>
        <p:nvPicPr>
          <p:cNvPr id="4100" name="Picture 4" descr="The Service Instance per Virtual Machine pattern for deploying microservices-based applic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020" y="2639832"/>
            <a:ext cx="2761284" cy="232167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3337953" y="1633094"/>
            <a:ext cx="2895189" cy="3443752"/>
            <a:chOff x="3404885" y="1665345"/>
            <a:chExt cx="2953244" cy="3512806"/>
          </a:xfrm>
        </p:grpSpPr>
        <p:sp>
          <p:nvSpPr>
            <p:cNvPr id="10" name="Rectángulo 9"/>
            <p:cNvSpPr/>
            <p:nvPr/>
          </p:nvSpPr>
          <p:spPr bwMode="auto">
            <a:xfrm>
              <a:off x="3404885" y="1665345"/>
              <a:ext cx="2953244" cy="351280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Service </a:t>
              </a: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Instance</a:t>
              </a: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 per Container</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102" name="Picture 6" descr="The Service Instance per Container pattern for deploying microservices-based applic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7019" y="2692270"/>
              <a:ext cx="2618657" cy="2401316"/>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Imagen 12"/>
          <p:cNvPicPr>
            <a:picLocks noChangeAspect="1"/>
          </p:cNvPicPr>
          <p:nvPr/>
        </p:nvPicPr>
        <p:blipFill>
          <a:blip r:embed="rId5"/>
          <a:stretch>
            <a:fillRect/>
          </a:stretch>
        </p:blipFill>
        <p:spPr>
          <a:xfrm>
            <a:off x="9769346" y="2639832"/>
            <a:ext cx="2152590" cy="718576"/>
          </a:xfrm>
          <a:prstGeom prst="rect">
            <a:avLst/>
          </a:prstGeom>
        </p:spPr>
      </p:pic>
      <p:sp>
        <p:nvSpPr>
          <p:cNvPr id="19" name="Left-Right Arrow 30"/>
          <p:cNvSpPr/>
          <p:nvPr/>
        </p:nvSpPr>
        <p:spPr>
          <a:xfrm>
            <a:off x="270067" y="942120"/>
            <a:ext cx="11651869" cy="603307"/>
          </a:xfrm>
          <a:prstGeom prst="lef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3698">
              <a:defRPr/>
            </a:pPr>
            <a:r>
              <a:rPr lang="en-US" b="1" dirty="0">
                <a:solidFill>
                  <a:prstClr val="white"/>
                </a:solidFill>
                <a:latin typeface="Segoe UI"/>
              </a:rPr>
              <a:t>More isolated*			More efficient</a:t>
            </a:r>
          </a:p>
        </p:txBody>
      </p:sp>
      <p:sp>
        <p:nvSpPr>
          <p:cNvPr id="14" name="Rectángulo 13"/>
          <p:cNvSpPr/>
          <p:nvPr/>
        </p:nvSpPr>
        <p:spPr bwMode="auto">
          <a:xfrm>
            <a:off x="270066" y="5298935"/>
            <a:ext cx="2895189" cy="45353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Cloud Services</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Rectángulo 20"/>
          <p:cNvSpPr/>
          <p:nvPr/>
        </p:nvSpPr>
        <p:spPr bwMode="auto">
          <a:xfrm>
            <a:off x="270065" y="5856815"/>
            <a:ext cx="2895189" cy="45353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VM </a:t>
            </a: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Scale</a:t>
            </a: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 Sets</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Rectángulo 21"/>
          <p:cNvSpPr/>
          <p:nvPr/>
        </p:nvSpPr>
        <p:spPr bwMode="auto">
          <a:xfrm>
            <a:off x="3337953" y="5298935"/>
            <a:ext cx="2895189" cy="1011417"/>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Docker, </a:t>
            </a: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Openshift</a:t>
            </a: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 </a:t>
            </a: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Mesosphere</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 name="Rectángulo 24"/>
          <p:cNvSpPr/>
          <p:nvPr/>
        </p:nvSpPr>
        <p:spPr bwMode="auto">
          <a:xfrm>
            <a:off x="6405839" y="5298935"/>
            <a:ext cx="2895189" cy="45353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Service Fabric</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 name="Rectángulo 25"/>
          <p:cNvSpPr/>
          <p:nvPr/>
        </p:nvSpPr>
        <p:spPr bwMode="auto">
          <a:xfrm>
            <a:off x="6405838" y="5856815"/>
            <a:ext cx="2895189" cy="45353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CloudFoundry</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Rectángulo 27"/>
          <p:cNvSpPr/>
          <p:nvPr/>
        </p:nvSpPr>
        <p:spPr bwMode="auto">
          <a:xfrm>
            <a:off x="9539752" y="5298935"/>
            <a:ext cx="2572655" cy="45353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Azure </a:t>
            </a:r>
            <a:r>
              <a:rPr lang="es-ES" sz="2400" dirty="0" err="1">
                <a:gradFill>
                  <a:gsLst>
                    <a:gs pos="0">
                      <a:srgbClr val="FFFFFF"/>
                    </a:gs>
                    <a:gs pos="100000">
                      <a:srgbClr val="FFFFFF"/>
                    </a:gs>
                  </a:gsLst>
                  <a:lin ang="5400000" scaled="0"/>
                </a:gradFill>
                <a:latin typeface="Segoe UI Semilight"/>
                <a:ea typeface="Segoe UI" pitchFamily="34" charset="0"/>
                <a:cs typeface="Segoe UI" pitchFamily="34" charset="0"/>
              </a:rPr>
              <a:t>Functions</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 name="Rectángulo 28"/>
          <p:cNvSpPr/>
          <p:nvPr/>
        </p:nvSpPr>
        <p:spPr bwMode="auto">
          <a:xfrm>
            <a:off x="9539752" y="5856815"/>
            <a:ext cx="2572655" cy="45353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s-ES" sz="2400" dirty="0">
                <a:gradFill>
                  <a:gsLst>
                    <a:gs pos="0">
                      <a:srgbClr val="FFFFFF"/>
                    </a:gs>
                    <a:gs pos="100000">
                      <a:srgbClr val="FFFFFF"/>
                    </a:gs>
                  </a:gsLst>
                  <a:lin ang="5400000" scaled="0"/>
                </a:gradFill>
                <a:latin typeface="Segoe UI Semilight"/>
                <a:ea typeface="Segoe UI" pitchFamily="34" charset="0"/>
                <a:cs typeface="Segoe UI" pitchFamily="34" charset="0"/>
              </a:rPr>
              <a:t>AWS Lambda</a:t>
            </a:r>
            <a:endParaRPr lang="en-US" sz="24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 name="TextBox 22"/>
          <p:cNvSpPr txBox="1"/>
          <p:nvPr/>
        </p:nvSpPr>
        <p:spPr>
          <a:xfrm>
            <a:off x="1078300" y="425569"/>
            <a:ext cx="10688130"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Why would you use Containers?  (microservices)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1672947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ppt_x"/>
                                          </p:val>
                                        </p:tav>
                                        <p:tav tm="100000">
                                          <p:val>
                                            <p:strVal val="#ppt_x"/>
                                          </p:val>
                                        </p:tav>
                                      </p:tavLst>
                                    </p:anim>
                                    <p:anim calcmode="lin" valueType="num">
                                      <p:cBhvr additive="base">
                                        <p:cTn id="46" dur="500" fill="hold"/>
                                        <p:tgtEl>
                                          <p:spTgt spid="2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2" grpId="0" animBg="1"/>
      <p:bldP spid="25" grpId="0" animBg="1"/>
      <p:bldP spid="26"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2191" y="5255088"/>
            <a:ext cx="7730494"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Operating System</a:t>
            </a:r>
          </a:p>
        </p:txBody>
      </p:sp>
      <p:sp>
        <p:nvSpPr>
          <p:cNvPr id="6" name="Rectangle 5"/>
          <p:cNvSpPr/>
          <p:nvPr/>
        </p:nvSpPr>
        <p:spPr bwMode="auto">
          <a:xfrm>
            <a:off x="282190" y="4114699"/>
            <a:ext cx="7730494"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Docker Engine</a:t>
            </a:r>
          </a:p>
        </p:txBody>
      </p:sp>
      <p:sp>
        <p:nvSpPr>
          <p:cNvPr id="7" name="Rectangle 6"/>
          <p:cNvSpPr/>
          <p:nvPr/>
        </p:nvSpPr>
        <p:spPr bwMode="auto">
          <a:xfrm>
            <a:off x="285649" y="2974309"/>
            <a:ext cx="1502894"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Docker </a:t>
            </a:r>
            <a:br>
              <a:rPr lang="en-US" sz="1765" dirty="0">
                <a:gradFill>
                  <a:gsLst>
                    <a:gs pos="0">
                      <a:srgbClr val="FFFFFF"/>
                    </a:gs>
                    <a:gs pos="100000">
                      <a:srgbClr val="FFFFFF"/>
                    </a:gs>
                  </a:gsLst>
                  <a:lin ang="5400000" scaled="0"/>
                </a:gradFill>
                <a:latin typeface="Segoe UI"/>
                <a:ea typeface="Segoe UI" pitchFamily="34" charset="0"/>
                <a:cs typeface="Segoe UI" pitchFamily="34" charset="0"/>
              </a:rPr>
            </a:br>
            <a:r>
              <a:rPr lang="en-US" sz="1765" dirty="0">
                <a:gradFill>
                  <a:gsLst>
                    <a:gs pos="0">
                      <a:srgbClr val="FFFFFF"/>
                    </a:gs>
                    <a:gs pos="100000">
                      <a:srgbClr val="FFFFFF"/>
                    </a:gs>
                  </a:gsLst>
                  <a:lin ang="5400000" scaled="0"/>
                </a:gradFill>
                <a:latin typeface="Segoe UI"/>
                <a:ea typeface="Segoe UI" pitchFamily="34" charset="0"/>
                <a:cs typeface="Segoe UI" pitchFamily="34" charset="0"/>
              </a:rPr>
              <a:t>CLI and</a:t>
            </a:r>
            <a:br>
              <a:rPr lang="en-US" sz="1765" dirty="0">
                <a:gradFill>
                  <a:gsLst>
                    <a:gs pos="0">
                      <a:srgbClr val="FFFFFF"/>
                    </a:gs>
                    <a:gs pos="100000">
                      <a:srgbClr val="FFFFFF"/>
                    </a:gs>
                  </a:gsLst>
                  <a:lin ang="5400000" scaled="0"/>
                </a:gradFill>
                <a:latin typeface="Segoe UI"/>
                <a:ea typeface="Segoe UI" pitchFamily="34" charset="0"/>
                <a:cs typeface="Segoe UI" pitchFamily="34" charset="0"/>
              </a:rPr>
            </a:br>
            <a:r>
              <a:rPr lang="en-US" sz="1765" dirty="0">
                <a:gradFill>
                  <a:gsLst>
                    <a:gs pos="0">
                      <a:srgbClr val="FFFFFF"/>
                    </a:gs>
                    <a:gs pos="100000">
                      <a:srgbClr val="FFFFFF"/>
                    </a:gs>
                  </a:gsLst>
                  <a:lin ang="5400000" scaled="0"/>
                </a:gradFill>
                <a:latin typeface="Segoe UI"/>
                <a:ea typeface="Segoe UI" pitchFamily="34" charset="0"/>
                <a:cs typeface="Segoe UI" pitchFamily="34" charset="0"/>
              </a:rPr>
              <a:t>PowerShell</a:t>
            </a:r>
          </a:p>
        </p:txBody>
      </p:sp>
      <p:sp>
        <p:nvSpPr>
          <p:cNvPr id="8" name="Rectangle 7"/>
          <p:cNvSpPr/>
          <p:nvPr/>
        </p:nvSpPr>
        <p:spPr bwMode="auto">
          <a:xfrm>
            <a:off x="5003071" y="2985287"/>
            <a:ext cx="1506997"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Microsoft Service Fabric</a:t>
            </a:r>
          </a:p>
        </p:txBody>
      </p:sp>
      <p:sp>
        <p:nvSpPr>
          <p:cNvPr id="9" name="Rectangle 8"/>
          <p:cNvSpPr/>
          <p:nvPr/>
        </p:nvSpPr>
        <p:spPr bwMode="auto">
          <a:xfrm>
            <a:off x="3430597" y="2985287"/>
            <a:ext cx="1492211"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Docker Image Registries</a:t>
            </a:r>
          </a:p>
        </p:txBody>
      </p:sp>
      <p:sp>
        <p:nvSpPr>
          <p:cNvPr id="10" name="Rectangle 9"/>
          <p:cNvSpPr/>
          <p:nvPr/>
        </p:nvSpPr>
        <p:spPr bwMode="auto">
          <a:xfrm>
            <a:off x="6575545" y="2985287"/>
            <a:ext cx="1434077"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07" rIns="89642"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Kubernetes</a:t>
            </a:r>
          </a:p>
        </p:txBody>
      </p:sp>
      <p:sp>
        <p:nvSpPr>
          <p:cNvPr id="12" name="Rectangle 11"/>
          <p:cNvSpPr/>
          <p:nvPr/>
        </p:nvSpPr>
        <p:spPr bwMode="auto">
          <a:xfrm>
            <a:off x="269241" y="1816809"/>
            <a:ext cx="3006549"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Docker </a:t>
            </a:r>
            <a:br>
              <a:rPr lang="en-US" sz="1765" dirty="0">
                <a:gradFill>
                  <a:gsLst>
                    <a:gs pos="0">
                      <a:srgbClr val="FFFFFF"/>
                    </a:gs>
                    <a:gs pos="100000">
                      <a:srgbClr val="FFFFFF"/>
                    </a:gs>
                  </a:gsLst>
                  <a:lin ang="5400000" scaled="0"/>
                </a:gradFill>
                <a:latin typeface="Segoe UI"/>
                <a:ea typeface="Segoe UI" pitchFamily="34" charset="0"/>
                <a:cs typeface="Segoe UI" pitchFamily="34" charset="0"/>
              </a:rPr>
            </a:br>
            <a:r>
              <a:rPr lang="en-US" sz="1765" dirty="0">
                <a:gradFill>
                  <a:gsLst>
                    <a:gs pos="0">
                      <a:srgbClr val="FFFFFF"/>
                    </a:gs>
                    <a:gs pos="100000">
                      <a:srgbClr val="FFFFFF"/>
                    </a:gs>
                  </a:gsLst>
                  <a:lin ang="5400000" scaled="0"/>
                </a:gradFill>
                <a:latin typeface="Segoe UI"/>
                <a:ea typeface="Segoe UI" pitchFamily="34" charset="0"/>
                <a:cs typeface="Segoe UI" pitchFamily="34" charset="0"/>
              </a:rPr>
              <a:t>Universal Control Plane</a:t>
            </a:r>
          </a:p>
        </p:txBody>
      </p:sp>
      <p:sp>
        <p:nvSpPr>
          <p:cNvPr id="3" name="TextBox 2"/>
          <p:cNvSpPr txBox="1"/>
          <p:nvPr/>
        </p:nvSpPr>
        <p:spPr>
          <a:xfrm>
            <a:off x="7875428" y="1147057"/>
            <a:ext cx="1447100" cy="4443178"/>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29403" dirty="0">
                <a:solidFill>
                  <a:srgbClr val="0078D7"/>
                </a:solidFill>
                <a:latin typeface="Segoe UI Light"/>
              </a:rPr>
              <a:t>}</a:t>
            </a:r>
          </a:p>
        </p:txBody>
      </p:sp>
      <p:sp>
        <p:nvSpPr>
          <p:cNvPr id="11" name="TextBox 10"/>
          <p:cNvSpPr txBox="1"/>
          <p:nvPr/>
        </p:nvSpPr>
        <p:spPr>
          <a:xfrm>
            <a:off x="8955598" y="2788194"/>
            <a:ext cx="3218488" cy="1440537"/>
          </a:xfrm>
          <a:prstGeom prst="rect">
            <a:avLst/>
          </a:prstGeom>
          <a:noFill/>
        </p:spPr>
        <p:txBody>
          <a:bodyPr wrap="none" lIns="179259" tIns="143407" rIns="179259" bIns="143407" rtlCol="0">
            <a:spAutoFit/>
          </a:bodyPr>
          <a:lstStyle/>
          <a:p>
            <a:pPr algn="ctr" defTabSz="914367">
              <a:lnSpc>
                <a:spcPct val="90000"/>
              </a:lnSpc>
              <a:spcAft>
                <a:spcPts val="588"/>
              </a:spcAft>
              <a:defRPr/>
            </a:pPr>
            <a:r>
              <a:rPr lang="en-US" sz="2353" dirty="0">
                <a:solidFill>
                  <a:srgbClr val="0078D7"/>
                </a:solidFill>
                <a:latin typeface="Segoe UI"/>
              </a:rPr>
              <a:t>Container</a:t>
            </a:r>
          </a:p>
          <a:p>
            <a:pPr algn="ctr" defTabSz="914367">
              <a:lnSpc>
                <a:spcPct val="90000"/>
              </a:lnSpc>
              <a:spcAft>
                <a:spcPts val="588"/>
              </a:spcAft>
              <a:defRPr/>
            </a:pPr>
            <a:r>
              <a:rPr lang="en-US" sz="2353" dirty="0">
                <a:solidFill>
                  <a:srgbClr val="0078D7"/>
                </a:solidFill>
                <a:latin typeface="Segoe UI"/>
              </a:rPr>
              <a:t>Development and </a:t>
            </a:r>
          </a:p>
          <a:p>
            <a:pPr algn="ctr" defTabSz="914367">
              <a:lnSpc>
                <a:spcPct val="90000"/>
              </a:lnSpc>
              <a:spcAft>
                <a:spcPts val="588"/>
              </a:spcAft>
              <a:defRPr/>
            </a:pPr>
            <a:r>
              <a:rPr lang="en-US" sz="2353" dirty="0">
                <a:solidFill>
                  <a:srgbClr val="0078D7"/>
                </a:solidFill>
                <a:latin typeface="Segoe UI"/>
              </a:rPr>
              <a:t>Management Toolset</a:t>
            </a:r>
          </a:p>
        </p:txBody>
      </p:sp>
      <p:cxnSp>
        <p:nvCxnSpPr>
          <p:cNvPr id="14" name="Straight Connector 13"/>
          <p:cNvCxnSpPr>
            <a:cxnSpLocks/>
          </p:cNvCxnSpPr>
          <p:nvPr/>
        </p:nvCxnSpPr>
        <p:spPr>
          <a:xfrm>
            <a:off x="8162068" y="5819127"/>
            <a:ext cx="672224" cy="0"/>
          </a:xfrm>
          <a:prstGeom prst="line">
            <a:avLst/>
          </a:prstGeom>
          <a:ln w="127000">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983676" y="5494225"/>
            <a:ext cx="3058864" cy="621968"/>
          </a:xfrm>
          <a:prstGeom prst="rect">
            <a:avLst/>
          </a:prstGeom>
          <a:noFill/>
        </p:spPr>
        <p:txBody>
          <a:bodyPr wrap="square" lIns="179259" tIns="143407" rIns="179259" bIns="143407" rtlCol="0">
            <a:spAutoFit/>
          </a:bodyPr>
          <a:lstStyle/>
          <a:p>
            <a:pPr algn="ctr" defTabSz="914367">
              <a:lnSpc>
                <a:spcPct val="90000"/>
              </a:lnSpc>
              <a:spcAft>
                <a:spcPts val="588"/>
              </a:spcAft>
              <a:defRPr/>
            </a:pPr>
            <a:r>
              <a:rPr lang="en-US" sz="2353" dirty="0">
                <a:solidFill>
                  <a:srgbClr val="0078D7"/>
                </a:solidFill>
                <a:latin typeface="Segoe UI"/>
              </a:rPr>
              <a:t>Container Runtime</a:t>
            </a:r>
          </a:p>
        </p:txBody>
      </p:sp>
      <p:sp>
        <p:nvSpPr>
          <p:cNvPr id="15" name="Rectangle 14"/>
          <p:cNvSpPr/>
          <p:nvPr/>
        </p:nvSpPr>
        <p:spPr bwMode="auto">
          <a:xfrm>
            <a:off x="1858124" y="2985287"/>
            <a:ext cx="1506178" cy="104568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43407" rIns="137141"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Docker</a:t>
            </a:r>
          </a:p>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Swarm and Compose</a:t>
            </a:r>
          </a:p>
        </p:txBody>
      </p:sp>
      <p:sp>
        <p:nvSpPr>
          <p:cNvPr id="17" name="TextBox 16"/>
          <p:cNvSpPr txBox="1"/>
          <p:nvPr/>
        </p:nvSpPr>
        <p:spPr>
          <a:xfrm>
            <a:off x="1078300" y="425569"/>
            <a:ext cx="10659375"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What is a Container?  (Docker Management)</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10819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3" grpId="0"/>
      <p:bldP spid="11" grpId="0"/>
      <p:bldP spid="16"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1281360" y="1561713"/>
            <a:ext cx="3998601" cy="3605679"/>
          </a:xfrm>
          <a:prstGeom prst="rect">
            <a:avLst/>
          </a:prstGeom>
          <a:ln>
            <a:solidFill>
              <a:schemeClr val="accent1">
                <a:alpha val="50000"/>
              </a:schemeClr>
            </a:solidFill>
          </a:ln>
        </p:spPr>
        <p:style>
          <a:lnRef idx="3">
            <a:schemeClr val="lt1"/>
          </a:lnRef>
          <a:fillRef idx="1">
            <a:schemeClr val="accent1"/>
          </a:fillRef>
          <a:effectRef idx="1">
            <a:schemeClr val="accent1"/>
          </a:effectRef>
          <a:fontRef idx="minor">
            <a:schemeClr val="lt1"/>
          </a:fontRef>
        </p:style>
        <p:txBody>
          <a:bodyPr rtlCol="0" anchor="t"/>
          <a:lstStyle/>
          <a:p>
            <a:pPr algn="ctr" defTabSz="914367">
              <a:defRPr/>
            </a:pPr>
            <a:r>
              <a:rPr lang="en-US" sz="1765" dirty="0">
                <a:solidFill>
                  <a:srgbClr val="FFFFFF"/>
                </a:solidFill>
                <a:latin typeface="Segoe UI"/>
              </a:rPr>
              <a:t>Host User Mode</a:t>
            </a:r>
          </a:p>
        </p:txBody>
      </p:sp>
      <p:sp>
        <p:nvSpPr>
          <p:cNvPr id="3" name="Rectangle 2"/>
          <p:cNvSpPr/>
          <p:nvPr/>
        </p:nvSpPr>
        <p:spPr bwMode="auto">
          <a:xfrm>
            <a:off x="1279604" y="5220621"/>
            <a:ext cx="9641713" cy="7699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Windows Kernel</a:t>
            </a:r>
          </a:p>
        </p:txBody>
      </p:sp>
      <p:sp>
        <p:nvSpPr>
          <p:cNvPr id="7" name="Rectangle 6"/>
          <p:cNvSpPr/>
          <p:nvPr/>
        </p:nvSpPr>
        <p:spPr bwMode="auto">
          <a:xfrm>
            <a:off x="5423758" y="3458934"/>
            <a:ext cx="2535966" cy="1705340"/>
          </a:xfrm>
          <a:prstGeom prst="rect">
            <a:avLst/>
          </a:prstGeom>
          <a:solidFill>
            <a:schemeClr val="accent1"/>
          </a:solidFill>
          <a:ln>
            <a:solidFill>
              <a:schemeClr val="tx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Windows Server Container</a:t>
            </a:r>
          </a:p>
        </p:txBody>
      </p:sp>
      <p:sp>
        <p:nvSpPr>
          <p:cNvPr id="10" name="Rectangle 9"/>
          <p:cNvSpPr/>
          <p:nvPr/>
        </p:nvSpPr>
        <p:spPr bwMode="auto">
          <a:xfrm>
            <a:off x="5496437" y="4270024"/>
            <a:ext cx="1149938" cy="821606"/>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System Processes</a:t>
            </a:r>
          </a:p>
        </p:txBody>
      </p:sp>
      <p:sp>
        <p:nvSpPr>
          <p:cNvPr id="11" name="Rectangle 10"/>
          <p:cNvSpPr/>
          <p:nvPr/>
        </p:nvSpPr>
        <p:spPr bwMode="auto">
          <a:xfrm>
            <a:off x="6740231" y="4270024"/>
            <a:ext cx="1144800" cy="821606"/>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Application Process(</a:t>
            </a:r>
            <a:r>
              <a:rPr lang="en-US" sz="1175" dirty="0" err="1">
                <a:solidFill>
                  <a:srgbClr val="0078D7"/>
                </a:solidFill>
                <a:latin typeface="Segoe UI"/>
              </a:rPr>
              <a:t>es</a:t>
            </a:r>
            <a:r>
              <a:rPr lang="en-US" sz="1175" dirty="0">
                <a:solidFill>
                  <a:srgbClr val="0078D7"/>
                </a:solidFill>
                <a:latin typeface="Segoe UI"/>
              </a:rPr>
              <a:t>)</a:t>
            </a:r>
          </a:p>
        </p:txBody>
      </p:sp>
      <p:sp>
        <p:nvSpPr>
          <p:cNvPr id="23" name="Rectangle 22"/>
          <p:cNvSpPr/>
          <p:nvPr/>
        </p:nvSpPr>
        <p:spPr bwMode="auto">
          <a:xfrm>
            <a:off x="1402613" y="2084552"/>
            <a:ext cx="1788743" cy="295202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solidFill>
                  <a:srgbClr val="0078D7"/>
                </a:solidFill>
                <a:latin typeface="Segoe UI"/>
                <a:ea typeface="Segoe UI" pitchFamily="34" charset="0"/>
                <a:cs typeface="Segoe UI" pitchFamily="34" charset="0"/>
              </a:rPr>
              <a:t>System Processes</a:t>
            </a:r>
          </a:p>
        </p:txBody>
      </p:sp>
      <p:sp>
        <p:nvSpPr>
          <p:cNvPr id="24" name="Rectangle 23"/>
          <p:cNvSpPr/>
          <p:nvPr/>
        </p:nvSpPr>
        <p:spPr bwMode="auto">
          <a:xfrm>
            <a:off x="1537404" y="2792067"/>
            <a:ext cx="1494991" cy="5975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0">
                      <a:srgbClr val="FFFFFF"/>
                    </a:gs>
                    <a:gs pos="100000">
                      <a:srgbClr val="FFFFFF"/>
                    </a:gs>
                  </a:gsLst>
                  <a:lin ang="5400000" scaled="0"/>
                </a:gradFill>
                <a:latin typeface="Segoe UI"/>
                <a:ea typeface="Segoe UI" pitchFamily="34" charset="0"/>
                <a:cs typeface="Segoe UI" pitchFamily="34" charset="0"/>
              </a:rPr>
              <a:t>Session Manager</a:t>
            </a:r>
          </a:p>
        </p:txBody>
      </p:sp>
      <p:sp>
        <p:nvSpPr>
          <p:cNvPr id="25" name="Rectangle 24"/>
          <p:cNvSpPr/>
          <p:nvPr/>
        </p:nvSpPr>
        <p:spPr bwMode="auto">
          <a:xfrm>
            <a:off x="1537403" y="3551896"/>
            <a:ext cx="1494991" cy="5642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0">
                      <a:srgbClr val="FFFFFF"/>
                    </a:gs>
                    <a:gs pos="100000">
                      <a:srgbClr val="FFFFFF"/>
                    </a:gs>
                  </a:gsLst>
                  <a:lin ang="5400000" scaled="0"/>
                </a:gradFill>
                <a:latin typeface="Segoe UI"/>
                <a:ea typeface="Segoe UI" pitchFamily="34" charset="0"/>
                <a:cs typeface="Segoe UI" pitchFamily="34" charset="0"/>
              </a:rPr>
              <a:t>Local Security Authority</a:t>
            </a:r>
          </a:p>
        </p:txBody>
      </p:sp>
      <p:sp>
        <p:nvSpPr>
          <p:cNvPr id="27" name="Rectangle 26"/>
          <p:cNvSpPr/>
          <p:nvPr/>
        </p:nvSpPr>
        <p:spPr bwMode="auto">
          <a:xfrm>
            <a:off x="1547713" y="4273511"/>
            <a:ext cx="1494991" cy="5769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err="1">
                <a:gradFill>
                  <a:gsLst>
                    <a:gs pos="0">
                      <a:srgbClr val="FFFFFF"/>
                    </a:gs>
                    <a:gs pos="100000">
                      <a:srgbClr val="FFFFFF"/>
                    </a:gs>
                  </a:gsLst>
                  <a:lin ang="5400000" scaled="0"/>
                </a:gradFill>
                <a:latin typeface="Segoe UI"/>
                <a:ea typeface="Segoe UI" pitchFamily="34" charset="0"/>
                <a:cs typeface="Segoe UI" pitchFamily="34" charset="0"/>
              </a:rPr>
              <a:t>Etc</a:t>
            </a:r>
            <a:r>
              <a:rPr lang="en-US" sz="137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53" name="Rectangle 52"/>
          <p:cNvSpPr/>
          <p:nvPr/>
        </p:nvSpPr>
        <p:spPr bwMode="auto">
          <a:xfrm>
            <a:off x="8240903" y="3458934"/>
            <a:ext cx="2535966" cy="17053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Windows Server Container</a:t>
            </a:r>
          </a:p>
        </p:txBody>
      </p:sp>
      <p:sp>
        <p:nvSpPr>
          <p:cNvPr id="54" name="Rectangle 53"/>
          <p:cNvSpPr/>
          <p:nvPr/>
        </p:nvSpPr>
        <p:spPr bwMode="auto">
          <a:xfrm>
            <a:off x="8313582" y="4270024"/>
            <a:ext cx="1149938" cy="821606"/>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System Processes</a:t>
            </a:r>
          </a:p>
        </p:txBody>
      </p:sp>
      <p:sp>
        <p:nvSpPr>
          <p:cNvPr id="55" name="Rectangle 54"/>
          <p:cNvSpPr/>
          <p:nvPr/>
        </p:nvSpPr>
        <p:spPr bwMode="auto">
          <a:xfrm>
            <a:off x="9557375" y="4270024"/>
            <a:ext cx="1144800" cy="821606"/>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Application Process(</a:t>
            </a:r>
            <a:r>
              <a:rPr lang="en-US" sz="1175" dirty="0" err="1">
                <a:solidFill>
                  <a:srgbClr val="0078D7"/>
                </a:solidFill>
                <a:latin typeface="Segoe UI"/>
              </a:rPr>
              <a:t>es</a:t>
            </a:r>
            <a:r>
              <a:rPr lang="en-US" sz="1175" dirty="0">
                <a:solidFill>
                  <a:srgbClr val="0078D7"/>
                </a:solidFill>
                <a:latin typeface="Segoe UI"/>
              </a:rPr>
              <a:t>)</a:t>
            </a:r>
          </a:p>
        </p:txBody>
      </p:sp>
      <p:sp>
        <p:nvSpPr>
          <p:cNvPr id="22" name="Rectangle 21"/>
          <p:cNvSpPr/>
          <p:nvPr/>
        </p:nvSpPr>
        <p:spPr bwMode="auto">
          <a:xfrm>
            <a:off x="3336456" y="3302019"/>
            <a:ext cx="1788743" cy="173455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solidFill>
                  <a:srgbClr val="0078D7"/>
                </a:solidFill>
                <a:latin typeface="Segoe UI"/>
                <a:ea typeface="Segoe UI" pitchFamily="34" charset="0"/>
                <a:cs typeface="Segoe UI" pitchFamily="34" charset="0"/>
              </a:rPr>
              <a:t>Container Management</a:t>
            </a:r>
          </a:p>
        </p:txBody>
      </p:sp>
      <p:sp>
        <p:nvSpPr>
          <p:cNvPr id="26" name="Rectangle 25"/>
          <p:cNvSpPr/>
          <p:nvPr/>
        </p:nvSpPr>
        <p:spPr bwMode="auto">
          <a:xfrm>
            <a:off x="3483331" y="4028833"/>
            <a:ext cx="1494991" cy="821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Docker Engine</a:t>
            </a:r>
          </a:p>
        </p:txBody>
      </p:sp>
      <p:sp>
        <p:nvSpPr>
          <p:cNvPr id="19" name="TextBox 18"/>
          <p:cNvSpPr txBox="1"/>
          <p:nvPr/>
        </p:nvSpPr>
        <p:spPr>
          <a:xfrm>
            <a:off x="1078300" y="425569"/>
            <a:ext cx="10659375"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Windows Containers – (1) Server Containers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836659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bwMode="auto">
          <a:xfrm>
            <a:off x="8100212" y="1967552"/>
            <a:ext cx="2821105" cy="402305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solidFill>
                  <a:srgbClr val="FFFFFF"/>
                </a:solidFill>
                <a:latin typeface="Segoe UI"/>
                <a:ea typeface="Segoe UI" pitchFamily="34" charset="0"/>
                <a:cs typeface="Segoe UI" pitchFamily="34" charset="0"/>
              </a:rPr>
              <a:t>Hyper-V Isolation</a:t>
            </a:r>
          </a:p>
        </p:txBody>
      </p:sp>
      <p:sp>
        <p:nvSpPr>
          <p:cNvPr id="39" name="Rounded Rectangle 7"/>
          <p:cNvSpPr/>
          <p:nvPr/>
        </p:nvSpPr>
        <p:spPr bwMode="auto">
          <a:xfrm>
            <a:off x="8183124" y="2457010"/>
            <a:ext cx="2645842" cy="3478013"/>
          </a:xfrm>
          <a:prstGeom prst="roundRect">
            <a:avLst>
              <a:gd name="adj" fmla="val 2213"/>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2353" dirty="0">
                <a:solidFill>
                  <a:srgbClr val="0078D7"/>
                </a:solidFill>
                <a:latin typeface="Segoe UI"/>
                <a:ea typeface="Segoe UI" pitchFamily="34" charset="0"/>
                <a:cs typeface="Segoe UI" pitchFamily="34" charset="0"/>
              </a:rPr>
              <a:t>Virtual Machine</a:t>
            </a:r>
            <a:br>
              <a:rPr lang="en-US" sz="2353" dirty="0">
                <a:solidFill>
                  <a:srgbClr val="0078D7"/>
                </a:solidFill>
                <a:latin typeface="Segoe UI"/>
                <a:ea typeface="Segoe UI" pitchFamily="34" charset="0"/>
                <a:cs typeface="Segoe UI" pitchFamily="34" charset="0"/>
              </a:rPr>
            </a:br>
            <a:r>
              <a:rPr lang="en-US" sz="1567" i="1" dirty="0">
                <a:solidFill>
                  <a:srgbClr val="0078D7"/>
                </a:solidFill>
                <a:latin typeface="Segoe UI"/>
                <a:ea typeface="Segoe UI" pitchFamily="34" charset="0"/>
                <a:cs typeface="Segoe UI" pitchFamily="34" charset="0"/>
              </a:rPr>
              <a:t>Specifically Optimized To Run a Container</a:t>
            </a:r>
            <a:endParaRPr lang="en-US" sz="2353" i="1" dirty="0">
              <a:solidFill>
                <a:srgbClr val="0078D7"/>
              </a:solidFill>
              <a:latin typeface="Segoe UI"/>
              <a:ea typeface="Segoe UI" pitchFamily="34" charset="0"/>
              <a:cs typeface="Segoe UI" pitchFamily="34" charset="0"/>
            </a:endParaRPr>
          </a:p>
        </p:txBody>
      </p:sp>
      <p:sp>
        <p:nvSpPr>
          <p:cNvPr id="38" name="Rectangle 37"/>
          <p:cNvSpPr/>
          <p:nvPr/>
        </p:nvSpPr>
        <p:spPr bwMode="auto">
          <a:xfrm>
            <a:off x="1279604" y="6044257"/>
            <a:ext cx="9641714" cy="6232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Hyper-V Hypervisor</a:t>
            </a:r>
          </a:p>
        </p:txBody>
      </p:sp>
      <p:sp>
        <p:nvSpPr>
          <p:cNvPr id="36" name="Rectangle 35"/>
          <p:cNvSpPr/>
          <p:nvPr/>
        </p:nvSpPr>
        <p:spPr>
          <a:xfrm>
            <a:off x="1281360" y="1561713"/>
            <a:ext cx="3998601" cy="3605679"/>
          </a:xfrm>
          <a:prstGeom prst="rect">
            <a:avLst/>
          </a:prstGeom>
          <a:ln>
            <a:solidFill>
              <a:schemeClr val="accent1">
                <a:alpha val="50000"/>
              </a:schemeClr>
            </a:solidFill>
          </a:ln>
        </p:spPr>
        <p:style>
          <a:lnRef idx="3">
            <a:schemeClr val="lt1"/>
          </a:lnRef>
          <a:fillRef idx="1">
            <a:schemeClr val="accent1"/>
          </a:fillRef>
          <a:effectRef idx="1">
            <a:schemeClr val="accent1"/>
          </a:effectRef>
          <a:fontRef idx="minor">
            <a:schemeClr val="lt1"/>
          </a:fontRef>
        </p:style>
        <p:txBody>
          <a:bodyPr rtlCol="0" anchor="t"/>
          <a:lstStyle/>
          <a:p>
            <a:pPr algn="ctr" defTabSz="914367">
              <a:defRPr/>
            </a:pPr>
            <a:r>
              <a:rPr lang="en-US" sz="1765" dirty="0">
                <a:solidFill>
                  <a:srgbClr val="FFFFFF"/>
                </a:solidFill>
                <a:latin typeface="Segoe UI"/>
              </a:rPr>
              <a:t>Host User Mode</a:t>
            </a:r>
          </a:p>
        </p:txBody>
      </p:sp>
      <p:sp>
        <p:nvSpPr>
          <p:cNvPr id="3" name="Rectangle 2"/>
          <p:cNvSpPr/>
          <p:nvPr/>
        </p:nvSpPr>
        <p:spPr bwMode="auto">
          <a:xfrm>
            <a:off x="1279605" y="5220621"/>
            <a:ext cx="6686495" cy="7699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Windows Kernel</a:t>
            </a:r>
          </a:p>
        </p:txBody>
      </p:sp>
      <p:sp>
        <p:nvSpPr>
          <p:cNvPr id="7" name="Rectangle 6"/>
          <p:cNvSpPr/>
          <p:nvPr/>
        </p:nvSpPr>
        <p:spPr bwMode="auto">
          <a:xfrm>
            <a:off x="5423758" y="3458934"/>
            <a:ext cx="2535966" cy="1705340"/>
          </a:xfrm>
          <a:prstGeom prst="rect">
            <a:avLst/>
          </a:prstGeom>
          <a:solidFill>
            <a:schemeClr val="accent1"/>
          </a:solidFill>
          <a:ln>
            <a:solidFill>
              <a:schemeClr val="tx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Windows Server Container</a:t>
            </a:r>
          </a:p>
        </p:txBody>
      </p:sp>
      <p:sp>
        <p:nvSpPr>
          <p:cNvPr id="10" name="Rectangle 9"/>
          <p:cNvSpPr/>
          <p:nvPr/>
        </p:nvSpPr>
        <p:spPr bwMode="auto">
          <a:xfrm>
            <a:off x="5496437" y="4270024"/>
            <a:ext cx="1149938" cy="821606"/>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System Processes</a:t>
            </a:r>
          </a:p>
        </p:txBody>
      </p:sp>
      <p:sp>
        <p:nvSpPr>
          <p:cNvPr id="11" name="Rectangle 10"/>
          <p:cNvSpPr/>
          <p:nvPr/>
        </p:nvSpPr>
        <p:spPr bwMode="auto">
          <a:xfrm>
            <a:off x="6740231" y="4270024"/>
            <a:ext cx="1144800" cy="821606"/>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Application Process(</a:t>
            </a:r>
            <a:r>
              <a:rPr lang="en-US" sz="1175" dirty="0" err="1">
                <a:solidFill>
                  <a:srgbClr val="0078D7"/>
                </a:solidFill>
                <a:latin typeface="Segoe UI"/>
              </a:rPr>
              <a:t>es</a:t>
            </a:r>
            <a:r>
              <a:rPr lang="en-US" sz="1175" dirty="0">
                <a:solidFill>
                  <a:srgbClr val="0078D7"/>
                </a:solidFill>
                <a:latin typeface="Segoe UI"/>
              </a:rPr>
              <a:t>)</a:t>
            </a:r>
          </a:p>
        </p:txBody>
      </p:sp>
      <p:sp>
        <p:nvSpPr>
          <p:cNvPr id="23" name="Rectangle 22"/>
          <p:cNvSpPr/>
          <p:nvPr/>
        </p:nvSpPr>
        <p:spPr bwMode="auto">
          <a:xfrm>
            <a:off x="1402613" y="2084552"/>
            <a:ext cx="1788743" cy="295202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solidFill>
                  <a:srgbClr val="0078D7"/>
                </a:solidFill>
                <a:latin typeface="Segoe UI"/>
                <a:ea typeface="Segoe UI" pitchFamily="34" charset="0"/>
                <a:cs typeface="Segoe UI" pitchFamily="34" charset="0"/>
              </a:rPr>
              <a:t>System Processes</a:t>
            </a:r>
          </a:p>
        </p:txBody>
      </p:sp>
      <p:sp>
        <p:nvSpPr>
          <p:cNvPr id="24" name="Rectangle 23"/>
          <p:cNvSpPr/>
          <p:nvPr/>
        </p:nvSpPr>
        <p:spPr bwMode="auto">
          <a:xfrm>
            <a:off x="1537404" y="2792067"/>
            <a:ext cx="1494991" cy="5975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0">
                      <a:srgbClr val="FFFFFF"/>
                    </a:gs>
                    <a:gs pos="100000">
                      <a:srgbClr val="FFFFFF"/>
                    </a:gs>
                  </a:gsLst>
                  <a:lin ang="5400000" scaled="0"/>
                </a:gradFill>
                <a:latin typeface="Segoe UI"/>
                <a:ea typeface="Segoe UI" pitchFamily="34" charset="0"/>
                <a:cs typeface="Segoe UI" pitchFamily="34" charset="0"/>
              </a:rPr>
              <a:t>Session Manager</a:t>
            </a:r>
          </a:p>
        </p:txBody>
      </p:sp>
      <p:sp>
        <p:nvSpPr>
          <p:cNvPr id="25" name="Rectangle 24"/>
          <p:cNvSpPr/>
          <p:nvPr/>
        </p:nvSpPr>
        <p:spPr bwMode="auto">
          <a:xfrm>
            <a:off x="1537403" y="3551896"/>
            <a:ext cx="1494991" cy="5642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0">
                      <a:srgbClr val="FFFFFF"/>
                    </a:gs>
                    <a:gs pos="100000">
                      <a:srgbClr val="FFFFFF"/>
                    </a:gs>
                  </a:gsLst>
                  <a:lin ang="5400000" scaled="0"/>
                </a:gradFill>
                <a:latin typeface="Segoe UI"/>
                <a:ea typeface="Segoe UI" pitchFamily="34" charset="0"/>
                <a:cs typeface="Segoe UI" pitchFamily="34" charset="0"/>
              </a:rPr>
              <a:t>Local Security Authority</a:t>
            </a:r>
          </a:p>
        </p:txBody>
      </p:sp>
      <p:sp>
        <p:nvSpPr>
          <p:cNvPr id="27" name="Rectangle 26"/>
          <p:cNvSpPr/>
          <p:nvPr/>
        </p:nvSpPr>
        <p:spPr bwMode="auto">
          <a:xfrm>
            <a:off x="1547713" y="4273511"/>
            <a:ext cx="1494991" cy="5769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err="1">
                <a:gradFill>
                  <a:gsLst>
                    <a:gs pos="0">
                      <a:srgbClr val="FFFFFF"/>
                    </a:gs>
                    <a:gs pos="100000">
                      <a:srgbClr val="FFFFFF"/>
                    </a:gs>
                  </a:gsLst>
                  <a:lin ang="5400000" scaled="0"/>
                </a:gradFill>
                <a:latin typeface="Segoe UI"/>
                <a:ea typeface="Segoe UI" pitchFamily="34" charset="0"/>
                <a:cs typeface="Segoe UI" pitchFamily="34" charset="0"/>
              </a:rPr>
              <a:t>Etc</a:t>
            </a:r>
            <a:r>
              <a:rPr lang="en-US" sz="1371"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41" name="Rectangle 40"/>
          <p:cNvSpPr/>
          <p:nvPr/>
        </p:nvSpPr>
        <p:spPr bwMode="auto">
          <a:xfrm>
            <a:off x="8229509" y="5216951"/>
            <a:ext cx="2547360" cy="64099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Windows Kernel</a:t>
            </a:r>
          </a:p>
        </p:txBody>
      </p:sp>
      <p:sp>
        <p:nvSpPr>
          <p:cNvPr id="53" name="Rectangle 52"/>
          <p:cNvSpPr/>
          <p:nvPr/>
        </p:nvSpPr>
        <p:spPr bwMode="auto">
          <a:xfrm>
            <a:off x="8240903" y="3458934"/>
            <a:ext cx="2535966" cy="170534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a:ea typeface="Segoe UI" pitchFamily="34" charset="0"/>
                <a:cs typeface="Segoe UI" pitchFamily="34" charset="0"/>
              </a:rPr>
              <a:t>Windows Server Container</a:t>
            </a:r>
          </a:p>
        </p:txBody>
      </p:sp>
      <p:sp>
        <p:nvSpPr>
          <p:cNvPr id="54" name="Rectangle 53"/>
          <p:cNvSpPr/>
          <p:nvPr/>
        </p:nvSpPr>
        <p:spPr bwMode="auto">
          <a:xfrm>
            <a:off x="8313582" y="4270024"/>
            <a:ext cx="1149938" cy="821606"/>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System Processes</a:t>
            </a:r>
          </a:p>
        </p:txBody>
      </p:sp>
      <p:sp>
        <p:nvSpPr>
          <p:cNvPr id="55" name="Rectangle 54"/>
          <p:cNvSpPr/>
          <p:nvPr/>
        </p:nvSpPr>
        <p:spPr bwMode="auto">
          <a:xfrm>
            <a:off x="9557375" y="4270024"/>
            <a:ext cx="1144800" cy="821606"/>
          </a:xfrm>
          <a:prstGeom prst="rect">
            <a:avLst/>
          </a:prstGeom>
          <a:ln>
            <a:solidFill>
              <a:schemeClr val="tx2"/>
            </a:solid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175" dirty="0">
                <a:solidFill>
                  <a:srgbClr val="0078D7"/>
                </a:solidFill>
                <a:latin typeface="Segoe UI"/>
              </a:rPr>
              <a:t>Application Process(</a:t>
            </a:r>
            <a:r>
              <a:rPr lang="en-US" sz="1175" dirty="0" err="1">
                <a:solidFill>
                  <a:srgbClr val="0078D7"/>
                </a:solidFill>
                <a:latin typeface="Segoe UI"/>
              </a:rPr>
              <a:t>es</a:t>
            </a:r>
            <a:r>
              <a:rPr lang="en-US" sz="1175" dirty="0">
                <a:solidFill>
                  <a:srgbClr val="0078D7"/>
                </a:solidFill>
                <a:latin typeface="Segoe UI"/>
              </a:rPr>
              <a:t>)</a:t>
            </a:r>
          </a:p>
        </p:txBody>
      </p:sp>
      <p:sp>
        <p:nvSpPr>
          <p:cNvPr id="22" name="Rectangle 21"/>
          <p:cNvSpPr/>
          <p:nvPr/>
        </p:nvSpPr>
        <p:spPr bwMode="auto">
          <a:xfrm>
            <a:off x="3336456" y="3302019"/>
            <a:ext cx="1788743" cy="173455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solidFill>
                  <a:srgbClr val="0078D7"/>
                </a:solidFill>
                <a:latin typeface="Segoe UI"/>
                <a:ea typeface="Segoe UI" pitchFamily="34" charset="0"/>
                <a:cs typeface="Segoe UI" pitchFamily="34" charset="0"/>
              </a:rPr>
              <a:t>Container Management</a:t>
            </a:r>
          </a:p>
        </p:txBody>
      </p:sp>
      <p:sp>
        <p:nvSpPr>
          <p:cNvPr id="26" name="Rectangle 25"/>
          <p:cNvSpPr/>
          <p:nvPr/>
        </p:nvSpPr>
        <p:spPr bwMode="auto">
          <a:xfrm>
            <a:off x="3483331" y="4028833"/>
            <a:ext cx="1494991" cy="8216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765" dirty="0">
                <a:gradFill>
                  <a:gsLst>
                    <a:gs pos="0">
                      <a:srgbClr val="FFFFFF"/>
                    </a:gs>
                    <a:gs pos="100000">
                      <a:srgbClr val="FFFFFF"/>
                    </a:gs>
                  </a:gsLst>
                  <a:lin ang="5400000" scaled="0"/>
                </a:gradFill>
                <a:latin typeface="Segoe UI"/>
                <a:ea typeface="Segoe UI" pitchFamily="34" charset="0"/>
                <a:cs typeface="Segoe UI" pitchFamily="34" charset="0"/>
              </a:rPr>
              <a:t>Docker Engine</a:t>
            </a:r>
          </a:p>
        </p:txBody>
      </p:sp>
      <p:sp>
        <p:nvSpPr>
          <p:cNvPr id="29" name="TextBox 28"/>
          <p:cNvSpPr txBox="1"/>
          <p:nvPr/>
        </p:nvSpPr>
        <p:spPr>
          <a:xfrm>
            <a:off x="1078300" y="425569"/>
            <a:ext cx="10659375"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Windows Containers – (2) Hyper-V Isolation</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1512746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bwMode="auto">
          <a:xfrm>
            <a:off x="269241" y="1189494"/>
            <a:ext cx="11655840" cy="2762421"/>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defRPr/>
            </a:pPr>
            <a:r>
              <a:rPr lang="en-US" sz="3137" dirty="0" err="1">
                <a:gradFill>
                  <a:gsLst>
                    <a:gs pos="5439">
                      <a:srgbClr val="F8F8F8"/>
                    </a:gs>
                    <a:gs pos="10000">
                      <a:srgbClr val="F8F8F8"/>
                    </a:gs>
                  </a:gsLst>
                  <a:lin ang="5400000" scaled="0"/>
                </a:gradFill>
                <a:latin typeface="Segoe UI"/>
              </a:rPr>
              <a:t>NodeJS</a:t>
            </a:r>
            <a:r>
              <a:rPr lang="en-US" sz="3137" dirty="0">
                <a:gradFill>
                  <a:gsLst>
                    <a:gs pos="5439">
                      <a:srgbClr val="F8F8F8"/>
                    </a:gs>
                    <a:gs pos="10000">
                      <a:srgbClr val="F8F8F8"/>
                    </a:gs>
                  </a:gsLst>
                  <a:lin ang="5400000" scaled="0"/>
                </a:gradFill>
                <a:latin typeface="Segoe UI"/>
              </a:rPr>
              <a:t> with Nano Server</a:t>
            </a:r>
          </a:p>
        </p:txBody>
      </p:sp>
      <p:sp>
        <p:nvSpPr>
          <p:cNvPr id="6" name="Rectangle: Rounded Corners 5"/>
          <p:cNvSpPr/>
          <p:nvPr/>
        </p:nvSpPr>
        <p:spPr bwMode="auto">
          <a:xfrm>
            <a:off x="400549" y="1936514"/>
            <a:ext cx="5602655" cy="104582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Windows Server Container</a:t>
            </a:r>
          </a:p>
          <a:p>
            <a:pPr algn="ctr" defTabSz="914102" fontAlgn="base">
              <a:spcBef>
                <a:spcPct val="0"/>
              </a:spcBef>
              <a:spcAft>
                <a:spcPct val="0"/>
              </a:spcAft>
              <a:defRPr/>
            </a:pPr>
            <a:r>
              <a:rPr lang="en-US" sz="2353" b="1" dirty="0">
                <a:solidFill>
                  <a:srgbClr val="505050"/>
                </a:solidFill>
                <a:latin typeface="Segoe UI"/>
              </a:rPr>
              <a:t>Under 600 Milliseconds!</a:t>
            </a:r>
            <a:endParaRPr lang="en-US" sz="2353" dirty="0">
              <a:solidFill>
                <a:srgbClr val="505050"/>
              </a:solidFill>
              <a:latin typeface="Segoe UI"/>
            </a:endParaRPr>
          </a:p>
        </p:txBody>
      </p:sp>
      <p:sp>
        <p:nvSpPr>
          <p:cNvPr id="7" name="Rectangle: Rounded Corners 6"/>
          <p:cNvSpPr/>
          <p:nvPr/>
        </p:nvSpPr>
        <p:spPr bwMode="auto">
          <a:xfrm>
            <a:off x="400549" y="3130193"/>
            <a:ext cx="11393226" cy="615762"/>
          </a:xfrm>
          <a:prstGeom prst="roundRect">
            <a:avLst>
              <a:gd name="adj" fmla="val 4174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A virtual machine takes ~</a:t>
            </a:r>
            <a:r>
              <a:rPr lang="en-US" sz="2353" b="1" dirty="0">
                <a:solidFill>
                  <a:srgbClr val="505050"/>
                </a:solidFill>
                <a:latin typeface="Segoe UI"/>
              </a:rPr>
              <a:t>3 seconds</a:t>
            </a:r>
            <a:endParaRPr lang="en-US" sz="2353" dirty="0">
              <a:solidFill>
                <a:srgbClr val="505050"/>
              </a:solidFill>
              <a:latin typeface="Segoe UI"/>
            </a:endParaRPr>
          </a:p>
        </p:txBody>
      </p:sp>
      <p:sp>
        <p:nvSpPr>
          <p:cNvPr id="8" name="Rectangle: Rounded Corners 7"/>
          <p:cNvSpPr/>
          <p:nvPr/>
        </p:nvSpPr>
        <p:spPr bwMode="auto">
          <a:xfrm>
            <a:off x="6191119" y="1919923"/>
            <a:ext cx="5602655" cy="107901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With Hyper-V Isolation</a:t>
            </a:r>
          </a:p>
          <a:p>
            <a:pPr algn="ctr" defTabSz="914102" fontAlgn="base">
              <a:spcBef>
                <a:spcPct val="0"/>
              </a:spcBef>
              <a:spcAft>
                <a:spcPct val="0"/>
              </a:spcAft>
              <a:defRPr/>
            </a:pPr>
            <a:r>
              <a:rPr lang="en-US" sz="2353" b="1" dirty="0">
                <a:solidFill>
                  <a:srgbClr val="505050"/>
                </a:solidFill>
                <a:latin typeface="Segoe UI"/>
              </a:rPr>
              <a:t>~1.75 seconds</a:t>
            </a:r>
            <a:endParaRPr lang="en-US" sz="2353" dirty="0">
              <a:solidFill>
                <a:srgbClr val="505050"/>
              </a:solidFill>
              <a:latin typeface="Segoe UI"/>
            </a:endParaRPr>
          </a:p>
        </p:txBody>
      </p:sp>
      <p:sp>
        <p:nvSpPr>
          <p:cNvPr id="13" name="Rectangle: Rounded Corners 12"/>
          <p:cNvSpPr/>
          <p:nvPr/>
        </p:nvSpPr>
        <p:spPr bwMode="auto">
          <a:xfrm>
            <a:off x="269241" y="4051487"/>
            <a:ext cx="11655840" cy="2762421"/>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defRPr/>
            </a:pPr>
            <a:r>
              <a:rPr lang="en-US" sz="3137" dirty="0" err="1">
                <a:gradFill>
                  <a:gsLst>
                    <a:gs pos="5439">
                      <a:srgbClr val="F8F8F8"/>
                    </a:gs>
                    <a:gs pos="10000">
                      <a:srgbClr val="F8F8F8"/>
                    </a:gs>
                  </a:gsLst>
                  <a:lin ang="5400000" scaled="0"/>
                </a:gradFill>
                <a:latin typeface="Segoe UI"/>
              </a:rPr>
              <a:t>NodeJS</a:t>
            </a:r>
            <a:r>
              <a:rPr lang="en-US" sz="3137" dirty="0">
                <a:gradFill>
                  <a:gsLst>
                    <a:gs pos="5439">
                      <a:srgbClr val="F8F8F8"/>
                    </a:gs>
                    <a:gs pos="10000">
                      <a:srgbClr val="F8F8F8"/>
                    </a:gs>
                  </a:gsLst>
                  <a:lin ang="5400000" scaled="0"/>
                </a:gradFill>
                <a:latin typeface="Segoe UI"/>
              </a:rPr>
              <a:t> with Windows Server Core</a:t>
            </a:r>
          </a:p>
        </p:txBody>
      </p:sp>
      <p:sp>
        <p:nvSpPr>
          <p:cNvPr id="14" name="Rectangle: Rounded Corners 13"/>
          <p:cNvSpPr/>
          <p:nvPr/>
        </p:nvSpPr>
        <p:spPr bwMode="auto">
          <a:xfrm>
            <a:off x="400549" y="4798507"/>
            <a:ext cx="5602655" cy="104582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Windows Server Container</a:t>
            </a:r>
          </a:p>
          <a:p>
            <a:pPr algn="ctr" defTabSz="914102" fontAlgn="base">
              <a:spcBef>
                <a:spcPct val="0"/>
              </a:spcBef>
              <a:spcAft>
                <a:spcPct val="0"/>
              </a:spcAft>
              <a:defRPr/>
            </a:pPr>
            <a:r>
              <a:rPr lang="en-US" sz="2353" b="1" dirty="0">
                <a:solidFill>
                  <a:srgbClr val="505050"/>
                </a:solidFill>
                <a:latin typeface="Segoe UI"/>
              </a:rPr>
              <a:t>~1 second</a:t>
            </a:r>
            <a:endParaRPr lang="en-US" sz="2353" dirty="0">
              <a:solidFill>
                <a:srgbClr val="505050"/>
              </a:solidFill>
              <a:latin typeface="Segoe UI"/>
            </a:endParaRPr>
          </a:p>
        </p:txBody>
      </p:sp>
      <p:sp>
        <p:nvSpPr>
          <p:cNvPr id="15" name="Rectangle: Rounded Corners 14"/>
          <p:cNvSpPr/>
          <p:nvPr/>
        </p:nvSpPr>
        <p:spPr bwMode="auto">
          <a:xfrm>
            <a:off x="400549" y="5992186"/>
            <a:ext cx="11393226" cy="615762"/>
          </a:xfrm>
          <a:prstGeom prst="roundRect">
            <a:avLst>
              <a:gd name="adj" fmla="val 4174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A virtual machine takes ~</a:t>
            </a:r>
            <a:r>
              <a:rPr lang="en-US" sz="2353" b="1" dirty="0">
                <a:solidFill>
                  <a:srgbClr val="505050"/>
                </a:solidFill>
                <a:latin typeface="Segoe UI"/>
              </a:rPr>
              <a:t>5 seconds to over a min</a:t>
            </a:r>
            <a:endParaRPr lang="en-US" sz="2353" dirty="0">
              <a:solidFill>
                <a:srgbClr val="505050"/>
              </a:solidFill>
              <a:latin typeface="Segoe UI"/>
            </a:endParaRPr>
          </a:p>
        </p:txBody>
      </p:sp>
      <p:sp>
        <p:nvSpPr>
          <p:cNvPr id="16" name="Rectangle: Rounded Corners 15"/>
          <p:cNvSpPr/>
          <p:nvPr/>
        </p:nvSpPr>
        <p:spPr bwMode="auto">
          <a:xfrm>
            <a:off x="6191119" y="4781916"/>
            <a:ext cx="5602655" cy="107901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With Hyper-V Isolation</a:t>
            </a:r>
          </a:p>
          <a:p>
            <a:pPr algn="ctr" defTabSz="914102" fontAlgn="base">
              <a:spcBef>
                <a:spcPct val="0"/>
              </a:spcBef>
              <a:spcAft>
                <a:spcPct val="0"/>
              </a:spcAft>
              <a:defRPr/>
            </a:pPr>
            <a:r>
              <a:rPr lang="en-US" sz="2353" b="1" dirty="0">
                <a:solidFill>
                  <a:srgbClr val="505050"/>
                </a:solidFill>
                <a:latin typeface="Segoe UI"/>
              </a:rPr>
              <a:t>~3.3 seconds</a:t>
            </a:r>
            <a:endParaRPr lang="en-US" sz="2353" dirty="0">
              <a:solidFill>
                <a:srgbClr val="505050"/>
              </a:solidFill>
              <a:latin typeface="Segoe UI"/>
            </a:endParaRPr>
          </a:p>
        </p:txBody>
      </p:sp>
      <p:sp>
        <p:nvSpPr>
          <p:cNvPr id="12" name="TextBox 11"/>
          <p:cNvSpPr txBox="1"/>
          <p:nvPr/>
        </p:nvSpPr>
        <p:spPr>
          <a:xfrm>
            <a:off x="1078300" y="425569"/>
            <a:ext cx="10659375"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Windows Containers – </a:t>
            </a:r>
            <a:r>
              <a:rPr lang="en-GB" sz="3600" b="1" dirty="0" err="1">
                <a:latin typeface="Segoe UI Light" panose="020B0502040204020203" pitchFamily="34" charset="0"/>
                <a:cs typeface="Segoe UI Light" panose="020B0502040204020203" pitchFamily="34" charset="0"/>
              </a:rPr>
              <a:t>Startup</a:t>
            </a:r>
            <a:r>
              <a:rPr lang="en-GB" sz="3600" b="1" dirty="0">
                <a:latin typeface="Segoe UI Light" panose="020B0502040204020203" pitchFamily="34" charset="0"/>
                <a:cs typeface="Segoe UI Light" panose="020B0502040204020203" pitchFamily="34" charset="0"/>
              </a:rPr>
              <a:t> Performance</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1202486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bwMode="auto">
          <a:xfrm>
            <a:off x="269241" y="1189494"/>
            <a:ext cx="11655840" cy="2762421"/>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defRPr/>
            </a:pPr>
            <a:r>
              <a:rPr lang="en-US" sz="3137" dirty="0" err="1">
                <a:gradFill>
                  <a:gsLst>
                    <a:gs pos="5439">
                      <a:srgbClr val="F8F8F8"/>
                    </a:gs>
                    <a:gs pos="10000">
                      <a:srgbClr val="F8F8F8"/>
                    </a:gs>
                  </a:gsLst>
                  <a:lin ang="5400000" scaled="0"/>
                </a:gradFill>
                <a:latin typeface="Segoe UI"/>
              </a:rPr>
              <a:t>NodeJS</a:t>
            </a:r>
            <a:r>
              <a:rPr lang="en-US" sz="3137" dirty="0">
                <a:gradFill>
                  <a:gsLst>
                    <a:gs pos="5439">
                      <a:srgbClr val="F8F8F8"/>
                    </a:gs>
                    <a:gs pos="10000">
                      <a:srgbClr val="F8F8F8"/>
                    </a:gs>
                  </a:gsLst>
                  <a:lin ang="5400000" scaled="0"/>
                </a:gradFill>
                <a:latin typeface="Segoe UI"/>
              </a:rPr>
              <a:t> with Nano Server</a:t>
            </a:r>
          </a:p>
        </p:txBody>
      </p:sp>
      <p:sp>
        <p:nvSpPr>
          <p:cNvPr id="6" name="Rectangle: Rounded Corners 5"/>
          <p:cNvSpPr/>
          <p:nvPr/>
        </p:nvSpPr>
        <p:spPr bwMode="auto">
          <a:xfrm>
            <a:off x="400549" y="1936514"/>
            <a:ext cx="5602655" cy="186599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Windows Server Container</a:t>
            </a:r>
          </a:p>
          <a:p>
            <a:pPr algn="ctr" defTabSz="914102" fontAlgn="base">
              <a:spcBef>
                <a:spcPct val="0"/>
              </a:spcBef>
              <a:spcAft>
                <a:spcPct val="0"/>
              </a:spcAft>
              <a:defRPr/>
            </a:pPr>
            <a:endParaRPr lang="en-US" sz="2353" dirty="0">
              <a:solidFill>
                <a:srgbClr val="505050"/>
              </a:solidFill>
              <a:latin typeface="Segoe UI"/>
            </a:endParaRPr>
          </a:p>
          <a:p>
            <a:pPr algn="ctr" defTabSz="914102" fontAlgn="base">
              <a:spcBef>
                <a:spcPct val="0"/>
              </a:spcBef>
              <a:spcAft>
                <a:spcPct val="0"/>
              </a:spcAft>
              <a:defRPr/>
            </a:pPr>
            <a:r>
              <a:rPr lang="en-US" sz="2353" dirty="0">
                <a:solidFill>
                  <a:srgbClr val="505050"/>
                </a:solidFill>
                <a:latin typeface="Segoe UI"/>
              </a:rPr>
              <a:t>First Container </a:t>
            </a:r>
            <a:r>
              <a:rPr lang="en-US" sz="2353" b="1" dirty="0">
                <a:solidFill>
                  <a:srgbClr val="505050"/>
                </a:solidFill>
                <a:latin typeface="Segoe UI"/>
              </a:rPr>
              <a:t>~120MB</a:t>
            </a:r>
          </a:p>
          <a:p>
            <a:pPr algn="ctr" defTabSz="914102" fontAlgn="base">
              <a:spcBef>
                <a:spcPct val="0"/>
              </a:spcBef>
              <a:spcAft>
                <a:spcPct val="0"/>
              </a:spcAft>
              <a:defRPr/>
            </a:pPr>
            <a:r>
              <a:rPr lang="en-US" sz="2353" dirty="0">
                <a:solidFill>
                  <a:srgbClr val="505050"/>
                </a:solidFill>
                <a:latin typeface="Segoe UI"/>
              </a:rPr>
              <a:t>Additional Containers </a:t>
            </a:r>
            <a:r>
              <a:rPr lang="en-US" sz="2353" b="1" dirty="0">
                <a:solidFill>
                  <a:srgbClr val="505050"/>
                </a:solidFill>
                <a:latin typeface="Segoe UI"/>
              </a:rPr>
              <a:t>~75MB</a:t>
            </a:r>
          </a:p>
        </p:txBody>
      </p:sp>
      <p:sp>
        <p:nvSpPr>
          <p:cNvPr id="8" name="Rectangle: Rounded Corners 7"/>
          <p:cNvSpPr/>
          <p:nvPr/>
        </p:nvSpPr>
        <p:spPr bwMode="auto">
          <a:xfrm>
            <a:off x="6191119" y="1919923"/>
            <a:ext cx="5602655" cy="188258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With Hyper-V Isolation</a:t>
            </a:r>
          </a:p>
          <a:p>
            <a:pPr algn="ctr" defTabSz="914102" fontAlgn="base">
              <a:spcBef>
                <a:spcPct val="0"/>
              </a:spcBef>
              <a:spcAft>
                <a:spcPct val="0"/>
              </a:spcAft>
              <a:defRPr/>
            </a:pPr>
            <a:endParaRPr lang="en-US" sz="2353" dirty="0">
              <a:solidFill>
                <a:srgbClr val="505050"/>
              </a:solidFill>
              <a:latin typeface="Segoe UI"/>
            </a:endParaRPr>
          </a:p>
          <a:p>
            <a:pPr algn="ctr" defTabSz="914102" fontAlgn="base">
              <a:spcBef>
                <a:spcPct val="0"/>
              </a:spcBef>
              <a:spcAft>
                <a:spcPct val="0"/>
              </a:spcAft>
              <a:defRPr/>
            </a:pPr>
            <a:r>
              <a:rPr lang="en-US" sz="2353" dirty="0">
                <a:solidFill>
                  <a:srgbClr val="505050"/>
                </a:solidFill>
                <a:latin typeface="Segoe UI"/>
              </a:rPr>
              <a:t>First Container </a:t>
            </a:r>
            <a:r>
              <a:rPr lang="en-US" sz="2353" b="1" dirty="0">
                <a:solidFill>
                  <a:srgbClr val="505050"/>
                </a:solidFill>
                <a:latin typeface="Segoe UI"/>
              </a:rPr>
              <a:t>~340MB</a:t>
            </a:r>
          </a:p>
          <a:p>
            <a:pPr algn="ctr" defTabSz="914102" fontAlgn="base">
              <a:spcBef>
                <a:spcPct val="0"/>
              </a:spcBef>
              <a:spcAft>
                <a:spcPct val="0"/>
              </a:spcAft>
              <a:defRPr/>
            </a:pPr>
            <a:r>
              <a:rPr lang="en-US" sz="2353" dirty="0">
                <a:solidFill>
                  <a:srgbClr val="505050"/>
                </a:solidFill>
                <a:latin typeface="Segoe UI"/>
              </a:rPr>
              <a:t>Additional Containers </a:t>
            </a:r>
            <a:r>
              <a:rPr lang="en-US" sz="2353" b="1" dirty="0">
                <a:solidFill>
                  <a:srgbClr val="505050"/>
                </a:solidFill>
                <a:latin typeface="Segoe UI"/>
              </a:rPr>
              <a:t>~150MB</a:t>
            </a:r>
          </a:p>
        </p:txBody>
      </p:sp>
      <p:sp>
        <p:nvSpPr>
          <p:cNvPr id="13" name="Rectangle: Rounded Corners 12"/>
          <p:cNvSpPr/>
          <p:nvPr/>
        </p:nvSpPr>
        <p:spPr bwMode="auto">
          <a:xfrm>
            <a:off x="269241" y="4051487"/>
            <a:ext cx="11655840" cy="2762421"/>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102" fontAlgn="base">
              <a:spcBef>
                <a:spcPct val="0"/>
              </a:spcBef>
              <a:spcAft>
                <a:spcPct val="0"/>
              </a:spcAft>
              <a:defRPr/>
            </a:pPr>
            <a:r>
              <a:rPr lang="en-US" sz="3137" dirty="0" err="1">
                <a:gradFill>
                  <a:gsLst>
                    <a:gs pos="5439">
                      <a:srgbClr val="F8F8F8"/>
                    </a:gs>
                    <a:gs pos="10000">
                      <a:srgbClr val="F8F8F8"/>
                    </a:gs>
                  </a:gsLst>
                  <a:lin ang="5400000" scaled="0"/>
                </a:gradFill>
                <a:latin typeface="Segoe UI"/>
              </a:rPr>
              <a:t>NodeJS</a:t>
            </a:r>
            <a:r>
              <a:rPr lang="en-US" sz="3137" dirty="0">
                <a:gradFill>
                  <a:gsLst>
                    <a:gs pos="5439">
                      <a:srgbClr val="F8F8F8"/>
                    </a:gs>
                    <a:gs pos="10000">
                      <a:srgbClr val="F8F8F8"/>
                    </a:gs>
                  </a:gsLst>
                  <a:lin ang="5400000" scaled="0"/>
                </a:gradFill>
                <a:latin typeface="Segoe UI"/>
              </a:rPr>
              <a:t> with Windows Server Core</a:t>
            </a:r>
          </a:p>
        </p:txBody>
      </p:sp>
      <p:sp>
        <p:nvSpPr>
          <p:cNvPr id="14" name="Rectangle: Rounded Corners 13"/>
          <p:cNvSpPr/>
          <p:nvPr/>
        </p:nvSpPr>
        <p:spPr bwMode="auto">
          <a:xfrm>
            <a:off x="400549" y="4798507"/>
            <a:ext cx="5602655" cy="184268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dirty="0">
                <a:solidFill>
                  <a:srgbClr val="505050"/>
                </a:solidFill>
                <a:latin typeface="Segoe UI"/>
              </a:rPr>
              <a:t>Windows Server Container</a:t>
            </a:r>
          </a:p>
          <a:p>
            <a:pPr algn="ctr" defTabSz="914102" fontAlgn="base">
              <a:spcBef>
                <a:spcPct val="0"/>
              </a:spcBef>
              <a:spcAft>
                <a:spcPct val="0"/>
              </a:spcAft>
              <a:defRPr/>
            </a:pPr>
            <a:endParaRPr lang="en-US" sz="2353" dirty="0">
              <a:solidFill>
                <a:srgbClr val="505050"/>
              </a:solidFill>
              <a:latin typeface="Segoe UI"/>
            </a:endParaRPr>
          </a:p>
          <a:p>
            <a:pPr algn="ctr" defTabSz="914102" fontAlgn="base">
              <a:spcBef>
                <a:spcPct val="0"/>
              </a:spcBef>
              <a:spcAft>
                <a:spcPct val="0"/>
              </a:spcAft>
              <a:defRPr/>
            </a:pPr>
            <a:r>
              <a:rPr lang="en-US" sz="2353" dirty="0">
                <a:solidFill>
                  <a:srgbClr val="505050"/>
                </a:solidFill>
                <a:latin typeface="Segoe UI"/>
              </a:rPr>
              <a:t>First Container </a:t>
            </a:r>
            <a:r>
              <a:rPr lang="en-US" sz="2353" b="1" dirty="0">
                <a:solidFill>
                  <a:srgbClr val="505050"/>
                </a:solidFill>
                <a:latin typeface="Segoe UI"/>
              </a:rPr>
              <a:t>~150MB</a:t>
            </a:r>
          </a:p>
          <a:p>
            <a:pPr algn="ctr" defTabSz="914102" fontAlgn="base">
              <a:spcBef>
                <a:spcPct val="0"/>
              </a:spcBef>
              <a:spcAft>
                <a:spcPct val="0"/>
              </a:spcAft>
              <a:defRPr/>
            </a:pPr>
            <a:r>
              <a:rPr lang="en-US" sz="2353" dirty="0">
                <a:solidFill>
                  <a:srgbClr val="505050"/>
                </a:solidFill>
                <a:latin typeface="Segoe UI"/>
              </a:rPr>
              <a:t>Additional Containers </a:t>
            </a:r>
            <a:r>
              <a:rPr lang="en-US" sz="2353" b="1" dirty="0">
                <a:solidFill>
                  <a:srgbClr val="505050"/>
                </a:solidFill>
                <a:latin typeface="Segoe UI"/>
              </a:rPr>
              <a:t>~75MB</a:t>
            </a:r>
          </a:p>
        </p:txBody>
      </p:sp>
      <p:sp>
        <p:nvSpPr>
          <p:cNvPr id="16" name="Rectangle: Rounded Corners 15"/>
          <p:cNvSpPr/>
          <p:nvPr/>
        </p:nvSpPr>
        <p:spPr bwMode="auto">
          <a:xfrm>
            <a:off x="6191119" y="4781916"/>
            <a:ext cx="5602655" cy="185927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r>
              <a:rPr lang="en-US" sz="2353">
                <a:solidFill>
                  <a:srgbClr val="505050"/>
                </a:solidFill>
                <a:latin typeface="Segoe UI"/>
              </a:rPr>
              <a:t>With Hyper-V Isolation</a:t>
            </a:r>
            <a:endParaRPr lang="en-US" sz="2353" dirty="0">
              <a:solidFill>
                <a:srgbClr val="505050"/>
              </a:solidFill>
              <a:latin typeface="Segoe UI"/>
            </a:endParaRPr>
          </a:p>
          <a:p>
            <a:pPr algn="ctr" defTabSz="914102" fontAlgn="base">
              <a:spcBef>
                <a:spcPct val="0"/>
              </a:spcBef>
              <a:spcAft>
                <a:spcPct val="0"/>
              </a:spcAft>
              <a:defRPr/>
            </a:pPr>
            <a:endParaRPr lang="en-US" sz="2353" dirty="0">
              <a:solidFill>
                <a:srgbClr val="505050"/>
              </a:solidFill>
              <a:latin typeface="Segoe UI"/>
            </a:endParaRPr>
          </a:p>
          <a:p>
            <a:pPr algn="ctr" defTabSz="914102" fontAlgn="base">
              <a:spcBef>
                <a:spcPct val="0"/>
              </a:spcBef>
              <a:spcAft>
                <a:spcPct val="0"/>
              </a:spcAft>
              <a:defRPr/>
            </a:pPr>
            <a:r>
              <a:rPr lang="en-US" sz="2353" dirty="0">
                <a:solidFill>
                  <a:srgbClr val="505050"/>
                </a:solidFill>
                <a:latin typeface="Segoe UI"/>
              </a:rPr>
              <a:t>First Container </a:t>
            </a:r>
            <a:r>
              <a:rPr lang="en-US" sz="2353" b="1" dirty="0">
                <a:solidFill>
                  <a:srgbClr val="505050"/>
                </a:solidFill>
                <a:latin typeface="Segoe UI"/>
              </a:rPr>
              <a:t>~555MB</a:t>
            </a:r>
          </a:p>
          <a:p>
            <a:pPr algn="ctr" defTabSz="914102" fontAlgn="base">
              <a:spcBef>
                <a:spcPct val="0"/>
              </a:spcBef>
              <a:spcAft>
                <a:spcPct val="0"/>
              </a:spcAft>
              <a:defRPr/>
            </a:pPr>
            <a:r>
              <a:rPr lang="en-US" sz="2353" dirty="0">
                <a:solidFill>
                  <a:srgbClr val="505050"/>
                </a:solidFill>
                <a:latin typeface="Segoe UI"/>
              </a:rPr>
              <a:t>Additional Containers </a:t>
            </a:r>
            <a:r>
              <a:rPr lang="en-US" sz="2353" b="1" dirty="0">
                <a:solidFill>
                  <a:srgbClr val="505050"/>
                </a:solidFill>
                <a:latin typeface="Segoe UI"/>
              </a:rPr>
              <a:t>~280MB</a:t>
            </a:r>
          </a:p>
        </p:txBody>
      </p:sp>
      <p:sp>
        <p:nvSpPr>
          <p:cNvPr id="10" name="TextBox 9"/>
          <p:cNvSpPr txBox="1"/>
          <p:nvPr/>
        </p:nvSpPr>
        <p:spPr>
          <a:xfrm>
            <a:off x="1078300" y="425569"/>
            <a:ext cx="10659375"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Windows Containers – Density</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310071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6310" y="1235530"/>
            <a:ext cx="11653523" cy="2715537"/>
          </a:xfrm>
        </p:spPr>
        <p:txBody>
          <a:bodyPr/>
          <a:lstStyle/>
          <a:p>
            <a:r>
              <a:rPr lang="en-US" dirty="0">
                <a:solidFill>
                  <a:schemeClr val="tx1"/>
                </a:solidFill>
                <a:latin typeface="Segoe UI Light" panose="020B0502040204020203" pitchFamily="34" charset="0"/>
                <a:cs typeface="Segoe UI Light" panose="020B0502040204020203" pitchFamily="34" charset="0"/>
              </a:rPr>
              <a:t>Applications are typically comprised of </a:t>
            </a:r>
            <a:r>
              <a:rPr lang="en-US" b="1" dirty="0">
                <a:solidFill>
                  <a:schemeClr val="tx1"/>
                </a:solidFill>
                <a:latin typeface="Segoe UI Light" panose="020B0502040204020203" pitchFamily="34" charset="0"/>
                <a:cs typeface="Segoe UI Light" panose="020B0502040204020203" pitchFamily="34" charset="0"/>
              </a:rPr>
              <a:t>multiple containers</a:t>
            </a:r>
          </a:p>
          <a:p>
            <a:pPr lvl="1"/>
            <a:endParaRPr lang="en-US" dirty="0">
              <a:latin typeface="Segoe UI Light" panose="020B0502040204020203" pitchFamily="34" charset="0"/>
              <a:cs typeface="Segoe UI Light" panose="020B0502040204020203" pitchFamily="34" charset="0"/>
            </a:endParaRPr>
          </a:p>
          <a:p>
            <a:r>
              <a:rPr lang="en-US" dirty="0">
                <a:solidFill>
                  <a:schemeClr val="tx1"/>
                </a:solidFill>
                <a:latin typeface="Segoe UI Light" panose="020B0502040204020203" pitchFamily="34" charset="0"/>
                <a:cs typeface="Segoe UI Light" panose="020B0502040204020203" pitchFamily="34" charset="0"/>
              </a:rPr>
              <a:t>Containers typically hosted across a </a:t>
            </a:r>
            <a:r>
              <a:rPr lang="en-US" b="1" dirty="0">
                <a:solidFill>
                  <a:schemeClr val="tx1"/>
                </a:solidFill>
                <a:latin typeface="Segoe UI Light" panose="020B0502040204020203" pitchFamily="34" charset="0"/>
                <a:cs typeface="Segoe UI Light" panose="020B0502040204020203" pitchFamily="34" charset="0"/>
              </a:rPr>
              <a:t>cluster of nodes</a:t>
            </a:r>
          </a:p>
          <a:p>
            <a:pPr lvl="1"/>
            <a:endParaRPr lang="en-US" dirty="0">
              <a:latin typeface="Segoe UI Light" panose="020B0502040204020203" pitchFamily="34" charset="0"/>
              <a:cs typeface="Segoe UI Light" panose="020B0502040204020203" pitchFamily="34" charset="0"/>
            </a:endParaRPr>
          </a:p>
          <a:p>
            <a:r>
              <a:rPr lang="en-US" dirty="0">
                <a:solidFill>
                  <a:schemeClr val="tx1"/>
                </a:solidFill>
                <a:latin typeface="Segoe UI Light" panose="020B0502040204020203" pitchFamily="34" charset="0"/>
                <a:cs typeface="Segoe UI Light" panose="020B0502040204020203" pitchFamily="34" charset="0"/>
              </a:rPr>
              <a:t>Orchestration tooling </a:t>
            </a:r>
            <a:r>
              <a:rPr lang="en-US" b="1" dirty="0">
                <a:solidFill>
                  <a:schemeClr val="tx1"/>
                </a:solidFill>
                <a:latin typeface="Segoe UI Light" panose="020B0502040204020203" pitchFamily="34" charset="0"/>
                <a:cs typeface="Segoe UI Light" panose="020B0502040204020203" pitchFamily="34" charset="0"/>
              </a:rPr>
              <a:t>automates this</a:t>
            </a:r>
          </a:p>
        </p:txBody>
      </p:sp>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751364" y="4008623"/>
            <a:ext cx="2689274" cy="2647015"/>
          </a:xfrm>
          <a:prstGeom prst="rect">
            <a:avLst/>
          </a:prstGeom>
        </p:spPr>
      </p:pic>
      <p:sp>
        <p:nvSpPr>
          <p:cNvPr id="10" name="Rectangle: Rounded Corners 9"/>
          <p:cNvSpPr/>
          <p:nvPr/>
        </p:nvSpPr>
        <p:spPr bwMode="auto">
          <a:xfrm>
            <a:off x="1389770" y="4771864"/>
            <a:ext cx="1792850" cy="112053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grpSp>
        <p:nvGrpSpPr>
          <p:cNvPr id="24" name="Group 23"/>
          <p:cNvGrpSpPr/>
          <p:nvPr/>
        </p:nvGrpSpPr>
        <p:grpSpPr>
          <a:xfrm>
            <a:off x="1596702" y="4881145"/>
            <a:ext cx="686399" cy="359711"/>
            <a:chOff x="4999037" y="5516300"/>
            <a:chExt cx="700163" cy="366924"/>
          </a:xfrm>
        </p:grpSpPr>
        <p:sp>
          <p:nvSpPr>
            <p:cNvPr id="73" name="Rectangle 72"/>
            <p:cNvSpPr/>
            <p:nvPr/>
          </p:nvSpPr>
          <p:spPr bwMode="auto">
            <a:xfrm>
              <a:off x="5010689" y="5527018"/>
              <a:ext cx="677419" cy="345332"/>
            </a:xfrm>
            <a:prstGeom prst="rect">
              <a:avLst/>
            </a:prstGeom>
            <a:solidFill>
              <a:schemeClr val="accent2">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ight Bracket 73"/>
            <p:cNvSpPr/>
            <p:nvPr/>
          </p:nvSpPr>
          <p:spPr>
            <a:xfrm>
              <a:off x="5648769" y="5516300"/>
              <a:ext cx="50431" cy="366924"/>
            </a:xfrm>
            <a:prstGeom prst="righ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75" name="Left Bracket 74"/>
            <p:cNvSpPr/>
            <p:nvPr/>
          </p:nvSpPr>
          <p:spPr>
            <a:xfrm>
              <a:off x="4999037" y="5516300"/>
              <a:ext cx="50431" cy="366924"/>
            </a:xfrm>
            <a:prstGeom prst="lef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30" name="Group 29"/>
          <p:cNvGrpSpPr/>
          <p:nvPr/>
        </p:nvGrpSpPr>
        <p:grpSpPr>
          <a:xfrm>
            <a:off x="1583163" y="5371611"/>
            <a:ext cx="686399" cy="359711"/>
            <a:chOff x="6045114" y="6218870"/>
            <a:chExt cx="700163" cy="366924"/>
          </a:xfrm>
        </p:grpSpPr>
        <p:sp>
          <p:nvSpPr>
            <p:cNvPr id="55" name="Rectangle 54"/>
            <p:cNvSpPr/>
            <p:nvPr/>
          </p:nvSpPr>
          <p:spPr bwMode="auto">
            <a:xfrm>
              <a:off x="6056766" y="6229588"/>
              <a:ext cx="677419" cy="345332"/>
            </a:xfrm>
            <a:prstGeom prst="rect">
              <a:avLst/>
            </a:prstGeom>
            <a:solidFill>
              <a:schemeClr val="accent6"/>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ight Bracket 55"/>
            <p:cNvSpPr/>
            <p:nvPr/>
          </p:nvSpPr>
          <p:spPr>
            <a:xfrm>
              <a:off x="6694846" y="6218870"/>
              <a:ext cx="50431" cy="366924"/>
            </a:xfrm>
            <a:prstGeom prst="righ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57" name="Left Bracket 56"/>
            <p:cNvSpPr/>
            <p:nvPr/>
          </p:nvSpPr>
          <p:spPr>
            <a:xfrm>
              <a:off x="6045114" y="6218870"/>
              <a:ext cx="50431" cy="366924"/>
            </a:xfrm>
            <a:prstGeom prst="lef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35" name="Group 34"/>
          <p:cNvGrpSpPr/>
          <p:nvPr/>
        </p:nvGrpSpPr>
        <p:grpSpPr>
          <a:xfrm>
            <a:off x="2346818" y="5150578"/>
            <a:ext cx="686399" cy="359711"/>
            <a:chOff x="6065837" y="5505426"/>
            <a:chExt cx="700163" cy="366924"/>
          </a:xfrm>
        </p:grpSpPr>
        <p:sp>
          <p:nvSpPr>
            <p:cNvPr id="40" name="Rectangle 39"/>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ight Bracket 40"/>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42" name="Left Bracket 41"/>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sp>
        <p:nvSpPr>
          <p:cNvPr id="118" name="Arrow: Right 117"/>
          <p:cNvSpPr/>
          <p:nvPr/>
        </p:nvSpPr>
        <p:spPr bwMode="auto">
          <a:xfrm>
            <a:off x="3309955" y="5074685"/>
            <a:ext cx="1820812" cy="614866"/>
          </a:xfrm>
          <a:prstGeom prst="rightArrow">
            <a:avLst>
              <a:gd name="adj1" fmla="val 53471"/>
              <a:gd name="adj2" fmla="val 48264"/>
            </a:avLst>
          </a:prstGeom>
          <a:ln>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123" name="Arrow: Right 122"/>
          <p:cNvSpPr/>
          <p:nvPr/>
        </p:nvSpPr>
        <p:spPr bwMode="auto">
          <a:xfrm>
            <a:off x="7188571" y="5022924"/>
            <a:ext cx="1820812" cy="614866"/>
          </a:xfrm>
          <a:prstGeom prst="rightArrow">
            <a:avLst>
              <a:gd name="adj1" fmla="val 53471"/>
              <a:gd name="adj2" fmla="val 48264"/>
            </a:avLst>
          </a:prstGeom>
          <a:ln>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124" name="Freeform 7"/>
          <p:cNvSpPr>
            <a:spLocks noChangeAspect="1" noEditPoints="1"/>
          </p:cNvSpPr>
          <p:nvPr/>
        </p:nvSpPr>
        <p:spPr bwMode="auto">
          <a:xfrm>
            <a:off x="10320945" y="5213542"/>
            <a:ext cx="962572" cy="84849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alpha val="55000"/>
            </a:schemeClr>
          </a:solidFill>
          <a:ln w="12700">
            <a:solidFill>
              <a:schemeClr val="tx2"/>
            </a:solidFill>
          </a:ln>
          <a:extLst/>
        </p:spPr>
        <p:txBody>
          <a:bodyPr vert="horz" wrap="square" lIns="89617" tIns="44808" rIns="89617" bIns="44808" numCol="1" anchor="t" anchorCtr="0" compatLnSpc="1">
            <a:prstTxWarp prst="textNoShape">
              <a:avLst/>
            </a:prstTxWarp>
          </a:bodyPr>
          <a:lstStyle/>
          <a:p>
            <a:pPr defTabSz="896214">
              <a:defRPr/>
            </a:pPr>
            <a:endParaRPr lang="en-US" sz="1765" kern="0">
              <a:solidFill>
                <a:srgbClr val="505050"/>
              </a:solidFill>
              <a:latin typeface="Segoe UI"/>
            </a:endParaRPr>
          </a:p>
        </p:txBody>
      </p:sp>
      <p:sp>
        <p:nvSpPr>
          <p:cNvPr id="125" name="Freeform 7"/>
          <p:cNvSpPr>
            <a:spLocks noChangeAspect="1" noEditPoints="1"/>
          </p:cNvSpPr>
          <p:nvPr/>
        </p:nvSpPr>
        <p:spPr bwMode="auto">
          <a:xfrm>
            <a:off x="9294730" y="5208231"/>
            <a:ext cx="962572" cy="84849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alpha val="55000"/>
            </a:schemeClr>
          </a:solidFill>
          <a:ln w="12700">
            <a:solidFill>
              <a:schemeClr val="tx2"/>
            </a:solidFill>
          </a:ln>
          <a:extLst/>
        </p:spPr>
        <p:txBody>
          <a:bodyPr vert="horz" wrap="square" lIns="89617" tIns="44808" rIns="89617" bIns="44808" numCol="1" anchor="t" anchorCtr="0" compatLnSpc="1">
            <a:prstTxWarp prst="textNoShape">
              <a:avLst/>
            </a:prstTxWarp>
          </a:bodyPr>
          <a:lstStyle/>
          <a:p>
            <a:pPr defTabSz="896214">
              <a:defRPr/>
            </a:pPr>
            <a:endParaRPr lang="en-US" sz="1765" kern="0">
              <a:solidFill>
                <a:srgbClr val="505050"/>
              </a:solidFill>
              <a:latin typeface="Segoe UI"/>
            </a:endParaRPr>
          </a:p>
        </p:txBody>
      </p:sp>
      <p:sp>
        <p:nvSpPr>
          <p:cNvPr id="126" name="Freeform 7"/>
          <p:cNvSpPr>
            <a:spLocks noChangeAspect="1" noEditPoints="1"/>
          </p:cNvSpPr>
          <p:nvPr/>
        </p:nvSpPr>
        <p:spPr bwMode="auto">
          <a:xfrm>
            <a:off x="9839659" y="4302083"/>
            <a:ext cx="962572" cy="84849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alpha val="55000"/>
            </a:schemeClr>
          </a:solidFill>
          <a:ln w="12700">
            <a:solidFill>
              <a:schemeClr val="tx2"/>
            </a:solidFill>
          </a:ln>
          <a:extLst/>
        </p:spPr>
        <p:txBody>
          <a:bodyPr vert="horz" wrap="square" lIns="89617" tIns="44808" rIns="89617" bIns="44808" numCol="1" anchor="t" anchorCtr="0" compatLnSpc="1">
            <a:prstTxWarp prst="textNoShape">
              <a:avLst/>
            </a:prstTxWarp>
          </a:bodyPr>
          <a:lstStyle/>
          <a:p>
            <a:pPr defTabSz="896214">
              <a:defRPr/>
            </a:pPr>
            <a:endParaRPr lang="en-US" sz="1765" kern="0">
              <a:solidFill>
                <a:srgbClr val="505050"/>
              </a:solidFill>
              <a:latin typeface="Segoe UI"/>
            </a:endParaRPr>
          </a:p>
        </p:txBody>
      </p:sp>
      <p:grpSp>
        <p:nvGrpSpPr>
          <p:cNvPr id="140" name="Group 139"/>
          <p:cNvGrpSpPr/>
          <p:nvPr/>
        </p:nvGrpSpPr>
        <p:grpSpPr>
          <a:xfrm>
            <a:off x="10138467" y="4403820"/>
            <a:ext cx="364956" cy="191257"/>
            <a:chOff x="10341764" y="4491629"/>
            <a:chExt cx="372274" cy="195092"/>
          </a:xfrm>
        </p:grpSpPr>
        <p:sp>
          <p:nvSpPr>
            <p:cNvPr id="128" name="Rectangle 127"/>
            <p:cNvSpPr/>
            <p:nvPr/>
          </p:nvSpPr>
          <p:spPr bwMode="auto">
            <a:xfrm>
              <a:off x="10347959" y="4497328"/>
              <a:ext cx="360181" cy="183612"/>
            </a:xfrm>
            <a:prstGeom prst="rect">
              <a:avLst/>
            </a:prstGeom>
            <a:solidFill>
              <a:schemeClr val="accent2">
                <a:alpha val="75000"/>
              </a:schemeClr>
            </a:solidFill>
            <a:ln w="28575">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Right Bracket 128"/>
            <p:cNvSpPr/>
            <p:nvPr/>
          </p:nvSpPr>
          <p:spPr>
            <a:xfrm>
              <a:off x="10687224" y="4491629"/>
              <a:ext cx="26814" cy="195092"/>
            </a:xfrm>
            <a:prstGeom prst="rightBracket">
              <a:avLst/>
            </a:prstGeom>
            <a:ln w="2222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30" name="Left Bracket 129"/>
            <p:cNvSpPr/>
            <p:nvPr/>
          </p:nvSpPr>
          <p:spPr>
            <a:xfrm>
              <a:off x="10341764" y="4491629"/>
              <a:ext cx="26814" cy="195092"/>
            </a:xfrm>
            <a:prstGeom prst="leftBracket">
              <a:avLst/>
            </a:prstGeom>
            <a:ln w="2222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39" name="Group 138"/>
          <p:cNvGrpSpPr/>
          <p:nvPr/>
        </p:nvGrpSpPr>
        <p:grpSpPr>
          <a:xfrm>
            <a:off x="9945666" y="4698935"/>
            <a:ext cx="364956" cy="191257"/>
            <a:chOff x="10182292" y="4777880"/>
            <a:chExt cx="372274" cy="195092"/>
          </a:xfrm>
        </p:grpSpPr>
        <p:sp>
          <p:nvSpPr>
            <p:cNvPr id="132" name="Rectangle 131"/>
            <p:cNvSpPr/>
            <p:nvPr/>
          </p:nvSpPr>
          <p:spPr bwMode="auto">
            <a:xfrm>
              <a:off x="10188487" y="4783579"/>
              <a:ext cx="360181" cy="183612"/>
            </a:xfrm>
            <a:prstGeom prst="rect">
              <a:avLst/>
            </a:prstGeom>
            <a:solidFill>
              <a:srgbClr val="FFCB40"/>
            </a:solidFill>
            <a:ln w="28575">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3" name="Right Bracket 132"/>
            <p:cNvSpPr/>
            <p:nvPr/>
          </p:nvSpPr>
          <p:spPr>
            <a:xfrm>
              <a:off x="10527752" y="4777880"/>
              <a:ext cx="26814" cy="195092"/>
            </a:xfrm>
            <a:prstGeom prst="rightBracket">
              <a:avLst/>
            </a:prstGeom>
            <a:ln w="2222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34" name="Left Bracket 133"/>
            <p:cNvSpPr/>
            <p:nvPr/>
          </p:nvSpPr>
          <p:spPr>
            <a:xfrm>
              <a:off x="10182292" y="4777880"/>
              <a:ext cx="26814" cy="195092"/>
            </a:xfrm>
            <a:prstGeom prst="leftBracket">
              <a:avLst/>
            </a:prstGeom>
            <a:ln w="2222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38" name="Group 137"/>
          <p:cNvGrpSpPr/>
          <p:nvPr/>
        </p:nvGrpSpPr>
        <p:grpSpPr>
          <a:xfrm>
            <a:off x="10360609" y="4698935"/>
            <a:ext cx="364956" cy="191257"/>
            <a:chOff x="3995832" y="4582835"/>
            <a:chExt cx="372274" cy="195092"/>
          </a:xfrm>
        </p:grpSpPr>
        <p:sp>
          <p:nvSpPr>
            <p:cNvPr id="135" name="Rectangle 134"/>
            <p:cNvSpPr/>
            <p:nvPr/>
          </p:nvSpPr>
          <p:spPr bwMode="auto">
            <a:xfrm>
              <a:off x="4002027" y="4588534"/>
              <a:ext cx="360181" cy="183612"/>
            </a:xfrm>
            <a:prstGeom prst="rect">
              <a:avLst/>
            </a:prstGeom>
            <a:solidFill>
              <a:srgbClr val="FF8C00"/>
            </a:solidFill>
            <a:ln w="28575">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ight Bracket 135"/>
            <p:cNvSpPr/>
            <p:nvPr/>
          </p:nvSpPr>
          <p:spPr>
            <a:xfrm>
              <a:off x="4341292" y="4582835"/>
              <a:ext cx="26814" cy="195092"/>
            </a:xfrm>
            <a:prstGeom prst="rightBracket">
              <a:avLst/>
            </a:prstGeom>
            <a:ln w="22225">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37" name="Left Bracket 136"/>
            <p:cNvSpPr/>
            <p:nvPr/>
          </p:nvSpPr>
          <p:spPr>
            <a:xfrm>
              <a:off x="3995832" y="4582835"/>
              <a:ext cx="26814" cy="195092"/>
            </a:xfrm>
            <a:prstGeom prst="leftBracket">
              <a:avLst/>
            </a:prstGeom>
            <a:ln w="22225">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41" name="Group 140"/>
          <p:cNvGrpSpPr/>
          <p:nvPr/>
        </p:nvGrpSpPr>
        <p:grpSpPr>
          <a:xfrm>
            <a:off x="9606997" y="5270519"/>
            <a:ext cx="364956" cy="191257"/>
            <a:chOff x="10341764" y="4491629"/>
            <a:chExt cx="372274" cy="195092"/>
          </a:xfrm>
        </p:grpSpPr>
        <p:sp>
          <p:nvSpPr>
            <p:cNvPr id="142" name="Rectangle 141"/>
            <p:cNvSpPr/>
            <p:nvPr/>
          </p:nvSpPr>
          <p:spPr bwMode="auto">
            <a:xfrm>
              <a:off x="10347959" y="4497328"/>
              <a:ext cx="360181" cy="183612"/>
            </a:xfrm>
            <a:prstGeom prst="rect">
              <a:avLst/>
            </a:prstGeom>
            <a:solidFill>
              <a:schemeClr val="accent2">
                <a:alpha val="75000"/>
              </a:schemeClr>
            </a:solidFill>
            <a:ln w="28575">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Right Bracket 142"/>
            <p:cNvSpPr/>
            <p:nvPr/>
          </p:nvSpPr>
          <p:spPr>
            <a:xfrm>
              <a:off x="10687224" y="4491629"/>
              <a:ext cx="26814" cy="195092"/>
            </a:xfrm>
            <a:prstGeom prst="rightBracket">
              <a:avLst/>
            </a:prstGeom>
            <a:ln w="2222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44" name="Left Bracket 143"/>
            <p:cNvSpPr/>
            <p:nvPr/>
          </p:nvSpPr>
          <p:spPr>
            <a:xfrm>
              <a:off x="10341764" y="4491629"/>
              <a:ext cx="26814" cy="195092"/>
            </a:xfrm>
            <a:prstGeom prst="leftBracket">
              <a:avLst/>
            </a:prstGeom>
            <a:ln w="2222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45" name="Group 144"/>
          <p:cNvGrpSpPr/>
          <p:nvPr/>
        </p:nvGrpSpPr>
        <p:grpSpPr>
          <a:xfrm>
            <a:off x="9606997" y="5557364"/>
            <a:ext cx="364956" cy="191257"/>
            <a:chOff x="10182292" y="4777880"/>
            <a:chExt cx="372274" cy="195092"/>
          </a:xfrm>
        </p:grpSpPr>
        <p:sp>
          <p:nvSpPr>
            <p:cNvPr id="146" name="Rectangle 145"/>
            <p:cNvSpPr/>
            <p:nvPr/>
          </p:nvSpPr>
          <p:spPr bwMode="auto">
            <a:xfrm>
              <a:off x="10188487" y="4783579"/>
              <a:ext cx="360181" cy="183612"/>
            </a:xfrm>
            <a:prstGeom prst="rect">
              <a:avLst/>
            </a:prstGeom>
            <a:solidFill>
              <a:srgbClr val="FFCB40"/>
            </a:solidFill>
            <a:ln w="28575">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7" name="Right Bracket 146"/>
            <p:cNvSpPr/>
            <p:nvPr/>
          </p:nvSpPr>
          <p:spPr>
            <a:xfrm>
              <a:off x="10527752" y="4777880"/>
              <a:ext cx="26814" cy="195092"/>
            </a:xfrm>
            <a:prstGeom prst="rightBracket">
              <a:avLst/>
            </a:prstGeom>
            <a:ln w="2222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48" name="Left Bracket 147"/>
            <p:cNvSpPr/>
            <p:nvPr/>
          </p:nvSpPr>
          <p:spPr>
            <a:xfrm>
              <a:off x="10182292" y="4777880"/>
              <a:ext cx="26814" cy="195092"/>
            </a:xfrm>
            <a:prstGeom prst="leftBracket">
              <a:avLst/>
            </a:prstGeom>
            <a:ln w="22225">
              <a:solidFill>
                <a:srgbClr val="FFCB4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57" name="Group 156"/>
          <p:cNvGrpSpPr/>
          <p:nvPr/>
        </p:nvGrpSpPr>
        <p:grpSpPr>
          <a:xfrm>
            <a:off x="10619753" y="5461776"/>
            <a:ext cx="364956" cy="191257"/>
            <a:chOff x="3995832" y="4582835"/>
            <a:chExt cx="372274" cy="195092"/>
          </a:xfrm>
        </p:grpSpPr>
        <p:sp>
          <p:nvSpPr>
            <p:cNvPr id="158" name="Rectangle 157"/>
            <p:cNvSpPr/>
            <p:nvPr/>
          </p:nvSpPr>
          <p:spPr bwMode="auto">
            <a:xfrm>
              <a:off x="4002027" y="4588534"/>
              <a:ext cx="360181" cy="183612"/>
            </a:xfrm>
            <a:prstGeom prst="rect">
              <a:avLst/>
            </a:prstGeom>
            <a:solidFill>
              <a:srgbClr val="FF8C00"/>
            </a:solidFill>
            <a:ln w="28575">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9" name="Right Bracket 158"/>
            <p:cNvSpPr/>
            <p:nvPr/>
          </p:nvSpPr>
          <p:spPr>
            <a:xfrm>
              <a:off x="4341292" y="4582835"/>
              <a:ext cx="26814" cy="195092"/>
            </a:xfrm>
            <a:prstGeom prst="rightBracket">
              <a:avLst/>
            </a:prstGeom>
            <a:ln w="22225">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60" name="Left Bracket 159"/>
            <p:cNvSpPr/>
            <p:nvPr/>
          </p:nvSpPr>
          <p:spPr>
            <a:xfrm>
              <a:off x="3995832" y="4582835"/>
              <a:ext cx="26814" cy="195092"/>
            </a:xfrm>
            <a:prstGeom prst="leftBracket">
              <a:avLst/>
            </a:prstGeom>
            <a:ln w="22225">
              <a:solidFill>
                <a:srgbClr val="FF8C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sp>
        <p:nvSpPr>
          <p:cNvPr id="48" name="TextBox 47"/>
          <p:cNvSpPr txBox="1"/>
          <p:nvPr/>
        </p:nvSpPr>
        <p:spPr>
          <a:xfrm>
            <a:off x="439945" y="368741"/>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Orchestration</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34644156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39945" y="368741"/>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Orchestration Engines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5064"/>
            <a:ext cx="4191129" cy="27949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351" y="1915064"/>
            <a:ext cx="4191129" cy="279495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0873" y="1915064"/>
            <a:ext cx="4191127" cy="2794958"/>
          </a:xfrm>
          <a:prstGeom prst="rect">
            <a:avLst/>
          </a:prstGeom>
        </p:spPr>
      </p:pic>
      <p:sp>
        <p:nvSpPr>
          <p:cNvPr id="51" name="TextBox 50"/>
          <p:cNvSpPr txBox="1"/>
          <p:nvPr/>
        </p:nvSpPr>
        <p:spPr>
          <a:xfrm>
            <a:off x="897144" y="1292071"/>
            <a:ext cx="3358554"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Docker Swarm </a:t>
            </a:r>
            <a:r>
              <a:rPr lang="en-GB" sz="2400" dirty="0">
                <a:solidFill>
                  <a:schemeClr val="bg1">
                    <a:lumMod val="65000"/>
                  </a:schemeClr>
                </a:solidFill>
                <a:latin typeface="Segoe UI Light" panose="020B0502040204020203" pitchFamily="34" charset="0"/>
                <a:cs typeface="Segoe UI Light" panose="020B0502040204020203" pitchFamily="34" charset="0"/>
              </a:rPr>
              <a:t>(Docker)</a:t>
            </a:r>
            <a:endParaRPr lang="en-GB"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2" name="TextBox 51"/>
          <p:cNvSpPr txBox="1"/>
          <p:nvPr/>
        </p:nvSpPr>
        <p:spPr>
          <a:xfrm>
            <a:off x="4770405" y="1292070"/>
            <a:ext cx="2918606"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Kubernetes </a:t>
            </a:r>
            <a:r>
              <a:rPr lang="en-GB" sz="2400" dirty="0">
                <a:solidFill>
                  <a:schemeClr val="bg1">
                    <a:lumMod val="65000"/>
                  </a:schemeClr>
                </a:solidFill>
                <a:latin typeface="Segoe UI Light" panose="020B0502040204020203" pitchFamily="34" charset="0"/>
                <a:cs typeface="Segoe UI Light" panose="020B0502040204020203" pitchFamily="34" charset="0"/>
              </a:rPr>
              <a:t>(Google)</a:t>
            </a:r>
            <a:endParaRPr lang="en-GB"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3" name="TextBox 52"/>
          <p:cNvSpPr txBox="1"/>
          <p:nvPr/>
        </p:nvSpPr>
        <p:spPr>
          <a:xfrm>
            <a:off x="8440943" y="1290481"/>
            <a:ext cx="3440505" cy="461665"/>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DC/OS </a:t>
            </a:r>
            <a:r>
              <a:rPr lang="en-GB" sz="2400" dirty="0">
                <a:solidFill>
                  <a:schemeClr val="bg1">
                    <a:lumMod val="65000"/>
                  </a:schemeClr>
                </a:solidFill>
                <a:latin typeface="Segoe UI Light" panose="020B0502040204020203" pitchFamily="34" charset="0"/>
                <a:cs typeface="Segoe UI Light" panose="020B0502040204020203" pitchFamily="34" charset="0"/>
              </a:rPr>
              <a:t>(Apache/</a:t>
            </a:r>
            <a:r>
              <a:rPr lang="en-GB" sz="2400" dirty="0" err="1">
                <a:solidFill>
                  <a:schemeClr val="bg1">
                    <a:lumMod val="65000"/>
                  </a:schemeClr>
                </a:solidFill>
                <a:latin typeface="Segoe UI Light" panose="020B0502040204020203" pitchFamily="34" charset="0"/>
                <a:cs typeface="Segoe UI Light" panose="020B0502040204020203" pitchFamily="34" charset="0"/>
              </a:rPr>
              <a:t>Mesos</a:t>
            </a:r>
            <a:r>
              <a:rPr lang="en-GB" sz="2400" dirty="0">
                <a:solidFill>
                  <a:schemeClr val="bg1">
                    <a:lumMod val="65000"/>
                  </a:schemeClr>
                </a:solidFill>
                <a:latin typeface="Segoe UI Light" panose="020B0502040204020203" pitchFamily="34" charset="0"/>
                <a:cs typeface="Segoe UI Light" panose="020B0502040204020203" pitchFamily="34" charset="0"/>
              </a:rPr>
              <a:t>)</a:t>
            </a:r>
            <a:endParaRPr lang="en-GB" dirty="0">
              <a:solidFill>
                <a:schemeClr val="bg1">
                  <a:lumMod val="65000"/>
                </a:schemeClr>
              </a:solidFill>
              <a:latin typeface="Segoe UI Light" panose="020B0502040204020203" pitchFamily="34" charset="0"/>
              <a:cs typeface="Segoe UI Light" panose="020B0502040204020203" pitchFamily="34" charset="0"/>
            </a:endParaRPr>
          </a:p>
        </p:txBody>
      </p:sp>
      <p:pic>
        <p:nvPicPr>
          <p:cNvPr id="54" name="Picture 53"/>
          <p:cNvPicPr>
            <a:picLocks noChangeAspect="1"/>
          </p:cNvPicPr>
          <p:nvPr/>
        </p:nvPicPr>
        <p:blipFill>
          <a:blip r:embed="rId6"/>
          <a:stretch>
            <a:fillRect/>
          </a:stretch>
        </p:blipFill>
        <p:spPr>
          <a:xfrm>
            <a:off x="4770405" y="4871351"/>
            <a:ext cx="912066" cy="884957"/>
          </a:xfrm>
          <a:prstGeom prst="rect">
            <a:avLst/>
          </a:prstGeom>
        </p:spPr>
      </p:pic>
      <p:pic>
        <p:nvPicPr>
          <p:cNvPr id="58" name="Picture 2" descr="https://mesosphere.com/wp-content/uploads/2016/04/logo-horizontal-styled.png"/>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8972" t="28232" r="59508" b="22874"/>
          <a:stretch/>
        </p:blipFill>
        <p:spPr bwMode="auto">
          <a:xfrm>
            <a:off x="8327215" y="4838811"/>
            <a:ext cx="970530" cy="1129112"/>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41271" y="4768459"/>
            <a:ext cx="1525014" cy="1269819"/>
          </a:xfrm>
          <a:prstGeom prst="rect">
            <a:avLst/>
          </a:prstGeom>
        </p:spPr>
      </p:pic>
    </p:spTree>
    <p:extLst>
      <p:ext uri="{BB962C8B-B14F-4D97-AF65-F5344CB8AC3E}">
        <p14:creationId xmlns:p14="http://schemas.microsoft.com/office/powerpoint/2010/main" val="20116519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79173" y="1688295"/>
            <a:ext cx="6213593" cy="3946000"/>
          </a:xfrm>
          <a:prstGeom prst="rect">
            <a:avLst/>
          </a:prstGeom>
          <a:noFill/>
        </p:spPr>
        <p:txBody>
          <a:bodyPr vert="horz" wrap="square" lIns="179259" tIns="143407" rIns="179259" bIns="143407"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957">
              <a:spcBef>
                <a:spcPts val="600"/>
              </a:spcBef>
              <a:spcAft>
                <a:spcPts val="1175"/>
              </a:spcAft>
              <a:buClr>
                <a:srgbClr val="FFFFFF"/>
              </a:buClr>
              <a:buNone/>
              <a:defRPr/>
            </a:pPr>
            <a:r>
              <a:rPr lang="en-US" sz="2800" dirty="0">
                <a:solidFill>
                  <a:srgbClr val="0078D7"/>
                </a:solidFill>
                <a:latin typeface="Segoe UI Light"/>
                <a:cs typeface="Segoe UI Semibold" panose="020B0702040204020203" pitchFamily="34" charset="0"/>
              </a:rPr>
              <a:t>Standard Docker tooling &amp; API support</a:t>
            </a:r>
          </a:p>
          <a:p>
            <a:pPr marL="0" indent="0" defTabSz="913957">
              <a:spcBef>
                <a:spcPts val="600"/>
              </a:spcBef>
              <a:spcAft>
                <a:spcPts val="1175"/>
              </a:spcAft>
              <a:buClr>
                <a:srgbClr val="FFFFFF"/>
              </a:buClr>
              <a:buNone/>
              <a:defRPr/>
            </a:pPr>
            <a:endParaRPr lang="en-US" sz="800" dirty="0">
              <a:solidFill>
                <a:srgbClr val="0078D7"/>
              </a:solidFill>
              <a:latin typeface="Segoe UI Light"/>
              <a:cs typeface="Segoe UI Semibold" panose="020B0702040204020203" pitchFamily="34" charset="0"/>
            </a:endParaRPr>
          </a:p>
          <a:p>
            <a:pPr marL="0" indent="0" defTabSz="913957">
              <a:spcBef>
                <a:spcPts val="600"/>
              </a:spcBef>
              <a:spcAft>
                <a:spcPts val="1175"/>
              </a:spcAft>
              <a:buClr>
                <a:srgbClr val="FFFFFF"/>
              </a:buClr>
              <a:buNone/>
              <a:defRPr/>
            </a:pPr>
            <a:r>
              <a:rPr lang="en-US" sz="2800" dirty="0">
                <a:solidFill>
                  <a:srgbClr val="0078D7"/>
                </a:solidFill>
                <a:latin typeface="Segoe UI Light"/>
                <a:cs typeface="Segoe UI Semibold" panose="020B0702040204020203" pitchFamily="34" charset="0"/>
              </a:rPr>
              <a:t>Streamlined provisioning </a:t>
            </a:r>
            <a:br>
              <a:rPr lang="en-US" sz="2800" dirty="0">
                <a:solidFill>
                  <a:srgbClr val="0078D7"/>
                </a:solidFill>
                <a:latin typeface="Segoe UI Light"/>
                <a:cs typeface="Segoe UI Semibold" panose="020B0702040204020203" pitchFamily="34" charset="0"/>
              </a:rPr>
            </a:br>
            <a:r>
              <a:rPr lang="en-US" sz="2800" dirty="0">
                <a:solidFill>
                  <a:srgbClr val="0078D7"/>
                </a:solidFill>
                <a:latin typeface="Segoe UI Light"/>
                <a:cs typeface="Segoe UI Semibold" panose="020B0702040204020203" pitchFamily="34" charset="0"/>
              </a:rPr>
              <a:t>of </a:t>
            </a:r>
            <a:r>
              <a:rPr lang="en-US" sz="2800" b="1" dirty="0">
                <a:solidFill>
                  <a:srgbClr val="0078D7"/>
                </a:solidFill>
                <a:latin typeface="Segoe UI Light"/>
                <a:cs typeface="Segoe UI Semibold" panose="020B0702040204020203" pitchFamily="34" charset="0"/>
              </a:rPr>
              <a:t>Docker Swarm</a:t>
            </a:r>
            <a:r>
              <a:rPr lang="en-US" sz="2800" dirty="0">
                <a:solidFill>
                  <a:srgbClr val="0078D7"/>
                </a:solidFill>
                <a:latin typeface="Segoe UI Light"/>
                <a:cs typeface="Segoe UI Semibold" panose="020B0702040204020203" pitchFamily="34" charset="0"/>
              </a:rPr>
              <a:t>, </a:t>
            </a:r>
            <a:r>
              <a:rPr lang="en-US" sz="2800" b="1" dirty="0">
                <a:solidFill>
                  <a:srgbClr val="0078D7"/>
                </a:solidFill>
                <a:latin typeface="Segoe UI Light"/>
                <a:cs typeface="Segoe UI Semibold" panose="020B0702040204020203" pitchFamily="34" charset="0"/>
              </a:rPr>
              <a:t>DCOS</a:t>
            </a:r>
            <a:r>
              <a:rPr lang="en-US" sz="2800" dirty="0">
                <a:solidFill>
                  <a:srgbClr val="0078D7"/>
                </a:solidFill>
                <a:latin typeface="Segoe UI Light"/>
                <a:cs typeface="Segoe UI Semibold" panose="020B0702040204020203" pitchFamily="34" charset="0"/>
              </a:rPr>
              <a:t>, </a:t>
            </a:r>
            <a:r>
              <a:rPr lang="en-US" sz="2800" b="1" dirty="0">
                <a:solidFill>
                  <a:srgbClr val="0078D7"/>
                </a:solidFill>
                <a:latin typeface="Segoe UI Light"/>
                <a:cs typeface="Segoe UI Semibold" panose="020B0702040204020203" pitchFamily="34" charset="0"/>
              </a:rPr>
              <a:t>Kubernetes</a:t>
            </a:r>
          </a:p>
          <a:p>
            <a:pPr marL="0" indent="0" defTabSz="913957">
              <a:spcBef>
                <a:spcPts val="600"/>
              </a:spcBef>
              <a:spcAft>
                <a:spcPts val="1175"/>
              </a:spcAft>
              <a:buClr>
                <a:srgbClr val="FFFFFF"/>
              </a:buClr>
              <a:buNone/>
              <a:defRPr/>
            </a:pPr>
            <a:endParaRPr lang="en-US" sz="800" dirty="0">
              <a:solidFill>
                <a:srgbClr val="0078D7"/>
              </a:solidFill>
              <a:latin typeface="Segoe UI Light"/>
              <a:cs typeface="Segoe UI Semibold" panose="020B0702040204020203" pitchFamily="34" charset="0"/>
            </a:endParaRPr>
          </a:p>
          <a:p>
            <a:pPr marL="0" indent="0" defTabSz="913957">
              <a:spcBef>
                <a:spcPts val="600"/>
              </a:spcBef>
              <a:spcAft>
                <a:spcPts val="1175"/>
              </a:spcAft>
              <a:buClr>
                <a:srgbClr val="FFFFFF"/>
              </a:buClr>
              <a:buNone/>
              <a:defRPr/>
            </a:pPr>
            <a:r>
              <a:rPr lang="en-US" sz="2800" dirty="0">
                <a:solidFill>
                  <a:srgbClr val="0078D7"/>
                </a:solidFill>
                <a:latin typeface="Segoe UI Light"/>
                <a:cs typeface="Segoe UI Semibold" panose="020B0702040204020203" pitchFamily="34" charset="0"/>
              </a:rPr>
              <a:t>Linux and Windows Server containers</a:t>
            </a:r>
          </a:p>
          <a:p>
            <a:pPr marL="0" indent="0" defTabSz="913957">
              <a:spcBef>
                <a:spcPts val="600"/>
              </a:spcBef>
              <a:spcAft>
                <a:spcPts val="1175"/>
              </a:spcAft>
              <a:buClr>
                <a:srgbClr val="FFFFFF"/>
              </a:buClr>
              <a:buNone/>
              <a:defRPr/>
            </a:pPr>
            <a:endParaRPr lang="en-US" sz="800" dirty="0">
              <a:solidFill>
                <a:srgbClr val="0078D7"/>
              </a:solidFill>
              <a:latin typeface="Segoe UI Light"/>
              <a:cs typeface="Segoe UI Semibold" panose="020B0702040204020203" pitchFamily="34" charset="0"/>
            </a:endParaRPr>
          </a:p>
          <a:p>
            <a:pPr marL="0" indent="0" defTabSz="913957">
              <a:spcBef>
                <a:spcPts val="600"/>
              </a:spcBef>
              <a:spcAft>
                <a:spcPts val="1175"/>
              </a:spcAft>
              <a:buClr>
                <a:srgbClr val="FFFFFF"/>
              </a:buClr>
              <a:buNone/>
              <a:defRPr/>
            </a:pPr>
            <a:r>
              <a:rPr lang="en-US" sz="2800" dirty="0">
                <a:solidFill>
                  <a:srgbClr val="0078D7"/>
                </a:solidFill>
                <a:latin typeface="Segoe UI Light"/>
                <a:cs typeface="Segoe UI Semibold" panose="020B0702040204020203" pitchFamily="34" charset="0"/>
              </a:rPr>
              <a:t>Azure and Azure Stack</a:t>
            </a:r>
          </a:p>
        </p:txBody>
      </p:sp>
      <p:sp>
        <p:nvSpPr>
          <p:cNvPr id="36" name="Rounded Rectangle 21"/>
          <p:cNvSpPr/>
          <p:nvPr/>
        </p:nvSpPr>
        <p:spPr bwMode="auto">
          <a:xfrm>
            <a:off x="6627869" y="487"/>
            <a:ext cx="5563267" cy="6857027"/>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Freeform 5"/>
          <p:cNvSpPr>
            <a:spLocks/>
          </p:cNvSpPr>
          <p:nvPr/>
        </p:nvSpPr>
        <p:spPr bwMode="auto">
          <a:xfrm>
            <a:off x="7731618" y="1277731"/>
            <a:ext cx="3115508" cy="1890597"/>
          </a:xfrm>
          <a:custGeom>
            <a:avLst/>
            <a:gdLst>
              <a:gd name="T0" fmla="*/ 1309 w 1309"/>
              <a:gd name="T1" fmla="*/ 660 h 812"/>
              <a:gd name="T2" fmla="*/ 1157 w 1309"/>
              <a:gd name="T3" fmla="*/ 509 h 812"/>
              <a:gd name="T4" fmla="*/ 1139 w 1309"/>
              <a:gd name="T5" fmla="*/ 510 h 812"/>
              <a:gd name="T6" fmla="*/ 1153 w 1309"/>
              <a:gd name="T7" fmla="*/ 403 h 812"/>
              <a:gd name="T8" fmla="*/ 749 w 1309"/>
              <a:gd name="T9" fmla="*/ 0 h 812"/>
              <a:gd name="T10" fmla="*/ 367 w 1309"/>
              <a:gd name="T11" fmla="*/ 275 h 812"/>
              <a:gd name="T12" fmla="*/ 276 w 1309"/>
              <a:gd name="T13" fmla="*/ 260 h 812"/>
              <a:gd name="T14" fmla="*/ 0 w 1309"/>
              <a:gd name="T15" fmla="*/ 536 h 812"/>
              <a:gd name="T16" fmla="*/ 276 w 1309"/>
              <a:gd name="T17" fmla="*/ 812 h 812"/>
              <a:gd name="T18" fmla="*/ 277 w 1309"/>
              <a:gd name="T19" fmla="*/ 812 h 812"/>
              <a:gd name="T20" fmla="*/ 277 w 1309"/>
              <a:gd name="T21" fmla="*/ 812 h 812"/>
              <a:gd name="T22" fmla="*/ 1170 w 1309"/>
              <a:gd name="T23" fmla="*/ 812 h 812"/>
              <a:gd name="T24" fmla="*/ 1169 w 1309"/>
              <a:gd name="T25" fmla="*/ 811 h 812"/>
              <a:gd name="T26" fmla="*/ 1309 w 1309"/>
              <a:gd name="T27" fmla="*/ 66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9" h="812">
                <a:moveTo>
                  <a:pt x="1309" y="660"/>
                </a:moveTo>
                <a:cubicBezTo>
                  <a:pt x="1309" y="577"/>
                  <a:pt x="1241" y="509"/>
                  <a:pt x="1157" y="509"/>
                </a:cubicBezTo>
                <a:cubicBezTo>
                  <a:pt x="1151" y="509"/>
                  <a:pt x="1145" y="509"/>
                  <a:pt x="1139" y="510"/>
                </a:cubicBezTo>
                <a:cubicBezTo>
                  <a:pt x="1148" y="476"/>
                  <a:pt x="1153" y="440"/>
                  <a:pt x="1153" y="403"/>
                </a:cubicBezTo>
                <a:cubicBezTo>
                  <a:pt x="1153" y="180"/>
                  <a:pt x="972" y="0"/>
                  <a:pt x="749" y="0"/>
                </a:cubicBezTo>
                <a:cubicBezTo>
                  <a:pt x="571" y="0"/>
                  <a:pt x="420" y="115"/>
                  <a:pt x="367" y="275"/>
                </a:cubicBezTo>
                <a:cubicBezTo>
                  <a:pt x="338" y="265"/>
                  <a:pt x="308" y="260"/>
                  <a:pt x="276" y="260"/>
                </a:cubicBezTo>
                <a:cubicBezTo>
                  <a:pt x="124" y="260"/>
                  <a:pt x="0" y="383"/>
                  <a:pt x="0" y="536"/>
                </a:cubicBezTo>
                <a:cubicBezTo>
                  <a:pt x="0" y="688"/>
                  <a:pt x="124" y="812"/>
                  <a:pt x="276" y="812"/>
                </a:cubicBezTo>
                <a:cubicBezTo>
                  <a:pt x="277" y="812"/>
                  <a:pt x="277" y="812"/>
                  <a:pt x="277" y="812"/>
                </a:cubicBezTo>
                <a:cubicBezTo>
                  <a:pt x="277" y="812"/>
                  <a:pt x="277" y="812"/>
                  <a:pt x="277" y="812"/>
                </a:cubicBezTo>
                <a:cubicBezTo>
                  <a:pt x="1170" y="812"/>
                  <a:pt x="1170" y="812"/>
                  <a:pt x="1170" y="812"/>
                </a:cubicBezTo>
                <a:cubicBezTo>
                  <a:pt x="1169" y="811"/>
                  <a:pt x="1169" y="811"/>
                  <a:pt x="1169" y="811"/>
                </a:cubicBezTo>
                <a:cubicBezTo>
                  <a:pt x="1247" y="805"/>
                  <a:pt x="1309" y="740"/>
                  <a:pt x="1309" y="660"/>
                </a:cubicBezTo>
                <a:close/>
              </a:path>
            </a:pathLst>
          </a:custGeom>
          <a:solidFill>
            <a:srgbClr val="00BCF2"/>
          </a:solidFill>
          <a:ln>
            <a:noFill/>
          </a:ln>
          <a:extLst/>
        </p:spPr>
        <p:txBody>
          <a:bodyPr vert="horz" wrap="square" lIns="89630" tIns="274281" rIns="89630" bIns="0" numCol="1" anchor="ctr" anchorCtr="0" compatLnSpc="1">
            <a:prstTxWarp prst="textNoShape">
              <a:avLst/>
            </a:prstTxWarp>
          </a:bodyPr>
          <a:lstStyle/>
          <a:p>
            <a:pPr algn="ctr" defTabSz="896214">
              <a:defRPr/>
            </a:pPr>
            <a:r>
              <a:rPr lang="en-US" sz="2800" kern="0" dirty="0">
                <a:solidFill>
                  <a:srgbClr val="FFFFFF"/>
                </a:solidFill>
                <a:latin typeface="Segoe UI"/>
              </a:rPr>
              <a:t>Azure</a:t>
            </a:r>
          </a:p>
        </p:txBody>
      </p:sp>
      <p:sp>
        <p:nvSpPr>
          <p:cNvPr id="39" name="Freeform 11"/>
          <p:cNvSpPr>
            <a:spLocks/>
          </p:cNvSpPr>
          <p:nvPr/>
        </p:nvSpPr>
        <p:spPr bwMode="auto">
          <a:xfrm>
            <a:off x="8280356" y="3079901"/>
            <a:ext cx="163388" cy="619317"/>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FF8C00"/>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0" name="Freeform 12"/>
          <p:cNvSpPr>
            <a:spLocks/>
          </p:cNvSpPr>
          <p:nvPr/>
        </p:nvSpPr>
        <p:spPr bwMode="auto">
          <a:xfrm>
            <a:off x="8280357" y="3448689"/>
            <a:ext cx="158719" cy="250528"/>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DD5900"/>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1" name="Freeform 13"/>
          <p:cNvSpPr>
            <a:spLocks/>
          </p:cNvSpPr>
          <p:nvPr/>
        </p:nvSpPr>
        <p:spPr bwMode="auto">
          <a:xfrm>
            <a:off x="8129418" y="2765573"/>
            <a:ext cx="469935" cy="398354"/>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FF8C00"/>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2" name="Oval 14"/>
          <p:cNvSpPr>
            <a:spLocks noChangeArrowheads="1"/>
          </p:cNvSpPr>
          <p:nvPr/>
        </p:nvSpPr>
        <p:spPr bwMode="auto">
          <a:xfrm>
            <a:off x="9741956" y="3699217"/>
            <a:ext cx="1459596" cy="145804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3" name="Oval 16"/>
          <p:cNvSpPr>
            <a:spLocks noChangeArrowheads="1"/>
          </p:cNvSpPr>
          <p:nvPr/>
        </p:nvSpPr>
        <p:spPr bwMode="auto">
          <a:xfrm>
            <a:off x="8283469" y="2851158"/>
            <a:ext cx="160276" cy="160276"/>
          </a:xfrm>
          <a:prstGeom prst="ellipse">
            <a:avLst/>
          </a:prstGeom>
          <a:solidFill>
            <a:srgbClr val="FFFFFF"/>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4" name="Freeform 17"/>
          <p:cNvSpPr>
            <a:spLocks/>
          </p:cNvSpPr>
          <p:nvPr/>
        </p:nvSpPr>
        <p:spPr bwMode="auto">
          <a:xfrm>
            <a:off x="9115969" y="3699217"/>
            <a:ext cx="208514" cy="137712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5" name="Freeform 18"/>
          <p:cNvSpPr>
            <a:spLocks/>
          </p:cNvSpPr>
          <p:nvPr/>
        </p:nvSpPr>
        <p:spPr bwMode="auto">
          <a:xfrm>
            <a:off x="7387171" y="3699217"/>
            <a:ext cx="210071" cy="137712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pic>
        <p:nvPicPr>
          <p:cNvPr id="46" name="Picture 10" descr="http://devopscube.com/wp-content/uploads/2015/01/SWAR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5946" y="3528653"/>
            <a:ext cx="2030054" cy="1690345"/>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7409649" y="5213945"/>
            <a:ext cx="1986350" cy="369332"/>
          </a:xfrm>
          <a:prstGeom prst="rect">
            <a:avLst/>
          </a:prstGeom>
        </p:spPr>
        <p:txBody>
          <a:bodyPr wrap="square" lIns="0" tIns="0" rIns="0" bIns="0" anchor="ctr">
            <a:spAutoFit/>
          </a:bodyPr>
          <a:lstStyle/>
          <a:p>
            <a:pPr algn="ctr" defTabSz="896214">
              <a:defRPr/>
            </a:pPr>
            <a:r>
              <a:rPr lang="en-US" sz="2400" kern="0" dirty="0">
                <a:solidFill>
                  <a:srgbClr val="333333"/>
                </a:solidFill>
                <a:latin typeface="Segoe UI"/>
                <a:cs typeface="Segoe UI Semibold" panose="020B0702040204020203" pitchFamily="34" charset="0"/>
              </a:rPr>
              <a:t>Swarm</a:t>
            </a:r>
            <a:endParaRPr lang="en-US" sz="2400" kern="0" dirty="0">
              <a:solidFill>
                <a:srgbClr val="333333"/>
              </a:solidFill>
              <a:latin typeface="Segoe UI"/>
            </a:endParaRPr>
          </a:p>
        </p:txBody>
      </p:sp>
      <p:sp>
        <p:nvSpPr>
          <p:cNvPr id="48" name="Freeform 11"/>
          <p:cNvSpPr>
            <a:spLocks/>
          </p:cNvSpPr>
          <p:nvPr/>
        </p:nvSpPr>
        <p:spPr bwMode="auto">
          <a:xfrm>
            <a:off x="10393028" y="3079901"/>
            <a:ext cx="163388" cy="619317"/>
          </a:xfrm>
          <a:custGeom>
            <a:avLst/>
            <a:gdLst>
              <a:gd name="T0" fmla="*/ 105 w 105"/>
              <a:gd name="T1" fmla="*/ 0 h 398"/>
              <a:gd name="T2" fmla="*/ 3 w 105"/>
              <a:gd name="T3" fmla="*/ 0 h 398"/>
              <a:gd name="T4" fmla="*/ 0 w 105"/>
              <a:gd name="T5" fmla="*/ 398 h 398"/>
              <a:gd name="T6" fmla="*/ 102 w 105"/>
              <a:gd name="T7" fmla="*/ 398 h 398"/>
              <a:gd name="T8" fmla="*/ 105 w 105"/>
              <a:gd name="T9" fmla="*/ 0 h 398"/>
            </a:gdLst>
            <a:ahLst/>
            <a:cxnLst>
              <a:cxn ang="0">
                <a:pos x="T0" y="T1"/>
              </a:cxn>
              <a:cxn ang="0">
                <a:pos x="T2" y="T3"/>
              </a:cxn>
              <a:cxn ang="0">
                <a:pos x="T4" y="T5"/>
              </a:cxn>
              <a:cxn ang="0">
                <a:pos x="T6" y="T7"/>
              </a:cxn>
              <a:cxn ang="0">
                <a:pos x="T8" y="T9"/>
              </a:cxn>
            </a:cxnLst>
            <a:rect l="0" t="0" r="r" b="b"/>
            <a:pathLst>
              <a:path w="105" h="398">
                <a:moveTo>
                  <a:pt x="105" y="0"/>
                </a:moveTo>
                <a:lnTo>
                  <a:pt x="3" y="0"/>
                </a:lnTo>
                <a:lnTo>
                  <a:pt x="0" y="398"/>
                </a:lnTo>
                <a:lnTo>
                  <a:pt x="102" y="398"/>
                </a:lnTo>
                <a:lnTo>
                  <a:pt x="105" y="0"/>
                </a:lnTo>
                <a:close/>
              </a:path>
            </a:pathLst>
          </a:custGeom>
          <a:solidFill>
            <a:srgbClr val="FF8C00"/>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49" name="Freeform 12"/>
          <p:cNvSpPr>
            <a:spLocks/>
          </p:cNvSpPr>
          <p:nvPr/>
        </p:nvSpPr>
        <p:spPr bwMode="auto">
          <a:xfrm>
            <a:off x="10393028" y="3448689"/>
            <a:ext cx="158719" cy="250528"/>
          </a:xfrm>
          <a:custGeom>
            <a:avLst/>
            <a:gdLst>
              <a:gd name="T0" fmla="*/ 102 w 102"/>
              <a:gd name="T1" fmla="*/ 51 h 161"/>
              <a:gd name="T2" fmla="*/ 2 w 102"/>
              <a:gd name="T3" fmla="*/ 0 h 161"/>
              <a:gd name="T4" fmla="*/ 0 w 102"/>
              <a:gd name="T5" fmla="*/ 161 h 161"/>
              <a:gd name="T6" fmla="*/ 102 w 102"/>
              <a:gd name="T7" fmla="*/ 161 h 161"/>
              <a:gd name="T8" fmla="*/ 102 w 102"/>
              <a:gd name="T9" fmla="*/ 51 h 161"/>
            </a:gdLst>
            <a:ahLst/>
            <a:cxnLst>
              <a:cxn ang="0">
                <a:pos x="T0" y="T1"/>
              </a:cxn>
              <a:cxn ang="0">
                <a:pos x="T2" y="T3"/>
              </a:cxn>
              <a:cxn ang="0">
                <a:pos x="T4" y="T5"/>
              </a:cxn>
              <a:cxn ang="0">
                <a:pos x="T6" y="T7"/>
              </a:cxn>
              <a:cxn ang="0">
                <a:pos x="T8" y="T9"/>
              </a:cxn>
            </a:cxnLst>
            <a:rect l="0" t="0" r="r" b="b"/>
            <a:pathLst>
              <a:path w="102" h="161">
                <a:moveTo>
                  <a:pt x="102" y="51"/>
                </a:moveTo>
                <a:lnTo>
                  <a:pt x="2" y="0"/>
                </a:lnTo>
                <a:lnTo>
                  <a:pt x="0" y="161"/>
                </a:lnTo>
                <a:lnTo>
                  <a:pt x="102" y="161"/>
                </a:lnTo>
                <a:lnTo>
                  <a:pt x="102" y="51"/>
                </a:lnTo>
                <a:close/>
              </a:path>
            </a:pathLst>
          </a:custGeom>
          <a:solidFill>
            <a:srgbClr val="DD5900"/>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0" name="Freeform 13"/>
          <p:cNvSpPr>
            <a:spLocks/>
          </p:cNvSpPr>
          <p:nvPr/>
        </p:nvSpPr>
        <p:spPr bwMode="auto">
          <a:xfrm>
            <a:off x="10242089" y="2765573"/>
            <a:ext cx="469935" cy="398354"/>
          </a:xfrm>
          <a:custGeom>
            <a:avLst/>
            <a:gdLst>
              <a:gd name="T0" fmla="*/ 62 w 193"/>
              <a:gd name="T1" fmla="*/ 34 h 164"/>
              <a:gd name="T2" fmla="*/ 48 w 193"/>
              <a:gd name="T3" fmla="*/ 68 h 164"/>
              <a:gd name="T4" fmla="*/ 96 w 193"/>
              <a:gd name="T5" fmla="*/ 116 h 164"/>
              <a:gd name="T6" fmla="*/ 144 w 193"/>
              <a:gd name="T7" fmla="*/ 67 h 164"/>
              <a:gd name="T8" fmla="*/ 130 w 193"/>
              <a:gd name="T9" fmla="*/ 34 h 164"/>
              <a:gd name="T10" fmla="*/ 165 w 193"/>
              <a:gd name="T11" fmla="*/ 0 h 164"/>
              <a:gd name="T12" fmla="*/ 192 w 193"/>
              <a:gd name="T13" fmla="*/ 67 h 164"/>
              <a:gd name="T14" fmla="*/ 96 w 193"/>
              <a:gd name="T15" fmla="*/ 164 h 164"/>
              <a:gd name="T16" fmla="*/ 0 w 193"/>
              <a:gd name="T17" fmla="*/ 68 h 164"/>
              <a:gd name="T18" fmla="*/ 28 w 193"/>
              <a:gd name="T19" fmla="*/ 0 h 164"/>
              <a:gd name="T20" fmla="*/ 62 w 193"/>
              <a:gd name="T21" fmla="*/ 3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3" h="164">
                <a:moveTo>
                  <a:pt x="62" y="34"/>
                </a:moveTo>
                <a:cubicBezTo>
                  <a:pt x="54" y="43"/>
                  <a:pt x="48" y="55"/>
                  <a:pt x="48" y="68"/>
                </a:cubicBezTo>
                <a:cubicBezTo>
                  <a:pt x="48" y="94"/>
                  <a:pt x="70" y="116"/>
                  <a:pt x="96" y="116"/>
                </a:cubicBezTo>
                <a:cubicBezTo>
                  <a:pt x="123" y="116"/>
                  <a:pt x="144" y="94"/>
                  <a:pt x="144" y="67"/>
                </a:cubicBezTo>
                <a:cubicBezTo>
                  <a:pt x="144" y="54"/>
                  <a:pt x="139" y="43"/>
                  <a:pt x="130" y="34"/>
                </a:cubicBezTo>
                <a:cubicBezTo>
                  <a:pt x="165" y="0"/>
                  <a:pt x="165" y="0"/>
                  <a:pt x="165" y="0"/>
                </a:cubicBezTo>
                <a:cubicBezTo>
                  <a:pt x="182" y="18"/>
                  <a:pt x="192" y="41"/>
                  <a:pt x="192" y="67"/>
                </a:cubicBezTo>
                <a:cubicBezTo>
                  <a:pt x="193" y="120"/>
                  <a:pt x="150" y="164"/>
                  <a:pt x="96" y="164"/>
                </a:cubicBezTo>
                <a:cubicBezTo>
                  <a:pt x="43" y="164"/>
                  <a:pt x="0" y="121"/>
                  <a:pt x="0" y="68"/>
                </a:cubicBezTo>
                <a:cubicBezTo>
                  <a:pt x="0" y="41"/>
                  <a:pt x="11" y="17"/>
                  <a:pt x="28" y="0"/>
                </a:cubicBezTo>
                <a:lnTo>
                  <a:pt x="62" y="34"/>
                </a:lnTo>
                <a:close/>
              </a:path>
            </a:pathLst>
          </a:custGeom>
          <a:solidFill>
            <a:srgbClr val="FF8C00"/>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1" name="Oval 16"/>
          <p:cNvSpPr>
            <a:spLocks noChangeArrowheads="1"/>
          </p:cNvSpPr>
          <p:nvPr/>
        </p:nvSpPr>
        <p:spPr bwMode="auto">
          <a:xfrm>
            <a:off x="10396140" y="2851158"/>
            <a:ext cx="160276" cy="160276"/>
          </a:xfrm>
          <a:prstGeom prst="ellipse">
            <a:avLst/>
          </a:prstGeom>
          <a:solidFill>
            <a:srgbClr val="FFFFFF"/>
          </a:solidFill>
          <a:ln>
            <a:noFill/>
          </a:ln>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2" name="Freeform 17"/>
          <p:cNvSpPr>
            <a:spLocks/>
          </p:cNvSpPr>
          <p:nvPr/>
        </p:nvSpPr>
        <p:spPr bwMode="auto">
          <a:xfrm>
            <a:off x="11228639" y="3699217"/>
            <a:ext cx="208514" cy="1377125"/>
          </a:xfrm>
          <a:custGeom>
            <a:avLst/>
            <a:gdLst>
              <a:gd name="T0" fmla="*/ 0 w 134"/>
              <a:gd name="T1" fmla="*/ 0 h 885"/>
              <a:gd name="T2" fmla="*/ 134 w 134"/>
              <a:gd name="T3" fmla="*/ 0 h 885"/>
              <a:gd name="T4" fmla="*/ 134 w 134"/>
              <a:gd name="T5" fmla="*/ 885 h 885"/>
              <a:gd name="T6" fmla="*/ 0 w 134"/>
              <a:gd name="T7" fmla="*/ 885 h 885"/>
            </a:gdLst>
            <a:ahLst/>
            <a:cxnLst>
              <a:cxn ang="0">
                <a:pos x="T0" y="T1"/>
              </a:cxn>
              <a:cxn ang="0">
                <a:pos x="T2" y="T3"/>
              </a:cxn>
              <a:cxn ang="0">
                <a:pos x="T4" y="T5"/>
              </a:cxn>
              <a:cxn ang="0">
                <a:pos x="T6" y="T7"/>
              </a:cxn>
            </a:cxnLst>
            <a:rect l="0" t="0" r="r" b="b"/>
            <a:pathLst>
              <a:path w="134" h="885">
                <a:moveTo>
                  <a:pt x="0" y="0"/>
                </a:moveTo>
                <a:lnTo>
                  <a:pt x="134" y="0"/>
                </a:lnTo>
                <a:lnTo>
                  <a:pt x="134" y="885"/>
                </a:lnTo>
                <a:lnTo>
                  <a:pt x="0"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53" name="Freeform 18"/>
          <p:cNvSpPr>
            <a:spLocks/>
          </p:cNvSpPr>
          <p:nvPr/>
        </p:nvSpPr>
        <p:spPr bwMode="auto">
          <a:xfrm>
            <a:off x="9499842" y="3699217"/>
            <a:ext cx="210071" cy="1377125"/>
          </a:xfrm>
          <a:custGeom>
            <a:avLst/>
            <a:gdLst>
              <a:gd name="T0" fmla="*/ 135 w 135"/>
              <a:gd name="T1" fmla="*/ 0 h 885"/>
              <a:gd name="T2" fmla="*/ 0 w 135"/>
              <a:gd name="T3" fmla="*/ 0 h 885"/>
              <a:gd name="T4" fmla="*/ 0 w 135"/>
              <a:gd name="T5" fmla="*/ 885 h 885"/>
              <a:gd name="T6" fmla="*/ 135 w 135"/>
              <a:gd name="T7" fmla="*/ 885 h 885"/>
            </a:gdLst>
            <a:ahLst/>
            <a:cxnLst>
              <a:cxn ang="0">
                <a:pos x="T0" y="T1"/>
              </a:cxn>
              <a:cxn ang="0">
                <a:pos x="T2" y="T3"/>
              </a:cxn>
              <a:cxn ang="0">
                <a:pos x="T4" y="T5"/>
              </a:cxn>
              <a:cxn ang="0">
                <a:pos x="T6" y="T7"/>
              </a:cxn>
            </a:cxnLst>
            <a:rect l="0" t="0" r="r" b="b"/>
            <a:pathLst>
              <a:path w="135" h="885">
                <a:moveTo>
                  <a:pt x="135" y="0"/>
                </a:moveTo>
                <a:lnTo>
                  <a:pt x="0" y="0"/>
                </a:lnTo>
                <a:lnTo>
                  <a:pt x="0" y="885"/>
                </a:lnTo>
                <a:lnTo>
                  <a:pt x="135" y="885"/>
                </a:lnTo>
              </a:path>
            </a:pathLst>
          </a:custGeom>
          <a:noFill/>
          <a:ln w="889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pic>
        <p:nvPicPr>
          <p:cNvPr id="54" name="Picture 2" descr="https://mesosphere.com/wp-content/uploads/2016/04/logo-horizontal-styled.pn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8972" t="28232" r="59508" b="22874"/>
          <a:stretch/>
        </p:blipFill>
        <p:spPr bwMode="auto">
          <a:xfrm>
            <a:off x="10012748" y="3915237"/>
            <a:ext cx="951451" cy="1106916"/>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9446410" y="5291879"/>
            <a:ext cx="2035174" cy="369332"/>
          </a:xfrm>
          <a:prstGeom prst="rect">
            <a:avLst/>
          </a:prstGeom>
        </p:spPr>
        <p:txBody>
          <a:bodyPr wrap="square" lIns="0" tIns="0" rIns="0" bIns="0" anchor="ctr">
            <a:spAutoFit/>
          </a:bodyPr>
          <a:lstStyle/>
          <a:p>
            <a:pPr algn="ctr" defTabSz="896214">
              <a:defRPr/>
            </a:pPr>
            <a:r>
              <a:rPr lang="en-US" sz="2400" kern="0" dirty="0">
                <a:solidFill>
                  <a:srgbClr val="333333"/>
                </a:solidFill>
                <a:latin typeface="Segoe UI"/>
                <a:cs typeface="Segoe UI Semibold" panose="020B0702040204020203" pitchFamily="34" charset="0"/>
              </a:rPr>
              <a:t>DC/OS</a:t>
            </a:r>
            <a:endParaRPr lang="en-US" sz="2400" kern="0" dirty="0">
              <a:solidFill>
                <a:srgbClr val="333333"/>
              </a:solidFill>
              <a:latin typeface="Segoe UI"/>
            </a:endParaRPr>
          </a:p>
        </p:txBody>
      </p:sp>
      <p:sp>
        <p:nvSpPr>
          <p:cNvPr id="24" name="TextBox 23"/>
          <p:cNvSpPr txBox="1"/>
          <p:nvPr/>
        </p:nvSpPr>
        <p:spPr>
          <a:xfrm>
            <a:off x="451447" y="379575"/>
            <a:ext cx="7203057"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Azure Container Service (ACS)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5164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path" presetSubtype="0" decel="100000" fill="hold" grpId="1" nodeType="withEffect">
                                  <p:stCondLst>
                                    <p:cond delay="0"/>
                                  </p:stCondLst>
                                  <p:childTnLst>
                                    <p:animMotion origin="layout" path="M 1.875E-6 7.40741E-7 L -0.05287 7.40741E-7 " pathEditMode="relative" rAng="0" ptsTypes="AA">
                                      <p:cBhvr>
                                        <p:cTn id="9" dur="750" spd="-100000" fill="hold"/>
                                        <p:tgtEl>
                                          <p:spTgt spid="4"/>
                                        </p:tgtEl>
                                        <p:attrNameLst>
                                          <p:attrName>ppt_x</p:attrName>
                                          <p:attrName>ppt_y</p:attrName>
                                        </p:attrNameLst>
                                      </p:cBhvr>
                                      <p:rCtr x="-26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40" y="1700494"/>
            <a:ext cx="6316954" cy="3248474"/>
          </a:xfrm>
          <a:prstGeom prst="rect">
            <a:avLst/>
          </a:prstGeom>
        </p:spPr>
      </p:pic>
      <p:sp>
        <p:nvSpPr>
          <p:cNvPr id="5" name="TextBox 4"/>
          <p:cNvSpPr txBox="1"/>
          <p:nvPr/>
        </p:nvSpPr>
        <p:spPr>
          <a:xfrm>
            <a:off x="451447" y="379575"/>
            <a:ext cx="1105619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Azure Container Service (ACS) – e.g. Docker Swarm</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6" name="TextBox 5"/>
          <p:cNvSpPr txBox="1"/>
          <p:nvPr/>
        </p:nvSpPr>
        <p:spPr>
          <a:xfrm>
            <a:off x="7200178" y="1624981"/>
            <a:ext cx="4307460" cy="3323987"/>
          </a:xfrm>
          <a:prstGeom prst="rect">
            <a:avLst/>
          </a:prstGeom>
          <a:noFill/>
        </p:spPr>
        <p:txBody>
          <a:bodyPr wrap="square" rtlCol="0">
            <a:spAutoFit/>
          </a:bodyPr>
          <a:lstStyle/>
          <a:p>
            <a:pPr marL="342900" indent="-342900">
              <a:buFontTx/>
              <a:buChar char="-"/>
            </a:pPr>
            <a:r>
              <a:rPr lang="en-GB" sz="2400" dirty="0">
                <a:latin typeface="Segoe UI Light" panose="020B0502040204020203" pitchFamily="34" charset="0"/>
                <a:cs typeface="Segoe UI Light" panose="020B0502040204020203" pitchFamily="34" charset="0"/>
              </a:rPr>
              <a:t>Native Clustering for Docker</a:t>
            </a:r>
          </a:p>
          <a:p>
            <a:pPr marL="342900" indent="-342900">
              <a:buFontTx/>
              <a:buChar char="-"/>
            </a:pPr>
            <a:endParaRPr lang="en-GB" sz="2400" dirty="0">
              <a:latin typeface="Segoe UI Light" panose="020B0502040204020203" pitchFamily="34" charset="0"/>
              <a:cs typeface="Segoe UI Light" panose="020B0502040204020203" pitchFamily="34" charset="0"/>
            </a:endParaRPr>
          </a:p>
          <a:p>
            <a:pPr marL="285750" indent="-285750">
              <a:buFontTx/>
              <a:buChar char="-"/>
            </a:pPr>
            <a:r>
              <a:rPr lang="en-GB" sz="2400" dirty="0">
                <a:latin typeface="Segoe UI Light" panose="020B0502040204020203" pitchFamily="34" charset="0"/>
                <a:cs typeface="Segoe UI Light" panose="020B0502040204020203" pitchFamily="34" charset="0"/>
              </a:rPr>
              <a:t>Serves the Docker API</a:t>
            </a:r>
          </a:p>
          <a:p>
            <a:pPr marL="285750" indent="-285750">
              <a:buFontTx/>
              <a:buChar char="-"/>
            </a:pPr>
            <a:endParaRPr lang="en-GB" sz="2400" dirty="0">
              <a:latin typeface="Segoe UI Light" panose="020B0502040204020203" pitchFamily="34" charset="0"/>
              <a:cs typeface="Segoe UI Light" panose="020B0502040204020203" pitchFamily="34" charset="0"/>
            </a:endParaRPr>
          </a:p>
          <a:p>
            <a:pPr marL="285750" indent="-285750">
              <a:buFontTx/>
              <a:buChar char="-"/>
            </a:pPr>
            <a:r>
              <a:rPr lang="en-GB" sz="2400" dirty="0">
                <a:latin typeface="Segoe UI Light" panose="020B0502040204020203" pitchFamily="34" charset="0"/>
                <a:cs typeface="Segoe UI Light" panose="020B0502040204020203" pitchFamily="34" charset="0"/>
              </a:rPr>
              <a:t>Docker tools to transparently scale to multiple hosts on Azure Container Service (e.g. </a:t>
            </a:r>
            <a:r>
              <a:rPr lang="en-GB" sz="2400" dirty="0" err="1">
                <a:latin typeface="Segoe UI Light" panose="020B0502040204020203" pitchFamily="34" charset="0"/>
                <a:cs typeface="Segoe UI Light" panose="020B0502040204020203" pitchFamily="34" charset="0"/>
              </a:rPr>
              <a:t>docker</a:t>
            </a:r>
            <a:r>
              <a:rPr lang="en-GB" sz="2400" dirty="0">
                <a:latin typeface="Segoe UI Light" panose="020B0502040204020203" pitchFamily="34" charset="0"/>
                <a:cs typeface="Segoe UI Light" panose="020B0502040204020203" pitchFamily="34" charset="0"/>
              </a:rPr>
              <a:t> cli/compose, Jenkins)</a:t>
            </a:r>
            <a:endParaRPr lang="en-GB"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27688314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8392" y="425570"/>
            <a:ext cx="10552982" cy="5909310"/>
          </a:xfrm>
          <a:prstGeom prst="rect">
            <a:avLst/>
          </a:prstGeom>
          <a:noFill/>
        </p:spPr>
        <p:txBody>
          <a:bodyPr wrap="square" rtlCol="0">
            <a:spAutoFit/>
          </a:bodyPr>
          <a:lstStyle/>
          <a:p>
            <a:r>
              <a:rPr lang="en-GB" sz="4000" b="1" dirty="0">
                <a:latin typeface="Segoe UI Light" panose="020B0502040204020203" pitchFamily="34" charset="0"/>
                <a:cs typeface="Segoe UI Light" panose="020B0502040204020203" pitchFamily="34" charset="0"/>
              </a:rPr>
              <a:t>Contents</a:t>
            </a:r>
          </a:p>
          <a:p>
            <a:endParaRPr lang="en-GB" sz="3200" dirty="0">
              <a:latin typeface="Segoe UI Light" panose="020B0502040204020203" pitchFamily="34" charset="0"/>
              <a:cs typeface="Segoe UI Light" panose="020B0502040204020203" pitchFamily="34" charset="0"/>
            </a:endParaRPr>
          </a:p>
          <a:p>
            <a:pPr marL="285750" indent="-285750">
              <a:lnSpc>
                <a:spcPct val="150000"/>
              </a:lnSpc>
              <a:buFontTx/>
              <a:buChar char="-"/>
            </a:pPr>
            <a:r>
              <a:rPr lang="en-GB" sz="3200" dirty="0">
                <a:latin typeface="Segoe UI Light" panose="020B0502040204020203" pitchFamily="34" charset="0"/>
                <a:cs typeface="Segoe UI Light" panose="020B0502040204020203" pitchFamily="34" charset="0"/>
              </a:rPr>
              <a:t>What is a container?</a:t>
            </a:r>
          </a:p>
          <a:p>
            <a:pPr marL="285750" indent="-285750">
              <a:lnSpc>
                <a:spcPct val="150000"/>
              </a:lnSpc>
              <a:buFontTx/>
              <a:buChar char="-"/>
            </a:pPr>
            <a:r>
              <a:rPr lang="en-GB" sz="3200" dirty="0">
                <a:latin typeface="Segoe UI Light" panose="020B0502040204020203" pitchFamily="34" charset="0"/>
                <a:cs typeface="Segoe UI Light" panose="020B0502040204020203" pitchFamily="34" charset="0"/>
              </a:rPr>
              <a:t>Why would you use containers?</a:t>
            </a:r>
          </a:p>
          <a:p>
            <a:pPr marL="285750" indent="-285750">
              <a:lnSpc>
                <a:spcPct val="150000"/>
              </a:lnSpc>
              <a:buFontTx/>
              <a:buChar char="-"/>
            </a:pPr>
            <a:r>
              <a:rPr lang="en-GB" sz="3200" dirty="0">
                <a:latin typeface="Segoe UI Light" panose="020B0502040204020203" pitchFamily="34" charset="0"/>
                <a:cs typeface="Segoe UI Light" panose="020B0502040204020203" pitchFamily="34" charset="0"/>
              </a:rPr>
              <a:t>Microsoft Windows Containers</a:t>
            </a:r>
          </a:p>
          <a:p>
            <a:pPr marL="285750" indent="-285750">
              <a:lnSpc>
                <a:spcPct val="150000"/>
              </a:lnSpc>
              <a:buFontTx/>
              <a:buChar char="-"/>
            </a:pPr>
            <a:r>
              <a:rPr lang="en-GB" sz="3200" dirty="0">
                <a:latin typeface="Segoe UI Light" panose="020B0502040204020203" pitchFamily="34" charset="0"/>
                <a:cs typeface="Segoe UI Light" panose="020B0502040204020203" pitchFamily="34" charset="0"/>
              </a:rPr>
              <a:t>Azure Container Service (ACS)</a:t>
            </a:r>
          </a:p>
          <a:p>
            <a:pPr marL="285750" indent="-285750">
              <a:lnSpc>
                <a:spcPct val="150000"/>
              </a:lnSpc>
              <a:buFontTx/>
              <a:buChar char="-"/>
            </a:pPr>
            <a:r>
              <a:rPr lang="en-GB" sz="3200" dirty="0">
                <a:latin typeface="Segoe UI Light" panose="020B0502040204020203" pitchFamily="34" charset="0"/>
                <a:cs typeface="Segoe UI Light" panose="020B0502040204020203" pitchFamily="34" charset="0"/>
              </a:rPr>
              <a:t>Container Day to Day – Images, Storage, Identity, Patching</a:t>
            </a:r>
          </a:p>
          <a:p>
            <a:pPr marL="285750" indent="-285750">
              <a:lnSpc>
                <a:spcPct val="150000"/>
              </a:lnSpc>
              <a:buFontTx/>
              <a:buChar char="-"/>
            </a:pPr>
            <a:r>
              <a:rPr lang="en-GB" sz="3200" dirty="0">
                <a:latin typeface="Segoe UI Light" panose="020B0502040204020203" pitchFamily="34" charset="0"/>
                <a:cs typeface="Segoe UI Light" panose="020B0502040204020203" pitchFamily="34" charset="0"/>
              </a:rPr>
              <a:t>Getting Started + Resources</a:t>
            </a:r>
          </a:p>
          <a:p>
            <a:pPr marL="285750" indent="-285750">
              <a:buFontTx/>
              <a:buChar char="-"/>
            </a:pPr>
            <a:endParaRPr lang="en-GB" dirty="0"/>
          </a:p>
        </p:txBody>
      </p:sp>
    </p:spTree>
    <p:extLst>
      <p:ext uri="{BB962C8B-B14F-4D97-AF65-F5344CB8AC3E}">
        <p14:creationId xmlns:p14="http://schemas.microsoft.com/office/powerpoint/2010/main" val="795782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447" y="379575"/>
            <a:ext cx="1105619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Azure Container Service (ACS) – e.g. Kubernetes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6" name="TextBox 5"/>
          <p:cNvSpPr txBox="1"/>
          <p:nvPr/>
        </p:nvSpPr>
        <p:spPr>
          <a:xfrm>
            <a:off x="392159" y="5040761"/>
            <a:ext cx="11270755" cy="1292662"/>
          </a:xfrm>
          <a:prstGeom prst="rect">
            <a:avLst/>
          </a:prstGeom>
          <a:noFill/>
        </p:spPr>
        <p:txBody>
          <a:bodyPr wrap="square" rtlCol="0">
            <a:spAutoFit/>
          </a:bodyPr>
          <a:lstStyle/>
          <a:p>
            <a:pPr marL="285750" indent="-285750">
              <a:buFontTx/>
              <a:buChar char="-"/>
            </a:pPr>
            <a:r>
              <a:rPr lang="en-GB" sz="1600" dirty="0">
                <a:latin typeface="Segoe UI Light" panose="020B0502040204020203" pitchFamily="34" charset="0"/>
                <a:cs typeface="Segoe UI Light" panose="020B0502040204020203" pitchFamily="34" charset="0"/>
              </a:rPr>
              <a:t>Open Source, production grade container orchestrator tool (originated at Google)</a:t>
            </a:r>
          </a:p>
          <a:p>
            <a:pPr marL="285750" indent="-285750">
              <a:buFontTx/>
              <a:buChar char="-"/>
            </a:pPr>
            <a:endParaRPr lang="en-GB" sz="1600" dirty="0">
              <a:latin typeface="Segoe UI Light" panose="020B0502040204020203" pitchFamily="34" charset="0"/>
              <a:cs typeface="Segoe UI Light" panose="020B0502040204020203" pitchFamily="34" charset="0"/>
            </a:endParaRPr>
          </a:p>
          <a:p>
            <a:pPr marL="285750" indent="-285750">
              <a:buFontTx/>
              <a:buChar char="-"/>
            </a:pPr>
            <a:r>
              <a:rPr lang="en-GB" sz="1600" dirty="0">
                <a:latin typeface="Segoe UI Light" panose="020B0502040204020203" pitchFamily="34" charset="0"/>
                <a:cs typeface="Segoe UI Light" panose="020B0502040204020203" pitchFamily="34" charset="0"/>
              </a:rPr>
              <a:t>Rich Feature set:  Horizontal Scaling, Service Discovery, Load Balancing, Secrets + Config </a:t>
            </a:r>
            <a:r>
              <a:rPr lang="en-GB" sz="1600" dirty="0" err="1">
                <a:latin typeface="Segoe UI Light" panose="020B0502040204020203" pitchFamily="34" charset="0"/>
                <a:cs typeface="Segoe UI Light" panose="020B0502040204020203" pitchFamily="34" charset="0"/>
              </a:rPr>
              <a:t>Mgmt</a:t>
            </a:r>
            <a:r>
              <a:rPr lang="en-GB" sz="1600" dirty="0">
                <a:latin typeface="Segoe UI Light" panose="020B0502040204020203" pitchFamily="34" charset="0"/>
                <a:cs typeface="Segoe UI Light" panose="020B0502040204020203" pitchFamily="34" charset="0"/>
              </a:rPr>
              <a:t>, API-based rollouts/rollbacks</a:t>
            </a:r>
          </a:p>
          <a:p>
            <a:pPr marL="171450" indent="-171450">
              <a:buFontTx/>
              <a:buChar char="-"/>
            </a:pPr>
            <a:endParaRPr lang="en-GB" sz="1200"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76" y="1188950"/>
            <a:ext cx="8773749" cy="3410426"/>
          </a:xfrm>
          <a:prstGeom prst="rect">
            <a:avLst/>
          </a:prstGeom>
        </p:spPr>
      </p:pic>
    </p:spTree>
    <p:extLst>
      <p:ext uri="{BB962C8B-B14F-4D97-AF65-F5344CB8AC3E}">
        <p14:creationId xmlns:p14="http://schemas.microsoft.com/office/powerpoint/2010/main" val="24614569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32824" y="1188668"/>
            <a:ext cx="7158754" cy="2383638"/>
          </a:xfrm>
        </p:spPr>
        <p:txBody>
          <a:bodyPr/>
          <a:lstStyle/>
          <a:p>
            <a:r>
              <a:rPr lang="en-US" dirty="0">
                <a:solidFill>
                  <a:srgbClr val="0070C0"/>
                </a:solidFill>
                <a:latin typeface="Segoe UI Light" panose="020B0502040204020203" pitchFamily="34" charset="0"/>
                <a:cs typeface="Segoe UI Light" panose="020B0502040204020203" pitchFamily="34" charset="0"/>
              </a:rPr>
              <a:t>What is a registry?</a:t>
            </a:r>
          </a:p>
          <a:p>
            <a:pPr lvl="1"/>
            <a:r>
              <a:rPr lang="en-US" dirty="0">
                <a:latin typeface="Segoe UI Light" panose="020B0502040204020203" pitchFamily="34" charset="0"/>
                <a:cs typeface="Segoe UI Light" panose="020B0502040204020203" pitchFamily="34" charset="0"/>
              </a:rPr>
              <a:t>Stores container images</a:t>
            </a:r>
          </a:p>
          <a:p>
            <a:pPr lvl="2"/>
            <a:r>
              <a:rPr lang="en-US" dirty="0">
                <a:latin typeface="Segoe UI Light" panose="020B0502040204020203" pitchFamily="34" charset="0"/>
                <a:cs typeface="Segoe UI Light" panose="020B0502040204020203" pitchFamily="34" charset="0"/>
              </a:rPr>
              <a:t>Images are </a:t>
            </a:r>
            <a:r>
              <a:rPr lang="en-US" b="1" dirty="0">
                <a:latin typeface="Segoe UI Light" panose="020B0502040204020203" pitchFamily="34" charset="0"/>
                <a:cs typeface="Segoe UI Light" panose="020B0502040204020203" pitchFamily="34" charset="0"/>
              </a:rPr>
              <a:t>Pushed</a:t>
            </a:r>
            <a:r>
              <a:rPr lang="en-US" dirty="0">
                <a:latin typeface="Segoe UI Light" panose="020B0502040204020203" pitchFamily="34" charset="0"/>
                <a:cs typeface="Segoe UI Light" panose="020B0502040204020203" pitchFamily="34" charset="0"/>
              </a:rPr>
              <a:t> into a registry</a:t>
            </a:r>
          </a:p>
          <a:p>
            <a:pPr lvl="2"/>
            <a:r>
              <a:rPr lang="en-US" dirty="0">
                <a:latin typeface="Segoe UI Light" panose="020B0502040204020203" pitchFamily="34" charset="0"/>
                <a:cs typeface="Segoe UI Light" panose="020B0502040204020203" pitchFamily="34" charset="0"/>
              </a:rPr>
              <a:t>Images are </a:t>
            </a:r>
            <a:r>
              <a:rPr lang="en-US" b="1" dirty="0">
                <a:latin typeface="Segoe UI Light" panose="020B0502040204020203" pitchFamily="34" charset="0"/>
                <a:cs typeface="Segoe UI Light" panose="020B0502040204020203" pitchFamily="34" charset="0"/>
              </a:rPr>
              <a:t>Pulled</a:t>
            </a:r>
            <a:r>
              <a:rPr lang="en-US" dirty="0">
                <a:latin typeface="Segoe UI Light" panose="020B0502040204020203" pitchFamily="34" charset="0"/>
                <a:cs typeface="Segoe UI Light" panose="020B0502040204020203" pitchFamily="34" charset="0"/>
              </a:rPr>
              <a:t> from a registry</a:t>
            </a:r>
          </a:p>
          <a:p>
            <a:pPr lvl="2"/>
            <a:r>
              <a:rPr lang="en-US" dirty="0">
                <a:latin typeface="Segoe UI Light" panose="020B0502040204020203" pitchFamily="34" charset="0"/>
                <a:cs typeface="Segoe UI Light" panose="020B0502040204020203" pitchFamily="34" charset="0"/>
              </a:rPr>
              <a:t>Images are </a:t>
            </a:r>
            <a:r>
              <a:rPr lang="en-US" b="1" dirty="0">
                <a:latin typeface="Segoe UI Light" panose="020B0502040204020203" pitchFamily="34" charset="0"/>
                <a:cs typeface="Segoe UI Light" panose="020B0502040204020203" pitchFamily="34" charset="0"/>
              </a:rPr>
              <a:t>Searched</a:t>
            </a:r>
            <a:r>
              <a:rPr lang="en-US" dirty="0">
                <a:latin typeface="Segoe UI Light" panose="020B0502040204020203" pitchFamily="34" charset="0"/>
                <a:cs typeface="Segoe UI Light" panose="020B0502040204020203" pitchFamily="34" charset="0"/>
              </a:rPr>
              <a:t> for within a registry</a:t>
            </a:r>
          </a:p>
          <a:p>
            <a:pPr lvl="2"/>
            <a:endParaRPr lang="en-US" dirty="0"/>
          </a:p>
        </p:txBody>
      </p:sp>
      <p:grpSp>
        <p:nvGrpSpPr>
          <p:cNvPr id="4" name="Group 3"/>
          <p:cNvGrpSpPr/>
          <p:nvPr/>
        </p:nvGrpSpPr>
        <p:grpSpPr>
          <a:xfrm>
            <a:off x="2557041" y="5084412"/>
            <a:ext cx="1820812" cy="614866"/>
            <a:chOff x="2582967" y="5186515"/>
            <a:chExt cx="1857323" cy="627195"/>
          </a:xfrm>
        </p:grpSpPr>
        <p:sp>
          <p:nvSpPr>
            <p:cNvPr id="258" name="Arrow: Right 257"/>
            <p:cNvSpPr/>
            <p:nvPr/>
          </p:nvSpPr>
          <p:spPr bwMode="auto">
            <a:xfrm>
              <a:off x="2582967" y="5186515"/>
              <a:ext cx="1857323" cy="627195"/>
            </a:xfrm>
            <a:prstGeom prst="rightArrow">
              <a:avLst>
                <a:gd name="adj1" fmla="val 53471"/>
                <a:gd name="adj2" fmla="val 48264"/>
              </a:avLst>
            </a:prstGeom>
            <a:ln>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grpSp>
          <p:nvGrpSpPr>
            <p:cNvPr id="5" name="Group 4"/>
            <p:cNvGrpSpPr/>
            <p:nvPr/>
          </p:nvGrpSpPr>
          <p:grpSpPr>
            <a:xfrm>
              <a:off x="3069154" y="5305782"/>
              <a:ext cx="700163" cy="366924"/>
              <a:chOff x="5426785" y="5707062"/>
              <a:chExt cx="700163" cy="366924"/>
            </a:xfrm>
          </p:grpSpPr>
          <p:sp>
            <p:nvSpPr>
              <p:cNvPr id="16" name="Rectangle 15"/>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ight Bracket 16"/>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8" name="Left Bracket 17"/>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grpSp>
        <p:nvGrpSpPr>
          <p:cNvPr id="29" name="Group 28"/>
          <p:cNvGrpSpPr/>
          <p:nvPr/>
        </p:nvGrpSpPr>
        <p:grpSpPr>
          <a:xfrm>
            <a:off x="568047" y="4624233"/>
            <a:ext cx="1768002" cy="1227126"/>
            <a:chOff x="1091989" y="3027487"/>
            <a:chExt cx="1803454" cy="1251732"/>
          </a:xfrm>
        </p:grpSpPr>
        <p:sp>
          <p:nvSpPr>
            <p:cNvPr id="31" name="Freeform 19"/>
            <p:cNvSpPr>
              <a:spLocks noChangeAspect="1" noEditPoints="1"/>
            </p:cNvSpPr>
            <p:nvPr/>
          </p:nvSpPr>
          <p:spPr bwMode="auto">
            <a:xfrm>
              <a:off x="1383191" y="3027487"/>
              <a:ext cx="1512252" cy="12517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87855" tIns="43927" rIns="87855" bIns="43927" numCol="1" anchor="t" anchorCtr="0" compatLnSpc="1">
              <a:prstTxWarp prst="textNoShape">
                <a:avLst/>
              </a:prstTxWarp>
            </a:bodyPr>
            <a:lstStyle/>
            <a:p>
              <a:pPr defTabSz="896010">
                <a:defRPr/>
              </a:pPr>
              <a:endParaRPr lang="en-US" sz="1730" kern="0">
                <a:solidFill>
                  <a:srgbClr val="505050"/>
                </a:solidFill>
                <a:latin typeface="Segoe UI"/>
              </a:endParaRPr>
            </a:p>
          </p:txBody>
        </p:sp>
        <p:grpSp>
          <p:nvGrpSpPr>
            <p:cNvPr id="32" name="Group 4"/>
            <p:cNvGrpSpPr>
              <a:grpSpLocks noChangeAspect="1"/>
            </p:cNvGrpSpPr>
            <p:nvPr/>
          </p:nvGrpSpPr>
          <p:grpSpPr bwMode="auto">
            <a:xfrm>
              <a:off x="1091989" y="3557811"/>
              <a:ext cx="1314808" cy="721407"/>
              <a:chOff x="1282" y="1466"/>
              <a:chExt cx="1212" cy="665"/>
            </a:xfrm>
          </p:grpSpPr>
          <p:sp>
            <p:nvSpPr>
              <p:cNvPr id="45"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46"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47" name="Oval 7"/>
              <p:cNvSpPr>
                <a:spLocks noChangeArrowheads="1"/>
              </p:cNvSpPr>
              <p:nvPr/>
            </p:nvSpPr>
            <p:spPr bwMode="auto">
              <a:xfrm>
                <a:off x="1593" y="1955"/>
                <a:ext cx="311" cy="6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48"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49"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50"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51"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52"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grpSp>
        <p:grpSp>
          <p:nvGrpSpPr>
            <p:cNvPr id="33" name="Group 32"/>
            <p:cNvGrpSpPr/>
            <p:nvPr/>
          </p:nvGrpSpPr>
          <p:grpSpPr>
            <a:xfrm>
              <a:off x="1242241" y="3635897"/>
              <a:ext cx="312619" cy="305519"/>
              <a:chOff x="853289" y="2685914"/>
              <a:chExt cx="457478" cy="447088"/>
            </a:xfrm>
          </p:grpSpPr>
          <p:grpSp>
            <p:nvGrpSpPr>
              <p:cNvPr id="40" name="Group 39"/>
              <p:cNvGrpSpPr/>
              <p:nvPr/>
            </p:nvGrpSpPr>
            <p:grpSpPr>
              <a:xfrm>
                <a:off x="933495" y="2733930"/>
                <a:ext cx="316523" cy="355206"/>
                <a:chOff x="2304394" y="2806764"/>
                <a:chExt cx="203894" cy="228812"/>
              </a:xfrm>
              <a:solidFill>
                <a:srgbClr val="00188F"/>
              </a:solidFill>
            </p:grpSpPr>
            <p:sp>
              <p:nvSpPr>
                <p:cNvPr id="4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4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4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grpSp>
          <p:sp>
            <p:nvSpPr>
              <p:cNvPr id="41" name="Rounded Rectangle 41"/>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1" tIns="140568" rIns="175711" bIns="140568" numCol="1" spcCol="0" rtlCol="0" fromWordArt="0" anchor="t" anchorCtr="0" forceAA="0" compatLnSpc="1">
                <a:prstTxWarp prst="textNoShape">
                  <a:avLst/>
                </a:prstTxWarp>
                <a:noAutofit/>
              </a:bodyPr>
              <a:lstStyle/>
              <a:p>
                <a:pPr algn="ctr" defTabSz="895750" fontAlgn="base">
                  <a:lnSpc>
                    <a:spcPct val="90000"/>
                  </a:lnSpc>
                  <a:spcBef>
                    <a:spcPct val="0"/>
                  </a:spcBef>
                  <a:spcAft>
                    <a:spcPct val="0"/>
                  </a:spcAft>
                  <a:defRPr/>
                </a:pPr>
                <a:endParaRPr lang="en-US"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4" name="Group 33"/>
            <p:cNvGrpSpPr/>
            <p:nvPr/>
          </p:nvGrpSpPr>
          <p:grpSpPr>
            <a:xfrm>
              <a:off x="1606976" y="3636668"/>
              <a:ext cx="312619" cy="305519"/>
              <a:chOff x="853289" y="2685914"/>
              <a:chExt cx="457478" cy="447088"/>
            </a:xfrm>
          </p:grpSpPr>
          <p:grpSp>
            <p:nvGrpSpPr>
              <p:cNvPr id="35" name="Group 34"/>
              <p:cNvGrpSpPr/>
              <p:nvPr/>
            </p:nvGrpSpPr>
            <p:grpSpPr>
              <a:xfrm>
                <a:off x="933495" y="2733930"/>
                <a:ext cx="316523" cy="355206"/>
                <a:chOff x="2304394" y="2806764"/>
                <a:chExt cx="203894" cy="228812"/>
              </a:xfrm>
              <a:solidFill>
                <a:srgbClr val="00188F"/>
              </a:solidFill>
            </p:grpSpPr>
            <p:sp>
              <p:nvSpPr>
                <p:cNvPr id="3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333333"/>
                </a:solidFill>
                <a:ln w="9525">
                  <a:noFill/>
                  <a:round/>
                  <a:headEnd/>
                  <a:tailEnd/>
                </a:ln>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3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333333"/>
                </a:solidFill>
                <a:ln w="9525">
                  <a:noFill/>
                  <a:round/>
                  <a:headEnd/>
                  <a:tailEnd/>
                </a:ln>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3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333333"/>
                </a:solidFill>
                <a:ln w="9525">
                  <a:noFill/>
                  <a:round/>
                  <a:headEnd/>
                  <a:tailEnd/>
                </a:ln>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grpSp>
          <p:sp>
            <p:nvSpPr>
              <p:cNvPr id="36" name="Rounded Rectangle 285"/>
              <p:cNvSpPr/>
              <p:nvPr/>
            </p:nvSpPr>
            <p:spPr bwMode="auto">
              <a:xfrm>
                <a:off x="853289" y="2685914"/>
                <a:ext cx="457478" cy="447088"/>
              </a:xfrm>
              <a:prstGeom prst="roundRect">
                <a:avLst/>
              </a:prstGeom>
              <a:noFill/>
              <a:ln w="28575">
                <a:solidFill>
                  <a:srgbClr val="33333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1" tIns="140568" rIns="175711" bIns="140568" numCol="1" spcCol="0" rtlCol="0" fromWordArt="0" anchor="t" anchorCtr="0" forceAA="0" compatLnSpc="1">
                <a:prstTxWarp prst="textNoShape">
                  <a:avLst/>
                </a:prstTxWarp>
                <a:noAutofit/>
              </a:bodyPr>
              <a:lstStyle/>
              <a:p>
                <a:pPr algn="ctr" defTabSz="895750" fontAlgn="base">
                  <a:lnSpc>
                    <a:spcPct val="90000"/>
                  </a:lnSpc>
                  <a:spcBef>
                    <a:spcPct val="0"/>
                  </a:spcBef>
                  <a:spcAft>
                    <a:spcPct val="0"/>
                  </a:spcAft>
                  <a:defRPr/>
                </a:pPr>
                <a:endParaRPr lang="en-US"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58" name="Group 57"/>
          <p:cNvGrpSpPr/>
          <p:nvPr/>
        </p:nvGrpSpPr>
        <p:grpSpPr>
          <a:xfrm>
            <a:off x="715346" y="5220684"/>
            <a:ext cx="306474" cy="299513"/>
            <a:chOff x="160801" y="4317457"/>
            <a:chExt cx="457478" cy="447088"/>
          </a:xfrm>
        </p:grpSpPr>
        <p:sp>
          <p:nvSpPr>
            <p:cNvPr id="59"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1" tIns="140568" rIns="175711" bIns="140568" numCol="1" spcCol="0" rtlCol="0" fromWordArt="0" anchor="t" anchorCtr="0" forceAA="0" compatLnSpc="1">
              <a:prstTxWarp prst="textNoShape">
                <a:avLst/>
              </a:prstTxWarp>
              <a:noAutofit/>
            </a:bodyPr>
            <a:lstStyle/>
            <a:p>
              <a:pPr algn="ctr" defTabSz="895750" fontAlgn="base">
                <a:lnSpc>
                  <a:spcPct val="90000"/>
                </a:lnSpc>
                <a:spcBef>
                  <a:spcPct val="0"/>
                </a:spcBef>
                <a:spcAft>
                  <a:spcPct val="0"/>
                </a:spcAft>
                <a:defRPr/>
              </a:pPr>
              <a:endParaRPr lang="en-US" sz="2307"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0" name="Group 59"/>
            <p:cNvGrpSpPr/>
            <p:nvPr/>
          </p:nvGrpSpPr>
          <p:grpSpPr>
            <a:xfrm>
              <a:off x="241006" y="4365473"/>
              <a:ext cx="316523" cy="355206"/>
              <a:chOff x="2304394" y="2806764"/>
              <a:chExt cx="203894" cy="228812"/>
            </a:xfrm>
            <a:solidFill>
              <a:srgbClr val="00188F"/>
            </a:solidFill>
          </p:grpSpPr>
          <p:sp>
            <p:nvSpPr>
              <p:cNvPr id="61"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62"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sp>
            <p:nvSpPr>
              <p:cNvPr id="63"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182">
                  <a:defRPr/>
                </a:pPr>
                <a:endParaRPr lang="en-US" sz="1730">
                  <a:solidFill>
                    <a:srgbClr val="505050"/>
                  </a:solidFill>
                  <a:latin typeface="Segoe UI"/>
                </a:endParaRPr>
              </a:p>
            </p:txBody>
          </p:sp>
        </p:grpSp>
      </p:grpSp>
      <p:grpSp>
        <p:nvGrpSpPr>
          <p:cNvPr id="257" name="Group 256"/>
          <p:cNvGrpSpPr/>
          <p:nvPr/>
        </p:nvGrpSpPr>
        <p:grpSpPr>
          <a:xfrm>
            <a:off x="4377853" y="3429000"/>
            <a:ext cx="3510997" cy="3361593"/>
            <a:chOff x="4694237" y="3497262"/>
            <a:chExt cx="3581400" cy="3429000"/>
          </a:xfrm>
        </p:grpSpPr>
        <p:sp>
          <p:nvSpPr>
            <p:cNvPr id="7" name="Rectangle: Rounded Corners 6"/>
            <p:cNvSpPr/>
            <p:nvPr/>
          </p:nvSpPr>
          <p:spPr bwMode="auto">
            <a:xfrm>
              <a:off x="4694237" y="3497262"/>
              <a:ext cx="3581400" cy="34290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grpSp>
          <p:nvGrpSpPr>
            <p:cNvPr id="64" name="Group 63"/>
            <p:cNvGrpSpPr/>
            <p:nvPr/>
          </p:nvGrpSpPr>
          <p:grpSpPr>
            <a:xfrm>
              <a:off x="4981518" y="6452336"/>
              <a:ext cx="700163" cy="366924"/>
              <a:chOff x="5426785" y="5707062"/>
              <a:chExt cx="700163" cy="366924"/>
            </a:xfrm>
          </p:grpSpPr>
          <p:sp>
            <p:nvSpPr>
              <p:cNvPr id="65" name="Rectangle 64"/>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6" name="Right Bracket 65"/>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67" name="Left Bracket 66"/>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72" name="Group 71"/>
            <p:cNvGrpSpPr/>
            <p:nvPr/>
          </p:nvGrpSpPr>
          <p:grpSpPr>
            <a:xfrm>
              <a:off x="4981518" y="5617953"/>
              <a:ext cx="700163" cy="366924"/>
              <a:chOff x="5426785" y="5707062"/>
              <a:chExt cx="700163" cy="366924"/>
            </a:xfrm>
          </p:grpSpPr>
          <p:sp>
            <p:nvSpPr>
              <p:cNvPr id="73" name="Rectangle 72"/>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4" name="Right Bracket 73"/>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75" name="Left Bracket 74"/>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76" name="Group 75"/>
            <p:cNvGrpSpPr/>
            <p:nvPr/>
          </p:nvGrpSpPr>
          <p:grpSpPr>
            <a:xfrm>
              <a:off x="4981518" y="5197947"/>
              <a:ext cx="700163" cy="366924"/>
              <a:chOff x="5426785" y="5707062"/>
              <a:chExt cx="700163" cy="366924"/>
            </a:xfrm>
          </p:grpSpPr>
          <p:sp>
            <p:nvSpPr>
              <p:cNvPr id="77" name="Rectangle 76"/>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8" name="Right Bracket 77"/>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79" name="Left Bracket 78"/>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80" name="Group 79"/>
            <p:cNvGrpSpPr/>
            <p:nvPr/>
          </p:nvGrpSpPr>
          <p:grpSpPr>
            <a:xfrm>
              <a:off x="4981518" y="4786859"/>
              <a:ext cx="700163" cy="366924"/>
              <a:chOff x="5426785" y="5707062"/>
              <a:chExt cx="700163" cy="366924"/>
            </a:xfrm>
          </p:grpSpPr>
          <p:sp>
            <p:nvSpPr>
              <p:cNvPr id="81" name="Rectangle 80"/>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Right Bracket 81"/>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83" name="Left Bracket 82"/>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02" name="Group 101"/>
            <p:cNvGrpSpPr/>
            <p:nvPr/>
          </p:nvGrpSpPr>
          <p:grpSpPr>
            <a:xfrm>
              <a:off x="5748446" y="6452336"/>
              <a:ext cx="700163" cy="366924"/>
              <a:chOff x="5426785" y="5707062"/>
              <a:chExt cx="700163" cy="366924"/>
            </a:xfrm>
          </p:grpSpPr>
          <p:sp>
            <p:nvSpPr>
              <p:cNvPr id="131" name="Rectangle 130"/>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2" name="Right Bracket 131"/>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33" name="Left Bracket 132"/>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03" name="Group 102"/>
            <p:cNvGrpSpPr/>
            <p:nvPr/>
          </p:nvGrpSpPr>
          <p:grpSpPr>
            <a:xfrm>
              <a:off x="5748446" y="6042149"/>
              <a:ext cx="700163" cy="366924"/>
              <a:chOff x="5426785" y="5707062"/>
              <a:chExt cx="700163" cy="366924"/>
            </a:xfrm>
          </p:grpSpPr>
          <p:sp>
            <p:nvSpPr>
              <p:cNvPr id="128" name="Rectangle 127"/>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9" name="Right Bracket 128"/>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30" name="Left Bracket 129"/>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36" name="Group 135"/>
            <p:cNvGrpSpPr/>
            <p:nvPr/>
          </p:nvGrpSpPr>
          <p:grpSpPr>
            <a:xfrm>
              <a:off x="6518413" y="6042149"/>
              <a:ext cx="700163" cy="366924"/>
              <a:chOff x="5426785" y="5707062"/>
              <a:chExt cx="700163" cy="366924"/>
            </a:xfrm>
          </p:grpSpPr>
          <p:sp>
            <p:nvSpPr>
              <p:cNvPr id="161" name="Rectangle 160"/>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2" name="Right Bracket 161"/>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63" name="Left Bracket 162"/>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39" name="Group 138"/>
            <p:cNvGrpSpPr/>
            <p:nvPr/>
          </p:nvGrpSpPr>
          <p:grpSpPr>
            <a:xfrm>
              <a:off x="6518413" y="4786859"/>
              <a:ext cx="700163" cy="366924"/>
              <a:chOff x="5426785" y="5707062"/>
              <a:chExt cx="700163" cy="366924"/>
            </a:xfrm>
          </p:grpSpPr>
          <p:sp>
            <p:nvSpPr>
              <p:cNvPr id="152" name="Rectangle 151"/>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3" name="Right Bracket 152"/>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54" name="Left Bracket 153"/>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41" name="Group 140"/>
            <p:cNvGrpSpPr/>
            <p:nvPr/>
          </p:nvGrpSpPr>
          <p:grpSpPr>
            <a:xfrm>
              <a:off x="6518413" y="3957440"/>
              <a:ext cx="700163" cy="366924"/>
              <a:chOff x="5426785" y="5707062"/>
              <a:chExt cx="700163" cy="366924"/>
            </a:xfrm>
          </p:grpSpPr>
          <p:sp>
            <p:nvSpPr>
              <p:cNvPr id="146" name="Rectangle 145"/>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7" name="Right Bracket 146"/>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48" name="Left Bracket 147"/>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68" name="Group 167"/>
            <p:cNvGrpSpPr/>
            <p:nvPr/>
          </p:nvGrpSpPr>
          <p:grpSpPr>
            <a:xfrm>
              <a:off x="7284774" y="6452336"/>
              <a:ext cx="700163" cy="366924"/>
              <a:chOff x="5426785" y="5707062"/>
              <a:chExt cx="700163" cy="366924"/>
            </a:xfrm>
          </p:grpSpPr>
          <p:sp>
            <p:nvSpPr>
              <p:cNvPr id="197" name="Rectangle 196"/>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8" name="Right Bracket 197"/>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99" name="Left Bracket 198"/>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69" name="Group 168"/>
            <p:cNvGrpSpPr/>
            <p:nvPr/>
          </p:nvGrpSpPr>
          <p:grpSpPr>
            <a:xfrm>
              <a:off x="7284774" y="6042149"/>
              <a:ext cx="700163" cy="366924"/>
              <a:chOff x="5426785" y="5707062"/>
              <a:chExt cx="700163" cy="366924"/>
            </a:xfrm>
          </p:grpSpPr>
          <p:sp>
            <p:nvSpPr>
              <p:cNvPr id="194" name="Rectangle 193"/>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5" name="Right Bracket 194"/>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96" name="Left Bracket 195"/>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72" name="Group 171"/>
            <p:cNvGrpSpPr/>
            <p:nvPr/>
          </p:nvGrpSpPr>
          <p:grpSpPr>
            <a:xfrm>
              <a:off x="7284774" y="4786859"/>
              <a:ext cx="700163" cy="366924"/>
              <a:chOff x="5426785" y="5707062"/>
              <a:chExt cx="700163" cy="366924"/>
            </a:xfrm>
          </p:grpSpPr>
          <p:sp>
            <p:nvSpPr>
              <p:cNvPr id="185" name="Rectangle 184"/>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6" name="Right Bracket 185"/>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87" name="Left Bracket 186"/>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74" name="Group 173"/>
            <p:cNvGrpSpPr/>
            <p:nvPr/>
          </p:nvGrpSpPr>
          <p:grpSpPr>
            <a:xfrm>
              <a:off x="7284774" y="3957440"/>
              <a:ext cx="700163" cy="366924"/>
              <a:chOff x="5426785" y="5707062"/>
              <a:chExt cx="700163" cy="366924"/>
            </a:xfrm>
          </p:grpSpPr>
          <p:sp>
            <p:nvSpPr>
              <p:cNvPr id="179" name="Rectangle 178"/>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0" name="Right Bracket 179"/>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81" name="Left Bracket 180"/>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21" name="Group 220"/>
            <p:cNvGrpSpPr/>
            <p:nvPr/>
          </p:nvGrpSpPr>
          <p:grpSpPr>
            <a:xfrm>
              <a:off x="4981518" y="4370734"/>
              <a:ext cx="700163" cy="366924"/>
              <a:chOff x="4999037" y="5516300"/>
              <a:chExt cx="700163" cy="366924"/>
            </a:xfrm>
          </p:grpSpPr>
          <p:sp>
            <p:nvSpPr>
              <p:cNvPr id="202" name="Rectangle 201"/>
              <p:cNvSpPr/>
              <p:nvPr/>
            </p:nvSpPr>
            <p:spPr bwMode="auto">
              <a:xfrm>
                <a:off x="5010689" y="5527018"/>
                <a:ext cx="677419" cy="345332"/>
              </a:xfrm>
              <a:prstGeom prst="rect">
                <a:avLst/>
              </a:prstGeom>
              <a:solidFill>
                <a:schemeClr val="accent2">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3" name="Right Bracket 202"/>
              <p:cNvSpPr/>
              <p:nvPr/>
            </p:nvSpPr>
            <p:spPr>
              <a:xfrm>
                <a:off x="5648769" y="5516300"/>
                <a:ext cx="50431" cy="366924"/>
              </a:xfrm>
              <a:prstGeom prst="righ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04" name="Left Bracket 203"/>
              <p:cNvSpPr/>
              <p:nvPr/>
            </p:nvSpPr>
            <p:spPr>
              <a:xfrm>
                <a:off x="4999037" y="5516300"/>
                <a:ext cx="50431" cy="366924"/>
              </a:xfrm>
              <a:prstGeom prst="lef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06" name="Group 205"/>
            <p:cNvGrpSpPr/>
            <p:nvPr/>
          </p:nvGrpSpPr>
          <p:grpSpPr>
            <a:xfrm>
              <a:off x="5748446" y="5197947"/>
              <a:ext cx="700163" cy="366924"/>
              <a:chOff x="4999037" y="5516300"/>
              <a:chExt cx="700163" cy="366924"/>
            </a:xfrm>
          </p:grpSpPr>
          <p:sp>
            <p:nvSpPr>
              <p:cNvPr id="207" name="Rectangle 206"/>
              <p:cNvSpPr/>
              <p:nvPr/>
            </p:nvSpPr>
            <p:spPr bwMode="auto">
              <a:xfrm>
                <a:off x="5010689" y="5527018"/>
                <a:ext cx="677419" cy="345332"/>
              </a:xfrm>
              <a:prstGeom prst="rect">
                <a:avLst/>
              </a:prstGeom>
              <a:solidFill>
                <a:schemeClr val="accent1">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8" name="Right Bracket 207"/>
              <p:cNvSpPr/>
              <p:nvPr/>
            </p:nvSpPr>
            <p:spPr>
              <a:xfrm>
                <a:off x="5648769" y="5516300"/>
                <a:ext cx="50431" cy="366924"/>
              </a:xfrm>
              <a:prstGeom prst="righ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09" name="Left Bracket 208"/>
              <p:cNvSpPr/>
              <p:nvPr/>
            </p:nvSpPr>
            <p:spPr>
              <a:xfrm>
                <a:off x="4999037" y="5516300"/>
                <a:ext cx="50431" cy="366924"/>
              </a:xfrm>
              <a:prstGeom prst="lef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10" name="Group 209"/>
            <p:cNvGrpSpPr/>
            <p:nvPr/>
          </p:nvGrpSpPr>
          <p:grpSpPr>
            <a:xfrm>
              <a:off x="7284774" y="4370734"/>
              <a:ext cx="700163" cy="366924"/>
              <a:chOff x="4999037" y="5516300"/>
              <a:chExt cx="700163" cy="366924"/>
            </a:xfrm>
          </p:grpSpPr>
          <p:sp>
            <p:nvSpPr>
              <p:cNvPr id="211" name="Rectangle 210"/>
              <p:cNvSpPr/>
              <p:nvPr/>
            </p:nvSpPr>
            <p:spPr bwMode="auto">
              <a:xfrm>
                <a:off x="5010689" y="5527018"/>
                <a:ext cx="677419" cy="345332"/>
              </a:xfrm>
              <a:prstGeom prst="rect">
                <a:avLst/>
              </a:prstGeom>
              <a:solidFill>
                <a:schemeClr val="accent1">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2" name="Right Bracket 211"/>
              <p:cNvSpPr/>
              <p:nvPr/>
            </p:nvSpPr>
            <p:spPr>
              <a:xfrm>
                <a:off x="5648769" y="5516300"/>
                <a:ext cx="50431" cy="366924"/>
              </a:xfrm>
              <a:prstGeom prst="righ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13" name="Left Bracket 212"/>
              <p:cNvSpPr/>
              <p:nvPr/>
            </p:nvSpPr>
            <p:spPr>
              <a:xfrm>
                <a:off x="4999037" y="5516300"/>
                <a:ext cx="50431" cy="366924"/>
              </a:xfrm>
              <a:prstGeom prst="lef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14" name="Group 213"/>
            <p:cNvGrpSpPr/>
            <p:nvPr/>
          </p:nvGrpSpPr>
          <p:grpSpPr>
            <a:xfrm>
              <a:off x="6518413" y="5617953"/>
              <a:ext cx="700163" cy="366924"/>
              <a:chOff x="4999037" y="5516300"/>
              <a:chExt cx="700163" cy="366924"/>
            </a:xfrm>
          </p:grpSpPr>
          <p:sp>
            <p:nvSpPr>
              <p:cNvPr id="215" name="Rectangle 214"/>
              <p:cNvSpPr/>
              <p:nvPr/>
            </p:nvSpPr>
            <p:spPr bwMode="auto">
              <a:xfrm>
                <a:off x="5010689" y="5527018"/>
                <a:ext cx="677419" cy="345332"/>
              </a:xfrm>
              <a:prstGeom prst="rect">
                <a:avLst/>
              </a:prstGeom>
              <a:solidFill>
                <a:schemeClr val="accent1">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6" name="Right Bracket 215"/>
              <p:cNvSpPr/>
              <p:nvPr/>
            </p:nvSpPr>
            <p:spPr>
              <a:xfrm>
                <a:off x="5648769" y="5516300"/>
                <a:ext cx="50431" cy="366924"/>
              </a:xfrm>
              <a:prstGeom prst="righ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17" name="Left Bracket 216"/>
              <p:cNvSpPr/>
              <p:nvPr/>
            </p:nvSpPr>
            <p:spPr>
              <a:xfrm>
                <a:off x="4999037" y="5516300"/>
                <a:ext cx="50431" cy="366924"/>
              </a:xfrm>
              <a:prstGeom prst="leftBracket">
                <a:avLst/>
              </a:prstGeom>
              <a:ln w="28575">
                <a:solidFill>
                  <a:schemeClr val="accent1">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22" name="Group 221"/>
            <p:cNvGrpSpPr/>
            <p:nvPr/>
          </p:nvGrpSpPr>
          <p:grpSpPr>
            <a:xfrm>
              <a:off x="6518413" y="5197947"/>
              <a:ext cx="700163" cy="366924"/>
              <a:chOff x="4978314" y="6229744"/>
              <a:chExt cx="700163" cy="366924"/>
            </a:xfrm>
          </p:grpSpPr>
          <p:sp>
            <p:nvSpPr>
              <p:cNvPr id="218" name="Rectangle 217"/>
              <p:cNvSpPr/>
              <p:nvPr/>
            </p:nvSpPr>
            <p:spPr bwMode="auto">
              <a:xfrm>
                <a:off x="4989966" y="6240462"/>
                <a:ext cx="677419" cy="345332"/>
              </a:xfrm>
              <a:prstGeom prst="rect">
                <a:avLst/>
              </a:prstGeom>
              <a:solidFill>
                <a:schemeClr val="accent2"/>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9" name="Right Bracket 218"/>
              <p:cNvSpPr/>
              <p:nvPr/>
            </p:nvSpPr>
            <p:spPr>
              <a:xfrm>
                <a:off x="5628046" y="6229744"/>
                <a:ext cx="50431" cy="366924"/>
              </a:xfrm>
              <a:prstGeom prst="rightBracket">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20" name="Left Bracket 219"/>
              <p:cNvSpPr/>
              <p:nvPr/>
            </p:nvSpPr>
            <p:spPr>
              <a:xfrm>
                <a:off x="4978314" y="6229744"/>
                <a:ext cx="50431" cy="366924"/>
              </a:xfrm>
              <a:prstGeom prst="leftBracket">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31" name="Group 230"/>
            <p:cNvGrpSpPr/>
            <p:nvPr/>
          </p:nvGrpSpPr>
          <p:grpSpPr>
            <a:xfrm>
              <a:off x="6518413" y="3540922"/>
              <a:ext cx="700163" cy="366924"/>
              <a:chOff x="6065837" y="5505426"/>
              <a:chExt cx="700163" cy="366924"/>
            </a:xfrm>
          </p:grpSpPr>
          <p:sp>
            <p:nvSpPr>
              <p:cNvPr id="224" name="Rectangle 223"/>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5" name="Right Bracket 224"/>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26" name="Left Bracket 225"/>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32" name="Group 231"/>
            <p:cNvGrpSpPr/>
            <p:nvPr/>
          </p:nvGrpSpPr>
          <p:grpSpPr>
            <a:xfrm>
              <a:off x="4981518" y="6042149"/>
              <a:ext cx="700163" cy="366924"/>
              <a:chOff x="6045114" y="6218870"/>
              <a:chExt cx="700163" cy="366924"/>
            </a:xfrm>
          </p:grpSpPr>
          <p:sp>
            <p:nvSpPr>
              <p:cNvPr id="228" name="Rectangle 227"/>
              <p:cNvSpPr/>
              <p:nvPr/>
            </p:nvSpPr>
            <p:spPr bwMode="auto">
              <a:xfrm>
                <a:off x="6056766" y="6229588"/>
                <a:ext cx="677419" cy="345332"/>
              </a:xfrm>
              <a:prstGeom prst="rect">
                <a:avLst/>
              </a:prstGeom>
              <a:solidFill>
                <a:schemeClr val="accent6"/>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Right Bracket 228"/>
              <p:cNvSpPr/>
              <p:nvPr/>
            </p:nvSpPr>
            <p:spPr>
              <a:xfrm>
                <a:off x="6694846" y="6218870"/>
                <a:ext cx="50431" cy="366924"/>
              </a:xfrm>
              <a:prstGeom prst="righ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30" name="Left Bracket 229"/>
              <p:cNvSpPr/>
              <p:nvPr/>
            </p:nvSpPr>
            <p:spPr>
              <a:xfrm>
                <a:off x="6045114" y="6218870"/>
                <a:ext cx="50431" cy="366924"/>
              </a:xfrm>
              <a:prstGeom prst="lef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33" name="Group 232"/>
            <p:cNvGrpSpPr/>
            <p:nvPr/>
          </p:nvGrpSpPr>
          <p:grpSpPr>
            <a:xfrm>
              <a:off x="6518413" y="6452336"/>
              <a:ext cx="700163" cy="366924"/>
              <a:chOff x="4999037" y="5516300"/>
              <a:chExt cx="700163" cy="366924"/>
            </a:xfrm>
          </p:grpSpPr>
          <p:sp>
            <p:nvSpPr>
              <p:cNvPr id="234" name="Rectangle 233"/>
              <p:cNvSpPr/>
              <p:nvPr/>
            </p:nvSpPr>
            <p:spPr bwMode="auto">
              <a:xfrm>
                <a:off x="5010689" y="5527018"/>
                <a:ext cx="677419" cy="345332"/>
              </a:xfrm>
              <a:prstGeom prst="rect">
                <a:avLst/>
              </a:prstGeom>
              <a:solidFill>
                <a:schemeClr val="accent2">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5" name="Right Bracket 234"/>
              <p:cNvSpPr/>
              <p:nvPr/>
            </p:nvSpPr>
            <p:spPr>
              <a:xfrm>
                <a:off x="5648769" y="5516300"/>
                <a:ext cx="50431" cy="366924"/>
              </a:xfrm>
              <a:prstGeom prst="righ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36" name="Left Bracket 235"/>
              <p:cNvSpPr/>
              <p:nvPr/>
            </p:nvSpPr>
            <p:spPr>
              <a:xfrm>
                <a:off x="4999037" y="5516300"/>
                <a:ext cx="50431" cy="366924"/>
              </a:xfrm>
              <a:prstGeom prst="lef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37" name="Group 236"/>
            <p:cNvGrpSpPr/>
            <p:nvPr/>
          </p:nvGrpSpPr>
          <p:grpSpPr>
            <a:xfrm>
              <a:off x="5748446" y="5617953"/>
              <a:ext cx="700163" cy="366924"/>
              <a:chOff x="6065837" y="5505426"/>
              <a:chExt cx="700163" cy="366924"/>
            </a:xfrm>
          </p:grpSpPr>
          <p:sp>
            <p:nvSpPr>
              <p:cNvPr id="238" name="Rectangle 237"/>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Right Bracket 238"/>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40" name="Left Bracket 239"/>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41" name="Group 240"/>
            <p:cNvGrpSpPr/>
            <p:nvPr/>
          </p:nvGrpSpPr>
          <p:grpSpPr>
            <a:xfrm>
              <a:off x="7284774" y="5197947"/>
              <a:ext cx="700163" cy="366924"/>
              <a:chOff x="6045114" y="6218870"/>
              <a:chExt cx="700163" cy="366924"/>
            </a:xfrm>
          </p:grpSpPr>
          <p:sp>
            <p:nvSpPr>
              <p:cNvPr id="242" name="Rectangle 241"/>
              <p:cNvSpPr/>
              <p:nvPr/>
            </p:nvSpPr>
            <p:spPr bwMode="auto">
              <a:xfrm>
                <a:off x="6056766" y="6229588"/>
                <a:ext cx="677419" cy="345332"/>
              </a:xfrm>
              <a:prstGeom prst="rect">
                <a:avLst/>
              </a:prstGeom>
              <a:solidFill>
                <a:schemeClr val="accent6"/>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3" name="Right Bracket 242"/>
              <p:cNvSpPr/>
              <p:nvPr/>
            </p:nvSpPr>
            <p:spPr>
              <a:xfrm>
                <a:off x="6694846" y="6218870"/>
                <a:ext cx="50431" cy="366924"/>
              </a:xfrm>
              <a:prstGeom prst="righ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44" name="Left Bracket 243"/>
              <p:cNvSpPr/>
              <p:nvPr/>
            </p:nvSpPr>
            <p:spPr>
              <a:xfrm>
                <a:off x="6045114" y="6218870"/>
                <a:ext cx="50431" cy="366924"/>
              </a:xfrm>
              <a:prstGeom prst="leftBracket">
                <a:avLst/>
              </a:prstGeom>
              <a:ln w="28575">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45" name="Group 244"/>
            <p:cNvGrpSpPr/>
            <p:nvPr/>
          </p:nvGrpSpPr>
          <p:grpSpPr>
            <a:xfrm>
              <a:off x="7284774" y="5617953"/>
              <a:ext cx="700163" cy="366924"/>
              <a:chOff x="6065837" y="5505426"/>
              <a:chExt cx="700163" cy="366924"/>
            </a:xfrm>
          </p:grpSpPr>
          <p:sp>
            <p:nvSpPr>
              <p:cNvPr id="246" name="Rectangle 245"/>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7" name="Right Bracket 246"/>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48" name="Left Bracket 247"/>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49" name="Group 248"/>
            <p:cNvGrpSpPr/>
            <p:nvPr/>
          </p:nvGrpSpPr>
          <p:grpSpPr>
            <a:xfrm>
              <a:off x="5748446" y="4786859"/>
              <a:ext cx="700163" cy="366924"/>
              <a:chOff x="6065837" y="5505426"/>
              <a:chExt cx="700163" cy="366924"/>
            </a:xfrm>
          </p:grpSpPr>
          <p:sp>
            <p:nvSpPr>
              <p:cNvPr id="250" name="Rectangle 249"/>
              <p:cNvSpPr/>
              <p:nvPr/>
            </p:nvSpPr>
            <p:spPr bwMode="auto">
              <a:xfrm>
                <a:off x="6077489" y="5516144"/>
                <a:ext cx="677419" cy="345332"/>
              </a:xfrm>
              <a:prstGeom prst="rect">
                <a:avLst/>
              </a:prstGeom>
              <a:solidFill>
                <a:schemeClr val="accent5">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1" name="Right Bracket 250"/>
              <p:cNvSpPr/>
              <p:nvPr/>
            </p:nvSpPr>
            <p:spPr>
              <a:xfrm>
                <a:off x="6715569" y="5505426"/>
                <a:ext cx="50431" cy="366924"/>
              </a:xfrm>
              <a:prstGeom prst="righ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52" name="Left Bracket 251"/>
              <p:cNvSpPr/>
              <p:nvPr/>
            </p:nvSpPr>
            <p:spPr>
              <a:xfrm>
                <a:off x="6065837" y="5505426"/>
                <a:ext cx="50431" cy="366924"/>
              </a:xfrm>
              <a:prstGeom prst="leftBracket">
                <a:avLst/>
              </a:prstGeom>
              <a:ln w="28575">
                <a:solidFill>
                  <a:schemeClr val="accent5">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253" name="Group 252"/>
            <p:cNvGrpSpPr/>
            <p:nvPr/>
          </p:nvGrpSpPr>
          <p:grpSpPr>
            <a:xfrm>
              <a:off x="6518413" y="4370734"/>
              <a:ext cx="700163" cy="366924"/>
              <a:chOff x="4999037" y="5516300"/>
              <a:chExt cx="700163" cy="366924"/>
            </a:xfrm>
          </p:grpSpPr>
          <p:sp>
            <p:nvSpPr>
              <p:cNvPr id="254" name="Rectangle 253"/>
              <p:cNvSpPr/>
              <p:nvPr/>
            </p:nvSpPr>
            <p:spPr bwMode="auto">
              <a:xfrm>
                <a:off x="5010689" y="5527018"/>
                <a:ext cx="677419" cy="345332"/>
              </a:xfrm>
              <a:prstGeom prst="rect">
                <a:avLst/>
              </a:prstGeom>
              <a:solidFill>
                <a:schemeClr val="accent2">
                  <a:alpha val="75000"/>
                </a:schemeClr>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5" name="Right Bracket 254"/>
              <p:cNvSpPr/>
              <p:nvPr/>
            </p:nvSpPr>
            <p:spPr>
              <a:xfrm>
                <a:off x="5648769" y="5516300"/>
                <a:ext cx="50431" cy="366924"/>
              </a:xfrm>
              <a:prstGeom prst="righ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56" name="Left Bracket 255"/>
              <p:cNvSpPr/>
              <p:nvPr/>
            </p:nvSpPr>
            <p:spPr>
              <a:xfrm>
                <a:off x="4999037" y="5516300"/>
                <a:ext cx="50431" cy="366924"/>
              </a:xfrm>
              <a:prstGeom prst="leftBracket">
                <a:avLst/>
              </a:prstGeom>
              <a:ln w="28575">
                <a:solidFill>
                  <a:schemeClr val="accent2">
                    <a:alpha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grpSp>
        <p:nvGrpSpPr>
          <p:cNvPr id="6" name="Group 5"/>
          <p:cNvGrpSpPr/>
          <p:nvPr/>
        </p:nvGrpSpPr>
        <p:grpSpPr>
          <a:xfrm>
            <a:off x="7953746" y="5058849"/>
            <a:ext cx="1802655" cy="614866"/>
            <a:chOff x="8113235" y="5159793"/>
            <a:chExt cx="1838802" cy="627195"/>
          </a:xfrm>
        </p:grpSpPr>
        <p:sp>
          <p:nvSpPr>
            <p:cNvPr id="259" name="Arrow: Right 258"/>
            <p:cNvSpPr/>
            <p:nvPr/>
          </p:nvSpPr>
          <p:spPr bwMode="auto">
            <a:xfrm>
              <a:off x="8113235" y="5159793"/>
              <a:ext cx="1838802" cy="627195"/>
            </a:xfrm>
            <a:prstGeom prst="rightArrow">
              <a:avLst>
                <a:gd name="adj1" fmla="val 53471"/>
                <a:gd name="adj2" fmla="val 48264"/>
              </a:avLst>
            </a:prstGeom>
            <a:ln>
              <a:prstDash val="sysDot"/>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grpSp>
          <p:nvGrpSpPr>
            <p:cNvPr id="260" name="Group 259"/>
            <p:cNvGrpSpPr/>
            <p:nvPr/>
          </p:nvGrpSpPr>
          <p:grpSpPr>
            <a:xfrm>
              <a:off x="8504237" y="5280344"/>
              <a:ext cx="700163" cy="366924"/>
              <a:chOff x="5426785" y="5707062"/>
              <a:chExt cx="700163" cy="366924"/>
            </a:xfrm>
          </p:grpSpPr>
          <p:sp>
            <p:nvSpPr>
              <p:cNvPr id="261" name="Rectangle 260"/>
              <p:cNvSpPr/>
              <p:nvPr/>
            </p:nvSpPr>
            <p:spPr bwMode="auto">
              <a:xfrm>
                <a:off x="5438437" y="5717780"/>
                <a:ext cx="677419" cy="345332"/>
              </a:xfrm>
              <a:prstGeom prst="rect">
                <a:avLst/>
              </a:prstGeom>
              <a:solidFill>
                <a:schemeClr val="accent1"/>
              </a:solidFill>
              <a:ln w="31750">
                <a:solidFill>
                  <a:srgbClr val="F8F8F8"/>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2" name="Right Bracket 261"/>
              <p:cNvSpPr/>
              <p:nvPr/>
            </p:nvSpPr>
            <p:spPr>
              <a:xfrm>
                <a:off x="6076517" y="5707062"/>
                <a:ext cx="50431" cy="366924"/>
              </a:xfrm>
              <a:prstGeom prst="righ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263" name="Left Bracket 262"/>
              <p:cNvSpPr/>
              <p:nvPr/>
            </p:nvSpPr>
            <p:spPr>
              <a:xfrm>
                <a:off x="5426785" y="5707062"/>
                <a:ext cx="50431" cy="366924"/>
              </a:xfrm>
              <a:prstGeom prst="leftBracket">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sp>
        <p:nvSpPr>
          <p:cNvPr id="264" name="Freeform 22"/>
          <p:cNvSpPr>
            <a:spLocks noChangeAspect="1" noEditPoints="1"/>
          </p:cNvSpPr>
          <p:nvPr/>
        </p:nvSpPr>
        <p:spPr bwMode="black">
          <a:xfrm>
            <a:off x="9840225" y="4496698"/>
            <a:ext cx="2047631" cy="1277563"/>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00BCF2"/>
          </a:solidFill>
          <a:ln>
            <a:noFill/>
          </a:ln>
        </p:spPr>
        <p:txBody>
          <a:bodyPr vert="horz" wrap="square" lIns="87845" tIns="43923" rIns="87845" bIns="43923" numCol="1" anchor="t" anchorCtr="0" compatLnSpc="1">
            <a:prstTxWarp prst="textNoShape">
              <a:avLst/>
            </a:prstTxWarp>
          </a:bodyPr>
          <a:lstStyle/>
          <a:p>
            <a:pPr defTabSz="914367">
              <a:defRPr/>
            </a:pPr>
            <a:endParaRPr lang="en-US" sz="1729">
              <a:solidFill>
                <a:srgbClr val="505050"/>
              </a:solidFill>
              <a:latin typeface="Segoe UI"/>
            </a:endParaRPr>
          </a:p>
        </p:txBody>
      </p:sp>
      <p:sp>
        <p:nvSpPr>
          <p:cNvPr id="155" name="TextBox 154"/>
          <p:cNvSpPr txBox="1"/>
          <p:nvPr/>
        </p:nvSpPr>
        <p:spPr>
          <a:xfrm>
            <a:off x="439945" y="368741"/>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Image Repositories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1057624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500"/>
                                        <p:tgtEl>
                                          <p:spTgt spid="2">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77556" y="1172242"/>
            <a:ext cx="11653523" cy="5451694"/>
          </a:xfrm>
        </p:spPr>
        <p:txBody>
          <a:bodyPr>
            <a:normAutofit fontScale="92500" lnSpcReduction="10000"/>
          </a:bodyPr>
          <a:lstStyle/>
          <a:p>
            <a:r>
              <a:rPr lang="en-US" dirty="0">
                <a:solidFill>
                  <a:srgbClr val="0070C0"/>
                </a:solidFill>
                <a:latin typeface="Segoe UI Light" panose="020B0502040204020203" pitchFamily="34" charset="0"/>
                <a:cs typeface="Segoe UI Light" panose="020B0502040204020203" pitchFamily="34" charset="0"/>
              </a:rPr>
              <a:t>Docker Hub and Docker Store</a:t>
            </a:r>
          </a:p>
          <a:p>
            <a:pPr lvl="1"/>
            <a:r>
              <a:rPr lang="en-US" dirty="0">
                <a:latin typeface="Segoe UI Light" panose="020B0502040204020203" pitchFamily="34" charset="0"/>
                <a:cs typeface="Segoe UI Light" panose="020B0502040204020203" pitchFamily="34" charset="0"/>
              </a:rPr>
              <a:t>Public, Official and Private image repositories</a:t>
            </a:r>
          </a:p>
          <a:p>
            <a:pPr lvl="1"/>
            <a:r>
              <a:rPr lang="en-US" dirty="0">
                <a:latin typeface="Segoe UI Light" panose="020B0502040204020203" pitchFamily="34" charset="0"/>
                <a:cs typeface="Segoe UI Light" panose="020B0502040204020203" pitchFamily="34" charset="0"/>
              </a:rPr>
              <a:t>Granular access controls with organization support</a:t>
            </a:r>
          </a:p>
          <a:p>
            <a:pPr lvl="1"/>
            <a:r>
              <a:rPr lang="en-US" dirty="0">
                <a:latin typeface="Segoe UI Light" panose="020B0502040204020203" pitchFamily="34" charset="0"/>
                <a:cs typeface="Segoe UI Light" panose="020B0502040204020203" pitchFamily="34" charset="0"/>
              </a:rPr>
              <a:t>Automated image build support</a:t>
            </a:r>
          </a:p>
          <a:p>
            <a:r>
              <a:rPr lang="en-US" dirty="0">
                <a:solidFill>
                  <a:srgbClr val="0070C0"/>
                </a:solidFill>
                <a:latin typeface="Segoe UI Light" panose="020B0502040204020203" pitchFamily="34" charset="0"/>
                <a:cs typeface="Segoe UI Light" panose="020B0502040204020203" pitchFamily="34" charset="0"/>
              </a:rPr>
              <a:t>Docker Trusted Registry</a:t>
            </a:r>
          </a:p>
          <a:p>
            <a:pPr lvl="1"/>
            <a:r>
              <a:rPr lang="en-US" dirty="0">
                <a:latin typeface="Segoe UI Light" panose="020B0502040204020203" pitchFamily="34" charset="0"/>
                <a:cs typeface="Segoe UI Light" panose="020B0502040204020203" pitchFamily="34" charset="0"/>
              </a:rPr>
              <a:t>Enterprise Grade Private Registries</a:t>
            </a:r>
          </a:p>
          <a:p>
            <a:pPr lvl="1"/>
            <a:r>
              <a:rPr lang="en-US" dirty="0">
                <a:latin typeface="Segoe UI Light" panose="020B0502040204020203" pitchFamily="34" charset="0"/>
                <a:cs typeface="Segoe UI Light" panose="020B0502040204020203" pitchFamily="34" charset="0"/>
              </a:rPr>
              <a:t>Runs on your infrastructure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a:t>
            </a:r>
          </a:p>
          <a:p>
            <a:pPr lvl="1"/>
            <a:r>
              <a:rPr lang="en-US" dirty="0">
                <a:latin typeface="Segoe UI Light" panose="020B0502040204020203" pitchFamily="34" charset="0"/>
                <a:cs typeface="Segoe UI Light" panose="020B0502040204020203" pitchFamily="34" charset="0"/>
              </a:rPr>
              <a:t>Active Directory and Role Based Access Controls</a:t>
            </a:r>
          </a:p>
          <a:p>
            <a:r>
              <a:rPr lang="en-US" dirty="0">
                <a:solidFill>
                  <a:srgbClr val="0070C0"/>
                </a:solidFill>
                <a:latin typeface="Segoe UI Light" panose="020B0502040204020203" pitchFamily="34" charset="0"/>
                <a:cs typeface="Segoe UI Light" panose="020B0502040204020203" pitchFamily="34" charset="0"/>
              </a:rPr>
              <a:t>Azure Container Registry</a:t>
            </a:r>
          </a:p>
          <a:p>
            <a:pPr lvl="1"/>
            <a:r>
              <a:rPr lang="en-US" dirty="0">
                <a:latin typeface="Segoe UI Light" panose="020B0502040204020203" pitchFamily="34" charset="0"/>
                <a:cs typeface="Segoe UI Light" panose="020B0502040204020203" pitchFamily="34" charset="0"/>
              </a:rPr>
              <a:t>Store and manage container images across Azure deployments</a:t>
            </a:r>
          </a:p>
          <a:p>
            <a:pPr lvl="1"/>
            <a:r>
              <a:rPr lang="en-US" dirty="0">
                <a:latin typeface="Segoe UI Light" panose="020B0502040204020203" pitchFamily="34" charset="0"/>
                <a:cs typeface="Segoe UI Light" panose="020B0502040204020203" pitchFamily="34" charset="0"/>
              </a:rPr>
              <a:t>Maintain Windows and Linux container images</a:t>
            </a:r>
          </a:p>
          <a:p>
            <a:pPr lvl="1"/>
            <a:r>
              <a:rPr lang="en-US" dirty="0">
                <a:latin typeface="Segoe UI Light" panose="020B0502040204020203" pitchFamily="34" charset="0"/>
                <a:cs typeface="Segoe UI Light" panose="020B0502040204020203" pitchFamily="34" charset="0"/>
              </a:rPr>
              <a:t>Same API and Tools as Docker Hub/Store/Registry</a:t>
            </a:r>
          </a:p>
          <a:p>
            <a:r>
              <a:rPr lang="en-US" dirty="0">
                <a:solidFill>
                  <a:srgbClr val="0070C0"/>
                </a:solidFill>
                <a:latin typeface="Segoe UI Light" panose="020B0502040204020203" pitchFamily="34" charset="0"/>
                <a:cs typeface="Segoe UI Light" panose="020B0502040204020203" pitchFamily="34" charset="0"/>
              </a:rPr>
              <a:t>Docker Registry</a:t>
            </a:r>
          </a:p>
          <a:p>
            <a:pPr lvl="1"/>
            <a:r>
              <a:rPr lang="en-US" dirty="0">
                <a:latin typeface="Segoe UI Light" panose="020B0502040204020203" pitchFamily="34" charset="0"/>
                <a:cs typeface="Segoe UI Light" panose="020B0502040204020203" pitchFamily="34" charset="0"/>
              </a:rPr>
              <a:t>Open source foundation of Hub and DTR</a:t>
            </a:r>
          </a:p>
          <a:p>
            <a:pPr lvl="1"/>
            <a:r>
              <a:rPr lang="en-US" dirty="0">
                <a:latin typeface="Segoe UI Light" panose="020B0502040204020203" pitchFamily="34" charset="0"/>
                <a:cs typeface="Segoe UI Light" panose="020B0502040204020203" pitchFamily="34" charset="0"/>
              </a:rPr>
              <a:t>Runs on your infrastructure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 as a container</a:t>
            </a:r>
          </a:p>
          <a:p>
            <a:pPr lvl="1"/>
            <a:r>
              <a:rPr lang="en-US" dirty="0">
                <a:latin typeface="Segoe UI Light" panose="020B0502040204020203" pitchFamily="34" charset="0"/>
                <a:cs typeface="Segoe UI Light" panose="020B0502040204020203" pitchFamily="34" charset="0"/>
                <a:hlinkClick r:id="rId2"/>
              </a:rPr>
              <a:t>https://docs.docker.com/registry</a:t>
            </a:r>
            <a:r>
              <a:rPr lang="en-US" dirty="0">
                <a:latin typeface="Segoe UI Light" panose="020B0502040204020203" pitchFamily="34" charset="0"/>
                <a:cs typeface="Segoe UI Light" panose="020B0502040204020203" pitchFamily="34" charset="0"/>
              </a:rPr>
              <a:t> and or </a:t>
            </a:r>
            <a:r>
              <a:rPr lang="en-US" dirty="0">
                <a:latin typeface="Segoe UI Light" panose="020B0502040204020203" pitchFamily="34" charset="0"/>
                <a:cs typeface="Segoe UI Light" panose="020B0502040204020203" pitchFamily="34" charset="0"/>
                <a:hlinkClick r:id="rId3"/>
              </a:rPr>
              <a:t>https://github.com/docker/distribution</a:t>
            </a:r>
            <a:r>
              <a:rPr lang="en-US" dirty="0">
                <a:latin typeface="Segoe UI Light" panose="020B0502040204020203" pitchFamily="34" charset="0"/>
                <a:cs typeface="Segoe UI Light" panose="020B0502040204020203" pitchFamily="34" charset="0"/>
              </a:rPr>
              <a:t> </a:t>
            </a:r>
          </a:p>
        </p:txBody>
      </p:sp>
      <p:pic>
        <p:nvPicPr>
          <p:cNvPr id="6" name="Picture 5" descr="nintendo, screenshot, abstract&#10;&#10;Description generated with very high confidence"/>
          <p:cNvPicPr>
            <a:picLocks noChangeAspect="1"/>
          </p:cNvPicPr>
          <p:nvPr/>
        </p:nvPicPr>
        <p:blipFill>
          <a:blip r:embed="rId4"/>
          <a:stretch>
            <a:fillRect/>
          </a:stretch>
        </p:blipFill>
        <p:spPr>
          <a:xfrm>
            <a:off x="7515339" y="1860257"/>
            <a:ext cx="4258669" cy="3289416"/>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439945" y="368741"/>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Image Repositories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4549375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500"/>
                                        <p:tgtEl>
                                          <p:spTgt spid="2">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fade">
                                      <p:cBhvr>
                                        <p:cTn id="38" dur="500"/>
                                        <p:tgtEl>
                                          <p:spTgt spid="2">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500"/>
                                        <p:tgtEl>
                                          <p:spTgt spid="2">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500"/>
                                        <p:tgtEl>
                                          <p:spTgt spid="2">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500"/>
                                        <p:tgtEl>
                                          <p:spTgt spid="2">
                                            <p:txEl>
                                              <p:pRg st="12" end="1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Effect transition="in" filter="fade">
                                      <p:cBhvr>
                                        <p:cTn id="55" dur="500"/>
                                        <p:tgtEl>
                                          <p:spTgt spid="2">
                                            <p:txEl>
                                              <p:pRg st="13" end="13"/>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
                                            <p:txEl>
                                              <p:pRg st="14" end="14"/>
                                            </p:txEl>
                                          </p:spTgt>
                                        </p:tgtEl>
                                        <p:attrNameLst>
                                          <p:attrName>style.visibility</p:attrName>
                                        </p:attrNameLst>
                                      </p:cBhvr>
                                      <p:to>
                                        <p:strVal val="visible"/>
                                      </p:to>
                                    </p:set>
                                    <p:animEffect transition="in" filter="fade">
                                      <p:cBhvr>
                                        <p:cTn id="58" dur="500"/>
                                        <p:tgtEl>
                                          <p:spTgt spid="2">
                                            <p:txEl>
                                              <p:pRg st="14" end="14"/>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animEffect transition="in" filter="fade">
                                      <p:cBhvr>
                                        <p:cTn id="6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243558" y="6224728"/>
            <a:ext cx="1692714" cy="506571"/>
          </a:xfrm>
          <a:prstGeom prst="rect">
            <a:avLst/>
          </a:prstGeom>
          <a:noFill/>
        </p:spPr>
        <p:txBody>
          <a:bodyPr wrap="none" lIns="179081" tIns="143265" rIns="179081" bIns="143265" rtlCol="0">
            <a:spAutoFit/>
          </a:bodyPr>
          <a:lstStyle/>
          <a:p>
            <a:pPr algn="ctr" defTabSz="914367">
              <a:lnSpc>
                <a:spcPct val="90000"/>
              </a:lnSpc>
              <a:spcAft>
                <a:spcPts val="587"/>
              </a:spcAft>
              <a:defRPr/>
            </a:pPr>
            <a:r>
              <a:rPr lang="en-US" sz="1568" dirty="0">
                <a:gradFill>
                  <a:gsLst>
                    <a:gs pos="2917">
                      <a:srgbClr val="FFFFFF"/>
                    </a:gs>
                    <a:gs pos="30000">
                      <a:srgbClr val="FFFFFF"/>
                    </a:gs>
                  </a:gsLst>
                  <a:lin ang="5400000" scaled="0"/>
                </a:gradFill>
                <a:latin typeface="Segoe UI"/>
              </a:rPr>
              <a:t>Container Host</a:t>
            </a:r>
          </a:p>
        </p:txBody>
      </p:sp>
      <p:sp>
        <p:nvSpPr>
          <p:cNvPr id="9" name="Trapezoid 8"/>
          <p:cNvSpPr/>
          <p:nvPr/>
        </p:nvSpPr>
        <p:spPr bwMode="auto">
          <a:xfrm rot="16200000">
            <a:off x="6880584" y="2146023"/>
            <a:ext cx="2249785" cy="1810210"/>
          </a:xfrm>
          <a:prstGeom prst="trapezoid">
            <a:avLst>
              <a:gd name="adj" fmla="val 34854"/>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path path="circle">
              <a:fillToRect t="100000" r="100000"/>
            </a:path>
            <a:tileRect l="-100000" b="-100000"/>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0" name="Group 39"/>
          <p:cNvGrpSpPr/>
          <p:nvPr/>
        </p:nvGrpSpPr>
        <p:grpSpPr>
          <a:xfrm>
            <a:off x="8859977" y="1926236"/>
            <a:ext cx="2839942" cy="2249785"/>
            <a:chOff x="7359948" y="1418827"/>
            <a:chExt cx="2896889" cy="2294898"/>
          </a:xfrm>
        </p:grpSpPr>
        <p:sp>
          <p:nvSpPr>
            <p:cNvPr id="11" name="Rectangle 10"/>
            <p:cNvSpPr/>
            <p:nvPr/>
          </p:nvSpPr>
          <p:spPr bwMode="auto">
            <a:xfrm>
              <a:off x="7364974" y="1418827"/>
              <a:ext cx="2891863" cy="22948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Image Contents</a:t>
              </a:r>
            </a:p>
          </p:txBody>
        </p:sp>
        <p:grpSp>
          <p:nvGrpSpPr>
            <p:cNvPr id="39" name="Group 38"/>
            <p:cNvGrpSpPr/>
            <p:nvPr/>
          </p:nvGrpSpPr>
          <p:grpSpPr>
            <a:xfrm>
              <a:off x="7359948" y="2143404"/>
              <a:ext cx="2896889" cy="1512539"/>
              <a:chOff x="7412582" y="2143404"/>
              <a:chExt cx="2896889" cy="1512539"/>
            </a:xfrm>
          </p:grpSpPr>
          <p:sp>
            <p:nvSpPr>
              <p:cNvPr id="21" name="TextBox 20"/>
              <p:cNvSpPr txBox="1"/>
              <p:nvPr/>
            </p:nvSpPr>
            <p:spPr>
              <a:xfrm>
                <a:off x="7661387" y="2426950"/>
                <a:ext cx="954427"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License.txt</a:t>
                </a:r>
              </a:p>
            </p:txBody>
          </p:sp>
          <p:sp>
            <p:nvSpPr>
              <p:cNvPr id="19" name="Freeform 5"/>
              <p:cNvSpPr>
                <a:spLocks noChangeAspect="1" noEditPoints="1"/>
              </p:cNvSpPr>
              <p:nvPr/>
            </p:nvSpPr>
            <p:spPr bwMode="black">
              <a:xfrm>
                <a:off x="7987019" y="2143404"/>
                <a:ext cx="323843" cy="418939"/>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67">
                  <a:defRPr/>
                </a:pPr>
                <a:endParaRPr lang="en-US" sz="1372" dirty="0">
                  <a:solidFill>
                    <a:srgbClr val="505050"/>
                  </a:solidFill>
                  <a:latin typeface="Segoe UI"/>
                </a:endParaRPr>
              </a:p>
            </p:txBody>
          </p:sp>
          <p:sp>
            <p:nvSpPr>
              <p:cNvPr id="20" name="Freeform 79"/>
              <p:cNvSpPr>
                <a:spLocks noChangeAspect="1" noEditPoints="1"/>
              </p:cNvSpPr>
              <p:nvPr/>
            </p:nvSpPr>
            <p:spPr bwMode="black">
              <a:xfrm>
                <a:off x="8786595" y="2143404"/>
                <a:ext cx="333079" cy="41331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p:cNvSpPr txBox="1"/>
              <p:nvPr/>
            </p:nvSpPr>
            <p:spPr>
              <a:xfrm>
                <a:off x="8533837" y="2427466"/>
                <a:ext cx="859851"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err="1">
                    <a:solidFill>
                      <a:srgbClr val="FFFFFF"/>
                    </a:solidFill>
                    <a:latin typeface="Segoe UI"/>
                  </a:rPr>
                  <a:t>PerfLogs</a:t>
                </a:r>
                <a:endParaRPr lang="en-US" sz="980" dirty="0">
                  <a:solidFill>
                    <a:srgbClr val="FFFFFF"/>
                  </a:solidFill>
                  <a:latin typeface="Segoe UI"/>
                </a:endParaRPr>
              </a:p>
            </p:txBody>
          </p:sp>
          <p:sp>
            <p:nvSpPr>
              <p:cNvPr id="24" name="Freeform 79"/>
              <p:cNvSpPr>
                <a:spLocks noChangeAspect="1" noEditPoints="1"/>
              </p:cNvSpPr>
              <p:nvPr/>
            </p:nvSpPr>
            <p:spPr bwMode="black">
              <a:xfrm>
                <a:off x="9573547" y="2143404"/>
                <a:ext cx="333079" cy="41331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extBox 24"/>
              <p:cNvSpPr txBox="1"/>
              <p:nvPr/>
            </p:nvSpPr>
            <p:spPr>
              <a:xfrm>
                <a:off x="9170698" y="2432479"/>
                <a:ext cx="1138773"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Program Files</a:t>
                </a:r>
              </a:p>
            </p:txBody>
          </p:sp>
          <p:sp>
            <p:nvSpPr>
              <p:cNvPr id="26" name="Freeform 79"/>
              <p:cNvSpPr>
                <a:spLocks noChangeAspect="1" noEditPoints="1"/>
              </p:cNvSpPr>
              <p:nvPr/>
            </p:nvSpPr>
            <p:spPr bwMode="black">
              <a:xfrm>
                <a:off x="7982401" y="2931251"/>
                <a:ext cx="333079" cy="41331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p:cNvSpPr txBox="1"/>
              <p:nvPr/>
            </p:nvSpPr>
            <p:spPr>
              <a:xfrm>
                <a:off x="7412582" y="3221978"/>
                <a:ext cx="1448153"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Program Files (x86)</a:t>
                </a:r>
              </a:p>
            </p:txBody>
          </p:sp>
          <p:sp>
            <p:nvSpPr>
              <p:cNvPr id="28" name="Freeform 79"/>
              <p:cNvSpPr>
                <a:spLocks noChangeAspect="1" noEditPoints="1"/>
              </p:cNvSpPr>
              <p:nvPr/>
            </p:nvSpPr>
            <p:spPr bwMode="black">
              <a:xfrm>
                <a:off x="8786595" y="2927722"/>
                <a:ext cx="333079" cy="41331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p:cNvSpPr txBox="1"/>
              <p:nvPr/>
            </p:nvSpPr>
            <p:spPr>
              <a:xfrm>
                <a:off x="8624406" y="3214459"/>
                <a:ext cx="678711"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Users</a:t>
                </a:r>
              </a:p>
            </p:txBody>
          </p:sp>
          <p:sp>
            <p:nvSpPr>
              <p:cNvPr id="30" name="Freeform 79"/>
              <p:cNvSpPr>
                <a:spLocks noChangeAspect="1" noEditPoints="1"/>
              </p:cNvSpPr>
              <p:nvPr/>
            </p:nvSpPr>
            <p:spPr bwMode="black">
              <a:xfrm>
                <a:off x="9573547" y="2927722"/>
                <a:ext cx="333079" cy="41331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p:cNvSpPr txBox="1"/>
              <p:nvPr/>
            </p:nvSpPr>
            <p:spPr>
              <a:xfrm>
                <a:off x="9291947" y="3219472"/>
                <a:ext cx="890307"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Windows</a:t>
                </a:r>
              </a:p>
            </p:txBody>
          </p:sp>
        </p:grpSp>
      </p:grpSp>
      <p:sp>
        <p:nvSpPr>
          <p:cNvPr id="41" name="Trapezoid 40"/>
          <p:cNvSpPr/>
          <p:nvPr/>
        </p:nvSpPr>
        <p:spPr bwMode="auto">
          <a:xfrm rot="16200000">
            <a:off x="6880584" y="4625560"/>
            <a:ext cx="2249785" cy="1810210"/>
          </a:xfrm>
          <a:prstGeom prst="trapezoid">
            <a:avLst>
              <a:gd name="adj" fmla="val 40445"/>
            </a:avLst>
          </a:prstGeom>
          <a:gradFill flip="none" rotWithShape="1">
            <a:gsLst>
              <a:gs pos="0">
                <a:schemeClr val="tx2">
                  <a:tint val="66000"/>
                  <a:satMod val="160000"/>
                </a:schemeClr>
              </a:gs>
              <a:gs pos="50000">
                <a:schemeClr val="tx2">
                  <a:tint val="44500"/>
                  <a:satMod val="160000"/>
                </a:schemeClr>
              </a:gs>
              <a:gs pos="100000">
                <a:schemeClr val="tx2">
                  <a:tint val="23500"/>
                  <a:satMod val="160000"/>
                </a:schemeClr>
              </a:gs>
            </a:gsLst>
            <a:path path="circle">
              <a:fillToRect t="100000" r="100000"/>
            </a:path>
            <a:tileRect l="-100000" b="-100000"/>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 name="Rectangle 42"/>
          <p:cNvSpPr/>
          <p:nvPr/>
        </p:nvSpPr>
        <p:spPr bwMode="auto">
          <a:xfrm>
            <a:off x="8864904" y="4405773"/>
            <a:ext cx="2835015" cy="22497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Host Storage</a:t>
            </a:r>
          </a:p>
        </p:txBody>
      </p:sp>
      <p:sp>
        <p:nvSpPr>
          <p:cNvPr id="4" name="Freeform 7"/>
          <p:cNvSpPr>
            <a:spLocks noChangeAspect="1" noEditPoints="1"/>
          </p:cNvSpPr>
          <p:nvPr/>
        </p:nvSpPr>
        <p:spPr bwMode="auto">
          <a:xfrm>
            <a:off x="4801845" y="4308983"/>
            <a:ext cx="2576141" cy="2270834"/>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tx2"/>
          </a:solidFill>
          <a:ln>
            <a:noFill/>
          </a:ln>
          <a:extLst/>
        </p:spPr>
        <p:txBody>
          <a:bodyPr vert="horz" wrap="square" lIns="89617" tIns="44808" rIns="89617" bIns="44808" numCol="1" anchor="t" anchorCtr="0" compatLnSpc="1">
            <a:prstTxWarp prst="textNoShape">
              <a:avLst/>
            </a:prstTxWarp>
          </a:bodyPr>
          <a:lstStyle/>
          <a:p>
            <a:pPr defTabSz="896214">
              <a:defRPr/>
            </a:pPr>
            <a:endParaRPr lang="en-US" sz="1765" kern="0">
              <a:solidFill>
                <a:srgbClr val="505050"/>
              </a:solidFill>
              <a:latin typeface="Segoe UI"/>
            </a:endParaRPr>
          </a:p>
        </p:txBody>
      </p:sp>
      <p:sp>
        <p:nvSpPr>
          <p:cNvPr id="57" name="Freeform 106"/>
          <p:cNvSpPr>
            <a:spLocks noChangeAspect="1"/>
          </p:cNvSpPr>
          <p:nvPr/>
        </p:nvSpPr>
        <p:spPr bwMode="black">
          <a:xfrm>
            <a:off x="9069502" y="5072445"/>
            <a:ext cx="752321" cy="747021"/>
          </a:xfrm>
          <a:custGeom>
            <a:avLst/>
            <a:gdLst>
              <a:gd name="connsiteX0" fmla="*/ 0 w 1208341"/>
              <a:gd name="connsiteY0" fmla="*/ 445145 h 1199827"/>
              <a:gd name="connsiteX1" fmla="*/ 16338 w 1208341"/>
              <a:gd name="connsiteY1" fmla="*/ 458290 h 1199827"/>
              <a:gd name="connsiteX2" fmla="*/ 604170 w 1208341"/>
              <a:gd name="connsiteY2" fmla="*/ 593891 h 1199827"/>
              <a:gd name="connsiteX3" fmla="*/ 1192003 w 1208341"/>
              <a:gd name="connsiteY3" fmla="*/ 458290 h 1199827"/>
              <a:gd name="connsiteX4" fmla="*/ 1208341 w 1208341"/>
              <a:gd name="connsiteY4" fmla="*/ 445145 h 1199827"/>
              <a:gd name="connsiteX5" fmla="*/ 1208341 w 1208341"/>
              <a:gd name="connsiteY5" fmla="*/ 965655 h 1199827"/>
              <a:gd name="connsiteX6" fmla="*/ 1208341 w 1208341"/>
              <a:gd name="connsiteY6" fmla="*/ 965659 h 1199827"/>
              <a:gd name="connsiteX7" fmla="*/ 604170 w 1208341"/>
              <a:gd name="connsiteY7" fmla="*/ 1199827 h 1199827"/>
              <a:gd name="connsiteX8" fmla="*/ 0 w 1208341"/>
              <a:gd name="connsiteY8" fmla="*/ 965659 h 1199827"/>
              <a:gd name="connsiteX9" fmla="*/ 603170 w 1208341"/>
              <a:gd name="connsiteY9" fmla="*/ 0 h 1199827"/>
              <a:gd name="connsiteX10" fmla="*/ 1206340 w 1208341"/>
              <a:gd name="connsiteY10" fmla="*/ 259109 h 1199827"/>
              <a:gd name="connsiteX11" fmla="*/ 603170 w 1208341"/>
              <a:gd name="connsiteY11" fmla="*/ 518218 h 1199827"/>
              <a:gd name="connsiteX12" fmla="*/ 0 w 1208341"/>
              <a:gd name="connsiteY12" fmla="*/ 259109 h 1199827"/>
              <a:gd name="connsiteX13" fmla="*/ 603170 w 1208341"/>
              <a:gd name="connsiteY13" fmla="*/ 0 h 119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8341" h="1199827">
                <a:moveTo>
                  <a:pt x="0" y="445145"/>
                </a:moveTo>
                <a:lnTo>
                  <a:pt x="16338" y="458290"/>
                </a:lnTo>
                <a:cubicBezTo>
                  <a:pt x="129544" y="539061"/>
                  <a:pt x="350335" y="593891"/>
                  <a:pt x="604170" y="593891"/>
                </a:cubicBezTo>
                <a:cubicBezTo>
                  <a:pt x="858005" y="593891"/>
                  <a:pt x="1078797" y="539061"/>
                  <a:pt x="1192003" y="458290"/>
                </a:cubicBezTo>
                <a:lnTo>
                  <a:pt x="1208341" y="445145"/>
                </a:lnTo>
                <a:lnTo>
                  <a:pt x="1208341" y="965655"/>
                </a:lnTo>
                <a:lnTo>
                  <a:pt x="1208341" y="965659"/>
                </a:lnTo>
                <a:cubicBezTo>
                  <a:pt x="1208341" y="1094988"/>
                  <a:pt x="937845" y="1199827"/>
                  <a:pt x="604170" y="1199827"/>
                </a:cubicBezTo>
                <a:cubicBezTo>
                  <a:pt x="270495" y="1199827"/>
                  <a:pt x="0" y="1094988"/>
                  <a:pt x="0" y="965659"/>
                </a:cubicBezTo>
                <a:close/>
                <a:moveTo>
                  <a:pt x="603170" y="0"/>
                </a:moveTo>
                <a:cubicBezTo>
                  <a:pt x="936291" y="0"/>
                  <a:pt x="1206340" y="116007"/>
                  <a:pt x="1206340" y="259109"/>
                </a:cubicBezTo>
                <a:cubicBezTo>
                  <a:pt x="1206340" y="402211"/>
                  <a:pt x="936291" y="518218"/>
                  <a:pt x="603170" y="518218"/>
                </a:cubicBezTo>
                <a:cubicBezTo>
                  <a:pt x="270049" y="518218"/>
                  <a:pt x="0" y="402211"/>
                  <a:pt x="0" y="259109"/>
                </a:cubicBezTo>
                <a:cubicBezTo>
                  <a:pt x="0" y="116007"/>
                  <a:pt x="270049" y="0"/>
                  <a:pt x="60317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Freeform 106"/>
          <p:cNvSpPr>
            <a:spLocks noChangeAspect="1"/>
          </p:cNvSpPr>
          <p:nvPr/>
        </p:nvSpPr>
        <p:spPr bwMode="black">
          <a:xfrm>
            <a:off x="10713348" y="5072445"/>
            <a:ext cx="752321" cy="747021"/>
          </a:xfrm>
          <a:custGeom>
            <a:avLst/>
            <a:gdLst>
              <a:gd name="connsiteX0" fmla="*/ 0 w 1208341"/>
              <a:gd name="connsiteY0" fmla="*/ 445145 h 1199827"/>
              <a:gd name="connsiteX1" fmla="*/ 16338 w 1208341"/>
              <a:gd name="connsiteY1" fmla="*/ 458290 h 1199827"/>
              <a:gd name="connsiteX2" fmla="*/ 604170 w 1208341"/>
              <a:gd name="connsiteY2" fmla="*/ 593891 h 1199827"/>
              <a:gd name="connsiteX3" fmla="*/ 1192003 w 1208341"/>
              <a:gd name="connsiteY3" fmla="*/ 458290 h 1199827"/>
              <a:gd name="connsiteX4" fmla="*/ 1208341 w 1208341"/>
              <a:gd name="connsiteY4" fmla="*/ 445145 h 1199827"/>
              <a:gd name="connsiteX5" fmla="*/ 1208341 w 1208341"/>
              <a:gd name="connsiteY5" fmla="*/ 965655 h 1199827"/>
              <a:gd name="connsiteX6" fmla="*/ 1208341 w 1208341"/>
              <a:gd name="connsiteY6" fmla="*/ 965659 h 1199827"/>
              <a:gd name="connsiteX7" fmla="*/ 604170 w 1208341"/>
              <a:gd name="connsiteY7" fmla="*/ 1199827 h 1199827"/>
              <a:gd name="connsiteX8" fmla="*/ 0 w 1208341"/>
              <a:gd name="connsiteY8" fmla="*/ 965659 h 1199827"/>
              <a:gd name="connsiteX9" fmla="*/ 603170 w 1208341"/>
              <a:gd name="connsiteY9" fmla="*/ 0 h 1199827"/>
              <a:gd name="connsiteX10" fmla="*/ 1206340 w 1208341"/>
              <a:gd name="connsiteY10" fmla="*/ 259109 h 1199827"/>
              <a:gd name="connsiteX11" fmla="*/ 603170 w 1208341"/>
              <a:gd name="connsiteY11" fmla="*/ 518218 h 1199827"/>
              <a:gd name="connsiteX12" fmla="*/ 0 w 1208341"/>
              <a:gd name="connsiteY12" fmla="*/ 259109 h 1199827"/>
              <a:gd name="connsiteX13" fmla="*/ 603170 w 1208341"/>
              <a:gd name="connsiteY13" fmla="*/ 0 h 119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8341" h="1199827">
                <a:moveTo>
                  <a:pt x="0" y="445145"/>
                </a:moveTo>
                <a:lnTo>
                  <a:pt x="16338" y="458290"/>
                </a:lnTo>
                <a:cubicBezTo>
                  <a:pt x="129544" y="539061"/>
                  <a:pt x="350335" y="593891"/>
                  <a:pt x="604170" y="593891"/>
                </a:cubicBezTo>
                <a:cubicBezTo>
                  <a:pt x="858005" y="593891"/>
                  <a:pt x="1078797" y="539061"/>
                  <a:pt x="1192003" y="458290"/>
                </a:cubicBezTo>
                <a:lnTo>
                  <a:pt x="1208341" y="445145"/>
                </a:lnTo>
                <a:lnTo>
                  <a:pt x="1208341" y="965655"/>
                </a:lnTo>
                <a:lnTo>
                  <a:pt x="1208341" y="965659"/>
                </a:lnTo>
                <a:cubicBezTo>
                  <a:pt x="1208341" y="1094988"/>
                  <a:pt x="937845" y="1199827"/>
                  <a:pt x="604170" y="1199827"/>
                </a:cubicBezTo>
                <a:cubicBezTo>
                  <a:pt x="270495" y="1199827"/>
                  <a:pt x="0" y="1094988"/>
                  <a:pt x="0" y="965659"/>
                </a:cubicBezTo>
                <a:close/>
                <a:moveTo>
                  <a:pt x="603170" y="0"/>
                </a:moveTo>
                <a:cubicBezTo>
                  <a:pt x="936291" y="0"/>
                  <a:pt x="1206340" y="116007"/>
                  <a:pt x="1206340" y="259109"/>
                </a:cubicBezTo>
                <a:cubicBezTo>
                  <a:pt x="1206340" y="402211"/>
                  <a:pt x="936291" y="518218"/>
                  <a:pt x="603170" y="518218"/>
                </a:cubicBezTo>
                <a:cubicBezTo>
                  <a:pt x="270049" y="518218"/>
                  <a:pt x="0" y="402211"/>
                  <a:pt x="0" y="259109"/>
                </a:cubicBezTo>
                <a:cubicBezTo>
                  <a:pt x="0" y="116007"/>
                  <a:pt x="270049" y="0"/>
                  <a:pt x="60317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 name="TextBox 58"/>
          <p:cNvSpPr txBox="1"/>
          <p:nvPr/>
        </p:nvSpPr>
        <p:spPr>
          <a:xfrm>
            <a:off x="9159863" y="5314229"/>
            <a:ext cx="615082" cy="615522"/>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2353" dirty="0">
                <a:gradFill>
                  <a:gsLst>
                    <a:gs pos="2917">
                      <a:srgbClr val="505050"/>
                    </a:gs>
                    <a:gs pos="30000">
                      <a:srgbClr val="505050"/>
                    </a:gs>
                  </a:gsLst>
                  <a:lin ang="5400000" scaled="0"/>
                </a:gradFill>
                <a:latin typeface="Segoe UI"/>
              </a:rPr>
              <a:t>C:</a:t>
            </a:r>
          </a:p>
        </p:txBody>
      </p:sp>
      <p:sp>
        <p:nvSpPr>
          <p:cNvPr id="60" name="TextBox 59"/>
          <p:cNvSpPr txBox="1"/>
          <p:nvPr/>
        </p:nvSpPr>
        <p:spPr>
          <a:xfrm>
            <a:off x="10781967" y="5314229"/>
            <a:ext cx="640226" cy="615522"/>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2353" dirty="0">
                <a:gradFill>
                  <a:gsLst>
                    <a:gs pos="2917">
                      <a:srgbClr val="505050"/>
                    </a:gs>
                    <a:gs pos="30000">
                      <a:srgbClr val="505050"/>
                    </a:gs>
                  </a:gsLst>
                  <a:lin ang="5400000" scaled="0"/>
                </a:gradFill>
                <a:latin typeface="Segoe UI"/>
              </a:rPr>
              <a:t>D:</a:t>
            </a:r>
          </a:p>
        </p:txBody>
      </p:sp>
      <p:grpSp>
        <p:nvGrpSpPr>
          <p:cNvPr id="2" name="Group 1"/>
          <p:cNvGrpSpPr/>
          <p:nvPr/>
        </p:nvGrpSpPr>
        <p:grpSpPr>
          <a:xfrm>
            <a:off x="10680906" y="5958304"/>
            <a:ext cx="1161961" cy="708827"/>
            <a:chOff x="10895079" y="6077284"/>
            <a:chExt cx="1185261" cy="723040"/>
          </a:xfrm>
        </p:grpSpPr>
        <p:sp>
          <p:nvSpPr>
            <p:cNvPr id="61" name="Freeform 79"/>
            <p:cNvSpPr>
              <a:spLocks noChangeAspect="1" noEditPoints="1"/>
            </p:cNvSpPr>
            <p:nvPr/>
          </p:nvSpPr>
          <p:spPr bwMode="black">
            <a:xfrm>
              <a:off x="11321170" y="6077284"/>
              <a:ext cx="333079" cy="41331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 name="TextBox 61"/>
            <p:cNvSpPr txBox="1"/>
            <p:nvPr/>
          </p:nvSpPr>
          <p:spPr>
            <a:xfrm>
              <a:off x="10895079" y="6366359"/>
              <a:ext cx="1185261"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err="1">
                  <a:solidFill>
                    <a:srgbClr val="FFFFFF"/>
                  </a:solidFill>
                  <a:latin typeface="Segoe UI"/>
                </a:rPr>
                <a:t>ContainerData</a:t>
              </a:r>
              <a:endParaRPr lang="en-US" sz="980" dirty="0">
                <a:solidFill>
                  <a:srgbClr val="FFFFFF"/>
                </a:solidFill>
                <a:latin typeface="Segoe UI"/>
              </a:endParaRPr>
            </a:p>
          </p:txBody>
        </p:sp>
      </p:grpSp>
      <p:sp>
        <p:nvSpPr>
          <p:cNvPr id="5" name="Rectangle 4"/>
          <p:cNvSpPr/>
          <p:nvPr/>
        </p:nvSpPr>
        <p:spPr bwMode="auto">
          <a:xfrm>
            <a:off x="568047" y="1926235"/>
            <a:ext cx="2848447" cy="15080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Running a Container</a:t>
            </a:r>
          </a:p>
          <a:p>
            <a:pPr algn="ctr" defTabSz="914102"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a:p>
            <a:pPr algn="ctr" defTabSz="914102" fontAlgn="base">
              <a:lnSpc>
                <a:spcPct val="90000"/>
              </a:lnSpc>
              <a:spcBef>
                <a:spcPct val="0"/>
              </a:spcBef>
              <a:spcAft>
                <a:spcPct val="0"/>
              </a:spcAft>
              <a:defRPr/>
            </a:pPr>
            <a:r>
              <a:rPr lang="en-US" sz="1176"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docker</a:t>
            </a:r>
            <a:r>
              <a:rPr lang="en-US" sz="1176"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run </a:t>
            </a:r>
            <a:br>
              <a:rPr lang="en-US" sz="1176"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br>
            <a:r>
              <a:rPr lang="en-US" sz="1176" b="1"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–v d:\ContainerData:c:\data</a:t>
            </a:r>
            <a:r>
              <a:rPr lang="en-US" sz="1176"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 </a:t>
            </a:r>
            <a:r>
              <a:rPr lang="en-US" sz="1176" dirty="0" err="1">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rPr>
              <a:t>mycontiner</a:t>
            </a:r>
            <a:endParaRPr lang="en-US" sz="1176" dirty="0">
              <a:gradFill>
                <a:gsLst>
                  <a:gs pos="0">
                    <a:srgbClr val="FFFFFF"/>
                  </a:gs>
                  <a:gs pos="100000">
                    <a:srgbClr val="FFFFFF"/>
                  </a:gs>
                </a:gsLst>
                <a:lin ang="5400000" scaled="0"/>
              </a:gradFill>
              <a:latin typeface="Consolas" panose="020B0609020204030204" pitchFamily="49" charset="0"/>
              <a:ea typeface="Segoe UI" pitchFamily="34" charset="0"/>
              <a:cs typeface="Segoe UI" pitchFamily="34" charset="0"/>
            </a:endParaRPr>
          </a:p>
        </p:txBody>
      </p:sp>
      <p:sp>
        <p:nvSpPr>
          <p:cNvPr id="34" name="Rectangle 33"/>
          <p:cNvSpPr/>
          <p:nvPr/>
        </p:nvSpPr>
        <p:spPr bwMode="auto">
          <a:xfrm>
            <a:off x="572880" y="3761268"/>
            <a:ext cx="2835015" cy="28319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Container View</a:t>
            </a:r>
          </a:p>
        </p:txBody>
      </p:sp>
      <p:sp>
        <p:nvSpPr>
          <p:cNvPr id="36" name="TextBox 35"/>
          <p:cNvSpPr txBox="1"/>
          <p:nvPr/>
        </p:nvSpPr>
        <p:spPr>
          <a:xfrm>
            <a:off x="811866" y="4749574"/>
            <a:ext cx="935665" cy="425434"/>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License.txt</a:t>
            </a:r>
          </a:p>
        </p:txBody>
      </p:sp>
      <p:sp>
        <p:nvSpPr>
          <p:cNvPr id="37" name="Freeform 5"/>
          <p:cNvSpPr>
            <a:spLocks noChangeAspect="1" noEditPoints="1"/>
          </p:cNvSpPr>
          <p:nvPr/>
        </p:nvSpPr>
        <p:spPr bwMode="black">
          <a:xfrm>
            <a:off x="1131097" y="4471602"/>
            <a:ext cx="317477" cy="410704"/>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pPr defTabSz="914367">
              <a:defRPr/>
            </a:pPr>
            <a:endParaRPr lang="en-US" sz="1372" dirty="0">
              <a:solidFill>
                <a:srgbClr val="505050"/>
              </a:solidFill>
              <a:latin typeface="Segoe UI"/>
            </a:endParaRPr>
          </a:p>
        </p:txBody>
      </p:sp>
      <p:sp>
        <p:nvSpPr>
          <p:cNvPr id="38" name="Freeform 79"/>
          <p:cNvSpPr>
            <a:spLocks noChangeAspect="1" noEditPoints="1"/>
          </p:cNvSpPr>
          <p:nvPr/>
        </p:nvSpPr>
        <p:spPr bwMode="black">
          <a:xfrm>
            <a:off x="1914955" y="4471602"/>
            <a:ext cx="326531" cy="40519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TextBox 41"/>
          <p:cNvSpPr txBox="1"/>
          <p:nvPr/>
        </p:nvSpPr>
        <p:spPr>
          <a:xfrm>
            <a:off x="1667166" y="4750080"/>
            <a:ext cx="842948" cy="425434"/>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err="1">
                <a:solidFill>
                  <a:srgbClr val="FFFFFF"/>
                </a:solidFill>
                <a:latin typeface="Segoe UI"/>
              </a:rPr>
              <a:t>PerfLogs</a:t>
            </a:r>
            <a:endParaRPr lang="en-US" sz="980" dirty="0">
              <a:solidFill>
                <a:srgbClr val="FFFFFF"/>
              </a:solidFill>
              <a:latin typeface="Segoe UI"/>
            </a:endParaRPr>
          </a:p>
        </p:txBody>
      </p:sp>
      <p:sp>
        <p:nvSpPr>
          <p:cNvPr id="44" name="Freeform 79"/>
          <p:cNvSpPr>
            <a:spLocks noChangeAspect="1" noEditPoints="1"/>
          </p:cNvSpPr>
          <p:nvPr/>
        </p:nvSpPr>
        <p:spPr bwMode="black">
          <a:xfrm>
            <a:off x="2686438" y="4471602"/>
            <a:ext cx="326531" cy="40519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TextBox 44"/>
          <p:cNvSpPr txBox="1"/>
          <p:nvPr/>
        </p:nvSpPr>
        <p:spPr>
          <a:xfrm>
            <a:off x="2291508" y="4754995"/>
            <a:ext cx="1116387" cy="425434"/>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Program Files</a:t>
            </a:r>
          </a:p>
        </p:txBody>
      </p:sp>
      <p:sp>
        <p:nvSpPr>
          <p:cNvPr id="46" name="Freeform 79"/>
          <p:cNvSpPr>
            <a:spLocks noChangeAspect="1" noEditPoints="1"/>
          </p:cNvSpPr>
          <p:nvPr/>
        </p:nvSpPr>
        <p:spPr bwMode="black">
          <a:xfrm>
            <a:off x="1126570" y="5243962"/>
            <a:ext cx="326531" cy="40519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TextBox 46"/>
          <p:cNvSpPr txBox="1"/>
          <p:nvPr/>
        </p:nvSpPr>
        <p:spPr>
          <a:xfrm>
            <a:off x="567953" y="5528974"/>
            <a:ext cx="1419685" cy="425434"/>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Program Files (x86)</a:t>
            </a:r>
          </a:p>
        </p:txBody>
      </p:sp>
      <p:sp>
        <p:nvSpPr>
          <p:cNvPr id="48" name="Freeform 79"/>
          <p:cNvSpPr>
            <a:spLocks noChangeAspect="1" noEditPoints="1"/>
          </p:cNvSpPr>
          <p:nvPr/>
        </p:nvSpPr>
        <p:spPr bwMode="black">
          <a:xfrm>
            <a:off x="1914955" y="5240502"/>
            <a:ext cx="326531" cy="40519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1755954" y="5521603"/>
            <a:ext cx="665369" cy="425434"/>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Users</a:t>
            </a:r>
          </a:p>
        </p:txBody>
      </p:sp>
      <p:sp>
        <p:nvSpPr>
          <p:cNvPr id="50" name="Freeform 79"/>
          <p:cNvSpPr>
            <a:spLocks noChangeAspect="1" noEditPoints="1"/>
          </p:cNvSpPr>
          <p:nvPr/>
        </p:nvSpPr>
        <p:spPr bwMode="black">
          <a:xfrm>
            <a:off x="2686438" y="5240502"/>
            <a:ext cx="326531" cy="40519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TextBox 50"/>
          <p:cNvSpPr txBox="1"/>
          <p:nvPr/>
        </p:nvSpPr>
        <p:spPr>
          <a:xfrm>
            <a:off x="2410373" y="5526517"/>
            <a:ext cx="872805" cy="425434"/>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Windows</a:t>
            </a:r>
          </a:p>
        </p:txBody>
      </p:sp>
      <p:grpSp>
        <p:nvGrpSpPr>
          <p:cNvPr id="10" name="Group 9"/>
          <p:cNvGrpSpPr/>
          <p:nvPr/>
        </p:nvGrpSpPr>
        <p:grpSpPr>
          <a:xfrm>
            <a:off x="1776688" y="5926794"/>
            <a:ext cx="607225" cy="706535"/>
            <a:chOff x="1812313" y="6045142"/>
            <a:chExt cx="619401" cy="720702"/>
          </a:xfrm>
        </p:grpSpPr>
        <p:sp>
          <p:nvSpPr>
            <p:cNvPr id="52" name="Freeform 79"/>
            <p:cNvSpPr>
              <a:spLocks noChangeAspect="1" noEditPoints="1"/>
            </p:cNvSpPr>
            <p:nvPr/>
          </p:nvSpPr>
          <p:spPr bwMode="black">
            <a:xfrm>
              <a:off x="1944846" y="6045142"/>
              <a:ext cx="333079" cy="41331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bg1"/>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045" tIns="74436" rIns="93045" bIns="74436" numCol="1" spcCol="0" rtlCol="0" fromWordArt="0" anchor="t" anchorCtr="0" forceAA="0" compatLnSpc="1">
              <a:prstTxWarp prst="textNoShape">
                <a:avLst/>
              </a:prstTxWarp>
              <a:noAutofit/>
            </a:bodyPr>
            <a:lstStyle/>
            <a:p>
              <a:pPr algn="ctr" defTabSz="474391" fontAlgn="base">
                <a:lnSpc>
                  <a:spcPct val="90000"/>
                </a:lnSpc>
                <a:spcBef>
                  <a:spcPct val="0"/>
                </a:spcBef>
                <a:spcAft>
                  <a:spcPct val="0"/>
                </a:spcAft>
                <a:defRPr/>
              </a:pPr>
              <a:endParaRPr lang="en-US" sz="107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Box 52"/>
            <p:cNvSpPr txBox="1"/>
            <p:nvPr/>
          </p:nvSpPr>
          <p:spPr>
            <a:xfrm>
              <a:off x="1812313" y="6331879"/>
              <a:ext cx="619401" cy="433965"/>
            </a:xfrm>
            <a:prstGeom prst="rect">
              <a:avLst/>
            </a:prstGeom>
            <a:noFill/>
          </p:spPr>
          <p:txBody>
            <a:bodyPr wrap="none" lIns="179285" tIns="143428" rIns="179285" bIns="143428" rtlCol="0">
              <a:spAutoFit/>
            </a:bodyPr>
            <a:lstStyle/>
            <a:p>
              <a:pPr algn="ctr" defTabSz="914367">
                <a:lnSpc>
                  <a:spcPct val="90000"/>
                </a:lnSpc>
                <a:spcAft>
                  <a:spcPts val="588"/>
                </a:spcAft>
                <a:defRPr/>
              </a:pPr>
              <a:r>
                <a:rPr lang="en-US" sz="980" dirty="0">
                  <a:solidFill>
                    <a:srgbClr val="FFFFFF"/>
                  </a:solidFill>
                  <a:latin typeface="Segoe UI"/>
                </a:rPr>
                <a:t>data</a:t>
              </a:r>
            </a:p>
          </p:txBody>
        </p:sp>
      </p:grpSp>
      <p:sp>
        <p:nvSpPr>
          <p:cNvPr id="54" name="TextBox 53"/>
          <p:cNvSpPr txBox="1"/>
          <p:nvPr/>
        </p:nvSpPr>
        <p:spPr>
          <a:xfrm>
            <a:off x="4801845" y="6206329"/>
            <a:ext cx="2576140" cy="53405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765" dirty="0">
                <a:solidFill>
                  <a:srgbClr val="FFFFFF"/>
                </a:solidFill>
                <a:latin typeface="Segoe UI"/>
              </a:rPr>
              <a:t>Container Host</a:t>
            </a:r>
          </a:p>
        </p:txBody>
      </p:sp>
      <p:sp>
        <p:nvSpPr>
          <p:cNvPr id="12" name="Arrow: Left-Right 11"/>
          <p:cNvSpPr/>
          <p:nvPr/>
        </p:nvSpPr>
        <p:spPr bwMode="auto">
          <a:xfrm>
            <a:off x="2358404" y="5792720"/>
            <a:ext cx="8597269" cy="373510"/>
          </a:xfrm>
          <a:prstGeom prst="lef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grpSp>
        <p:nvGrpSpPr>
          <p:cNvPr id="56" name="Group 55"/>
          <p:cNvGrpSpPr/>
          <p:nvPr/>
        </p:nvGrpSpPr>
        <p:grpSpPr>
          <a:xfrm>
            <a:off x="4940088" y="2517161"/>
            <a:ext cx="2314149" cy="1212742"/>
            <a:chOff x="1951037" y="4049747"/>
            <a:chExt cx="2689850" cy="1409630"/>
          </a:xfrm>
        </p:grpSpPr>
        <p:sp>
          <p:nvSpPr>
            <p:cNvPr id="63" name="Rectangle 62"/>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My Container</a:t>
              </a:r>
            </a:p>
          </p:txBody>
        </p:sp>
        <p:sp>
          <p:nvSpPr>
            <p:cNvPr id="64" name="Right Bracket 63"/>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65" name="Left Bracket 64"/>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sp>
        <p:nvSpPr>
          <p:cNvPr id="55" name="TextBox 54"/>
          <p:cNvSpPr txBox="1"/>
          <p:nvPr/>
        </p:nvSpPr>
        <p:spPr>
          <a:xfrm>
            <a:off x="1078300" y="425569"/>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Storage &amp; Volume Mapping</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291309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nodeType="afterEffect">
                                  <p:stCondLst>
                                    <p:cond delay="1000"/>
                                  </p:stCondLst>
                                  <p:childTnLst>
                                    <p:animEffect transition="out" filter="fade">
                                      <p:cBhvr>
                                        <p:cTn id="6" dur="1000" tmFilter="0, 0; .2, .5; .8, .5; 1, 0"/>
                                        <p:tgtEl>
                                          <p:spTgt spid="10"/>
                                        </p:tgtEl>
                                      </p:cBhvr>
                                    </p:animEffect>
                                    <p:animScale>
                                      <p:cBhvr>
                                        <p:cTn id="7" dur="500" autoRev="1" fill="hold"/>
                                        <p:tgtEl>
                                          <p:spTgt spid="10"/>
                                        </p:tgtEl>
                                      </p:cBhvr>
                                      <p:by x="105000" y="105000"/>
                                    </p:animScale>
                                  </p:childTnLst>
                                </p:cTn>
                              </p:par>
                              <p:par>
                                <p:cTn id="8" presetID="26" presetClass="emph" presetSubtype="0" repeatCount="2000" fill="hold" nodeType="withEffect">
                                  <p:stCondLst>
                                    <p:cond delay="1000"/>
                                  </p:stCondLst>
                                  <p:childTnLst>
                                    <p:animEffect transition="out" filter="fade">
                                      <p:cBhvr>
                                        <p:cTn id="9" dur="1000" tmFilter="0, 0; .2, .5; .8, .5; 1, 0"/>
                                        <p:tgtEl>
                                          <p:spTgt spid="2"/>
                                        </p:tgtEl>
                                      </p:cBhvr>
                                    </p:animEffect>
                                    <p:animScale>
                                      <p:cBhvr>
                                        <p:cTn id="10"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duotone>
              <a:schemeClr val="accent3">
                <a:shade val="45000"/>
                <a:satMod val="135000"/>
              </a:schemeClr>
              <a:prstClr val="white"/>
            </a:duotone>
          </a:blip>
          <a:stretch>
            <a:fillRect/>
          </a:stretch>
        </p:blipFill>
        <p:spPr>
          <a:xfrm>
            <a:off x="961141" y="1534129"/>
            <a:ext cx="2230100" cy="1277773"/>
          </a:xfrm>
          <a:prstGeom prst="rect">
            <a:avLst/>
          </a:prstGeom>
        </p:spPr>
      </p:pic>
      <p:sp>
        <p:nvSpPr>
          <p:cNvPr id="5" name="TextBox 4"/>
          <p:cNvSpPr txBox="1"/>
          <p:nvPr/>
        </p:nvSpPr>
        <p:spPr>
          <a:xfrm>
            <a:off x="1461917" y="1674737"/>
            <a:ext cx="1167012" cy="602716"/>
          </a:xfrm>
          <a:prstGeom prst="rect">
            <a:avLst/>
          </a:prstGeom>
          <a:noFill/>
        </p:spPr>
        <p:txBody>
          <a:bodyPr wrap="none" lIns="175561" tIns="140449" rIns="175561" bIns="140449" rtlCol="0">
            <a:spAutoFit/>
          </a:bodyPr>
          <a:lstStyle/>
          <a:p>
            <a:pPr algn="ctr" defTabSz="896354">
              <a:lnSpc>
                <a:spcPct val="90000"/>
              </a:lnSpc>
              <a:spcAft>
                <a:spcPts val="575"/>
              </a:spcAft>
              <a:defRPr/>
            </a:pPr>
            <a:r>
              <a:rPr lang="en-US" sz="2304" dirty="0">
                <a:gradFill>
                  <a:gsLst>
                    <a:gs pos="2917">
                      <a:srgbClr val="FFFFFF"/>
                    </a:gs>
                    <a:gs pos="30000">
                      <a:srgbClr val="FFFFFF"/>
                    </a:gs>
                  </a:gsLst>
                  <a:lin ang="5400000" scaled="0"/>
                </a:gradFill>
                <a:latin typeface="Segoe UI"/>
              </a:rPr>
              <a:t>Image</a:t>
            </a:r>
          </a:p>
        </p:txBody>
      </p:sp>
      <p:sp>
        <p:nvSpPr>
          <p:cNvPr id="6" name="Plus 5"/>
          <p:cNvSpPr/>
          <p:nvPr/>
        </p:nvSpPr>
        <p:spPr bwMode="auto">
          <a:xfrm>
            <a:off x="1560601" y="2901875"/>
            <a:ext cx="1031182" cy="1031182"/>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Flowchart: Document 6"/>
          <p:cNvSpPr/>
          <p:nvPr/>
        </p:nvSpPr>
        <p:spPr bwMode="auto">
          <a:xfrm>
            <a:off x="642750" y="3951915"/>
            <a:ext cx="2866886" cy="1643445"/>
          </a:xfrm>
          <a:prstGeom prst="flowChartDocumen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765" dirty="0">
                <a:solidFill>
                  <a:srgbClr val="505050"/>
                </a:solidFill>
                <a:latin typeface="Segoe UI"/>
              </a:rPr>
              <a:t>Credential Spec</a:t>
            </a:r>
          </a:p>
          <a:p>
            <a:pPr algn="ctr" defTabSz="914102" fontAlgn="base">
              <a:lnSpc>
                <a:spcPct val="90000"/>
              </a:lnSpc>
              <a:spcBef>
                <a:spcPct val="0"/>
              </a:spcBef>
              <a:spcAft>
                <a:spcPct val="0"/>
              </a:spcAft>
              <a:defRPr/>
            </a:pPr>
            <a:endParaRPr lang="en-US" sz="1765" dirty="0">
              <a:solidFill>
                <a:srgbClr val="505050"/>
              </a:solidFill>
              <a:latin typeface="Segoe UI"/>
            </a:endParaRPr>
          </a:p>
          <a:p>
            <a:pPr algn="ctr" defTabSz="914102" fontAlgn="base">
              <a:lnSpc>
                <a:spcPct val="90000"/>
              </a:lnSpc>
              <a:spcBef>
                <a:spcPct val="0"/>
              </a:spcBef>
              <a:spcAft>
                <a:spcPct val="0"/>
              </a:spcAft>
              <a:defRPr/>
            </a:pPr>
            <a:r>
              <a:rPr lang="en-US" sz="1765" dirty="0" err="1">
                <a:solidFill>
                  <a:srgbClr val="505050"/>
                </a:solidFill>
                <a:latin typeface="Segoe UI"/>
              </a:rPr>
              <a:t>DefaultAccount</a:t>
            </a:r>
            <a:r>
              <a:rPr lang="en-US" sz="1765" dirty="0">
                <a:solidFill>
                  <a:srgbClr val="505050"/>
                </a:solidFill>
                <a:latin typeface="Segoe UI"/>
              </a:rPr>
              <a:t>: </a:t>
            </a:r>
            <a:r>
              <a:rPr lang="en-US" sz="1765" b="1" dirty="0">
                <a:solidFill>
                  <a:srgbClr val="7030A0"/>
                </a:solidFill>
                <a:latin typeface="Segoe UI"/>
              </a:rPr>
              <a:t>Domain\MyWebApp1$</a:t>
            </a:r>
          </a:p>
          <a:p>
            <a:pPr algn="ctr" defTabSz="914102" fontAlgn="base">
              <a:lnSpc>
                <a:spcPct val="90000"/>
              </a:lnSpc>
              <a:spcBef>
                <a:spcPct val="0"/>
              </a:spcBef>
              <a:spcAft>
                <a:spcPct val="0"/>
              </a:spcAft>
              <a:defRPr/>
            </a:pPr>
            <a:endParaRPr lang="en-US" sz="1765" dirty="0">
              <a:solidFill>
                <a:srgbClr val="505050"/>
              </a:solidFill>
              <a:latin typeface="Segoe UI"/>
            </a:endParaRPr>
          </a:p>
        </p:txBody>
      </p:sp>
      <p:sp>
        <p:nvSpPr>
          <p:cNvPr id="8" name="Cube 7"/>
          <p:cNvSpPr/>
          <p:nvPr/>
        </p:nvSpPr>
        <p:spPr bwMode="auto">
          <a:xfrm>
            <a:off x="1236323" y="2180030"/>
            <a:ext cx="1679736" cy="449947"/>
          </a:xfrm>
          <a:prstGeom prst="cub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372" dirty="0">
                <a:gradFill>
                  <a:gsLst>
                    <a:gs pos="0">
                      <a:srgbClr val="FFFFFF"/>
                    </a:gs>
                    <a:gs pos="100000">
                      <a:srgbClr val="FFFFFF"/>
                    </a:gs>
                  </a:gsLst>
                  <a:lin ang="5400000" scaled="0"/>
                </a:gradFill>
                <a:latin typeface="Segoe UI"/>
                <a:ea typeface="Segoe UI" pitchFamily="34" charset="0"/>
                <a:cs typeface="Segoe UI" pitchFamily="34" charset="0"/>
              </a:rPr>
              <a:t>IIS &amp; </a:t>
            </a:r>
            <a:r>
              <a:rPr lang="en-US" sz="1372" dirty="0" err="1">
                <a:gradFill>
                  <a:gsLst>
                    <a:gs pos="0">
                      <a:srgbClr val="FFFFFF"/>
                    </a:gs>
                    <a:gs pos="100000">
                      <a:srgbClr val="FFFFFF"/>
                    </a:gs>
                  </a:gsLst>
                  <a:lin ang="5400000" scaled="0"/>
                </a:gradFill>
                <a:latin typeface="Segoe UI"/>
                <a:ea typeface="Segoe UI" pitchFamily="34" charset="0"/>
                <a:cs typeface="Segoe UI" pitchFamily="34" charset="0"/>
              </a:rPr>
              <a:t>ASP.Net</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Double Bracket 11"/>
          <p:cNvSpPr/>
          <p:nvPr/>
        </p:nvSpPr>
        <p:spPr>
          <a:xfrm>
            <a:off x="418643" y="1337343"/>
            <a:ext cx="3286891" cy="4482124"/>
          </a:xfrm>
          <a:prstGeom prst="bracketPair">
            <a:avLst/>
          </a:prstGeom>
          <a:ln>
            <a:headEnd type="none"/>
            <a:tailEnd type="none"/>
          </a:ln>
        </p:spPr>
        <p:style>
          <a:lnRef idx="2">
            <a:schemeClr val="accent6"/>
          </a:lnRef>
          <a:fillRef idx="0">
            <a:schemeClr val="accent6"/>
          </a:fillRef>
          <a:effectRef idx="1">
            <a:schemeClr val="accent6"/>
          </a:effectRef>
          <a:fontRef idx="minor">
            <a:schemeClr val="tx1"/>
          </a:fontRef>
        </p:style>
        <p:txBody>
          <a:bodyPr rtlCol="0" anchor="ctr"/>
          <a:lstStyle/>
          <a:p>
            <a:pPr algn="ctr" defTabSz="914367">
              <a:defRPr/>
            </a:pPr>
            <a:endParaRPr lang="en-US" sz="1765">
              <a:solidFill>
                <a:srgbClr val="505050"/>
              </a:solidFill>
              <a:latin typeface="Segoe UI"/>
            </a:endParaRPr>
          </a:p>
        </p:txBody>
      </p:sp>
      <p:sp>
        <p:nvSpPr>
          <p:cNvPr id="13" name="Right Arrow 12"/>
          <p:cNvSpPr/>
          <p:nvPr/>
        </p:nvSpPr>
        <p:spPr bwMode="auto">
          <a:xfrm>
            <a:off x="3829869" y="3299078"/>
            <a:ext cx="672319" cy="67231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p:cNvSpPr/>
          <p:nvPr/>
        </p:nvSpPr>
        <p:spPr bwMode="auto">
          <a:xfrm>
            <a:off x="4651593" y="2457873"/>
            <a:ext cx="3087853" cy="241778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Running Container</a:t>
            </a:r>
          </a:p>
        </p:txBody>
      </p:sp>
      <p:sp>
        <p:nvSpPr>
          <p:cNvPr id="16" name="Rectangle 15"/>
          <p:cNvSpPr/>
          <p:nvPr/>
        </p:nvSpPr>
        <p:spPr bwMode="auto">
          <a:xfrm>
            <a:off x="4772692" y="3137792"/>
            <a:ext cx="2817351" cy="137565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r>
              <a:rPr lang="en-US" sz="1765" dirty="0">
                <a:solidFill>
                  <a:srgbClr val="505050"/>
                </a:solidFill>
                <a:latin typeface="Segoe UI"/>
              </a:rPr>
              <a:t>Service: IIS</a:t>
            </a:r>
          </a:p>
          <a:p>
            <a:pPr defTabSz="914102" fontAlgn="base">
              <a:lnSpc>
                <a:spcPct val="90000"/>
              </a:lnSpc>
              <a:spcBef>
                <a:spcPct val="0"/>
              </a:spcBef>
              <a:spcAft>
                <a:spcPct val="0"/>
              </a:spcAft>
              <a:defRPr/>
            </a:pPr>
            <a:endParaRPr lang="en-US" sz="1765" dirty="0">
              <a:solidFill>
                <a:srgbClr val="505050"/>
              </a:solidFill>
              <a:latin typeface="Segoe UI"/>
            </a:endParaRPr>
          </a:p>
          <a:p>
            <a:pPr defTabSz="914102" fontAlgn="base">
              <a:lnSpc>
                <a:spcPct val="90000"/>
              </a:lnSpc>
              <a:spcBef>
                <a:spcPct val="0"/>
              </a:spcBef>
              <a:spcAft>
                <a:spcPct val="0"/>
              </a:spcAft>
              <a:defRPr/>
            </a:pPr>
            <a:r>
              <a:rPr lang="en-US" sz="1765" dirty="0">
                <a:solidFill>
                  <a:srgbClr val="505050"/>
                </a:solidFill>
                <a:latin typeface="Segoe UI"/>
              </a:rPr>
              <a:t>User: </a:t>
            </a:r>
          </a:p>
          <a:p>
            <a:pPr defTabSz="914102" fontAlgn="base">
              <a:lnSpc>
                <a:spcPct val="90000"/>
              </a:lnSpc>
              <a:spcBef>
                <a:spcPct val="0"/>
              </a:spcBef>
              <a:spcAft>
                <a:spcPct val="0"/>
              </a:spcAft>
              <a:defRPr/>
            </a:pPr>
            <a:r>
              <a:rPr lang="en-US" sz="1765" dirty="0">
                <a:solidFill>
                  <a:srgbClr val="505050"/>
                </a:solidFill>
                <a:latin typeface="Segoe UI"/>
              </a:rPr>
              <a:t>   </a:t>
            </a:r>
            <a:r>
              <a:rPr lang="en-US" sz="1765" dirty="0" err="1">
                <a:solidFill>
                  <a:srgbClr val="505050"/>
                </a:solidFill>
                <a:latin typeface="Segoe UI"/>
              </a:rPr>
              <a:t>LocalSystem</a:t>
            </a:r>
            <a:endParaRPr lang="en-US" sz="1765" dirty="0">
              <a:solidFill>
                <a:srgbClr val="505050"/>
              </a:solidFill>
              <a:latin typeface="Segoe UI"/>
            </a:endParaRPr>
          </a:p>
        </p:txBody>
      </p:sp>
      <p:sp>
        <p:nvSpPr>
          <p:cNvPr id="18" name="Can 17"/>
          <p:cNvSpPr/>
          <p:nvPr/>
        </p:nvSpPr>
        <p:spPr bwMode="auto">
          <a:xfrm>
            <a:off x="10574496" y="3262986"/>
            <a:ext cx="1271294" cy="1125266"/>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gradFill>
                  <a:gsLst>
                    <a:gs pos="0">
                      <a:srgbClr val="FFFFFF"/>
                    </a:gs>
                    <a:gs pos="100000">
                      <a:srgbClr val="FFFFFF"/>
                    </a:gs>
                  </a:gsLst>
                  <a:lin ang="5400000" scaled="0"/>
                </a:gradFill>
                <a:latin typeface="Segoe UI"/>
                <a:ea typeface="Segoe UI" pitchFamily="34" charset="0"/>
                <a:cs typeface="Segoe UI" pitchFamily="34" charset="0"/>
              </a:rPr>
              <a:t>SQL Server</a:t>
            </a:r>
          </a:p>
        </p:txBody>
      </p:sp>
      <p:cxnSp>
        <p:nvCxnSpPr>
          <p:cNvPr id="21" name="Straight Arrow Connector 20"/>
          <p:cNvCxnSpPr>
            <a:stCxn id="16" idx="3"/>
            <a:endCxn id="18" idx="2"/>
          </p:cNvCxnSpPr>
          <p:nvPr/>
        </p:nvCxnSpPr>
        <p:spPr>
          <a:xfrm>
            <a:off x="7590043" y="3825619"/>
            <a:ext cx="2984453" cy="0"/>
          </a:xfrm>
          <a:prstGeom prst="straightConnector1">
            <a:avLst/>
          </a:prstGeom>
          <a:ln w="101600" cap="flat" cmpd="sng" algn="ctr">
            <a:solidFill>
              <a:srgbClr val="7030A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Rectangle 29"/>
          <p:cNvSpPr/>
          <p:nvPr/>
        </p:nvSpPr>
        <p:spPr>
          <a:xfrm>
            <a:off x="7721028" y="3376845"/>
            <a:ext cx="2635894" cy="334916"/>
          </a:xfrm>
          <a:prstGeom prst="rect">
            <a:avLst/>
          </a:prstGeom>
        </p:spPr>
        <p:txBody>
          <a:bodyPr wrap="none">
            <a:spAutoFit/>
          </a:bodyPr>
          <a:lstStyle/>
          <a:p>
            <a:pPr algn="ctr" defTabSz="914102" fontAlgn="base">
              <a:lnSpc>
                <a:spcPct val="90000"/>
              </a:lnSpc>
              <a:spcBef>
                <a:spcPct val="0"/>
              </a:spcBef>
              <a:spcAft>
                <a:spcPct val="0"/>
              </a:spcAft>
              <a:defRPr/>
            </a:pPr>
            <a:r>
              <a:rPr lang="en-US" sz="1765" b="1" dirty="0">
                <a:solidFill>
                  <a:srgbClr val="7030A0"/>
                </a:solidFill>
                <a:latin typeface="Segoe UI"/>
              </a:rPr>
              <a:t>Domain\MyWebApp1$</a:t>
            </a:r>
          </a:p>
        </p:txBody>
      </p:sp>
      <p:sp>
        <p:nvSpPr>
          <p:cNvPr id="2" name="Rectangular Callout 1"/>
          <p:cNvSpPr/>
          <p:nvPr/>
        </p:nvSpPr>
        <p:spPr bwMode="auto">
          <a:xfrm>
            <a:off x="3930475" y="1237340"/>
            <a:ext cx="5519332" cy="1045829"/>
          </a:xfrm>
          <a:prstGeom prst="wedgeRectCallout">
            <a:avLst>
              <a:gd name="adj1" fmla="val -61699"/>
              <a:gd name="adj2" fmla="val 43145"/>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367">
              <a:defRPr/>
            </a:pPr>
            <a:r>
              <a:rPr lang="en-US" sz="2353" dirty="0">
                <a:solidFill>
                  <a:srgbClr val="FFFFFF"/>
                </a:solidFill>
                <a:latin typeface="Segoe UI"/>
              </a:rPr>
              <a:t>1) Use default accounts for services &amp; tasks (</a:t>
            </a:r>
            <a:r>
              <a:rPr lang="en-US" sz="2353" dirty="0" err="1">
                <a:solidFill>
                  <a:srgbClr val="FFFFFF"/>
                </a:solidFill>
                <a:latin typeface="Segoe UI"/>
              </a:rPr>
              <a:t>LocalSystem</a:t>
            </a:r>
            <a:r>
              <a:rPr lang="en-US" sz="2353" dirty="0">
                <a:solidFill>
                  <a:srgbClr val="FFFFFF"/>
                </a:solidFill>
                <a:latin typeface="Segoe UI"/>
              </a:rPr>
              <a:t>, Network Service)</a:t>
            </a:r>
          </a:p>
        </p:txBody>
      </p:sp>
      <p:sp>
        <p:nvSpPr>
          <p:cNvPr id="17" name="Rectangular Callout 16"/>
          <p:cNvSpPr/>
          <p:nvPr/>
        </p:nvSpPr>
        <p:spPr bwMode="auto">
          <a:xfrm>
            <a:off x="2682451" y="5658009"/>
            <a:ext cx="5519332" cy="1045829"/>
          </a:xfrm>
          <a:prstGeom prst="wedgeRectCallout">
            <a:avLst>
              <a:gd name="adj1" fmla="val -62485"/>
              <a:gd name="adj2" fmla="val -95104"/>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367">
              <a:defRPr/>
            </a:pPr>
            <a:r>
              <a:rPr lang="en-US" sz="2353" dirty="0">
                <a:solidFill>
                  <a:srgbClr val="FFFFFF"/>
                </a:solidFill>
                <a:latin typeface="Segoe UI"/>
              </a:rPr>
              <a:t>2) Provide default service account to use when starting container</a:t>
            </a:r>
          </a:p>
        </p:txBody>
      </p:sp>
      <p:sp>
        <p:nvSpPr>
          <p:cNvPr id="19" name="Rectangular Callout 18"/>
          <p:cNvSpPr/>
          <p:nvPr/>
        </p:nvSpPr>
        <p:spPr bwMode="auto">
          <a:xfrm>
            <a:off x="8859976" y="5040572"/>
            <a:ext cx="2854874" cy="1535031"/>
          </a:xfrm>
          <a:prstGeom prst="wedgeRectCallout">
            <a:avLst>
              <a:gd name="adj1" fmla="val -31607"/>
              <a:gd name="adj2" fmla="val -113791"/>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367">
              <a:defRPr/>
            </a:pPr>
            <a:r>
              <a:rPr lang="en-US" sz="2353" dirty="0">
                <a:solidFill>
                  <a:srgbClr val="FFFFFF"/>
                </a:solidFill>
                <a:latin typeface="Segoe UI"/>
              </a:rPr>
              <a:t>3) Container connects using service account</a:t>
            </a:r>
          </a:p>
        </p:txBody>
      </p:sp>
      <p:sp>
        <p:nvSpPr>
          <p:cNvPr id="20" name="TextBox 19"/>
          <p:cNvSpPr txBox="1"/>
          <p:nvPr/>
        </p:nvSpPr>
        <p:spPr>
          <a:xfrm>
            <a:off x="1078300" y="425569"/>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Identity</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133317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5" grpId="0" animBg="1"/>
      <p:bldP spid="16" grpId="0" animBg="1"/>
      <p:bldP spid="30" grpId="0"/>
      <p:bldP spid="17"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1405" y="1375456"/>
            <a:ext cx="6384603" cy="1387941"/>
          </a:xfrm>
        </p:spPr>
        <p:txBody>
          <a:bodyPr/>
          <a:lstStyle/>
          <a:p>
            <a:r>
              <a:rPr lang="en-US" dirty="0">
                <a:solidFill>
                  <a:srgbClr val="0070C0"/>
                </a:solidFill>
                <a:latin typeface="Segoe UI Light" panose="020B0502040204020203" pitchFamily="34" charset="0"/>
                <a:cs typeface="Segoe UI Light" panose="020B0502040204020203" pitchFamily="34" charset="0"/>
              </a:rPr>
              <a:t>Update Container OS Image</a:t>
            </a:r>
          </a:p>
          <a:p>
            <a:pPr lvl="1"/>
            <a:r>
              <a:rPr lang="en-US" dirty="0">
                <a:latin typeface="Segoe UI Light" panose="020B0502040204020203" pitchFamily="34" charset="0"/>
                <a:cs typeface="Segoe UI Light" panose="020B0502040204020203" pitchFamily="34" charset="0"/>
              </a:rPr>
              <a:t>Pull updated base image</a:t>
            </a:r>
          </a:p>
          <a:p>
            <a:pPr lvl="1"/>
            <a:r>
              <a:rPr lang="en-US" dirty="0">
                <a:latin typeface="Segoe UI Light" panose="020B0502040204020203" pitchFamily="34" charset="0"/>
                <a:cs typeface="Segoe UI Light" panose="020B0502040204020203" pitchFamily="34" charset="0"/>
              </a:rPr>
              <a:t>Rebuild containers using </a:t>
            </a:r>
            <a:r>
              <a:rPr lang="en-US" dirty="0" err="1">
                <a:latin typeface="Segoe UI Light" panose="020B0502040204020203" pitchFamily="34" charset="0"/>
                <a:cs typeface="Segoe UI Light" panose="020B0502040204020203" pitchFamily="34" charset="0"/>
              </a:rPr>
              <a:t>dockerfiles</a:t>
            </a:r>
            <a:endParaRPr lang="en-US" dirty="0">
              <a:latin typeface="Segoe UI Light" panose="020B0502040204020203" pitchFamily="34" charset="0"/>
              <a:cs typeface="Segoe UI Light" panose="020B0502040204020203" pitchFamily="34" charset="0"/>
            </a:endParaRPr>
          </a:p>
        </p:txBody>
      </p:sp>
      <p:grpSp>
        <p:nvGrpSpPr>
          <p:cNvPr id="10" name="Group 9"/>
          <p:cNvGrpSpPr/>
          <p:nvPr/>
        </p:nvGrpSpPr>
        <p:grpSpPr>
          <a:xfrm>
            <a:off x="3481118" y="4601508"/>
            <a:ext cx="5300633" cy="728267"/>
            <a:chOff x="3550921" y="4693281"/>
            <a:chExt cx="5406922" cy="742870"/>
          </a:xfrm>
        </p:grpSpPr>
        <p:sp>
          <p:nvSpPr>
            <p:cNvPr id="112" name="Arrow: Right 111"/>
            <p:cNvSpPr/>
            <p:nvPr/>
          </p:nvSpPr>
          <p:spPr bwMode="auto">
            <a:xfrm>
              <a:off x="3550921" y="4693281"/>
              <a:ext cx="5406922" cy="742870"/>
            </a:xfrm>
            <a:prstGeom prst="rightArrow">
              <a:avLst>
                <a:gd name="adj1" fmla="val 58226"/>
                <a:gd name="adj2" fmla="val 9339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46" name="Rectangle 45"/>
            <p:cNvSpPr/>
            <p:nvPr/>
          </p:nvSpPr>
          <p:spPr>
            <a:xfrm>
              <a:off x="3639393" y="4856967"/>
              <a:ext cx="4819862" cy="415498"/>
            </a:xfrm>
            <a:prstGeom prst="rect">
              <a:avLst/>
            </a:prstGeom>
          </p:spPr>
          <p:txBody>
            <a:bodyPr wrap="square" lIns="0" rIns="0">
              <a:spAutoFit/>
            </a:bodyPr>
            <a:lstStyle/>
            <a:p>
              <a:pPr marL="0" lvl="2" defTabSz="914367">
                <a:defRPr/>
              </a:pPr>
              <a:r>
                <a:rPr lang="en-US" sz="1029" dirty="0">
                  <a:solidFill>
                    <a:srgbClr val="FFFFFF"/>
                  </a:solidFill>
                  <a:latin typeface="Consolas" panose="020B0609020204030204" pitchFamily="49" charset="0"/>
                </a:rPr>
                <a:t>FROM </a:t>
              </a:r>
              <a:r>
                <a:rPr lang="en-US" sz="1029" dirty="0" err="1">
                  <a:solidFill>
                    <a:srgbClr val="FFFFFF"/>
                  </a:solidFill>
                  <a:latin typeface="Consolas" panose="020B0609020204030204" pitchFamily="49" charset="0"/>
                </a:rPr>
                <a:t>windowsservercore</a:t>
              </a:r>
              <a:endParaRPr lang="en-US" sz="1029" dirty="0">
                <a:solidFill>
                  <a:srgbClr val="FFFFFF"/>
                </a:solidFill>
                <a:latin typeface="Consolas" panose="020B0609020204030204" pitchFamily="49" charset="0"/>
              </a:endParaRPr>
            </a:p>
            <a:p>
              <a:pPr marL="0" lvl="2" defTabSz="914367">
                <a:defRPr/>
              </a:pPr>
              <a:r>
                <a:rPr lang="en-US" sz="1029" dirty="0">
                  <a:solidFill>
                    <a:srgbClr val="FFFFFF"/>
                  </a:solidFill>
                  <a:latin typeface="Consolas" panose="020B0609020204030204" pitchFamily="49" charset="0"/>
                </a:rPr>
                <a:t>RUN </a:t>
              </a:r>
              <a:r>
                <a:rPr lang="en-US" sz="1029" dirty="0" err="1">
                  <a:solidFill>
                    <a:srgbClr val="FFFFFF"/>
                  </a:solidFill>
                  <a:latin typeface="Consolas" panose="020B0609020204030204" pitchFamily="49" charset="0"/>
                </a:rPr>
                <a:t>powershell</a:t>
              </a:r>
              <a:r>
                <a:rPr lang="en-US" sz="1029" dirty="0">
                  <a:solidFill>
                    <a:srgbClr val="FFFFFF"/>
                  </a:solidFill>
                  <a:latin typeface="Consolas" panose="020B0609020204030204" pitchFamily="49" charset="0"/>
                </a:rPr>
                <a:t> –command Add-</a:t>
              </a:r>
              <a:r>
                <a:rPr lang="en-US" sz="1029" dirty="0" err="1">
                  <a:solidFill>
                    <a:srgbClr val="FFFFFF"/>
                  </a:solidFill>
                  <a:latin typeface="Consolas" panose="020B0609020204030204" pitchFamily="49" charset="0"/>
                </a:rPr>
                <a:t>WindowsFeature</a:t>
              </a:r>
              <a:r>
                <a:rPr lang="en-US" sz="1029" dirty="0">
                  <a:solidFill>
                    <a:srgbClr val="FFFFFF"/>
                  </a:solidFill>
                  <a:latin typeface="Consolas" panose="020B0609020204030204" pitchFamily="49" charset="0"/>
                </a:rPr>
                <a:t> Web-Server</a:t>
              </a:r>
            </a:p>
          </p:txBody>
        </p:sp>
      </p:grpSp>
      <p:grpSp>
        <p:nvGrpSpPr>
          <p:cNvPr id="11" name="Group 10"/>
          <p:cNvGrpSpPr/>
          <p:nvPr/>
        </p:nvGrpSpPr>
        <p:grpSpPr>
          <a:xfrm>
            <a:off x="3481118" y="3503702"/>
            <a:ext cx="5300633" cy="728267"/>
            <a:chOff x="3550921" y="3573462"/>
            <a:chExt cx="5406922" cy="742870"/>
          </a:xfrm>
        </p:grpSpPr>
        <p:sp>
          <p:nvSpPr>
            <p:cNvPr id="65" name="Arrow: Right 64"/>
            <p:cNvSpPr/>
            <p:nvPr/>
          </p:nvSpPr>
          <p:spPr bwMode="auto">
            <a:xfrm>
              <a:off x="3550921" y="3573462"/>
              <a:ext cx="5406922" cy="742870"/>
            </a:xfrm>
            <a:prstGeom prst="rightArrow">
              <a:avLst>
                <a:gd name="adj1" fmla="val 58226"/>
                <a:gd name="adj2" fmla="val 9339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47" name="Rectangle 46"/>
            <p:cNvSpPr/>
            <p:nvPr/>
          </p:nvSpPr>
          <p:spPr>
            <a:xfrm>
              <a:off x="3639257" y="3737148"/>
              <a:ext cx="4760682" cy="415498"/>
            </a:xfrm>
            <a:prstGeom prst="rect">
              <a:avLst/>
            </a:prstGeom>
          </p:spPr>
          <p:txBody>
            <a:bodyPr wrap="square" lIns="0" rIns="0">
              <a:spAutoFit/>
            </a:bodyPr>
            <a:lstStyle/>
            <a:p>
              <a:pPr marL="0" lvl="2" defTabSz="914367">
                <a:defRPr/>
              </a:pPr>
              <a:r>
                <a:rPr lang="en-US" sz="1029" dirty="0">
                  <a:solidFill>
                    <a:srgbClr val="FFFFFF"/>
                  </a:solidFill>
                  <a:latin typeface="Consolas" panose="020B0609020204030204" pitchFamily="49" charset="0"/>
                </a:rPr>
                <a:t>FROM </a:t>
              </a:r>
              <a:r>
                <a:rPr lang="en-US" sz="1029" dirty="0" err="1">
                  <a:solidFill>
                    <a:srgbClr val="FFFFFF"/>
                  </a:solidFill>
                  <a:latin typeface="Consolas" panose="020B0609020204030204" pitchFamily="49" charset="0"/>
                </a:rPr>
                <a:t>iis</a:t>
              </a:r>
              <a:endParaRPr lang="en-US" sz="1029" dirty="0">
                <a:solidFill>
                  <a:srgbClr val="FFFFFF"/>
                </a:solidFill>
                <a:latin typeface="Consolas" panose="020B0609020204030204" pitchFamily="49" charset="0"/>
              </a:endParaRPr>
            </a:p>
            <a:p>
              <a:pPr marL="0" lvl="2" defTabSz="914367">
                <a:defRPr/>
              </a:pPr>
              <a:r>
                <a:rPr lang="en-US" sz="1029" dirty="0">
                  <a:solidFill>
                    <a:srgbClr val="FFFFFF"/>
                  </a:solidFill>
                  <a:latin typeface="Consolas" panose="020B0609020204030204" pitchFamily="49" charset="0"/>
                </a:rPr>
                <a:t>ADD mysite.htm </a:t>
              </a:r>
              <a:r>
                <a:rPr lang="en-US" sz="1029" dirty="0" err="1">
                  <a:solidFill>
                    <a:srgbClr val="FFFFFF"/>
                  </a:solidFill>
                  <a:latin typeface="Consolas" panose="020B0609020204030204" pitchFamily="49" charset="0"/>
                </a:rPr>
                <a:t>inetpub</a:t>
              </a:r>
              <a:r>
                <a:rPr lang="en-US" sz="1029" dirty="0">
                  <a:solidFill>
                    <a:srgbClr val="FFFFFF"/>
                  </a:solidFill>
                  <a:latin typeface="Consolas" panose="020B0609020204030204" pitchFamily="49" charset="0"/>
                </a:rPr>
                <a:t>\mysite.htm</a:t>
              </a:r>
            </a:p>
          </p:txBody>
        </p:sp>
      </p:grpSp>
      <p:grpSp>
        <p:nvGrpSpPr>
          <p:cNvPr id="9" name="Group 8"/>
          <p:cNvGrpSpPr/>
          <p:nvPr/>
        </p:nvGrpSpPr>
        <p:grpSpPr>
          <a:xfrm>
            <a:off x="3481118" y="5656172"/>
            <a:ext cx="5300633" cy="728267"/>
            <a:chOff x="3550921" y="5769094"/>
            <a:chExt cx="5406922" cy="742870"/>
          </a:xfrm>
        </p:grpSpPr>
        <p:sp>
          <p:nvSpPr>
            <p:cNvPr id="113" name="Arrow: Right 112"/>
            <p:cNvSpPr/>
            <p:nvPr/>
          </p:nvSpPr>
          <p:spPr bwMode="auto">
            <a:xfrm>
              <a:off x="3550921" y="5769094"/>
              <a:ext cx="5406922" cy="742870"/>
            </a:xfrm>
            <a:prstGeom prst="rightArrow">
              <a:avLst>
                <a:gd name="adj1" fmla="val 58226"/>
                <a:gd name="adj2" fmla="val 9339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63" name="TextBox 62"/>
            <p:cNvSpPr txBox="1"/>
            <p:nvPr/>
          </p:nvSpPr>
          <p:spPr>
            <a:xfrm>
              <a:off x="3557176" y="5895847"/>
              <a:ext cx="4901943" cy="489365"/>
            </a:xfrm>
            <a:prstGeom prst="rect">
              <a:avLst/>
            </a:prstGeom>
            <a:noFill/>
          </p:spPr>
          <p:txBody>
            <a:bodyPr wrap="square" lIns="179285" tIns="143428" rIns="179285" bIns="143428" rtlCol="0" anchor="ctr">
              <a:spAutoFit/>
            </a:bodyPr>
            <a:lstStyle/>
            <a:p>
              <a:pPr algn="ctr" defTabSz="914367">
                <a:lnSpc>
                  <a:spcPct val="90000"/>
                </a:lnSpc>
                <a:spcAft>
                  <a:spcPts val="588"/>
                </a:spcAft>
                <a:defRPr/>
              </a:pPr>
              <a:r>
                <a:rPr lang="en-US" sz="1372" dirty="0">
                  <a:solidFill>
                    <a:srgbClr val="FFFFFF"/>
                  </a:solidFill>
                  <a:latin typeface="Segoe UI"/>
                </a:rPr>
                <a:t>KB123456 = new image on Docker Hub</a:t>
              </a:r>
            </a:p>
          </p:txBody>
        </p:sp>
      </p:grpSp>
      <p:grpSp>
        <p:nvGrpSpPr>
          <p:cNvPr id="5" name="Group 4"/>
          <p:cNvGrpSpPr/>
          <p:nvPr/>
        </p:nvGrpSpPr>
        <p:grpSpPr>
          <a:xfrm>
            <a:off x="1655731" y="3456577"/>
            <a:ext cx="1734899" cy="3018516"/>
            <a:chOff x="1688931" y="3525392"/>
            <a:chExt cx="1769687" cy="3079044"/>
          </a:xfrm>
        </p:grpSpPr>
        <p:grpSp>
          <p:nvGrpSpPr>
            <p:cNvPr id="82" name="Group 81"/>
            <p:cNvGrpSpPr/>
            <p:nvPr/>
          </p:nvGrpSpPr>
          <p:grpSpPr>
            <a:xfrm>
              <a:off x="1688931" y="5677022"/>
              <a:ext cx="1769687" cy="927414"/>
              <a:chOff x="8330223" y="5599239"/>
              <a:chExt cx="2066233" cy="1082820"/>
            </a:xfrm>
          </p:grpSpPr>
          <p:grpSp>
            <p:nvGrpSpPr>
              <p:cNvPr id="83" name="Group 82"/>
              <p:cNvGrpSpPr/>
              <p:nvPr/>
            </p:nvGrpSpPr>
            <p:grpSpPr>
              <a:xfrm>
                <a:off x="8330223" y="5599239"/>
                <a:ext cx="2066233" cy="1082820"/>
                <a:chOff x="1951037" y="4049747"/>
                <a:chExt cx="2689850" cy="1409630"/>
              </a:xfrm>
            </p:grpSpPr>
            <p:sp>
              <p:nvSpPr>
                <p:cNvPr id="86" name="Rectangle 85"/>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Right Bracket 86"/>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88" name="Left Bracket 87"/>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pic>
            <p:nvPicPr>
              <p:cNvPr id="84" name="Picture 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437" y="5743539"/>
                <a:ext cx="1665632" cy="396879"/>
              </a:xfrm>
              <a:prstGeom prst="rect">
                <a:avLst/>
              </a:prstGeom>
            </p:spPr>
          </p:pic>
          <p:sp>
            <p:nvSpPr>
              <p:cNvPr id="85" name="TextBox 84"/>
              <p:cNvSpPr txBox="1"/>
              <p:nvPr/>
            </p:nvSpPr>
            <p:spPr>
              <a:xfrm>
                <a:off x="8405595" y="6065370"/>
                <a:ext cx="1904999" cy="535133"/>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i="1" dirty="0">
                    <a:solidFill>
                      <a:srgbClr val="FFFFFF"/>
                    </a:solidFill>
                    <a:latin typeface="Segoe UI"/>
                  </a:rPr>
                  <a:t>10.0.14393.0</a:t>
                </a:r>
              </a:p>
            </p:txBody>
          </p:sp>
        </p:grpSp>
        <p:grpSp>
          <p:nvGrpSpPr>
            <p:cNvPr id="89" name="Group 88"/>
            <p:cNvGrpSpPr/>
            <p:nvPr/>
          </p:nvGrpSpPr>
          <p:grpSpPr>
            <a:xfrm>
              <a:off x="1688931" y="4601207"/>
              <a:ext cx="1769687" cy="927414"/>
              <a:chOff x="1951037" y="4049747"/>
              <a:chExt cx="2689850" cy="1409630"/>
            </a:xfrm>
          </p:grpSpPr>
          <p:sp>
            <p:nvSpPr>
              <p:cNvPr id="90" name="Rectangle 89"/>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IIS</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Right Bracket 90"/>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92" name="Left Bracket 91"/>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93" name="Group 92"/>
            <p:cNvGrpSpPr/>
            <p:nvPr/>
          </p:nvGrpSpPr>
          <p:grpSpPr>
            <a:xfrm>
              <a:off x="1688931" y="3525392"/>
              <a:ext cx="1769687" cy="927414"/>
              <a:chOff x="1951037" y="4049747"/>
              <a:chExt cx="2689850" cy="1409630"/>
            </a:xfrm>
          </p:grpSpPr>
          <p:sp>
            <p:nvSpPr>
              <p:cNvPr id="94" name="Rectangle 93"/>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My Website</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ight Bracket 94"/>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96" name="Left Bracket 95"/>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grpSp>
        <p:nvGrpSpPr>
          <p:cNvPr id="97" name="Group 96"/>
          <p:cNvGrpSpPr/>
          <p:nvPr/>
        </p:nvGrpSpPr>
        <p:grpSpPr>
          <a:xfrm>
            <a:off x="8859964" y="5565910"/>
            <a:ext cx="1734893" cy="909183"/>
            <a:chOff x="8330217" y="5599239"/>
            <a:chExt cx="2066227" cy="1082820"/>
          </a:xfrm>
        </p:grpSpPr>
        <p:grpSp>
          <p:nvGrpSpPr>
            <p:cNvPr id="98" name="Group 97"/>
            <p:cNvGrpSpPr/>
            <p:nvPr/>
          </p:nvGrpSpPr>
          <p:grpSpPr>
            <a:xfrm>
              <a:off x="8330217" y="5599239"/>
              <a:ext cx="2066227" cy="1082820"/>
              <a:chOff x="1951037" y="4049747"/>
              <a:chExt cx="2689850" cy="1409630"/>
            </a:xfrm>
          </p:grpSpPr>
          <p:sp>
            <p:nvSpPr>
              <p:cNvPr id="101" name="Rectangle 100"/>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Right Bracket 101"/>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03" name="Left Bracket 102"/>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pic>
          <p:nvPicPr>
            <p:cNvPr id="99" name="Picture 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437" y="5743539"/>
              <a:ext cx="1665632" cy="396879"/>
            </a:xfrm>
            <a:prstGeom prst="rect">
              <a:avLst/>
            </a:prstGeom>
          </p:spPr>
        </p:pic>
        <p:sp>
          <p:nvSpPr>
            <p:cNvPr id="100" name="TextBox 99"/>
            <p:cNvSpPr txBox="1"/>
            <p:nvPr/>
          </p:nvSpPr>
          <p:spPr>
            <a:xfrm>
              <a:off x="8405595" y="6065370"/>
              <a:ext cx="1904999" cy="53902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i="1" dirty="0">
                  <a:solidFill>
                    <a:srgbClr val="FFFFFF"/>
                  </a:solidFill>
                  <a:latin typeface="Segoe UI"/>
                </a:rPr>
                <a:t>10.0.14393.1</a:t>
              </a:r>
            </a:p>
          </p:txBody>
        </p:sp>
      </p:grpSp>
      <p:grpSp>
        <p:nvGrpSpPr>
          <p:cNvPr id="104" name="Group 103"/>
          <p:cNvGrpSpPr/>
          <p:nvPr/>
        </p:nvGrpSpPr>
        <p:grpSpPr>
          <a:xfrm>
            <a:off x="8859977" y="4511244"/>
            <a:ext cx="1734899" cy="909183"/>
            <a:chOff x="1951037" y="4049747"/>
            <a:chExt cx="2689850" cy="1409630"/>
          </a:xfrm>
        </p:grpSpPr>
        <p:sp>
          <p:nvSpPr>
            <p:cNvPr id="105" name="Rectangle 104"/>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IIS</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ight Bracket 105"/>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07" name="Left Bracket 106"/>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08" name="Group 107"/>
          <p:cNvGrpSpPr/>
          <p:nvPr/>
        </p:nvGrpSpPr>
        <p:grpSpPr>
          <a:xfrm>
            <a:off x="8859977" y="3456577"/>
            <a:ext cx="1734899" cy="909183"/>
            <a:chOff x="1951037" y="4049747"/>
            <a:chExt cx="2689850" cy="1409630"/>
          </a:xfrm>
        </p:grpSpPr>
        <p:sp>
          <p:nvSpPr>
            <p:cNvPr id="109" name="Rectangle 108"/>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My Website</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Right Bracket 109"/>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11" name="Left Bracket 110"/>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sp>
        <p:nvSpPr>
          <p:cNvPr id="45" name="TextBox 44"/>
          <p:cNvSpPr txBox="1"/>
          <p:nvPr/>
        </p:nvSpPr>
        <p:spPr>
          <a:xfrm>
            <a:off x="1078300" y="425569"/>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Patching &amp; Updates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2739128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250"/>
                                        <p:tgtEl>
                                          <p:spTgt spid="11"/>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81404" y="1357248"/>
            <a:ext cx="8167395" cy="1387941"/>
          </a:xfrm>
        </p:spPr>
        <p:txBody>
          <a:bodyPr/>
          <a:lstStyle/>
          <a:p>
            <a:r>
              <a:rPr lang="en-US" dirty="0">
                <a:solidFill>
                  <a:srgbClr val="0070C0"/>
                </a:solidFill>
                <a:latin typeface="Segoe UI Light" panose="020B0502040204020203" pitchFamily="34" charset="0"/>
                <a:cs typeface="Segoe UI Light" panose="020B0502040204020203" pitchFamily="34" charset="0"/>
              </a:rPr>
              <a:t>Update as a new layer</a:t>
            </a:r>
          </a:p>
          <a:p>
            <a:pPr lvl="1"/>
            <a:r>
              <a:rPr lang="en-US" dirty="0">
                <a:latin typeface="Segoe UI Light" panose="020B0502040204020203" pitchFamily="34" charset="0"/>
                <a:cs typeface="Segoe UI Light" panose="020B0502040204020203" pitchFamily="34" charset="0"/>
              </a:rPr>
              <a:t>Download update in container (ala run Windows Update in the container)</a:t>
            </a:r>
          </a:p>
          <a:p>
            <a:pPr lvl="1"/>
            <a:r>
              <a:rPr lang="en-US" dirty="0">
                <a:latin typeface="Segoe UI Light" panose="020B0502040204020203" pitchFamily="34" charset="0"/>
                <a:cs typeface="Segoe UI Light" panose="020B0502040204020203" pitchFamily="34" charset="0"/>
              </a:rPr>
              <a:t>When container is stopped update is applied as a new layer</a:t>
            </a:r>
          </a:p>
        </p:txBody>
      </p:sp>
      <p:grpSp>
        <p:nvGrpSpPr>
          <p:cNvPr id="5" name="Group 4"/>
          <p:cNvGrpSpPr/>
          <p:nvPr/>
        </p:nvGrpSpPr>
        <p:grpSpPr>
          <a:xfrm>
            <a:off x="1655731" y="3456577"/>
            <a:ext cx="1734899" cy="3018516"/>
            <a:chOff x="1688931" y="3525392"/>
            <a:chExt cx="1769687" cy="3079044"/>
          </a:xfrm>
        </p:grpSpPr>
        <p:grpSp>
          <p:nvGrpSpPr>
            <p:cNvPr id="82" name="Group 81"/>
            <p:cNvGrpSpPr/>
            <p:nvPr/>
          </p:nvGrpSpPr>
          <p:grpSpPr>
            <a:xfrm>
              <a:off x="1688931" y="5677022"/>
              <a:ext cx="1769687" cy="927414"/>
              <a:chOff x="8330223" y="5599239"/>
              <a:chExt cx="2066233" cy="1082820"/>
            </a:xfrm>
          </p:grpSpPr>
          <p:grpSp>
            <p:nvGrpSpPr>
              <p:cNvPr id="83" name="Group 82"/>
              <p:cNvGrpSpPr/>
              <p:nvPr/>
            </p:nvGrpSpPr>
            <p:grpSpPr>
              <a:xfrm>
                <a:off x="8330223" y="5599239"/>
                <a:ext cx="2066233" cy="1082820"/>
                <a:chOff x="1951037" y="4049747"/>
                <a:chExt cx="2689850" cy="1409630"/>
              </a:xfrm>
            </p:grpSpPr>
            <p:sp>
              <p:nvSpPr>
                <p:cNvPr id="86" name="Rectangle 85"/>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Right Bracket 86"/>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88" name="Left Bracket 87"/>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pic>
            <p:nvPicPr>
              <p:cNvPr id="84" name="Picture 8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437" y="5743539"/>
                <a:ext cx="1665632" cy="396879"/>
              </a:xfrm>
              <a:prstGeom prst="rect">
                <a:avLst/>
              </a:prstGeom>
            </p:spPr>
          </p:pic>
          <p:sp>
            <p:nvSpPr>
              <p:cNvPr id="85" name="TextBox 84"/>
              <p:cNvSpPr txBox="1"/>
              <p:nvPr/>
            </p:nvSpPr>
            <p:spPr>
              <a:xfrm>
                <a:off x="8405595" y="6065370"/>
                <a:ext cx="1904999" cy="535133"/>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i="1" dirty="0">
                    <a:solidFill>
                      <a:srgbClr val="FFFFFF"/>
                    </a:solidFill>
                    <a:latin typeface="Segoe UI"/>
                  </a:rPr>
                  <a:t>10.0.14393.0</a:t>
                </a:r>
              </a:p>
            </p:txBody>
          </p:sp>
        </p:grpSp>
        <p:grpSp>
          <p:nvGrpSpPr>
            <p:cNvPr id="89" name="Group 88"/>
            <p:cNvGrpSpPr/>
            <p:nvPr/>
          </p:nvGrpSpPr>
          <p:grpSpPr>
            <a:xfrm>
              <a:off x="1688931" y="4601207"/>
              <a:ext cx="1769687" cy="927414"/>
              <a:chOff x="1951037" y="4049747"/>
              <a:chExt cx="2689850" cy="1409630"/>
            </a:xfrm>
          </p:grpSpPr>
          <p:sp>
            <p:nvSpPr>
              <p:cNvPr id="90" name="Rectangle 89"/>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IIS</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1" name="Right Bracket 90"/>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92" name="Left Bracket 91"/>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93" name="Group 92"/>
            <p:cNvGrpSpPr/>
            <p:nvPr/>
          </p:nvGrpSpPr>
          <p:grpSpPr>
            <a:xfrm>
              <a:off x="1688931" y="3525392"/>
              <a:ext cx="1769687" cy="927414"/>
              <a:chOff x="1951037" y="4049747"/>
              <a:chExt cx="2689850" cy="1409630"/>
            </a:xfrm>
          </p:grpSpPr>
          <p:sp>
            <p:nvSpPr>
              <p:cNvPr id="94" name="Rectangle 93"/>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My Website</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ight Bracket 94"/>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96" name="Left Bracket 95"/>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grpSp>
        <p:nvGrpSpPr>
          <p:cNvPr id="97" name="Group 96"/>
          <p:cNvGrpSpPr/>
          <p:nvPr/>
        </p:nvGrpSpPr>
        <p:grpSpPr>
          <a:xfrm>
            <a:off x="8859977" y="5565910"/>
            <a:ext cx="1734899" cy="909183"/>
            <a:chOff x="8330223" y="5599239"/>
            <a:chExt cx="2066233" cy="1082820"/>
          </a:xfrm>
        </p:grpSpPr>
        <p:grpSp>
          <p:nvGrpSpPr>
            <p:cNvPr id="98" name="Group 97"/>
            <p:cNvGrpSpPr/>
            <p:nvPr/>
          </p:nvGrpSpPr>
          <p:grpSpPr>
            <a:xfrm>
              <a:off x="8330223" y="5599239"/>
              <a:ext cx="2066233" cy="1082820"/>
              <a:chOff x="1951037" y="4049747"/>
              <a:chExt cx="2689850" cy="1409630"/>
            </a:xfrm>
          </p:grpSpPr>
          <p:sp>
            <p:nvSpPr>
              <p:cNvPr id="101" name="Rectangle 100"/>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Right Bracket 101"/>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03" name="Left Bracket 102"/>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pic>
          <p:nvPicPr>
            <p:cNvPr id="99" name="Picture 9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437" y="5743539"/>
              <a:ext cx="1665632" cy="396879"/>
            </a:xfrm>
            <a:prstGeom prst="rect">
              <a:avLst/>
            </a:prstGeom>
          </p:spPr>
        </p:pic>
        <p:sp>
          <p:nvSpPr>
            <p:cNvPr id="100" name="TextBox 99"/>
            <p:cNvSpPr txBox="1"/>
            <p:nvPr/>
          </p:nvSpPr>
          <p:spPr>
            <a:xfrm>
              <a:off x="8405595" y="6065370"/>
              <a:ext cx="1904999" cy="535133"/>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176" i="1" dirty="0">
                  <a:solidFill>
                    <a:srgbClr val="FFFFFF"/>
                  </a:solidFill>
                  <a:latin typeface="Segoe UI"/>
                </a:rPr>
                <a:t>10.0.14393.0</a:t>
              </a:r>
            </a:p>
          </p:txBody>
        </p:sp>
      </p:grpSp>
      <p:grpSp>
        <p:nvGrpSpPr>
          <p:cNvPr id="104" name="Group 103"/>
          <p:cNvGrpSpPr/>
          <p:nvPr/>
        </p:nvGrpSpPr>
        <p:grpSpPr>
          <a:xfrm>
            <a:off x="8859977" y="4511244"/>
            <a:ext cx="1734899" cy="909183"/>
            <a:chOff x="1951037" y="4049747"/>
            <a:chExt cx="2689850" cy="1409630"/>
          </a:xfrm>
        </p:grpSpPr>
        <p:sp>
          <p:nvSpPr>
            <p:cNvPr id="105" name="Rectangle 104"/>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IIS</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Right Bracket 105"/>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07" name="Left Bracket 106"/>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grpSp>
        <p:nvGrpSpPr>
          <p:cNvPr id="108" name="Group 107"/>
          <p:cNvGrpSpPr/>
          <p:nvPr/>
        </p:nvGrpSpPr>
        <p:grpSpPr>
          <a:xfrm>
            <a:off x="8859977" y="3456577"/>
            <a:ext cx="1734899" cy="909183"/>
            <a:chOff x="1951037" y="4049747"/>
            <a:chExt cx="2689850" cy="1409630"/>
          </a:xfrm>
        </p:grpSpPr>
        <p:sp>
          <p:nvSpPr>
            <p:cNvPr id="109" name="Rectangle 108"/>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r>
                <a:rPr lang="en-US" sz="1568" dirty="0">
                  <a:gradFill>
                    <a:gsLst>
                      <a:gs pos="0">
                        <a:srgbClr val="FFFFFF"/>
                      </a:gs>
                      <a:gs pos="100000">
                        <a:srgbClr val="FFFFFF"/>
                      </a:gs>
                    </a:gsLst>
                    <a:lin ang="5400000" scaled="0"/>
                  </a:gradFill>
                  <a:latin typeface="Segoe UI"/>
                  <a:ea typeface="Segoe UI" pitchFamily="34" charset="0"/>
                  <a:cs typeface="Segoe UI" pitchFamily="34" charset="0"/>
                </a:rPr>
                <a:t>My Website</a:t>
              </a:r>
              <a:endParaRPr lang="en-US" sz="1372"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Right Bracket 109"/>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dirty="0">
                <a:solidFill>
                  <a:srgbClr val="505050"/>
                </a:solidFill>
                <a:latin typeface="Segoe UI"/>
              </a:endParaRPr>
            </a:p>
          </p:txBody>
        </p:sp>
        <p:sp>
          <p:nvSpPr>
            <p:cNvPr id="111" name="Left Bracket 110"/>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defRPr/>
              </a:pPr>
              <a:endParaRPr lang="en-US" sz="1765">
                <a:solidFill>
                  <a:srgbClr val="505050"/>
                </a:solidFill>
                <a:latin typeface="Segoe UI"/>
              </a:endParaRPr>
            </a:p>
          </p:txBody>
        </p:sp>
      </p:grpSp>
      <p:sp>
        <p:nvSpPr>
          <p:cNvPr id="73" name="Arrow: Right 72"/>
          <p:cNvSpPr/>
          <p:nvPr/>
        </p:nvSpPr>
        <p:spPr bwMode="auto">
          <a:xfrm>
            <a:off x="3481118" y="5656172"/>
            <a:ext cx="5300633" cy="728267"/>
          </a:xfrm>
          <a:prstGeom prst="rightArrow">
            <a:avLst>
              <a:gd name="adj1" fmla="val 58226"/>
              <a:gd name="adj2" fmla="val 9339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74" name="TextBox 73"/>
          <p:cNvSpPr txBox="1"/>
          <p:nvPr/>
        </p:nvSpPr>
        <p:spPr>
          <a:xfrm>
            <a:off x="3487250" y="5780434"/>
            <a:ext cx="4805581" cy="479745"/>
          </a:xfrm>
          <a:prstGeom prst="rect">
            <a:avLst/>
          </a:prstGeom>
          <a:noFill/>
        </p:spPr>
        <p:txBody>
          <a:bodyPr wrap="square" lIns="179285" tIns="143428" rIns="179285" bIns="143428" rtlCol="0" anchor="ctr">
            <a:spAutoFit/>
          </a:bodyPr>
          <a:lstStyle/>
          <a:p>
            <a:pPr algn="ctr" defTabSz="914367">
              <a:lnSpc>
                <a:spcPct val="90000"/>
              </a:lnSpc>
              <a:spcAft>
                <a:spcPts val="588"/>
              </a:spcAft>
              <a:defRPr/>
            </a:pPr>
            <a:r>
              <a:rPr lang="en-US" sz="1372" dirty="0">
                <a:solidFill>
                  <a:srgbClr val="FFFFFF"/>
                </a:solidFill>
                <a:latin typeface="Segoe UI"/>
              </a:rPr>
              <a:t>Same Image</a:t>
            </a:r>
          </a:p>
        </p:txBody>
      </p:sp>
      <p:grpSp>
        <p:nvGrpSpPr>
          <p:cNvPr id="4" name="Group 3"/>
          <p:cNvGrpSpPr/>
          <p:nvPr/>
        </p:nvGrpSpPr>
        <p:grpSpPr>
          <a:xfrm>
            <a:off x="3481118" y="4601508"/>
            <a:ext cx="5300633" cy="728267"/>
            <a:chOff x="3550921" y="4693281"/>
            <a:chExt cx="5406922" cy="742870"/>
          </a:xfrm>
        </p:grpSpPr>
        <p:sp>
          <p:nvSpPr>
            <p:cNvPr id="67" name="Arrow: Right 66"/>
            <p:cNvSpPr/>
            <p:nvPr/>
          </p:nvSpPr>
          <p:spPr bwMode="auto">
            <a:xfrm>
              <a:off x="3550921" y="4693281"/>
              <a:ext cx="5406922" cy="742870"/>
            </a:xfrm>
            <a:prstGeom prst="rightArrow">
              <a:avLst>
                <a:gd name="adj1" fmla="val 58226"/>
                <a:gd name="adj2" fmla="val 9339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76" name="TextBox 75"/>
            <p:cNvSpPr txBox="1"/>
            <p:nvPr/>
          </p:nvSpPr>
          <p:spPr>
            <a:xfrm>
              <a:off x="3551237" y="4820033"/>
              <a:ext cx="4901943" cy="489365"/>
            </a:xfrm>
            <a:prstGeom prst="rect">
              <a:avLst/>
            </a:prstGeom>
            <a:noFill/>
          </p:spPr>
          <p:txBody>
            <a:bodyPr wrap="square" lIns="179285" tIns="143428" rIns="179285" bIns="143428" rtlCol="0" anchor="ctr">
              <a:spAutoFit/>
            </a:bodyPr>
            <a:lstStyle/>
            <a:p>
              <a:pPr algn="ctr" defTabSz="914367">
                <a:lnSpc>
                  <a:spcPct val="90000"/>
                </a:lnSpc>
                <a:spcAft>
                  <a:spcPts val="588"/>
                </a:spcAft>
                <a:defRPr/>
              </a:pPr>
              <a:r>
                <a:rPr lang="en-US" sz="1372" dirty="0">
                  <a:solidFill>
                    <a:srgbClr val="FFFFFF"/>
                  </a:solidFill>
                  <a:latin typeface="Segoe UI"/>
                </a:rPr>
                <a:t>Same Image</a:t>
              </a:r>
            </a:p>
          </p:txBody>
        </p:sp>
      </p:grpSp>
      <p:grpSp>
        <p:nvGrpSpPr>
          <p:cNvPr id="6" name="Group 5"/>
          <p:cNvGrpSpPr/>
          <p:nvPr/>
        </p:nvGrpSpPr>
        <p:grpSpPr>
          <a:xfrm>
            <a:off x="3481118" y="3503702"/>
            <a:ext cx="5300633" cy="728267"/>
            <a:chOff x="3550921" y="3573462"/>
            <a:chExt cx="5406922" cy="742870"/>
          </a:xfrm>
        </p:grpSpPr>
        <p:sp>
          <p:nvSpPr>
            <p:cNvPr id="70" name="Arrow: Right 69"/>
            <p:cNvSpPr/>
            <p:nvPr/>
          </p:nvSpPr>
          <p:spPr bwMode="auto">
            <a:xfrm>
              <a:off x="3550921" y="3573462"/>
              <a:ext cx="5406922" cy="742870"/>
            </a:xfrm>
            <a:prstGeom prst="rightArrow">
              <a:avLst>
                <a:gd name="adj1" fmla="val 58226"/>
                <a:gd name="adj2" fmla="val 93398"/>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dirty="0">
                <a:gradFill>
                  <a:gsLst>
                    <a:gs pos="5439">
                      <a:srgbClr val="F8F8F8"/>
                    </a:gs>
                    <a:gs pos="10000">
                      <a:srgbClr val="F8F8F8"/>
                    </a:gs>
                  </a:gsLst>
                  <a:lin ang="5400000" scaled="0"/>
                </a:gradFill>
                <a:latin typeface="Segoe UI"/>
              </a:endParaRPr>
            </a:p>
          </p:txBody>
        </p:sp>
        <p:sp>
          <p:nvSpPr>
            <p:cNvPr id="77" name="TextBox 76"/>
            <p:cNvSpPr txBox="1"/>
            <p:nvPr/>
          </p:nvSpPr>
          <p:spPr>
            <a:xfrm>
              <a:off x="3551237" y="3693697"/>
              <a:ext cx="4901943" cy="489365"/>
            </a:xfrm>
            <a:prstGeom prst="rect">
              <a:avLst/>
            </a:prstGeom>
            <a:noFill/>
          </p:spPr>
          <p:txBody>
            <a:bodyPr wrap="square" lIns="179285" tIns="143428" rIns="179285" bIns="143428" rtlCol="0" anchor="ctr">
              <a:spAutoFit/>
            </a:bodyPr>
            <a:lstStyle/>
            <a:p>
              <a:pPr algn="ctr" defTabSz="914367">
                <a:lnSpc>
                  <a:spcPct val="90000"/>
                </a:lnSpc>
                <a:spcAft>
                  <a:spcPts val="588"/>
                </a:spcAft>
                <a:defRPr/>
              </a:pPr>
              <a:r>
                <a:rPr lang="en-US" sz="1372" dirty="0">
                  <a:solidFill>
                    <a:srgbClr val="FFFFFF"/>
                  </a:solidFill>
                  <a:latin typeface="Segoe UI"/>
                </a:rPr>
                <a:t>Same Image</a:t>
              </a:r>
            </a:p>
          </p:txBody>
        </p:sp>
      </p:grpSp>
      <p:sp>
        <p:nvSpPr>
          <p:cNvPr id="44" name="TextBox 43"/>
          <p:cNvSpPr txBox="1"/>
          <p:nvPr/>
        </p:nvSpPr>
        <p:spPr>
          <a:xfrm>
            <a:off x="1078300" y="425569"/>
            <a:ext cx="8439511"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Containers – Patching &amp; Updates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grpSp>
        <p:nvGrpSpPr>
          <p:cNvPr id="45" name="Group 44"/>
          <p:cNvGrpSpPr/>
          <p:nvPr/>
        </p:nvGrpSpPr>
        <p:grpSpPr>
          <a:xfrm>
            <a:off x="8838179" y="2420609"/>
            <a:ext cx="1769687" cy="927414"/>
            <a:chOff x="1951037" y="4049747"/>
            <a:chExt cx="2689850" cy="1409630"/>
          </a:xfrm>
        </p:grpSpPr>
        <p:sp>
          <p:nvSpPr>
            <p:cNvPr id="46" name="Rectangle 45"/>
            <p:cNvSpPr/>
            <p:nvPr/>
          </p:nvSpPr>
          <p:spPr bwMode="auto">
            <a:xfrm>
              <a:off x="1995803" y="4090922"/>
              <a:ext cx="2602474" cy="1326678"/>
            </a:xfrm>
            <a:prstGeom prst="rect">
              <a:avLst/>
            </a:prstGeom>
            <a:solidFill>
              <a:schemeClr val="accent1"/>
            </a:solidFill>
            <a:ln w="76200">
              <a:solidFill>
                <a:srgbClr val="F2F2F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KB123456</a:t>
              </a: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Right Bracket 46"/>
            <p:cNvSpPr/>
            <p:nvPr/>
          </p:nvSpPr>
          <p:spPr>
            <a:xfrm>
              <a:off x="4447142" y="4049747"/>
              <a:ext cx="193745" cy="1409630"/>
            </a:xfrm>
            <a:prstGeom prst="righ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48" name="Left Bracket 47"/>
            <p:cNvSpPr/>
            <p:nvPr/>
          </p:nvSpPr>
          <p:spPr>
            <a:xfrm>
              <a:off x="1951037" y="4049747"/>
              <a:ext cx="193745" cy="1409630"/>
            </a:xfrm>
            <a:prstGeom prst="leftBracket">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153418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childTnLst>
                          </p:cTn>
                        </p:par>
                        <p:par>
                          <p:cTn id="12" fill="hold">
                            <p:stCondLst>
                              <p:cond delay="175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250"/>
                                        <p:tgtEl>
                                          <p:spTgt spid="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fade">
                                      <p:cBhvr>
                                        <p:cTn id="19" dur="500"/>
                                        <p:tgtEl>
                                          <p:spTgt spid="10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20378" y="1546054"/>
            <a:ext cx="11653523" cy="3379335"/>
          </a:xfrm>
        </p:spPr>
        <p:txBody>
          <a:bodyPr/>
          <a:lstStyle/>
          <a:p>
            <a:r>
              <a:rPr lang="en-US" dirty="0">
                <a:solidFill>
                  <a:srgbClr val="0070C0"/>
                </a:solidFill>
                <a:latin typeface="Segoe UI Light" panose="020B0502040204020203" pitchFamily="34" charset="0"/>
                <a:cs typeface="Segoe UI Light" panose="020B0502040204020203" pitchFamily="34" charset="0"/>
              </a:rPr>
              <a:t>Creates and Starts a New Container</a:t>
            </a:r>
          </a:p>
          <a:p>
            <a:pPr lvl="1"/>
            <a:r>
              <a:rPr lang="en-US" dirty="0">
                <a:latin typeface="Segoe UI Light" panose="020B0502040204020203" pitchFamily="34" charset="0"/>
                <a:cs typeface="Segoe UI Light" panose="020B0502040204020203" pitchFamily="34" charset="0"/>
              </a:rPr>
              <a:t>Runtime options:</a:t>
            </a:r>
          </a:p>
          <a:p>
            <a:pPr lvl="2"/>
            <a:r>
              <a:rPr lang="en-US" dirty="0">
                <a:latin typeface="Segoe UI Light" panose="020B0502040204020203" pitchFamily="34" charset="0"/>
                <a:cs typeface="Segoe UI Light" panose="020B0502040204020203" pitchFamily="34" charset="0"/>
              </a:rPr>
              <a:t>Name (network name and management name)</a:t>
            </a:r>
          </a:p>
          <a:p>
            <a:pPr lvl="2"/>
            <a:r>
              <a:rPr lang="en-US" dirty="0">
                <a:latin typeface="Segoe UI Light" panose="020B0502040204020203" pitchFamily="34" charset="0"/>
                <a:cs typeface="Segoe UI Light" panose="020B0502040204020203" pitchFamily="34" charset="0"/>
              </a:rPr>
              <a:t>Interactive or Service</a:t>
            </a:r>
          </a:p>
          <a:p>
            <a:pPr lvl="2"/>
            <a:r>
              <a:rPr lang="en-US" dirty="0">
                <a:latin typeface="Segoe UI Light" panose="020B0502040204020203" pitchFamily="34" charset="0"/>
                <a:cs typeface="Segoe UI Light" panose="020B0502040204020203" pitchFamily="34" charset="0"/>
              </a:rPr>
              <a:t>Network configuration</a:t>
            </a:r>
          </a:p>
          <a:p>
            <a:pPr lvl="2"/>
            <a:r>
              <a:rPr lang="en-US" dirty="0">
                <a:latin typeface="Segoe UI Light" panose="020B0502040204020203" pitchFamily="34" charset="0"/>
                <a:cs typeface="Segoe UI Light" panose="020B0502040204020203" pitchFamily="34" charset="0"/>
              </a:rPr>
              <a:t>Resource management</a:t>
            </a:r>
          </a:p>
          <a:p>
            <a:pPr lvl="2"/>
            <a:r>
              <a:rPr lang="en-US" dirty="0">
                <a:latin typeface="Segoe UI Light" panose="020B0502040204020203" pitchFamily="34" charset="0"/>
                <a:cs typeface="Segoe UI Light" panose="020B0502040204020203" pitchFamily="34" charset="0"/>
              </a:rPr>
              <a:t>Volume mappings</a:t>
            </a:r>
          </a:p>
          <a:p>
            <a:pPr lvl="2"/>
            <a:r>
              <a:rPr lang="en-US" dirty="0">
                <a:latin typeface="Segoe UI Light" panose="020B0502040204020203" pitchFamily="34" charset="0"/>
                <a:cs typeface="Segoe UI Light" panose="020B0502040204020203" pitchFamily="34" charset="0"/>
              </a:rPr>
              <a:t>Isolation level</a:t>
            </a:r>
          </a:p>
          <a:p>
            <a:pPr lvl="1"/>
            <a:endParaRPr lang="en-US" dirty="0"/>
          </a:p>
        </p:txBody>
      </p:sp>
      <p:pic>
        <p:nvPicPr>
          <p:cNvPr id="2" name="Picture 1"/>
          <p:cNvPicPr>
            <a:picLocks noChangeAspect="1"/>
          </p:cNvPicPr>
          <p:nvPr/>
        </p:nvPicPr>
        <p:blipFill>
          <a:blip r:embed="rId3"/>
          <a:stretch>
            <a:fillRect/>
          </a:stretch>
        </p:blipFill>
        <p:spPr>
          <a:xfrm>
            <a:off x="4975469" y="3279596"/>
            <a:ext cx="7050992" cy="6528004"/>
          </a:xfrm>
          <a:prstGeom prst="rect">
            <a:avLst/>
          </a:prstGeom>
        </p:spPr>
      </p:pic>
      <p:pic>
        <p:nvPicPr>
          <p:cNvPr id="5" name="Picture 4"/>
          <p:cNvPicPr>
            <a:picLocks noChangeAspect="1"/>
          </p:cNvPicPr>
          <p:nvPr/>
        </p:nvPicPr>
        <p:blipFill>
          <a:blip r:embed="rId4"/>
          <a:stretch>
            <a:fillRect/>
          </a:stretch>
        </p:blipFill>
        <p:spPr>
          <a:xfrm>
            <a:off x="866856" y="4773637"/>
            <a:ext cx="6761481" cy="6528004"/>
          </a:xfrm>
          <a:prstGeom prst="rect">
            <a:avLst/>
          </a:prstGeom>
        </p:spPr>
      </p:pic>
      <p:sp>
        <p:nvSpPr>
          <p:cNvPr id="7" name="TextBox 6"/>
          <p:cNvSpPr txBox="1"/>
          <p:nvPr/>
        </p:nvSpPr>
        <p:spPr>
          <a:xfrm>
            <a:off x="1078300" y="425569"/>
            <a:ext cx="10337323"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Getting Started – Actually running a container</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32856810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8300" y="425569"/>
            <a:ext cx="7203057"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Getting Started - Some Resources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2" name="TextBox 1"/>
          <p:cNvSpPr txBox="1"/>
          <p:nvPr/>
        </p:nvSpPr>
        <p:spPr>
          <a:xfrm>
            <a:off x="1127185" y="1581510"/>
            <a:ext cx="10075653" cy="2308324"/>
          </a:xfrm>
          <a:prstGeom prst="rect">
            <a:avLst/>
          </a:prstGeom>
          <a:noFill/>
        </p:spPr>
        <p:txBody>
          <a:bodyPr wrap="square" rtlCol="0">
            <a:spAutoFit/>
          </a:bodyPr>
          <a:lstStyle/>
          <a:p>
            <a:r>
              <a:rPr lang="en-GB" dirty="0">
                <a:latin typeface="Segoe UI Light" panose="020B0502040204020203" pitchFamily="34" charset="0"/>
                <a:cs typeface="Segoe UI Light" panose="020B0502040204020203" pitchFamily="34" charset="0"/>
              </a:rPr>
              <a:t>Containers at Microsoft:</a:t>
            </a:r>
          </a:p>
          <a:p>
            <a:r>
              <a:rPr lang="en-GB" dirty="0">
                <a:latin typeface="Segoe UI Light" panose="020B0502040204020203" pitchFamily="34" charset="0"/>
                <a:cs typeface="Segoe UI Light" panose="020B0502040204020203" pitchFamily="34" charset="0"/>
                <a:hlinkClick r:id="rId2"/>
              </a:rPr>
              <a:t>https://microsoft.com/containers</a:t>
            </a:r>
            <a:r>
              <a:rPr lang="en-GB" dirty="0">
                <a:latin typeface="Segoe UI Light" panose="020B0502040204020203" pitchFamily="34" charset="0"/>
                <a:cs typeface="Segoe UI Light" panose="020B0502040204020203" pitchFamily="34" charset="0"/>
              </a:rPr>
              <a:t> </a:t>
            </a:r>
          </a:p>
          <a:p>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rPr>
              <a:t>Mark </a:t>
            </a:r>
            <a:r>
              <a:rPr lang="en-GB" dirty="0" err="1">
                <a:latin typeface="Segoe UI Light" panose="020B0502040204020203" pitchFamily="34" charset="0"/>
                <a:cs typeface="Segoe UI Light" panose="020B0502040204020203" pitchFamily="34" charset="0"/>
              </a:rPr>
              <a:t>Russonovich’s</a:t>
            </a:r>
            <a:r>
              <a:rPr lang="en-GB" dirty="0">
                <a:latin typeface="Segoe UI Light" panose="020B0502040204020203" pitchFamily="34" charset="0"/>
                <a:cs typeface="Segoe UI Light" panose="020B0502040204020203" pitchFamily="34" charset="0"/>
              </a:rPr>
              <a:t> Blog post explaining containers:</a:t>
            </a:r>
          </a:p>
          <a:p>
            <a:r>
              <a:rPr lang="en-GB" dirty="0">
                <a:latin typeface="Segoe UI Light" panose="020B0502040204020203" pitchFamily="34" charset="0"/>
                <a:cs typeface="Segoe UI Light" panose="020B0502040204020203" pitchFamily="34" charset="0"/>
                <a:hlinkClick r:id="rId3"/>
              </a:rPr>
              <a:t>https://azure.microsoft.com/en-us/blog/containers-docker-windows-and-trends/</a:t>
            </a:r>
            <a:r>
              <a:rPr lang="en-GB" dirty="0">
                <a:latin typeface="Segoe UI Light" panose="020B0502040204020203" pitchFamily="34" charset="0"/>
                <a:cs typeface="Segoe UI Light" panose="020B0502040204020203" pitchFamily="34" charset="0"/>
              </a:rPr>
              <a:t> </a:t>
            </a:r>
          </a:p>
          <a:p>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rPr>
              <a:t>Community Links (Videos, Blogs):</a:t>
            </a:r>
          </a:p>
          <a:p>
            <a:r>
              <a:rPr lang="en-GB" dirty="0">
                <a:latin typeface="Segoe UI Light" panose="020B0502040204020203" pitchFamily="34" charset="0"/>
                <a:cs typeface="Segoe UI Light" panose="020B0502040204020203" pitchFamily="34" charset="0"/>
                <a:hlinkClick r:id="rId4"/>
              </a:rPr>
              <a:t>https://docs.microsoft.com/en-gb/virtualization/windowscontainers/communitylinks</a:t>
            </a:r>
            <a:r>
              <a:rPr lang="en-GB" dirty="0">
                <a:latin typeface="Segoe UI Light" panose="020B0502040204020203" pitchFamily="34" charset="0"/>
                <a:cs typeface="Segoe UI Light" panose="020B0502040204020203" pitchFamily="34" charset="0"/>
              </a:rPr>
              <a:t> </a:t>
            </a:r>
            <a:endParaRPr lang="en-GB"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47366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01724" y="298324"/>
            <a:ext cx="1593854" cy="341426"/>
          </a:xfrm>
          <a:prstGeom prst="rect">
            <a:avLst/>
          </a:prstGeom>
        </p:spPr>
      </p:pic>
    </p:spTree>
    <p:extLst>
      <p:ext uri="{BB962C8B-B14F-4D97-AF65-F5344CB8AC3E}">
        <p14:creationId xmlns:p14="http://schemas.microsoft.com/office/powerpoint/2010/main" val="345855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8301" y="425569"/>
            <a:ext cx="5707812"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What is a Container?</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6" name="TextBox 5"/>
          <p:cNvSpPr txBox="1"/>
          <p:nvPr/>
        </p:nvSpPr>
        <p:spPr>
          <a:xfrm>
            <a:off x="1270956" y="4379684"/>
            <a:ext cx="1736785" cy="738664"/>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Machine</a:t>
            </a:r>
            <a:endParaRPr lang="en-GB"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8" name="Rectangle 7"/>
          <p:cNvSpPr/>
          <p:nvPr/>
        </p:nvSpPr>
        <p:spPr>
          <a:xfrm>
            <a:off x="1270956" y="3772960"/>
            <a:ext cx="2193985"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9" name="Rectangle 8"/>
          <p:cNvSpPr/>
          <p:nvPr/>
        </p:nvSpPr>
        <p:spPr>
          <a:xfrm>
            <a:off x="1270955" y="3288443"/>
            <a:ext cx="2193986"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Operating System</a:t>
            </a:r>
          </a:p>
        </p:txBody>
      </p:sp>
      <p:sp>
        <p:nvSpPr>
          <p:cNvPr id="10" name="Rectangle 9"/>
          <p:cNvSpPr/>
          <p:nvPr/>
        </p:nvSpPr>
        <p:spPr>
          <a:xfrm>
            <a:off x="1270955" y="2803926"/>
            <a:ext cx="2193986"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1" name="Rectangle 10"/>
          <p:cNvSpPr/>
          <p:nvPr/>
        </p:nvSpPr>
        <p:spPr>
          <a:xfrm>
            <a:off x="1270955" y="2319409"/>
            <a:ext cx="2193986"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Tree>
    <p:extLst>
      <p:ext uri="{BB962C8B-B14F-4D97-AF65-F5344CB8AC3E}">
        <p14:creationId xmlns:p14="http://schemas.microsoft.com/office/powerpoint/2010/main" val="50214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8301" y="425569"/>
            <a:ext cx="5707812"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What is a Container?</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3" name="TextBox 2"/>
          <p:cNvSpPr txBox="1"/>
          <p:nvPr/>
        </p:nvSpPr>
        <p:spPr>
          <a:xfrm>
            <a:off x="4318957" y="4368409"/>
            <a:ext cx="2665562" cy="1107996"/>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Virtual Machine</a:t>
            </a:r>
          </a:p>
          <a:p>
            <a:r>
              <a:rPr lang="en-GB" sz="2400" dirty="0">
                <a:latin typeface="Segoe UI Light" panose="020B0502040204020203" pitchFamily="34" charset="0"/>
                <a:cs typeface="Segoe UI Light" panose="020B0502040204020203" pitchFamily="34" charset="0"/>
              </a:rPr>
              <a:t>(HW Virtualisation)</a:t>
            </a:r>
            <a:endParaRPr lang="en-GB"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6" name="TextBox 5"/>
          <p:cNvSpPr txBox="1"/>
          <p:nvPr/>
        </p:nvSpPr>
        <p:spPr>
          <a:xfrm>
            <a:off x="1270956" y="4379684"/>
            <a:ext cx="1736785" cy="738664"/>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Machine</a:t>
            </a:r>
            <a:endParaRPr lang="en-GB"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8" name="Rectangle 7"/>
          <p:cNvSpPr/>
          <p:nvPr/>
        </p:nvSpPr>
        <p:spPr>
          <a:xfrm>
            <a:off x="1270956" y="3772960"/>
            <a:ext cx="2193985"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9" name="Rectangle 8"/>
          <p:cNvSpPr/>
          <p:nvPr/>
        </p:nvSpPr>
        <p:spPr>
          <a:xfrm>
            <a:off x="1270955" y="3288443"/>
            <a:ext cx="2193986"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Operating System</a:t>
            </a:r>
          </a:p>
        </p:txBody>
      </p:sp>
      <p:sp>
        <p:nvSpPr>
          <p:cNvPr id="10" name="Rectangle 9"/>
          <p:cNvSpPr/>
          <p:nvPr/>
        </p:nvSpPr>
        <p:spPr>
          <a:xfrm>
            <a:off x="1270955" y="2803926"/>
            <a:ext cx="2193986"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1" name="Rectangle 10"/>
          <p:cNvSpPr/>
          <p:nvPr/>
        </p:nvSpPr>
        <p:spPr>
          <a:xfrm>
            <a:off x="1270955" y="2319409"/>
            <a:ext cx="2193986"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2" name="Rectangle 11"/>
          <p:cNvSpPr/>
          <p:nvPr/>
        </p:nvSpPr>
        <p:spPr>
          <a:xfrm>
            <a:off x="4318958" y="3761685"/>
            <a:ext cx="3042249"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13" name="Rectangle 12"/>
          <p:cNvSpPr/>
          <p:nvPr/>
        </p:nvSpPr>
        <p:spPr>
          <a:xfrm>
            <a:off x="4318957" y="3277168"/>
            <a:ext cx="3042250"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(Host)</a:t>
            </a:r>
          </a:p>
        </p:txBody>
      </p:sp>
      <p:sp>
        <p:nvSpPr>
          <p:cNvPr id="14" name="Rectangle 13"/>
          <p:cNvSpPr/>
          <p:nvPr/>
        </p:nvSpPr>
        <p:spPr>
          <a:xfrm>
            <a:off x="4318957" y="1841740"/>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15" name="Rectangle 14"/>
          <p:cNvSpPr/>
          <p:nvPr/>
        </p:nvSpPr>
        <p:spPr>
          <a:xfrm>
            <a:off x="4318957" y="1357223"/>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6" name="Rectangle 15"/>
          <p:cNvSpPr/>
          <p:nvPr/>
        </p:nvSpPr>
        <p:spPr>
          <a:xfrm>
            <a:off x="4318957" y="2822844"/>
            <a:ext cx="3042250" cy="3623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Virtualisation (Hypervisor)</a:t>
            </a:r>
          </a:p>
        </p:txBody>
      </p:sp>
      <p:sp>
        <p:nvSpPr>
          <p:cNvPr id="17" name="Rectangle 16"/>
          <p:cNvSpPr/>
          <p:nvPr/>
        </p:nvSpPr>
        <p:spPr>
          <a:xfrm>
            <a:off x="4318957" y="2338327"/>
            <a:ext cx="1437737"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(Guest)</a:t>
            </a:r>
          </a:p>
        </p:txBody>
      </p:sp>
      <p:sp>
        <p:nvSpPr>
          <p:cNvPr id="18" name="Rectangle 17"/>
          <p:cNvSpPr/>
          <p:nvPr/>
        </p:nvSpPr>
        <p:spPr>
          <a:xfrm>
            <a:off x="5923470" y="1833416"/>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19" name="Rectangle 18"/>
          <p:cNvSpPr/>
          <p:nvPr/>
        </p:nvSpPr>
        <p:spPr>
          <a:xfrm>
            <a:off x="5923470" y="1348899"/>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20" name="Rectangle 19"/>
          <p:cNvSpPr/>
          <p:nvPr/>
        </p:nvSpPr>
        <p:spPr>
          <a:xfrm>
            <a:off x="5923470" y="2330003"/>
            <a:ext cx="1437737"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(Guest)</a:t>
            </a:r>
          </a:p>
        </p:txBody>
      </p:sp>
    </p:spTree>
    <p:extLst>
      <p:ext uri="{BB962C8B-B14F-4D97-AF65-F5344CB8AC3E}">
        <p14:creationId xmlns:p14="http://schemas.microsoft.com/office/powerpoint/2010/main" val="360466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8301" y="425569"/>
            <a:ext cx="5707812"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What is a Container?</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3" name="TextBox 2"/>
          <p:cNvSpPr txBox="1"/>
          <p:nvPr/>
        </p:nvSpPr>
        <p:spPr>
          <a:xfrm>
            <a:off x="4318957" y="4368409"/>
            <a:ext cx="2665562" cy="1107996"/>
          </a:xfrm>
          <a:prstGeom prst="rect">
            <a:avLst/>
          </a:prstGeom>
          <a:noFill/>
        </p:spPr>
        <p:txBody>
          <a:bodyPr wrap="square" rtlCol="0">
            <a:spAutoFit/>
          </a:bodyPr>
          <a:lstStyle/>
          <a:p>
            <a:r>
              <a:rPr lang="en-GB" sz="2400" dirty="0">
                <a:solidFill>
                  <a:schemeClr val="bg1">
                    <a:lumMod val="65000"/>
                  </a:schemeClr>
                </a:solidFill>
                <a:latin typeface="Segoe UI Light" panose="020B0502040204020203" pitchFamily="34" charset="0"/>
                <a:cs typeface="Segoe UI Light" panose="020B0502040204020203" pitchFamily="34" charset="0"/>
              </a:rPr>
              <a:t>Virtual Machine</a:t>
            </a:r>
          </a:p>
          <a:p>
            <a:r>
              <a:rPr lang="en-GB" sz="2400" dirty="0">
                <a:solidFill>
                  <a:schemeClr val="bg1">
                    <a:lumMod val="65000"/>
                  </a:schemeClr>
                </a:solidFill>
                <a:latin typeface="Segoe UI Light" panose="020B0502040204020203" pitchFamily="34" charset="0"/>
                <a:cs typeface="Segoe UI Light" panose="020B0502040204020203" pitchFamily="34" charset="0"/>
              </a:rPr>
              <a:t>(HW Virtualisation)</a:t>
            </a:r>
            <a:endParaRPr lang="en-GB" dirty="0">
              <a:solidFill>
                <a:schemeClr val="bg1">
                  <a:lumMod val="65000"/>
                </a:schemeClr>
              </a:solidFill>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5" name="TextBox 4"/>
          <p:cNvSpPr txBox="1"/>
          <p:nvPr/>
        </p:nvSpPr>
        <p:spPr>
          <a:xfrm>
            <a:off x="8215222" y="4365874"/>
            <a:ext cx="2628181" cy="1107996"/>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Container</a:t>
            </a:r>
          </a:p>
          <a:p>
            <a:r>
              <a:rPr lang="en-GB" sz="2400" dirty="0">
                <a:latin typeface="Segoe UI Light" panose="020B0502040204020203" pitchFamily="34" charset="0"/>
                <a:cs typeface="Segoe UI Light" panose="020B0502040204020203" pitchFamily="34" charset="0"/>
              </a:rPr>
              <a:t>(OS Virtualisation)</a:t>
            </a:r>
            <a:endParaRPr lang="en-GB"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6" name="TextBox 5"/>
          <p:cNvSpPr txBox="1"/>
          <p:nvPr/>
        </p:nvSpPr>
        <p:spPr>
          <a:xfrm>
            <a:off x="1270956" y="4379684"/>
            <a:ext cx="1736785" cy="738664"/>
          </a:xfrm>
          <a:prstGeom prst="rect">
            <a:avLst/>
          </a:prstGeom>
          <a:noFill/>
        </p:spPr>
        <p:txBody>
          <a:bodyPr wrap="square" rtlCol="0">
            <a:spAutoFit/>
          </a:bodyPr>
          <a:lstStyle/>
          <a:p>
            <a:r>
              <a:rPr lang="en-GB" sz="2400" dirty="0">
                <a:solidFill>
                  <a:schemeClr val="bg1">
                    <a:lumMod val="65000"/>
                  </a:schemeClr>
                </a:solidFill>
                <a:latin typeface="Segoe UI Light" panose="020B0502040204020203" pitchFamily="34" charset="0"/>
                <a:cs typeface="Segoe UI Light" panose="020B0502040204020203" pitchFamily="34" charset="0"/>
              </a:rPr>
              <a:t>Machine</a:t>
            </a:r>
            <a:endParaRPr lang="en-GB" dirty="0">
              <a:solidFill>
                <a:schemeClr val="bg1">
                  <a:lumMod val="65000"/>
                </a:schemeClr>
              </a:solidFill>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8" name="Rectangle 7"/>
          <p:cNvSpPr/>
          <p:nvPr/>
        </p:nvSpPr>
        <p:spPr>
          <a:xfrm>
            <a:off x="1270956" y="3772960"/>
            <a:ext cx="2193985"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9" name="Rectangle 8"/>
          <p:cNvSpPr/>
          <p:nvPr/>
        </p:nvSpPr>
        <p:spPr>
          <a:xfrm>
            <a:off x="1270955" y="3288443"/>
            <a:ext cx="2193986"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Operating System</a:t>
            </a:r>
          </a:p>
        </p:txBody>
      </p:sp>
      <p:sp>
        <p:nvSpPr>
          <p:cNvPr id="10" name="Rectangle 9"/>
          <p:cNvSpPr/>
          <p:nvPr/>
        </p:nvSpPr>
        <p:spPr>
          <a:xfrm>
            <a:off x="1270955" y="2803926"/>
            <a:ext cx="2193986"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1" name="Rectangle 10"/>
          <p:cNvSpPr/>
          <p:nvPr/>
        </p:nvSpPr>
        <p:spPr>
          <a:xfrm>
            <a:off x="1270955" y="2319409"/>
            <a:ext cx="2193986"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2" name="Rectangle 11"/>
          <p:cNvSpPr/>
          <p:nvPr/>
        </p:nvSpPr>
        <p:spPr>
          <a:xfrm>
            <a:off x="4318958" y="3761685"/>
            <a:ext cx="3042249"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13" name="Rectangle 12"/>
          <p:cNvSpPr/>
          <p:nvPr/>
        </p:nvSpPr>
        <p:spPr>
          <a:xfrm>
            <a:off x="4318957" y="3277168"/>
            <a:ext cx="3042250"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(Host)</a:t>
            </a:r>
          </a:p>
        </p:txBody>
      </p:sp>
      <p:sp>
        <p:nvSpPr>
          <p:cNvPr id="14" name="Rectangle 13"/>
          <p:cNvSpPr/>
          <p:nvPr/>
        </p:nvSpPr>
        <p:spPr>
          <a:xfrm>
            <a:off x="4318957" y="1841740"/>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15" name="Rectangle 14"/>
          <p:cNvSpPr/>
          <p:nvPr/>
        </p:nvSpPr>
        <p:spPr>
          <a:xfrm>
            <a:off x="4318957" y="1357223"/>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6" name="Rectangle 15"/>
          <p:cNvSpPr/>
          <p:nvPr/>
        </p:nvSpPr>
        <p:spPr>
          <a:xfrm>
            <a:off x="4318957" y="2822844"/>
            <a:ext cx="3042250" cy="3623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Virtualisation (Hypervisor)</a:t>
            </a:r>
          </a:p>
        </p:txBody>
      </p:sp>
      <p:sp>
        <p:nvSpPr>
          <p:cNvPr id="17" name="Rectangle 16"/>
          <p:cNvSpPr/>
          <p:nvPr/>
        </p:nvSpPr>
        <p:spPr>
          <a:xfrm>
            <a:off x="4318957" y="2338327"/>
            <a:ext cx="1437737"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(Guest)</a:t>
            </a:r>
          </a:p>
        </p:txBody>
      </p:sp>
      <p:sp>
        <p:nvSpPr>
          <p:cNvPr id="18" name="Rectangle 17"/>
          <p:cNvSpPr/>
          <p:nvPr/>
        </p:nvSpPr>
        <p:spPr>
          <a:xfrm>
            <a:off x="5923470" y="1833416"/>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19" name="Rectangle 18"/>
          <p:cNvSpPr/>
          <p:nvPr/>
        </p:nvSpPr>
        <p:spPr>
          <a:xfrm>
            <a:off x="5923470" y="1348899"/>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20" name="Rectangle 19"/>
          <p:cNvSpPr/>
          <p:nvPr/>
        </p:nvSpPr>
        <p:spPr>
          <a:xfrm>
            <a:off x="5923470" y="2330003"/>
            <a:ext cx="1437737"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(Guest)</a:t>
            </a:r>
          </a:p>
        </p:txBody>
      </p:sp>
      <p:sp>
        <p:nvSpPr>
          <p:cNvPr id="21" name="Rectangle 20"/>
          <p:cNvSpPr/>
          <p:nvPr/>
        </p:nvSpPr>
        <p:spPr>
          <a:xfrm>
            <a:off x="8215223" y="3761685"/>
            <a:ext cx="3042249"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22" name="Rectangle 21"/>
          <p:cNvSpPr/>
          <p:nvPr/>
        </p:nvSpPr>
        <p:spPr>
          <a:xfrm>
            <a:off x="8215222" y="3277168"/>
            <a:ext cx="3042250"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(Host)</a:t>
            </a:r>
          </a:p>
        </p:txBody>
      </p:sp>
      <p:sp>
        <p:nvSpPr>
          <p:cNvPr id="23" name="Rectangle 22"/>
          <p:cNvSpPr/>
          <p:nvPr/>
        </p:nvSpPr>
        <p:spPr>
          <a:xfrm>
            <a:off x="8215222" y="2814520"/>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24" name="Rectangle 23"/>
          <p:cNvSpPr/>
          <p:nvPr/>
        </p:nvSpPr>
        <p:spPr>
          <a:xfrm>
            <a:off x="8215222" y="2330003"/>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27" name="Rectangle 26"/>
          <p:cNvSpPr/>
          <p:nvPr/>
        </p:nvSpPr>
        <p:spPr>
          <a:xfrm>
            <a:off x="9819735" y="2806196"/>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28" name="Rectangle 27"/>
          <p:cNvSpPr/>
          <p:nvPr/>
        </p:nvSpPr>
        <p:spPr>
          <a:xfrm>
            <a:off x="9819735" y="2321679"/>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25" name="TextBox 24"/>
          <p:cNvSpPr txBox="1"/>
          <p:nvPr/>
        </p:nvSpPr>
        <p:spPr>
          <a:xfrm>
            <a:off x="1121430" y="5442228"/>
            <a:ext cx="10575988" cy="1415772"/>
          </a:xfrm>
          <a:prstGeom prst="rect">
            <a:avLst/>
          </a:prstGeom>
          <a:noFill/>
        </p:spPr>
        <p:txBody>
          <a:bodyPr wrap="square" rtlCol="0">
            <a:spAutoFit/>
          </a:bodyPr>
          <a:lstStyle/>
          <a:p>
            <a:pPr marL="342900" indent="-342900">
              <a:buFontTx/>
              <a:buChar char="-"/>
            </a:pPr>
            <a:r>
              <a:rPr lang="en-GB" sz="2000" dirty="0">
                <a:latin typeface="Segoe UI Light" panose="020B0502040204020203" pitchFamily="34" charset="0"/>
                <a:cs typeface="Segoe UI Light" panose="020B0502040204020203" pitchFamily="34" charset="0"/>
              </a:rPr>
              <a:t>A Container has </a:t>
            </a:r>
            <a:r>
              <a:rPr lang="en-GB" sz="2000" b="1" dirty="0">
                <a:solidFill>
                  <a:schemeClr val="accent2"/>
                </a:solidFill>
                <a:latin typeface="Segoe UI Light" panose="020B0502040204020203" pitchFamily="34" charset="0"/>
                <a:cs typeface="Segoe UI Light" panose="020B0502040204020203" pitchFamily="34" charset="0"/>
              </a:rPr>
              <a:t>namespace isolation </a:t>
            </a:r>
            <a:r>
              <a:rPr lang="en-GB" sz="2000" dirty="0">
                <a:latin typeface="Segoe UI Light" panose="020B0502040204020203" pitchFamily="34" charset="0"/>
                <a:cs typeface="Segoe UI Light" panose="020B0502040204020203" pitchFamily="34" charset="0"/>
              </a:rPr>
              <a:t>(separate process space, files, network ports, resources)</a:t>
            </a:r>
          </a:p>
          <a:p>
            <a:pPr marL="342900" indent="-342900">
              <a:buFontTx/>
              <a:buChar char="-"/>
            </a:pPr>
            <a:endParaRPr lang="en-GB" sz="800" dirty="0">
              <a:latin typeface="Segoe UI Light" panose="020B0502040204020203" pitchFamily="34" charset="0"/>
              <a:cs typeface="Segoe UI Light" panose="020B0502040204020203" pitchFamily="34" charset="0"/>
            </a:endParaRPr>
          </a:p>
          <a:p>
            <a:pPr marL="342900" indent="-342900">
              <a:buFontTx/>
              <a:buChar char="-"/>
            </a:pPr>
            <a:r>
              <a:rPr lang="en-GB" sz="2000" dirty="0">
                <a:latin typeface="Segoe UI Light" panose="020B0502040204020203" pitchFamily="34" charset="0"/>
                <a:cs typeface="Segoe UI Light" panose="020B0502040204020203" pitchFamily="34" charset="0"/>
              </a:rPr>
              <a:t>Containers </a:t>
            </a:r>
            <a:r>
              <a:rPr lang="en-GB" sz="2000" b="1" dirty="0">
                <a:solidFill>
                  <a:schemeClr val="accent5"/>
                </a:solidFill>
                <a:latin typeface="Segoe UI Light" panose="020B0502040204020203" pitchFamily="34" charset="0"/>
                <a:cs typeface="Segoe UI Light" panose="020B0502040204020203" pitchFamily="34" charset="0"/>
              </a:rPr>
              <a:t>start in seconds</a:t>
            </a:r>
            <a:r>
              <a:rPr lang="en-GB" sz="2000" dirty="0">
                <a:latin typeface="Segoe UI Light" panose="020B0502040204020203" pitchFamily="34" charset="0"/>
                <a:cs typeface="Segoe UI Light" panose="020B0502040204020203" pitchFamily="34" charset="0"/>
              </a:rPr>
              <a:t>, take </a:t>
            </a:r>
            <a:r>
              <a:rPr lang="en-GB" sz="2000" b="1" dirty="0">
                <a:solidFill>
                  <a:schemeClr val="accent5"/>
                </a:solidFill>
                <a:latin typeface="Segoe UI Light" panose="020B0502040204020203" pitchFamily="34" charset="0"/>
                <a:cs typeface="Segoe UI Light" panose="020B0502040204020203" pitchFamily="34" charset="0"/>
              </a:rPr>
              <a:t>only incremental mem + disk space</a:t>
            </a:r>
            <a:r>
              <a:rPr lang="en-GB" sz="2000" dirty="0">
                <a:latin typeface="Segoe UI Light" panose="020B0502040204020203" pitchFamily="34" charset="0"/>
                <a:cs typeface="Segoe UI Light" panose="020B0502040204020203" pitchFamily="34" charset="0"/>
              </a:rPr>
              <a:t>, and </a:t>
            </a:r>
            <a:r>
              <a:rPr lang="en-GB" sz="2000" b="1" dirty="0">
                <a:solidFill>
                  <a:schemeClr val="accent5"/>
                </a:solidFill>
                <a:latin typeface="Segoe UI Light" panose="020B0502040204020203" pitchFamily="34" charset="0"/>
                <a:cs typeface="Segoe UI Light" panose="020B0502040204020203" pitchFamily="34" charset="0"/>
              </a:rPr>
              <a:t>many more instances of the application can run </a:t>
            </a:r>
            <a:r>
              <a:rPr lang="en-GB" sz="2000" dirty="0">
                <a:latin typeface="Segoe UI Light" panose="020B0502040204020203" pitchFamily="34" charset="0"/>
                <a:cs typeface="Segoe UI Light" panose="020B0502040204020203" pitchFamily="34" charset="0"/>
              </a:rPr>
              <a:t>than with VMs</a:t>
            </a:r>
            <a:endParaRPr lang="en-GB" sz="1600"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29958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8301" y="425569"/>
            <a:ext cx="5707812"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What is a Container?</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3" name="TextBox 2"/>
          <p:cNvSpPr txBox="1"/>
          <p:nvPr/>
        </p:nvSpPr>
        <p:spPr>
          <a:xfrm>
            <a:off x="4318957" y="4368409"/>
            <a:ext cx="2665562" cy="1107996"/>
          </a:xfrm>
          <a:prstGeom prst="rect">
            <a:avLst/>
          </a:prstGeom>
          <a:noFill/>
        </p:spPr>
        <p:txBody>
          <a:bodyPr wrap="square" rtlCol="0">
            <a:spAutoFit/>
          </a:bodyPr>
          <a:lstStyle/>
          <a:p>
            <a:r>
              <a:rPr lang="en-GB" sz="2400" dirty="0">
                <a:solidFill>
                  <a:schemeClr val="bg1">
                    <a:lumMod val="65000"/>
                  </a:schemeClr>
                </a:solidFill>
                <a:latin typeface="Segoe UI Light" panose="020B0502040204020203" pitchFamily="34" charset="0"/>
                <a:cs typeface="Segoe UI Light" panose="020B0502040204020203" pitchFamily="34" charset="0"/>
              </a:rPr>
              <a:t>Virtual Machine</a:t>
            </a:r>
          </a:p>
          <a:p>
            <a:r>
              <a:rPr lang="en-GB" sz="2400" dirty="0">
                <a:solidFill>
                  <a:schemeClr val="bg1">
                    <a:lumMod val="65000"/>
                  </a:schemeClr>
                </a:solidFill>
                <a:latin typeface="Segoe UI Light" panose="020B0502040204020203" pitchFamily="34" charset="0"/>
                <a:cs typeface="Segoe UI Light" panose="020B0502040204020203" pitchFamily="34" charset="0"/>
              </a:rPr>
              <a:t>(HW Virtualisation)</a:t>
            </a:r>
            <a:endParaRPr lang="en-GB" dirty="0">
              <a:solidFill>
                <a:schemeClr val="bg1">
                  <a:lumMod val="65000"/>
                </a:schemeClr>
              </a:solidFill>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5" name="TextBox 4"/>
          <p:cNvSpPr txBox="1"/>
          <p:nvPr/>
        </p:nvSpPr>
        <p:spPr>
          <a:xfrm>
            <a:off x="8215222" y="4365874"/>
            <a:ext cx="2628181" cy="1107996"/>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Container</a:t>
            </a:r>
          </a:p>
          <a:p>
            <a:r>
              <a:rPr lang="en-GB" sz="2400" dirty="0">
                <a:latin typeface="Segoe UI Light" panose="020B0502040204020203" pitchFamily="34" charset="0"/>
                <a:cs typeface="Segoe UI Light" panose="020B0502040204020203" pitchFamily="34" charset="0"/>
              </a:rPr>
              <a:t>(OS Virtualisation)</a:t>
            </a:r>
            <a:endParaRPr lang="en-GB"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6" name="TextBox 5"/>
          <p:cNvSpPr txBox="1"/>
          <p:nvPr/>
        </p:nvSpPr>
        <p:spPr>
          <a:xfrm>
            <a:off x="1270956" y="4379684"/>
            <a:ext cx="1736785" cy="738664"/>
          </a:xfrm>
          <a:prstGeom prst="rect">
            <a:avLst/>
          </a:prstGeom>
          <a:noFill/>
        </p:spPr>
        <p:txBody>
          <a:bodyPr wrap="square" rtlCol="0">
            <a:spAutoFit/>
          </a:bodyPr>
          <a:lstStyle/>
          <a:p>
            <a:r>
              <a:rPr lang="en-GB" sz="2400" dirty="0">
                <a:solidFill>
                  <a:schemeClr val="bg1">
                    <a:lumMod val="65000"/>
                  </a:schemeClr>
                </a:solidFill>
                <a:latin typeface="Segoe UI Light" panose="020B0502040204020203" pitchFamily="34" charset="0"/>
                <a:cs typeface="Segoe UI Light" panose="020B0502040204020203" pitchFamily="34" charset="0"/>
              </a:rPr>
              <a:t>Machine</a:t>
            </a:r>
            <a:endParaRPr lang="en-GB" dirty="0">
              <a:solidFill>
                <a:schemeClr val="bg1">
                  <a:lumMod val="65000"/>
                </a:schemeClr>
              </a:solidFill>
              <a:latin typeface="Segoe UI Light" panose="020B0502040204020203" pitchFamily="34" charset="0"/>
              <a:cs typeface="Segoe UI Light" panose="020B0502040204020203" pitchFamily="34" charset="0"/>
            </a:endParaRPr>
          </a:p>
          <a:p>
            <a:pPr marL="285750" indent="-285750">
              <a:buFontTx/>
              <a:buChar char="-"/>
            </a:pPr>
            <a:endParaRPr lang="en-GB" dirty="0"/>
          </a:p>
        </p:txBody>
      </p:sp>
      <p:sp>
        <p:nvSpPr>
          <p:cNvPr id="8" name="Rectangle 7"/>
          <p:cNvSpPr/>
          <p:nvPr/>
        </p:nvSpPr>
        <p:spPr>
          <a:xfrm>
            <a:off x="1270956" y="3772960"/>
            <a:ext cx="2193985"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9" name="Rectangle 8"/>
          <p:cNvSpPr/>
          <p:nvPr/>
        </p:nvSpPr>
        <p:spPr>
          <a:xfrm>
            <a:off x="1270955" y="3288443"/>
            <a:ext cx="2193986"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Operating System</a:t>
            </a:r>
          </a:p>
        </p:txBody>
      </p:sp>
      <p:sp>
        <p:nvSpPr>
          <p:cNvPr id="10" name="Rectangle 9"/>
          <p:cNvSpPr/>
          <p:nvPr/>
        </p:nvSpPr>
        <p:spPr>
          <a:xfrm>
            <a:off x="1270955" y="2803926"/>
            <a:ext cx="2193986"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Binaries + Libraries</a:t>
            </a:r>
          </a:p>
        </p:txBody>
      </p:sp>
      <p:sp>
        <p:nvSpPr>
          <p:cNvPr id="11" name="Rectangle 10"/>
          <p:cNvSpPr/>
          <p:nvPr/>
        </p:nvSpPr>
        <p:spPr>
          <a:xfrm>
            <a:off x="1270955" y="2319409"/>
            <a:ext cx="2193986"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2" name="Rectangle 11"/>
          <p:cNvSpPr/>
          <p:nvPr/>
        </p:nvSpPr>
        <p:spPr>
          <a:xfrm>
            <a:off x="4318958" y="3761685"/>
            <a:ext cx="3042249"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13" name="Rectangle 12"/>
          <p:cNvSpPr/>
          <p:nvPr/>
        </p:nvSpPr>
        <p:spPr>
          <a:xfrm>
            <a:off x="4318957" y="3277168"/>
            <a:ext cx="3042250"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(Host)</a:t>
            </a:r>
          </a:p>
        </p:txBody>
      </p:sp>
      <p:sp>
        <p:nvSpPr>
          <p:cNvPr id="14" name="Rectangle 13"/>
          <p:cNvSpPr/>
          <p:nvPr/>
        </p:nvSpPr>
        <p:spPr>
          <a:xfrm>
            <a:off x="4318957" y="1841740"/>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15" name="Rectangle 14"/>
          <p:cNvSpPr/>
          <p:nvPr/>
        </p:nvSpPr>
        <p:spPr>
          <a:xfrm>
            <a:off x="4318957" y="1357223"/>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16" name="Rectangle 15"/>
          <p:cNvSpPr/>
          <p:nvPr/>
        </p:nvSpPr>
        <p:spPr>
          <a:xfrm>
            <a:off x="4318957" y="2822844"/>
            <a:ext cx="3042250" cy="3623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Virtualisation (Hypervisor)</a:t>
            </a:r>
          </a:p>
        </p:txBody>
      </p:sp>
      <p:sp>
        <p:nvSpPr>
          <p:cNvPr id="17" name="Rectangle 16"/>
          <p:cNvSpPr/>
          <p:nvPr/>
        </p:nvSpPr>
        <p:spPr>
          <a:xfrm>
            <a:off x="4318957" y="2338327"/>
            <a:ext cx="1437737"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(Guest)</a:t>
            </a:r>
          </a:p>
        </p:txBody>
      </p:sp>
      <p:sp>
        <p:nvSpPr>
          <p:cNvPr id="18" name="Rectangle 17"/>
          <p:cNvSpPr/>
          <p:nvPr/>
        </p:nvSpPr>
        <p:spPr>
          <a:xfrm>
            <a:off x="5923470" y="1833416"/>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19" name="Rectangle 18"/>
          <p:cNvSpPr/>
          <p:nvPr/>
        </p:nvSpPr>
        <p:spPr>
          <a:xfrm>
            <a:off x="5923470" y="1348899"/>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20" name="Rectangle 19"/>
          <p:cNvSpPr/>
          <p:nvPr/>
        </p:nvSpPr>
        <p:spPr>
          <a:xfrm>
            <a:off x="5923470" y="2330003"/>
            <a:ext cx="1437737"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(Guest)</a:t>
            </a:r>
          </a:p>
        </p:txBody>
      </p:sp>
      <p:sp>
        <p:nvSpPr>
          <p:cNvPr id="21" name="Rectangle 20"/>
          <p:cNvSpPr/>
          <p:nvPr/>
        </p:nvSpPr>
        <p:spPr>
          <a:xfrm>
            <a:off x="8215223" y="3761685"/>
            <a:ext cx="3042249" cy="3623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Hardware</a:t>
            </a:r>
          </a:p>
        </p:txBody>
      </p:sp>
      <p:sp>
        <p:nvSpPr>
          <p:cNvPr id="22" name="Rectangle 21"/>
          <p:cNvSpPr/>
          <p:nvPr/>
        </p:nvSpPr>
        <p:spPr>
          <a:xfrm>
            <a:off x="8215222" y="3277168"/>
            <a:ext cx="3042250" cy="362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OS (Host)</a:t>
            </a:r>
          </a:p>
        </p:txBody>
      </p:sp>
      <p:sp>
        <p:nvSpPr>
          <p:cNvPr id="23" name="Rectangle 22"/>
          <p:cNvSpPr/>
          <p:nvPr/>
        </p:nvSpPr>
        <p:spPr>
          <a:xfrm>
            <a:off x="8215222" y="2814520"/>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24" name="Rectangle 23"/>
          <p:cNvSpPr/>
          <p:nvPr/>
        </p:nvSpPr>
        <p:spPr>
          <a:xfrm>
            <a:off x="8215222" y="2330003"/>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27" name="Rectangle 26"/>
          <p:cNvSpPr/>
          <p:nvPr/>
        </p:nvSpPr>
        <p:spPr>
          <a:xfrm>
            <a:off x="9819735" y="2806196"/>
            <a:ext cx="1437737" cy="36230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Bin + Libs</a:t>
            </a:r>
          </a:p>
        </p:txBody>
      </p:sp>
      <p:sp>
        <p:nvSpPr>
          <p:cNvPr id="28" name="Rectangle 27"/>
          <p:cNvSpPr/>
          <p:nvPr/>
        </p:nvSpPr>
        <p:spPr>
          <a:xfrm>
            <a:off x="9819735" y="2321679"/>
            <a:ext cx="1437737" cy="3623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Segoe UI Light" panose="020B0502040204020203" pitchFamily="34" charset="0"/>
                <a:cs typeface="Segoe UI Light" panose="020B0502040204020203" pitchFamily="34" charset="0"/>
              </a:rPr>
              <a:t>Application</a:t>
            </a:r>
          </a:p>
        </p:txBody>
      </p:sp>
      <p:sp>
        <p:nvSpPr>
          <p:cNvPr id="25" name="Rectangle 24"/>
          <p:cNvSpPr/>
          <p:nvPr/>
        </p:nvSpPr>
        <p:spPr>
          <a:xfrm>
            <a:off x="8215222" y="3154959"/>
            <a:ext cx="3042250" cy="113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200" b="1" dirty="0">
                <a:solidFill>
                  <a:schemeClr val="tx1"/>
                </a:solidFill>
                <a:latin typeface="Segoe UI Light" panose="020B0502040204020203" pitchFamily="34" charset="0"/>
                <a:cs typeface="Segoe UI Light" panose="020B0502040204020203" pitchFamily="34" charset="0"/>
              </a:rPr>
              <a:t>Docker (Container Management)</a:t>
            </a:r>
          </a:p>
        </p:txBody>
      </p:sp>
      <p:sp>
        <p:nvSpPr>
          <p:cNvPr id="26" name="TextBox 25"/>
          <p:cNvSpPr txBox="1"/>
          <p:nvPr/>
        </p:nvSpPr>
        <p:spPr>
          <a:xfrm>
            <a:off x="1121430" y="5442228"/>
            <a:ext cx="10575988" cy="1415772"/>
          </a:xfrm>
          <a:prstGeom prst="rect">
            <a:avLst/>
          </a:prstGeom>
          <a:noFill/>
        </p:spPr>
        <p:txBody>
          <a:bodyPr wrap="square" rtlCol="0">
            <a:spAutoFit/>
          </a:bodyPr>
          <a:lstStyle/>
          <a:p>
            <a:pPr marL="342900" indent="-342900">
              <a:buFontTx/>
              <a:buChar char="-"/>
            </a:pPr>
            <a:r>
              <a:rPr lang="en-GB" sz="2000" dirty="0">
                <a:latin typeface="Segoe UI Light" panose="020B0502040204020203" pitchFamily="34" charset="0"/>
                <a:cs typeface="Segoe UI Light" panose="020B0502040204020203" pitchFamily="34" charset="0"/>
              </a:rPr>
              <a:t>A Container has </a:t>
            </a:r>
            <a:r>
              <a:rPr lang="en-GB" sz="2000" b="1" dirty="0">
                <a:solidFill>
                  <a:schemeClr val="accent2"/>
                </a:solidFill>
                <a:latin typeface="Segoe UI Light" panose="020B0502040204020203" pitchFamily="34" charset="0"/>
                <a:cs typeface="Segoe UI Light" panose="020B0502040204020203" pitchFamily="34" charset="0"/>
              </a:rPr>
              <a:t>namespace isolation </a:t>
            </a:r>
            <a:r>
              <a:rPr lang="en-GB" sz="2000" dirty="0">
                <a:latin typeface="Segoe UI Light" panose="020B0502040204020203" pitchFamily="34" charset="0"/>
                <a:cs typeface="Segoe UI Light" panose="020B0502040204020203" pitchFamily="34" charset="0"/>
              </a:rPr>
              <a:t>(separate process space, files, network ports, resources)</a:t>
            </a:r>
          </a:p>
          <a:p>
            <a:pPr marL="342900" indent="-342900">
              <a:buFontTx/>
              <a:buChar char="-"/>
            </a:pPr>
            <a:endParaRPr lang="en-GB" sz="800" dirty="0">
              <a:latin typeface="Segoe UI Light" panose="020B0502040204020203" pitchFamily="34" charset="0"/>
              <a:cs typeface="Segoe UI Light" panose="020B0502040204020203" pitchFamily="34" charset="0"/>
            </a:endParaRPr>
          </a:p>
          <a:p>
            <a:pPr marL="342900" indent="-342900">
              <a:buFontTx/>
              <a:buChar char="-"/>
            </a:pPr>
            <a:r>
              <a:rPr lang="en-GB" sz="2000" dirty="0">
                <a:latin typeface="Segoe UI Light" panose="020B0502040204020203" pitchFamily="34" charset="0"/>
                <a:cs typeface="Segoe UI Light" panose="020B0502040204020203" pitchFamily="34" charset="0"/>
              </a:rPr>
              <a:t>Containers </a:t>
            </a:r>
            <a:r>
              <a:rPr lang="en-GB" sz="2000" b="1" dirty="0">
                <a:solidFill>
                  <a:schemeClr val="accent5"/>
                </a:solidFill>
                <a:latin typeface="Segoe UI Light" panose="020B0502040204020203" pitchFamily="34" charset="0"/>
                <a:cs typeface="Segoe UI Light" panose="020B0502040204020203" pitchFamily="34" charset="0"/>
              </a:rPr>
              <a:t>start in seconds</a:t>
            </a:r>
            <a:r>
              <a:rPr lang="en-GB" sz="2000" dirty="0">
                <a:latin typeface="Segoe UI Light" panose="020B0502040204020203" pitchFamily="34" charset="0"/>
                <a:cs typeface="Segoe UI Light" panose="020B0502040204020203" pitchFamily="34" charset="0"/>
              </a:rPr>
              <a:t>, take </a:t>
            </a:r>
            <a:r>
              <a:rPr lang="en-GB" sz="2000" b="1" dirty="0">
                <a:solidFill>
                  <a:schemeClr val="accent5"/>
                </a:solidFill>
                <a:latin typeface="Segoe UI Light" panose="020B0502040204020203" pitchFamily="34" charset="0"/>
                <a:cs typeface="Segoe UI Light" panose="020B0502040204020203" pitchFamily="34" charset="0"/>
              </a:rPr>
              <a:t>only incremental mem + disk space</a:t>
            </a:r>
            <a:r>
              <a:rPr lang="en-GB" sz="2000" dirty="0">
                <a:latin typeface="Segoe UI Light" panose="020B0502040204020203" pitchFamily="34" charset="0"/>
                <a:cs typeface="Segoe UI Light" panose="020B0502040204020203" pitchFamily="34" charset="0"/>
              </a:rPr>
              <a:t>, and </a:t>
            </a:r>
            <a:r>
              <a:rPr lang="en-GB" sz="2000" b="1" dirty="0">
                <a:solidFill>
                  <a:schemeClr val="accent5"/>
                </a:solidFill>
                <a:latin typeface="Segoe UI Light" panose="020B0502040204020203" pitchFamily="34" charset="0"/>
                <a:cs typeface="Segoe UI Light" panose="020B0502040204020203" pitchFamily="34" charset="0"/>
              </a:rPr>
              <a:t>many more instances of the application can run </a:t>
            </a:r>
            <a:r>
              <a:rPr lang="en-GB" sz="2000" dirty="0">
                <a:latin typeface="Segoe UI Light" panose="020B0502040204020203" pitchFamily="34" charset="0"/>
                <a:cs typeface="Segoe UI Light" panose="020B0502040204020203" pitchFamily="34" charset="0"/>
              </a:rPr>
              <a:t>than with VMs</a:t>
            </a:r>
            <a:endParaRPr lang="en-GB" sz="1600"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1082385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Shape 1481"/>
          <p:cNvSpPr/>
          <p:nvPr/>
        </p:nvSpPr>
        <p:spPr>
          <a:xfrm rot="10800000">
            <a:off x="269238" y="4629896"/>
            <a:ext cx="10088209" cy="1259421"/>
          </a:xfrm>
          <a:prstGeom prst="homePlate">
            <a:avLst>
              <a:gd name="adj" fmla="val 0"/>
            </a:avLst>
          </a:prstGeom>
          <a:solidFill>
            <a:srgbClr val="F2F2F2"/>
          </a:solidFill>
          <a:ln>
            <a:noFill/>
          </a:ln>
        </p:spPr>
        <p:txBody>
          <a:bodyPr lIns="121881" tIns="60904" rIns="121881" bIns="60904" anchor="ctr" anchorCtr="0">
            <a:noAutofit/>
          </a:bodyPr>
          <a:lstStyle/>
          <a:p>
            <a:pPr algn="ctr" defTabSz="914367">
              <a:buClr>
                <a:srgbClr val="000000"/>
              </a:buClr>
              <a:defRPr/>
            </a:pPr>
            <a:endParaRPr sz="2400">
              <a:solidFill>
                <a:srgbClr val="FFFFFF"/>
              </a:solidFill>
              <a:latin typeface="Arial"/>
              <a:ea typeface="Arial"/>
              <a:cs typeface="Arial"/>
              <a:sym typeface="Arial"/>
            </a:endParaRPr>
          </a:p>
        </p:txBody>
      </p:sp>
      <p:sp>
        <p:nvSpPr>
          <p:cNvPr id="1482" name="Shape 1482"/>
          <p:cNvSpPr/>
          <p:nvPr/>
        </p:nvSpPr>
        <p:spPr>
          <a:xfrm rot="10800000">
            <a:off x="269237" y="3039615"/>
            <a:ext cx="10088211" cy="1259421"/>
          </a:xfrm>
          <a:prstGeom prst="homePlate">
            <a:avLst>
              <a:gd name="adj" fmla="val 0"/>
            </a:avLst>
          </a:prstGeom>
          <a:solidFill>
            <a:srgbClr val="F2F2F2"/>
          </a:solidFill>
          <a:ln>
            <a:noFill/>
          </a:ln>
        </p:spPr>
        <p:txBody>
          <a:bodyPr lIns="121881" tIns="60904" rIns="121881" bIns="60904" anchor="ctr" anchorCtr="0">
            <a:noAutofit/>
          </a:bodyPr>
          <a:lstStyle/>
          <a:p>
            <a:pPr algn="ctr" defTabSz="914367">
              <a:buClr>
                <a:srgbClr val="000000"/>
              </a:buClr>
              <a:defRPr/>
            </a:pPr>
            <a:endParaRPr sz="2400">
              <a:solidFill>
                <a:srgbClr val="FFFFFF"/>
              </a:solidFill>
              <a:latin typeface="Arial"/>
              <a:ea typeface="Arial"/>
              <a:cs typeface="Arial"/>
              <a:sym typeface="Arial"/>
            </a:endParaRPr>
          </a:p>
        </p:txBody>
      </p:sp>
      <p:sp>
        <p:nvSpPr>
          <p:cNvPr id="1483" name="Shape 1483"/>
          <p:cNvSpPr/>
          <p:nvPr/>
        </p:nvSpPr>
        <p:spPr>
          <a:xfrm rot="10800000">
            <a:off x="269237" y="1449339"/>
            <a:ext cx="10088211" cy="1259421"/>
          </a:xfrm>
          <a:prstGeom prst="homePlate">
            <a:avLst>
              <a:gd name="adj" fmla="val 0"/>
            </a:avLst>
          </a:prstGeom>
          <a:solidFill>
            <a:srgbClr val="F2F2F2"/>
          </a:solidFill>
          <a:ln>
            <a:noFill/>
          </a:ln>
        </p:spPr>
        <p:txBody>
          <a:bodyPr lIns="121881" tIns="60904" rIns="121881" bIns="60904" anchor="ctr" anchorCtr="0">
            <a:noAutofit/>
          </a:bodyPr>
          <a:lstStyle/>
          <a:p>
            <a:pPr algn="ctr" defTabSz="914367">
              <a:buClr>
                <a:srgbClr val="000000"/>
              </a:buClr>
              <a:defRPr/>
            </a:pPr>
            <a:endParaRPr sz="2400">
              <a:solidFill>
                <a:srgbClr val="FFFFFF"/>
              </a:solidFill>
              <a:latin typeface="Arial"/>
              <a:ea typeface="Arial"/>
              <a:cs typeface="Arial"/>
              <a:sym typeface="Arial"/>
            </a:endParaRPr>
          </a:p>
        </p:txBody>
      </p:sp>
      <p:sp>
        <p:nvSpPr>
          <p:cNvPr id="1485" name="Shape 1485"/>
          <p:cNvSpPr/>
          <p:nvPr/>
        </p:nvSpPr>
        <p:spPr>
          <a:xfrm>
            <a:off x="443188" y="1614717"/>
            <a:ext cx="918668" cy="928666"/>
          </a:xfrm>
          <a:prstGeom prst="ellipse">
            <a:avLst/>
          </a:prstGeom>
          <a:solidFill>
            <a:schemeClr val="tx2"/>
          </a:solidFill>
          <a:ln w="57150" cap="flat" cmpd="sng">
            <a:solidFill>
              <a:schemeClr val="lt1"/>
            </a:solidFill>
            <a:prstDash val="solid"/>
            <a:round/>
            <a:headEnd type="none" w="med" len="med"/>
            <a:tailEnd type="none" w="med" len="med"/>
          </a:ln>
        </p:spPr>
        <p:txBody>
          <a:bodyPr lIns="121881" tIns="60904" rIns="121881" bIns="60904" anchor="ctr" anchorCtr="0">
            <a:noAutofit/>
          </a:bodyPr>
          <a:lstStyle/>
          <a:p>
            <a:pPr algn="ctr" defTabSz="914367">
              <a:buClr>
                <a:srgbClr val="FFC000"/>
              </a:buClr>
              <a:buSzPct val="25000"/>
              <a:defRPr/>
            </a:pPr>
            <a:endParaRPr lang="en" sz="4800" b="1" dirty="0">
              <a:solidFill>
                <a:srgbClr val="FFFFFF"/>
              </a:solidFill>
              <a:latin typeface="Arial"/>
              <a:ea typeface="Arial"/>
              <a:cs typeface="Arial"/>
              <a:sym typeface="Arial"/>
            </a:endParaRPr>
          </a:p>
        </p:txBody>
      </p:sp>
      <p:sp>
        <p:nvSpPr>
          <p:cNvPr id="1486" name="Shape 1486"/>
          <p:cNvSpPr txBox="1"/>
          <p:nvPr/>
        </p:nvSpPr>
        <p:spPr>
          <a:xfrm>
            <a:off x="1614267" y="1717048"/>
            <a:ext cx="6579866" cy="724005"/>
          </a:xfrm>
          <a:prstGeom prst="rect">
            <a:avLst/>
          </a:prstGeom>
          <a:noFill/>
          <a:ln>
            <a:noFill/>
          </a:ln>
        </p:spPr>
        <p:txBody>
          <a:bodyPr lIns="121881" tIns="60904" rIns="121881" bIns="60904" anchor="t" anchorCtr="0">
            <a:noAutofit/>
          </a:bodyPr>
          <a:lstStyle/>
          <a:p>
            <a:pPr defTabSz="914367">
              <a:buClr>
                <a:srgbClr val="505050"/>
              </a:buClr>
              <a:buSzPct val="25000"/>
              <a:defRPr/>
            </a:pPr>
            <a:r>
              <a:rPr lang="en" sz="1961" b="1" dirty="0">
                <a:solidFill>
                  <a:srgbClr val="0078D7"/>
                </a:solidFill>
                <a:latin typeface="Quattrocento Sans"/>
                <a:ea typeface="Quattrocento Sans"/>
                <a:cs typeface="Quattrocento Sans"/>
                <a:sym typeface="Quattrocento Sans"/>
              </a:rPr>
              <a:t>CONTAINERIZE </a:t>
            </a:r>
            <a:r>
              <a:rPr lang="en" sz="1961" b="1" dirty="0">
                <a:solidFill>
                  <a:schemeClr val="accent2"/>
                </a:solidFill>
                <a:latin typeface="Quattrocento Sans"/>
                <a:ea typeface="Quattrocento Sans"/>
                <a:cs typeface="Quattrocento Sans"/>
                <a:sym typeface="Quattrocento Sans"/>
              </a:rPr>
              <a:t>TRADITIONAL APPLICATIONS</a:t>
            </a:r>
          </a:p>
          <a:p>
            <a:pPr defTabSz="914367">
              <a:buClr>
                <a:srgbClr val="7F7F7F"/>
              </a:buClr>
              <a:buSzPct val="25000"/>
              <a:defRPr/>
            </a:pPr>
            <a:r>
              <a:rPr lang="en" sz="1961" dirty="0">
                <a:solidFill>
                  <a:schemeClr val="bg2">
                    <a:lumMod val="50000"/>
                  </a:schemeClr>
                </a:solidFill>
                <a:latin typeface="Quattrocento Sans"/>
                <a:ea typeface="Quattrocento Sans"/>
                <a:cs typeface="Quattrocento Sans"/>
                <a:sym typeface="Quattrocento Sans"/>
              </a:rPr>
              <a:t>Containerize for security, portability and efficiency</a:t>
            </a:r>
          </a:p>
        </p:txBody>
      </p:sp>
      <p:sp>
        <p:nvSpPr>
          <p:cNvPr id="1487" name="Shape 1487"/>
          <p:cNvSpPr/>
          <p:nvPr/>
        </p:nvSpPr>
        <p:spPr>
          <a:xfrm>
            <a:off x="445401" y="3204996"/>
            <a:ext cx="918668" cy="928666"/>
          </a:xfrm>
          <a:prstGeom prst="ellipse">
            <a:avLst/>
          </a:prstGeom>
          <a:solidFill>
            <a:schemeClr val="tx2"/>
          </a:solidFill>
          <a:ln w="57150" cap="flat" cmpd="sng">
            <a:solidFill>
              <a:schemeClr val="lt1"/>
            </a:solidFill>
            <a:prstDash val="solid"/>
            <a:round/>
            <a:headEnd type="none" w="med" len="med"/>
            <a:tailEnd type="none" w="med" len="med"/>
          </a:ln>
        </p:spPr>
        <p:txBody>
          <a:bodyPr lIns="121881" tIns="60904" rIns="121881" bIns="60904" anchor="ctr" anchorCtr="0">
            <a:noAutofit/>
          </a:bodyPr>
          <a:lstStyle/>
          <a:p>
            <a:pPr algn="ctr" defTabSz="914367">
              <a:buClr>
                <a:srgbClr val="FFC000"/>
              </a:buClr>
              <a:buSzPct val="25000"/>
              <a:defRPr/>
            </a:pPr>
            <a:endParaRPr lang="en" sz="4800" b="1" dirty="0">
              <a:solidFill>
                <a:srgbClr val="FFFFFF"/>
              </a:solidFill>
              <a:latin typeface="Arial"/>
              <a:ea typeface="Arial"/>
              <a:cs typeface="Arial"/>
              <a:sym typeface="Arial"/>
            </a:endParaRPr>
          </a:p>
        </p:txBody>
      </p:sp>
      <p:sp>
        <p:nvSpPr>
          <p:cNvPr id="1488" name="Shape 1488"/>
          <p:cNvSpPr/>
          <p:nvPr/>
        </p:nvSpPr>
        <p:spPr>
          <a:xfrm>
            <a:off x="443217" y="4795276"/>
            <a:ext cx="918668" cy="928666"/>
          </a:xfrm>
          <a:prstGeom prst="ellipse">
            <a:avLst/>
          </a:prstGeom>
          <a:solidFill>
            <a:schemeClr val="tx2"/>
          </a:solidFill>
          <a:ln w="57150" cap="flat" cmpd="sng">
            <a:solidFill>
              <a:schemeClr val="lt1"/>
            </a:solidFill>
            <a:prstDash val="solid"/>
            <a:round/>
            <a:headEnd type="none" w="med" len="med"/>
            <a:tailEnd type="none" w="med" len="med"/>
          </a:ln>
        </p:spPr>
        <p:txBody>
          <a:bodyPr lIns="121881" tIns="60904" rIns="121881" bIns="60904" anchor="ctr" anchorCtr="0">
            <a:noAutofit/>
          </a:bodyPr>
          <a:lstStyle/>
          <a:p>
            <a:pPr algn="ctr" defTabSz="914367">
              <a:buClr>
                <a:srgbClr val="FFC000"/>
              </a:buClr>
              <a:buSzPct val="25000"/>
              <a:defRPr/>
            </a:pPr>
            <a:endParaRPr lang="en" sz="4800" b="1" dirty="0">
              <a:solidFill>
                <a:srgbClr val="FFFFFF"/>
              </a:solidFill>
              <a:latin typeface="Arial"/>
              <a:ea typeface="Arial"/>
              <a:cs typeface="Arial"/>
              <a:sym typeface="Arial"/>
            </a:endParaRPr>
          </a:p>
        </p:txBody>
      </p:sp>
      <p:sp>
        <p:nvSpPr>
          <p:cNvPr id="1489" name="Shape 1489"/>
          <p:cNvSpPr txBox="1"/>
          <p:nvPr/>
        </p:nvSpPr>
        <p:spPr>
          <a:xfrm>
            <a:off x="1614268" y="3281383"/>
            <a:ext cx="7149785" cy="775889"/>
          </a:xfrm>
          <a:prstGeom prst="rect">
            <a:avLst/>
          </a:prstGeom>
          <a:noFill/>
          <a:ln>
            <a:noFill/>
          </a:ln>
        </p:spPr>
        <p:txBody>
          <a:bodyPr lIns="121881" tIns="60904" rIns="121881" bIns="60904" anchor="t" anchorCtr="0">
            <a:noAutofit/>
          </a:bodyPr>
          <a:lstStyle/>
          <a:p>
            <a:pPr defTabSz="914367">
              <a:buClr>
                <a:srgbClr val="505050"/>
              </a:buClr>
              <a:buSzPct val="25000"/>
              <a:defRPr/>
            </a:pPr>
            <a:r>
              <a:rPr lang="en" sz="1961" b="1" dirty="0">
                <a:solidFill>
                  <a:srgbClr val="0078D7"/>
                </a:solidFill>
                <a:latin typeface="Quattrocento Sans"/>
                <a:ea typeface="Quattrocento Sans"/>
                <a:cs typeface="Quattrocento Sans"/>
                <a:sym typeface="Quattrocento Sans"/>
              </a:rPr>
              <a:t>TRANSFORM </a:t>
            </a:r>
            <a:r>
              <a:rPr lang="en" sz="1961" b="1" dirty="0">
                <a:solidFill>
                  <a:schemeClr val="accent2"/>
                </a:solidFill>
                <a:latin typeface="Quattrocento Sans"/>
                <a:ea typeface="Quattrocento Sans"/>
                <a:cs typeface="Quattrocento Sans"/>
                <a:sym typeface="Quattrocento Sans"/>
              </a:rPr>
              <a:t>MONOLITHIC TO MICROSERVICES </a:t>
            </a:r>
          </a:p>
          <a:p>
            <a:pPr defTabSz="914367">
              <a:buClr>
                <a:srgbClr val="7F7F7F"/>
              </a:buClr>
              <a:buSzPct val="25000"/>
              <a:defRPr/>
            </a:pPr>
            <a:r>
              <a:rPr lang="en" sz="1961" dirty="0">
                <a:solidFill>
                  <a:schemeClr val="bg2">
                    <a:lumMod val="50000"/>
                  </a:schemeClr>
                </a:solidFill>
                <a:latin typeface="Quattrocento Sans"/>
                <a:ea typeface="Quattrocento Sans"/>
                <a:cs typeface="Quattrocento Sans"/>
                <a:sym typeface="Quattrocento Sans"/>
              </a:rPr>
              <a:t>Look for shared services to transform</a:t>
            </a:r>
          </a:p>
        </p:txBody>
      </p:sp>
      <p:sp>
        <p:nvSpPr>
          <p:cNvPr id="1490" name="Shape 1490"/>
          <p:cNvSpPr txBox="1"/>
          <p:nvPr/>
        </p:nvSpPr>
        <p:spPr>
          <a:xfrm>
            <a:off x="1614267" y="4904807"/>
            <a:ext cx="5448427" cy="709606"/>
          </a:xfrm>
          <a:prstGeom prst="rect">
            <a:avLst/>
          </a:prstGeom>
          <a:noFill/>
          <a:ln>
            <a:noFill/>
          </a:ln>
        </p:spPr>
        <p:txBody>
          <a:bodyPr lIns="121881" tIns="60904" rIns="121881" bIns="60904" anchor="t" anchorCtr="0">
            <a:noAutofit/>
          </a:bodyPr>
          <a:lstStyle/>
          <a:p>
            <a:pPr defTabSz="914367">
              <a:buClr>
                <a:srgbClr val="505050"/>
              </a:buClr>
              <a:buSzPct val="25000"/>
              <a:defRPr/>
            </a:pPr>
            <a:r>
              <a:rPr lang="en" sz="1961" b="1" dirty="0">
                <a:solidFill>
                  <a:srgbClr val="0078D7"/>
                </a:solidFill>
                <a:latin typeface="Quattrocento Sans"/>
                <a:ea typeface="Quattrocento Sans"/>
                <a:cs typeface="Quattrocento Sans"/>
                <a:sym typeface="Quattrocento Sans"/>
              </a:rPr>
              <a:t>ACCELERATE </a:t>
            </a:r>
            <a:r>
              <a:rPr lang="en" sz="1961" b="1" dirty="0">
                <a:solidFill>
                  <a:schemeClr val="accent2"/>
                </a:solidFill>
                <a:latin typeface="Quattrocento Sans"/>
                <a:ea typeface="Quattrocento Sans"/>
                <a:cs typeface="Quattrocento Sans"/>
                <a:sym typeface="Quattrocento Sans"/>
              </a:rPr>
              <a:t>NEW APPLICATIONS</a:t>
            </a:r>
          </a:p>
          <a:p>
            <a:pPr defTabSz="914367">
              <a:buClr>
                <a:srgbClr val="7F7F7F"/>
              </a:buClr>
              <a:buSzPct val="25000"/>
              <a:defRPr/>
            </a:pPr>
            <a:r>
              <a:rPr lang="en" sz="1961" dirty="0">
                <a:solidFill>
                  <a:schemeClr val="bg2">
                    <a:lumMod val="50000"/>
                  </a:schemeClr>
                </a:solidFill>
                <a:latin typeface="Quattrocento Sans"/>
                <a:ea typeface="Quattrocento Sans"/>
                <a:cs typeface="Quattrocento Sans"/>
                <a:sym typeface="Quattrocento Sans"/>
              </a:rPr>
              <a:t>Agile cloud native app development</a:t>
            </a:r>
          </a:p>
        </p:txBody>
      </p:sp>
      <p:grpSp>
        <p:nvGrpSpPr>
          <p:cNvPr id="1491" name="Shape 1491"/>
          <p:cNvGrpSpPr/>
          <p:nvPr/>
        </p:nvGrpSpPr>
        <p:grpSpPr>
          <a:xfrm>
            <a:off x="8463168" y="4901859"/>
            <a:ext cx="455994" cy="698774"/>
            <a:chOff x="4581" y="3247"/>
            <a:chExt cx="293" cy="448"/>
          </a:xfrm>
        </p:grpSpPr>
        <p:sp>
          <p:nvSpPr>
            <p:cNvPr id="1492" name="Shape 1492"/>
            <p:cNvSpPr/>
            <p:nvPr/>
          </p:nvSpPr>
          <p:spPr>
            <a:xfrm>
              <a:off x="4581" y="3600"/>
              <a:ext cx="113" cy="95"/>
            </a:xfrm>
            <a:prstGeom prst="rect">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93" name="Shape 1493"/>
            <p:cNvSpPr/>
            <p:nvPr/>
          </p:nvSpPr>
          <p:spPr>
            <a:xfrm>
              <a:off x="4581" y="3422"/>
              <a:ext cx="292" cy="112"/>
            </a:xfrm>
            <a:prstGeom prst="rect">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94" name="Shape 1494"/>
            <p:cNvSpPr/>
            <p:nvPr/>
          </p:nvSpPr>
          <p:spPr>
            <a:xfrm>
              <a:off x="4581" y="3247"/>
              <a:ext cx="113" cy="112"/>
            </a:xfrm>
            <a:prstGeom prst="rect">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95" name="Shape 1495"/>
            <p:cNvSpPr/>
            <p:nvPr/>
          </p:nvSpPr>
          <p:spPr>
            <a:xfrm>
              <a:off x="4761" y="3247"/>
              <a:ext cx="113" cy="112"/>
            </a:xfrm>
            <a:prstGeom prst="rect">
              <a:avLst/>
            </a:prstGeom>
            <a:solidFill>
              <a:srgbClr val="000000"/>
            </a:solid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grpSp>
      <p:pic>
        <p:nvPicPr>
          <p:cNvPr id="1496" name="Shape 1496" descr="nintendo&#10;&#10;Description generated with high confidence"/>
          <p:cNvPicPr preferRelativeResize="0"/>
          <p:nvPr/>
        </p:nvPicPr>
        <p:blipFill rotWithShape="1">
          <a:blip r:embed="rId3">
            <a:alphaModFix/>
          </a:blip>
          <a:srcRect/>
          <a:stretch/>
        </p:blipFill>
        <p:spPr>
          <a:xfrm>
            <a:off x="7868878" y="3317250"/>
            <a:ext cx="650510" cy="650373"/>
          </a:xfrm>
          <a:prstGeom prst="rect">
            <a:avLst/>
          </a:prstGeom>
          <a:noFill/>
          <a:ln>
            <a:noFill/>
          </a:ln>
        </p:spPr>
      </p:pic>
      <p:grpSp>
        <p:nvGrpSpPr>
          <p:cNvPr id="1497" name="Shape 1497"/>
          <p:cNvGrpSpPr/>
          <p:nvPr/>
        </p:nvGrpSpPr>
        <p:grpSpPr>
          <a:xfrm>
            <a:off x="9408944" y="3268848"/>
            <a:ext cx="455994" cy="698774"/>
            <a:chOff x="4581" y="3247"/>
            <a:chExt cx="293" cy="448"/>
          </a:xfrm>
        </p:grpSpPr>
        <p:sp>
          <p:nvSpPr>
            <p:cNvPr id="1498" name="Shape 1498"/>
            <p:cNvSpPr/>
            <p:nvPr/>
          </p:nvSpPr>
          <p:spPr>
            <a:xfrm>
              <a:off x="4581" y="3600"/>
              <a:ext cx="113" cy="95"/>
            </a:xfrm>
            <a:prstGeom prst="rect">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99" name="Shape 1499"/>
            <p:cNvSpPr/>
            <p:nvPr/>
          </p:nvSpPr>
          <p:spPr>
            <a:xfrm>
              <a:off x="4581" y="3422"/>
              <a:ext cx="292" cy="112"/>
            </a:xfrm>
            <a:prstGeom prst="rect">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500" name="Shape 1500"/>
            <p:cNvSpPr/>
            <p:nvPr/>
          </p:nvSpPr>
          <p:spPr>
            <a:xfrm>
              <a:off x="4581" y="3247"/>
              <a:ext cx="113" cy="112"/>
            </a:xfrm>
            <a:prstGeom prst="rect">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501" name="Shape 1501"/>
            <p:cNvSpPr/>
            <p:nvPr/>
          </p:nvSpPr>
          <p:spPr>
            <a:xfrm>
              <a:off x="4761" y="3247"/>
              <a:ext cx="113" cy="112"/>
            </a:xfrm>
            <a:prstGeom prst="rect">
              <a:avLst/>
            </a:prstGeom>
            <a:solidFill>
              <a:srgbClr val="000000"/>
            </a:solid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grpSp>
      <p:cxnSp>
        <p:nvCxnSpPr>
          <p:cNvPr id="1502" name="Shape 1502"/>
          <p:cNvCxnSpPr/>
          <p:nvPr/>
        </p:nvCxnSpPr>
        <p:spPr>
          <a:xfrm>
            <a:off x="8695335" y="3642437"/>
            <a:ext cx="450684" cy="0"/>
          </a:xfrm>
          <a:prstGeom prst="straightConnector1">
            <a:avLst/>
          </a:prstGeom>
          <a:noFill/>
          <a:ln w="57150" cap="flat" cmpd="sng">
            <a:solidFill>
              <a:srgbClr val="000000"/>
            </a:solidFill>
            <a:prstDash val="solid"/>
            <a:round/>
            <a:headEnd type="none" w="med" len="med"/>
            <a:tailEnd type="triangle" w="lg" len="lg"/>
          </a:ln>
        </p:spPr>
      </p:cxnSp>
      <p:pic>
        <p:nvPicPr>
          <p:cNvPr id="1503" name="Shape 1503" descr="nintendo&#10;&#10;Description generated with high confidence"/>
          <p:cNvPicPr preferRelativeResize="0"/>
          <p:nvPr/>
        </p:nvPicPr>
        <p:blipFill rotWithShape="1">
          <a:blip r:embed="rId3">
            <a:alphaModFix/>
          </a:blip>
          <a:srcRect/>
          <a:stretch/>
        </p:blipFill>
        <p:spPr>
          <a:xfrm>
            <a:off x="8092791" y="1719754"/>
            <a:ext cx="650510" cy="650373"/>
          </a:xfrm>
          <a:prstGeom prst="rect">
            <a:avLst/>
          </a:prstGeom>
          <a:noFill/>
          <a:ln>
            <a:noFill/>
          </a:ln>
        </p:spPr>
      </p:pic>
      <p:sp>
        <p:nvSpPr>
          <p:cNvPr id="1504" name="Shape 1504"/>
          <p:cNvSpPr/>
          <p:nvPr/>
        </p:nvSpPr>
        <p:spPr>
          <a:xfrm>
            <a:off x="8829736" y="1709156"/>
            <a:ext cx="425320" cy="659281"/>
          </a:xfrm>
          <a:prstGeom prst="curvedLeftArrow">
            <a:avLst>
              <a:gd name="adj1" fmla="val 25000"/>
              <a:gd name="adj2" fmla="val 50000"/>
              <a:gd name="adj3" fmla="val 25000"/>
            </a:avLst>
          </a:prstGeom>
          <a:noFill/>
          <a:ln w="25400" cap="flat" cmpd="sng">
            <a:solidFill>
              <a:srgbClr val="000000"/>
            </a:solidFill>
            <a:prstDash val="solid"/>
            <a:round/>
            <a:headEnd type="none" w="med" len="med"/>
            <a:tailEnd type="none" w="med" len="med"/>
          </a:ln>
        </p:spPr>
        <p:txBody>
          <a:bodyPr lIns="89628" tIns="44802" rIns="89628" bIns="44802" anchor="ctr" anchorCtr="0">
            <a:noAutofit/>
          </a:bodyPr>
          <a:lstStyle/>
          <a:p>
            <a:pPr algn="ctr" defTabSz="914367">
              <a:buClr>
                <a:srgbClr val="000000"/>
              </a:buClr>
              <a:defRPr/>
            </a:pPr>
            <a:endParaRPr sz="1866">
              <a:solidFill>
                <a:srgbClr val="505050"/>
              </a:solidFill>
              <a:latin typeface="Arial"/>
              <a:ea typeface="Arial"/>
              <a:cs typeface="Arial"/>
              <a:sym typeface="Arial"/>
            </a:endParaRPr>
          </a:p>
        </p:txBody>
      </p:sp>
      <p:sp>
        <p:nvSpPr>
          <p:cNvPr id="1505" name="Shape 1505"/>
          <p:cNvSpPr/>
          <p:nvPr/>
        </p:nvSpPr>
        <p:spPr>
          <a:xfrm>
            <a:off x="9004258" y="5162267"/>
            <a:ext cx="207933" cy="207933"/>
          </a:xfrm>
          <a:prstGeom prst="rect">
            <a:avLst/>
          </a:prstGeom>
          <a:solidFill>
            <a:srgbClr val="000000"/>
          </a:solidFill>
          <a:ln>
            <a:noFill/>
          </a:ln>
        </p:spPr>
        <p:txBody>
          <a:bodyPr lIns="89628" tIns="44802" rIns="89628" bIns="44802" anchor="ctr" anchorCtr="0">
            <a:noAutofit/>
          </a:bodyPr>
          <a:lstStyle/>
          <a:p>
            <a:pPr algn="ctr" defTabSz="914367">
              <a:buClr>
                <a:srgbClr val="000000"/>
              </a:buClr>
              <a:defRPr/>
            </a:pPr>
            <a:endParaRPr sz="1866">
              <a:solidFill>
                <a:srgbClr val="FFFFFF"/>
              </a:solidFill>
              <a:latin typeface="Arial"/>
              <a:ea typeface="Arial"/>
              <a:cs typeface="Arial"/>
              <a:sym typeface="Arial"/>
            </a:endParaRPr>
          </a:p>
        </p:txBody>
      </p:sp>
      <p:sp>
        <p:nvSpPr>
          <p:cNvPr id="1506" name="Shape 1506"/>
          <p:cNvSpPr/>
          <p:nvPr/>
        </p:nvSpPr>
        <p:spPr>
          <a:xfrm>
            <a:off x="8152179" y="5159730"/>
            <a:ext cx="207933" cy="207933"/>
          </a:xfrm>
          <a:prstGeom prst="rect">
            <a:avLst/>
          </a:prstGeom>
          <a:solidFill>
            <a:srgbClr val="000000"/>
          </a:solidFill>
          <a:ln>
            <a:noFill/>
          </a:ln>
        </p:spPr>
        <p:txBody>
          <a:bodyPr lIns="89628" tIns="44802" rIns="89628" bIns="44802" anchor="ctr" anchorCtr="0">
            <a:noAutofit/>
          </a:bodyPr>
          <a:lstStyle/>
          <a:p>
            <a:pPr algn="ctr" defTabSz="914367">
              <a:buClr>
                <a:srgbClr val="000000"/>
              </a:buClr>
              <a:defRPr/>
            </a:pPr>
            <a:endParaRPr sz="1866">
              <a:solidFill>
                <a:srgbClr val="FFFFFF"/>
              </a:solidFill>
              <a:latin typeface="Arial"/>
              <a:ea typeface="Arial"/>
              <a:cs typeface="Arial"/>
              <a:sym typeface="Arial"/>
            </a:endParaRPr>
          </a:p>
        </p:txBody>
      </p:sp>
      <p:sp>
        <p:nvSpPr>
          <p:cNvPr id="29" name="TextBox 28"/>
          <p:cNvSpPr txBox="1"/>
          <p:nvPr/>
        </p:nvSpPr>
        <p:spPr>
          <a:xfrm>
            <a:off x="1078300" y="425569"/>
            <a:ext cx="7203057"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Why would you use Containers?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418881463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Modular, but still monolithic, architecture used as basis for sample microservices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77" y="1370270"/>
            <a:ext cx="4840946" cy="5111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icroservices architecture for a sample ride-for-hire app, with each microservice presenting a RESTful A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923" y="1438388"/>
            <a:ext cx="4941063" cy="50438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8300" y="425569"/>
            <a:ext cx="10688130" cy="923330"/>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Why would you use Containers?  (microservices)</a:t>
            </a:r>
            <a:endParaRPr lang="en-GB" sz="2800" b="1" dirty="0">
              <a:latin typeface="Segoe UI Light" panose="020B0502040204020203" pitchFamily="34" charset="0"/>
              <a:cs typeface="Segoe UI Light" panose="020B0502040204020203" pitchFamily="34" charset="0"/>
            </a:endParaRPr>
          </a:p>
          <a:p>
            <a:pPr marL="285750" indent="-285750">
              <a:buFontTx/>
              <a:buChar char="-"/>
            </a:pPr>
            <a:endParaRPr lang="en-GB" dirty="0"/>
          </a:p>
        </p:txBody>
      </p:sp>
    </p:spTree>
    <p:extLst>
      <p:ext uri="{BB962C8B-B14F-4D97-AF65-F5344CB8AC3E}">
        <p14:creationId xmlns:p14="http://schemas.microsoft.com/office/powerpoint/2010/main" val="31910983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8" name="Shape 1428"/>
          <p:cNvSpPr txBox="1">
            <a:spLocks noGrp="1"/>
          </p:cNvSpPr>
          <p:nvPr>
            <p:ph type="body" idx="4294967295"/>
          </p:nvPr>
        </p:nvSpPr>
        <p:spPr>
          <a:xfrm>
            <a:off x="1078299" y="1093005"/>
            <a:ext cx="10826154" cy="608511"/>
          </a:xfrm>
          <a:prstGeom prst="rect">
            <a:avLst/>
          </a:prstGeom>
          <a:noFill/>
          <a:ln>
            <a:noFill/>
          </a:ln>
        </p:spPr>
        <p:txBody>
          <a:bodyPr vert="horz" lIns="179280" tIns="0" rIns="89628" bIns="89628" rtlCol="0" anchor="t" anchorCtr="0">
            <a:noAutofit/>
          </a:bodyPr>
          <a:lstStyle/>
          <a:p>
            <a:pPr marL="0" indent="0">
              <a:lnSpc>
                <a:spcPct val="100000"/>
              </a:lnSpc>
              <a:spcBef>
                <a:spcPts val="0"/>
              </a:spcBef>
              <a:buClr>
                <a:schemeClr val="accent5"/>
              </a:buClr>
              <a:buSzPct val="25000"/>
              <a:buNone/>
            </a:pPr>
            <a:r>
              <a:rPr lang="en" sz="2353" dirty="0">
                <a:solidFill>
                  <a:srgbClr val="0070C0"/>
                </a:solidFill>
                <a:latin typeface="Quattrocento Sans"/>
                <a:ea typeface="Quattrocento Sans"/>
                <a:cs typeface="Quattrocento Sans"/>
                <a:sym typeface="Quattrocento Sans"/>
              </a:rPr>
              <a:t>Collaborative Dev</a:t>
            </a:r>
            <a:r>
              <a:rPr lang="en" sz="2353" dirty="0">
                <a:solidFill>
                  <a:schemeClr val="accent2"/>
                </a:solidFill>
                <a:latin typeface="Quattrocento Sans"/>
                <a:ea typeface="Quattrocento Sans"/>
                <a:cs typeface="Quattrocento Sans"/>
                <a:sym typeface="Quattrocento Sans"/>
              </a:rPr>
              <a:t>Ops</a:t>
            </a:r>
            <a:r>
              <a:rPr lang="en" sz="2353" dirty="0">
                <a:solidFill>
                  <a:srgbClr val="0070C0"/>
                </a:solidFill>
                <a:latin typeface="Quattrocento Sans"/>
                <a:ea typeface="Quattrocento Sans"/>
                <a:cs typeface="Quattrocento Sans"/>
                <a:sym typeface="Quattrocento Sans"/>
              </a:rPr>
              <a:t> Approach  </a:t>
            </a:r>
            <a:r>
              <a:rPr lang="en" sz="2353" dirty="0">
                <a:solidFill>
                  <a:schemeClr val="tx2"/>
                </a:solidFill>
                <a:latin typeface="Quattrocento Sans"/>
                <a:ea typeface="Quattrocento Sans"/>
                <a:cs typeface="Quattrocento Sans"/>
                <a:sym typeface="Quattrocento Sans"/>
              </a:rPr>
              <a:t>-  Docker containers as central to the process</a:t>
            </a:r>
          </a:p>
        </p:txBody>
      </p:sp>
      <p:grpSp>
        <p:nvGrpSpPr>
          <p:cNvPr id="1429" name="Shape 1429"/>
          <p:cNvGrpSpPr/>
          <p:nvPr/>
        </p:nvGrpSpPr>
        <p:grpSpPr>
          <a:xfrm>
            <a:off x="4953752" y="1828852"/>
            <a:ext cx="2867137" cy="1512313"/>
            <a:chOff x="4559598" y="1865028"/>
            <a:chExt cx="2924629" cy="1542638"/>
          </a:xfrm>
        </p:grpSpPr>
        <p:sp>
          <p:nvSpPr>
            <p:cNvPr id="1430" name="Shape 1430"/>
            <p:cNvSpPr txBox="1"/>
            <p:nvPr/>
          </p:nvSpPr>
          <p:spPr>
            <a:xfrm>
              <a:off x="4559598" y="2733636"/>
              <a:ext cx="2924629" cy="674030"/>
            </a:xfrm>
            <a:prstGeom prst="rect">
              <a:avLst/>
            </a:prstGeom>
            <a:noFill/>
            <a:ln>
              <a:noFill/>
            </a:ln>
          </p:spPr>
          <p:txBody>
            <a:bodyPr lIns="89628" tIns="44802" rIns="89628" bIns="44802" anchor="t" anchorCtr="0">
              <a:noAutofit/>
            </a:bodyPr>
            <a:lstStyle/>
            <a:p>
              <a:pPr defTabSz="914367">
                <a:lnSpc>
                  <a:spcPct val="90000"/>
                </a:lnSpc>
                <a:buClr>
                  <a:srgbClr val="5C2D91"/>
                </a:buClr>
                <a:buSzPct val="25000"/>
                <a:defRPr/>
              </a:pPr>
              <a:r>
                <a:rPr lang="en" sz="1372" b="1" dirty="0">
                  <a:solidFill>
                    <a:schemeClr val="accent2"/>
                  </a:solidFill>
                  <a:latin typeface="Quattrocento Sans"/>
                  <a:ea typeface="Quattrocento Sans"/>
                  <a:cs typeface="Quattrocento Sans"/>
                  <a:sym typeface="Quattrocento Sans"/>
                </a:rPr>
                <a:t>OPERATIONS</a:t>
              </a:r>
              <a:r>
                <a:rPr lang="en" sz="1372" dirty="0">
                  <a:solidFill>
                    <a:schemeClr val="accent2"/>
                  </a:solidFill>
                  <a:latin typeface="Quattrocento Sans"/>
                  <a:ea typeface="Quattrocento Sans"/>
                  <a:cs typeface="Quattrocento Sans"/>
                  <a:sym typeface="Quattrocento Sans"/>
                </a:rPr>
                <a:t> collaborates with </a:t>
              </a:r>
              <a:r>
                <a:rPr lang="en" sz="1372" b="1" dirty="0">
                  <a:solidFill>
                    <a:schemeClr val="accent2"/>
                  </a:solidFill>
                  <a:latin typeface="Quattrocento Sans"/>
                  <a:ea typeface="Quattrocento Sans"/>
                  <a:cs typeface="Quattrocento Sans"/>
                  <a:sym typeface="Quattrocento Sans"/>
                </a:rPr>
                <a:t>DEVELOPERS</a:t>
              </a:r>
              <a:r>
                <a:rPr lang="en" sz="1372" dirty="0">
                  <a:solidFill>
                    <a:schemeClr val="accent2"/>
                  </a:solidFill>
                  <a:latin typeface="Quattrocento Sans"/>
                  <a:ea typeface="Quattrocento Sans"/>
                  <a:cs typeface="Quattrocento Sans"/>
                  <a:sym typeface="Quattrocento Sans"/>
                </a:rPr>
                <a:t> to provide app metrics and insights.</a:t>
              </a:r>
            </a:p>
          </p:txBody>
        </p:sp>
        <p:grpSp>
          <p:nvGrpSpPr>
            <p:cNvPr id="1431" name="Shape 1431"/>
            <p:cNvGrpSpPr/>
            <p:nvPr/>
          </p:nvGrpSpPr>
          <p:grpSpPr>
            <a:xfrm>
              <a:off x="5343006" y="1865028"/>
              <a:ext cx="836063" cy="776346"/>
              <a:chOff x="3654" y="1118"/>
              <a:chExt cx="433" cy="403"/>
            </a:xfrm>
          </p:grpSpPr>
          <p:sp>
            <p:nvSpPr>
              <p:cNvPr id="1432" name="Shape 1432"/>
              <p:cNvSpPr/>
              <p:nvPr/>
            </p:nvSpPr>
            <p:spPr>
              <a:xfrm>
                <a:off x="3781" y="1431"/>
                <a:ext cx="179" cy="89"/>
              </a:xfrm>
              <a:custGeom>
                <a:avLst/>
                <a:gdLst/>
                <a:ahLst/>
                <a:cxnLst/>
                <a:rect l="0" t="0" r="0" b="0"/>
                <a:pathLst>
                  <a:path w="120000" h="120000" extrusionOk="0">
                    <a:moveTo>
                      <a:pt x="120000" y="120000"/>
                    </a:moveTo>
                    <a:cubicBezTo>
                      <a:pt x="120000" y="53793"/>
                      <a:pt x="93103" y="0"/>
                      <a:pt x="60000" y="0"/>
                    </a:cubicBezTo>
                    <a:cubicBezTo>
                      <a:pt x="26896" y="0"/>
                      <a:pt x="0" y="53793"/>
                      <a:pt x="0" y="120000"/>
                    </a:cubicBezTo>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33" name="Shape 1433"/>
              <p:cNvSpPr/>
              <p:nvPr/>
            </p:nvSpPr>
            <p:spPr>
              <a:xfrm>
                <a:off x="3813" y="1305"/>
                <a:ext cx="126" cy="126"/>
              </a:xfrm>
              <a:prstGeom prst="ellipse">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34" name="Shape 1434"/>
              <p:cNvSpPr/>
              <p:nvPr/>
            </p:nvSpPr>
            <p:spPr>
              <a:xfrm>
                <a:off x="3668" y="1357"/>
                <a:ext cx="99" cy="99"/>
              </a:xfrm>
              <a:prstGeom prst="ellipse">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35" name="Shape 1435"/>
              <p:cNvSpPr/>
              <p:nvPr/>
            </p:nvSpPr>
            <p:spPr>
              <a:xfrm>
                <a:off x="3977" y="1357"/>
                <a:ext cx="99" cy="99"/>
              </a:xfrm>
              <a:prstGeom prst="ellipse">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36" name="Shape 1436"/>
              <p:cNvSpPr/>
              <p:nvPr/>
            </p:nvSpPr>
            <p:spPr>
              <a:xfrm>
                <a:off x="3654" y="1456"/>
                <a:ext cx="126" cy="65"/>
              </a:xfrm>
              <a:custGeom>
                <a:avLst/>
                <a:gdLst/>
                <a:ahLst/>
                <a:cxnLst/>
                <a:rect l="0" t="0" r="0" b="0"/>
                <a:pathLst>
                  <a:path w="120000" h="120000" extrusionOk="0">
                    <a:moveTo>
                      <a:pt x="120000" y="120000"/>
                    </a:moveTo>
                    <a:cubicBezTo>
                      <a:pt x="120000" y="51428"/>
                      <a:pt x="93658" y="0"/>
                      <a:pt x="58536" y="0"/>
                    </a:cubicBezTo>
                    <a:cubicBezTo>
                      <a:pt x="26341" y="0"/>
                      <a:pt x="0" y="51428"/>
                      <a:pt x="0" y="120000"/>
                    </a:cubicBezTo>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37" name="Shape 1437"/>
              <p:cNvSpPr/>
              <p:nvPr/>
            </p:nvSpPr>
            <p:spPr>
              <a:xfrm>
                <a:off x="3961" y="1456"/>
                <a:ext cx="126" cy="65"/>
              </a:xfrm>
              <a:custGeom>
                <a:avLst/>
                <a:gdLst/>
                <a:ahLst/>
                <a:cxnLst/>
                <a:rect l="0" t="0" r="0" b="0"/>
                <a:pathLst>
                  <a:path w="120000" h="120000" extrusionOk="0">
                    <a:moveTo>
                      <a:pt x="120000" y="120000"/>
                    </a:moveTo>
                    <a:cubicBezTo>
                      <a:pt x="120000" y="51428"/>
                      <a:pt x="93658" y="0"/>
                      <a:pt x="61463" y="0"/>
                    </a:cubicBezTo>
                    <a:cubicBezTo>
                      <a:pt x="26341" y="0"/>
                      <a:pt x="0" y="51428"/>
                      <a:pt x="0" y="120000"/>
                    </a:cubicBezTo>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38" name="Shape 1438"/>
              <p:cNvSpPr/>
              <p:nvPr/>
            </p:nvSpPr>
            <p:spPr>
              <a:xfrm>
                <a:off x="3670" y="1118"/>
                <a:ext cx="402" cy="160"/>
              </a:xfrm>
              <a:custGeom>
                <a:avLst/>
                <a:gdLst/>
                <a:ahLst/>
                <a:cxnLst/>
                <a:rect l="0" t="0" r="0" b="0"/>
                <a:pathLst>
                  <a:path w="120000" h="120000" extrusionOk="0">
                    <a:moveTo>
                      <a:pt x="120000" y="96894"/>
                    </a:moveTo>
                    <a:lnTo>
                      <a:pt x="120000" y="0"/>
                    </a:lnTo>
                    <a:lnTo>
                      <a:pt x="0" y="0"/>
                    </a:lnTo>
                    <a:lnTo>
                      <a:pt x="0" y="96894"/>
                    </a:lnTo>
                    <a:lnTo>
                      <a:pt x="13731" y="96894"/>
                    </a:lnTo>
                    <a:lnTo>
                      <a:pt x="13731" y="120000"/>
                    </a:lnTo>
                    <a:lnTo>
                      <a:pt x="32238" y="96894"/>
                    </a:lnTo>
                    <a:lnTo>
                      <a:pt x="51641" y="96894"/>
                    </a:lnTo>
                    <a:lnTo>
                      <a:pt x="60895" y="120000"/>
                    </a:lnTo>
                    <a:lnTo>
                      <a:pt x="70149" y="96894"/>
                    </a:lnTo>
                    <a:lnTo>
                      <a:pt x="87761" y="96894"/>
                    </a:lnTo>
                    <a:lnTo>
                      <a:pt x="106268" y="120000"/>
                    </a:lnTo>
                    <a:lnTo>
                      <a:pt x="106268" y="96894"/>
                    </a:lnTo>
                    <a:lnTo>
                      <a:pt x="120000" y="96894"/>
                    </a:lnTo>
                    <a:close/>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grpSp>
      </p:grpSp>
      <p:grpSp>
        <p:nvGrpSpPr>
          <p:cNvPr id="1439" name="Shape 1439"/>
          <p:cNvGrpSpPr/>
          <p:nvPr/>
        </p:nvGrpSpPr>
        <p:grpSpPr>
          <a:xfrm>
            <a:off x="1112305" y="3030895"/>
            <a:ext cx="2867137" cy="1509181"/>
            <a:chOff x="641122" y="3091174"/>
            <a:chExt cx="2924629" cy="1539443"/>
          </a:xfrm>
        </p:grpSpPr>
        <p:sp>
          <p:nvSpPr>
            <p:cNvPr id="1440" name="Shape 1440"/>
            <p:cNvSpPr txBox="1"/>
            <p:nvPr/>
          </p:nvSpPr>
          <p:spPr>
            <a:xfrm>
              <a:off x="641122" y="3762687"/>
              <a:ext cx="2924629" cy="867930"/>
            </a:xfrm>
            <a:prstGeom prst="rect">
              <a:avLst/>
            </a:prstGeom>
            <a:noFill/>
            <a:ln>
              <a:noFill/>
            </a:ln>
          </p:spPr>
          <p:txBody>
            <a:bodyPr lIns="89628" tIns="44802" rIns="89628" bIns="44802" anchor="t" anchorCtr="0">
              <a:noAutofit/>
            </a:bodyPr>
            <a:lstStyle/>
            <a:p>
              <a:pPr defTabSz="914367">
                <a:lnSpc>
                  <a:spcPct val="90000"/>
                </a:lnSpc>
                <a:buClr>
                  <a:srgbClr val="5C2D91"/>
                </a:buClr>
                <a:buSzPct val="25000"/>
                <a:defRPr/>
              </a:pPr>
              <a:r>
                <a:rPr lang="en" sz="1372" b="1">
                  <a:solidFill>
                    <a:srgbClr val="0078D7"/>
                  </a:solidFill>
                  <a:latin typeface="Quattrocento Sans"/>
                  <a:ea typeface="Quattrocento Sans"/>
                  <a:cs typeface="Quattrocento Sans"/>
                  <a:sym typeface="Quattrocento Sans"/>
                </a:rPr>
                <a:t>DEVELOPERS</a:t>
              </a:r>
              <a:r>
                <a:rPr lang="en" sz="1372">
                  <a:solidFill>
                    <a:srgbClr val="0078D7"/>
                  </a:solidFill>
                  <a:latin typeface="Quattrocento Sans"/>
                  <a:ea typeface="Quattrocento Sans"/>
                  <a:cs typeface="Quattrocento Sans"/>
                  <a:sym typeface="Quattrocento Sans"/>
                </a:rPr>
                <a:t> build, test and </a:t>
              </a:r>
              <a:br>
                <a:rPr lang="en" sz="1372">
                  <a:solidFill>
                    <a:srgbClr val="0078D7"/>
                  </a:solidFill>
                  <a:latin typeface="Quattrocento Sans"/>
                  <a:ea typeface="Quattrocento Sans"/>
                  <a:cs typeface="Quattrocento Sans"/>
                  <a:sym typeface="Quattrocento Sans"/>
                </a:rPr>
              </a:br>
              <a:r>
                <a:rPr lang="en" sz="1372">
                  <a:solidFill>
                    <a:srgbClr val="0078D7"/>
                  </a:solidFill>
                  <a:latin typeface="Quattrocento Sans"/>
                  <a:ea typeface="Quattrocento Sans"/>
                  <a:cs typeface="Quattrocento Sans"/>
                  <a:sym typeface="Quattrocento Sans"/>
                </a:rPr>
                <a:t>update apps in Docker containers, using development environment,</a:t>
              </a:r>
              <a:br>
                <a:rPr lang="en" sz="1372">
                  <a:solidFill>
                    <a:srgbClr val="0078D7"/>
                  </a:solidFill>
                  <a:latin typeface="Quattrocento Sans"/>
                  <a:ea typeface="Quattrocento Sans"/>
                  <a:cs typeface="Quattrocento Sans"/>
                  <a:sym typeface="Quattrocento Sans"/>
                </a:rPr>
              </a:br>
              <a:r>
                <a:rPr lang="en" sz="1372">
                  <a:solidFill>
                    <a:srgbClr val="0078D7"/>
                  </a:solidFill>
                  <a:latin typeface="Quattrocento Sans"/>
                  <a:ea typeface="Quattrocento Sans"/>
                  <a:cs typeface="Quattrocento Sans"/>
                  <a:sym typeface="Quattrocento Sans"/>
                </a:rPr>
                <a:t>i.e., Visual Studio.</a:t>
              </a:r>
            </a:p>
          </p:txBody>
        </p:sp>
        <p:pic>
          <p:nvPicPr>
            <p:cNvPr id="1441" name="Shape 1441" descr="nintendo&#10;&#10;Description generated with very high confidence"/>
            <p:cNvPicPr preferRelativeResize="0"/>
            <p:nvPr/>
          </p:nvPicPr>
          <p:blipFill rotWithShape="1">
            <a:blip r:embed="rId3">
              <a:alphaModFix/>
            </a:blip>
            <a:srcRect/>
            <a:stretch/>
          </p:blipFill>
          <p:spPr>
            <a:xfrm>
              <a:off x="801510" y="3104333"/>
              <a:ext cx="493889" cy="493783"/>
            </a:xfrm>
            <a:prstGeom prst="rect">
              <a:avLst/>
            </a:prstGeom>
            <a:noFill/>
            <a:ln>
              <a:noFill/>
            </a:ln>
          </p:spPr>
        </p:pic>
        <p:pic>
          <p:nvPicPr>
            <p:cNvPr id="1442" name="Shape 1442"/>
            <p:cNvPicPr preferRelativeResize="0"/>
            <p:nvPr/>
          </p:nvPicPr>
          <p:blipFill rotWithShape="1">
            <a:blip r:embed="rId4">
              <a:alphaModFix/>
            </a:blip>
            <a:srcRect/>
            <a:stretch/>
          </p:blipFill>
          <p:spPr>
            <a:xfrm>
              <a:off x="2103438" y="3091174"/>
              <a:ext cx="563565" cy="520104"/>
            </a:xfrm>
            <a:prstGeom prst="rect">
              <a:avLst/>
            </a:prstGeom>
            <a:noFill/>
            <a:ln>
              <a:noFill/>
            </a:ln>
          </p:spPr>
        </p:pic>
        <p:pic>
          <p:nvPicPr>
            <p:cNvPr id="1443" name="Shape 1443" descr="sign&#10;&#10;Description generated with very high confidence"/>
            <p:cNvPicPr preferRelativeResize="0"/>
            <p:nvPr/>
          </p:nvPicPr>
          <p:blipFill rotWithShape="1">
            <a:blip r:embed="rId5">
              <a:alphaModFix/>
            </a:blip>
            <a:srcRect/>
            <a:stretch/>
          </p:blipFill>
          <p:spPr>
            <a:xfrm>
              <a:off x="1467284" y="3160408"/>
              <a:ext cx="410926" cy="467507"/>
            </a:xfrm>
            <a:prstGeom prst="rect">
              <a:avLst/>
            </a:prstGeom>
            <a:noFill/>
            <a:ln>
              <a:noFill/>
            </a:ln>
          </p:spPr>
        </p:pic>
      </p:grpSp>
      <p:grpSp>
        <p:nvGrpSpPr>
          <p:cNvPr id="1444" name="Shape 1444"/>
          <p:cNvGrpSpPr/>
          <p:nvPr/>
        </p:nvGrpSpPr>
        <p:grpSpPr>
          <a:xfrm>
            <a:off x="8938237" y="3012667"/>
            <a:ext cx="2571886" cy="1527409"/>
            <a:chOff x="8623981" y="3072580"/>
            <a:chExt cx="2623458" cy="1558037"/>
          </a:xfrm>
        </p:grpSpPr>
        <p:sp>
          <p:nvSpPr>
            <p:cNvPr id="1445" name="Shape 1445"/>
            <p:cNvSpPr txBox="1"/>
            <p:nvPr/>
          </p:nvSpPr>
          <p:spPr>
            <a:xfrm>
              <a:off x="8623981" y="3762687"/>
              <a:ext cx="2623458" cy="867930"/>
            </a:xfrm>
            <a:prstGeom prst="rect">
              <a:avLst/>
            </a:prstGeom>
            <a:noFill/>
            <a:ln>
              <a:noFill/>
            </a:ln>
          </p:spPr>
          <p:txBody>
            <a:bodyPr lIns="89628" tIns="44802" rIns="89628" bIns="44802" anchor="t" anchorCtr="0">
              <a:noAutofit/>
            </a:bodyPr>
            <a:lstStyle/>
            <a:p>
              <a:pPr defTabSz="914367">
                <a:lnSpc>
                  <a:spcPct val="90000"/>
                </a:lnSpc>
                <a:buClr>
                  <a:srgbClr val="5C2D91"/>
                </a:buClr>
                <a:buSzPct val="25000"/>
                <a:defRPr/>
              </a:pPr>
              <a:r>
                <a:rPr lang="en" sz="1372" b="1" dirty="0">
                  <a:solidFill>
                    <a:schemeClr val="accent2"/>
                  </a:solidFill>
                  <a:latin typeface="Quattrocento Sans"/>
                  <a:ea typeface="Quattrocento Sans"/>
                  <a:cs typeface="Quattrocento Sans"/>
                  <a:sym typeface="Quattrocento Sans"/>
                </a:rPr>
                <a:t>OPERATIONS</a:t>
              </a:r>
              <a:r>
                <a:rPr lang="en" sz="1372" dirty="0">
                  <a:solidFill>
                    <a:schemeClr val="accent2"/>
                  </a:solidFill>
                  <a:latin typeface="Quattrocento Sans"/>
                  <a:ea typeface="Quattrocento Sans"/>
                  <a:cs typeface="Quattrocento Sans"/>
                  <a:sym typeface="Quattrocento Sans"/>
                </a:rPr>
                <a:t> automates deployment and monitors deployed apps from central Docker container repository.</a:t>
              </a:r>
            </a:p>
          </p:txBody>
        </p:sp>
        <p:grpSp>
          <p:nvGrpSpPr>
            <p:cNvPr id="1446" name="Shape 1446"/>
            <p:cNvGrpSpPr/>
            <p:nvPr/>
          </p:nvGrpSpPr>
          <p:grpSpPr>
            <a:xfrm>
              <a:off x="8756649" y="3072580"/>
              <a:ext cx="563561" cy="563563"/>
              <a:chOff x="5515" y="2367"/>
              <a:chExt cx="354" cy="354"/>
            </a:xfrm>
          </p:grpSpPr>
          <p:sp>
            <p:nvSpPr>
              <p:cNvPr id="1447" name="Shape 1447"/>
              <p:cNvSpPr/>
              <p:nvPr/>
            </p:nvSpPr>
            <p:spPr>
              <a:xfrm>
                <a:off x="5515" y="2367"/>
                <a:ext cx="354" cy="354"/>
              </a:xfrm>
              <a:custGeom>
                <a:avLst/>
                <a:gdLst/>
                <a:ahLst/>
                <a:cxnLst/>
                <a:rect l="0" t="0" r="0" b="0"/>
                <a:pathLst>
                  <a:path w="120000" h="120000" extrusionOk="0">
                    <a:moveTo>
                      <a:pt x="20357" y="119999"/>
                    </a:moveTo>
                    <a:cubicBezTo>
                      <a:pt x="41785" y="111428"/>
                      <a:pt x="41785" y="111428"/>
                      <a:pt x="41785" y="111428"/>
                    </a:cubicBezTo>
                    <a:cubicBezTo>
                      <a:pt x="50357" y="119999"/>
                      <a:pt x="50357" y="119999"/>
                      <a:pt x="50357" y="119999"/>
                    </a:cubicBezTo>
                    <a:cubicBezTo>
                      <a:pt x="81428" y="119999"/>
                      <a:pt x="81428" y="119999"/>
                      <a:pt x="81428" y="119999"/>
                    </a:cubicBezTo>
                    <a:cubicBezTo>
                      <a:pt x="81428" y="73928"/>
                      <a:pt x="81428" y="73928"/>
                      <a:pt x="81428" y="73928"/>
                    </a:cubicBezTo>
                    <a:cubicBezTo>
                      <a:pt x="88928" y="67500"/>
                      <a:pt x="88928" y="67500"/>
                      <a:pt x="88928" y="67500"/>
                    </a:cubicBezTo>
                    <a:cubicBezTo>
                      <a:pt x="109285" y="50357"/>
                      <a:pt x="119999" y="27857"/>
                      <a:pt x="119999" y="4285"/>
                    </a:cubicBezTo>
                    <a:cubicBezTo>
                      <a:pt x="119999" y="0"/>
                      <a:pt x="119999" y="0"/>
                      <a:pt x="119999" y="0"/>
                    </a:cubicBezTo>
                    <a:cubicBezTo>
                      <a:pt x="115714" y="0"/>
                      <a:pt x="115714" y="0"/>
                      <a:pt x="115714" y="0"/>
                    </a:cubicBezTo>
                    <a:cubicBezTo>
                      <a:pt x="92142" y="0"/>
                      <a:pt x="69642" y="10714"/>
                      <a:pt x="53571" y="31071"/>
                    </a:cubicBezTo>
                    <a:cubicBezTo>
                      <a:pt x="46071" y="38571"/>
                      <a:pt x="46071" y="38571"/>
                      <a:pt x="46071" y="38571"/>
                    </a:cubicBezTo>
                    <a:cubicBezTo>
                      <a:pt x="0" y="38571"/>
                      <a:pt x="0" y="38571"/>
                      <a:pt x="0" y="38571"/>
                    </a:cubicBezTo>
                    <a:cubicBezTo>
                      <a:pt x="0" y="69642"/>
                      <a:pt x="0" y="69642"/>
                      <a:pt x="0" y="69642"/>
                    </a:cubicBezTo>
                    <a:cubicBezTo>
                      <a:pt x="8571" y="78214"/>
                      <a:pt x="8571" y="78214"/>
                      <a:pt x="8571" y="78214"/>
                    </a:cubicBezTo>
                    <a:cubicBezTo>
                      <a:pt x="0" y="99642"/>
                      <a:pt x="0" y="99642"/>
                      <a:pt x="0" y="99642"/>
                    </a:cubicBezTo>
                    <a:lnTo>
                      <a:pt x="20357" y="119999"/>
                    </a:lnTo>
                    <a:close/>
                    <a:moveTo>
                      <a:pt x="9642" y="97499"/>
                    </a:moveTo>
                    <a:cubicBezTo>
                      <a:pt x="14999" y="84642"/>
                      <a:pt x="14999" y="84642"/>
                      <a:pt x="14999" y="84642"/>
                    </a:cubicBezTo>
                    <a:cubicBezTo>
                      <a:pt x="35357" y="104999"/>
                      <a:pt x="35357" y="104999"/>
                      <a:pt x="35357" y="104999"/>
                    </a:cubicBezTo>
                    <a:cubicBezTo>
                      <a:pt x="22499" y="110357"/>
                      <a:pt x="22499" y="110357"/>
                      <a:pt x="22499" y="110357"/>
                    </a:cubicBezTo>
                    <a:lnTo>
                      <a:pt x="9642" y="97499"/>
                    </a:lnTo>
                    <a:close/>
                    <a:moveTo>
                      <a:pt x="72857" y="111428"/>
                    </a:moveTo>
                    <a:cubicBezTo>
                      <a:pt x="53571" y="111428"/>
                      <a:pt x="53571" y="111428"/>
                      <a:pt x="53571" y="111428"/>
                    </a:cubicBezTo>
                    <a:cubicBezTo>
                      <a:pt x="49285" y="107142"/>
                      <a:pt x="49285" y="107142"/>
                      <a:pt x="49285" y="107142"/>
                    </a:cubicBezTo>
                    <a:cubicBezTo>
                      <a:pt x="72857" y="82499"/>
                      <a:pt x="72857" y="82499"/>
                      <a:pt x="72857" y="82499"/>
                    </a:cubicBezTo>
                    <a:lnTo>
                      <a:pt x="72857" y="111428"/>
                    </a:lnTo>
                    <a:close/>
                    <a:moveTo>
                      <a:pt x="98571" y="43928"/>
                    </a:moveTo>
                    <a:cubicBezTo>
                      <a:pt x="76071" y="21428"/>
                      <a:pt x="76071" y="21428"/>
                      <a:pt x="76071" y="21428"/>
                    </a:cubicBezTo>
                    <a:cubicBezTo>
                      <a:pt x="86785" y="13928"/>
                      <a:pt x="98571" y="9642"/>
                      <a:pt x="111428" y="8571"/>
                    </a:cubicBezTo>
                    <a:cubicBezTo>
                      <a:pt x="110357" y="21428"/>
                      <a:pt x="106071" y="33214"/>
                      <a:pt x="98571" y="43928"/>
                    </a:cubicBezTo>
                    <a:close/>
                    <a:moveTo>
                      <a:pt x="58928" y="36428"/>
                    </a:moveTo>
                    <a:cubicBezTo>
                      <a:pt x="62142" y="33214"/>
                      <a:pt x="65357" y="29999"/>
                      <a:pt x="68571" y="26785"/>
                    </a:cubicBezTo>
                    <a:cubicBezTo>
                      <a:pt x="93214" y="51428"/>
                      <a:pt x="93214" y="51428"/>
                      <a:pt x="93214" y="51428"/>
                    </a:cubicBezTo>
                    <a:cubicBezTo>
                      <a:pt x="89999" y="54642"/>
                      <a:pt x="86785" y="57857"/>
                      <a:pt x="83571" y="61071"/>
                    </a:cubicBezTo>
                    <a:cubicBezTo>
                      <a:pt x="42857" y="100714"/>
                      <a:pt x="42857" y="100714"/>
                      <a:pt x="42857" y="100714"/>
                    </a:cubicBezTo>
                    <a:cubicBezTo>
                      <a:pt x="19285" y="77142"/>
                      <a:pt x="19285" y="77142"/>
                      <a:pt x="19285" y="77142"/>
                    </a:cubicBezTo>
                    <a:lnTo>
                      <a:pt x="58928" y="36428"/>
                    </a:lnTo>
                    <a:close/>
                    <a:moveTo>
                      <a:pt x="8571" y="47142"/>
                    </a:moveTo>
                    <a:cubicBezTo>
                      <a:pt x="37500" y="47142"/>
                      <a:pt x="37500" y="47142"/>
                      <a:pt x="37500" y="47142"/>
                    </a:cubicBezTo>
                    <a:cubicBezTo>
                      <a:pt x="12857" y="70714"/>
                      <a:pt x="12857" y="70714"/>
                      <a:pt x="12857" y="70714"/>
                    </a:cubicBezTo>
                    <a:cubicBezTo>
                      <a:pt x="8571" y="66428"/>
                      <a:pt x="8571" y="66428"/>
                      <a:pt x="8571" y="66428"/>
                    </a:cubicBezTo>
                    <a:lnTo>
                      <a:pt x="8571" y="47142"/>
                    </a:lnTo>
                    <a:close/>
                  </a:path>
                </a:pathLst>
              </a:custGeom>
              <a:solidFill>
                <a:srgbClr val="000000"/>
              </a:solidFill>
              <a:ln>
                <a:noFill/>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48" name="Shape 1448"/>
              <p:cNvSpPr/>
              <p:nvPr/>
            </p:nvSpPr>
            <p:spPr>
              <a:xfrm>
                <a:off x="5681" y="2506"/>
                <a:ext cx="50" cy="50"/>
              </a:xfrm>
              <a:prstGeom prst="ellipse">
                <a:avLst/>
              </a:prstGeom>
              <a:solidFill>
                <a:srgbClr val="000000"/>
              </a:solidFill>
              <a:ln>
                <a:noFill/>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grpSp>
        <p:grpSp>
          <p:nvGrpSpPr>
            <p:cNvPr id="1449" name="Shape 1449"/>
            <p:cNvGrpSpPr/>
            <p:nvPr/>
          </p:nvGrpSpPr>
          <p:grpSpPr>
            <a:xfrm>
              <a:off x="9521032" y="3183705"/>
              <a:ext cx="788987" cy="452436"/>
              <a:chOff x="5956" y="2437"/>
              <a:chExt cx="497" cy="284"/>
            </a:xfrm>
          </p:grpSpPr>
          <p:sp>
            <p:nvSpPr>
              <p:cNvPr id="1450" name="Shape 1450"/>
              <p:cNvSpPr/>
              <p:nvPr/>
            </p:nvSpPr>
            <p:spPr>
              <a:xfrm>
                <a:off x="5991" y="2437"/>
                <a:ext cx="163" cy="166"/>
              </a:xfrm>
              <a:prstGeom prst="ellipse">
                <a:avLst/>
              </a:pr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51" name="Shape 1451"/>
              <p:cNvSpPr/>
              <p:nvPr/>
            </p:nvSpPr>
            <p:spPr>
              <a:xfrm>
                <a:off x="5956" y="2603"/>
                <a:ext cx="228" cy="118"/>
              </a:xfrm>
              <a:custGeom>
                <a:avLst/>
                <a:gdLst/>
                <a:ahLst/>
                <a:cxnLst/>
                <a:rect l="0" t="0" r="0" b="0"/>
                <a:pathLst>
                  <a:path w="120000" h="120000" extrusionOk="0">
                    <a:moveTo>
                      <a:pt x="120000" y="120000"/>
                    </a:moveTo>
                    <a:cubicBezTo>
                      <a:pt x="120000" y="52000"/>
                      <a:pt x="93559" y="0"/>
                      <a:pt x="61016" y="0"/>
                    </a:cubicBezTo>
                    <a:cubicBezTo>
                      <a:pt x="26440" y="0"/>
                      <a:pt x="0" y="52000"/>
                      <a:pt x="0" y="120000"/>
                    </a:cubicBezTo>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52" name="Shape 1452"/>
              <p:cNvSpPr/>
              <p:nvPr/>
            </p:nvSpPr>
            <p:spPr>
              <a:xfrm>
                <a:off x="6143" y="2476"/>
                <a:ext cx="229" cy="171"/>
              </a:xfrm>
              <a:custGeom>
                <a:avLst/>
                <a:gdLst/>
                <a:ahLst/>
                <a:cxnLst/>
                <a:rect l="0" t="0" r="0" b="0"/>
                <a:pathLst>
                  <a:path w="120000" h="120000" extrusionOk="0">
                    <a:moveTo>
                      <a:pt x="10434" y="120000"/>
                    </a:moveTo>
                    <a:lnTo>
                      <a:pt x="120000" y="120000"/>
                    </a:lnTo>
                    <a:lnTo>
                      <a:pt x="120000" y="0"/>
                    </a:lnTo>
                    <a:lnTo>
                      <a:pt x="0" y="0"/>
                    </a:lnTo>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cxnSp>
            <p:nvCxnSpPr>
              <p:cNvPr id="1453" name="Shape 1453"/>
              <p:cNvCxnSpPr/>
              <p:nvPr/>
            </p:nvCxnSpPr>
            <p:spPr>
              <a:xfrm rot="10800000">
                <a:off x="6247" y="2646"/>
                <a:ext cx="0" cy="58"/>
              </a:xfrm>
              <a:prstGeom prst="straightConnector1">
                <a:avLst/>
              </a:prstGeom>
              <a:noFill/>
              <a:ln w="38100" cap="flat" cmpd="sng">
                <a:solidFill>
                  <a:srgbClr val="000000"/>
                </a:solidFill>
                <a:prstDash val="solid"/>
                <a:miter/>
                <a:headEnd type="none" w="med" len="med"/>
                <a:tailEnd type="none" w="med" len="med"/>
              </a:ln>
            </p:spPr>
          </p:cxnSp>
          <p:sp>
            <p:nvSpPr>
              <p:cNvPr id="1454" name="Shape 1454"/>
              <p:cNvSpPr/>
              <p:nvPr/>
            </p:nvSpPr>
            <p:spPr>
              <a:xfrm>
                <a:off x="6345" y="2507"/>
                <a:ext cx="108" cy="198"/>
              </a:xfrm>
              <a:custGeom>
                <a:avLst/>
                <a:gdLst/>
                <a:ahLst/>
                <a:cxnLst/>
                <a:rect l="0" t="0" r="0" b="0"/>
                <a:pathLst>
                  <a:path w="120000" h="120000" extrusionOk="0">
                    <a:moveTo>
                      <a:pt x="30000" y="0"/>
                    </a:moveTo>
                    <a:lnTo>
                      <a:pt x="120000" y="0"/>
                    </a:lnTo>
                    <a:lnTo>
                      <a:pt x="120000" y="119999"/>
                    </a:lnTo>
                    <a:lnTo>
                      <a:pt x="0" y="119999"/>
                    </a:lnTo>
                    <a:lnTo>
                      <a:pt x="0" y="84242"/>
                    </a:lnTo>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cxnSp>
            <p:nvCxnSpPr>
              <p:cNvPr id="1455" name="Shape 1455"/>
              <p:cNvCxnSpPr/>
              <p:nvPr/>
            </p:nvCxnSpPr>
            <p:spPr>
              <a:xfrm rot="10800000">
                <a:off x="6174" y="2705"/>
                <a:ext cx="124" cy="0"/>
              </a:xfrm>
              <a:prstGeom prst="straightConnector1">
                <a:avLst/>
              </a:prstGeom>
              <a:noFill/>
              <a:ln w="38100" cap="flat" cmpd="sng">
                <a:solidFill>
                  <a:srgbClr val="000000"/>
                </a:solidFill>
                <a:prstDash val="solid"/>
                <a:miter/>
                <a:headEnd type="none" w="med" len="med"/>
                <a:tailEnd type="none" w="med" len="med"/>
              </a:ln>
            </p:spPr>
          </p:cxnSp>
          <p:cxnSp>
            <p:nvCxnSpPr>
              <p:cNvPr id="1456" name="Shape 1456"/>
              <p:cNvCxnSpPr/>
              <p:nvPr/>
            </p:nvCxnSpPr>
            <p:spPr>
              <a:xfrm rot="10800000">
                <a:off x="6373" y="2571"/>
                <a:ext cx="81" cy="0"/>
              </a:xfrm>
              <a:prstGeom prst="straightConnector1">
                <a:avLst/>
              </a:prstGeom>
              <a:noFill/>
              <a:ln w="38100" cap="flat" cmpd="sng">
                <a:solidFill>
                  <a:srgbClr val="000000"/>
                </a:solidFill>
                <a:prstDash val="solid"/>
                <a:miter/>
                <a:headEnd type="none" w="med" len="med"/>
                <a:tailEnd type="none" w="med" len="med"/>
              </a:ln>
            </p:spPr>
          </p:cxnSp>
          <p:cxnSp>
            <p:nvCxnSpPr>
              <p:cNvPr id="1457" name="Shape 1457"/>
              <p:cNvCxnSpPr/>
              <p:nvPr/>
            </p:nvCxnSpPr>
            <p:spPr>
              <a:xfrm rot="10800000">
                <a:off x="6373" y="2622"/>
                <a:ext cx="81" cy="0"/>
              </a:xfrm>
              <a:prstGeom prst="straightConnector1">
                <a:avLst/>
              </a:prstGeom>
              <a:noFill/>
              <a:ln w="38100" cap="flat" cmpd="sng">
                <a:solidFill>
                  <a:srgbClr val="000000"/>
                </a:solidFill>
                <a:prstDash val="solid"/>
                <a:miter/>
                <a:headEnd type="none" w="med" len="med"/>
                <a:tailEnd type="none" w="med" len="med"/>
              </a:ln>
            </p:spPr>
          </p:cxnSp>
          <p:cxnSp>
            <p:nvCxnSpPr>
              <p:cNvPr id="1458" name="Shape 1458"/>
              <p:cNvCxnSpPr/>
              <p:nvPr/>
            </p:nvCxnSpPr>
            <p:spPr>
              <a:xfrm>
                <a:off x="6202" y="2528"/>
                <a:ext cx="35" cy="67"/>
              </a:xfrm>
              <a:prstGeom prst="straightConnector1">
                <a:avLst/>
              </a:prstGeom>
              <a:noFill/>
              <a:ln w="38100" cap="flat" cmpd="sng">
                <a:solidFill>
                  <a:srgbClr val="000000"/>
                </a:solidFill>
                <a:prstDash val="solid"/>
                <a:miter/>
                <a:headEnd type="none" w="med" len="med"/>
                <a:tailEnd type="none" w="med" len="med"/>
              </a:ln>
            </p:spPr>
          </p:cxnSp>
          <p:sp>
            <p:nvSpPr>
              <p:cNvPr id="1459" name="Shape 1459"/>
              <p:cNvSpPr/>
              <p:nvPr/>
            </p:nvSpPr>
            <p:spPr>
              <a:xfrm>
                <a:off x="6272" y="2520"/>
                <a:ext cx="35" cy="74"/>
              </a:xfrm>
              <a:custGeom>
                <a:avLst/>
                <a:gdLst/>
                <a:ahLst/>
                <a:cxnLst/>
                <a:rect l="0" t="0" r="0" b="0"/>
                <a:pathLst>
                  <a:path w="120000" h="120000" extrusionOk="0">
                    <a:moveTo>
                      <a:pt x="0" y="0"/>
                    </a:moveTo>
                    <a:lnTo>
                      <a:pt x="120000" y="64000"/>
                    </a:lnTo>
                    <a:lnTo>
                      <a:pt x="0" y="120000"/>
                    </a:lnTo>
                  </a:path>
                </a:pathLst>
              </a:custGeom>
              <a:noFill/>
              <a:ln w="38100" cap="flat" cmpd="sng">
                <a:solidFill>
                  <a:srgbClr val="000000"/>
                </a:solidFill>
                <a:prstDash val="solid"/>
                <a:miter/>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grpSp>
      </p:grpSp>
      <p:grpSp>
        <p:nvGrpSpPr>
          <p:cNvPr id="1460" name="Shape 1460"/>
          <p:cNvGrpSpPr/>
          <p:nvPr/>
        </p:nvGrpSpPr>
        <p:grpSpPr>
          <a:xfrm>
            <a:off x="2240432" y="4790652"/>
            <a:ext cx="2713318" cy="697758"/>
            <a:chOff x="1791871" y="4886218"/>
            <a:chExt cx="2767726" cy="711750"/>
          </a:xfrm>
          <a:solidFill>
            <a:schemeClr val="tx2"/>
          </a:solidFill>
        </p:grpSpPr>
        <p:sp>
          <p:nvSpPr>
            <p:cNvPr id="1461" name="Shape 1461"/>
            <p:cNvSpPr/>
            <p:nvPr/>
          </p:nvSpPr>
          <p:spPr>
            <a:xfrm rot="-5400000">
              <a:off x="3090912" y="4129283"/>
              <a:ext cx="324380" cy="2612991"/>
            </a:xfrm>
            <a:prstGeom prst="downArrow">
              <a:avLst>
                <a:gd name="adj1" fmla="val 50000"/>
                <a:gd name="adj2" fmla="val 50000"/>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sp>
          <p:nvSpPr>
            <p:cNvPr id="1462" name="Shape 1462"/>
            <p:cNvSpPr/>
            <p:nvPr/>
          </p:nvSpPr>
          <p:spPr>
            <a:xfrm rot="-5400000">
              <a:off x="1553666" y="5124422"/>
              <a:ext cx="631137" cy="154727"/>
            </a:xfrm>
            <a:prstGeom prst="rect">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grpSp>
      <p:grpSp>
        <p:nvGrpSpPr>
          <p:cNvPr id="1463" name="Shape 1463"/>
          <p:cNvGrpSpPr/>
          <p:nvPr/>
        </p:nvGrpSpPr>
        <p:grpSpPr>
          <a:xfrm>
            <a:off x="4953752" y="4898669"/>
            <a:ext cx="2867137" cy="1701034"/>
            <a:chOff x="4559598" y="4996401"/>
            <a:chExt cx="2924629" cy="1735143"/>
          </a:xfrm>
        </p:grpSpPr>
        <p:sp>
          <p:nvSpPr>
            <p:cNvPr id="1464" name="Shape 1464"/>
            <p:cNvSpPr txBox="1"/>
            <p:nvPr/>
          </p:nvSpPr>
          <p:spPr>
            <a:xfrm>
              <a:off x="4559598" y="6057514"/>
              <a:ext cx="2924629" cy="674030"/>
            </a:xfrm>
            <a:prstGeom prst="rect">
              <a:avLst/>
            </a:prstGeom>
            <a:noFill/>
            <a:ln>
              <a:noFill/>
            </a:ln>
          </p:spPr>
          <p:txBody>
            <a:bodyPr lIns="89628" tIns="44802" rIns="89628" bIns="44802" anchor="t" anchorCtr="0">
              <a:noAutofit/>
            </a:bodyPr>
            <a:lstStyle/>
            <a:p>
              <a:pPr defTabSz="914367">
                <a:lnSpc>
                  <a:spcPct val="90000"/>
                </a:lnSpc>
                <a:buClr>
                  <a:srgbClr val="5C2D91"/>
                </a:buClr>
                <a:buSzPct val="25000"/>
                <a:defRPr/>
              </a:pPr>
              <a:r>
                <a:rPr lang="en" sz="1372" b="1">
                  <a:solidFill>
                    <a:srgbClr val="0078D7"/>
                  </a:solidFill>
                  <a:latin typeface="Quattrocento Sans"/>
                  <a:ea typeface="Quattrocento Sans"/>
                  <a:cs typeface="Quattrocento Sans"/>
                  <a:sym typeface="Quattrocento Sans"/>
                </a:rPr>
                <a:t>DEVELOPERS</a:t>
              </a:r>
              <a:r>
                <a:rPr lang="en" sz="1372">
                  <a:solidFill>
                    <a:srgbClr val="0078D7"/>
                  </a:solidFill>
                  <a:latin typeface="Quattrocento Sans"/>
                  <a:ea typeface="Quattrocento Sans"/>
                  <a:cs typeface="Quattrocento Sans"/>
                  <a:sym typeface="Quattrocento Sans"/>
                </a:rPr>
                <a:t> push containers </a:t>
              </a:r>
              <a:br>
                <a:rPr lang="en" sz="1372">
                  <a:solidFill>
                    <a:srgbClr val="0078D7"/>
                  </a:solidFill>
                  <a:latin typeface="Quattrocento Sans"/>
                  <a:ea typeface="Quattrocento Sans"/>
                  <a:cs typeface="Quattrocento Sans"/>
                  <a:sym typeface="Quattrocento Sans"/>
                </a:rPr>
              </a:br>
              <a:r>
                <a:rPr lang="en" sz="1372">
                  <a:solidFill>
                    <a:srgbClr val="0078D7"/>
                  </a:solidFill>
                  <a:latin typeface="Quattrocento Sans"/>
                  <a:ea typeface="Quattrocento Sans"/>
                  <a:cs typeface="Quattrocento Sans"/>
                  <a:sym typeface="Quattrocento Sans"/>
                </a:rPr>
                <a:t>to central repository.</a:t>
              </a:r>
            </a:p>
            <a:p>
              <a:pPr defTabSz="914367">
                <a:lnSpc>
                  <a:spcPct val="90000"/>
                </a:lnSpc>
                <a:buClr>
                  <a:srgbClr val="5C2D91"/>
                </a:buClr>
                <a:defRPr/>
              </a:pPr>
              <a:endParaRPr sz="1372">
                <a:solidFill>
                  <a:srgbClr val="0078D7"/>
                </a:solidFill>
                <a:latin typeface="Quattrocento Sans"/>
                <a:ea typeface="Quattrocento Sans"/>
                <a:cs typeface="Quattrocento Sans"/>
                <a:sym typeface="Quattrocento Sans"/>
              </a:endParaRPr>
            </a:p>
          </p:txBody>
        </p:sp>
        <p:sp>
          <p:nvSpPr>
            <p:cNvPr id="1465" name="Shape 1465"/>
            <p:cNvSpPr/>
            <p:nvPr/>
          </p:nvSpPr>
          <p:spPr>
            <a:xfrm>
              <a:off x="5133975" y="4996401"/>
              <a:ext cx="1280587" cy="914400"/>
            </a:xfrm>
            <a:prstGeom prst="can">
              <a:avLst>
                <a:gd name="adj" fmla="val 16232"/>
              </a:avLst>
            </a:prstGeom>
            <a:noFill/>
            <a:ln w="38100" cap="flat" cmpd="sng">
              <a:solidFill>
                <a:srgbClr val="000000"/>
              </a:solidFill>
              <a:prstDash val="solid"/>
              <a:round/>
              <a:headEnd type="none" w="med" len="med"/>
              <a:tailEnd type="none" w="med" len="med"/>
            </a:ln>
          </p:spPr>
          <p:txBody>
            <a:bodyPr lIns="179207" tIns="143326" rIns="179207" bIns="143326"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sp>
          <p:nvSpPr>
            <p:cNvPr id="1466" name="Shape 1466"/>
            <p:cNvSpPr/>
            <p:nvPr/>
          </p:nvSpPr>
          <p:spPr>
            <a:xfrm>
              <a:off x="5819775" y="5302789"/>
              <a:ext cx="425449" cy="425449"/>
            </a:xfrm>
            <a:custGeom>
              <a:avLst/>
              <a:gdLst/>
              <a:ahLst/>
              <a:cxnLst/>
              <a:rect l="0" t="0" r="0" b="0"/>
              <a:pathLst>
                <a:path w="120000" h="120000" extrusionOk="0">
                  <a:moveTo>
                    <a:pt x="60000" y="0"/>
                  </a:moveTo>
                  <a:lnTo>
                    <a:pt x="17910" y="26417"/>
                  </a:lnTo>
                  <a:lnTo>
                    <a:pt x="0" y="26417"/>
                  </a:lnTo>
                  <a:lnTo>
                    <a:pt x="0" y="120000"/>
                  </a:lnTo>
                  <a:lnTo>
                    <a:pt x="120000" y="120000"/>
                  </a:lnTo>
                  <a:lnTo>
                    <a:pt x="120000" y="26417"/>
                  </a:lnTo>
                  <a:lnTo>
                    <a:pt x="102089" y="26417"/>
                  </a:lnTo>
                  <a:lnTo>
                    <a:pt x="60000" y="0"/>
                  </a:lnTo>
                  <a:close/>
                  <a:moveTo>
                    <a:pt x="22388" y="37611"/>
                  </a:moveTo>
                  <a:lnTo>
                    <a:pt x="56417" y="61791"/>
                  </a:lnTo>
                  <a:lnTo>
                    <a:pt x="56417" y="94925"/>
                  </a:lnTo>
                  <a:lnTo>
                    <a:pt x="22388" y="71194"/>
                  </a:lnTo>
                  <a:lnTo>
                    <a:pt x="22388" y="37611"/>
                  </a:lnTo>
                  <a:close/>
                  <a:moveTo>
                    <a:pt x="63582" y="61791"/>
                  </a:moveTo>
                  <a:lnTo>
                    <a:pt x="97611" y="37611"/>
                  </a:lnTo>
                  <a:lnTo>
                    <a:pt x="97611" y="71194"/>
                  </a:lnTo>
                  <a:lnTo>
                    <a:pt x="63582" y="94925"/>
                  </a:lnTo>
                  <a:lnTo>
                    <a:pt x="63582" y="61791"/>
                  </a:lnTo>
                  <a:close/>
                  <a:moveTo>
                    <a:pt x="94925" y="30895"/>
                  </a:moveTo>
                  <a:lnTo>
                    <a:pt x="60000" y="55522"/>
                  </a:lnTo>
                  <a:lnTo>
                    <a:pt x="25074" y="30895"/>
                  </a:lnTo>
                  <a:lnTo>
                    <a:pt x="60000" y="8507"/>
                  </a:lnTo>
                  <a:lnTo>
                    <a:pt x="94925" y="30895"/>
                  </a:lnTo>
                  <a:close/>
                  <a:moveTo>
                    <a:pt x="112388" y="112388"/>
                  </a:moveTo>
                  <a:lnTo>
                    <a:pt x="7611" y="112388"/>
                  </a:lnTo>
                  <a:lnTo>
                    <a:pt x="7611" y="33582"/>
                  </a:lnTo>
                  <a:lnTo>
                    <a:pt x="14776" y="33582"/>
                  </a:lnTo>
                  <a:lnTo>
                    <a:pt x="14776" y="75223"/>
                  </a:lnTo>
                  <a:lnTo>
                    <a:pt x="60000" y="106119"/>
                  </a:lnTo>
                  <a:lnTo>
                    <a:pt x="105223" y="75223"/>
                  </a:lnTo>
                  <a:lnTo>
                    <a:pt x="105223" y="33582"/>
                  </a:lnTo>
                  <a:lnTo>
                    <a:pt x="112388" y="33582"/>
                  </a:lnTo>
                  <a:lnTo>
                    <a:pt x="112388" y="112388"/>
                  </a:lnTo>
                  <a:close/>
                </a:path>
              </a:pathLst>
            </a:custGeom>
            <a:solidFill>
              <a:srgbClr val="000000"/>
            </a:solidFill>
            <a:ln w="9525" cap="flat" cmpd="sng">
              <a:solidFill>
                <a:srgbClr val="000000"/>
              </a:solidFill>
              <a:prstDash val="solid"/>
              <a:round/>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sp>
          <p:nvSpPr>
            <p:cNvPr id="1467" name="Shape 1467"/>
            <p:cNvSpPr/>
            <p:nvPr/>
          </p:nvSpPr>
          <p:spPr>
            <a:xfrm>
              <a:off x="5282614" y="5302789"/>
              <a:ext cx="425449" cy="425449"/>
            </a:xfrm>
            <a:custGeom>
              <a:avLst/>
              <a:gdLst/>
              <a:ahLst/>
              <a:cxnLst/>
              <a:rect l="0" t="0" r="0" b="0"/>
              <a:pathLst>
                <a:path w="120000" h="120000" extrusionOk="0">
                  <a:moveTo>
                    <a:pt x="60000" y="0"/>
                  </a:moveTo>
                  <a:lnTo>
                    <a:pt x="17910" y="26417"/>
                  </a:lnTo>
                  <a:lnTo>
                    <a:pt x="0" y="26417"/>
                  </a:lnTo>
                  <a:lnTo>
                    <a:pt x="0" y="120000"/>
                  </a:lnTo>
                  <a:lnTo>
                    <a:pt x="120000" y="120000"/>
                  </a:lnTo>
                  <a:lnTo>
                    <a:pt x="120000" y="26417"/>
                  </a:lnTo>
                  <a:lnTo>
                    <a:pt x="102089" y="26417"/>
                  </a:lnTo>
                  <a:lnTo>
                    <a:pt x="60000" y="0"/>
                  </a:lnTo>
                  <a:close/>
                  <a:moveTo>
                    <a:pt x="22388" y="37611"/>
                  </a:moveTo>
                  <a:lnTo>
                    <a:pt x="56417" y="61791"/>
                  </a:lnTo>
                  <a:lnTo>
                    <a:pt x="56417" y="94925"/>
                  </a:lnTo>
                  <a:lnTo>
                    <a:pt x="22388" y="71194"/>
                  </a:lnTo>
                  <a:lnTo>
                    <a:pt x="22388" y="37611"/>
                  </a:lnTo>
                  <a:close/>
                  <a:moveTo>
                    <a:pt x="63582" y="61791"/>
                  </a:moveTo>
                  <a:lnTo>
                    <a:pt x="97611" y="37611"/>
                  </a:lnTo>
                  <a:lnTo>
                    <a:pt x="97611" y="71194"/>
                  </a:lnTo>
                  <a:lnTo>
                    <a:pt x="63582" y="94925"/>
                  </a:lnTo>
                  <a:lnTo>
                    <a:pt x="63582" y="61791"/>
                  </a:lnTo>
                  <a:close/>
                  <a:moveTo>
                    <a:pt x="94925" y="30895"/>
                  </a:moveTo>
                  <a:lnTo>
                    <a:pt x="60000" y="55522"/>
                  </a:lnTo>
                  <a:lnTo>
                    <a:pt x="25074" y="30895"/>
                  </a:lnTo>
                  <a:lnTo>
                    <a:pt x="60000" y="8507"/>
                  </a:lnTo>
                  <a:lnTo>
                    <a:pt x="94925" y="30895"/>
                  </a:lnTo>
                  <a:close/>
                  <a:moveTo>
                    <a:pt x="112388" y="112388"/>
                  </a:moveTo>
                  <a:lnTo>
                    <a:pt x="7611" y="112388"/>
                  </a:lnTo>
                  <a:lnTo>
                    <a:pt x="7611" y="33582"/>
                  </a:lnTo>
                  <a:lnTo>
                    <a:pt x="14776" y="33582"/>
                  </a:lnTo>
                  <a:lnTo>
                    <a:pt x="14776" y="75223"/>
                  </a:lnTo>
                  <a:lnTo>
                    <a:pt x="60000" y="106119"/>
                  </a:lnTo>
                  <a:lnTo>
                    <a:pt x="105223" y="75223"/>
                  </a:lnTo>
                  <a:lnTo>
                    <a:pt x="105223" y="33582"/>
                  </a:lnTo>
                  <a:lnTo>
                    <a:pt x="112388" y="33582"/>
                  </a:lnTo>
                  <a:lnTo>
                    <a:pt x="112388" y="112388"/>
                  </a:lnTo>
                  <a:close/>
                </a:path>
              </a:pathLst>
            </a:custGeom>
            <a:solidFill>
              <a:srgbClr val="000000"/>
            </a:solidFill>
            <a:ln w="9525" cap="flat" cmpd="sng">
              <a:solidFill>
                <a:srgbClr val="000000"/>
              </a:solidFill>
              <a:prstDash val="solid"/>
              <a:round/>
              <a:headEnd type="none" w="med" len="med"/>
              <a:tailEnd type="none" w="med" len="med"/>
            </a:ln>
          </p:spPr>
          <p:txBody>
            <a:bodyPr lIns="89628" tIns="44802" rIns="89628" bIns="44802" anchor="t" anchorCtr="0">
              <a:noAutofit/>
            </a:bodyPr>
            <a:lstStyle/>
            <a:p>
              <a:pPr defTabSz="914367">
                <a:buClr>
                  <a:srgbClr val="000000"/>
                </a:buClr>
                <a:defRPr/>
              </a:pPr>
              <a:endParaRPr sz="1866">
                <a:solidFill>
                  <a:srgbClr val="000000"/>
                </a:solidFill>
                <a:latin typeface="Arial"/>
                <a:ea typeface="Arial"/>
                <a:cs typeface="Arial"/>
                <a:sym typeface="Arial"/>
              </a:endParaRPr>
            </a:p>
          </p:txBody>
        </p:sp>
      </p:grpSp>
      <p:grpSp>
        <p:nvGrpSpPr>
          <p:cNvPr id="1468" name="Shape 1468"/>
          <p:cNvGrpSpPr/>
          <p:nvPr/>
        </p:nvGrpSpPr>
        <p:grpSpPr>
          <a:xfrm>
            <a:off x="7511510" y="4780857"/>
            <a:ext cx="2589106" cy="622159"/>
            <a:chOff x="7168644" y="4748687"/>
            <a:chExt cx="2641023" cy="634635"/>
          </a:xfrm>
          <a:solidFill>
            <a:schemeClr val="tx2"/>
          </a:solidFill>
        </p:grpSpPr>
        <p:sp>
          <p:nvSpPr>
            <p:cNvPr id="1469" name="Shape 1469"/>
            <p:cNvSpPr/>
            <p:nvPr/>
          </p:nvSpPr>
          <p:spPr>
            <a:xfrm rot="10800000">
              <a:off x="7168644" y="5228595"/>
              <a:ext cx="2401241" cy="154727"/>
            </a:xfrm>
            <a:prstGeom prst="rect">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sp>
          <p:nvSpPr>
            <p:cNvPr id="1470" name="Shape 1470"/>
            <p:cNvSpPr/>
            <p:nvPr/>
          </p:nvSpPr>
          <p:spPr>
            <a:xfrm rot="10800000">
              <a:off x="9485286" y="4748687"/>
              <a:ext cx="324380" cy="634635"/>
            </a:xfrm>
            <a:prstGeom prst="downArrow">
              <a:avLst>
                <a:gd name="adj1" fmla="val 50000"/>
                <a:gd name="adj2" fmla="val 50000"/>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grpSp>
      <p:grpSp>
        <p:nvGrpSpPr>
          <p:cNvPr id="1471" name="Shape 1471"/>
          <p:cNvGrpSpPr/>
          <p:nvPr/>
        </p:nvGrpSpPr>
        <p:grpSpPr>
          <a:xfrm rot="10800000">
            <a:off x="7282531" y="2093940"/>
            <a:ext cx="2713318" cy="697758"/>
            <a:chOff x="8348436" y="1541553"/>
            <a:chExt cx="2767726" cy="711749"/>
          </a:xfrm>
          <a:solidFill>
            <a:schemeClr val="tx2"/>
          </a:solidFill>
        </p:grpSpPr>
        <p:sp>
          <p:nvSpPr>
            <p:cNvPr id="1472" name="Shape 1472"/>
            <p:cNvSpPr/>
            <p:nvPr/>
          </p:nvSpPr>
          <p:spPr>
            <a:xfrm rot="-5400000">
              <a:off x="9647476" y="784617"/>
              <a:ext cx="324380" cy="2612991"/>
            </a:xfrm>
            <a:prstGeom prst="downArrow">
              <a:avLst>
                <a:gd name="adj1" fmla="val 50000"/>
                <a:gd name="adj2" fmla="val 50000"/>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sp>
          <p:nvSpPr>
            <p:cNvPr id="1473" name="Shape 1473"/>
            <p:cNvSpPr/>
            <p:nvPr/>
          </p:nvSpPr>
          <p:spPr>
            <a:xfrm rot="-5400000">
              <a:off x="8111397" y="1778592"/>
              <a:ext cx="628805" cy="154727"/>
            </a:xfrm>
            <a:prstGeom prst="rect">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grpSp>
      <p:grpSp>
        <p:nvGrpSpPr>
          <p:cNvPr id="1474" name="Shape 1474"/>
          <p:cNvGrpSpPr/>
          <p:nvPr/>
        </p:nvGrpSpPr>
        <p:grpSpPr>
          <a:xfrm rot="10800000">
            <a:off x="2121384" y="2132910"/>
            <a:ext cx="2589106" cy="622159"/>
            <a:chOff x="7168644" y="4748687"/>
            <a:chExt cx="2641023" cy="634635"/>
          </a:xfrm>
          <a:solidFill>
            <a:schemeClr val="tx2"/>
          </a:solidFill>
        </p:grpSpPr>
        <p:sp>
          <p:nvSpPr>
            <p:cNvPr id="1475" name="Shape 1475"/>
            <p:cNvSpPr/>
            <p:nvPr/>
          </p:nvSpPr>
          <p:spPr>
            <a:xfrm rot="10800000">
              <a:off x="7168644" y="5228595"/>
              <a:ext cx="2401241" cy="154727"/>
            </a:xfrm>
            <a:prstGeom prst="rect">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sp>
          <p:nvSpPr>
            <p:cNvPr id="1476" name="Shape 1476"/>
            <p:cNvSpPr/>
            <p:nvPr/>
          </p:nvSpPr>
          <p:spPr>
            <a:xfrm rot="10800000">
              <a:off x="9485286" y="4748687"/>
              <a:ext cx="324380" cy="634635"/>
            </a:xfrm>
            <a:prstGeom prst="downArrow">
              <a:avLst>
                <a:gd name="adj1" fmla="val 50000"/>
                <a:gd name="adj2" fmla="val 50000"/>
              </a:avLst>
            </a:prstGeom>
            <a:grpFill/>
            <a:ln>
              <a:noFill/>
            </a:ln>
          </p:spPr>
          <p:txBody>
            <a:bodyPr lIns="182834" tIns="146267" rIns="182834" bIns="146267" anchor="t" anchorCtr="0">
              <a:noAutofit/>
            </a:bodyPr>
            <a:lstStyle/>
            <a:p>
              <a:pPr algn="ctr" defTabSz="914367">
                <a:lnSpc>
                  <a:spcPct val="90000"/>
                </a:lnSpc>
                <a:buClr>
                  <a:srgbClr val="000000"/>
                </a:buClr>
                <a:defRPr/>
              </a:pPr>
              <a:endParaRPr sz="2400">
                <a:solidFill>
                  <a:srgbClr val="FFFFFF"/>
                </a:solidFill>
                <a:latin typeface="Quattrocento Sans"/>
                <a:ea typeface="Quattrocento Sans"/>
                <a:cs typeface="Quattrocento Sans"/>
                <a:sym typeface="Quattrocento Sans"/>
              </a:endParaRPr>
            </a:p>
          </p:txBody>
        </p:sp>
      </p:grpSp>
      <p:sp>
        <p:nvSpPr>
          <p:cNvPr id="53" name="TextBox 52"/>
          <p:cNvSpPr txBox="1"/>
          <p:nvPr/>
        </p:nvSpPr>
        <p:spPr>
          <a:xfrm>
            <a:off x="1078300" y="425569"/>
            <a:ext cx="7203057" cy="646331"/>
          </a:xfrm>
          <a:prstGeom prst="rect">
            <a:avLst/>
          </a:prstGeom>
          <a:noFill/>
        </p:spPr>
        <p:txBody>
          <a:bodyPr wrap="square" rtlCol="0">
            <a:spAutoFit/>
          </a:bodyPr>
          <a:lstStyle/>
          <a:p>
            <a:r>
              <a:rPr lang="en-GB" sz="3600" b="1" dirty="0">
                <a:latin typeface="Segoe UI Light" panose="020B0502040204020203" pitchFamily="34" charset="0"/>
                <a:cs typeface="Segoe UI Light" panose="020B0502040204020203" pitchFamily="34" charset="0"/>
              </a:rPr>
              <a:t>Why would you use Containers?</a:t>
            </a:r>
            <a:endParaRPr lang="en-GB" sz="28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9447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9"/>
                                        </p:tgtEl>
                                        <p:attrNameLst>
                                          <p:attrName>style.visibility</p:attrName>
                                        </p:attrNameLst>
                                      </p:cBhvr>
                                      <p:to>
                                        <p:strVal val="visible"/>
                                      </p:to>
                                    </p:set>
                                    <p:animEffect transition="in" filter="fade">
                                      <p:cBhvr>
                                        <p:cTn id="7" dur="500"/>
                                        <p:tgtEl>
                                          <p:spTgt spid="1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0"/>
                                        </p:tgtEl>
                                        <p:attrNameLst>
                                          <p:attrName>style.visibility</p:attrName>
                                        </p:attrNameLst>
                                      </p:cBhvr>
                                      <p:to>
                                        <p:strVal val="visible"/>
                                      </p:to>
                                    </p:set>
                                    <p:animEffect transition="in" filter="fade">
                                      <p:cBhvr>
                                        <p:cTn id="12" dur="500"/>
                                        <p:tgtEl>
                                          <p:spTgt spid="1460"/>
                                        </p:tgtEl>
                                      </p:cBhvr>
                                    </p:animEffect>
                                  </p:childTnLst>
                                </p:cTn>
                              </p:par>
                              <p:par>
                                <p:cTn id="13" presetID="10" presetClass="entr" presetSubtype="0" fill="hold" nodeType="withEffect">
                                  <p:stCondLst>
                                    <p:cond delay="0"/>
                                  </p:stCondLst>
                                  <p:childTnLst>
                                    <p:set>
                                      <p:cBhvr>
                                        <p:cTn id="14" dur="1" fill="hold">
                                          <p:stCondLst>
                                            <p:cond delay="0"/>
                                          </p:stCondLst>
                                        </p:cTn>
                                        <p:tgtEl>
                                          <p:spTgt spid="1463"/>
                                        </p:tgtEl>
                                        <p:attrNameLst>
                                          <p:attrName>style.visibility</p:attrName>
                                        </p:attrNameLst>
                                      </p:cBhvr>
                                      <p:to>
                                        <p:strVal val="visible"/>
                                      </p:to>
                                    </p:set>
                                    <p:animEffect transition="in" filter="fade">
                                      <p:cBhvr>
                                        <p:cTn id="15" dur="500"/>
                                        <p:tgtEl>
                                          <p:spTgt spid="146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68"/>
                                        </p:tgtEl>
                                        <p:attrNameLst>
                                          <p:attrName>style.visibility</p:attrName>
                                        </p:attrNameLst>
                                      </p:cBhvr>
                                      <p:to>
                                        <p:strVal val="visible"/>
                                      </p:to>
                                    </p:set>
                                    <p:animEffect transition="in" filter="fade">
                                      <p:cBhvr>
                                        <p:cTn id="20" dur="500"/>
                                        <p:tgtEl>
                                          <p:spTgt spid="1468"/>
                                        </p:tgtEl>
                                      </p:cBhvr>
                                    </p:animEffect>
                                  </p:childTnLst>
                                </p:cTn>
                              </p:par>
                              <p:par>
                                <p:cTn id="21" presetID="10" presetClass="entr" presetSubtype="0" fill="hold" nodeType="withEffect">
                                  <p:stCondLst>
                                    <p:cond delay="0"/>
                                  </p:stCondLst>
                                  <p:childTnLst>
                                    <p:set>
                                      <p:cBhvr>
                                        <p:cTn id="22" dur="1" fill="hold">
                                          <p:stCondLst>
                                            <p:cond delay="0"/>
                                          </p:stCondLst>
                                        </p:cTn>
                                        <p:tgtEl>
                                          <p:spTgt spid="1444"/>
                                        </p:tgtEl>
                                        <p:attrNameLst>
                                          <p:attrName>style.visibility</p:attrName>
                                        </p:attrNameLst>
                                      </p:cBhvr>
                                      <p:to>
                                        <p:strVal val="visible"/>
                                      </p:to>
                                    </p:set>
                                    <p:animEffect transition="in" filter="fade">
                                      <p:cBhvr>
                                        <p:cTn id="23" dur="500"/>
                                        <p:tgtEl>
                                          <p:spTgt spid="1444"/>
                                        </p:tgtEl>
                                      </p:cBhvr>
                                    </p:animEffect>
                                  </p:childTnLst>
                                </p:cTn>
                              </p:par>
                              <p:par>
                                <p:cTn id="24" presetID="10" presetClass="entr" presetSubtype="0" fill="hold" nodeType="withEffect">
                                  <p:stCondLst>
                                    <p:cond delay="0"/>
                                  </p:stCondLst>
                                  <p:childTnLst>
                                    <p:set>
                                      <p:cBhvr>
                                        <p:cTn id="25" dur="1" fill="hold">
                                          <p:stCondLst>
                                            <p:cond delay="0"/>
                                          </p:stCondLst>
                                        </p:cTn>
                                        <p:tgtEl>
                                          <p:spTgt spid="1471"/>
                                        </p:tgtEl>
                                        <p:attrNameLst>
                                          <p:attrName>style.visibility</p:attrName>
                                        </p:attrNameLst>
                                      </p:cBhvr>
                                      <p:to>
                                        <p:strVal val="visible"/>
                                      </p:to>
                                    </p:set>
                                    <p:animEffect transition="in" filter="fade">
                                      <p:cBhvr>
                                        <p:cTn id="26" dur="500"/>
                                        <p:tgtEl>
                                          <p:spTgt spid="1471"/>
                                        </p:tgtEl>
                                      </p:cBhvr>
                                    </p:animEffect>
                                  </p:childTnLst>
                                </p:cTn>
                              </p:par>
                              <p:par>
                                <p:cTn id="27" presetID="10" presetClass="entr" presetSubtype="0" fill="hold" nodeType="withEffect">
                                  <p:stCondLst>
                                    <p:cond delay="0"/>
                                  </p:stCondLst>
                                  <p:childTnLst>
                                    <p:set>
                                      <p:cBhvr>
                                        <p:cTn id="28" dur="1" fill="hold">
                                          <p:stCondLst>
                                            <p:cond delay="0"/>
                                          </p:stCondLst>
                                        </p:cTn>
                                        <p:tgtEl>
                                          <p:spTgt spid="1429"/>
                                        </p:tgtEl>
                                        <p:attrNameLst>
                                          <p:attrName>style.visibility</p:attrName>
                                        </p:attrNameLst>
                                      </p:cBhvr>
                                      <p:to>
                                        <p:strVal val="visible"/>
                                      </p:to>
                                    </p:set>
                                    <p:animEffect transition="in" filter="fade">
                                      <p:cBhvr>
                                        <p:cTn id="29" dur="500"/>
                                        <p:tgtEl>
                                          <p:spTgt spid="1429"/>
                                        </p:tgtEl>
                                      </p:cBhvr>
                                    </p:animEffect>
                                  </p:childTnLst>
                                </p:cTn>
                              </p:par>
                              <p:par>
                                <p:cTn id="30" presetID="10" presetClass="entr" presetSubtype="0" fill="hold" nodeType="withEffect">
                                  <p:stCondLst>
                                    <p:cond delay="0"/>
                                  </p:stCondLst>
                                  <p:childTnLst>
                                    <p:set>
                                      <p:cBhvr>
                                        <p:cTn id="31" dur="1" fill="hold">
                                          <p:stCondLst>
                                            <p:cond delay="0"/>
                                          </p:stCondLst>
                                        </p:cTn>
                                        <p:tgtEl>
                                          <p:spTgt spid="1474"/>
                                        </p:tgtEl>
                                        <p:attrNameLst>
                                          <p:attrName>style.visibility</p:attrName>
                                        </p:attrNameLst>
                                      </p:cBhvr>
                                      <p:to>
                                        <p:strVal val="visible"/>
                                      </p:to>
                                    </p:set>
                                    <p:animEffect transition="in" filter="fade">
                                      <p:cBhvr>
                                        <p:cTn id="32" dur="500"/>
                                        <p:tgtEl>
                                          <p:spTgt spid="1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1649</Words>
  <Application>Microsoft Office PowerPoint</Application>
  <PresentationFormat>Widescreen</PresentationFormat>
  <Paragraphs>382</Paragraphs>
  <Slides>29</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Calibri Light</vt:lpstr>
      <vt:lpstr>Consolas</vt:lpstr>
      <vt:lpstr>Quattrocento Sans</vt:lpstr>
      <vt:lpstr>Segoe UI</vt:lpstr>
      <vt:lpstr>Segoe UI Light</vt:lpstr>
      <vt:lpstr>Segoe UI Semibold</vt:lpstr>
      <vt:lpstr>Segoe UI Semilight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Podesta</dc:creator>
  <cp:lastModifiedBy>Karl Podesta</cp:lastModifiedBy>
  <cp:revision>37</cp:revision>
  <dcterms:created xsi:type="dcterms:W3CDTF">2017-03-01T08:45:23Z</dcterms:created>
  <dcterms:modified xsi:type="dcterms:W3CDTF">2017-03-02T08:28:51Z</dcterms:modified>
</cp:coreProperties>
</file>