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79" r:id="rId2"/>
    <p:sldId id="280" r:id="rId3"/>
    <p:sldId id="281" r:id="rId4"/>
    <p:sldId id="292" r:id="rId5"/>
    <p:sldId id="282" r:id="rId6"/>
    <p:sldId id="294" r:id="rId7"/>
    <p:sldId id="293" r:id="rId8"/>
    <p:sldId id="284" r:id="rId9"/>
    <p:sldId id="295" r:id="rId10"/>
    <p:sldId id="296" r:id="rId11"/>
    <p:sldId id="297" r:id="rId12"/>
    <p:sldId id="298" r:id="rId13"/>
    <p:sldId id="299" r:id="rId14"/>
    <p:sldId id="300" r:id="rId15"/>
    <p:sldId id="270" r:id="rId16"/>
    <p:sldId id="273" r:id="rId17"/>
    <p:sldId id="275" r:id="rId18"/>
    <p:sldId id="286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3" r:id="rId30"/>
    <p:sldId id="312" r:id="rId31"/>
  </p:sldIdLst>
  <p:sldSz cx="9144000" cy="6858000" type="screen4x3"/>
  <p:notesSz cx="6669088" cy="9774238"/>
  <p:defaultTextStyle>
    <a:defPPr>
      <a:defRPr lang="lv-LV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ējs stils 2 - izcēlum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>
        <p:scale>
          <a:sx n="66" d="100"/>
          <a:sy n="66" d="100"/>
        </p:scale>
        <p:origin x="1398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/>
              <a:t>Noklikšķiniet, lai rediģētu šablona apakšvirsraksta stilu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93D6-68F0-4600-9E04-7CD3C315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BC9355-150C-4AE7-85D9-072C64BE2FEE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230A-33A3-448B-8508-8D0F0AF4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5445E-865F-414F-AD29-9F936976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15D52-82FD-4DB0-B8B9-00DB76F72BF6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CBF45D-8138-4D89-BF2A-5F2290C69705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36A61-FE4C-466C-80F7-A472219117C3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FEEF28-8F45-44EB-AFD6-0185228BDEDF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7FF01-FA21-48DA-886C-8E98131519C1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04973-31E4-4C90-B045-A21499000666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38577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77B689B-D86F-4C36-BEDA-EE11ECCF9653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83B187-2309-4F2F-9F2B-EB59BF2E4297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145B1-A315-4979-B744-82CEA2B84DCA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5D9177-4F8F-4BA5-A8DF-AEFDBC025891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3472E-3367-4C9C-8193-FDCD623AC27E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A09424-061D-492B-8FAA-B0DFE12147B6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0E511-DD3C-4F4D-8947-E2DDC1847139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517E3A-3FED-4DD1-AD18-276001FA897E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A96B3-D799-46E0-9A7C-8EA695280CEF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37AC94-3634-47D7-85E4-0FA9721D3A44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57FF8-B418-408C-B4ED-D82299B4CCCE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FEF17B-B89A-4C2C-8A32-B211AFD1C349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DA2B-76B7-483C-B798-3AE14F111A99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v-LV"/>
              <a:t>Rediģēt šablona virsraksta stilu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lv-LV" noProof="0"/>
              <a:t>Noklikšķiniet uz ikonas, lai pievienotu attēlu</a:t>
            </a:r>
            <a:endParaRPr lang="lt-L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FFD714-ACC3-4016-A4D1-150150DBC14A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1FE01-D179-4B24-ADFD-1586140E7FC1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upa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1487"/>
            <a:chExt cx="9144000" cy="6857999"/>
          </a:xfrm>
        </p:grpSpPr>
        <p:pic>
          <p:nvPicPr>
            <p:cNvPr id="1032" name="Attēls 1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0" y="1487"/>
              <a:ext cx="914400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7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383463" y="136627"/>
              <a:ext cx="1245119" cy="1174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46063" y="112137"/>
            <a:ext cx="713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/>
              <a:t>Rediģēt šablona virsraksta stilu</a:t>
            </a:r>
            <a:endParaRPr lang="lt-LT" altLang="lv-LV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/>
              <a:t>Noklikšķiniet, lai rediģētu šablona teksta stilus</a:t>
            </a:r>
          </a:p>
          <a:p>
            <a:pPr lvl="1"/>
            <a:r>
              <a:rPr lang="lv-LV" altLang="lv-LV"/>
              <a:t>Otrais līmenis</a:t>
            </a:r>
          </a:p>
          <a:p>
            <a:pPr lvl="2"/>
            <a:r>
              <a:rPr lang="lv-LV" altLang="lv-LV"/>
              <a:t>Trešais līmenis</a:t>
            </a:r>
          </a:p>
          <a:p>
            <a:pPr lvl="3"/>
            <a:r>
              <a:rPr lang="lv-LV" altLang="lv-LV"/>
              <a:t>Ceturtais līmenis</a:t>
            </a:r>
          </a:p>
          <a:p>
            <a:pPr lvl="4"/>
            <a:r>
              <a:rPr lang="lv-LV" altLang="lv-LV"/>
              <a:t>Piektais līmenis</a:t>
            </a:r>
            <a:endParaRPr lang="lt-LT" alt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3049F-1799-43F6-883F-22553601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A9AE95F1-0B3A-4590-BD74-DC32E8703E8B}" type="datetime1">
              <a:rPr lang="lv-LV"/>
              <a:pPr/>
              <a:t>18.12.2019</a:t>
            </a:fld>
            <a:endParaRPr lang="lv-LV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A3488-03A6-4C9F-9F80-88B74C981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48706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lv-LV" dirty="0"/>
              <a:t>Bakalaura darba izstrādes seminārs 2012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2175-466F-4501-9294-5ACB9F801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5633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E6A1D2B-3BCB-457B-9A47-88BA2DA00AFA}" type="slidenum">
              <a:rPr lang="lv-LV" altLang="lv-LV"/>
              <a:pPr/>
              <a:t>‹#›</a:t>
            </a:fld>
            <a:endParaRPr lang="lv-LV" altLang="lv-LV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1F3A3A6-8198-45C2-904C-049FD4AD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7" y="136525"/>
            <a:ext cx="7137400" cy="1143000"/>
          </a:xfrm>
        </p:spPr>
        <p:txBody>
          <a:bodyPr/>
          <a:lstStyle/>
          <a:p>
            <a:r>
              <a:rPr lang="lv-LV" dirty="0"/>
              <a:t>Relāciju tabulas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FD99CD6-7079-4861-B3C7-CD2118A6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" y="1624012"/>
            <a:ext cx="9026434" cy="4525963"/>
          </a:xfrm>
        </p:spPr>
        <p:txBody>
          <a:bodyPr/>
          <a:lstStyle/>
          <a:p>
            <a:r>
              <a:rPr lang="lv-LV" sz="2800" dirty="0"/>
              <a:t>Relāciju tabulas bez indeksiem – </a:t>
            </a:r>
            <a:r>
              <a:rPr lang="lv-LV" sz="2800" b="1" dirty="0"/>
              <a:t>A</a:t>
            </a:r>
          </a:p>
          <a:p>
            <a:r>
              <a:rPr lang="lv-LV" sz="2800" dirty="0"/>
              <a:t>Relāciju tabulas ar indeksu tabulai Profesijas_1 </a:t>
            </a:r>
            <a:br>
              <a:rPr lang="lv-LV" sz="2800" dirty="0"/>
            </a:br>
            <a:r>
              <a:rPr lang="lv-LV" sz="2800" dirty="0"/>
              <a:t>(242 raksti) – </a:t>
            </a:r>
            <a:r>
              <a:rPr lang="lv-LV" sz="2800" b="1" dirty="0"/>
              <a:t>B</a:t>
            </a:r>
          </a:p>
          <a:p>
            <a:r>
              <a:rPr lang="lv-LV" sz="2800" dirty="0"/>
              <a:t>Relāciju tabulas ar indeksu tabulai Darbinieki_1 </a:t>
            </a:r>
            <a:br>
              <a:rPr lang="lv-LV" sz="2800" dirty="0"/>
            </a:br>
            <a:r>
              <a:rPr lang="lv-LV" sz="2800" dirty="0"/>
              <a:t>(100 000 raksti) – </a:t>
            </a:r>
            <a:r>
              <a:rPr lang="lv-LV" sz="2800" b="1" dirty="0"/>
              <a:t>C</a:t>
            </a:r>
          </a:p>
          <a:p>
            <a:r>
              <a:rPr lang="lv-LV" sz="2800" dirty="0"/>
              <a:t>Relāciju tabulas ar indeksiem tabulai Profesijas_1</a:t>
            </a:r>
            <a:br>
              <a:rPr lang="lv-LV" sz="2800" dirty="0"/>
            </a:br>
            <a:r>
              <a:rPr lang="lv-LV" sz="2800" dirty="0"/>
              <a:t>(242 raksti) un Darbinieki_1 (100 000 raksti) – </a:t>
            </a:r>
            <a:r>
              <a:rPr lang="lv-LV" sz="2800" b="1" dirty="0"/>
              <a:t>D</a:t>
            </a:r>
            <a:endParaRPr lang="lv-LV" sz="28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3CBD24A-F951-4F26-BE62-616ED5E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351772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 raksti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C</a:t>
            </a:r>
          </a:p>
          <a:p>
            <a:endParaRPr lang="lv-LV" b="1" dirty="0"/>
          </a:p>
          <a:p>
            <a:endParaRPr lang="lv-LV" b="1" dirty="0"/>
          </a:p>
          <a:p>
            <a:endParaRPr lang="lv-LV" sz="3600" b="1" dirty="0"/>
          </a:p>
          <a:p>
            <a:endParaRPr lang="lv-LV" sz="500" b="1" dirty="0"/>
          </a:p>
          <a:p>
            <a:r>
              <a:rPr lang="lv-LV" b="1" dirty="0"/>
              <a:t>D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10</a:t>
            </a:fld>
            <a:endParaRPr lang="lv-LV" altLang="lv-LV" dirty="0"/>
          </a:p>
        </p:txBody>
      </p:sp>
      <p:pic>
        <p:nvPicPr>
          <p:cNvPr id="9" name="Attēls 8">
            <a:extLst>
              <a:ext uri="{FF2B5EF4-FFF2-40B4-BE49-F238E27FC236}">
                <a16:creationId xmlns:a16="http://schemas.microsoft.com/office/drawing/2014/main" id="{4A8A4F83-9EEC-40C9-B7C5-1CA958DCD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22" y="3905950"/>
            <a:ext cx="6418941" cy="2575968"/>
          </a:xfrm>
          <a:prstGeom prst="rect">
            <a:avLst/>
          </a:prstGeom>
        </p:spPr>
      </p:pic>
      <p:pic>
        <p:nvPicPr>
          <p:cNvPr id="10" name="Attēls 9">
            <a:extLst>
              <a:ext uri="{FF2B5EF4-FFF2-40B4-BE49-F238E27FC236}">
                <a16:creationId xmlns:a16="http://schemas.microsoft.com/office/drawing/2014/main" id="{4F517AFB-784C-4008-A46E-6AAE8B0CB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1365084"/>
            <a:ext cx="6454775" cy="2472220"/>
          </a:xfrm>
          <a:prstGeom prst="rect">
            <a:avLst/>
          </a:prstGeom>
        </p:spPr>
      </p:pic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27420" y="3869582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aisnstūris 11">
            <a:extLst>
              <a:ext uri="{FF2B5EF4-FFF2-40B4-BE49-F238E27FC236}">
                <a16:creationId xmlns:a16="http://schemas.microsoft.com/office/drawing/2014/main" id="{E8F14333-93D6-4AA0-AB22-273BB628F917}"/>
              </a:ext>
            </a:extLst>
          </p:cNvPr>
          <p:cNvSpPr/>
          <p:nvPr/>
        </p:nvSpPr>
        <p:spPr>
          <a:xfrm>
            <a:off x="4988923" y="153758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aisnstūris 12">
            <a:extLst>
              <a:ext uri="{FF2B5EF4-FFF2-40B4-BE49-F238E27FC236}">
                <a16:creationId xmlns:a16="http://schemas.microsoft.com/office/drawing/2014/main" id="{C5D17ADE-BB94-4CE7-BC85-A3A1CD3C5121}"/>
              </a:ext>
            </a:extLst>
          </p:cNvPr>
          <p:cNvSpPr/>
          <p:nvPr/>
        </p:nvSpPr>
        <p:spPr>
          <a:xfrm>
            <a:off x="6974002" y="4046401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aisnstūris 14">
            <a:extLst>
              <a:ext uri="{FF2B5EF4-FFF2-40B4-BE49-F238E27FC236}">
                <a16:creationId xmlns:a16="http://schemas.microsoft.com/office/drawing/2014/main" id="{56BC674A-FA2B-4D13-8599-B164EE513F1A}"/>
              </a:ext>
            </a:extLst>
          </p:cNvPr>
          <p:cNvSpPr/>
          <p:nvPr/>
        </p:nvSpPr>
        <p:spPr>
          <a:xfrm>
            <a:off x="6952389" y="1513074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aisnstūris 15">
            <a:extLst>
              <a:ext uri="{FF2B5EF4-FFF2-40B4-BE49-F238E27FC236}">
                <a16:creationId xmlns:a16="http://schemas.microsoft.com/office/drawing/2014/main" id="{D26F9992-88BC-4725-8A58-F8798EC4B89D}"/>
              </a:ext>
            </a:extLst>
          </p:cNvPr>
          <p:cNvSpPr/>
          <p:nvPr/>
        </p:nvSpPr>
        <p:spPr>
          <a:xfrm>
            <a:off x="4988923" y="4048054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8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 raksts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darbinieki_1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profesijas_1 p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'Amy'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'Pierce'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11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62550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 raksts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b="1" dirty="0"/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12</a:t>
            </a:fld>
            <a:endParaRPr lang="lv-LV" altLang="lv-LV" dirty="0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3710" y="3860266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Attēls 4">
            <a:extLst>
              <a:ext uri="{FF2B5EF4-FFF2-40B4-BE49-F238E27FC236}">
                <a16:creationId xmlns:a16="http://schemas.microsoft.com/office/drawing/2014/main" id="{A7D900F0-5E70-4253-8263-9ED4A7B2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21" y="1482634"/>
            <a:ext cx="7277100" cy="1828800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0EC54C59-3EC6-4B32-B841-3A466F29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59" y="4000173"/>
            <a:ext cx="7286625" cy="2133600"/>
          </a:xfrm>
          <a:prstGeom prst="rect">
            <a:avLst/>
          </a:prstGeom>
        </p:spPr>
      </p:pic>
      <p:sp>
        <p:nvSpPr>
          <p:cNvPr id="10" name="Taisnstūris 9">
            <a:extLst>
              <a:ext uri="{FF2B5EF4-FFF2-40B4-BE49-F238E27FC236}">
                <a16:creationId xmlns:a16="http://schemas.microsoft.com/office/drawing/2014/main" id="{C997BCCD-455E-4981-B2FD-70B81DFC54E9}"/>
              </a:ext>
            </a:extLst>
          </p:cNvPr>
          <p:cNvSpPr/>
          <p:nvPr/>
        </p:nvSpPr>
        <p:spPr>
          <a:xfrm>
            <a:off x="5583283" y="165950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aisnstūris 10">
            <a:extLst>
              <a:ext uri="{FF2B5EF4-FFF2-40B4-BE49-F238E27FC236}">
                <a16:creationId xmlns:a16="http://schemas.microsoft.com/office/drawing/2014/main" id="{A81EE9BF-9BD9-4E4E-8068-89DA4D33E4E5}"/>
              </a:ext>
            </a:extLst>
          </p:cNvPr>
          <p:cNvSpPr/>
          <p:nvPr/>
        </p:nvSpPr>
        <p:spPr>
          <a:xfrm>
            <a:off x="7810547" y="165950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isnstūris 11">
            <a:extLst>
              <a:ext uri="{FF2B5EF4-FFF2-40B4-BE49-F238E27FC236}">
                <a16:creationId xmlns:a16="http://schemas.microsoft.com/office/drawing/2014/main" id="{F9B36C4C-9037-4D9B-82FE-9694B41954A0}"/>
              </a:ext>
            </a:extLst>
          </p:cNvPr>
          <p:cNvSpPr/>
          <p:nvPr/>
        </p:nvSpPr>
        <p:spPr>
          <a:xfrm>
            <a:off x="7810547" y="4165332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aisnstūris 12">
            <a:extLst>
              <a:ext uri="{FF2B5EF4-FFF2-40B4-BE49-F238E27FC236}">
                <a16:creationId xmlns:a16="http://schemas.microsoft.com/office/drawing/2014/main" id="{5626E230-139A-4EC8-8EA4-CBF8498354AC}"/>
              </a:ext>
            </a:extLst>
          </p:cNvPr>
          <p:cNvSpPr/>
          <p:nvPr/>
        </p:nvSpPr>
        <p:spPr>
          <a:xfrm>
            <a:off x="5556069" y="4165332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 raksts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C</a:t>
            </a:r>
          </a:p>
          <a:p>
            <a:endParaRPr lang="lv-LV" b="1" dirty="0"/>
          </a:p>
          <a:p>
            <a:endParaRPr lang="lv-LV" b="1" dirty="0"/>
          </a:p>
          <a:p>
            <a:endParaRPr lang="lv-LV" sz="3600" b="1" dirty="0"/>
          </a:p>
          <a:p>
            <a:endParaRPr lang="lv-LV" sz="500" b="1" dirty="0"/>
          </a:p>
          <a:p>
            <a:r>
              <a:rPr lang="lv-LV" b="1" dirty="0"/>
              <a:t>D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13</a:t>
            </a:fld>
            <a:endParaRPr lang="lv-LV" altLang="lv-LV" dirty="0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27420" y="3869582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Attēls 5">
            <a:extLst>
              <a:ext uri="{FF2B5EF4-FFF2-40B4-BE49-F238E27FC236}">
                <a16:creationId xmlns:a16="http://schemas.microsoft.com/office/drawing/2014/main" id="{DF0B6105-49D9-4175-9187-27837324B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21" y="1484012"/>
            <a:ext cx="7324725" cy="1981200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763E1CEB-9857-420E-9056-D187EECB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21" y="4031441"/>
            <a:ext cx="7277100" cy="2266950"/>
          </a:xfrm>
          <a:prstGeom prst="rect">
            <a:avLst/>
          </a:prstGeom>
        </p:spPr>
      </p:pic>
      <p:sp>
        <p:nvSpPr>
          <p:cNvPr id="9" name="Taisnstūris 8">
            <a:extLst>
              <a:ext uri="{FF2B5EF4-FFF2-40B4-BE49-F238E27FC236}">
                <a16:creationId xmlns:a16="http://schemas.microsoft.com/office/drawing/2014/main" id="{DB75A4C5-CE45-4CF7-A1F2-7EBC58250212}"/>
              </a:ext>
            </a:extLst>
          </p:cNvPr>
          <p:cNvSpPr/>
          <p:nvPr/>
        </p:nvSpPr>
        <p:spPr>
          <a:xfrm>
            <a:off x="5583283" y="165950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aisnstūris 10">
            <a:extLst>
              <a:ext uri="{FF2B5EF4-FFF2-40B4-BE49-F238E27FC236}">
                <a16:creationId xmlns:a16="http://schemas.microsoft.com/office/drawing/2014/main" id="{3A43011D-7559-4F43-810C-D19168D87B9D}"/>
              </a:ext>
            </a:extLst>
          </p:cNvPr>
          <p:cNvSpPr/>
          <p:nvPr/>
        </p:nvSpPr>
        <p:spPr>
          <a:xfrm>
            <a:off x="7810547" y="1661112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isnstūris 11">
            <a:extLst>
              <a:ext uri="{FF2B5EF4-FFF2-40B4-BE49-F238E27FC236}">
                <a16:creationId xmlns:a16="http://schemas.microsoft.com/office/drawing/2014/main" id="{CEA7F1BE-5386-4CDC-BE4F-BBA235288419}"/>
              </a:ext>
            </a:extLst>
          </p:cNvPr>
          <p:cNvSpPr/>
          <p:nvPr/>
        </p:nvSpPr>
        <p:spPr>
          <a:xfrm>
            <a:off x="5583283" y="4206139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aisnstūris 12">
            <a:extLst>
              <a:ext uri="{FF2B5EF4-FFF2-40B4-BE49-F238E27FC236}">
                <a16:creationId xmlns:a16="http://schemas.microsoft.com/office/drawing/2014/main" id="{2AC6FEF2-F9E7-4EAD-89ED-21EEA328044E}"/>
              </a:ext>
            </a:extLst>
          </p:cNvPr>
          <p:cNvSpPr/>
          <p:nvPr/>
        </p:nvSpPr>
        <p:spPr>
          <a:xfrm>
            <a:off x="7810547" y="4194409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D423BE7-368E-4BDC-8DBB-66B1274F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24" y="71194"/>
            <a:ext cx="7137400" cy="1143000"/>
          </a:xfrm>
        </p:spPr>
        <p:txBody>
          <a:bodyPr/>
          <a:lstStyle/>
          <a:p>
            <a:r>
              <a:rPr lang="lv-LV" sz="4000" dirty="0"/>
              <a:t>Relāciju tabulu vaicājumu veiktspējas salīdzinājums</a:t>
            </a:r>
            <a:endParaRPr lang="en-US" sz="4000" dirty="0"/>
          </a:p>
        </p:txBody>
      </p:sp>
      <p:graphicFrame>
        <p:nvGraphicFramePr>
          <p:cNvPr id="5" name="Tabula 5">
            <a:extLst>
              <a:ext uri="{FF2B5EF4-FFF2-40B4-BE49-F238E27FC236}">
                <a16:creationId xmlns:a16="http://schemas.microsoft.com/office/drawing/2014/main" id="{256D6AC6-2011-4CA4-92AA-4FC80AAE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341457"/>
              </p:ext>
            </p:extLst>
          </p:nvPr>
        </p:nvGraphicFramePr>
        <p:xfrm>
          <a:off x="0" y="1296017"/>
          <a:ext cx="91440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166">
                  <a:extLst>
                    <a:ext uri="{9D8B030D-6E8A-4147-A177-3AD203B41FA5}">
                      <a16:colId xmlns:a16="http://schemas.microsoft.com/office/drawing/2014/main" val="2125272357"/>
                    </a:ext>
                  </a:extLst>
                </a:gridCol>
                <a:gridCol w="3604684">
                  <a:extLst>
                    <a:ext uri="{9D8B030D-6E8A-4147-A177-3AD203B41FA5}">
                      <a16:colId xmlns:a16="http://schemas.microsoft.com/office/drawing/2014/main" val="22661810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4175262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26950159"/>
                    </a:ext>
                  </a:extLst>
                </a:gridCol>
              </a:tblGrid>
              <a:tr h="218730">
                <a:tc>
                  <a:txBody>
                    <a:bodyPr/>
                    <a:lstStyle/>
                    <a:p>
                      <a:r>
                        <a:rPr lang="lv-LV" dirty="0"/>
                        <a:t>Izvadīto rakstu daudzums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Vaicājuma veids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err="1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LAIKS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23190"/>
                  </a:ext>
                </a:extLst>
              </a:tr>
              <a:tr h="182275">
                <a:tc rowSpan="4">
                  <a:txBody>
                    <a:bodyPr/>
                    <a:lstStyle/>
                    <a:p>
                      <a:r>
                        <a:rPr lang="lv-LV" sz="1400" dirty="0"/>
                        <a:t>100%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Bez indeksiem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251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416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80493"/>
                  </a:ext>
                </a:extLst>
              </a:tr>
              <a:tr h="18227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Ar indeksu tabulā profesijas_1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298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689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35123"/>
                  </a:ext>
                </a:extLst>
              </a:tr>
              <a:tr h="18227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Ar indeksu tabulā darbinieki_1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80432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352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943410"/>
                  </a:ext>
                </a:extLst>
              </a:tr>
              <a:tr h="18227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Ar indeksiem abās tabulās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80480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376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05276"/>
                  </a:ext>
                </a:extLst>
              </a:tr>
              <a:tr h="182275">
                <a:tc rowSpan="4">
                  <a:txBody>
                    <a:bodyPr/>
                    <a:lstStyle/>
                    <a:p>
                      <a:r>
                        <a:rPr lang="lv-LV" sz="1400" dirty="0"/>
                        <a:t>100 ieraksti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Bez indeksiem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251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3269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79522"/>
                  </a:ext>
                </a:extLst>
              </a:tr>
              <a:tr h="18227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profesijas_1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298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3409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45895"/>
                  </a:ext>
                </a:extLst>
              </a:tr>
              <a:tr h="18227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darbinieki_1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80432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110103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06940"/>
                  </a:ext>
                </a:extLst>
              </a:tr>
              <a:tr h="21248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indeksiem abās tabulās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80479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97325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10304"/>
                  </a:ext>
                </a:extLst>
              </a:tr>
              <a:tr h="212482">
                <a:tc rowSpan="4">
                  <a:txBody>
                    <a:bodyPr/>
                    <a:lstStyle/>
                    <a:p>
                      <a:r>
                        <a:rPr lang="lv-LV" sz="1400" dirty="0"/>
                        <a:t>10 ieraksti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Bez indeksiem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251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8402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45198"/>
                  </a:ext>
                </a:extLst>
              </a:tr>
              <a:tr h="21248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profesijas_1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298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11670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30004"/>
                  </a:ext>
                </a:extLst>
              </a:tr>
              <a:tr h="21248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darbinieki_1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336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817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83292"/>
                  </a:ext>
                </a:extLst>
              </a:tr>
              <a:tr h="21248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indeksiem abās tabulās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383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944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43130"/>
                  </a:ext>
                </a:extLst>
              </a:tr>
              <a:tr h="212482">
                <a:tc rowSpan="4">
                  <a:txBody>
                    <a:bodyPr/>
                    <a:lstStyle/>
                    <a:p>
                      <a:r>
                        <a:rPr lang="lv-LV" sz="1400" dirty="0"/>
                        <a:t>1 ieraksts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Bez indeksiem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251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2538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35295"/>
                  </a:ext>
                </a:extLst>
              </a:tr>
              <a:tr h="21248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profesijas_1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257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2462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11955"/>
                  </a:ext>
                </a:extLst>
              </a:tr>
              <a:tr h="21248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darbinieki_1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80432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97751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882044"/>
                  </a:ext>
                </a:extLst>
              </a:tr>
              <a:tr h="21248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indeksiem abās tabulās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80439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/>
                        <a:t>93681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05814"/>
                  </a:ext>
                </a:extLst>
              </a:tr>
            </a:tbl>
          </a:graphicData>
        </a:graphic>
      </p:graphicFrame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846087FB-0503-43CE-9CE6-2D8246B2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14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402874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1F3A3A6-8198-45C2-904C-049FD4AD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7" y="136525"/>
            <a:ext cx="7137400" cy="1143000"/>
          </a:xfrm>
        </p:spPr>
        <p:txBody>
          <a:bodyPr/>
          <a:lstStyle/>
          <a:p>
            <a:r>
              <a:rPr lang="lv-LV" sz="3600" dirty="0"/>
              <a:t>Tabula ar objektu kolekciju – </a:t>
            </a:r>
            <a:br>
              <a:rPr lang="lv-LV" sz="3600" dirty="0"/>
            </a:br>
            <a:r>
              <a:rPr lang="lv-LV" sz="3600" dirty="0"/>
              <a:t>Testa vaicājums 100%</a:t>
            </a:r>
            <a:endParaRPr lang="en-US" sz="36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FD99CD6-7079-4861-B3C7-CD2118A6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4013"/>
            <a:ext cx="9144000" cy="3657672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Profesijas_2 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endParaRPr lang="lv-LV" sz="2800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3CBD24A-F951-4F26-BE62-616ED5E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15</a:t>
            </a:fld>
            <a:endParaRPr lang="lv-LV" altLang="lv-LV" dirty="0"/>
          </a:p>
        </p:txBody>
      </p:sp>
      <p:pic>
        <p:nvPicPr>
          <p:cNvPr id="9" name="Attēls 8">
            <a:extLst>
              <a:ext uri="{FF2B5EF4-FFF2-40B4-BE49-F238E27FC236}">
                <a16:creationId xmlns:a16="http://schemas.microsoft.com/office/drawing/2014/main" id="{7A6BD185-D66E-4564-8861-CAC3CE9D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4245118"/>
            <a:ext cx="7915275" cy="1495425"/>
          </a:xfrm>
          <a:prstGeom prst="rect">
            <a:avLst/>
          </a:prstGeom>
        </p:spPr>
      </p:pic>
      <p:sp>
        <p:nvSpPr>
          <p:cNvPr id="10" name="Taisnstūris 9">
            <a:extLst>
              <a:ext uri="{FF2B5EF4-FFF2-40B4-BE49-F238E27FC236}">
                <a16:creationId xmlns:a16="http://schemas.microsoft.com/office/drawing/2014/main" id="{CE018338-0F72-4941-A797-7E7589A4834C}"/>
              </a:ext>
            </a:extLst>
          </p:cNvPr>
          <p:cNvSpPr/>
          <p:nvPr/>
        </p:nvSpPr>
        <p:spPr>
          <a:xfrm>
            <a:off x="5856238" y="4416355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aisnstūris 10">
            <a:extLst>
              <a:ext uri="{FF2B5EF4-FFF2-40B4-BE49-F238E27FC236}">
                <a16:creationId xmlns:a16="http://schemas.microsoft.com/office/drawing/2014/main" id="{3FC3E07D-BF80-4964-AED8-9831C7F7BD5D}"/>
              </a:ext>
            </a:extLst>
          </p:cNvPr>
          <p:cNvSpPr/>
          <p:nvPr/>
        </p:nvSpPr>
        <p:spPr>
          <a:xfrm>
            <a:off x="8098563" y="4416355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9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112137"/>
            <a:ext cx="7260633" cy="1143000"/>
          </a:xfrm>
        </p:spPr>
        <p:txBody>
          <a:bodyPr/>
          <a:lstStyle/>
          <a:p>
            <a:r>
              <a:rPr lang="lv-LV" dirty="0"/>
              <a:t>Testa vaicājums 100 raksti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Profesijas_2 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'Ross'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Sieviete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16</a:t>
            </a:fld>
            <a:endParaRPr lang="lv-LV" altLang="lv-LV" dirty="0"/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346C745C-FB95-4C28-8510-1B5DF4796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4459287"/>
            <a:ext cx="7896225" cy="2124075"/>
          </a:xfrm>
          <a:prstGeom prst="rect">
            <a:avLst/>
          </a:prstGeom>
        </p:spPr>
      </p:pic>
      <p:sp>
        <p:nvSpPr>
          <p:cNvPr id="7" name="Taisnstūris 6">
            <a:extLst>
              <a:ext uri="{FF2B5EF4-FFF2-40B4-BE49-F238E27FC236}">
                <a16:creationId xmlns:a16="http://schemas.microsoft.com/office/drawing/2014/main" id="{7A31E4A2-36B8-4637-A88A-F5D9465A7326}"/>
              </a:ext>
            </a:extLst>
          </p:cNvPr>
          <p:cNvSpPr/>
          <p:nvPr/>
        </p:nvSpPr>
        <p:spPr>
          <a:xfrm>
            <a:off x="5856238" y="4634720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aisnstūris 7">
            <a:extLst>
              <a:ext uri="{FF2B5EF4-FFF2-40B4-BE49-F238E27FC236}">
                <a16:creationId xmlns:a16="http://schemas.microsoft.com/office/drawing/2014/main" id="{DD336314-2886-4785-8E7F-4EB710707340}"/>
              </a:ext>
            </a:extLst>
          </p:cNvPr>
          <p:cNvSpPr/>
          <p:nvPr/>
        </p:nvSpPr>
        <p:spPr>
          <a:xfrm>
            <a:off x="8089038" y="4609580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3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10 raksti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18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Profesijas_2 p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endParaRPr lang="lv-LV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'Never'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'%@</a:t>
            </a:r>
            <a:r>
              <a:rPr lang="en-US" sz="18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eirey.tech</a:t>
            </a:r>
            <a:r>
              <a:rPr lang="en-US" sz="18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500</a:t>
            </a:r>
            <a:r>
              <a:rPr lang="en-U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17</a:t>
            </a:fld>
            <a:endParaRPr lang="lv-LV" altLang="lv-LV" dirty="0"/>
          </a:p>
        </p:txBody>
      </p:sp>
      <p:pic>
        <p:nvPicPr>
          <p:cNvPr id="7" name="Attēls 6">
            <a:extLst>
              <a:ext uri="{FF2B5EF4-FFF2-40B4-BE49-F238E27FC236}">
                <a16:creationId xmlns:a16="http://schemas.microsoft.com/office/drawing/2014/main" id="{240E6829-2AC3-4102-A347-3717C7DA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38227"/>
            <a:ext cx="7886700" cy="2800350"/>
          </a:xfrm>
          <a:prstGeom prst="rect">
            <a:avLst/>
          </a:prstGeom>
        </p:spPr>
      </p:pic>
      <p:sp>
        <p:nvSpPr>
          <p:cNvPr id="8" name="Taisnstūris 7">
            <a:extLst>
              <a:ext uri="{FF2B5EF4-FFF2-40B4-BE49-F238E27FC236}">
                <a16:creationId xmlns:a16="http://schemas.microsoft.com/office/drawing/2014/main" id="{5705088A-4B79-4338-AF75-9C150BF3F1BF}"/>
              </a:ext>
            </a:extLst>
          </p:cNvPr>
          <p:cNvSpPr/>
          <p:nvPr/>
        </p:nvSpPr>
        <p:spPr>
          <a:xfrm>
            <a:off x="5692464" y="3916680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isnstūris 8">
            <a:extLst>
              <a:ext uri="{FF2B5EF4-FFF2-40B4-BE49-F238E27FC236}">
                <a16:creationId xmlns:a16="http://schemas.microsoft.com/office/drawing/2014/main" id="{4ED17BEF-42B2-4DFF-BF45-C2133FA9FCC3}"/>
              </a:ext>
            </a:extLst>
          </p:cNvPr>
          <p:cNvSpPr/>
          <p:nvPr/>
        </p:nvSpPr>
        <p:spPr>
          <a:xfrm>
            <a:off x="7912826" y="3916680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77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 raksts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2324"/>
            <a:ext cx="9144000" cy="5310686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lv-LV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			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Profesijas_2 p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Darbinieki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'Amy'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'Pierce'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18</a:t>
            </a:fld>
            <a:endParaRPr lang="lv-LV" altLang="lv-LV" dirty="0"/>
          </a:p>
        </p:txBody>
      </p:sp>
      <p:pic>
        <p:nvPicPr>
          <p:cNvPr id="7" name="Attēls 6">
            <a:extLst>
              <a:ext uri="{FF2B5EF4-FFF2-40B4-BE49-F238E27FC236}">
                <a16:creationId xmlns:a16="http://schemas.microsoft.com/office/drawing/2014/main" id="{4A9D4616-4D34-449A-9251-67194303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8" y="4513118"/>
            <a:ext cx="7905750" cy="2143125"/>
          </a:xfrm>
          <a:prstGeom prst="rect">
            <a:avLst/>
          </a:prstGeom>
        </p:spPr>
      </p:pic>
      <p:sp>
        <p:nvSpPr>
          <p:cNvPr id="8" name="Taisnstūris 7">
            <a:extLst>
              <a:ext uri="{FF2B5EF4-FFF2-40B4-BE49-F238E27FC236}">
                <a16:creationId xmlns:a16="http://schemas.microsoft.com/office/drawing/2014/main" id="{857AF180-E6F4-4C89-8A2A-5DB93F1BD548}"/>
              </a:ext>
            </a:extLst>
          </p:cNvPr>
          <p:cNvSpPr/>
          <p:nvPr/>
        </p:nvSpPr>
        <p:spPr>
          <a:xfrm>
            <a:off x="5679401" y="4706983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isnstūris 8">
            <a:extLst>
              <a:ext uri="{FF2B5EF4-FFF2-40B4-BE49-F238E27FC236}">
                <a16:creationId xmlns:a16="http://schemas.microsoft.com/office/drawing/2014/main" id="{8C379072-FE89-4C01-9E5B-383192D6B6DB}"/>
              </a:ext>
            </a:extLst>
          </p:cNvPr>
          <p:cNvSpPr/>
          <p:nvPr/>
        </p:nvSpPr>
        <p:spPr>
          <a:xfrm>
            <a:off x="7923984" y="4697458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D423BE7-368E-4BDC-8DBB-66B1274F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24" y="71194"/>
            <a:ext cx="7137400" cy="1143000"/>
          </a:xfrm>
        </p:spPr>
        <p:txBody>
          <a:bodyPr/>
          <a:lstStyle/>
          <a:p>
            <a:r>
              <a:rPr lang="lv-LV" sz="3200" dirty="0"/>
              <a:t>Relāciju tabulas ar objektu kolekciju vaicājumu veiktspējas salīdzinājums</a:t>
            </a:r>
            <a:endParaRPr lang="en-US" sz="3200" dirty="0"/>
          </a:p>
        </p:txBody>
      </p:sp>
      <p:graphicFrame>
        <p:nvGraphicFramePr>
          <p:cNvPr id="5" name="Tabula 5">
            <a:extLst>
              <a:ext uri="{FF2B5EF4-FFF2-40B4-BE49-F238E27FC236}">
                <a16:creationId xmlns:a16="http://schemas.microsoft.com/office/drawing/2014/main" id="{256D6AC6-2011-4CA4-92AA-4FC80AAE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052362"/>
              </p:ext>
            </p:extLst>
          </p:nvPr>
        </p:nvGraphicFramePr>
        <p:xfrm>
          <a:off x="2080684" y="1401273"/>
          <a:ext cx="553931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166">
                  <a:extLst>
                    <a:ext uri="{9D8B030D-6E8A-4147-A177-3AD203B41FA5}">
                      <a16:colId xmlns:a16="http://schemas.microsoft.com/office/drawing/2014/main" val="2125272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4175262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26950159"/>
                    </a:ext>
                  </a:extLst>
                </a:gridCol>
              </a:tblGrid>
              <a:tr h="218730">
                <a:tc>
                  <a:txBody>
                    <a:bodyPr/>
                    <a:lstStyle/>
                    <a:p>
                      <a:r>
                        <a:rPr lang="lv-LV" dirty="0"/>
                        <a:t>Izvadīto rakstu daudzums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err="1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LAIKS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23190"/>
                  </a:ext>
                </a:extLst>
              </a:tr>
              <a:tr h="182275">
                <a:tc>
                  <a:txBody>
                    <a:bodyPr/>
                    <a:lstStyle/>
                    <a:p>
                      <a:r>
                        <a:rPr lang="lv-LV" sz="1400" dirty="0"/>
                        <a:t>100%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80493"/>
                  </a:ext>
                </a:extLst>
              </a:tr>
              <a:tr h="182275">
                <a:tc>
                  <a:txBody>
                    <a:bodyPr/>
                    <a:lstStyle/>
                    <a:p>
                      <a:r>
                        <a:rPr lang="lv-LV" sz="1400" dirty="0"/>
                        <a:t>100 ieraksti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62599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79522"/>
                  </a:ext>
                </a:extLst>
              </a:tr>
              <a:tr h="212482">
                <a:tc>
                  <a:txBody>
                    <a:bodyPr/>
                    <a:lstStyle/>
                    <a:p>
                      <a:r>
                        <a:rPr lang="lv-LV" sz="1400" dirty="0"/>
                        <a:t>10 ieraksti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981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45198"/>
                  </a:ext>
                </a:extLst>
              </a:tr>
              <a:tr h="212482">
                <a:tc>
                  <a:txBody>
                    <a:bodyPr/>
                    <a:lstStyle/>
                    <a:p>
                      <a:r>
                        <a:rPr lang="lv-LV" sz="1400" dirty="0"/>
                        <a:t>1 ieraksts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144721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35295"/>
                  </a:ext>
                </a:extLst>
              </a:tr>
            </a:tbl>
          </a:graphicData>
        </a:graphic>
      </p:graphicFrame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846087FB-0503-43CE-9CE6-2D8246B2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19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258451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100%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darbinieki_1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profesijas_1 p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457200" lvl="1" indent="0">
              <a:buNone/>
            </a:pPr>
            <a:endParaRPr lang="lv-LV" sz="16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812652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1F3A3A6-8198-45C2-904C-049FD4AD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37" y="136525"/>
            <a:ext cx="7137400" cy="1143000"/>
          </a:xfrm>
        </p:spPr>
        <p:txBody>
          <a:bodyPr/>
          <a:lstStyle/>
          <a:p>
            <a:r>
              <a:rPr lang="lv-LV" sz="4000" dirty="0"/>
              <a:t>Objektu tabulas savienotas ar objektu saiti 1 pret daudziem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FD99CD6-7079-4861-B3C7-CD2118A6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6" y="1624012"/>
            <a:ext cx="9026434" cy="4525963"/>
          </a:xfrm>
        </p:spPr>
        <p:txBody>
          <a:bodyPr/>
          <a:lstStyle/>
          <a:p>
            <a:r>
              <a:rPr lang="lv-LV" sz="2800" dirty="0"/>
              <a:t>Objektu tabulas savienotas ar objektu saiti 1 pret daudziem bez indeksiem – </a:t>
            </a:r>
            <a:r>
              <a:rPr lang="lv-LV" sz="2800" b="1" dirty="0"/>
              <a:t>A</a:t>
            </a:r>
          </a:p>
          <a:p>
            <a:r>
              <a:rPr lang="lv-LV" sz="2800" dirty="0"/>
              <a:t>Objektu tabulas savienotas ar objektu saiti 1 pret daudziem bez indeksiem tabulai Profesijas_3 </a:t>
            </a:r>
            <a:br>
              <a:rPr lang="lv-LV" sz="2800" dirty="0"/>
            </a:br>
            <a:r>
              <a:rPr lang="lv-LV" sz="2800" dirty="0"/>
              <a:t>(242 raksti) – </a:t>
            </a:r>
            <a:r>
              <a:rPr lang="lv-LV" sz="2800" b="1" dirty="0"/>
              <a:t>B</a:t>
            </a: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3CBD24A-F951-4F26-BE62-616ED5E3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20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372560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100%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			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			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			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			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Profesijas_3 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ELEM_ATSAUCES_3 b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Profesijas_3 a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000" dirty="0"/>
          </a:p>
          <a:p>
            <a:pPr marL="457200" lvl="1" indent="0">
              <a:buNone/>
            </a:pPr>
            <a:endParaRPr lang="lv-LV" sz="16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21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935076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ttēls 5">
            <a:extLst>
              <a:ext uri="{FF2B5EF4-FFF2-40B4-BE49-F238E27FC236}">
                <a16:creationId xmlns:a16="http://schemas.microsoft.com/office/drawing/2014/main" id="{4C5551C2-6F87-4ABD-81F1-BF17B2074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21" y="3911712"/>
            <a:ext cx="7896225" cy="1476375"/>
          </a:xfrm>
          <a:prstGeom prst="rect">
            <a:avLst/>
          </a:prstGeom>
        </p:spPr>
      </p:pic>
      <p:pic>
        <p:nvPicPr>
          <p:cNvPr id="5" name="Attēls 4">
            <a:extLst>
              <a:ext uri="{FF2B5EF4-FFF2-40B4-BE49-F238E27FC236}">
                <a16:creationId xmlns:a16="http://schemas.microsoft.com/office/drawing/2014/main" id="{23393775-4F49-48A4-8BDC-32DBFB343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21" y="1445382"/>
            <a:ext cx="7896225" cy="1314450"/>
          </a:xfrm>
          <a:prstGeom prst="rect">
            <a:avLst/>
          </a:prstGeom>
        </p:spPr>
      </p:pic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100%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b="1" dirty="0"/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22</a:t>
            </a:fld>
            <a:endParaRPr lang="lv-LV" altLang="lv-LV" dirty="0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3710" y="3729812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aisnstūris 16">
            <a:extLst>
              <a:ext uri="{FF2B5EF4-FFF2-40B4-BE49-F238E27FC236}">
                <a16:creationId xmlns:a16="http://schemas.microsoft.com/office/drawing/2014/main" id="{8FBA800D-D633-403E-BDBD-E10F174C37F9}"/>
              </a:ext>
            </a:extLst>
          </p:cNvPr>
          <p:cNvSpPr/>
          <p:nvPr/>
        </p:nvSpPr>
        <p:spPr>
          <a:xfrm>
            <a:off x="6176554" y="1616465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aisnstūris 17">
            <a:extLst>
              <a:ext uri="{FF2B5EF4-FFF2-40B4-BE49-F238E27FC236}">
                <a16:creationId xmlns:a16="http://schemas.microsoft.com/office/drawing/2014/main" id="{129EBF38-CBEE-4D0A-A19C-961BB2AC90B9}"/>
              </a:ext>
            </a:extLst>
          </p:cNvPr>
          <p:cNvSpPr/>
          <p:nvPr/>
        </p:nvSpPr>
        <p:spPr>
          <a:xfrm>
            <a:off x="8429672" y="408519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aisnstūris 18">
            <a:extLst>
              <a:ext uri="{FF2B5EF4-FFF2-40B4-BE49-F238E27FC236}">
                <a16:creationId xmlns:a16="http://schemas.microsoft.com/office/drawing/2014/main" id="{A9A087C4-0CBA-4B07-84FC-EC4EAB1D6083}"/>
              </a:ext>
            </a:extLst>
          </p:cNvPr>
          <p:cNvSpPr/>
          <p:nvPr/>
        </p:nvSpPr>
        <p:spPr>
          <a:xfrm>
            <a:off x="8429672" y="1616465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aisnstūris 19">
            <a:extLst>
              <a:ext uri="{FF2B5EF4-FFF2-40B4-BE49-F238E27FC236}">
                <a16:creationId xmlns:a16="http://schemas.microsoft.com/office/drawing/2014/main" id="{6C5674A7-6E77-47AC-B37D-8D1008CD78A3}"/>
              </a:ext>
            </a:extLst>
          </p:cNvPr>
          <p:cNvSpPr/>
          <p:nvPr/>
        </p:nvSpPr>
        <p:spPr>
          <a:xfrm>
            <a:off x="6176554" y="408519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71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100 raksti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Profesijas_3 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ELEM_ATSAUCES_3 b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Profesijas_3 a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'Ross'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Sieviete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0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23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522719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ttēls 9">
            <a:extLst>
              <a:ext uri="{FF2B5EF4-FFF2-40B4-BE49-F238E27FC236}">
                <a16:creationId xmlns:a16="http://schemas.microsoft.com/office/drawing/2014/main" id="{58B7F533-56F8-43F6-B27A-77D78290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96" y="3943950"/>
            <a:ext cx="7877175" cy="2105025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F3329F97-E972-4687-8FDF-2AF16B07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21" y="1476375"/>
            <a:ext cx="7905750" cy="1952625"/>
          </a:xfrm>
          <a:prstGeom prst="rect">
            <a:avLst/>
          </a:prstGeom>
        </p:spPr>
      </p:pic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100 raksti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b="1" dirty="0"/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24</a:t>
            </a:fld>
            <a:endParaRPr lang="lv-LV" altLang="lv-LV" dirty="0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3710" y="3729812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aisnstūris 16">
            <a:extLst>
              <a:ext uri="{FF2B5EF4-FFF2-40B4-BE49-F238E27FC236}">
                <a16:creationId xmlns:a16="http://schemas.microsoft.com/office/drawing/2014/main" id="{8FBA800D-D633-403E-BDBD-E10F174C37F9}"/>
              </a:ext>
            </a:extLst>
          </p:cNvPr>
          <p:cNvSpPr/>
          <p:nvPr/>
        </p:nvSpPr>
        <p:spPr>
          <a:xfrm>
            <a:off x="6176554" y="1616465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aisnstūris 17">
            <a:extLst>
              <a:ext uri="{FF2B5EF4-FFF2-40B4-BE49-F238E27FC236}">
                <a16:creationId xmlns:a16="http://schemas.microsoft.com/office/drawing/2014/main" id="{129EBF38-CBEE-4D0A-A19C-961BB2AC90B9}"/>
              </a:ext>
            </a:extLst>
          </p:cNvPr>
          <p:cNvSpPr/>
          <p:nvPr/>
        </p:nvSpPr>
        <p:spPr>
          <a:xfrm>
            <a:off x="8429672" y="408519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aisnstūris 18">
            <a:extLst>
              <a:ext uri="{FF2B5EF4-FFF2-40B4-BE49-F238E27FC236}">
                <a16:creationId xmlns:a16="http://schemas.microsoft.com/office/drawing/2014/main" id="{A9A087C4-0CBA-4B07-84FC-EC4EAB1D6083}"/>
              </a:ext>
            </a:extLst>
          </p:cNvPr>
          <p:cNvSpPr/>
          <p:nvPr/>
        </p:nvSpPr>
        <p:spPr>
          <a:xfrm>
            <a:off x="8429672" y="1616465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aisnstūris 19">
            <a:extLst>
              <a:ext uri="{FF2B5EF4-FFF2-40B4-BE49-F238E27FC236}">
                <a16:creationId xmlns:a16="http://schemas.microsoft.com/office/drawing/2014/main" id="{6C5674A7-6E77-47AC-B37D-8D1008CD78A3}"/>
              </a:ext>
            </a:extLst>
          </p:cNvPr>
          <p:cNvSpPr/>
          <p:nvPr/>
        </p:nvSpPr>
        <p:spPr>
          <a:xfrm>
            <a:off x="6176554" y="408519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10 raksti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Profesijas_3 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ELEM_ATSAUCES_3 b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Profesijas_3 a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'Never'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br>
              <a:rPr lang="lv-LV" sz="20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lv-LV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'%@</a:t>
            </a:r>
            <a:r>
              <a:rPr lang="en-US" sz="20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eirey.tech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500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0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25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622407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ttēls 5">
            <a:extLst>
              <a:ext uri="{FF2B5EF4-FFF2-40B4-BE49-F238E27FC236}">
                <a16:creationId xmlns:a16="http://schemas.microsoft.com/office/drawing/2014/main" id="{537501FA-9380-4F18-BEAB-C6525C96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71" y="3901140"/>
            <a:ext cx="7896225" cy="2447925"/>
          </a:xfrm>
          <a:prstGeom prst="rect">
            <a:avLst/>
          </a:prstGeom>
        </p:spPr>
      </p:pic>
      <p:pic>
        <p:nvPicPr>
          <p:cNvPr id="5" name="Attēls 4">
            <a:extLst>
              <a:ext uri="{FF2B5EF4-FFF2-40B4-BE49-F238E27FC236}">
                <a16:creationId xmlns:a16="http://schemas.microsoft.com/office/drawing/2014/main" id="{4154C07D-CEE6-46EC-8487-854929546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21" y="1453337"/>
            <a:ext cx="7877175" cy="2276475"/>
          </a:xfrm>
          <a:prstGeom prst="rect">
            <a:avLst/>
          </a:prstGeom>
        </p:spPr>
      </p:pic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 raksti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b="1" dirty="0"/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26</a:t>
            </a:fld>
            <a:endParaRPr lang="lv-LV" altLang="lv-LV" dirty="0"/>
          </a:p>
        </p:txBody>
      </p:sp>
      <p:sp>
        <p:nvSpPr>
          <p:cNvPr id="17" name="Taisnstūris 16">
            <a:extLst>
              <a:ext uri="{FF2B5EF4-FFF2-40B4-BE49-F238E27FC236}">
                <a16:creationId xmlns:a16="http://schemas.microsoft.com/office/drawing/2014/main" id="{8FBA800D-D633-403E-BDBD-E10F174C37F9}"/>
              </a:ext>
            </a:extLst>
          </p:cNvPr>
          <p:cNvSpPr/>
          <p:nvPr/>
        </p:nvSpPr>
        <p:spPr>
          <a:xfrm>
            <a:off x="6176554" y="1616465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aisnstūris 17">
            <a:extLst>
              <a:ext uri="{FF2B5EF4-FFF2-40B4-BE49-F238E27FC236}">
                <a16:creationId xmlns:a16="http://schemas.microsoft.com/office/drawing/2014/main" id="{129EBF38-CBEE-4D0A-A19C-961BB2AC90B9}"/>
              </a:ext>
            </a:extLst>
          </p:cNvPr>
          <p:cNvSpPr/>
          <p:nvPr/>
        </p:nvSpPr>
        <p:spPr>
          <a:xfrm>
            <a:off x="8429672" y="408519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aisnstūris 18">
            <a:extLst>
              <a:ext uri="{FF2B5EF4-FFF2-40B4-BE49-F238E27FC236}">
                <a16:creationId xmlns:a16="http://schemas.microsoft.com/office/drawing/2014/main" id="{A9A087C4-0CBA-4B07-84FC-EC4EAB1D6083}"/>
              </a:ext>
            </a:extLst>
          </p:cNvPr>
          <p:cNvSpPr/>
          <p:nvPr/>
        </p:nvSpPr>
        <p:spPr>
          <a:xfrm>
            <a:off x="8429672" y="1616465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aisnstūris 19">
            <a:extLst>
              <a:ext uri="{FF2B5EF4-FFF2-40B4-BE49-F238E27FC236}">
                <a16:creationId xmlns:a16="http://schemas.microsoft.com/office/drawing/2014/main" id="{6C5674A7-6E77-47AC-B37D-8D1008CD78A3}"/>
              </a:ext>
            </a:extLst>
          </p:cNvPr>
          <p:cNvSpPr/>
          <p:nvPr/>
        </p:nvSpPr>
        <p:spPr>
          <a:xfrm>
            <a:off x="6176554" y="408519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3710" y="3729812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67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 raksts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Profesija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Darb_ID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Profesijas_3 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DEREF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PROF_ATSAUCE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ELEM_ATSAUCES_3 b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Profesijas_3 a </a:t>
            </a:r>
            <a:b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endParaRPr lang="lv-LV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vards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'Amy'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br>
              <a:rPr lang="lv-LV" sz="20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A_Darbinieks</a:t>
            </a:r>
            <a:r>
              <a:rPr lang="en-US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urier New" panose="02070309020205020404" pitchFamily="49" charset="0"/>
              </a:rPr>
              <a:t>'Pierce'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27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290843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ttēls 7">
            <a:extLst>
              <a:ext uri="{FF2B5EF4-FFF2-40B4-BE49-F238E27FC236}">
                <a16:creationId xmlns:a16="http://schemas.microsoft.com/office/drawing/2014/main" id="{6E75FC4C-F2EC-45EE-A54A-909A35D0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21" y="3936874"/>
            <a:ext cx="7886700" cy="2085975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08C35EB5-FDAA-4524-AED1-8C273B56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21" y="1449510"/>
            <a:ext cx="7896225" cy="1943100"/>
          </a:xfrm>
          <a:prstGeom prst="rect">
            <a:avLst/>
          </a:prstGeom>
        </p:spPr>
      </p:pic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 raksts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b="1" dirty="0"/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28</a:t>
            </a:fld>
            <a:endParaRPr lang="lv-LV" altLang="lv-LV" dirty="0"/>
          </a:p>
        </p:txBody>
      </p:sp>
      <p:sp>
        <p:nvSpPr>
          <p:cNvPr id="17" name="Taisnstūris 16">
            <a:extLst>
              <a:ext uri="{FF2B5EF4-FFF2-40B4-BE49-F238E27FC236}">
                <a16:creationId xmlns:a16="http://schemas.microsoft.com/office/drawing/2014/main" id="{8FBA800D-D633-403E-BDBD-E10F174C37F9}"/>
              </a:ext>
            </a:extLst>
          </p:cNvPr>
          <p:cNvSpPr/>
          <p:nvPr/>
        </p:nvSpPr>
        <p:spPr>
          <a:xfrm>
            <a:off x="6176554" y="1616465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aisnstūris 17">
            <a:extLst>
              <a:ext uri="{FF2B5EF4-FFF2-40B4-BE49-F238E27FC236}">
                <a16:creationId xmlns:a16="http://schemas.microsoft.com/office/drawing/2014/main" id="{129EBF38-CBEE-4D0A-A19C-961BB2AC90B9}"/>
              </a:ext>
            </a:extLst>
          </p:cNvPr>
          <p:cNvSpPr/>
          <p:nvPr/>
        </p:nvSpPr>
        <p:spPr>
          <a:xfrm>
            <a:off x="8381993" y="4085197"/>
            <a:ext cx="474181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aisnstūris 18">
            <a:extLst>
              <a:ext uri="{FF2B5EF4-FFF2-40B4-BE49-F238E27FC236}">
                <a16:creationId xmlns:a16="http://schemas.microsoft.com/office/drawing/2014/main" id="{A9A087C4-0CBA-4B07-84FC-EC4EAB1D6083}"/>
              </a:ext>
            </a:extLst>
          </p:cNvPr>
          <p:cNvSpPr/>
          <p:nvPr/>
        </p:nvSpPr>
        <p:spPr>
          <a:xfrm>
            <a:off x="8355867" y="1616465"/>
            <a:ext cx="474181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aisnstūris 19">
            <a:extLst>
              <a:ext uri="{FF2B5EF4-FFF2-40B4-BE49-F238E27FC236}">
                <a16:creationId xmlns:a16="http://schemas.microsoft.com/office/drawing/2014/main" id="{6C5674A7-6E77-47AC-B37D-8D1008CD78A3}"/>
              </a:ext>
            </a:extLst>
          </p:cNvPr>
          <p:cNvSpPr/>
          <p:nvPr/>
        </p:nvSpPr>
        <p:spPr>
          <a:xfrm>
            <a:off x="6176554" y="408519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3710" y="3729812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63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D423BE7-368E-4BDC-8DBB-66B1274F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24" y="71194"/>
            <a:ext cx="7137400" cy="1143000"/>
          </a:xfrm>
        </p:spPr>
        <p:txBody>
          <a:bodyPr/>
          <a:lstStyle/>
          <a:p>
            <a:r>
              <a:rPr lang="lv-LV" sz="2400" dirty="0"/>
              <a:t>Objektu tabulas savienotas ar objektu saiti 1 pret daudziem vaicājumu veiktspējas salīdzinājums</a:t>
            </a:r>
            <a:endParaRPr lang="en-US" sz="2400" dirty="0"/>
          </a:p>
        </p:txBody>
      </p:sp>
      <p:graphicFrame>
        <p:nvGraphicFramePr>
          <p:cNvPr id="5" name="Tabula 5">
            <a:extLst>
              <a:ext uri="{FF2B5EF4-FFF2-40B4-BE49-F238E27FC236}">
                <a16:creationId xmlns:a16="http://schemas.microsoft.com/office/drawing/2014/main" id="{256D6AC6-2011-4CA4-92AA-4FC80AAE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889641"/>
              </p:ext>
            </p:extLst>
          </p:nvPr>
        </p:nvGraphicFramePr>
        <p:xfrm>
          <a:off x="0" y="1296017"/>
          <a:ext cx="9144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5166">
                  <a:extLst>
                    <a:ext uri="{9D8B030D-6E8A-4147-A177-3AD203B41FA5}">
                      <a16:colId xmlns:a16="http://schemas.microsoft.com/office/drawing/2014/main" val="2125272357"/>
                    </a:ext>
                  </a:extLst>
                </a:gridCol>
                <a:gridCol w="3604684">
                  <a:extLst>
                    <a:ext uri="{9D8B030D-6E8A-4147-A177-3AD203B41FA5}">
                      <a16:colId xmlns:a16="http://schemas.microsoft.com/office/drawing/2014/main" val="226618105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4175262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1026950159"/>
                    </a:ext>
                  </a:extLst>
                </a:gridCol>
              </a:tblGrid>
              <a:tr h="218730">
                <a:tc>
                  <a:txBody>
                    <a:bodyPr/>
                    <a:lstStyle/>
                    <a:p>
                      <a:r>
                        <a:rPr lang="lv-LV" dirty="0"/>
                        <a:t>Izvadīto rakstu daudzums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Vaicājuma veids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err="1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LAIKS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23190"/>
                  </a:ext>
                </a:extLst>
              </a:tr>
              <a:tr h="182275">
                <a:tc rowSpan="2">
                  <a:txBody>
                    <a:bodyPr/>
                    <a:lstStyle/>
                    <a:p>
                      <a:r>
                        <a:rPr lang="lv-LV" sz="1400" dirty="0"/>
                        <a:t>100%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Bez indeksiem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6592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907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80493"/>
                  </a:ext>
                </a:extLst>
              </a:tr>
              <a:tr h="18227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Ar indeksu tabulā profesijas_3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6592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996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535123"/>
                  </a:ext>
                </a:extLst>
              </a:tr>
              <a:tr h="182275">
                <a:tc rowSpan="2">
                  <a:txBody>
                    <a:bodyPr/>
                    <a:lstStyle/>
                    <a:p>
                      <a:r>
                        <a:rPr lang="lv-LV" sz="1400" dirty="0"/>
                        <a:t>100 ieraksti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Bez indeksiem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6704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760712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79522"/>
                  </a:ext>
                </a:extLst>
              </a:tr>
              <a:tr h="182275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profesijas_3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6704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598518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45895"/>
                  </a:ext>
                </a:extLst>
              </a:tr>
              <a:tr h="212482">
                <a:tc rowSpan="2">
                  <a:txBody>
                    <a:bodyPr/>
                    <a:lstStyle/>
                    <a:p>
                      <a:r>
                        <a:rPr lang="lv-LV" sz="1400" dirty="0"/>
                        <a:t>10 ieraksti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Bez indeksiem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6252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45198"/>
                  </a:ext>
                </a:extLst>
              </a:tr>
              <a:tr h="21248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profesijas_3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10052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30004"/>
                  </a:ext>
                </a:extLst>
              </a:tr>
              <a:tr h="212482">
                <a:tc rowSpan="2">
                  <a:txBody>
                    <a:bodyPr/>
                    <a:lstStyle/>
                    <a:p>
                      <a:r>
                        <a:rPr lang="lv-LV" sz="1400" dirty="0"/>
                        <a:t>1 ieraksts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Bez indeksiem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6704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1501010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35295"/>
                  </a:ext>
                </a:extLst>
              </a:tr>
              <a:tr h="212482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profesijas_3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6704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rgbClr val="00FF00"/>
                          </a:solidFill>
                        </a:rPr>
                        <a:t>1464788</a:t>
                      </a:r>
                      <a:endParaRPr lang="en-US" sz="1400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11955"/>
                  </a:ext>
                </a:extLst>
              </a:tr>
            </a:tbl>
          </a:graphicData>
        </a:graphic>
      </p:graphicFrame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846087FB-0503-43CE-9CE6-2D8246B2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29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247789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100%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b="1" dirty="0"/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3</a:t>
            </a:fld>
            <a:endParaRPr lang="lv-LV" altLang="lv-LV" dirty="0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3710" y="3729812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ttēls 12">
            <a:extLst>
              <a:ext uri="{FF2B5EF4-FFF2-40B4-BE49-F238E27FC236}">
                <a16:creationId xmlns:a16="http://schemas.microsoft.com/office/drawing/2014/main" id="{552DD2B5-12A2-4E89-94B5-1BC4AE10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47" y="1459802"/>
            <a:ext cx="7305675" cy="1190625"/>
          </a:xfrm>
          <a:prstGeom prst="rect">
            <a:avLst/>
          </a:prstGeom>
        </p:spPr>
      </p:pic>
      <p:pic>
        <p:nvPicPr>
          <p:cNvPr id="15" name="Attēls 14">
            <a:extLst>
              <a:ext uri="{FF2B5EF4-FFF2-40B4-BE49-F238E27FC236}">
                <a16:creationId xmlns:a16="http://schemas.microsoft.com/office/drawing/2014/main" id="{4033BF9E-E89A-4098-A464-5532A173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55" y="3894952"/>
            <a:ext cx="7258050" cy="1352550"/>
          </a:xfrm>
          <a:prstGeom prst="rect">
            <a:avLst/>
          </a:prstGeom>
        </p:spPr>
      </p:pic>
      <p:sp>
        <p:nvSpPr>
          <p:cNvPr id="17" name="Taisnstūris 16">
            <a:extLst>
              <a:ext uri="{FF2B5EF4-FFF2-40B4-BE49-F238E27FC236}">
                <a16:creationId xmlns:a16="http://schemas.microsoft.com/office/drawing/2014/main" id="{8FBA800D-D633-403E-BDBD-E10F174C37F9}"/>
              </a:ext>
            </a:extLst>
          </p:cNvPr>
          <p:cNvSpPr/>
          <p:nvPr/>
        </p:nvSpPr>
        <p:spPr>
          <a:xfrm>
            <a:off x="5583283" y="165950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aisnstūris 17">
            <a:extLst>
              <a:ext uri="{FF2B5EF4-FFF2-40B4-BE49-F238E27FC236}">
                <a16:creationId xmlns:a16="http://schemas.microsoft.com/office/drawing/2014/main" id="{129EBF38-CBEE-4D0A-A19C-961BB2AC90B9}"/>
              </a:ext>
            </a:extLst>
          </p:cNvPr>
          <p:cNvSpPr/>
          <p:nvPr/>
        </p:nvSpPr>
        <p:spPr>
          <a:xfrm>
            <a:off x="7986108" y="408519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aisnstūris 18">
            <a:extLst>
              <a:ext uri="{FF2B5EF4-FFF2-40B4-BE49-F238E27FC236}">
                <a16:creationId xmlns:a16="http://schemas.microsoft.com/office/drawing/2014/main" id="{A9A087C4-0CBA-4B07-84FC-EC4EAB1D6083}"/>
              </a:ext>
            </a:extLst>
          </p:cNvPr>
          <p:cNvSpPr/>
          <p:nvPr/>
        </p:nvSpPr>
        <p:spPr>
          <a:xfrm>
            <a:off x="7865248" y="164426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aisnstūris 19">
            <a:extLst>
              <a:ext uri="{FF2B5EF4-FFF2-40B4-BE49-F238E27FC236}">
                <a16:creationId xmlns:a16="http://schemas.microsoft.com/office/drawing/2014/main" id="{6C5674A7-6E77-47AC-B37D-8D1008CD78A3}"/>
              </a:ext>
            </a:extLst>
          </p:cNvPr>
          <p:cNvSpPr/>
          <p:nvPr/>
        </p:nvSpPr>
        <p:spPr>
          <a:xfrm>
            <a:off x="5745480" y="408519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52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D423BE7-368E-4BDC-8DBB-66B1274F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1194"/>
            <a:ext cx="7576457" cy="1143000"/>
          </a:xfrm>
        </p:spPr>
        <p:txBody>
          <a:bodyPr/>
          <a:lstStyle/>
          <a:p>
            <a:r>
              <a:rPr lang="lv-LV" sz="2400" dirty="0"/>
              <a:t>Salīdzinājums</a:t>
            </a:r>
            <a:endParaRPr lang="en-US" sz="2400" dirty="0"/>
          </a:p>
        </p:txBody>
      </p:sp>
      <p:graphicFrame>
        <p:nvGraphicFramePr>
          <p:cNvPr id="5" name="Tabula 5">
            <a:extLst>
              <a:ext uri="{FF2B5EF4-FFF2-40B4-BE49-F238E27FC236}">
                <a16:creationId xmlns:a16="http://schemas.microsoft.com/office/drawing/2014/main" id="{256D6AC6-2011-4CA4-92AA-4FC80AAE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133254"/>
              </p:ext>
            </p:extLst>
          </p:nvPr>
        </p:nvGraphicFramePr>
        <p:xfrm>
          <a:off x="-1" y="1923035"/>
          <a:ext cx="9143999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118">
                  <a:extLst>
                    <a:ext uri="{9D8B030D-6E8A-4147-A177-3AD203B41FA5}">
                      <a16:colId xmlns:a16="http://schemas.microsoft.com/office/drawing/2014/main" val="2125272357"/>
                    </a:ext>
                  </a:extLst>
                </a:gridCol>
                <a:gridCol w="2856522">
                  <a:extLst>
                    <a:ext uri="{9D8B030D-6E8A-4147-A177-3AD203B41FA5}">
                      <a16:colId xmlns:a16="http://schemas.microsoft.com/office/drawing/2014/main" val="2617774808"/>
                    </a:ext>
                  </a:extLst>
                </a:gridCol>
                <a:gridCol w="2585461">
                  <a:extLst>
                    <a:ext uri="{9D8B030D-6E8A-4147-A177-3AD203B41FA5}">
                      <a16:colId xmlns:a16="http://schemas.microsoft.com/office/drawing/2014/main" val="2266181056"/>
                    </a:ext>
                  </a:extLst>
                </a:gridCol>
                <a:gridCol w="983781">
                  <a:extLst>
                    <a:ext uri="{9D8B030D-6E8A-4147-A177-3AD203B41FA5}">
                      <a16:colId xmlns:a16="http://schemas.microsoft.com/office/drawing/2014/main" val="1241752621"/>
                    </a:ext>
                  </a:extLst>
                </a:gridCol>
                <a:gridCol w="970117">
                  <a:extLst>
                    <a:ext uri="{9D8B030D-6E8A-4147-A177-3AD203B41FA5}">
                      <a16:colId xmlns:a16="http://schemas.microsoft.com/office/drawing/2014/main" val="1026950159"/>
                    </a:ext>
                  </a:extLst>
                </a:gridCol>
              </a:tblGrid>
              <a:tr h="218730">
                <a:tc>
                  <a:txBody>
                    <a:bodyPr/>
                    <a:lstStyle/>
                    <a:p>
                      <a:r>
                        <a:rPr lang="lv-LV" dirty="0"/>
                        <a:t>Izvadīto rakstu daudzums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Tabulas veids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Vaicājuma veids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err="1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LAIKS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23190"/>
                  </a:ext>
                </a:extLst>
              </a:tr>
              <a:tr h="182275">
                <a:tc>
                  <a:txBody>
                    <a:bodyPr/>
                    <a:lstStyle/>
                    <a:p>
                      <a:r>
                        <a:rPr lang="lv-LV" sz="1400" dirty="0"/>
                        <a:t>100%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1400" dirty="0"/>
                        <a:t>Relāciju tabulas ar objektu kolekciju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980493"/>
                  </a:ext>
                </a:extLst>
              </a:tr>
              <a:tr h="182275">
                <a:tc>
                  <a:txBody>
                    <a:bodyPr/>
                    <a:lstStyle/>
                    <a:p>
                      <a:r>
                        <a:rPr lang="lv-LV" sz="1400" dirty="0"/>
                        <a:t>100 ieraksti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Relāciju tabula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Bez indeksiem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251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3269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179522"/>
                  </a:ext>
                </a:extLst>
              </a:tr>
              <a:tr h="212482">
                <a:tc>
                  <a:txBody>
                    <a:bodyPr/>
                    <a:lstStyle/>
                    <a:p>
                      <a:r>
                        <a:rPr lang="lv-LV" sz="1400" dirty="0"/>
                        <a:t>10 ieraksti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Relāciju tabula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darbinieki_1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336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817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45198"/>
                  </a:ext>
                </a:extLst>
              </a:tr>
              <a:tr h="212482">
                <a:tc>
                  <a:txBody>
                    <a:bodyPr/>
                    <a:lstStyle/>
                    <a:p>
                      <a:r>
                        <a:rPr lang="lv-LV" sz="1400" dirty="0"/>
                        <a:t>1 ieraksts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Relāciju tabula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1400" dirty="0"/>
                        <a:t>Ar indeksu tabulā profesijas_1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257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1400" dirty="0">
                          <a:solidFill>
                            <a:schemeClr val="tx1"/>
                          </a:solidFill>
                        </a:rPr>
                        <a:t>2462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935295"/>
                  </a:ext>
                </a:extLst>
              </a:tr>
            </a:tbl>
          </a:graphicData>
        </a:graphic>
      </p:graphicFrame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846087FB-0503-43CE-9CE6-2D8246B2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30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47704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100%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C</a:t>
            </a:r>
          </a:p>
          <a:p>
            <a:endParaRPr lang="lv-LV" b="1" dirty="0"/>
          </a:p>
          <a:p>
            <a:endParaRPr lang="lv-LV" b="1" dirty="0"/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D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4</a:t>
            </a:fld>
            <a:endParaRPr lang="lv-LV" altLang="lv-LV" dirty="0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3710" y="3729812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Attēls 4">
            <a:extLst>
              <a:ext uri="{FF2B5EF4-FFF2-40B4-BE49-F238E27FC236}">
                <a16:creationId xmlns:a16="http://schemas.microsoft.com/office/drawing/2014/main" id="{B6F4952A-B686-4317-85D9-B30F0354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55" y="3833682"/>
            <a:ext cx="7286625" cy="1971675"/>
          </a:xfrm>
          <a:prstGeom prst="rect">
            <a:avLst/>
          </a:prstGeom>
        </p:spPr>
      </p:pic>
      <p:pic>
        <p:nvPicPr>
          <p:cNvPr id="10" name="Attēls 9">
            <a:extLst>
              <a:ext uri="{FF2B5EF4-FFF2-40B4-BE49-F238E27FC236}">
                <a16:creationId xmlns:a16="http://schemas.microsoft.com/office/drawing/2014/main" id="{23D55F62-2995-4BA8-9A8E-231E6AD1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55" y="1538279"/>
            <a:ext cx="7267575" cy="1800225"/>
          </a:xfrm>
          <a:prstGeom prst="rect">
            <a:avLst/>
          </a:prstGeom>
        </p:spPr>
      </p:pic>
      <p:sp>
        <p:nvSpPr>
          <p:cNvPr id="11" name="Taisnstūris 10">
            <a:extLst>
              <a:ext uri="{FF2B5EF4-FFF2-40B4-BE49-F238E27FC236}">
                <a16:creationId xmlns:a16="http://schemas.microsoft.com/office/drawing/2014/main" id="{13928A68-A396-46B1-8F96-A56C3F00CD70}"/>
              </a:ext>
            </a:extLst>
          </p:cNvPr>
          <p:cNvSpPr/>
          <p:nvPr/>
        </p:nvSpPr>
        <p:spPr>
          <a:xfrm>
            <a:off x="5735683" y="169760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aisnstūris 12">
            <a:extLst>
              <a:ext uri="{FF2B5EF4-FFF2-40B4-BE49-F238E27FC236}">
                <a16:creationId xmlns:a16="http://schemas.microsoft.com/office/drawing/2014/main" id="{0DEE010D-AFEF-4465-90F0-5383DD0EA8F3}"/>
              </a:ext>
            </a:extLst>
          </p:cNvPr>
          <p:cNvSpPr/>
          <p:nvPr/>
        </p:nvSpPr>
        <p:spPr>
          <a:xfrm>
            <a:off x="7950306" y="169760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aisnstūris 14">
            <a:extLst>
              <a:ext uri="{FF2B5EF4-FFF2-40B4-BE49-F238E27FC236}">
                <a16:creationId xmlns:a16="http://schemas.microsoft.com/office/drawing/2014/main" id="{384C10AF-D435-47C1-A1F8-5A7E6C81DF66}"/>
              </a:ext>
            </a:extLst>
          </p:cNvPr>
          <p:cNvSpPr/>
          <p:nvPr/>
        </p:nvSpPr>
        <p:spPr>
          <a:xfrm>
            <a:off x="5735683" y="4001491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aisnstūris 15">
            <a:extLst>
              <a:ext uri="{FF2B5EF4-FFF2-40B4-BE49-F238E27FC236}">
                <a16:creationId xmlns:a16="http://schemas.microsoft.com/office/drawing/2014/main" id="{3D28842F-3E80-4421-AB99-D22516672D90}"/>
              </a:ext>
            </a:extLst>
          </p:cNvPr>
          <p:cNvSpPr/>
          <p:nvPr/>
        </p:nvSpPr>
        <p:spPr>
          <a:xfrm>
            <a:off x="7969356" y="3995524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100 raksti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darbinieki_1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profesijas_1 p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uzvards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'Ross'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     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dzimums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Sieviete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5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226441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100 raksti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b="1" dirty="0"/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6</a:t>
            </a:fld>
            <a:endParaRPr lang="lv-LV" altLang="lv-LV" dirty="0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3710" y="3729812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Attēls 4">
            <a:extLst>
              <a:ext uri="{FF2B5EF4-FFF2-40B4-BE49-F238E27FC236}">
                <a16:creationId xmlns:a16="http://schemas.microsoft.com/office/drawing/2014/main" id="{AE4855FE-46E7-4E58-905E-E2337BDC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21" y="1434409"/>
            <a:ext cx="7277100" cy="1800225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C6EBB31C-29C9-48EC-A280-52396B78D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21" y="3890795"/>
            <a:ext cx="7315200" cy="2000250"/>
          </a:xfrm>
          <a:prstGeom prst="rect">
            <a:avLst/>
          </a:prstGeom>
        </p:spPr>
      </p:pic>
      <p:sp>
        <p:nvSpPr>
          <p:cNvPr id="10" name="Taisnstūris 9">
            <a:extLst>
              <a:ext uri="{FF2B5EF4-FFF2-40B4-BE49-F238E27FC236}">
                <a16:creationId xmlns:a16="http://schemas.microsoft.com/office/drawing/2014/main" id="{721D1AD7-D29C-401F-8938-DE4A156FBF4A}"/>
              </a:ext>
            </a:extLst>
          </p:cNvPr>
          <p:cNvSpPr/>
          <p:nvPr/>
        </p:nvSpPr>
        <p:spPr>
          <a:xfrm>
            <a:off x="5583283" y="1597915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aisnstūris 10">
            <a:extLst>
              <a:ext uri="{FF2B5EF4-FFF2-40B4-BE49-F238E27FC236}">
                <a16:creationId xmlns:a16="http://schemas.microsoft.com/office/drawing/2014/main" id="{1A0E77D8-3551-4ED6-9410-ABD24CA115CE}"/>
              </a:ext>
            </a:extLst>
          </p:cNvPr>
          <p:cNvSpPr/>
          <p:nvPr/>
        </p:nvSpPr>
        <p:spPr>
          <a:xfrm>
            <a:off x="7810547" y="1587929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isnstūris 11">
            <a:extLst>
              <a:ext uri="{FF2B5EF4-FFF2-40B4-BE49-F238E27FC236}">
                <a16:creationId xmlns:a16="http://schemas.microsoft.com/office/drawing/2014/main" id="{338D8F2F-82A5-455F-9C17-0F4B05BBD226}"/>
              </a:ext>
            </a:extLst>
          </p:cNvPr>
          <p:cNvSpPr/>
          <p:nvPr/>
        </p:nvSpPr>
        <p:spPr>
          <a:xfrm>
            <a:off x="7810547" y="4077559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aisnstūris 15">
            <a:extLst>
              <a:ext uri="{FF2B5EF4-FFF2-40B4-BE49-F238E27FC236}">
                <a16:creationId xmlns:a16="http://schemas.microsoft.com/office/drawing/2014/main" id="{4E329136-8B13-44C9-A6F3-935D90A23651}"/>
              </a:ext>
            </a:extLst>
          </p:cNvPr>
          <p:cNvSpPr/>
          <p:nvPr/>
        </p:nvSpPr>
        <p:spPr>
          <a:xfrm>
            <a:off x="5583283" y="4077559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100 raksti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C</a:t>
            </a:r>
          </a:p>
          <a:p>
            <a:endParaRPr lang="lv-LV" b="1" dirty="0"/>
          </a:p>
          <a:p>
            <a:endParaRPr lang="lv-LV" b="1" dirty="0"/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D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7</a:t>
            </a:fld>
            <a:endParaRPr lang="lv-LV" altLang="lv-LV" dirty="0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3710" y="3729812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Attēls 5">
            <a:extLst>
              <a:ext uri="{FF2B5EF4-FFF2-40B4-BE49-F238E27FC236}">
                <a16:creationId xmlns:a16="http://schemas.microsoft.com/office/drawing/2014/main" id="{6526F9A3-9F4B-49C9-ADF3-0E9C0822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21" y="1511399"/>
            <a:ext cx="7258050" cy="1962150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731B8AEA-ABC1-48DA-AE97-F65EAECB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96" y="3886440"/>
            <a:ext cx="7277100" cy="2114550"/>
          </a:xfrm>
          <a:prstGeom prst="rect">
            <a:avLst/>
          </a:prstGeom>
        </p:spPr>
      </p:pic>
      <p:sp>
        <p:nvSpPr>
          <p:cNvPr id="11" name="Taisnstūris 10">
            <a:extLst>
              <a:ext uri="{FF2B5EF4-FFF2-40B4-BE49-F238E27FC236}">
                <a16:creationId xmlns:a16="http://schemas.microsoft.com/office/drawing/2014/main" id="{D9F2D3C5-25D8-43D7-8126-0A609C13C54C}"/>
              </a:ext>
            </a:extLst>
          </p:cNvPr>
          <p:cNvSpPr/>
          <p:nvPr/>
        </p:nvSpPr>
        <p:spPr>
          <a:xfrm>
            <a:off x="5583283" y="165950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isnstūris 11">
            <a:extLst>
              <a:ext uri="{FF2B5EF4-FFF2-40B4-BE49-F238E27FC236}">
                <a16:creationId xmlns:a16="http://schemas.microsoft.com/office/drawing/2014/main" id="{9C6AD0A0-8ACC-46DD-AF1D-168021A3762B}"/>
              </a:ext>
            </a:extLst>
          </p:cNvPr>
          <p:cNvSpPr/>
          <p:nvPr/>
        </p:nvSpPr>
        <p:spPr>
          <a:xfrm>
            <a:off x="7791497" y="4063513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aisnstūris 12">
            <a:extLst>
              <a:ext uri="{FF2B5EF4-FFF2-40B4-BE49-F238E27FC236}">
                <a16:creationId xmlns:a16="http://schemas.microsoft.com/office/drawing/2014/main" id="{4F0EE50E-F148-41EA-BF3E-3A370ED58517}"/>
              </a:ext>
            </a:extLst>
          </p:cNvPr>
          <p:cNvSpPr/>
          <p:nvPr/>
        </p:nvSpPr>
        <p:spPr>
          <a:xfrm>
            <a:off x="7791497" y="1665474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aisnstūris 14">
            <a:extLst>
              <a:ext uri="{FF2B5EF4-FFF2-40B4-BE49-F238E27FC236}">
                <a16:creationId xmlns:a16="http://schemas.microsoft.com/office/drawing/2014/main" id="{8892D507-012C-4930-A395-4170B7902490}"/>
              </a:ext>
            </a:extLst>
          </p:cNvPr>
          <p:cNvSpPr/>
          <p:nvPr/>
        </p:nvSpPr>
        <p:spPr>
          <a:xfrm>
            <a:off x="5583283" y="4045444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1DB1237-712A-49B9-A66D-FAC5538D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Testa vaicājums 10 raksti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0976B77-2D26-4928-BF0A-85E3EBD1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165724"/>
          </a:xfrm>
        </p:spPr>
        <p:txBody>
          <a:bodyPr/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darbinieki_1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profesijas_1 p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prof_ID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endParaRPr lang="lv-LV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nodarbinatiba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'Never'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e_pasts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like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'%@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eirey.tech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lv-LV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alga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500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E0DC1EC9-A18B-4DE6-B428-962ED2DF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8</a:t>
            </a:fld>
            <a:endParaRPr lang="lv-LV" altLang="lv-LV" dirty="0"/>
          </a:p>
        </p:txBody>
      </p:sp>
    </p:spTree>
    <p:extLst>
      <p:ext uri="{BB962C8B-B14F-4D97-AF65-F5344CB8AC3E}">
        <p14:creationId xmlns:p14="http://schemas.microsoft.com/office/powerpoint/2010/main" val="175190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E9EAFF3-4562-44DB-93E0-0964C5A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dirty="0"/>
              <a:t>Testa vaicājums 10 raksti</a:t>
            </a:r>
            <a:endParaRPr lang="en-US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BCA8B5F-38DA-4D9F-8162-B1D7448C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24" y="1365082"/>
            <a:ext cx="809897" cy="4525963"/>
          </a:xfrm>
        </p:spPr>
        <p:txBody>
          <a:bodyPr/>
          <a:lstStyle/>
          <a:p>
            <a:r>
              <a:rPr lang="lv-LV" b="1" dirty="0"/>
              <a:t>A</a:t>
            </a:r>
          </a:p>
          <a:p>
            <a:endParaRPr lang="lv-LV" b="1" dirty="0"/>
          </a:p>
          <a:p>
            <a:endParaRPr lang="lv-LV" b="1" dirty="0"/>
          </a:p>
          <a:p>
            <a:endParaRPr lang="lv-LV" b="1" dirty="0"/>
          </a:p>
          <a:p>
            <a:endParaRPr lang="lv-LV" sz="500" b="1" dirty="0"/>
          </a:p>
          <a:p>
            <a:r>
              <a:rPr lang="lv-LV" b="1" dirty="0"/>
              <a:t>B</a:t>
            </a:r>
          </a:p>
          <a:p>
            <a:endParaRPr lang="lv-LV" b="1" dirty="0"/>
          </a:p>
          <a:p>
            <a:pPr marL="0" indent="0">
              <a:buNone/>
            </a:pPr>
            <a:endParaRPr lang="lv-LV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75ED2CDC-60CB-419D-8043-EF21DCFE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B689B-D86F-4C36-BEDA-EE11ECCF9653}" type="slidenum">
              <a:rPr lang="lv-LV" altLang="lv-LV" smtClean="0"/>
              <a:pPr/>
              <a:t>9</a:t>
            </a:fld>
            <a:endParaRPr lang="lv-LV" altLang="lv-LV" dirty="0"/>
          </a:p>
        </p:txBody>
      </p:sp>
      <p:cxnSp>
        <p:nvCxnSpPr>
          <p:cNvPr id="14" name="Taisns savienotājs 13">
            <a:extLst>
              <a:ext uri="{FF2B5EF4-FFF2-40B4-BE49-F238E27FC236}">
                <a16:creationId xmlns:a16="http://schemas.microsoft.com/office/drawing/2014/main" id="{9B19BDCF-4441-4B34-98EA-F745BE35B04A}"/>
              </a:ext>
            </a:extLst>
          </p:cNvPr>
          <p:cNvCxnSpPr>
            <a:cxnSpLocks/>
          </p:cNvCxnSpPr>
          <p:nvPr/>
        </p:nvCxnSpPr>
        <p:spPr>
          <a:xfrm flipV="1">
            <a:off x="-13710" y="3860266"/>
            <a:ext cx="9171420" cy="181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Attēls 6">
            <a:extLst>
              <a:ext uri="{FF2B5EF4-FFF2-40B4-BE49-F238E27FC236}">
                <a16:creationId xmlns:a16="http://schemas.microsoft.com/office/drawing/2014/main" id="{76448020-549D-4DA2-9A69-602F851A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55" y="1385552"/>
            <a:ext cx="7296150" cy="2447925"/>
          </a:xfrm>
          <a:prstGeom prst="rect">
            <a:avLst/>
          </a:prstGeom>
        </p:spPr>
      </p:pic>
      <p:pic>
        <p:nvPicPr>
          <p:cNvPr id="8" name="Attēls 7">
            <a:extLst>
              <a:ext uri="{FF2B5EF4-FFF2-40B4-BE49-F238E27FC236}">
                <a16:creationId xmlns:a16="http://schemas.microsoft.com/office/drawing/2014/main" id="{9F5B8485-752B-47AC-A16D-99C7810C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55" y="3919202"/>
            <a:ext cx="7277100" cy="2619375"/>
          </a:xfrm>
          <a:prstGeom prst="rect">
            <a:avLst/>
          </a:prstGeom>
        </p:spPr>
      </p:pic>
      <p:sp>
        <p:nvSpPr>
          <p:cNvPr id="10" name="Taisnstūris 9">
            <a:extLst>
              <a:ext uri="{FF2B5EF4-FFF2-40B4-BE49-F238E27FC236}">
                <a16:creationId xmlns:a16="http://schemas.microsoft.com/office/drawing/2014/main" id="{552207B1-12D3-45A4-94C4-46ADF07D439A}"/>
              </a:ext>
            </a:extLst>
          </p:cNvPr>
          <p:cNvSpPr/>
          <p:nvPr/>
        </p:nvSpPr>
        <p:spPr>
          <a:xfrm>
            <a:off x="5735683" y="1564257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aisnstūris 10">
            <a:extLst>
              <a:ext uri="{FF2B5EF4-FFF2-40B4-BE49-F238E27FC236}">
                <a16:creationId xmlns:a16="http://schemas.microsoft.com/office/drawing/2014/main" id="{E1231CFC-5AD3-4D78-A3EE-A19A5DE90462}"/>
              </a:ext>
            </a:extLst>
          </p:cNvPr>
          <p:cNvSpPr/>
          <p:nvPr/>
        </p:nvSpPr>
        <p:spPr>
          <a:xfrm>
            <a:off x="7978881" y="1555859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isnstūris 11">
            <a:extLst>
              <a:ext uri="{FF2B5EF4-FFF2-40B4-BE49-F238E27FC236}">
                <a16:creationId xmlns:a16="http://schemas.microsoft.com/office/drawing/2014/main" id="{CC215881-0E04-445E-8C23-61528B1110DF}"/>
              </a:ext>
            </a:extLst>
          </p:cNvPr>
          <p:cNvSpPr/>
          <p:nvPr/>
        </p:nvSpPr>
        <p:spPr>
          <a:xfrm>
            <a:off x="7978881" y="4099034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aisnstūris 12">
            <a:extLst>
              <a:ext uri="{FF2B5EF4-FFF2-40B4-BE49-F238E27FC236}">
                <a16:creationId xmlns:a16="http://schemas.microsoft.com/office/drawing/2014/main" id="{97C52C43-682F-43F6-B7FC-F369972C392C}"/>
              </a:ext>
            </a:extLst>
          </p:cNvPr>
          <p:cNvSpPr/>
          <p:nvPr/>
        </p:nvSpPr>
        <p:spPr>
          <a:xfrm>
            <a:off x="5735683" y="4107432"/>
            <a:ext cx="431074" cy="15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1428"/>
      </p:ext>
    </p:extLst>
  </p:cSld>
  <p:clrMapOvr>
    <a:masterClrMapping/>
  </p:clrMapOvr>
</p:sld>
</file>

<file path=ppt/theme/theme1.xml><?xml version="1.0" encoding="utf-8"?>
<a:theme xmlns:a="http://schemas.openxmlformats.org/drawingml/2006/main" name="RT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TU" id="{D5F79C60-11BA-43EB-844C-65F32CDEC64A}" vid="{4BD2820E-8059-422E-BFC1-582E5F316C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RTU</Template>
  <TotalTime>381</TotalTime>
  <Words>1949</Words>
  <Application>Microsoft Office PowerPoint</Application>
  <PresentationFormat>Slaidrāde ekrānā (4:3)</PresentationFormat>
  <Paragraphs>315</Paragraphs>
  <Slides>30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RTU</vt:lpstr>
      <vt:lpstr>Relāciju tabulas</vt:lpstr>
      <vt:lpstr>Testa vaicājums 100%</vt:lpstr>
      <vt:lpstr>Testa vaicājums 100%</vt:lpstr>
      <vt:lpstr>Testa vaicājums 100%</vt:lpstr>
      <vt:lpstr>Testa vaicājums 100 raksti</vt:lpstr>
      <vt:lpstr>Testa vaicājums 100 raksti</vt:lpstr>
      <vt:lpstr>Testa vaicājums 100 raksti</vt:lpstr>
      <vt:lpstr>Testa vaicājums 10 raksti</vt:lpstr>
      <vt:lpstr>Testa vaicājums 10 raksti</vt:lpstr>
      <vt:lpstr>Testa vaicājums 10 raksti</vt:lpstr>
      <vt:lpstr>Testa vaicājums 1 raksts</vt:lpstr>
      <vt:lpstr>Testa vaicājums 1 raksts</vt:lpstr>
      <vt:lpstr>Testa vaicājums 1 raksts</vt:lpstr>
      <vt:lpstr>Relāciju tabulu vaicājumu veiktspējas salīdzinājums</vt:lpstr>
      <vt:lpstr>Tabula ar objektu kolekciju –  Testa vaicājums 100%</vt:lpstr>
      <vt:lpstr>Testa vaicājums 100 raksti</vt:lpstr>
      <vt:lpstr>Testa vaicājums 10 raksti</vt:lpstr>
      <vt:lpstr>Testa vaicājums 1 raksts</vt:lpstr>
      <vt:lpstr>Relāciju tabulas ar objektu kolekciju vaicājumu veiktspējas salīdzinājums</vt:lpstr>
      <vt:lpstr>Objektu tabulas savienotas ar objektu saiti 1 pret daudziem</vt:lpstr>
      <vt:lpstr>Testa vaicājums 100%</vt:lpstr>
      <vt:lpstr>Testa vaicājums 100%</vt:lpstr>
      <vt:lpstr>Testa vaicājums 100 raksti</vt:lpstr>
      <vt:lpstr>Testa vaicājums 100 raksti</vt:lpstr>
      <vt:lpstr>Testa vaicājums 10 raksti</vt:lpstr>
      <vt:lpstr>Testa vaicājums 10 raksti</vt:lpstr>
      <vt:lpstr>Testa vaicājums 1 raksts</vt:lpstr>
      <vt:lpstr>Testa vaicājums 1 raksts</vt:lpstr>
      <vt:lpstr>Objektu tabulas savienotas ar objektu saiti 1 pret daudziem vaicājumu veiktspējas salīdzinājums</vt:lpstr>
      <vt:lpstr>Salīdzinājums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Loģistikas uzņēmuma klašu diagramma</dc:title>
  <dc:creator>Mārtiņš Karlsons</dc:creator>
  <cp:lastModifiedBy>Mārtiņš Karlsons</cp:lastModifiedBy>
  <cp:revision>50</cp:revision>
  <dcterms:created xsi:type="dcterms:W3CDTF">2019-09-18T05:25:03Z</dcterms:created>
  <dcterms:modified xsi:type="dcterms:W3CDTF">2019-12-18T09:15:22Z</dcterms:modified>
</cp:coreProperties>
</file>