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60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</p:sldIdLst>
  <p:sldSz cx="9144000" cy="6858000" type="screen4x3"/>
  <p:notesSz cx="6669088" cy="9774238"/>
  <p:defaultTextStyle>
    <a:defPPr>
      <a:defRPr lang="lv-LV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93D6-68F0-4600-9E04-7CD3C315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BC9355-150C-4AE7-85D9-072C64BE2FEE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30A-33A3-448B-8508-8D0F0AF4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445E-865F-414F-AD29-9F936976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5D52-82FD-4DB0-B8B9-00DB76F72BF6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BF45D-8138-4D89-BF2A-5F2290C69705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36A61-FE4C-466C-80F7-A472219117C3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EEF28-8F45-44EB-AFD6-0185228BDEDF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7FF01-FA21-48DA-886C-8E98131519C1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04973-31E4-4C90-B045-A21499000666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B689B-D86F-4C36-BEDA-EE11ECCF9653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3B187-2309-4F2F-9F2B-EB59BF2E4297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45B1-A315-4979-B744-82CEA2B84DCA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D9177-4F8F-4BA5-A8DF-AEFDBC025891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3472E-3367-4C9C-8193-FDCD623AC27E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A09424-061D-492B-8FAA-B0DFE12147B6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E511-DD3C-4F4D-8947-E2DDC1847139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17E3A-3FED-4DD1-AD18-276001FA897E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A96B3-D799-46E0-9A7C-8EA695280CEF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7AC94-3634-47D7-85E4-0FA9721D3A44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57FF8-B418-408C-B4ED-D82299B4CCCE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EF17B-B89A-4C2C-8A32-B211AFD1C349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DA2B-76B7-483C-B798-3AE14F111A99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lv-LV" noProof="0"/>
              <a:t>Noklikšķiniet uz ikonas, lai pievienotu attēlu</a:t>
            </a:r>
            <a:endParaRPr lang="lt-L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FFD714-ACC3-4016-A4D1-150150DBC14A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1FE01-D179-4B24-ADFD-1586140E7FC1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a 2"/>
          <p:cNvGrpSpPr>
            <a:grpSpLocks/>
          </p:cNvGrpSpPr>
          <p:nvPr/>
        </p:nvGrpSpPr>
        <p:grpSpPr bwMode="auto">
          <a:xfrm>
            <a:off x="0" y="1588"/>
            <a:ext cx="9144000" cy="6858000"/>
            <a:chOff x="0" y="1487"/>
            <a:chExt cx="9144000" cy="6857999"/>
          </a:xfrm>
        </p:grpSpPr>
        <p:pic>
          <p:nvPicPr>
            <p:cNvPr id="1032" name="Attēls 1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1487"/>
              <a:ext cx="914400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7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383463" y="136627"/>
              <a:ext cx="1245119" cy="117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46063" y="274638"/>
            <a:ext cx="713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/>
              <a:t>Rediģēt šablona virsraksta stilu</a:t>
            </a:r>
            <a:endParaRPr lang="lt-LT" altLang="lv-LV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/>
              <a:t>Noklikšķiniet, lai rediģētu šablona teksta stilus</a:t>
            </a:r>
          </a:p>
          <a:p>
            <a:pPr lvl="1"/>
            <a:r>
              <a:rPr lang="lv-LV" altLang="lv-LV"/>
              <a:t>Otrais līmenis</a:t>
            </a:r>
          </a:p>
          <a:p>
            <a:pPr lvl="2"/>
            <a:r>
              <a:rPr lang="lv-LV" altLang="lv-LV"/>
              <a:t>Trešais līmenis</a:t>
            </a:r>
          </a:p>
          <a:p>
            <a:pPr lvl="3"/>
            <a:r>
              <a:rPr lang="lv-LV" altLang="lv-LV"/>
              <a:t>Ceturtais līmenis</a:t>
            </a:r>
          </a:p>
          <a:p>
            <a:pPr lvl="4"/>
            <a:r>
              <a:rPr lang="lv-LV" altLang="lv-LV"/>
              <a:t>Piektais līmenis</a:t>
            </a:r>
            <a:endParaRPr lang="lt-LT" alt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9AE95F1-0B3A-4590-BD74-DC32E8703E8B}" type="datetime1">
              <a:rPr lang="lv-LV"/>
              <a:pPr/>
              <a:t>04.12.2019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E6A1D2B-3BCB-457B-9A47-88BA2DA00AFA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1F3A3A6-8198-45C2-904C-049FD4A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Datu veidi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FD99CD6-7079-4861-B3C7-CD2118A6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" y="1624012"/>
            <a:ext cx="9026434" cy="4525963"/>
          </a:xfrm>
        </p:spPr>
        <p:txBody>
          <a:bodyPr/>
          <a:lstStyle/>
          <a:p>
            <a:r>
              <a:rPr lang="lv-LV" dirty="0"/>
              <a:t>Relāciju tabulas – </a:t>
            </a:r>
            <a:r>
              <a:rPr lang="lv-LV" b="1" dirty="0"/>
              <a:t>A</a:t>
            </a:r>
          </a:p>
          <a:p>
            <a:r>
              <a:rPr lang="lv-LV" dirty="0"/>
              <a:t>Objektu tabulu sasaiste ar objektu saiti 1:N – </a:t>
            </a:r>
            <a:r>
              <a:rPr lang="lv-LV" b="1" dirty="0"/>
              <a:t>B</a:t>
            </a:r>
          </a:p>
          <a:p>
            <a:r>
              <a:rPr lang="lv-LV" dirty="0"/>
              <a:t>Relāciju tabula ar parastu objektu un objektu kolekciju – </a:t>
            </a:r>
            <a:r>
              <a:rPr lang="lv-LV" b="1" dirty="0"/>
              <a:t>C </a:t>
            </a: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BD24A-F951-4F26-BE62-616ED5E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81037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100%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lv-LV" sz="1800" b="1" dirty="0"/>
              <a:t>A</a:t>
            </a:r>
          </a:p>
          <a:p>
            <a:pPr marL="457200" lvl="1" indent="0">
              <a:buNone/>
            </a:pPr>
            <a:r>
              <a:rPr lang="en-US" sz="1600" dirty="0"/>
              <a:t>select *</a:t>
            </a:r>
          </a:p>
          <a:p>
            <a:pPr marL="457200" lvl="1" indent="0">
              <a:buNone/>
            </a:pPr>
            <a:r>
              <a:rPr lang="en-US" sz="1600" dirty="0"/>
              <a:t>    from </a:t>
            </a:r>
            <a:r>
              <a:rPr lang="en-US" sz="1600" dirty="0" err="1"/>
              <a:t>profesijas</a:t>
            </a:r>
            <a:r>
              <a:rPr lang="en-US" sz="1600" dirty="0"/>
              <a:t> p, </a:t>
            </a:r>
            <a:r>
              <a:rPr lang="en-US" sz="1600" dirty="0" err="1"/>
              <a:t>A_darbinieki</a:t>
            </a:r>
            <a:r>
              <a:rPr lang="en-US" sz="1600" dirty="0"/>
              <a:t> d</a:t>
            </a:r>
          </a:p>
          <a:p>
            <a:pPr marL="457200" lvl="1" indent="0">
              <a:buNone/>
            </a:pPr>
            <a:r>
              <a:rPr lang="en-US" sz="1600" dirty="0"/>
              <a:t>    where </a:t>
            </a:r>
            <a:r>
              <a:rPr lang="en-US" sz="1600" dirty="0" err="1"/>
              <a:t>p.prof_id</a:t>
            </a:r>
            <a:r>
              <a:rPr lang="en-US" sz="1600" dirty="0"/>
              <a:t> = </a:t>
            </a:r>
            <a:r>
              <a:rPr lang="en-US" sz="1600" dirty="0" err="1"/>
              <a:t>d.prof_id</a:t>
            </a:r>
            <a:r>
              <a:rPr lang="en-US" sz="1600" dirty="0"/>
              <a:t>;</a:t>
            </a:r>
            <a:endParaRPr lang="lv-LV" sz="1600" dirty="0"/>
          </a:p>
          <a:p>
            <a:r>
              <a:rPr lang="lv-LV" sz="1800" b="1" dirty="0"/>
              <a:t>B</a:t>
            </a:r>
            <a:endParaRPr lang="lv-LV" sz="1800" dirty="0"/>
          </a:p>
          <a:p>
            <a:pPr marL="457200" lvl="1" indent="0">
              <a:buNone/>
            </a:pPr>
            <a:r>
              <a:rPr lang="lv-LV" sz="1600" dirty="0" err="1"/>
              <a:t>select</a:t>
            </a:r>
            <a:r>
              <a:rPr lang="lv-LV" sz="1600" dirty="0"/>
              <a:t> </a:t>
            </a:r>
            <a:r>
              <a:rPr lang="lv-LV" sz="1600" dirty="0" err="1"/>
              <a:t>D.Prof_ID</a:t>
            </a:r>
            <a:r>
              <a:rPr lang="lv-LV" sz="1600" dirty="0"/>
              <a:t>, D.Profesija, </a:t>
            </a:r>
            <a:r>
              <a:rPr lang="lv-LV" sz="1600" dirty="0" err="1"/>
              <a:t>D.Nodarbinatiba</a:t>
            </a:r>
            <a:r>
              <a:rPr lang="lv-LV" sz="1600" dirty="0"/>
              <a:t>, D.Alga, </a:t>
            </a:r>
          </a:p>
          <a:p>
            <a:pPr marL="457200" lvl="1" indent="0">
              <a:buNone/>
            </a:pPr>
            <a:r>
              <a:rPr lang="lv-LV" sz="1600" dirty="0"/>
              <a:t>        </a:t>
            </a:r>
            <a:r>
              <a:rPr lang="lv-LV" sz="1600" dirty="0" err="1"/>
              <a:t>Value(c).A_Darbinieks.Darb_ID</a:t>
            </a:r>
            <a:r>
              <a:rPr lang="lv-LV" sz="1600" dirty="0"/>
              <a:t>, </a:t>
            </a:r>
            <a:r>
              <a:rPr lang="lv-LV" sz="1600" dirty="0" err="1"/>
              <a:t>Value(c).A_Darbinieks.Vards</a:t>
            </a:r>
            <a:r>
              <a:rPr lang="lv-LV" sz="1600" dirty="0"/>
              <a:t>, 	</a:t>
            </a:r>
            <a:r>
              <a:rPr lang="lv-LV" sz="1600" dirty="0" err="1"/>
              <a:t>Value(c).A_Darbinieks.Uzvards</a:t>
            </a:r>
            <a:r>
              <a:rPr lang="lv-LV" sz="1600" dirty="0"/>
              <a:t>, </a:t>
            </a:r>
            <a:r>
              <a:rPr lang="lv-LV" sz="1600" dirty="0" err="1"/>
              <a:t>Value(c).A_Darbinieks.E_Pasts</a:t>
            </a:r>
            <a:r>
              <a:rPr lang="lv-LV" sz="1600" dirty="0"/>
              <a:t>, </a:t>
            </a:r>
          </a:p>
          <a:p>
            <a:pPr marL="457200" lvl="1" indent="0">
              <a:buNone/>
            </a:pPr>
            <a:r>
              <a:rPr lang="lv-LV" sz="1600" dirty="0"/>
              <a:t>        </a:t>
            </a:r>
            <a:r>
              <a:rPr lang="lv-LV" sz="1600" dirty="0" err="1"/>
              <a:t>Value(c).A_Darbinieks.Prof_ID</a:t>
            </a:r>
            <a:r>
              <a:rPr lang="lv-LV" sz="1600" dirty="0"/>
              <a:t>, </a:t>
            </a:r>
            <a:r>
              <a:rPr lang="lv-LV" sz="1600" dirty="0" err="1"/>
              <a:t>value(c).A_Darbinieks.Dzimums</a:t>
            </a:r>
            <a:r>
              <a:rPr lang="lv-LV" sz="1600" dirty="0"/>
              <a:t>  </a:t>
            </a:r>
          </a:p>
          <a:p>
            <a:pPr marL="457200" lvl="1" indent="0">
              <a:buNone/>
            </a:pPr>
            <a:r>
              <a:rPr lang="lv-LV" sz="1600" dirty="0"/>
              <a:t>        from </a:t>
            </a:r>
            <a:r>
              <a:rPr lang="lv-LV" sz="1600" dirty="0" err="1"/>
              <a:t>B_Profesijas</a:t>
            </a:r>
            <a:r>
              <a:rPr lang="lv-LV" sz="1600" dirty="0"/>
              <a:t> D, Table(</a:t>
            </a:r>
          </a:p>
          <a:p>
            <a:pPr marL="457200" lvl="1" indent="0">
              <a:buNone/>
            </a:pPr>
            <a:r>
              <a:rPr lang="lv-LV" sz="1600" dirty="0"/>
              <a:t>        	</a:t>
            </a:r>
            <a:r>
              <a:rPr lang="lv-LV" sz="1600" dirty="0" err="1"/>
              <a:t>select</a:t>
            </a:r>
            <a:r>
              <a:rPr lang="lv-LV" sz="1600" dirty="0"/>
              <a:t> </a:t>
            </a:r>
            <a:r>
              <a:rPr lang="lv-LV" sz="1600" dirty="0" err="1"/>
              <a:t>DEREF(a.PROF_ATSAUCE).B_ELEM_ATSAUCES</a:t>
            </a:r>
            <a:r>
              <a:rPr lang="lv-LV" sz="1600" dirty="0"/>
              <a:t> b</a:t>
            </a:r>
          </a:p>
          <a:p>
            <a:pPr marL="457200" lvl="1" indent="0">
              <a:buNone/>
            </a:pPr>
            <a:r>
              <a:rPr lang="lv-LV" sz="1600" dirty="0"/>
              <a:t>        	from </a:t>
            </a:r>
            <a:r>
              <a:rPr lang="lv-LV" sz="1600" dirty="0" err="1"/>
              <a:t>B_Profesijas</a:t>
            </a:r>
            <a:r>
              <a:rPr lang="lv-LV" sz="1600" dirty="0"/>
              <a:t> a</a:t>
            </a:r>
          </a:p>
          <a:p>
            <a:pPr marL="457200" lvl="1" indent="0">
              <a:buNone/>
            </a:pPr>
            <a:r>
              <a:rPr lang="lv-LV" sz="1600" dirty="0"/>
              <a:t>        </a:t>
            </a:r>
            <a:r>
              <a:rPr lang="lv-LV" sz="1600" dirty="0" err="1"/>
              <a:t>where</a:t>
            </a:r>
            <a:r>
              <a:rPr lang="lv-LV" sz="1600" dirty="0"/>
              <a:t> </a:t>
            </a:r>
            <a:r>
              <a:rPr lang="lv-LV" sz="1600" dirty="0" err="1"/>
              <a:t>a.prof_ID</a:t>
            </a:r>
            <a:r>
              <a:rPr lang="lv-LV" sz="1600" dirty="0"/>
              <a:t> = </a:t>
            </a:r>
            <a:r>
              <a:rPr lang="lv-LV" sz="1600" dirty="0" err="1"/>
              <a:t>D.prof_ID)c</a:t>
            </a:r>
            <a:r>
              <a:rPr lang="lv-LV" sz="1600" dirty="0"/>
              <a:t>;</a:t>
            </a:r>
          </a:p>
          <a:p>
            <a:r>
              <a:rPr lang="lv-LV" sz="1800" b="1" dirty="0"/>
              <a:t>C</a:t>
            </a:r>
          </a:p>
          <a:p>
            <a:pPr marL="457200" lvl="1" indent="0">
              <a:buNone/>
            </a:pPr>
            <a:r>
              <a:rPr lang="en-US" sz="1600" dirty="0"/>
              <a:t>select value(d).</a:t>
            </a:r>
            <a:r>
              <a:rPr lang="en-US" sz="1600" dirty="0" err="1"/>
              <a:t>Darb_ID</a:t>
            </a:r>
            <a:r>
              <a:rPr lang="en-US" sz="1600" dirty="0"/>
              <a:t>, value(d).</a:t>
            </a:r>
            <a:r>
              <a:rPr lang="en-US" sz="1600" dirty="0" err="1"/>
              <a:t>Vards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/>
              <a:t>value(d).</a:t>
            </a:r>
            <a:r>
              <a:rPr lang="en-US" sz="1600" dirty="0" err="1"/>
              <a:t>Uzvards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/>
              <a:t>value(d).</a:t>
            </a:r>
            <a:r>
              <a:rPr lang="en-US" sz="1600" dirty="0" err="1"/>
              <a:t>e_pasts</a:t>
            </a:r>
            <a:r>
              <a:rPr lang="en-US" sz="1600" dirty="0"/>
              <a:t>, value(d).</a:t>
            </a:r>
            <a:r>
              <a:rPr lang="en-US" sz="1600" dirty="0" err="1"/>
              <a:t>prof_ID</a:t>
            </a:r>
            <a:r>
              <a:rPr lang="en-US" sz="1600" dirty="0"/>
              <a:t>,</a:t>
            </a:r>
            <a:r>
              <a:rPr lang="lv-LV" sz="1600" dirty="0"/>
              <a:t> 	  </a:t>
            </a:r>
            <a:r>
              <a:rPr lang="en-US" sz="1600" dirty="0"/>
              <a:t>value(d).</a:t>
            </a:r>
            <a:r>
              <a:rPr lang="en-US" sz="1600" dirty="0" err="1"/>
              <a:t>dzimums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 err="1"/>
              <a:t>c.profesija.prof_ID</a:t>
            </a:r>
            <a:r>
              <a:rPr lang="en-US" sz="1600" dirty="0"/>
              <a:t>, </a:t>
            </a:r>
            <a:r>
              <a:rPr lang="en-US" sz="1600" dirty="0" err="1"/>
              <a:t>c.profesija.profesija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 err="1"/>
              <a:t>c.profesija.nodarbinatiba</a:t>
            </a:r>
            <a:r>
              <a:rPr lang="en-US" sz="1600" dirty="0"/>
              <a:t>,</a:t>
            </a:r>
            <a:r>
              <a:rPr lang="lv-LV" sz="1600" dirty="0"/>
              <a:t> 	  </a:t>
            </a:r>
            <a:r>
              <a:rPr lang="en-US" sz="1600" dirty="0" err="1"/>
              <a:t>c.profesija.alga</a:t>
            </a:r>
            <a:r>
              <a:rPr lang="en-US" sz="1600" dirty="0"/>
              <a:t> </a:t>
            </a:r>
            <a:br>
              <a:rPr lang="lv-LV" sz="1600" dirty="0"/>
            </a:br>
            <a:r>
              <a:rPr lang="lv-LV" sz="1600" dirty="0"/>
              <a:t>	</a:t>
            </a:r>
            <a:r>
              <a:rPr lang="en-US" sz="1600" dirty="0"/>
              <a:t>from </a:t>
            </a:r>
            <a:r>
              <a:rPr lang="en-US" sz="1600" dirty="0" err="1"/>
              <a:t>C_Profesijas</a:t>
            </a:r>
            <a:r>
              <a:rPr lang="en-US" sz="1600" dirty="0"/>
              <a:t> c, Table(</a:t>
            </a:r>
            <a:r>
              <a:rPr lang="en-US" sz="1600" dirty="0" err="1"/>
              <a:t>C.Darbinieki</a:t>
            </a:r>
            <a:r>
              <a:rPr lang="en-US" sz="1600" dirty="0"/>
              <a:t>) d;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71299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75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sz="12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r>
              <a:rPr lang="lv-LV" b="1" dirty="0"/>
              <a:t>C</a:t>
            </a: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3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 flipV="1">
            <a:off x="0" y="3115138"/>
            <a:ext cx="8786555" cy="17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Attēls 4">
            <a:extLst>
              <a:ext uri="{FF2B5EF4-FFF2-40B4-BE49-F238E27FC236}">
                <a16:creationId xmlns:a16="http://schemas.microsoft.com/office/drawing/2014/main" id="{140CAA10-AD88-48D8-BBB8-51CCB37B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4" y="1376326"/>
            <a:ext cx="7539561" cy="1686120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3B00DFBE-DB59-4B3D-A6FD-302DDDDC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78" y="4921285"/>
            <a:ext cx="7238839" cy="1862763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FBF3294F-A99D-476D-806D-57ADCDA0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8" y="3147795"/>
            <a:ext cx="7137399" cy="1660682"/>
          </a:xfrm>
          <a:prstGeom prst="rect">
            <a:avLst/>
          </a:prstGeom>
        </p:spPr>
      </p:pic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" y="4822344"/>
            <a:ext cx="8786555" cy="17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7%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lv-LV" sz="1600" b="1" dirty="0"/>
              <a:t>A) </a:t>
            </a:r>
            <a:r>
              <a:rPr lang="en-US" sz="1600" dirty="0"/>
              <a:t>Select *</a:t>
            </a:r>
          </a:p>
          <a:p>
            <a:pPr marL="457200" lvl="1" indent="0">
              <a:buNone/>
            </a:pPr>
            <a:r>
              <a:rPr lang="en-US" sz="1600" dirty="0"/>
              <a:t>    from </a:t>
            </a:r>
            <a:r>
              <a:rPr lang="en-US" sz="1600" dirty="0" err="1"/>
              <a:t>A_darbinieki</a:t>
            </a:r>
            <a:r>
              <a:rPr lang="en-US" sz="1600" dirty="0"/>
              <a:t> d , </a:t>
            </a:r>
            <a:r>
              <a:rPr lang="en-US" sz="1600" dirty="0" err="1"/>
              <a:t>profesijas</a:t>
            </a:r>
            <a:r>
              <a:rPr lang="en-US" sz="1600" dirty="0"/>
              <a:t> p </a:t>
            </a:r>
          </a:p>
          <a:p>
            <a:pPr marL="457200" lvl="1" indent="0">
              <a:buNone/>
            </a:pPr>
            <a:r>
              <a:rPr lang="en-US" sz="1600" dirty="0"/>
              <a:t>    where </a:t>
            </a:r>
            <a:r>
              <a:rPr lang="en-US" sz="1600" dirty="0" err="1"/>
              <a:t>p.prof_id</a:t>
            </a:r>
            <a:r>
              <a:rPr lang="en-US" sz="1600" dirty="0"/>
              <a:t> = </a:t>
            </a:r>
            <a:r>
              <a:rPr lang="en-US" sz="1600" dirty="0" err="1"/>
              <a:t>d.prof_id</a:t>
            </a:r>
            <a:r>
              <a:rPr lang="en-US" sz="1600" dirty="0"/>
              <a:t> and </a:t>
            </a:r>
          </a:p>
          <a:p>
            <a:pPr marL="457200" lvl="1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p.alga</a:t>
            </a:r>
            <a:r>
              <a:rPr lang="en-US" sz="1600" dirty="0"/>
              <a:t> &lt;= 600;</a:t>
            </a:r>
            <a:endParaRPr lang="lv-LV" sz="1600" dirty="0"/>
          </a:p>
          <a:p>
            <a:r>
              <a:rPr lang="lv-LV" sz="1400" b="1" dirty="0"/>
              <a:t>B) </a:t>
            </a:r>
            <a:r>
              <a:rPr lang="lv-LV" sz="1600" dirty="0" err="1"/>
              <a:t>select</a:t>
            </a:r>
            <a:r>
              <a:rPr lang="lv-LV" sz="1600" dirty="0"/>
              <a:t> </a:t>
            </a:r>
            <a:r>
              <a:rPr lang="lv-LV" sz="1600" dirty="0" err="1"/>
              <a:t>D.Prof_ID</a:t>
            </a:r>
            <a:r>
              <a:rPr lang="lv-LV" sz="1600" dirty="0"/>
              <a:t>, D.Profesija, </a:t>
            </a:r>
            <a:r>
              <a:rPr lang="lv-LV" sz="1600" dirty="0" err="1"/>
              <a:t>D.Nodarbinatiba</a:t>
            </a:r>
            <a:r>
              <a:rPr lang="lv-LV" sz="1600" dirty="0"/>
              <a:t>, D.Alga, </a:t>
            </a:r>
            <a:r>
              <a:rPr lang="lv-LV" sz="1600" dirty="0" err="1"/>
              <a:t>Value(c).A_Darbinieks.Darb_ID</a:t>
            </a:r>
            <a:r>
              <a:rPr lang="lv-LV" sz="1600" dirty="0"/>
              <a:t>, 			</a:t>
            </a:r>
            <a:r>
              <a:rPr lang="lv-LV" sz="1600" dirty="0" err="1"/>
              <a:t>Value(c).A_Darbinieks.Vards</a:t>
            </a:r>
            <a:r>
              <a:rPr lang="lv-LV" sz="1600" dirty="0"/>
              <a:t>, 	</a:t>
            </a:r>
            <a:r>
              <a:rPr lang="lv-LV" sz="1600" dirty="0" err="1"/>
              <a:t>Value(c).A_Darbinieks.Uzvards</a:t>
            </a:r>
            <a:r>
              <a:rPr lang="lv-LV" sz="1600" dirty="0"/>
              <a:t>, 				  			</a:t>
            </a:r>
            <a:r>
              <a:rPr lang="lv-LV" sz="1600" dirty="0" err="1"/>
              <a:t>Value(c).A_Darbinieks.E_Pasts</a:t>
            </a:r>
            <a:r>
              <a:rPr lang="lv-LV" sz="1600" dirty="0"/>
              <a:t>, </a:t>
            </a:r>
            <a:r>
              <a:rPr lang="lv-LV" sz="1600" dirty="0" err="1"/>
              <a:t>Value(c).A_Darbinieks.Prof_ID</a:t>
            </a:r>
            <a:r>
              <a:rPr lang="lv-LV" sz="1600" dirty="0"/>
              <a:t>, 						 	</a:t>
            </a:r>
            <a:r>
              <a:rPr lang="lv-LV" sz="1600" dirty="0" err="1"/>
              <a:t>value(c).A_Darbinieks.Dzimums</a:t>
            </a:r>
            <a:r>
              <a:rPr lang="lv-LV" sz="1600" dirty="0"/>
              <a:t>  </a:t>
            </a:r>
          </a:p>
          <a:p>
            <a:pPr marL="457200" lvl="1" indent="0">
              <a:buNone/>
            </a:pPr>
            <a:r>
              <a:rPr lang="lv-LV" sz="1600" dirty="0"/>
              <a:t>        from </a:t>
            </a:r>
            <a:r>
              <a:rPr lang="lv-LV" sz="1600" dirty="0" err="1"/>
              <a:t>B_Profesijas</a:t>
            </a:r>
            <a:r>
              <a:rPr lang="lv-LV" sz="1600" dirty="0"/>
              <a:t> D, Table(</a:t>
            </a:r>
          </a:p>
          <a:p>
            <a:pPr marL="457200" lvl="1" indent="0">
              <a:buNone/>
            </a:pPr>
            <a:r>
              <a:rPr lang="lv-LV" sz="1600" dirty="0"/>
              <a:t>        	</a:t>
            </a:r>
            <a:r>
              <a:rPr lang="lv-LV" sz="1600" dirty="0" err="1"/>
              <a:t>select</a:t>
            </a:r>
            <a:r>
              <a:rPr lang="lv-LV" sz="1600" dirty="0"/>
              <a:t> </a:t>
            </a:r>
            <a:r>
              <a:rPr lang="lv-LV" sz="1600" dirty="0" err="1"/>
              <a:t>DEREF(a.PROF_ATSAUCE).B_ELEM_ATSAUCES</a:t>
            </a:r>
            <a:r>
              <a:rPr lang="lv-LV" sz="1600" dirty="0"/>
              <a:t> b</a:t>
            </a:r>
          </a:p>
          <a:p>
            <a:pPr marL="457200" lvl="1" indent="0">
              <a:buNone/>
            </a:pPr>
            <a:r>
              <a:rPr lang="lv-LV" sz="1600" dirty="0"/>
              <a:t>        	from </a:t>
            </a:r>
            <a:r>
              <a:rPr lang="lv-LV" sz="1600" dirty="0" err="1"/>
              <a:t>B_Profesijas</a:t>
            </a:r>
            <a:r>
              <a:rPr lang="lv-LV" sz="1600" dirty="0"/>
              <a:t> a</a:t>
            </a:r>
          </a:p>
          <a:p>
            <a:pPr marL="457200" lvl="1" indent="0">
              <a:buNone/>
            </a:pPr>
            <a:r>
              <a:rPr lang="lv-LV" sz="1600" dirty="0"/>
              <a:t>       	 	</a:t>
            </a:r>
            <a:r>
              <a:rPr lang="lv-LV" sz="1600" dirty="0" err="1"/>
              <a:t>where</a:t>
            </a:r>
            <a:r>
              <a:rPr lang="lv-LV" sz="1600" dirty="0"/>
              <a:t> </a:t>
            </a:r>
            <a:r>
              <a:rPr lang="lv-LV" sz="1600" dirty="0" err="1"/>
              <a:t>a.prof_ID</a:t>
            </a:r>
            <a:r>
              <a:rPr lang="lv-LV" sz="1600" dirty="0"/>
              <a:t> = </a:t>
            </a:r>
            <a:r>
              <a:rPr lang="lv-LV" sz="1600" dirty="0" err="1"/>
              <a:t>D.prof_ID)c</a:t>
            </a:r>
            <a:endParaRPr lang="lv-LV" sz="1600" dirty="0"/>
          </a:p>
          <a:p>
            <a:pPr marL="457200" lvl="1" indent="0">
              <a:buNone/>
            </a:pPr>
            <a:r>
              <a:rPr lang="lv-LV" sz="1600" dirty="0"/>
              <a:t>        </a:t>
            </a:r>
            <a:r>
              <a:rPr lang="lv-LV" sz="1600" dirty="0" err="1"/>
              <a:t>where</a:t>
            </a:r>
            <a:r>
              <a:rPr lang="lv-LV" sz="1600" dirty="0"/>
              <a:t> </a:t>
            </a:r>
            <a:r>
              <a:rPr lang="lv-LV" sz="1600" dirty="0" err="1"/>
              <a:t>d.alga</a:t>
            </a:r>
            <a:r>
              <a:rPr lang="lv-LV" sz="1600" dirty="0"/>
              <a:t> &lt;= 600;</a:t>
            </a:r>
          </a:p>
          <a:p>
            <a:r>
              <a:rPr lang="lv-LV" sz="1600" b="1" dirty="0"/>
              <a:t>C) </a:t>
            </a:r>
            <a:r>
              <a:rPr lang="en-US" sz="1600" dirty="0"/>
              <a:t>select value(d).</a:t>
            </a:r>
            <a:r>
              <a:rPr lang="en-US" sz="1600" dirty="0" err="1"/>
              <a:t>Darb_ID</a:t>
            </a:r>
            <a:r>
              <a:rPr lang="en-US" sz="1600" dirty="0"/>
              <a:t>, value(d).</a:t>
            </a:r>
            <a:r>
              <a:rPr lang="en-US" sz="1600" dirty="0" err="1"/>
              <a:t>Vards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/>
              <a:t>value(d).</a:t>
            </a:r>
            <a:r>
              <a:rPr lang="en-US" sz="1600" dirty="0" err="1"/>
              <a:t>Uzvards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/>
              <a:t>value(d).</a:t>
            </a:r>
            <a:r>
              <a:rPr lang="en-US" sz="1600" dirty="0" err="1"/>
              <a:t>e_pasts</a:t>
            </a:r>
            <a:r>
              <a:rPr lang="en-US" sz="1600" dirty="0"/>
              <a:t>, </a:t>
            </a:r>
            <a:r>
              <a:rPr lang="lv-LV" sz="1600" dirty="0"/>
              <a:t>		 			</a:t>
            </a:r>
            <a:r>
              <a:rPr lang="en-US" sz="1600" dirty="0"/>
              <a:t>value(d).</a:t>
            </a:r>
            <a:r>
              <a:rPr lang="en-US" sz="1600" dirty="0" err="1"/>
              <a:t>prof_ID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/>
              <a:t>value(d).</a:t>
            </a:r>
            <a:r>
              <a:rPr lang="en-US" sz="1600" dirty="0" err="1"/>
              <a:t>dzimums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 err="1"/>
              <a:t>c.profesija.prof_ID</a:t>
            </a:r>
            <a:r>
              <a:rPr lang="en-US" sz="1600" dirty="0"/>
              <a:t>, </a:t>
            </a:r>
            <a:r>
              <a:rPr lang="en-US" sz="1600" dirty="0" err="1"/>
              <a:t>c.profesija.profesija</a:t>
            </a:r>
            <a:r>
              <a:rPr lang="en-US" sz="1600" dirty="0"/>
              <a:t>,</a:t>
            </a:r>
            <a:r>
              <a:rPr lang="lv-LV" sz="1600" dirty="0"/>
              <a:t> 			        </a:t>
            </a:r>
            <a:r>
              <a:rPr lang="en-US" sz="1600" dirty="0" err="1"/>
              <a:t>c.profesija.nodarbinatiba</a:t>
            </a:r>
            <a:r>
              <a:rPr lang="en-US" sz="1600" dirty="0"/>
              <a:t>, </a:t>
            </a:r>
            <a:r>
              <a:rPr lang="en-US" sz="1600" dirty="0" err="1"/>
              <a:t>c.profesija.alga</a:t>
            </a:r>
            <a:r>
              <a:rPr lang="en-US" sz="1600" dirty="0"/>
              <a:t> </a:t>
            </a:r>
            <a:br>
              <a:rPr lang="lv-LV" sz="1600" dirty="0"/>
            </a:br>
            <a:r>
              <a:rPr lang="lv-LV" sz="1600" dirty="0"/>
              <a:t>	</a:t>
            </a:r>
            <a:r>
              <a:rPr lang="en-US" sz="1600" dirty="0"/>
              <a:t>from </a:t>
            </a:r>
            <a:r>
              <a:rPr lang="en-US" sz="1600" dirty="0" err="1"/>
              <a:t>C_Profesijas</a:t>
            </a:r>
            <a:r>
              <a:rPr lang="en-US" sz="1600" dirty="0"/>
              <a:t> c, Table(</a:t>
            </a:r>
            <a:r>
              <a:rPr lang="en-US" sz="1600" dirty="0" err="1"/>
              <a:t>C.Darbinieki</a:t>
            </a:r>
            <a:r>
              <a:rPr lang="en-US" sz="1600" dirty="0"/>
              <a:t>) d</a:t>
            </a:r>
            <a:endParaRPr lang="lv-LV" sz="1600" dirty="0"/>
          </a:p>
          <a:p>
            <a:pPr marL="457200" lvl="1" indent="0">
              <a:buNone/>
            </a:pPr>
            <a:r>
              <a:rPr lang="lv-LV" sz="1600" dirty="0"/>
              <a:t>	</a:t>
            </a:r>
            <a:r>
              <a:rPr lang="en-US" sz="1600" dirty="0"/>
              <a:t>where </a:t>
            </a:r>
            <a:r>
              <a:rPr lang="en-US" sz="1600" dirty="0" err="1"/>
              <a:t>c.profesija.alga</a:t>
            </a:r>
            <a:r>
              <a:rPr lang="en-US" sz="1600" dirty="0"/>
              <a:t> &lt;= 600;</a:t>
            </a:r>
            <a:endParaRPr lang="en-US" sz="18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4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25057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ttēls 6">
            <a:extLst>
              <a:ext uri="{FF2B5EF4-FFF2-40B4-BE49-F238E27FC236}">
                <a16:creationId xmlns:a16="http://schemas.microsoft.com/office/drawing/2014/main" id="{DA2AE9AC-5BD3-4817-BEF0-41E9F12A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1417639"/>
            <a:ext cx="6498269" cy="1696592"/>
          </a:xfrm>
          <a:prstGeom prst="rect">
            <a:avLst/>
          </a:prstGeom>
        </p:spPr>
      </p:pic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7%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75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sz="14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endParaRPr lang="lv-LV" b="1" dirty="0"/>
          </a:p>
          <a:p>
            <a:r>
              <a:rPr lang="lv-LV" b="1" dirty="0"/>
              <a:t>C</a:t>
            </a: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5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 flipV="1">
            <a:off x="0" y="3122495"/>
            <a:ext cx="8786555" cy="17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Attēls 7">
            <a:extLst>
              <a:ext uri="{FF2B5EF4-FFF2-40B4-BE49-F238E27FC236}">
                <a16:creationId xmlns:a16="http://schemas.microsoft.com/office/drawing/2014/main" id="{75F374FF-999C-4931-ADFB-64D92D81C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"/>
          <a:stretch/>
        </p:blipFill>
        <p:spPr>
          <a:xfrm>
            <a:off x="1195753" y="4877671"/>
            <a:ext cx="5838825" cy="1827618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C6E3DA1E-D6C8-4D5D-9C2E-FC76BE7B9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54" y="3167276"/>
            <a:ext cx="5838825" cy="1657350"/>
          </a:xfrm>
          <a:prstGeom prst="rect">
            <a:avLst/>
          </a:prstGeom>
        </p:spPr>
      </p:pic>
      <p:cxnSp>
        <p:nvCxnSpPr>
          <p:cNvPr id="11" name="Taisns savienotājs 10">
            <a:extLst>
              <a:ext uri="{FF2B5EF4-FFF2-40B4-BE49-F238E27FC236}">
                <a16:creationId xmlns:a16="http://schemas.microsoft.com/office/drawing/2014/main" id="{7939C0CD-5495-424A-83AB-1860CAED6F09}"/>
              </a:ext>
            </a:extLst>
          </p:cNvPr>
          <p:cNvCxnSpPr>
            <a:cxnSpLocks/>
          </p:cNvCxnSpPr>
          <p:nvPr/>
        </p:nvCxnSpPr>
        <p:spPr>
          <a:xfrm flipV="1">
            <a:off x="-1" y="4760843"/>
            <a:ext cx="8786555" cy="17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7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lv-LV" sz="2000" b="1" dirty="0"/>
              <a:t>A) </a:t>
            </a:r>
            <a:r>
              <a:rPr lang="en-US" sz="1600" dirty="0"/>
              <a:t>select *</a:t>
            </a:r>
          </a:p>
          <a:p>
            <a:pPr marL="457200" lvl="1" indent="0">
              <a:buNone/>
            </a:pPr>
            <a:r>
              <a:rPr lang="en-US" sz="1600" dirty="0"/>
              <a:t>    from </a:t>
            </a:r>
            <a:r>
              <a:rPr lang="en-US" sz="1600" dirty="0" err="1"/>
              <a:t>profesijas</a:t>
            </a:r>
            <a:r>
              <a:rPr lang="en-US" sz="1600" dirty="0"/>
              <a:t> p, </a:t>
            </a:r>
            <a:r>
              <a:rPr lang="en-US" sz="1600" dirty="0" err="1"/>
              <a:t>A_darbinieki</a:t>
            </a:r>
            <a:r>
              <a:rPr lang="en-US" sz="1600" dirty="0"/>
              <a:t> d</a:t>
            </a:r>
          </a:p>
          <a:p>
            <a:pPr marL="457200" lvl="1" indent="0">
              <a:buNone/>
            </a:pPr>
            <a:r>
              <a:rPr lang="en-US" sz="1600" dirty="0"/>
              <a:t>    where </a:t>
            </a:r>
            <a:r>
              <a:rPr lang="en-US" sz="1600" dirty="0" err="1"/>
              <a:t>p.prof_id</a:t>
            </a:r>
            <a:r>
              <a:rPr lang="en-US" sz="1600" dirty="0"/>
              <a:t> = </a:t>
            </a:r>
            <a:r>
              <a:rPr lang="en-US" sz="1600" dirty="0" err="1"/>
              <a:t>d.prof_id</a:t>
            </a:r>
            <a:r>
              <a:rPr lang="en-US" sz="1600" dirty="0"/>
              <a:t> and</a:t>
            </a:r>
          </a:p>
          <a:p>
            <a:pPr marL="457200" lvl="1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p.profesija</a:t>
            </a:r>
            <a:r>
              <a:rPr lang="en-US" sz="1600" dirty="0"/>
              <a:t> like 'Developer%' and</a:t>
            </a:r>
            <a:r>
              <a:rPr lang="lv-LV" sz="1600" dirty="0"/>
              <a:t> </a:t>
            </a:r>
            <a:r>
              <a:rPr lang="en-US" sz="1600" dirty="0" err="1"/>
              <a:t>d.dzimums</a:t>
            </a:r>
            <a:r>
              <a:rPr lang="en-US" sz="1600" dirty="0"/>
              <a:t> = '</a:t>
            </a:r>
            <a:r>
              <a:rPr lang="en-US" sz="1600" dirty="0" err="1"/>
              <a:t>Vīrietis</a:t>
            </a:r>
            <a:r>
              <a:rPr lang="en-US" sz="2000" dirty="0"/>
              <a:t>’;</a:t>
            </a:r>
            <a:endParaRPr lang="lv-LV" sz="2000" dirty="0"/>
          </a:p>
          <a:p>
            <a:r>
              <a:rPr lang="lv-LV" sz="2000" b="1" dirty="0"/>
              <a:t>B) </a:t>
            </a:r>
            <a:r>
              <a:rPr lang="lv-LV" sz="1600" dirty="0" err="1"/>
              <a:t>select</a:t>
            </a:r>
            <a:r>
              <a:rPr lang="lv-LV" sz="1600" dirty="0"/>
              <a:t> </a:t>
            </a:r>
            <a:r>
              <a:rPr lang="lv-LV" sz="1600" dirty="0" err="1"/>
              <a:t>D.Prof_ID</a:t>
            </a:r>
            <a:r>
              <a:rPr lang="lv-LV" sz="1600" dirty="0"/>
              <a:t>, D.Profesija, </a:t>
            </a:r>
            <a:r>
              <a:rPr lang="lv-LV" sz="1600" dirty="0" err="1"/>
              <a:t>D.Nodarbinatiba</a:t>
            </a:r>
            <a:r>
              <a:rPr lang="lv-LV" sz="1600" dirty="0"/>
              <a:t>, D.Alga, </a:t>
            </a:r>
            <a:r>
              <a:rPr lang="lv-LV" sz="1600" dirty="0" err="1"/>
              <a:t>Value(c).A_Darbinieks.Darb_ID</a:t>
            </a:r>
            <a:r>
              <a:rPr lang="lv-LV" sz="1600" dirty="0"/>
              <a:t>, 	</a:t>
            </a:r>
            <a:r>
              <a:rPr lang="lv-LV" sz="1600" dirty="0" err="1"/>
              <a:t>Value(c).A_Darbinieks.Vards</a:t>
            </a:r>
            <a:r>
              <a:rPr lang="lv-LV" sz="1600" dirty="0"/>
              <a:t>, </a:t>
            </a:r>
            <a:r>
              <a:rPr lang="lv-LV" sz="1600" dirty="0" err="1"/>
              <a:t>Value(c).A_Darbinieks.Uzvards</a:t>
            </a:r>
            <a:r>
              <a:rPr lang="lv-LV" sz="1600" dirty="0"/>
              <a:t>, 	</a:t>
            </a:r>
            <a:r>
              <a:rPr lang="lv-LV" sz="1600" dirty="0" err="1"/>
              <a:t>Value(c).A_Darbinieks.E_Pasts</a:t>
            </a:r>
            <a:r>
              <a:rPr lang="lv-LV" sz="1600" dirty="0"/>
              <a:t>, </a:t>
            </a:r>
            <a:r>
              <a:rPr lang="lv-LV" sz="1600" dirty="0" err="1"/>
              <a:t>Value(c).A_Darbinieks.Prof_ID</a:t>
            </a:r>
            <a:r>
              <a:rPr lang="lv-LV" sz="1600" dirty="0"/>
              <a:t>, 		</a:t>
            </a:r>
            <a:r>
              <a:rPr lang="lv-LV" sz="1600" dirty="0" err="1"/>
              <a:t>value(c).A_Darbinieks.Dzimums</a:t>
            </a:r>
            <a:r>
              <a:rPr lang="lv-LV" sz="1600" dirty="0"/>
              <a:t>  </a:t>
            </a:r>
          </a:p>
          <a:p>
            <a:pPr marL="457200" lvl="1" indent="0">
              <a:buNone/>
            </a:pPr>
            <a:r>
              <a:rPr lang="lv-LV" sz="1600" dirty="0"/>
              <a:t>        from </a:t>
            </a:r>
            <a:r>
              <a:rPr lang="lv-LV" sz="1600" dirty="0" err="1"/>
              <a:t>B_Profesijas</a:t>
            </a:r>
            <a:r>
              <a:rPr lang="lv-LV" sz="1600" dirty="0"/>
              <a:t> D, Table(</a:t>
            </a:r>
          </a:p>
          <a:p>
            <a:pPr marL="457200" lvl="1" indent="0">
              <a:buNone/>
            </a:pPr>
            <a:r>
              <a:rPr lang="lv-LV" sz="1600" dirty="0"/>
              <a:t>        	</a:t>
            </a:r>
            <a:r>
              <a:rPr lang="lv-LV" sz="1600" dirty="0" err="1"/>
              <a:t>select</a:t>
            </a:r>
            <a:r>
              <a:rPr lang="lv-LV" sz="1600" dirty="0"/>
              <a:t> </a:t>
            </a:r>
            <a:r>
              <a:rPr lang="lv-LV" sz="1600" dirty="0" err="1"/>
              <a:t>DEREF(a.PROF_ATSAUCE).B_ELEM_ATSAUCES</a:t>
            </a:r>
            <a:r>
              <a:rPr lang="lv-LV" sz="1600" dirty="0"/>
              <a:t> b</a:t>
            </a:r>
          </a:p>
          <a:p>
            <a:pPr marL="457200" lvl="1" indent="0">
              <a:buNone/>
            </a:pPr>
            <a:r>
              <a:rPr lang="lv-LV" sz="1600" dirty="0"/>
              <a:t>        	from </a:t>
            </a:r>
            <a:r>
              <a:rPr lang="lv-LV" sz="1600" dirty="0" err="1"/>
              <a:t>B_Profesijas</a:t>
            </a:r>
            <a:r>
              <a:rPr lang="lv-LV" sz="1600" dirty="0"/>
              <a:t> a</a:t>
            </a:r>
          </a:p>
          <a:p>
            <a:pPr marL="457200" lvl="1" indent="0">
              <a:buNone/>
            </a:pPr>
            <a:r>
              <a:rPr lang="lv-LV" sz="1600" dirty="0"/>
              <a:t>        	</a:t>
            </a:r>
            <a:r>
              <a:rPr lang="lv-LV" sz="1600" dirty="0" err="1"/>
              <a:t>where</a:t>
            </a:r>
            <a:r>
              <a:rPr lang="lv-LV" sz="1600" dirty="0"/>
              <a:t> </a:t>
            </a:r>
            <a:r>
              <a:rPr lang="lv-LV" sz="1600" dirty="0" err="1"/>
              <a:t>a.prof_ID</a:t>
            </a:r>
            <a:r>
              <a:rPr lang="lv-LV" sz="1600" dirty="0"/>
              <a:t> = </a:t>
            </a:r>
            <a:r>
              <a:rPr lang="lv-LV" sz="1600" dirty="0" err="1"/>
              <a:t>D.prof_ID)c</a:t>
            </a:r>
            <a:endParaRPr lang="lv-LV" sz="1600" dirty="0"/>
          </a:p>
          <a:p>
            <a:pPr marL="457200" lvl="1" indent="0">
              <a:buNone/>
            </a:pPr>
            <a:r>
              <a:rPr lang="lv-LV" sz="1600" dirty="0"/>
              <a:t>        	</a:t>
            </a:r>
            <a:r>
              <a:rPr lang="lv-LV" sz="1600" dirty="0" err="1"/>
              <a:t>where</a:t>
            </a:r>
            <a:r>
              <a:rPr lang="lv-LV" sz="1600" dirty="0"/>
              <a:t> </a:t>
            </a:r>
            <a:r>
              <a:rPr lang="lv-LV" sz="1600" dirty="0" err="1"/>
              <a:t>D.profesija</a:t>
            </a:r>
            <a:r>
              <a:rPr lang="lv-LV" sz="1600" dirty="0"/>
              <a:t> </a:t>
            </a:r>
            <a:r>
              <a:rPr lang="lv-LV" sz="1600" dirty="0" err="1"/>
              <a:t>like</a:t>
            </a:r>
            <a:r>
              <a:rPr lang="lv-LV" sz="1600" dirty="0"/>
              <a:t> 'Developer%’ and </a:t>
            </a:r>
            <a:r>
              <a:rPr lang="lv-LV" sz="1600" dirty="0" err="1"/>
              <a:t>c.A_Darbinieks.dzimums</a:t>
            </a:r>
            <a:r>
              <a:rPr lang="lv-LV" sz="1600" dirty="0"/>
              <a:t> = 'Vīrietis';</a:t>
            </a:r>
          </a:p>
          <a:p>
            <a:r>
              <a:rPr lang="lv-LV" sz="2000" b="1" dirty="0"/>
              <a:t>C) </a:t>
            </a:r>
            <a:r>
              <a:rPr lang="en-US" sz="1600" dirty="0"/>
              <a:t>select value(d).</a:t>
            </a:r>
            <a:r>
              <a:rPr lang="en-US" sz="1600" dirty="0" err="1"/>
              <a:t>Darb_ID</a:t>
            </a:r>
            <a:r>
              <a:rPr lang="en-US" sz="1600" dirty="0"/>
              <a:t>, value(d).</a:t>
            </a:r>
            <a:r>
              <a:rPr lang="en-US" sz="1600" dirty="0" err="1"/>
              <a:t>Vards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/>
              <a:t>value(d).</a:t>
            </a:r>
            <a:r>
              <a:rPr lang="en-US" sz="1600" dirty="0" err="1"/>
              <a:t>Uzvards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/>
              <a:t>value(d).</a:t>
            </a:r>
            <a:r>
              <a:rPr lang="en-US" sz="1600" dirty="0" err="1"/>
              <a:t>e_pasts</a:t>
            </a:r>
            <a:r>
              <a:rPr lang="en-US" sz="1600" dirty="0"/>
              <a:t>,</a:t>
            </a:r>
            <a:r>
              <a:rPr lang="lv-LV" sz="1600" dirty="0"/>
              <a:t> 			 		</a:t>
            </a:r>
            <a:r>
              <a:rPr lang="en-US" sz="1600" dirty="0"/>
              <a:t>value(d).</a:t>
            </a:r>
            <a:r>
              <a:rPr lang="en-US" sz="1600" dirty="0" err="1"/>
              <a:t>prof_ID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/>
              <a:t>value(d).</a:t>
            </a:r>
            <a:r>
              <a:rPr lang="en-US" sz="1600" dirty="0" err="1"/>
              <a:t>dzimums</a:t>
            </a:r>
            <a:r>
              <a:rPr lang="lv-LV" sz="1600" dirty="0"/>
              <a:t>, 	</a:t>
            </a:r>
            <a:r>
              <a:rPr lang="en-US" sz="1600" dirty="0" err="1"/>
              <a:t>c.profesija.prof_ID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 err="1"/>
              <a:t>c.profesija.profesija</a:t>
            </a:r>
            <a:r>
              <a:rPr lang="en-US" sz="1600" dirty="0"/>
              <a:t>,</a:t>
            </a:r>
            <a:r>
              <a:rPr lang="lv-LV" sz="1600" dirty="0"/>
              <a:t> 				</a:t>
            </a:r>
            <a:r>
              <a:rPr lang="en-US" sz="1600" dirty="0" err="1"/>
              <a:t>c.profesija.nodarbinatiba</a:t>
            </a:r>
            <a:r>
              <a:rPr lang="en-US" sz="1600" dirty="0"/>
              <a:t>,</a:t>
            </a:r>
            <a:r>
              <a:rPr lang="lv-LV" sz="1600" dirty="0"/>
              <a:t> </a:t>
            </a:r>
            <a:r>
              <a:rPr lang="en-US" sz="1600" dirty="0" err="1"/>
              <a:t>c.profesija.alga</a:t>
            </a:r>
            <a:r>
              <a:rPr lang="en-US" sz="1600" dirty="0"/>
              <a:t> </a:t>
            </a:r>
            <a:br>
              <a:rPr lang="lv-LV" sz="1600" dirty="0"/>
            </a:br>
            <a:r>
              <a:rPr lang="lv-LV" sz="1600" dirty="0"/>
              <a:t>		</a:t>
            </a:r>
            <a:r>
              <a:rPr lang="en-US" sz="1600" dirty="0"/>
              <a:t>from </a:t>
            </a:r>
            <a:r>
              <a:rPr lang="en-US" sz="1600" dirty="0" err="1"/>
              <a:t>C_Profesijas</a:t>
            </a:r>
            <a:r>
              <a:rPr lang="en-US" sz="1600" dirty="0"/>
              <a:t> c, Table(</a:t>
            </a:r>
            <a:r>
              <a:rPr lang="en-US" sz="1600" dirty="0" err="1"/>
              <a:t>C.Darbinieki</a:t>
            </a:r>
            <a:r>
              <a:rPr lang="en-US" sz="1600" dirty="0"/>
              <a:t>) d </a:t>
            </a:r>
            <a:br>
              <a:rPr lang="lv-LV" sz="1600" dirty="0"/>
            </a:br>
            <a:r>
              <a:rPr lang="lv-LV" sz="1600" dirty="0"/>
              <a:t>		</a:t>
            </a:r>
            <a:r>
              <a:rPr lang="en-US" sz="1600" dirty="0"/>
              <a:t>where </a:t>
            </a:r>
            <a:r>
              <a:rPr lang="en-US" sz="1600" dirty="0" err="1"/>
              <a:t>c.profesija.profesija</a:t>
            </a:r>
            <a:r>
              <a:rPr lang="en-US" sz="1600" dirty="0"/>
              <a:t> like 'Developer%’ an</a:t>
            </a:r>
            <a:r>
              <a:rPr lang="lv-LV" sz="1600" dirty="0"/>
              <a:t>n </a:t>
            </a:r>
            <a:r>
              <a:rPr lang="en-US" sz="1600" dirty="0" err="1"/>
              <a:t>d.dzimums</a:t>
            </a:r>
            <a:r>
              <a:rPr lang="en-US" sz="1600" dirty="0"/>
              <a:t> = '</a:t>
            </a:r>
            <a:r>
              <a:rPr lang="en-US" sz="1600" dirty="0" err="1"/>
              <a:t>Vīrietis</a:t>
            </a:r>
            <a:r>
              <a:rPr lang="en-US" sz="1600" dirty="0"/>
              <a:t>';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6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6574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170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pPr marL="0" indent="0">
              <a:buNone/>
            </a:pPr>
            <a:endParaRPr lang="lv-LV" sz="36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endParaRPr lang="lv-LV" sz="3600" b="1" dirty="0"/>
          </a:p>
          <a:p>
            <a:r>
              <a:rPr lang="lv-LV" b="1" dirty="0"/>
              <a:t>C</a:t>
            </a: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7</a:t>
            </a:fld>
            <a:endParaRPr lang="lv-LV" alt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C9FD6E81-8E2D-49BA-B4A7-B7D0FE6B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38" y="1132957"/>
            <a:ext cx="5248683" cy="1622320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25AB3486-CDB6-4BA1-AFC7-9D7EE44D2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38" y="4675349"/>
            <a:ext cx="5597026" cy="2046126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FB2A6524-96D2-45EE-960B-2CAB693DE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38" y="2759362"/>
            <a:ext cx="5353186" cy="1813600"/>
          </a:xfrm>
          <a:prstGeom prst="rect">
            <a:avLst/>
          </a:prstGeom>
        </p:spPr>
      </p:pic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 flipV="1">
            <a:off x="0" y="2690749"/>
            <a:ext cx="8786555" cy="17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Taisns savienotājs 10">
            <a:extLst>
              <a:ext uri="{FF2B5EF4-FFF2-40B4-BE49-F238E27FC236}">
                <a16:creationId xmlns:a16="http://schemas.microsoft.com/office/drawing/2014/main" id="{4D93DDD7-7B01-42C1-B26C-3B79073B5656}"/>
              </a:ext>
            </a:extLst>
          </p:cNvPr>
          <p:cNvCxnSpPr>
            <a:cxnSpLocks/>
          </p:cNvCxnSpPr>
          <p:nvPr/>
        </p:nvCxnSpPr>
        <p:spPr>
          <a:xfrm flipV="1">
            <a:off x="-1" y="4543463"/>
            <a:ext cx="8786555" cy="17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6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0.1%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7962"/>
            <a:ext cx="9144000" cy="5440362"/>
          </a:xfrm>
        </p:spPr>
        <p:txBody>
          <a:bodyPr/>
          <a:lstStyle/>
          <a:p>
            <a:r>
              <a:rPr lang="lv-LV" sz="2000" b="1" dirty="0"/>
              <a:t>A) </a:t>
            </a:r>
            <a:r>
              <a:rPr lang="en-US" sz="1800" dirty="0"/>
              <a:t>select * </a:t>
            </a:r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lv-LV" sz="1800" dirty="0"/>
              <a:t>	</a:t>
            </a:r>
            <a:r>
              <a:rPr lang="en-US" sz="1800" dirty="0"/>
              <a:t>from </a:t>
            </a:r>
            <a:r>
              <a:rPr lang="en-US" sz="1800" dirty="0" err="1"/>
              <a:t>profesijas</a:t>
            </a:r>
            <a:r>
              <a:rPr lang="en-US" sz="1800" dirty="0"/>
              <a:t> p, </a:t>
            </a:r>
            <a:r>
              <a:rPr lang="en-US" sz="1800" dirty="0" err="1"/>
              <a:t>A_darbinieki</a:t>
            </a:r>
            <a:r>
              <a:rPr lang="en-US" sz="1800" dirty="0"/>
              <a:t> d</a:t>
            </a:r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lv-LV" sz="1800" dirty="0"/>
              <a:t>	</a:t>
            </a:r>
            <a:r>
              <a:rPr lang="en-US" sz="1800" dirty="0"/>
              <a:t>where </a:t>
            </a:r>
            <a:r>
              <a:rPr lang="en-US" sz="1800" dirty="0" err="1"/>
              <a:t>p.prof_id</a:t>
            </a:r>
            <a:r>
              <a:rPr lang="en-US" sz="1800" dirty="0"/>
              <a:t> = </a:t>
            </a:r>
            <a:r>
              <a:rPr lang="en-US" sz="1800" dirty="0" err="1"/>
              <a:t>d.prof_id</a:t>
            </a:r>
            <a:r>
              <a:rPr lang="en-US" sz="1800" dirty="0"/>
              <a:t> and</a:t>
            </a:r>
            <a:r>
              <a:rPr lang="lv-LV" sz="1800" dirty="0"/>
              <a:t> </a:t>
            </a:r>
            <a:r>
              <a:rPr lang="en-US" sz="1800" dirty="0" err="1"/>
              <a:t>d.uzvards</a:t>
            </a:r>
            <a:r>
              <a:rPr lang="en-US" sz="1800" dirty="0"/>
              <a:t> = 'Adler’;</a:t>
            </a:r>
            <a:endParaRPr lang="lv-LV" sz="1800" dirty="0"/>
          </a:p>
          <a:p>
            <a:r>
              <a:rPr lang="lv-LV" sz="2000" b="1" dirty="0"/>
              <a:t>B) </a:t>
            </a:r>
            <a:r>
              <a:rPr lang="lv-LV" sz="1800" dirty="0" err="1"/>
              <a:t>select</a:t>
            </a:r>
            <a:r>
              <a:rPr lang="lv-LV" sz="1800" dirty="0"/>
              <a:t> </a:t>
            </a:r>
            <a:r>
              <a:rPr lang="lv-LV" sz="1800" dirty="0" err="1"/>
              <a:t>D.Prof_ID</a:t>
            </a:r>
            <a:r>
              <a:rPr lang="lv-LV" sz="1800" dirty="0"/>
              <a:t>, D.Profesija, </a:t>
            </a:r>
            <a:r>
              <a:rPr lang="lv-LV" sz="1800" dirty="0" err="1"/>
              <a:t>D.Nodarbinatiba</a:t>
            </a:r>
            <a:r>
              <a:rPr lang="lv-LV" sz="1800" dirty="0"/>
              <a:t>, D.Alga, 								</a:t>
            </a:r>
            <a:r>
              <a:rPr lang="lv-LV" sz="1800" dirty="0" err="1"/>
              <a:t>Value(c).A_Darbinieks.Darb_ID</a:t>
            </a:r>
            <a:r>
              <a:rPr lang="lv-LV" sz="1800" dirty="0"/>
              <a:t>, </a:t>
            </a:r>
            <a:r>
              <a:rPr lang="lv-LV" sz="1800" dirty="0" err="1"/>
              <a:t>Value(c).A_Darbinieks.Vards</a:t>
            </a:r>
            <a:r>
              <a:rPr lang="lv-LV" sz="1800" dirty="0"/>
              <a:t>, 						</a:t>
            </a:r>
            <a:r>
              <a:rPr lang="lv-LV" sz="1800" dirty="0" err="1"/>
              <a:t>Value(c).A_Darbinieks.Uzvards</a:t>
            </a:r>
            <a:r>
              <a:rPr lang="lv-LV" sz="1800" dirty="0"/>
              <a:t>, </a:t>
            </a:r>
            <a:r>
              <a:rPr lang="lv-LV" sz="1800" dirty="0" err="1"/>
              <a:t>Value(c).A_Darbinieks.E_Pasts</a:t>
            </a:r>
            <a:r>
              <a:rPr lang="lv-LV" sz="1800" dirty="0"/>
              <a:t>, </a:t>
            </a:r>
          </a:p>
          <a:p>
            <a:pPr marL="457200" lvl="1" indent="0">
              <a:buNone/>
            </a:pPr>
            <a:r>
              <a:rPr lang="lv-LV" sz="1800" dirty="0"/>
              <a:t>       </a:t>
            </a:r>
            <a:r>
              <a:rPr lang="lv-LV" sz="1800" dirty="0" err="1"/>
              <a:t>Value(c).A_Darbinieks.Prof_ID</a:t>
            </a:r>
            <a:r>
              <a:rPr lang="lv-LV" sz="1800" dirty="0"/>
              <a:t>, </a:t>
            </a:r>
            <a:r>
              <a:rPr lang="lv-LV" sz="1800" dirty="0" err="1"/>
              <a:t>value(c).A_Darbinieks.Dzimums</a:t>
            </a:r>
            <a:r>
              <a:rPr lang="lv-LV" sz="1800" dirty="0"/>
              <a:t>  </a:t>
            </a:r>
          </a:p>
          <a:p>
            <a:pPr marL="457200" lvl="1" indent="0">
              <a:buNone/>
            </a:pPr>
            <a:r>
              <a:rPr lang="lv-LV" sz="1800" dirty="0"/>
              <a:t>        from </a:t>
            </a:r>
            <a:r>
              <a:rPr lang="lv-LV" sz="1800" dirty="0" err="1"/>
              <a:t>B_Profesijas</a:t>
            </a:r>
            <a:r>
              <a:rPr lang="lv-LV" sz="1800" dirty="0"/>
              <a:t> D, Table(</a:t>
            </a:r>
          </a:p>
          <a:p>
            <a:pPr marL="457200" lvl="1" indent="0">
              <a:buNone/>
            </a:pPr>
            <a:r>
              <a:rPr lang="lv-LV" sz="1800" dirty="0"/>
              <a:t>        	</a:t>
            </a:r>
            <a:r>
              <a:rPr lang="lv-LV" sz="1800" dirty="0" err="1"/>
              <a:t>select</a:t>
            </a:r>
            <a:r>
              <a:rPr lang="lv-LV" sz="1800" dirty="0"/>
              <a:t> </a:t>
            </a:r>
            <a:r>
              <a:rPr lang="lv-LV" sz="1800" dirty="0" err="1"/>
              <a:t>DEREF(a.PROF_ATSAUCE).B_ELEM_ATSAUCES</a:t>
            </a:r>
            <a:r>
              <a:rPr lang="lv-LV" sz="1800" dirty="0"/>
              <a:t> b</a:t>
            </a:r>
          </a:p>
          <a:p>
            <a:pPr marL="457200" lvl="1" indent="0">
              <a:buNone/>
            </a:pPr>
            <a:r>
              <a:rPr lang="lv-LV" sz="1800" dirty="0"/>
              <a:t>       		from </a:t>
            </a:r>
            <a:r>
              <a:rPr lang="lv-LV" sz="1800" dirty="0" err="1"/>
              <a:t>B_Profesijas</a:t>
            </a:r>
            <a:r>
              <a:rPr lang="lv-LV" sz="1800" dirty="0"/>
              <a:t> a</a:t>
            </a:r>
          </a:p>
          <a:p>
            <a:pPr marL="457200" lvl="1" indent="0">
              <a:buNone/>
            </a:pPr>
            <a:r>
              <a:rPr lang="lv-LV" sz="1800" dirty="0"/>
              <a:t>        	</a:t>
            </a:r>
            <a:r>
              <a:rPr lang="lv-LV" sz="1800" dirty="0" err="1"/>
              <a:t>where</a:t>
            </a:r>
            <a:r>
              <a:rPr lang="lv-LV" sz="1800" dirty="0"/>
              <a:t> </a:t>
            </a:r>
            <a:r>
              <a:rPr lang="lv-LV" sz="1800" dirty="0" err="1"/>
              <a:t>a.prof_ID</a:t>
            </a:r>
            <a:r>
              <a:rPr lang="lv-LV" sz="1800" dirty="0"/>
              <a:t> = </a:t>
            </a:r>
            <a:r>
              <a:rPr lang="lv-LV" sz="1800" dirty="0" err="1"/>
              <a:t>D.prof_ID)c</a:t>
            </a:r>
            <a:endParaRPr lang="lv-LV" sz="1800" dirty="0"/>
          </a:p>
          <a:p>
            <a:pPr marL="457200" lvl="1" indent="0">
              <a:buNone/>
            </a:pPr>
            <a:r>
              <a:rPr lang="lv-LV" sz="1800" dirty="0"/>
              <a:t>        </a:t>
            </a:r>
            <a:r>
              <a:rPr lang="lv-LV" sz="1800" dirty="0" err="1"/>
              <a:t>where</a:t>
            </a:r>
            <a:r>
              <a:rPr lang="lv-LV" sz="1800" dirty="0"/>
              <a:t> </a:t>
            </a:r>
            <a:r>
              <a:rPr lang="lv-LV" sz="1800" dirty="0" err="1"/>
              <a:t>c.A_Darbinieks.uzvards</a:t>
            </a:r>
            <a:r>
              <a:rPr lang="lv-LV" sz="1800" dirty="0"/>
              <a:t> = 'Adler'; </a:t>
            </a:r>
          </a:p>
          <a:p>
            <a:r>
              <a:rPr lang="lv-LV" sz="2000" b="1" dirty="0"/>
              <a:t>C) </a:t>
            </a:r>
            <a:r>
              <a:rPr lang="en-US" sz="1800" dirty="0"/>
              <a:t>select value(d).</a:t>
            </a:r>
            <a:r>
              <a:rPr lang="en-US" sz="1800" dirty="0" err="1"/>
              <a:t>Darb_ID</a:t>
            </a:r>
            <a:r>
              <a:rPr lang="en-US" sz="1800" dirty="0"/>
              <a:t>, value(d).</a:t>
            </a:r>
            <a:r>
              <a:rPr lang="en-US" sz="1800" dirty="0" err="1"/>
              <a:t>Vards</a:t>
            </a:r>
            <a:r>
              <a:rPr lang="en-US" sz="1800" dirty="0"/>
              <a:t>,</a:t>
            </a:r>
            <a:r>
              <a:rPr lang="lv-LV" sz="1800" dirty="0"/>
              <a:t> </a:t>
            </a:r>
            <a:r>
              <a:rPr lang="en-US" sz="1800" dirty="0"/>
              <a:t>value(d).</a:t>
            </a:r>
            <a:r>
              <a:rPr lang="en-US" sz="1800" dirty="0" err="1"/>
              <a:t>Uzvards</a:t>
            </a:r>
            <a:r>
              <a:rPr lang="en-US" sz="1800" dirty="0"/>
              <a:t>,</a:t>
            </a:r>
            <a:r>
              <a:rPr lang="lv-LV" sz="1800" dirty="0"/>
              <a:t> </a:t>
            </a:r>
            <a:r>
              <a:rPr lang="en-US" sz="1800" dirty="0"/>
              <a:t>value(d).</a:t>
            </a:r>
            <a:r>
              <a:rPr lang="en-US" sz="1800" dirty="0" err="1"/>
              <a:t>e_pasts</a:t>
            </a:r>
            <a:r>
              <a:rPr lang="en-US" sz="1800" dirty="0"/>
              <a:t>, </a:t>
            </a:r>
            <a:r>
              <a:rPr lang="lv-LV" sz="1800" dirty="0"/>
              <a:t>			</a:t>
            </a:r>
            <a:r>
              <a:rPr lang="en-US" sz="1800" dirty="0"/>
              <a:t>value(d).</a:t>
            </a:r>
            <a:r>
              <a:rPr lang="en-US" sz="1800" dirty="0" err="1"/>
              <a:t>prof_ID</a:t>
            </a:r>
            <a:r>
              <a:rPr lang="en-US" sz="1800" dirty="0"/>
              <a:t>,</a:t>
            </a:r>
            <a:r>
              <a:rPr lang="lv-LV" sz="1800" dirty="0"/>
              <a:t> </a:t>
            </a:r>
            <a:r>
              <a:rPr lang="en-US" sz="1800" dirty="0"/>
              <a:t>value(d).</a:t>
            </a:r>
            <a:r>
              <a:rPr lang="en-US" sz="1800" dirty="0" err="1"/>
              <a:t>dzimums</a:t>
            </a:r>
            <a:r>
              <a:rPr lang="en-US" sz="1800" dirty="0"/>
              <a:t>,</a:t>
            </a:r>
            <a:r>
              <a:rPr lang="lv-LV" sz="1800" dirty="0"/>
              <a:t> </a:t>
            </a:r>
            <a:r>
              <a:rPr lang="en-US" sz="1800" dirty="0" err="1"/>
              <a:t>c.profesija.prof_ID</a:t>
            </a:r>
            <a:r>
              <a:rPr lang="en-US" sz="1800" dirty="0"/>
              <a:t>,</a:t>
            </a:r>
            <a:r>
              <a:rPr lang="lv-LV" sz="1800" dirty="0"/>
              <a:t> </a:t>
            </a:r>
            <a:r>
              <a:rPr lang="en-US" sz="1800" dirty="0" err="1"/>
              <a:t>c.profesija.profesija</a:t>
            </a:r>
            <a:r>
              <a:rPr lang="en-US" sz="1800" dirty="0"/>
              <a:t>,</a:t>
            </a:r>
            <a:r>
              <a:rPr lang="lv-LV" sz="1800" dirty="0"/>
              <a:t> 		</a:t>
            </a:r>
            <a:r>
              <a:rPr lang="en-US" sz="1800" dirty="0" err="1"/>
              <a:t>c.profesija.nodarbinatiba</a:t>
            </a:r>
            <a:r>
              <a:rPr lang="en-US" sz="1800" dirty="0"/>
              <a:t>, </a:t>
            </a:r>
            <a:r>
              <a:rPr lang="en-US" sz="1800" dirty="0" err="1"/>
              <a:t>c.profesija.alga</a:t>
            </a:r>
            <a:r>
              <a:rPr lang="en-US" sz="1800" dirty="0"/>
              <a:t> </a:t>
            </a:r>
            <a:br>
              <a:rPr lang="lv-LV" sz="1800" dirty="0"/>
            </a:br>
            <a:r>
              <a:rPr lang="lv-LV" sz="1800" dirty="0"/>
              <a:t>			</a:t>
            </a:r>
            <a:r>
              <a:rPr lang="en-US" sz="1800" dirty="0"/>
              <a:t>from </a:t>
            </a:r>
            <a:r>
              <a:rPr lang="en-US" sz="1800" dirty="0" err="1"/>
              <a:t>C_Profesijas</a:t>
            </a:r>
            <a:r>
              <a:rPr lang="en-US" sz="1800" dirty="0"/>
              <a:t> c, Table(</a:t>
            </a:r>
            <a:r>
              <a:rPr lang="en-US" sz="1800" dirty="0" err="1"/>
              <a:t>C.Darbinieki</a:t>
            </a:r>
            <a:r>
              <a:rPr lang="en-US" sz="1800" dirty="0"/>
              <a:t>) d </a:t>
            </a:r>
            <a:br>
              <a:rPr lang="lv-LV" sz="1800" dirty="0"/>
            </a:br>
            <a:r>
              <a:rPr lang="lv-LV" sz="1800" dirty="0"/>
              <a:t> 			</a:t>
            </a:r>
            <a:r>
              <a:rPr lang="lv-LV" sz="1800" dirty="0" err="1"/>
              <a:t>where</a:t>
            </a:r>
            <a:r>
              <a:rPr lang="lv-LV" sz="1800" dirty="0"/>
              <a:t> </a:t>
            </a:r>
            <a:r>
              <a:rPr lang="lv-LV" sz="1800" dirty="0" err="1"/>
              <a:t>d.uzvards</a:t>
            </a:r>
            <a:r>
              <a:rPr lang="lv-LV" sz="1800" dirty="0"/>
              <a:t> = 'Adler’;</a:t>
            </a:r>
            <a:endParaRPr lang="en-US" sz="18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8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02946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0.1%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170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sz="4400" b="1" dirty="0"/>
          </a:p>
          <a:p>
            <a:r>
              <a:rPr lang="lv-LV" b="1" dirty="0"/>
              <a:t>B</a:t>
            </a:r>
          </a:p>
          <a:p>
            <a:pPr marL="0" indent="0">
              <a:buNone/>
            </a:pPr>
            <a:endParaRPr lang="lv-LV" sz="2000" b="1" dirty="0"/>
          </a:p>
          <a:p>
            <a:pPr marL="0" indent="0">
              <a:buNone/>
            </a:pPr>
            <a:endParaRPr lang="lv-LV" sz="2000" b="1" dirty="0"/>
          </a:p>
          <a:p>
            <a:pPr marL="0" indent="0">
              <a:buNone/>
            </a:pPr>
            <a:endParaRPr lang="lv-LV" sz="2400" b="1" dirty="0"/>
          </a:p>
          <a:p>
            <a:r>
              <a:rPr lang="lv-LV" b="1" dirty="0"/>
              <a:t>C</a:t>
            </a: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9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 flipV="1">
            <a:off x="0" y="2816781"/>
            <a:ext cx="8786555" cy="17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Attēls 6">
            <a:extLst>
              <a:ext uri="{FF2B5EF4-FFF2-40B4-BE49-F238E27FC236}">
                <a16:creationId xmlns:a16="http://schemas.microsoft.com/office/drawing/2014/main" id="{1576DFD8-9678-48E6-9448-79DC7EB7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70043"/>
            <a:ext cx="6253571" cy="1637596"/>
          </a:xfrm>
          <a:prstGeom prst="rect">
            <a:avLst/>
          </a:prstGeom>
        </p:spPr>
      </p:pic>
      <p:pic>
        <p:nvPicPr>
          <p:cNvPr id="8" name="Attēls 7">
            <a:extLst>
              <a:ext uri="{FF2B5EF4-FFF2-40B4-BE49-F238E27FC236}">
                <a16:creationId xmlns:a16="http://schemas.microsoft.com/office/drawing/2014/main" id="{66E94199-6D7E-4B8A-BC20-4B2ACDB5D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8220"/>
            <a:ext cx="6253571" cy="1960691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6B621EC7-7133-4629-BC24-5BC30941C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60762"/>
            <a:ext cx="6152606" cy="1737682"/>
          </a:xfrm>
          <a:prstGeom prst="rect">
            <a:avLst/>
          </a:prstGeom>
        </p:spPr>
      </p:pic>
      <p:cxnSp>
        <p:nvCxnSpPr>
          <p:cNvPr id="11" name="Taisns savienotājs 10">
            <a:extLst>
              <a:ext uri="{FF2B5EF4-FFF2-40B4-BE49-F238E27FC236}">
                <a16:creationId xmlns:a16="http://schemas.microsoft.com/office/drawing/2014/main" id="{7DB37447-53AC-450C-A1AA-883850E6011E}"/>
              </a:ext>
            </a:extLst>
          </p:cNvPr>
          <p:cNvCxnSpPr>
            <a:cxnSpLocks/>
          </p:cNvCxnSpPr>
          <p:nvPr/>
        </p:nvCxnSpPr>
        <p:spPr>
          <a:xfrm flipV="1">
            <a:off x="0" y="4562976"/>
            <a:ext cx="8786555" cy="17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92099"/>
      </p:ext>
    </p:extLst>
  </p:cSld>
  <p:clrMapOvr>
    <a:masterClrMapping/>
  </p:clrMapOvr>
</p:sld>
</file>

<file path=ppt/theme/theme1.xml><?xml version="1.0" encoding="utf-8"?>
<a:theme xmlns:a="http://schemas.openxmlformats.org/drawingml/2006/main" name="RT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TU" id="{D5F79C60-11BA-43EB-844C-65F32CDEC64A}" vid="{4BD2820E-8059-422E-BFC1-582E5F316C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RTU</Template>
  <TotalTime>119</TotalTime>
  <Words>1255</Words>
  <Application>Microsoft Office PowerPoint</Application>
  <PresentationFormat>Slaidrāde ekrānā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1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9</vt:i4>
      </vt:variant>
    </vt:vector>
  </HeadingPairs>
  <TitlesOfParts>
    <vt:vector size="11" baseType="lpstr">
      <vt:lpstr>Arial</vt:lpstr>
      <vt:lpstr>RTU</vt:lpstr>
      <vt:lpstr>Datu veidi</vt:lpstr>
      <vt:lpstr>Testa vaicājums 100%</vt:lpstr>
      <vt:lpstr>Testa vaicājums 100%</vt:lpstr>
      <vt:lpstr>Testa vaicājums 7%</vt:lpstr>
      <vt:lpstr>Testa vaicājums 7%</vt:lpstr>
      <vt:lpstr>Testa vaicājums 1%</vt:lpstr>
      <vt:lpstr>Testa vaicājums 1%</vt:lpstr>
      <vt:lpstr>Testa vaicājums 0.1%</vt:lpstr>
      <vt:lpstr>Testa vaicājums 0.1%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Loģistikas uzņēmuma klašu diagramma</dc:title>
  <dc:creator>Mārtiņš Karlsons</dc:creator>
  <cp:lastModifiedBy>Mārtiņš Karlsons</cp:lastModifiedBy>
  <cp:revision>16</cp:revision>
  <dcterms:created xsi:type="dcterms:W3CDTF">2019-09-18T05:25:03Z</dcterms:created>
  <dcterms:modified xsi:type="dcterms:W3CDTF">2019-12-04T08:19:15Z</dcterms:modified>
</cp:coreProperties>
</file>