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311" r:id="rId2"/>
    <p:sldId id="317" r:id="rId3"/>
    <p:sldId id="330" r:id="rId4"/>
    <p:sldId id="318" r:id="rId5"/>
    <p:sldId id="319" r:id="rId6"/>
    <p:sldId id="315" r:id="rId7"/>
    <p:sldId id="331" r:id="rId8"/>
    <p:sldId id="332" r:id="rId9"/>
    <p:sldId id="334" r:id="rId10"/>
    <p:sldId id="335" r:id="rId11"/>
    <p:sldId id="336" r:id="rId12"/>
    <p:sldId id="337" r:id="rId13"/>
    <p:sldId id="338" r:id="rId14"/>
    <p:sldId id="339" r:id="rId15"/>
    <p:sldId id="340" r:id="rId16"/>
    <p:sldId id="343" r:id="rId17"/>
    <p:sldId id="344" r:id="rId18"/>
    <p:sldId id="345" r:id="rId19"/>
    <p:sldId id="348" r:id="rId20"/>
    <p:sldId id="346" r:id="rId21"/>
    <p:sldId id="328" r:id="rId22"/>
    <p:sldId id="349" r:id="rId23"/>
    <p:sldId id="326" r:id="rId24"/>
    <p:sldId id="350" r:id="rId25"/>
    <p:sldId id="352" r:id="rId26"/>
    <p:sldId id="351" r:id="rId27"/>
    <p:sldId id="35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AF1685"/>
    <a:srgbClr val="F2BD00"/>
    <a:srgbClr val="59B7DF"/>
    <a:srgbClr val="011E40"/>
    <a:srgbClr val="F9423A"/>
    <a:srgbClr val="C4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71" autoAdjust="0"/>
  </p:normalViewPr>
  <p:slideViewPr>
    <p:cSldViewPr>
      <p:cViewPr varScale="1">
        <p:scale>
          <a:sx n="107" d="100"/>
          <a:sy n="107" d="100"/>
        </p:scale>
        <p:origin x="-165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9AF7C-BAC0-4567-BF74-F3CECF962AA6}" type="datetimeFigureOut">
              <a:rPr lang="en-US" smtClean="0"/>
              <a:t>4/13/2016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A91FE-4CF1-4306-8F98-9E457F28FC79}" type="slidenum">
              <a:rPr lang="en-US" smtClean="0"/>
              <a:t>‹#›</a:t>
            </a:fld>
            <a:endParaRPr lang="en-US" dirty="0"/>
          </a:p>
        </p:txBody>
      </p:sp>
    </p:spTree>
    <p:extLst>
      <p:ext uri="{BB962C8B-B14F-4D97-AF65-F5344CB8AC3E}">
        <p14:creationId xmlns:p14="http://schemas.microsoft.com/office/powerpoint/2010/main" val="13235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50" y="34375"/>
            <a:ext cx="2659364" cy="1333786"/>
          </a:xfrm>
          <a:prstGeom prst="rect">
            <a:avLst/>
          </a:prstGeom>
        </p:spPr>
      </p:pic>
      <p:pic>
        <p:nvPicPr>
          <p:cNvPr id="2" name="Picture 1" descr="CancerCenter_h_Pantone_COLOR_Bad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
        <p:nvSpPr>
          <p:cNvPr id="10" name="Title 1"/>
          <p:cNvSpPr>
            <a:spLocks noGrp="1"/>
          </p:cNvSpPr>
          <p:nvPr>
            <p:ph type="title"/>
          </p:nvPr>
        </p:nvSpPr>
        <p:spPr>
          <a:xfrm>
            <a:off x="0" y="2289438"/>
            <a:ext cx="9144000" cy="1304765"/>
          </a:xfrm>
          <a:prstGeom prst="rect">
            <a:avLst/>
          </a:prstGeom>
          <a:noFill/>
          <a:ln>
            <a:noFill/>
          </a:ln>
        </p:spPr>
        <p:txBody>
          <a:bodyPr anchor="b">
            <a:noAutofit/>
          </a:bodyPr>
          <a:lstStyle>
            <a:lvl1pPr algn="ctr">
              <a:defRPr sz="4000" b="0" u="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2643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21" name="Title 1"/>
          <p:cNvSpPr>
            <a:spLocks noGrp="1"/>
          </p:cNvSpPr>
          <p:nvPr>
            <p:ph type="title"/>
          </p:nvPr>
        </p:nvSpPr>
        <p:spPr>
          <a:xfrm>
            <a:off x="0" y="134356"/>
            <a:ext cx="9144000" cy="977900"/>
          </a:xfrm>
          <a:prstGeom prst="rect">
            <a:avLst/>
          </a:prstGeom>
        </p:spPr>
        <p:txBody>
          <a:bodyPr>
            <a:noAutofit/>
          </a:bodyPr>
          <a:lstStyle>
            <a:lvl1pPr algn="ctr">
              <a:defRPr sz="4000" u="none">
                <a:solidFill>
                  <a:srgbClr val="337A99"/>
                </a:solidFill>
              </a:defRPr>
            </a:lvl1pPr>
          </a:lstStyle>
          <a:p>
            <a:r>
              <a:rPr lang="en-US" smtClean="0"/>
              <a:t>Click to edit Master title style</a:t>
            </a:r>
            <a:endParaRPr lang="en-US" dirty="0"/>
          </a:p>
        </p:txBody>
      </p:sp>
      <p:pic>
        <p:nvPicPr>
          <p:cNvPr id="9" name="Picture 8"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74598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u="none">
                <a:solidFill>
                  <a:srgbClr val="337A99"/>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9" name="Picture 8"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11535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6788"/>
            <a:ext cx="8229600" cy="4525963"/>
          </a:xfrm>
        </p:spPr>
        <p:txBody>
          <a:bodyPr/>
          <a:lstStyle>
            <a:lvl1pPr>
              <a:buClr>
                <a:srgbClr val="59B7DF"/>
              </a:buClr>
              <a:defRPr>
                <a:solidFill>
                  <a:srgbClr val="011E40"/>
                </a:solidFill>
              </a:defRPr>
            </a:lvl1pPr>
            <a:lvl2pPr>
              <a:buClr>
                <a:srgbClr val="59B7DF"/>
              </a:buClr>
              <a:defRPr>
                <a:solidFill>
                  <a:srgbClr val="011E40"/>
                </a:solidFill>
              </a:defRPr>
            </a:lvl2pPr>
            <a:lvl3pPr>
              <a:buClr>
                <a:srgbClr val="59B7DF"/>
              </a:buClr>
              <a:defRPr>
                <a:solidFill>
                  <a:srgbClr val="011E40"/>
                </a:solidFill>
              </a:defRPr>
            </a:lvl3pPr>
            <a:lvl4pPr>
              <a:buClr>
                <a:srgbClr val="59B7DF"/>
              </a:buClr>
              <a:defRPr>
                <a:solidFill>
                  <a:srgbClr val="011E40"/>
                </a:solidFill>
              </a:defRPr>
            </a:lvl4pPr>
            <a:lvl5pPr>
              <a:buClr>
                <a:srgbClr val="59B7DF"/>
              </a:buClr>
              <a:defRPr>
                <a:solidFill>
                  <a:srgbClr val="011E4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8"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dirty="0" smtClean="0"/>
              <a:t>Click to edit Master title style</a:t>
            </a:r>
            <a:endParaRPr lang="en-US" dirty="0"/>
          </a:p>
        </p:txBody>
      </p:sp>
      <p:sp>
        <p:nvSpPr>
          <p:cNvPr id="9" name="Rectangle 8"/>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285857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50" y="34375"/>
            <a:ext cx="2659364" cy="1333786"/>
          </a:xfrm>
          <a:prstGeom prst="rect">
            <a:avLst/>
          </a:prstGeom>
        </p:spPr>
      </p:pic>
      <p:pic>
        <p:nvPicPr>
          <p:cNvPr id="9" name="Picture 8" descr="CancerCenter_h_Pantone_COLOR_Bad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
        <p:nvSpPr>
          <p:cNvPr id="14" name="Title 1"/>
          <p:cNvSpPr>
            <a:spLocks noGrp="1"/>
          </p:cNvSpPr>
          <p:nvPr>
            <p:ph type="title"/>
          </p:nvPr>
        </p:nvSpPr>
        <p:spPr>
          <a:xfrm>
            <a:off x="0" y="2289438"/>
            <a:ext cx="9144000" cy="1304765"/>
          </a:xfrm>
          <a:prstGeom prst="rect">
            <a:avLst/>
          </a:prstGeom>
          <a:noFill/>
          <a:ln>
            <a:noFill/>
          </a:ln>
        </p:spPr>
        <p:txBody>
          <a:bodyPr anchor="b">
            <a:noAutofit/>
          </a:bodyPr>
          <a:lstStyle>
            <a:lvl1pPr algn="ctr">
              <a:defRPr sz="4000" b="0" u="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730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6577"/>
            <a:ext cx="4038600" cy="4525963"/>
          </a:xfrm>
        </p:spPr>
        <p:txBody>
          <a:bodyPr/>
          <a:lstStyle>
            <a:lvl1pPr>
              <a:buClr>
                <a:srgbClr val="59B7DF"/>
              </a:buClr>
              <a:defRPr sz="2800">
                <a:solidFill>
                  <a:srgbClr val="011E40"/>
                </a:solidFill>
              </a:defRPr>
            </a:lvl1pPr>
            <a:lvl2pPr>
              <a:buClr>
                <a:srgbClr val="59B7DF"/>
              </a:buClr>
              <a:defRPr sz="2400">
                <a:solidFill>
                  <a:srgbClr val="011E40"/>
                </a:solidFill>
              </a:defRPr>
            </a:lvl2pPr>
            <a:lvl3pPr>
              <a:buClr>
                <a:srgbClr val="59B7DF"/>
              </a:buClr>
              <a:defRPr sz="2000">
                <a:solidFill>
                  <a:srgbClr val="011E40"/>
                </a:solidFill>
              </a:defRPr>
            </a:lvl3pPr>
            <a:lvl4pPr>
              <a:buClr>
                <a:srgbClr val="59B7DF"/>
              </a:buClr>
              <a:defRPr sz="1800">
                <a:solidFill>
                  <a:srgbClr val="011E40"/>
                </a:solidFill>
              </a:defRPr>
            </a:lvl4pPr>
            <a:lvl5pPr>
              <a:buClr>
                <a:srgbClr val="59B7DF"/>
              </a:buClr>
              <a:defRPr sz="1800">
                <a:solidFill>
                  <a:srgbClr val="011E4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66577"/>
            <a:ext cx="4038600" cy="4525963"/>
          </a:xfrm>
        </p:spPr>
        <p:txBody>
          <a:bodyPr/>
          <a:lstStyle>
            <a:lvl1pPr>
              <a:buClr>
                <a:srgbClr val="59B7DF"/>
              </a:buClr>
              <a:defRPr sz="2800">
                <a:solidFill>
                  <a:srgbClr val="011E40"/>
                </a:solidFill>
              </a:defRPr>
            </a:lvl1pPr>
            <a:lvl2pPr>
              <a:buClr>
                <a:srgbClr val="59B7DF"/>
              </a:buClr>
              <a:defRPr sz="2400">
                <a:solidFill>
                  <a:srgbClr val="011E40"/>
                </a:solidFill>
              </a:defRPr>
            </a:lvl2pPr>
            <a:lvl3pPr>
              <a:buClr>
                <a:srgbClr val="59B7DF"/>
              </a:buClr>
              <a:defRPr sz="2000">
                <a:solidFill>
                  <a:srgbClr val="011E40"/>
                </a:solidFill>
              </a:defRPr>
            </a:lvl3pPr>
            <a:lvl4pPr>
              <a:buClr>
                <a:srgbClr val="59B7DF"/>
              </a:buClr>
              <a:defRPr sz="1800">
                <a:solidFill>
                  <a:srgbClr val="011E40"/>
                </a:solidFill>
              </a:defRPr>
            </a:lvl4pPr>
            <a:lvl5pPr>
              <a:buClr>
                <a:srgbClr val="59B7DF"/>
              </a:buClr>
              <a:defRPr sz="1800">
                <a:solidFill>
                  <a:srgbClr val="011E4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12" name="Rectangle 11"/>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73999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11E4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59B7DF"/>
              </a:buClr>
              <a:defRPr sz="2400">
                <a:solidFill>
                  <a:srgbClr val="011E40"/>
                </a:solidFill>
              </a:defRPr>
            </a:lvl1pPr>
            <a:lvl2pPr>
              <a:buClr>
                <a:srgbClr val="59B7DF"/>
              </a:buClr>
              <a:defRPr sz="2000">
                <a:solidFill>
                  <a:srgbClr val="011E40"/>
                </a:solidFill>
              </a:defRPr>
            </a:lvl2pPr>
            <a:lvl3pPr>
              <a:buClr>
                <a:srgbClr val="59B7DF"/>
              </a:buClr>
              <a:defRPr sz="1800">
                <a:solidFill>
                  <a:srgbClr val="011E40"/>
                </a:solidFill>
              </a:defRPr>
            </a:lvl3pPr>
            <a:lvl4pPr>
              <a:buClr>
                <a:srgbClr val="59B7DF"/>
              </a:buClr>
              <a:defRPr sz="1600">
                <a:solidFill>
                  <a:srgbClr val="011E40"/>
                </a:solidFill>
              </a:defRPr>
            </a:lvl4pPr>
            <a:lvl5pPr>
              <a:buClr>
                <a:srgbClr val="59B7DF"/>
              </a:buClr>
              <a:defRPr sz="1600">
                <a:solidFill>
                  <a:srgbClr val="011E4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11E4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59B7DF"/>
              </a:buClr>
              <a:defRPr sz="2400">
                <a:solidFill>
                  <a:srgbClr val="011E40"/>
                </a:solidFill>
              </a:defRPr>
            </a:lvl1pPr>
            <a:lvl2pPr>
              <a:buClr>
                <a:srgbClr val="59B7DF"/>
              </a:buClr>
              <a:defRPr sz="2000">
                <a:solidFill>
                  <a:srgbClr val="011E40"/>
                </a:solidFill>
              </a:defRPr>
            </a:lvl2pPr>
            <a:lvl3pPr>
              <a:buClr>
                <a:srgbClr val="59B7DF"/>
              </a:buClr>
              <a:defRPr sz="1800">
                <a:solidFill>
                  <a:srgbClr val="011E40"/>
                </a:solidFill>
              </a:defRPr>
            </a:lvl3pPr>
            <a:lvl4pPr>
              <a:buClr>
                <a:srgbClr val="59B7DF"/>
              </a:buClr>
              <a:defRPr sz="1600">
                <a:solidFill>
                  <a:srgbClr val="011E40"/>
                </a:solidFill>
              </a:defRPr>
            </a:lvl4pPr>
            <a:lvl5pPr>
              <a:buClr>
                <a:srgbClr val="59B7DF"/>
              </a:buClr>
              <a:defRPr sz="1600">
                <a:solidFill>
                  <a:srgbClr val="011E4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3"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2"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14" name="Rectangle 13"/>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3154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2" name="Rectangle 1"/>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098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22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714125"/>
          </a:xfrm>
          <a:prstGeom prst="rect">
            <a:avLst/>
          </a:prstGeom>
        </p:spPr>
        <p:txBody>
          <a:bodyPr anchor="t">
            <a:normAutofit/>
          </a:bodyPr>
          <a:lstStyle>
            <a:lvl1pPr algn="l">
              <a:defRPr sz="2800" b="1" u="none">
                <a:solidFill>
                  <a:srgbClr val="337A99"/>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87176"/>
            <a:ext cx="3008313" cy="41389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10" name="Picture 9"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1484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rgbClr val="337A99"/>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10" name="Picture 9"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295697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KCC-4.jp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784E0-3268-450A-98DC-86296AB2FCED}" type="datetimeFigureOut">
              <a:rPr lang="en-US" smtClean="0"/>
              <a:t>4/13/2016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1866146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lnSpc>
          <a:spcPct val="80000"/>
        </a:lnSpc>
        <a:spcBef>
          <a:spcPct val="0"/>
        </a:spcBef>
        <a:buNone/>
        <a:defRPr sz="4400" b="1" i="0" u="none" kern="1200">
          <a:solidFill>
            <a:schemeClr val="tx2">
              <a:lumMod val="75000"/>
            </a:schemeClr>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sley.kcc.tju.edu/ccsgpubs/pubmenu.php" TargetMode="External"/><Relationship Id="rId2" Type="http://schemas.openxmlformats.org/officeDocument/2006/relationships/hyperlink" Target="https://isley.kcc.tju.edu/ccsgpubs/" TargetMode="External"/><Relationship Id="rId1" Type="http://schemas.openxmlformats.org/officeDocument/2006/relationships/slideLayout" Target="../slideLayouts/slideLayout2.xml"/><Relationship Id="rId5" Type="http://schemas.openxmlformats.org/officeDocument/2006/relationships/hyperlink" Target="https://youtu.be/MxKcnTkIEYs" TargetMode="External"/><Relationship Id="rId4" Type="http://schemas.openxmlformats.org/officeDocument/2006/relationships/hyperlink" Target="https://github.com/karlsmalley/ccsgpub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CCSGPubs  </a:t>
            </a:r>
            <a:r>
              <a:rPr lang="en-US" b="1" dirty="0"/>
              <a:t/>
            </a:r>
            <a:br>
              <a:rPr lang="en-US" b="1" dirty="0"/>
            </a:br>
            <a:r>
              <a:rPr lang="en-US" b="1" dirty="0" smtClean="0"/>
              <a:t>The SKCC Publication Application</a:t>
            </a:r>
            <a:endParaRPr lang="en-US" dirty="0"/>
          </a:p>
        </p:txBody>
      </p:sp>
      <p:sp>
        <p:nvSpPr>
          <p:cNvPr id="3" name="Title 1"/>
          <p:cNvSpPr txBox="1">
            <a:spLocks/>
          </p:cNvSpPr>
          <p:nvPr/>
        </p:nvSpPr>
        <p:spPr>
          <a:xfrm>
            <a:off x="0" y="4114800"/>
            <a:ext cx="9144000" cy="1304765"/>
          </a:xfrm>
          <a:prstGeom prst="rect">
            <a:avLst/>
          </a:prstGeom>
          <a:noFill/>
          <a:ln>
            <a:noFill/>
          </a:ln>
        </p:spPr>
        <p:txBody>
          <a:bodyPr anchor="b">
            <a:noAutofit/>
          </a:bodyPr>
          <a:lstStyle>
            <a:lvl1pPr algn="ctr" defTabSz="457200" rtl="0" eaLnBrk="1" latinLnBrk="0" hangingPunct="1">
              <a:lnSpc>
                <a:spcPct val="80000"/>
              </a:lnSpc>
              <a:spcBef>
                <a:spcPct val="0"/>
              </a:spcBef>
              <a:buNone/>
              <a:defRPr sz="4000" b="0" i="0" u="none" kern="1200">
                <a:solidFill>
                  <a:schemeClr val="tx1"/>
                </a:solidFill>
                <a:latin typeface="Trebuchet MS"/>
                <a:ea typeface="+mj-ea"/>
                <a:cs typeface="Trebuchet MS"/>
              </a:defRPr>
            </a:lvl1pPr>
          </a:lstStyle>
          <a:p>
            <a:r>
              <a:rPr lang="en-US" sz="2800" dirty="0" smtClean="0"/>
              <a:t>Developed by Karl J. Smalley</a:t>
            </a:r>
          </a:p>
          <a:p>
            <a:r>
              <a:rPr lang="en-US" sz="2800" dirty="0" smtClean="0"/>
              <a:t>2007 - Present </a:t>
            </a:r>
          </a:p>
          <a:p>
            <a:endParaRPr lang="en-US" sz="2800" dirty="0" smtClean="0"/>
          </a:p>
          <a:p>
            <a:r>
              <a:rPr lang="en-US" sz="2800" smtClean="0"/>
              <a:t>Presentation Created in March of 2016</a:t>
            </a:r>
            <a:endParaRPr lang="en-US" sz="2800" dirty="0"/>
          </a:p>
        </p:txBody>
      </p:sp>
    </p:spTree>
    <p:extLst>
      <p:ext uri="{BB962C8B-B14F-4D97-AF65-F5344CB8AC3E}">
        <p14:creationId xmlns:p14="http://schemas.microsoft.com/office/powerpoint/2010/main" val="93503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Center </a:t>
            </a:r>
            <a:r>
              <a:rPr lang="en-US" dirty="0" smtClean="0"/>
              <a:t>Programs</a:t>
            </a:r>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53" y="1295400"/>
            <a:ext cx="7450666"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654364"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1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2819400"/>
            <a:ext cx="3124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938986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Center </a:t>
            </a:r>
            <a:r>
              <a:rPr lang="en-US" dirty="0" smtClean="0"/>
              <a:t>Members</a:t>
            </a:r>
            <a:endParaRPr lang="en-US" dirty="0"/>
          </a:p>
        </p:txBody>
      </p:sp>
      <p:pic>
        <p:nvPicPr>
          <p:cNvPr id="4098"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5562" r="4980" b="12293"/>
          <a:stretch/>
        </p:blipFill>
        <p:spPr bwMode="auto">
          <a:xfrm>
            <a:off x="152400" y="1143000"/>
            <a:ext cx="7200900" cy="540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20114"/>
            <a:ext cx="7821382" cy="583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2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3352800"/>
            <a:ext cx="3352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6763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Modify </a:t>
            </a:r>
            <a:r>
              <a:rPr lang="en-US" dirty="0" smtClean="0"/>
              <a:t>Publications</a:t>
            </a:r>
            <a:endParaRPr lang="en-US"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0" y="1219200"/>
            <a:ext cx="847736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0" y="1059647"/>
            <a:ext cx="9144000" cy="5798353"/>
            <a:chOff x="7443960" y="5943600"/>
            <a:chExt cx="9144000" cy="5798353"/>
          </a:xfrm>
        </p:grpSpPr>
        <p:sp>
          <p:nvSpPr>
            <p:cNvPr id="2" name="Rectangle 1"/>
            <p:cNvSpPr/>
            <p:nvPr/>
          </p:nvSpPr>
          <p:spPr>
            <a:xfrm>
              <a:off x="7443960" y="5943600"/>
              <a:ext cx="9144000" cy="5715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760" y="6162553"/>
              <a:ext cx="7772400" cy="55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4"/>
          <p:cNvGrpSpPr/>
          <p:nvPr/>
        </p:nvGrpSpPr>
        <p:grpSpPr>
          <a:xfrm>
            <a:off x="0" y="914400"/>
            <a:ext cx="9144000" cy="5783581"/>
            <a:chOff x="0" y="914400"/>
            <a:chExt cx="9144000" cy="5783581"/>
          </a:xfrm>
        </p:grpSpPr>
        <p:grpSp>
          <p:nvGrpSpPr>
            <p:cNvPr id="5" name="Group 4"/>
            <p:cNvGrpSpPr/>
            <p:nvPr/>
          </p:nvGrpSpPr>
          <p:grpSpPr>
            <a:xfrm>
              <a:off x="0" y="914400"/>
              <a:ext cx="9144000" cy="5783581"/>
              <a:chOff x="1066800" y="571500"/>
              <a:chExt cx="9144000" cy="5783581"/>
            </a:xfrm>
          </p:grpSpPr>
          <p:sp>
            <p:nvSpPr>
              <p:cNvPr id="11" name="Rectangle 10"/>
              <p:cNvSpPr/>
              <p:nvPr/>
            </p:nvSpPr>
            <p:spPr>
              <a:xfrm>
                <a:off x="1066800" y="571500"/>
                <a:ext cx="9144000" cy="5715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124"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t="673" b="7946"/>
              <a:stretch/>
            </p:blipFill>
            <p:spPr bwMode="auto">
              <a:xfrm>
                <a:off x="1828800" y="571501"/>
                <a:ext cx="7543800" cy="5783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2" name="Straight Arrow Connector 11"/>
            <p:cNvCxnSpPr/>
            <p:nvPr/>
          </p:nvCxnSpPr>
          <p:spPr>
            <a:xfrm flipH="1">
              <a:off x="5486400" y="5562600"/>
              <a:ext cx="12192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05600" y="5334000"/>
              <a:ext cx="2209800" cy="923330"/>
            </a:xfrm>
            <a:prstGeom prst="rect">
              <a:avLst/>
            </a:prstGeom>
            <a:noFill/>
          </p:spPr>
          <p:txBody>
            <a:bodyPr wrap="square" rtlCol="0">
              <a:spAutoFit/>
            </a:bodyPr>
            <a:lstStyle/>
            <a:p>
              <a:r>
                <a:rPr lang="en-US" dirty="0" smtClean="0"/>
                <a:t>Attempts to match </a:t>
              </a:r>
            </a:p>
            <a:p>
              <a:r>
                <a:rPr lang="en-US" dirty="0" smtClean="0"/>
                <a:t>active  members to </a:t>
              </a:r>
            </a:p>
            <a:p>
              <a:r>
                <a:rPr lang="en-US" dirty="0" smtClean="0"/>
                <a:t>author listing</a:t>
              </a:r>
              <a:endParaRPr lang="en-US" dirty="0"/>
            </a:p>
          </p:txBody>
        </p:sp>
      </p:grpSp>
    </p:spTree>
    <p:extLst>
      <p:ext uri="{BB962C8B-B14F-4D97-AF65-F5344CB8AC3E}">
        <p14:creationId xmlns:p14="http://schemas.microsoft.com/office/powerpoint/2010/main" val="398021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3810000"/>
            <a:ext cx="40386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TextBox 4"/>
          <p:cNvSpPr txBox="1"/>
          <p:nvPr/>
        </p:nvSpPr>
        <p:spPr>
          <a:xfrm>
            <a:off x="5029200" y="1989325"/>
            <a:ext cx="3886200" cy="1200329"/>
          </a:xfrm>
          <a:prstGeom prst="rect">
            <a:avLst/>
          </a:prstGeom>
          <a:solidFill>
            <a:schemeClr val="tx2">
              <a:lumMod val="40000"/>
              <a:lumOff val="60000"/>
            </a:schemeClr>
          </a:solidFill>
        </p:spPr>
        <p:txBody>
          <a:bodyPr wrap="square" rtlCol="0">
            <a:spAutoFit/>
          </a:bodyPr>
          <a:lstStyle/>
          <a:p>
            <a:r>
              <a:rPr lang="en-US" dirty="0" smtClean="0"/>
              <a:t>Allows you to undo a publication rejection (or several publication rejections) by providing a list of PubMed Ids</a:t>
            </a:r>
            <a:endParaRPr lang="en-US" dirty="0"/>
          </a:p>
        </p:txBody>
      </p:sp>
      <p:sp>
        <p:nvSpPr>
          <p:cNvPr id="6" name="Rectangle 5"/>
          <p:cNvSpPr/>
          <p:nvPr/>
        </p:nvSpPr>
        <p:spPr>
          <a:xfrm>
            <a:off x="457200" y="42672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10160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Bulk </a:t>
            </a:r>
            <a:r>
              <a:rPr lang="en-US" dirty="0" smtClean="0"/>
              <a:t>Load Publications</a:t>
            </a:r>
            <a:endParaRPr lang="en-US" dirty="0"/>
          </a:p>
        </p:txBody>
      </p:sp>
      <p:sp>
        <p:nvSpPr>
          <p:cNvPr id="4" name="TextBox 3"/>
          <p:cNvSpPr txBox="1"/>
          <p:nvPr/>
        </p:nvSpPr>
        <p:spPr>
          <a:xfrm>
            <a:off x="876300" y="1524000"/>
            <a:ext cx="7391400" cy="5078313"/>
          </a:xfrm>
          <a:prstGeom prst="rect">
            <a:avLst/>
          </a:prstGeom>
          <a:noFill/>
        </p:spPr>
        <p:txBody>
          <a:bodyPr wrap="square" rtlCol="0">
            <a:spAutoFit/>
          </a:bodyPr>
          <a:lstStyle/>
          <a:p>
            <a:r>
              <a:rPr lang="en-US" dirty="0" smtClean="0"/>
              <a:t>This option does one (or two) PubMed Searches for Active Center Members  for a given period of time (default is last 3 months).  A count of new (publications </a:t>
            </a:r>
            <a:r>
              <a:rPr lang="en-US" dirty="0"/>
              <a:t>not </a:t>
            </a:r>
            <a:r>
              <a:rPr lang="en-US" dirty="0" smtClean="0"/>
              <a:t>already </a:t>
            </a:r>
            <a:r>
              <a:rPr lang="en-US" dirty="0"/>
              <a:t>rejected and not already stored in the </a:t>
            </a:r>
            <a:r>
              <a:rPr lang="en-US" dirty="0" smtClean="0"/>
              <a:t>publication database) publications will be tallied.  A link will be provided even for a zero count (in case you want to view rejected publications to make sure there was not one rejected by mistake). Clicking on the link will create a new tab or window where new publications will be displayed with the authors’ full </a:t>
            </a:r>
            <a:r>
              <a:rPr lang="en-US" dirty="0"/>
              <a:t>n</a:t>
            </a:r>
            <a:r>
              <a:rPr lang="en-US" dirty="0" smtClean="0"/>
              <a:t>ames and affiliations if available. A link to the PubMed Abstract will also be provided for each publication. You will be given the option of rejecting or adding each new publication. By rejecting a publication for a given author, it will not be displayed again as a new publication the next time you run the bulk load. Currently we are running this weekly/bi-weekly and we still go back 3 months just in case an older  (older by Publication Date but new to PubMed) publication slips in that we have not already reviewed. For Accepted publications you will be given the option of modifying them and adding member authors/program alignments. Upon processing added/rejected publications close window/or tab an proceed to </a:t>
            </a:r>
          </a:p>
          <a:p>
            <a:r>
              <a:rPr lang="en-US" dirty="0" smtClean="0"/>
              <a:t>next Member.</a:t>
            </a:r>
            <a:endParaRPr lang="en-US" dirty="0"/>
          </a:p>
        </p:txBody>
      </p:sp>
      <p:sp>
        <p:nvSpPr>
          <p:cNvPr id="12" name="TextBox 11"/>
          <p:cNvSpPr txBox="1"/>
          <p:nvPr/>
        </p:nvSpPr>
        <p:spPr>
          <a:xfrm>
            <a:off x="2628900" y="2551837"/>
            <a:ext cx="3886200" cy="1754326"/>
          </a:xfrm>
          <a:prstGeom prst="rect">
            <a:avLst/>
          </a:prstGeom>
          <a:solidFill>
            <a:schemeClr val="tx2">
              <a:lumMod val="40000"/>
              <a:lumOff val="60000"/>
            </a:schemeClr>
          </a:solidFill>
        </p:spPr>
        <p:txBody>
          <a:bodyPr wrap="square" rtlCol="0">
            <a:spAutoFit/>
          </a:bodyPr>
          <a:lstStyle/>
          <a:p>
            <a:r>
              <a:rPr lang="en-US" dirty="0" smtClean="0"/>
              <a:t>The Rejection Process was key to enabling us to curate publications for 150 Members on a weekly basis and still ensure that an older publication (added late to PubMed) did not slip through the cracks.</a:t>
            </a:r>
            <a:endParaRPr lang="en-US" dirty="0"/>
          </a:p>
        </p:txBody>
      </p:sp>
    </p:spTree>
    <p:extLst>
      <p:ext uri="{BB962C8B-B14F-4D97-AF65-F5344CB8AC3E}">
        <p14:creationId xmlns:p14="http://schemas.microsoft.com/office/powerpoint/2010/main" val="363088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Bulk </a:t>
            </a:r>
            <a:r>
              <a:rPr lang="en-US" dirty="0" smtClean="0"/>
              <a:t>Load Publications</a:t>
            </a:r>
            <a:endParaRPr lang="en-US"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110818"/>
            <a:ext cx="8967497" cy="308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0" y="1110818"/>
            <a:ext cx="9144000" cy="5747182"/>
            <a:chOff x="0" y="1110818"/>
            <a:chExt cx="9144000" cy="5747182"/>
          </a:xfrm>
        </p:grpSpPr>
        <p:sp>
          <p:nvSpPr>
            <p:cNvPr id="2" name="Rectangle 1"/>
            <p:cNvSpPr/>
            <p:nvPr/>
          </p:nvSpPr>
          <p:spPr>
            <a:xfrm>
              <a:off x="0" y="1110818"/>
              <a:ext cx="9144000" cy="574718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83" y="1110818"/>
              <a:ext cx="6902717" cy="5595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2183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4724400"/>
            <a:ext cx="4267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TextBox 4"/>
          <p:cNvSpPr txBox="1"/>
          <p:nvPr/>
        </p:nvSpPr>
        <p:spPr>
          <a:xfrm>
            <a:off x="5029200" y="1989325"/>
            <a:ext cx="3886200" cy="1200329"/>
          </a:xfrm>
          <a:prstGeom prst="rect">
            <a:avLst/>
          </a:prstGeom>
          <a:solidFill>
            <a:schemeClr val="tx2">
              <a:lumMod val="40000"/>
              <a:lumOff val="60000"/>
            </a:schemeClr>
          </a:solidFill>
        </p:spPr>
        <p:txBody>
          <a:bodyPr wrap="square" rtlCol="0">
            <a:spAutoFit/>
          </a:bodyPr>
          <a:lstStyle/>
          <a:p>
            <a:r>
              <a:rPr lang="en-US" dirty="0" err="1" smtClean="0"/>
              <a:t>Requery</a:t>
            </a:r>
            <a:r>
              <a:rPr lang="en-US" dirty="0" smtClean="0"/>
              <a:t> PubMed for already </a:t>
            </a:r>
            <a:r>
              <a:rPr lang="en-US" dirty="0"/>
              <a:t>saved publications for changes (page numbers added to </a:t>
            </a:r>
            <a:r>
              <a:rPr lang="en-US" dirty="0" smtClean="0"/>
              <a:t>“ahead </a:t>
            </a:r>
            <a:r>
              <a:rPr lang="en-US" dirty="0"/>
              <a:t>of </a:t>
            </a:r>
            <a:r>
              <a:rPr lang="en-US" dirty="0" smtClean="0"/>
              <a:t>print” pubs.) </a:t>
            </a:r>
            <a:endParaRPr lang="en-US" dirty="0"/>
          </a:p>
        </p:txBody>
      </p:sp>
      <p:sp>
        <p:nvSpPr>
          <p:cNvPr id="6" name="Rectangle 5"/>
          <p:cNvSpPr/>
          <p:nvPr/>
        </p:nvSpPr>
        <p:spPr>
          <a:xfrm>
            <a:off x="457200" y="51816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extBox 6"/>
          <p:cNvSpPr txBox="1"/>
          <p:nvPr/>
        </p:nvSpPr>
        <p:spPr>
          <a:xfrm>
            <a:off x="4953000" y="3305388"/>
            <a:ext cx="3886200" cy="923330"/>
          </a:xfrm>
          <a:prstGeom prst="rect">
            <a:avLst/>
          </a:prstGeom>
          <a:solidFill>
            <a:schemeClr val="tx2">
              <a:lumMod val="40000"/>
              <a:lumOff val="60000"/>
            </a:schemeClr>
          </a:solidFill>
        </p:spPr>
        <p:txBody>
          <a:bodyPr wrap="square" rtlCol="0">
            <a:spAutoFit/>
          </a:bodyPr>
          <a:lstStyle/>
          <a:p>
            <a:r>
              <a:rPr lang="en-US" dirty="0"/>
              <a:t>Allows you add a list of publications to the publication database by supplying a list of PubMed IDs.</a:t>
            </a:r>
          </a:p>
        </p:txBody>
      </p:sp>
      <p:sp>
        <p:nvSpPr>
          <p:cNvPr id="8" name="Rectangle 7"/>
          <p:cNvSpPr/>
          <p:nvPr/>
        </p:nvSpPr>
        <p:spPr>
          <a:xfrm>
            <a:off x="460902" y="56388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14925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P spid="6"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Publication </a:t>
            </a:r>
            <a:r>
              <a:rPr lang="en-US" dirty="0" smtClean="0"/>
              <a:t>Display Menu</a:t>
            </a:r>
            <a:endParaRPr lang="en-US" dirty="0"/>
          </a:p>
        </p:txBody>
      </p:sp>
      <p:pic>
        <p:nvPicPr>
          <p:cNvPr id="819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1147" r="13886"/>
          <a:stretch/>
        </p:blipFill>
        <p:spPr bwMode="auto">
          <a:xfrm>
            <a:off x="32551" y="1108553"/>
            <a:ext cx="6856522" cy="567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981852" y="1752600"/>
            <a:ext cx="3886200" cy="3143249"/>
            <a:chOff x="4981852" y="1752600"/>
            <a:chExt cx="3886200" cy="3143249"/>
          </a:xfrm>
        </p:grpSpPr>
        <p:sp>
          <p:nvSpPr>
            <p:cNvPr id="5" name="TextBox 4"/>
            <p:cNvSpPr txBox="1"/>
            <p:nvPr/>
          </p:nvSpPr>
          <p:spPr>
            <a:xfrm>
              <a:off x="4981852" y="1752600"/>
              <a:ext cx="3886200" cy="2031325"/>
            </a:xfrm>
            <a:prstGeom prst="rect">
              <a:avLst/>
            </a:prstGeom>
            <a:solidFill>
              <a:schemeClr val="tx2">
                <a:lumMod val="40000"/>
                <a:lumOff val="60000"/>
              </a:schemeClr>
            </a:solidFill>
          </p:spPr>
          <p:txBody>
            <a:bodyPr wrap="square" rtlCol="0">
              <a:spAutoFit/>
            </a:bodyPr>
            <a:lstStyle/>
            <a:p>
              <a:r>
                <a:rPr lang="en-US" dirty="0" smtClean="0"/>
                <a:t>Login not required to get to this page.</a:t>
              </a:r>
            </a:p>
            <a:p>
              <a:endParaRPr lang="en-US" dirty="0" smtClean="0"/>
            </a:p>
            <a:p>
              <a:r>
                <a:rPr lang="en-US" dirty="0" smtClean="0"/>
                <a:t>You can send </a:t>
              </a:r>
              <a:r>
                <a:rPr lang="en-US" dirty="0" err="1" smtClean="0"/>
                <a:t>url</a:t>
              </a:r>
              <a:r>
                <a:rPr lang="en-US" dirty="0" smtClean="0"/>
                <a:t> to anyone so they can see your center’s publications.</a:t>
              </a:r>
            </a:p>
            <a:p>
              <a:endParaRPr lang="en-US" dirty="0" smtClean="0"/>
            </a:p>
            <a:p>
              <a:r>
                <a:rPr lang="en-US" dirty="0" smtClean="0"/>
                <a:t>Sorting Options Are:</a:t>
              </a:r>
            </a:p>
            <a:p>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408"/>
            <a:stretch/>
          </p:blipFill>
          <p:spPr bwMode="auto">
            <a:xfrm>
              <a:off x="5334000" y="3783924"/>
              <a:ext cx="2095500" cy="111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6108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2400" dirty="0" smtClean="0"/>
              <a:t>CCSGPubs is an application written in php. The application fetches publications form PubMed, </a:t>
            </a:r>
            <a:r>
              <a:rPr lang="en-US" sz="2400" dirty="0"/>
              <a:t>stores them in a database and </a:t>
            </a:r>
            <a:r>
              <a:rPr lang="en-US" sz="2400" dirty="0" smtClean="0"/>
              <a:t>then renders </a:t>
            </a:r>
            <a:r>
              <a:rPr lang="en-US" sz="2400" dirty="0"/>
              <a:t>them for a CCSG application with center members highlighted, program affiliations inserted and markings for intra/inter-programmatic publications.  </a:t>
            </a:r>
            <a:r>
              <a:rPr lang="en-US" sz="2400" dirty="0" smtClean="0"/>
              <a:t>Center-wide, author or program-specific publication lists can be generated. We also have linked publications to a Journal Impact Factor table and are tracking inter-institutional publications for our consortium Cancer Center. The current application uses PostgreSQL as the backend database, however the code could easily be modified to MySQL, Oracle or other relational database engines.</a:t>
            </a:r>
          </a:p>
        </p:txBody>
      </p:sp>
      <p:sp>
        <p:nvSpPr>
          <p:cNvPr id="3" name="Title 2"/>
          <p:cNvSpPr>
            <a:spLocks noGrp="1"/>
          </p:cNvSpPr>
          <p:nvPr>
            <p:ph type="title"/>
          </p:nvPr>
        </p:nvSpPr>
        <p:spPr/>
        <p:txBody>
          <a:bodyPr/>
          <a:lstStyle/>
          <a:p>
            <a:r>
              <a:rPr lang="en-US" dirty="0" err="1" smtClean="0"/>
              <a:t>CCSGPubs</a:t>
            </a:r>
            <a:r>
              <a:rPr lang="en-US" dirty="0" smtClean="0"/>
              <a:t> - Description</a:t>
            </a:r>
            <a:endParaRPr lang="en-US" dirty="0"/>
          </a:p>
        </p:txBody>
      </p:sp>
    </p:spTree>
    <p:extLst>
      <p:ext uri="{BB962C8B-B14F-4D97-AF65-F5344CB8AC3E}">
        <p14:creationId xmlns:p14="http://schemas.microsoft.com/office/powerpoint/2010/main" val="256110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Publication </a:t>
            </a:r>
            <a:r>
              <a:rPr lang="en-US" dirty="0" smtClean="0"/>
              <a:t>Display Menu</a:t>
            </a:r>
            <a:endParaRPr lang="en-US" dirty="0"/>
          </a:p>
        </p:txBody>
      </p:sp>
      <p:pic>
        <p:nvPicPr>
          <p:cNvPr id="819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1147" r="13886"/>
          <a:stretch/>
        </p:blipFill>
        <p:spPr bwMode="auto">
          <a:xfrm>
            <a:off x="32551" y="1108553"/>
            <a:ext cx="6856522" cy="567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1918"/>
            <a:ext cx="7129462" cy="573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7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Rendering </a:t>
            </a:r>
            <a:r>
              <a:rPr lang="en-US" dirty="0" smtClean="0"/>
              <a:t>Module </a:t>
            </a:r>
            <a:endParaRPr lang="en-US" dirty="0"/>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4" y="1219200"/>
            <a:ext cx="7981025" cy="376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5231249"/>
            <a:ext cx="7010400" cy="1169551"/>
          </a:xfrm>
          <a:prstGeom prst="rect">
            <a:avLst/>
          </a:prstGeom>
          <a:solidFill>
            <a:schemeClr val="tx2">
              <a:lumMod val="40000"/>
              <a:lumOff val="60000"/>
            </a:schemeClr>
          </a:solidFill>
        </p:spPr>
        <p:txBody>
          <a:bodyPr wrap="square" rtlCol="0">
            <a:spAutoFit/>
          </a:bodyPr>
          <a:lstStyle/>
          <a:p>
            <a:r>
              <a:rPr lang="en-US" sz="1400" dirty="0"/>
              <a:t>+ - plus -- inter-programmatic publication (none in list above)</a:t>
            </a:r>
          </a:p>
          <a:p>
            <a:r>
              <a:rPr lang="en-US" sz="1400" dirty="0" smtClean="0"/>
              <a:t>* </a:t>
            </a:r>
            <a:r>
              <a:rPr lang="en-US" sz="1400" dirty="0"/>
              <a:t>- </a:t>
            </a:r>
            <a:r>
              <a:rPr lang="en-US" sz="1400" dirty="0" smtClean="0"/>
              <a:t>asterisks </a:t>
            </a:r>
            <a:r>
              <a:rPr lang="en-US" sz="1400" dirty="0"/>
              <a:t>- intra-programmatic publication </a:t>
            </a:r>
          </a:p>
          <a:p>
            <a:r>
              <a:rPr lang="en-US" sz="1400" dirty="0" smtClean="0"/>
              <a:t>† </a:t>
            </a:r>
            <a:r>
              <a:rPr lang="en-US" sz="1400" dirty="0"/>
              <a:t>- dagger – High-impact journal (IF &gt; 10) {optional}</a:t>
            </a:r>
          </a:p>
          <a:p>
            <a:r>
              <a:rPr lang="en-US" sz="1400" dirty="0"/>
              <a:t>‡ - double-dagger – Reasonably High-impact journal (IF &gt; 9 but </a:t>
            </a:r>
            <a:r>
              <a:rPr lang="en-US" sz="1400" dirty="0" smtClean="0"/>
              <a:t>&lt;= </a:t>
            </a:r>
            <a:r>
              <a:rPr lang="en-US" sz="1400" dirty="0"/>
              <a:t>10) {optional} </a:t>
            </a:r>
            <a:r>
              <a:rPr lang="en-US" sz="1400" dirty="0" smtClean="0"/>
              <a:t>(none above)</a:t>
            </a:r>
            <a:endParaRPr lang="en-US" sz="1400" dirty="0"/>
          </a:p>
          <a:p>
            <a:r>
              <a:rPr lang="en-US" sz="1400" dirty="0"/>
              <a:t>§ - section – Intra-consortium publication {optional}</a:t>
            </a:r>
          </a:p>
        </p:txBody>
      </p:sp>
    </p:spTree>
    <p:extLst>
      <p:ext uri="{BB962C8B-B14F-4D97-AF65-F5344CB8AC3E}">
        <p14:creationId xmlns:p14="http://schemas.microsoft.com/office/powerpoint/2010/main" val="20314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Intra/Inter</a:t>
            </a:r>
            <a:r>
              <a:rPr lang="en-US" dirty="0" smtClean="0"/>
              <a:t>, Impact Factor </a:t>
            </a:r>
            <a:endParaRPr lang="en-US" dirty="0"/>
          </a:p>
        </p:txBody>
      </p:sp>
      <p:sp>
        <p:nvSpPr>
          <p:cNvPr id="7" name="Rectangle 6"/>
          <p:cNvSpPr/>
          <p:nvPr/>
        </p:nvSpPr>
        <p:spPr>
          <a:xfrm>
            <a:off x="304800" y="1202184"/>
            <a:ext cx="7924800" cy="5016758"/>
          </a:xfrm>
          <a:prstGeom prst="rect">
            <a:avLst/>
          </a:prstGeom>
        </p:spPr>
        <p:txBody>
          <a:bodyPr wrap="square">
            <a:spAutoFit/>
          </a:bodyPr>
          <a:lstStyle/>
          <a:p>
            <a:r>
              <a:rPr lang="en-US" sz="1600" dirty="0"/>
              <a:t>For author or center-wide </a:t>
            </a:r>
            <a:r>
              <a:rPr lang="en-US" sz="1600" dirty="0" smtClean="0"/>
              <a:t>listings:</a:t>
            </a:r>
          </a:p>
          <a:p>
            <a:pPr marL="285750" indent="-285750">
              <a:buFont typeface="Arial" panose="020B0604020202020204" pitchFamily="34" charset="0"/>
              <a:buChar char="•"/>
            </a:pPr>
            <a:r>
              <a:rPr lang="en-US" sz="1600" dirty="0" smtClean="0"/>
              <a:t>a </a:t>
            </a:r>
            <a:r>
              <a:rPr lang="en-US" sz="1600" dirty="0"/>
              <a:t>publication is considered inter-programmatic(+)  if there is more than one member-author, more than one center program is involved and no one center program contains all the member-authors for this publication.  </a:t>
            </a:r>
          </a:p>
          <a:p>
            <a:pPr marL="285750" indent="-285750">
              <a:buFont typeface="Arial" panose="020B0604020202020204" pitchFamily="34" charset="0"/>
              <a:buChar char="•"/>
            </a:pPr>
            <a:r>
              <a:rPr lang="en-US" sz="1600" dirty="0" smtClean="0"/>
              <a:t>a </a:t>
            </a:r>
            <a:r>
              <a:rPr lang="en-US" sz="1600" dirty="0"/>
              <a:t>publication is intra-programmatic(*) if any </a:t>
            </a:r>
            <a:r>
              <a:rPr lang="en-US" sz="1600" dirty="0" smtClean="0"/>
              <a:t>one program </a:t>
            </a:r>
            <a:r>
              <a:rPr lang="en-US" sz="1600" dirty="0"/>
              <a:t>has more than one member-author. </a:t>
            </a:r>
            <a:r>
              <a:rPr lang="en-US" sz="1600" dirty="0" smtClean="0"/>
              <a:t> </a:t>
            </a:r>
          </a:p>
          <a:p>
            <a:endParaRPr lang="en-US" sz="1600" dirty="0"/>
          </a:p>
          <a:p>
            <a:r>
              <a:rPr lang="en-US" sz="1600" dirty="0" smtClean="0"/>
              <a:t>For </a:t>
            </a:r>
            <a:r>
              <a:rPr lang="en-US" sz="1600" dirty="0"/>
              <a:t>program </a:t>
            </a:r>
            <a:r>
              <a:rPr lang="en-US" sz="1600" dirty="0" smtClean="0"/>
              <a:t>listings:</a:t>
            </a:r>
          </a:p>
          <a:p>
            <a:pPr marL="285750" indent="-285750">
              <a:buFont typeface="Arial" panose="020B0604020202020204" pitchFamily="34" charset="0"/>
              <a:buChar char="•"/>
            </a:pPr>
            <a:r>
              <a:rPr lang="en-US" sz="1600" dirty="0" smtClean="0"/>
              <a:t>a </a:t>
            </a:r>
            <a:r>
              <a:rPr lang="en-US" sz="1600" dirty="0"/>
              <a:t>publication is considered </a:t>
            </a:r>
            <a:r>
              <a:rPr lang="en-US" sz="1600" dirty="0" smtClean="0"/>
              <a:t>inter-programmatic(+)  </a:t>
            </a:r>
            <a:r>
              <a:rPr lang="en-US" sz="1600" dirty="0"/>
              <a:t>if there is a member not from the currently selected </a:t>
            </a:r>
            <a:r>
              <a:rPr lang="en-US" sz="1600" dirty="0" smtClean="0"/>
              <a:t>program.</a:t>
            </a:r>
          </a:p>
          <a:p>
            <a:pPr marL="285750" indent="-285750">
              <a:buFont typeface="Arial" panose="020B0604020202020204" pitchFamily="34" charset="0"/>
              <a:buChar char="•"/>
            </a:pPr>
            <a:r>
              <a:rPr lang="en-US" sz="1600" dirty="0"/>
              <a:t>a publication is considered </a:t>
            </a:r>
            <a:r>
              <a:rPr lang="en-US" sz="1600" dirty="0" smtClean="0"/>
              <a:t>intra-programmatic(*)  </a:t>
            </a:r>
            <a:r>
              <a:rPr lang="en-US" sz="1600" dirty="0"/>
              <a:t>if there is </a:t>
            </a:r>
            <a:r>
              <a:rPr lang="en-US" sz="1600" dirty="0" smtClean="0"/>
              <a:t>more than one </a:t>
            </a:r>
            <a:r>
              <a:rPr lang="en-US" sz="1600" dirty="0"/>
              <a:t>member </a:t>
            </a:r>
            <a:r>
              <a:rPr lang="en-US" sz="1600" dirty="0" smtClean="0"/>
              <a:t>from </a:t>
            </a:r>
            <a:r>
              <a:rPr lang="en-US" sz="1600" dirty="0"/>
              <a:t>the currently selected program.</a:t>
            </a:r>
            <a:endParaRPr lang="en-US" sz="1600" dirty="0" smtClean="0"/>
          </a:p>
          <a:p>
            <a:endParaRPr lang="en-US" sz="1600" dirty="0"/>
          </a:p>
          <a:p>
            <a:endParaRPr lang="en-US" sz="1600" dirty="0" smtClean="0"/>
          </a:p>
          <a:p>
            <a:r>
              <a:rPr lang="en-US" sz="1600" dirty="0"/>
              <a:t>I’ve never really seen guidelines on this from NCI on intra/inter-programmatic publications – but the above system seems logical </a:t>
            </a:r>
            <a:r>
              <a:rPr lang="en-US" sz="1600" dirty="0" smtClean="0"/>
              <a:t>and it is the logic use to mark CCSG Publications.</a:t>
            </a:r>
          </a:p>
          <a:p>
            <a:endParaRPr lang="en-US" sz="1600" dirty="0"/>
          </a:p>
          <a:p>
            <a:r>
              <a:rPr lang="en-US" sz="1600" dirty="0"/>
              <a:t>Marking an </a:t>
            </a:r>
            <a:r>
              <a:rPr lang="en-US" sz="1600" dirty="0" smtClean="0"/>
              <a:t>Impact Factor </a:t>
            </a:r>
            <a:r>
              <a:rPr lang="en-US" sz="1600" dirty="0"/>
              <a:t>&gt; 9 </a:t>
            </a:r>
            <a:r>
              <a:rPr lang="en-US" sz="1600" dirty="0" smtClean="0"/>
              <a:t>(as well as 10) because </a:t>
            </a:r>
            <a:r>
              <a:rPr lang="en-US" sz="1600" dirty="0"/>
              <a:t>several highly thought of Journals are in that range: PNAS, Cancer Research and Blood just to name a few.</a:t>
            </a:r>
          </a:p>
          <a:p>
            <a:endParaRPr lang="en-US" sz="1600" dirty="0"/>
          </a:p>
        </p:txBody>
      </p:sp>
    </p:spTree>
    <p:extLst>
      <p:ext uri="{BB962C8B-B14F-4D97-AF65-F5344CB8AC3E}">
        <p14:creationId xmlns:p14="http://schemas.microsoft.com/office/powerpoint/2010/main" val="3369420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Summary </a:t>
            </a:r>
            <a:r>
              <a:rPr lang="en-US" dirty="0" smtClean="0"/>
              <a:t>Statistics</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357"/>
          <a:stretch/>
        </p:blipFill>
        <p:spPr bwMode="auto">
          <a:xfrm>
            <a:off x="1" y="1204082"/>
            <a:ext cx="8839200" cy="47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217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a:t>
            </a:r>
            <a:r>
              <a:rPr lang="en-US" dirty="0" smtClean="0"/>
              <a:t>Program Legend</a:t>
            </a:r>
            <a:endParaRPr lang="en-US" dirty="0"/>
          </a:p>
        </p:txBody>
      </p:sp>
      <p:pic>
        <p:nvPicPr>
          <p:cNvPr id="122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70544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829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Journal </a:t>
            </a:r>
            <a:r>
              <a:rPr lang="en-US" dirty="0" smtClean="0"/>
              <a:t>Summary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4" y="1143000"/>
            <a:ext cx="9088536"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180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Future </a:t>
            </a:r>
            <a:r>
              <a:rPr lang="en-US" dirty="0" smtClean="0"/>
              <a:t>Plans</a:t>
            </a:r>
            <a:endParaRPr lang="en-US" dirty="0"/>
          </a:p>
        </p:txBody>
      </p:sp>
      <p:sp>
        <p:nvSpPr>
          <p:cNvPr id="2" name="TextBox 1"/>
          <p:cNvSpPr txBox="1"/>
          <p:nvPr/>
        </p:nvSpPr>
        <p:spPr>
          <a:xfrm>
            <a:off x="304800" y="1336088"/>
            <a:ext cx="8458200" cy="1384995"/>
          </a:xfrm>
          <a:prstGeom prst="rect">
            <a:avLst/>
          </a:prstGeom>
          <a:noFill/>
        </p:spPr>
        <p:txBody>
          <a:bodyPr wrap="square" rtlCol="0">
            <a:noAutofit/>
          </a:bodyPr>
          <a:lstStyle/>
          <a:p>
            <a:r>
              <a:rPr lang="en-US" sz="2000" dirty="0"/>
              <a:t>Normalize publication table by removing authors and adding an author’s </a:t>
            </a:r>
            <a:r>
              <a:rPr lang="en-US" sz="2000" dirty="0" smtClean="0"/>
              <a:t>table to allow for more accurate member-author marking.</a:t>
            </a:r>
          </a:p>
          <a:p>
            <a:endParaRPr lang="en-US" sz="2000" dirty="0" smtClean="0"/>
          </a:p>
          <a:p>
            <a:r>
              <a:rPr lang="en-US" sz="2000" dirty="0" smtClean="0"/>
              <a:t>Modify </a:t>
            </a:r>
            <a:r>
              <a:rPr lang="en-US" sz="2000" dirty="0"/>
              <a:t>the rendering program so that it generates the displayed text from the components on the fly. Allow for multiple reference formats instead of just the Uniform/NLM/ICMJE format. </a:t>
            </a:r>
            <a:endParaRPr lang="en-US" sz="2000" dirty="0" smtClean="0"/>
          </a:p>
          <a:p>
            <a:endParaRPr lang="en-US" sz="2000" dirty="0" smtClean="0"/>
          </a:p>
          <a:p>
            <a:r>
              <a:rPr lang="en-US" sz="2000" dirty="0" smtClean="0"/>
              <a:t>PubMed </a:t>
            </a:r>
            <a:r>
              <a:rPr lang="en-US" sz="2000" dirty="0"/>
              <a:t>is starting to include chapters and books, consider parsing them. </a:t>
            </a:r>
            <a:endParaRPr lang="en-US" sz="2000" dirty="0" smtClean="0"/>
          </a:p>
          <a:p>
            <a:endParaRPr lang="en-US" sz="2000" dirty="0"/>
          </a:p>
          <a:p>
            <a:r>
              <a:rPr lang="en-US" sz="2000" dirty="0" smtClean="0"/>
              <a:t>Allow </a:t>
            </a:r>
            <a:r>
              <a:rPr lang="en-US" sz="2000" dirty="0"/>
              <a:t>for manual addition of non-PubMed </a:t>
            </a:r>
            <a:r>
              <a:rPr lang="en-US" sz="2000" dirty="0" smtClean="0"/>
              <a:t>publications.</a:t>
            </a:r>
          </a:p>
          <a:p>
            <a:endParaRPr lang="en-US" sz="2000" dirty="0"/>
          </a:p>
          <a:p>
            <a:r>
              <a:rPr lang="en-US" sz="2000" dirty="0" smtClean="0"/>
              <a:t>Add </a:t>
            </a:r>
            <a:r>
              <a:rPr lang="en-US" sz="2000" dirty="0"/>
              <a:t>a shared resource </a:t>
            </a:r>
            <a:r>
              <a:rPr lang="en-US" sz="2000"/>
              <a:t>table </a:t>
            </a:r>
            <a:r>
              <a:rPr lang="en-US" sz="2000" smtClean="0"/>
              <a:t>and allow </a:t>
            </a:r>
            <a:r>
              <a:rPr lang="en-US" sz="2000" dirty="0"/>
              <a:t>for publications to be linked to shared resources. </a:t>
            </a:r>
            <a:endParaRPr lang="en-US" sz="2000" dirty="0" smtClean="0"/>
          </a:p>
          <a:p>
            <a:endParaRPr lang="en-US" sz="2000" dirty="0"/>
          </a:p>
          <a:p>
            <a:r>
              <a:rPr lang="en-US" sz="2000" dirty="0" smtClean="0"/>
              <a:t>Centralizing and abstracting database </a:t>
            </a:r>
            <a:r>
              <a:rPr lang="en-US" sz="2000" dirty="0"/>
              <a:t>functions </a:t>
            </a:r>
            <a:r>
              <a:rPr lang="en-US" sz="2000" dirty="0" smtClean="0"/>
              <a:t>into </a:t>
            </a:r>
            <a:r>
              <a:rPr lang="en-US" sz="2000" dirty="0"/>
              <a:t>a library, </a:t>
            </a:r>
            <a:r>
              <a:rPr lang="en-US" sz="2000" dirty="0" smtClean="0"/>
              <a:t>so </a:t>
            </a:r>
            <a:r>
              <a:rPr lang="en-US" sz="2000" dirty="0"/>
              <a:t>changing database engines could </a:t>
            </a:r>
            <a:r>
              <a:rPr lang="en-US" sz="2000" dirty="0" smtClean="0"/>
              <a:t>be relatively simple.</a:t>
            </a:r>
            <a:endParaRPr lang="en-US" sz="2000" dirty="0"/>
          </a:p>
          <a:p>
            <a:endParaRPr lang="en-US" sz="2000" dirty="0"/>
          </a:p>
        </p:txBody>
      </p:sp>
    </p:spTree>
    <p:extLst>
      <p:ext uri="{BB962C8B-B14F-4D97-AF65-F5344CB8AC3E}">
        <p14:creationId xmlns:p14="http://schemas.microsoft.com/office/powerpoint/2010/main" val="2337891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Locations</a:t>
            </a:r>
          </a:p>
        </p:txBody>
      </p:sp>
      <p:sp>
        <p:nvSpPr>
          <p:cNvPr id="2" name="TextBox 1"/>
          <p:cNvSpPr txBox="1"/>
          <p:nvPr/>
        </p:nvSpPr>
        <p:spPr>
          <a:xfrm>
            <a:off x="990600" y="1290221"/>
            <a:ext cx="7163628" cy="5262979"/>
          </a:xfrm>
          <a:prstGeom prst="rect">
            <a:avLst/>
          </a:prstGeom>
          <a:noFill/>
        </p:spPr>
        <p:txBody>
          <a:bodyPr wrap="none" rtlCol="0">
            <a:spAutoFit/>
          </a:bodyPr>
          <a:lstStyle/>
          <a:p>
            <a:r>
              <a:rPr lang="en-US" sz="2400" dirty="0" smtClean="0"/>
              <a:t>The SKCC CCSGPubs application is located at:</a:t>
            </a:r>
          </a:p>
          <a:p>
            <a:r>
              <a:rPr lang="en-US" sz="2400" dirty="0"/>
              <a:t>	</a:t>
            </a:r>
            <a:r>
              <a:rPr lang="en-US" sz="2400" dirty="0">
                <a:hlinkClick r:id="rId2"/>
              </a:rPr>
              <a:t>https://isley.kcc.tju.edu/ccsgpubs</a:t>
            </a:r>
            <a:r>
              <a:rPr lang="en-US" sz="2400" dirty="0" smtClean="0">
                <a:hlinkClick r:id="rId2"/>
              </a:rPr>
              <a:t>/</a:t>
            </a:r>
            <a:endParaRPr lang="en-US" sz="2400" dirty="0" smtClean="0"/>
          </a:p>
          <a:p>
            <a:r>
              <a:rPr lang="en-US" sz="2400" dirty="0"/>
              <a:t>	</a:t>
            </a:r>
            <a:r>
              <a:rPr lang="en-US" sz="2400" dirty="0" smtClean="0"/>
              <a:t>(requires login)</a:t>
            </a:r>
          </a:p>
          <a:p>
            <a:endParaRPr lang="en-US" sz="2400" dirty="0" smtClean="0"/>
          </a:p>
          <a:p>
            <a:r>
              <a:rPr lang="en-US" sz="2400" dirty="0"/>
              <a:t>The SKCC </a:t>
            </a:r>
            <a:r>
              <a:rPr lang="en-US" sz="2400" dirty="0" err="1" smtClean="0"/>
              <a:t>CCSGPubs</a:t>
            </a:r>
            <a:r>
              <a:rPr lang="en-US" sz="2400" dirty="0" smtClean="0"/>
              <a:t> Publication </a:t>
            </a:r>
            <a:r>
              <a:rPr lang="en-US" sz="2400" dirty="0" smtClean="0"/>
              <a:t>Display Menu</a:t>
            </a:r>
            <a:r>
              <a:rPr lang="en-US" sz="2400" dirty="0" smtClean="0"/>
              <a:t>:</a:t>
            </a:r>
            <a:endParaRPr lang="en-US" sz="2400" dirty="0"/>
          </a:p>
          <a:p>
            <a:r>
              <a:rPr lang="en-US" sz="2400" dirty="0"/>
              <a:t>	</a:t>
            </a:r>
            <a:r>
              <a:rPr lang="en-US" sz="2400" dirty="0">
                <a:hlinkClick r:id="rId3"/>
              </a:rPr>
              <a:t>https://</a:t>
            </a:r>
            <a:r>
              <a:rPr lang="en-US" sz="2400" dirty="0" smtClean="0">
                <a:hlinkClick r:id="rId3"/>
              </a:rPr>
              <a:t>isley.kcc.tju.edu/ccsgpubs/pubmenu.php</a:t>
            </a:r>
            <a:endParaRPr lang="en-US" sz="2400" dirty="0" smtClean="0"/>
          </a:p>
          <a:p>
            <a:r>
              <a:rPr lang="en-US" sz="2400" dirty="0"/>
              <a:t>	</a:t>
            </a:r>
            <a:r>
              <a:rPr lang="en-US" sz="2400" dirty="0" smtClean="0"/>
              <a:t>(no </a:t>
            </a:r>
            <a:r>
              <a:rPr lang="en-US" sz="2400" dirty="0" smtClean="0"/>
              <a:t>login required)</a:t>
            </a:r>
            <a:endParaRPr lang="en-US" sz="2400" dirty="0"/>
          </a:p>
          <a:p>
            <a:endParaRPr lang="en-US" sz="2400" dirty="0"/>
          </a:p>
          <a:p>
            <a:r>
              <a:rPr lang="en-US" sz="2400" dirty="0"/>
              <a:t>The SKCC </a:t>
            </a:r>
            <a:r>
              <a:rPr lang="en-US" sz="2400" dirty="0" smtClean="0"/>
              <a:t>CCSGPubs Code Location on GitHub:</a:t>
            </a:r>
            <a:endParaRPr lang="en-US" sz="2400" dirty="0"/>
          </a:p>
          <a:p>
            <a:r>
              <a:rPr lang="en-US" sz="2400" dirty="0"/>
              <a:t>	</a:t>
            </a:r>
            <a:r>
              <a:rPr lang="en-US" sz="2400" dirty="0">
                <a:hlinkClick r:id="rId4"/>
              </a:rPr>
              <a:t>https://</a:t>
            </a:r>
            <a:r>
              <a:rPr lang="en-US" sz="2400" dirty="0" smtClean="0">
                <a:hlinkClick r:id="rId4"/>
              </a:rPr>
              <a:t>github.com/karlsmalley/ccsgpubs</a:t>
            </a:r>
            <a:endParaRPr lang="en-US" sz="2400" dirty="0" smtClean="0"/>
          </a:p>
          <a:p>
            <a:endParaRPr lang="en-US" sz="2400" dirty="0" smtClean="0"/>
          </a:p>
          <a:p>
            <a:r>
              <a:rPr lang="en-US" sz="2400" dirty="0" smtClean="0"/>
              <a:t>YouTube Demo:</a:t>
            </a:r>
          </a:p>
          <a:p>
            <a:r>
              <a:rPr lang="en-US" sz="2400" dirty="0"/>
              <a:t>	</a:t>
            </a:r>
            <a:r>
              <a:rPr lang="en-US" sz="2400" dirty="0">
                <a:hlinkClick r:id="rId5"/>
              </a:rPr>
              <a:t>https://</a:t>
            </a:r>
            <a:r>
              <a:rPr lang="en-US" sz="2400" dirty="0" smtClean="0">
                <a:hlinkClick r:id="rId5"/>
              </a:rPr>
              <a:t>youtu.be/MxKcnTkIEYs</a:t>
            </a:r>
            <a:endParaRPr lang="en-US" sz="2400" dirty="0" smtClean="0"/>
          </a:p>
          <a:p>
            <a:endParaRPr lang="en-US" sz="2400" dirty="0"/>
          </a:p>
        </p:txBody>
      </p:sp>
    </p:spTree>
    <p:extLst>
      <p:ext uri="{BB962C8B-B14F-4D97-AF65-F5344CB8AC3E}">
        <p14:creationId xmlns:p14="http://schemas.microsoft.com/office/powerpoint/2010/main" val="205703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8188"/>
            <a:ext cx="8229600" cy="5232612"/>
          </a:xfrm>
        </p:spPr>
        <p:txBody>
          <a:bodyPr>
            <a:normAutofit fontScale="77500" lnSpcReduction="20000"/>
          </a:bodyPr>
          <a:lstStyle/>
          <a:p>
            <a:pPr marL="0" indent="0">
              <a:buNone/>
            </a:pPr>
            <a:r>
              <a:rPr lang="en-US" dirty="0" smtClean="0"/>
              <a:t>Originally this </a:t>
            </a:r>
            <a:r>
              <a:rPr lang="en-US" dirty="0"/>
              <a:t>was developed over the years into several smaller tools that were used separately: </a:t>
            </a:r>
            <a:endParaRPr lang="en-US" dirty="0" smtClean="0"/>
          </a:p>
          <a:p>
            <a:pPr marL="0" indent="0">
              <a:buNone/>
            </a:pPr>
            <a:endParaRPr lang="en-US" dirty="0"/>
          </a:p>
          <a:p>
            <a:pPr marL="514350" indent="-514350">
              <a:buFont typeface="+mj-lt"/>
              <a:buAutoNum type="arabicPeriod"/>
            </a:pPr>
            <a:r>
              <a:rPr lang="en-US" dirty="0" smtClean="0"/>
              <a:t>php </a:t>
            </a:r>
            <a:r>
              <a:rPr lang="en-US" dirty="0"/>
              <a:t>script to parse publications into </a:t>
            </a:r>
            <a:r>
              <a:rPr lang="en-US" dirty="0" smtClean="0"/>
              <a:t>database (2007).</a:t>
            </a:r>
          </a:p>
          <a:p>
            <a:pPr marL="514350" indent="-514350">
              <a:buFont typeface="+mj-lt"/>
              <a:buAutoNum type="arabicPeriod"/>
            </a:pPr>
            <a:endParaRPr lang="en-US" dirty="0"/>
          </a:p>
          <a:p>
            <a:pPr marL="514350" indent="-514350">
              <a:buFont typeface="+mj-lt"/>
              <a:buAutoNum type="arabicPeriod"/>
            </a:pPr>
            <a:r>
              <a:rPr lang="en-US" dirty="0" smtClean="0"/>
              <a:t>java </a:t>
            </a:r>
            <a:r>
              <a:rPr lang="en-US" dirty="0"/>
              <a:t>desktop application to assign Center Member Authors and their Associated Programs. There was also a java desktop application to maintain the Center Members and Program Affiliations under a few different program structure </a:t>
            </a:r>
            <a:r>
              <a:rPr lang="en-US" dirty="0" smtClean="0"/>
              <a:t>scenarios (2012).</a:t>
            </a:r>
          </a:p>
          <a:p>
            <a:pPr marL="514350" indent="-514350">
              <a:buFont typeface="+mj-lt"/>
              <a:buAutoNum type="arabicPeriod"/>
            </a:pPr>
            <a:endParaRPr lang="en-US" dirty="0"/>
          </a:p>
          <a:p>
            <a:pPr marL="514350" indent="-514350">
              <a:buFont typeface="+mj-lt"/>
              <a:buAutoNum type="arabicPeriod"/>
            </a:pPr>
            <a:r>
              <a:rPr lang="en-US" dirty="0" smtClean="0"/>
              <a:t>A </a:t>
            </a:r>
            <a:r>
              <a:rPr lang="en-US" dirty="0"/>
              <a:t>script which displayed </a:t>
            </a:r>
            <a:r>
              <a:rPr lang="en-US" dirty="0" smtClean="0"/>
              <a:t>a parameter </a:t>
            </a:r>
            <a:r>
              <a:rPr lang="en-US" dirty="0"/>
              <a:t>menu for selecting option that would affect how and what publications were displayed by the rendering script and the rendering script </a:t>
            </a:r>
            <a:r>
              <a:rPr lang="en-US" dirty="0" smtClean="0"/>
              <a:t>itself (2007).</a:t>
            </a:r>
            <a:endParaRPr lang="en-US" dirty="0"/>
          </a:p>
        </p:txBody>
      </p:sp>
      <p:sp>
        <p:nvSpPr>
          <p:cNvPr id="3" name="Title 2"/>
          <p:cNvSpPr>
            <a:spLocks noGrp="1"/>
          </p:cNvSpPr>
          <p:nvPr>
            <p:ph type="title"/>
          </p:nvPr>
        </p:nvSpPr>
        <p:spPr/>
        <p:txBody>
          <a:bodyPr/>
          <a:lstStyle/>
          <a:p>
            <a:r>
              <a:rPr lang="en-US" dirty="0" err="1"/>
              <a:t>CCSGPubs</a:t>
            </a:r>
            <a:r>
              <a:rPr lang="en-US" dirty="0"/>
              <a:t> - History</a:t>
            </a:r>
          </a:p>
        </p:txBody>
      </p:sp>
    </p:spTree>
    <p:extLst>
      <p:ext uri="{BB962C8B-B14F-4D97-AF65-F5344CB8AC3E}">
        <p14:creationId xmlns:p14="http://schemas.microsoft.com/office/powerpoint/2010/main" val="203496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Current </a:t>
            </a:r>
            <a:r>
              <a:rPr lang="en-US" dirty="0" smtClean="0"/>
              <a:t>Version</a:t>
            </a:r>
            <a:endParaRPr lang="en-US" dirty="0"/>
          </a:p>
        </p:txBody>
      </p:sp>
      <p:sp>
        <p:nvSpPr>
          <p:cNvPr id="5" name="Content Placeholder 4"/>
          <p:cNvSpPr>
            <a:spLocks noGrp="1"/>
          </p:cNvSpPr>
          <p:nvPr>
            <p:ph idx="1"/>
          </p:nvPr>
        </p:nvSpPr>
        <p:spPr>
          <a:xfrm>
            <a:off x="457200" y="1396788"/>
            <a:ext cx="8229600" cy="5156412"/>
          </a:xfrm>
        </p:spPr>
        <p:txBody>
          <a:bodyPr>
            <a:normAutofit/>
          </a:bodyPr>
          <a:lstStyle/>
          <a:p>
            <a:pPr marL="0" indent="0">
              <a:buNone/>
            </a:pPr>
            <a:r>
              <a:rPr lang="en-US" dirty="0" smtClean="0"/>
              <a:t>Upon hearing that others in the NCI Cancer Center Community might be interested in a tool like this (</a:t>
            </a:r>
            <a:r>
              <a:rPr lang="en-US" dirty="0"/>
              <a:t>early in 2016), </a:t>
            </a:r>
            <a:r>
              <a:rPr lang="en-US" dirty="0" smtClean="0"/>
              <a:t>very </a:t>
            </a:r>
            <a:r>
              <a:rPr lang="en-US" dirty="0"/>
              <a:t>hastily </a:t>
            </a:r>
            <a:r>
              <a:rPr lang="en-US" dirty="0" smtClean="0"/>
              <a:t>(perhaps very, </a:t>
            </a:r>
            <a:r>
              <a:rPr lang="en-US" dirty="0"/>
              <a:t>very hastily </a:t>
            </a:r>
            <a:r>
              <a:rPr lang="en-US" dirty="0" smtClean="0"/>
              <a:t>is better) the </a:t>
            </a:r>
            <a:r>
              <a:rPr lang="en-US" dirty="0"/>
              <a:t>java parts </a:t>
            </a:r>
            <a:r>
              <a:rPr lang="en-US" dirty="0" smtClean="0"/>
              <a:t>of the application were converted to php </a:t>
            </a:r>
            <a:r>
              <a:rPr lang="en-US" dirty="0"/>
              <a:t>and </a:t>
            </a:r>
            <a:r>
              <a:rPr lang="en-US" dirty="0" smtClean="0"/>
              <a:t>an </a:t>
            </a:r>
            <a:r>
              <a:rPr lang="en-US" dirty="0"/>
              <a:t>application menu </a:t>
            </a:r>
            <a:r>
              <a:rPr lang="en-US" dirty="0" smtClean="0"/>
              <a:t>was built around </a:t>
            </a:r>
            <a:r>
              <a:rPr lang="en-US" dirty="0"/>
              <a:t>all </a:t>
            </a:r>
            <a:r>
              <a:rPr lang="en-US" dirty="0" smtClean="0"/>
              <a:t>the php modules. A users </a:t>
            </a:r>
            <a:r>
              <a:rPr lang="en-US" dirty="0"/>
              <a:t>table </a:t>
            </a:r>
            <a:r>
              <a:rPr lang="en-US" dirty="0" smtClean="0"/>
              <a:t>was added and </a:t>
            </a:r>
            <a:r>
              <a:rPr lang="en-US" dirty="0"/>
              <a:t>also some update routines for some of the tables </a:t>
            </a:r>
            <a:r>
              <a:rPr lang="en-US" dirty="0" smtClean="0"/>
              <a:t>that were </a:t>
            </a:r>
            <a:r>
              <a:rPr lang="en-US" dirty="0"/>
              <a:t>previously modified manually in pgAdmin. </a:t>
            </a:r>
          </a:p>
        </p:txBody>
      </p:sp>
    </p:spTree>
    <p:extLst>
      <p:ext uri="{BB962C8B-B14F-4D97-AF65-F5344CB8AC3E}">
        <p14:creationId xmlns:p14="http://schemas.microsoft.com/office/powerpoint/2010/main" val="206235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new incarnation of the application has a login in page (ldap authentication), with a user table (authorization). There are also routines for modifying the user table (added quickly, minimal error-checking, etc.). The main menu is where you get to all the functionality.</a:t>
            </a:r>
            <a:endParaRPr lang="en-US" dirty="0"/>
          </a:p>
        </p:txBody>
      </p:sp>
      <p:sp>
        <p:nvSpPr>
          <p:cNvPr id="3" name="Title 2"/>
          <p:cNvSpPr>
            <a:spLocks noGrp="1"/>
          </p:cNvSpPr>
          <p:nvPr>
            <p:ph type="title"/>
          </p:nvPr>
        </p:nvSpPr>
        <p:spPr/>
        <p:txBody>
          <a:bodyPr/>
          <a:lstStyle/>
          <a:p>
            <a:r>
              <a:rPr lang="en-US" dirty="0" err="1" smtClean="0"/>
              <a:t>CCSGPubs</a:t>
            </a:r>
            <a:r>
              <a:rPr lang="en-US" dirty="0" smtClean="0"/>
              <a:t> - How it works</a:t>
            </a:r>
            <a:endParaRPr lang="en-US" dirty="0"/>
          </a:p>
        </p:txBody>
      </p:sp>
    </p:spTree>
    <p:extLst>
      <p:ext uri="{BB962C8B-B14F-4D97-AF65-F5344CB8AC3E}">
        <p14:creationId xmlns:p14="http://schemas.microsoft.com/office/powerpoint/2010/main" val="641049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89" y="1486893"/>
            <a:ext cx="8440223" cy="388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231" y="1999456"/>
            <a:ext cx="5951538"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5" name="TextBox 4"/>
          <p:cNvSpPr txBox="1"/>
          <p:nvPr/>
        </p:nvSpPr>
        <p:spPr>
          <a:xfrm>
            <a:off x="2286000" y="2690336"/>
            <a:ext cx="4572000" cy="1754326"/>
          </a:xfrm>
          <a:prstGeom prst="rect">
            <a:avLst/>
          </a:prstGeom>
          <a:solidFill>
            <a:schemeClr val="tx2">
              <a:lumMod val="40000"/>
              <a:lumOff val="60000"/>
            </a:schemeClr>
          </a:solidFill>
        </p:spPr>
        <p:txBody>
          <a:bodyPr wrap="square" rtlCol="0">
            <a:spAutoFit/>
          </a:bodyPr>
          <a:lstStyle/>
          <a:p>
            <a:r>
              <a:rPr lang="en-US" dirty="0" smtClean="0"/>
              <a:t>The Manage Users Function is very simple and was not part of the original application, but was added quickly and is quite unsophisticated even for a quick add-on module. There is “user selection” screen and a “modify user” screen. They are very simple and will appear next.</a:t>
            </a:r>
            <a:endParaRPr lang="en-US" dirty="0"/>
          </a:p>
        </p:txBody>
      </p:sp>
    </p:spTree>
    <p:extLst>
      <p:ext uri="{BB962C8B-B14F-4D97-AF65-F5344CB8AC3E}">
        <p14:creationId xmlns:p14="http://schemas.microsoft.com/office/powerpoint/2010/main" val="40128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27"/>
                                        </p:tgtEl>
                                        <p:attrNameLst>
                                          <p:attrName>ppt_x</p:attrName>
                                        </p:attrNameLst>
                                      </p:cBhvr>
                                      <p:tavLst>
                                        <p:tav tm="0">
                                          <p:val>
                                            <p:strVal val="ppt_x"/>
                                          </p:val>
                                        </p:tav>
                                        <p:tav tm="100000">
                                          <p:val>
                                            <p:strVal val="ppt_x"/>
                                          </p:val>
                                        </p:tav>
                                      </p:tavLst>
                                    </p:anim>
                                    <p:anim calcmode="lin" valueType="num">
                                      <p:cBhvr additive="base">
                                        <p:cTn id="23" dur="500"/>
                                        <p:tgtEl>
                                          <p:spTgt spid="1027"/>
                                        </p:tgtEl>
                                        <p:attrNameLst>
                                          <p:attrName>ppt_y</p:attrName>
                                        </p:attrNameLst>
                                      </p:cBhvr>
                                      <p:tavLst>
                                        <p:tav tm="0">
                                          <p:val>
                                            <p:strVal val="ppt_y"/>
                                          </p:val>
                                        </p:tav>
                                        <p:tav tm="100000">
                                          <p:val>
                                            <p:strVal val="1+ppt_h/2"/>
                                          </p:val>
                                        </p:tav>
                                      </p:tavLst>
                                    </p:anim>
                                    <p:set>
                                      <p:cBhvr>
                                        <p:cTn id="24" dur="1" fill="hold">
                                          <p:stCondLst>
                                            <p:cond delay="499"/>
                                          </p:stCondLst>
                                        </p:cTn>
                                        <p:tgtEl>
                                          <p:spTgt spid="1027"/>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anim calcmode="lin" valueType="num">
                                      <p:cBhvr additive="base">
                                        <p:cTn id="27" dur="500" fill="hold"/>
                                        <p:tgtEl>
                                          <p:spTgt spid="1028"/>
                                        </p:tgtEl>
                                        <p:attrNameLst>
                                          <p:attrName>ppt_x</p:attrName>
                                        </p:attrNameLst>
                                      </p:cBhvr>
                                      <p:tavLst>
                                        <p:tav tm="0">
                                          <p:val>
                                            <p:strVal val="#ppt_x"/>
                                          </p:val>
                                        </p:tav>
                                        <p:tav tm="100000">
                                          <p:val>
                                            <p:strVal val="#ppt_x"/>
                                          </p:val>
                                        </p:tav>
                                      </p:tavLst>
                                    </p:anim>
                                    <p:anim calcmode="lin" valueType="num">
                                      <p:cBhvr additive="base">
                                        <p:cTn id="2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028"/>
                                        </p:tgtEl>
                                        <p:attrNameLst>
                                          <p:attrName>ppt_x</p:attrName>
                                        </p:attrNameLst>
                                      </p:cBhvr>
                                      <p:tavLst>
                                        <p:tav tm="0">
                                          <p:val>
                                            <p:strVal val="ppt_x"/>
                                          </p:val>
                                        </p:tav>
                                        <p:tav tm="100000">
                                          <p:val>
                                            <p:strVal val="ppt_x"/>
                                          </p:val>
                                        </p:tav>
                                      </p:tavLst>
                                    </p:anim>
                                    <p:anim calcmode="lin" valueType="num">
                                      <p:cBhvr additive="base">
                                        <p:cTn id="33" dur="500"/>
                                        <p:tgtEl>
                                          <p:spTgt spid="1028"/>
                                        </p:tgtEl>
                                        <p:attrNameLst>
                                          <p:attrName>ppt_y</p:attrName>
                                        </p:attrNameLst>
                                      </p:cBhvr>
                                      <p:tavLst>
                                        <p:tav tm="0">
                                          <p:val>
                                            <p:strVal val="ppt_y"/>
                                          </p:val>
                                        </p:tav>
                                        <p:tav tm="100000">
                                          <p:val>
                                            <p:strVal val="1+ppt_h/2"/>
                                          </p:val>
                                        </p:tav>
                                      </p:tavLst>
                                    </p:anim>
                                    <p:set>
                                      <p:cBhvr>
                                        <p:cTn id="34"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1981200"/>
            <a:ext cx="4267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1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76291"/>
            <a:ext cx="6096000" cy="5550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err="1"/>
              <a:t>CCSGPubs</a:t>
            </a:r>
            <a:r>
              <a:rPr lang="en-US" dirty="0"/>
              <a:t> - Center </a:t>
            </a:r>
            <a:r>
              <a:rPr lang="en-US" dirty="0" smtClean="0"/>
              <a:t>Name/Last Update</a:t>
            </a:r>
            <a:endParaRPr lang="en-US" dirty="0"/>
          </a:p>
        </p:txBody>
      </p:sp>
      <p:sp>
        <p:nvSpPr>
          <p:cNvPr id="10" name="TextBox 9"/>
          <p:cNvSpPr txBox="1"/>
          <p:nvPr/>
        </p:nvSpPr>
        <p:spPr>
          <a:xfrm>
            <a:off x="5991266" y="1143000"/>
            <a:ext cx="2924134" cy="369332"/>
          </a:xfrm>
          <a:prstGeom prst="rect">
            <a:avLst/>
          </a:prstGeom>
          <a:noFill/>
        </p:spPr>
        <p:txBody>
          <a:bodyPr wrap="square" rtlCol="0">
            <a:noAutofit/>
          </a:bodyPr>
          <a:lstStyle/>
          <a:p>
            <a:r>
              <a:rPr lang="en-US" dirty="0" smtClean="0"/>
              <a:t>There are 3 possible program structures:</a:t>
            </a:r>
          </a:p>
          <a:p>
            <a:endParaRPr lang="en-US" dirty="0"/>
          </a:p>
          <a:p>
            <a:pPr marL="342900" indent="-342900">
              <a:buAutoNum type="arabicPeriod"/>
            </a:pPr>
            <a:r>
              <a:rPr lang="en-US" dirty="0" smtClean="0"/>
              <a:t>Historical:  Member-Authors are listed in the program where they were at the time of  the publication. </a:t>
            </a:r>
          </a:p>
          <a:p>
            <a:pPr marL="342900" indent="-342900">
              <a:buAutoNum type="arabicPeriod"/>
            </a:pPr>
            <a:r>
              <a:rPr lang="en-US" dirty="0" smtClean="0"/>
              <a:t>Proposed 1: Publications from a given data are aligned with a proposed structure (manually changed for now).</a:t>
            </a:r>
          </a:p>
          <a:p>
            <a:pPr marL="342900" indent="-342900">
              <a:buAutoNum type="arabicPeriod"/>
            </a:pPr>
            <a:r>
              <a:rPr lang="en-US" dirty="0" smtClean="0"/>
              <a:t>Proposed 2: </a:t>
            </a:r>
            <a:r>
              <a:rPr lang="en-US" dirty="0"/>
              <a:t>Publications from a given data are aligned with </a:t>
            </a:r>
            <a:r>
              <a:rPr lang="en-US" dirty="0" smtClean="0"/>
              <a:t>an alternate proposed </a:t>
            </a:r>
            <a:r>
              <a:rPr lang="en-US" dirty="0"/>
              <a:t>structure </a:t>
            </a:r>
            <a:endParaRPr lang="en-US" dirty="0" smtClean="0"/>
          </a:p>
        </p:txBody>
      </p:sp>
      <p:sp>
        <p:nvSpPr>
          <p:cNvPr id="14" name="TextBox 13"/>
          <p:cNvSpPr txBox="1"/>
          <p:nvPr/>
        </p:nvSpPr>
        <p:spPr>
          <a:xfrm>
            <a:off x="2286000" y="1997839"/>
            <a:ext cx="4572000" cy="2862322"/>
          </a:xfrm>
          <a:prstGeom prst="rect">
            <a:avLst/>
          </a:prstGeom>
          <a:solidFill>
            <a:schemeClr val="tx2">
              <a:lumMod val="40000"/>
              <a:lumOff val="60000"/>
            </a:schemeClr>
          </a:solidFill>
        </p:spPr>
        <p:txBody>
          <a:bodyPr wrap="square" rtlCol="0">
            <a:spAutoFit/>
          </a:bodyPr>
          <a:lstStyle/>
          <a:p>
            <a:r>
              <a:rPr lang="en-US" dirty="0" smtClean="0"/>
              <a:t>Rationale:  Site-visitors would prefer seeing all of John Doe’s publications in his current program listing and not seeing his older publications in the program where he was 2 years ago.</a:t>
            </a:r>
          </a:p>
          <a:p>
            <a:endParaRPr lang="en-US" dirty="0"/>
          </a:p>
          <a:p>
            <a:r>
              <a:rPr lang="en-US" dirty="0" smtClean="0"/>
              <a:t>Also this would also match what one would do manually when compiling a list of publications for a program </a:t>
            </a:r>
            <a:r>
              <a:rPr lang="en-US" dirty="0"/>
              <a:t>(except for </a:t>
            </a:r>
            <a:r>
              <a:rPr lang="en-US" dirty="0" smtClean="0"/>
              <a:t>presence of  </a:t>
            </a:r>
            <a:r>
              <a:rPr lang="en-US" dirty="0"/>
              <a:t>publications of departed member authors) </a:t>
            </a:r>
          </a:p>
        </p:txBody>
      </p:sp>
    </p:spTree>
    <p:extLst>
      <p:ext uri="{BB962C8B-B14F-4D97-AF65-F5344CB8AC3E}">
        <p14:creationId xmlns:p14="http://schemas.microsoft.com/office/powerpoint/2010/main" val="3365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2362200"/>
            <a:ext cx="3124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484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EAB">
  <a:themeElements>
    <a:clrScheme name="Custom 2">
      <a:dk1>
        <a:srgbClr val="11152F"/>
      </a:dk1>
      <a:lt1>
        <a:srgbClr val="FFFFFF"/>
      </a:lt1>
      <a:dk2>
        <a:srgbClr val="4D9FC3"/>
      </a:dk2>
      <a:lt2>
        <a:srgbClr val="EEECE1"/>
      </a:lt2>
      <a:accent1>
        <a:srgbClr val="385896"/>
      </a:accent1>
      <a:accent2>
        <a:srgbClr val="EDA021"/>
      </a:accent2>
      <a:accent3>
        <a:srgbClr val="D22A2C"/>
      </a:accent3>
      <a:accent4>
        <a:srgbClr val="8A1169"/>
      </a:accent4>
      <a:accent5>
        <a:srgbClr val="2D4926"/>
      </a:accent5>
      <a:accent6>
        <a:srgbClr val="480333"/>
      </a:accent6>
      <a:hlink>
        <a:srgbClr val="5C8830"/>
      </a:hlink>
      <a:folHlink>
        <a:srgbClr val="62CD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4431</TotalTime>
  <Words>1331</Words>
  <Application>Microsoft Office PowerPoint</Application>
  <PresentationFormat>On-screen Show (4:3)</PresentationFormat>
  <Paragraphs>105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EAB</vt:lpstr>
      <vt:lpstr>CCSGPubs   The SKCC Publication Application</vt:lpstr>
      <vt:lpstr>CCSGPubs - Description</vt:lpstr>
      <vt:lpstr>CCSGPubs - History</vt:lpstr>
      <vt:lpstr>CCSGPubs - Current Version</vt:lpstr>
      <vt:lpstr>CCSGPubs - How it works</vt:lpstr>
      <vt:lpstr>CCSGPubs - Main Menu</vt:lpstr>
      <vt:lpstr>CCSGPubs - Main Menu</vt:lpstr>
      <vt:lpstr>CCSGPubs - Center Name/Last Update</vt:lpstr>
      <vt:lpstr>CCSGPubs - Main Menu</vt:lpstr>
      <vt:lpstr>CCSGPubs - Center Programs</vt:lpstr>
      <vt:lpstr>CCSGPubs - Main Menu</vt:lpstr>
      <vt:lpstr>CCSGPubs - Center Members</vt:lpstr>
      <vt:lpstr>CCSGPubs - Main Menu</vt:lpstr>
      <vt:lpstr>CCSGPubs - Modify Publications</vt:lpstr>
      <vt:lpstr>CCSGPubs - Main Menu</vt:lpstr>
      <vt:lpstr>CCSGPubs - Bulk Load Publications</vt:lpstr>
      <vt:lpstr>CCSGPubs - Bulk Load Publications</vt:lpstr>
      <vt:lpstr>CCSGPubs - Main Menu</vt:lpstr>
      <vt:lpstr>CCSGPubs - Publication Display Menu</vt:lpstr>
      <vt:lpstr>CCSGPubs - Publication Display Menu</vt:lpstr>
      <vt:lpstr>CCSGPubs - Rendering Module </vt:lpstr>
      <vt:lpstr>CCSGPubs - Intra/Inter, Impact Factor </vt:lpstr>
      <vt:lpstr>CCSGPubs - Summary Statistics</vt:lpstr>
      <vt:lpstr>CCSGPubs - Program Legend</vt:lpstr>
      <vt:lpstr>CCSGPubs - Journal Summary</vt:lpstr>
      <vt:lpstr>CCSGPubs - Future Plans</vt:lpstr>
      <vt:lpstr>CCSGPubs - Locations</vt:lpstr>
    </vt:vector>
  </TitlesOfParts>
  <Company>Thomas Jefferson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Review and Monitoring System</dc:title>
  <dc:creator>Windows User</dc:creator>
  <cp:lastModifiedBy>Windows User</cp:lastModifiedBy>
  <cp:revision>153</cp:revision>
  <dcterms:created xsi:type="dcterms:W3CDTF">2015-10-26T12:59:58Z</dcterms:created>
  <dcterms:modified xsi:type="dcterms:W3CDTF">2016-04-13T13:56:32Z</dcterms:modified>
</cp:coreProperties>
</file>