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8"/>
  </p:notesMasterIdLst>
  <p:handoutMasterIdLst>
    <p:handoutMasterId r:id="rId9"/>
  </p:handoutMasterIdLst>
  <p:sldIdLst>
    <p:sldId id="323" r:id="rId2"/>
    <p:sldId id="523" r:id="rId3"/>
    <p:sldId id="526" r:id="rId4"/>
    <p:sldId id="524" r:id="rId5"/>
    <p:sldId id="521" r:id="rId6"/>
    <p:sldId id="522" r:id="rId7"/>
  </p:sldIdLst>
  <p:sldSz cx="9144000" cy="6858000" type="screen4x3"/>
  <p:notesSz cx="6797675" cy="9926638"/>
  <p:defaultTextStyle>
    <a:defPPr>
      <a:defRPr lang="fr-FR"/>
    </a:defPPr>
    <a:lvl1pPr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E2AC00"/>
    <a:srgbClr val="FFC301"/>
    <a:srgbClr val="FF5B5B"/>
    <a:srgbClr val="0099CC"/>
    <a:srgbClr val="007A37"/>
    <a:srgbClr val="FFCF37"/>
    <a:srgbClr val="C89800"/>
    <a:srgbClr val="FFC819"/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8" autoAdjust="0"/>
    <p:restoredTop sz="93959" autoAdjust="0"/>
  </p:normalViewPr>
  <p:slideViewPr>
    <p:cSldViewPr>
      <p:cViewPr>
        <p:scale>
          <a:sx n="68" d="100"/>
          <a:sy n="68" d="100"/>
        </p:scale>
        <p:origin x="-120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2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049F8871-6544-436F-BE96-E39EC3BDBD36}" type="datetime1">
              <a:rPr lang="fr-FR"/>
              <a:pPr>
                <a:defRPr/>
              </a:pPr>
              <a:t>05/10/2020</a:t>
            </a:fld>
            <a:endParaRPr lang="fr-FR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D95F69B8-75D7-4282-B51B-B4F6D2BA184A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312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F559F010-9EBA-4C0F-BCA4-BBE27126A0BA}" type="datetime1">
              <a:rPr lang="fr-FR"/>
              <a:pPr>
                <a:defRPr/>
              </a:pPr>
              <a:t>05/10/2020</a:t>
            </a:fld>
            <a:endParaRPr lang="fr-FR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r>
              <a:rPr lang="fr-FR"/>
              <a:t>Nom de la conférence XXX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263" tIns="46131" rIns="92263" bIns="4613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pPr>
              <a:defRPr/>
            </a:pPr>
            <a:fld id="{53477B9A-258B-40B3-AC63-CDEFB506AA2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993784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D0CFC10F-286C-4EA9-890F-141B97C51BB5}" type="datetime1">
              <a:rPr lang="fr-FR" sz="1200" smtClean="0">
                <a:latin typeface="Times" pitchFamily="18" charset="0"/>
              </a:rPr>
              <a:pPr/>
              <a:t>05/10/2020</a:t>
            </a:fld>
            <a:endParaRPr lang="fr-FR" sz="1200" smtClean="0">
              <a:latin typeface="Times" pitchFamily="18" charset="0"/>
            </a:endParaRPr>
          </a:p>
        </p:txBody>
      </p:sp>
      <p:sp>
        <p:nvSpPr>
          <p:cNvPr id="317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fr-FR" sz="1200" smtClean="0">
                <a:latin typeface="Times" pitchFamily="18" charset="0"/>
              </a:rPr>
              <a:t>Nom de la conférence XXX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fld id="{71331447-9DA2-4956-A32D-D7486A8663CF}" type="slidenum">
              <a:rPr lang="fr-FR" sz="1200" smtClean="0">
                <a:latin typeface="Times" pitchFamily="18" charset="0"/>
              </a:rPr>
              <a:pPr/>
              <a:t>1</a:t>
            </a:fld>
            <a:endParaRPr lang="fr-FR" sz="1200" smtClean="0">
              <a:latin typeface="Times" pitchFamily="18" charset="0"/>
            </a:endParaRPr>
          </a:p>
        </p:txBody>
      </p:sp>
      <p:sp>
        <p:nvSpPr>
          <p:cNvPr id="317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563B5F68-ACBB-48D7-B707-269FB68D4019}" type="datetime1">
              <a:rPr lang="fr-FR" sz="1200">
                <a:latin typeface="Times" pitchFamily="18" charset="0"/>
              </a:rPr>
              <a:pPr algn="r"/>
              <a:t>05/10/2020</a:t>
            </a:fld>
            <a:endParaRPr lang="fr-FR" sz="1200">
              <a:latin typeface="Times" pitchFamily="18" charset="0"/>
            </a:endParaRPr>
          </a:p>
        </p:txBody>
      </p:sp>
      <p:sp>
        <p:nvSpPr>
          <p:cNvPr id="33795" name="Rectangle 6"/>
          <p:cNvSpPr txBox="1">
            <a:spLocks noGrp="1" noChangeArrowheads="1"/>
          </p:cNvSpPr>
          <p:nvPr/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 anchor="b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r>
              <a:rPr lang="fr-FR" sz="1200">
                <a:latin typeface="Times" pitchFamily="18" charset="0"/>
              </a:rPr>
              <a:t>Nom de la conférence XXX</a:t>
            </a: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 anchor="b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CF52CF11-2DF0-4625-91FB-692A16E00049}" type="slidenum">
              <a:rPr lang="fr-FR" sz="1200">
                <a:latin typeface="Times" pitchFamily="18" charset="0"/>
              </a:rPr>
              <a:pPr algn="r"/>
              <a:t>3</a:t>
            </a:fld>
            <a:endParaRPr lang="fr-FR" sz="1200">
              <a:latin typeface="Times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563B5F68-ACBB-48D7-B707-269FB68D4019}" type="datetime1">
              <a:rPr lang="fr-FR" sz="1200">
                <a:latin typeface="Times" pitchFamily="18" charset="0"/>
              </a:rPr>
              <a:pPr algn="r"/>
              <a:t>05/10/2020</a:t>
            </a:fld>
            <a:endParaRPr lang="fr-FR" sz="1200">
              <a:latin typeface="Times" pitchFamily="18" charset="0"/>
            </a:endParaRPr>
          </a:p>
        </p:txBody>
      </p:sp>
      <p:sp>
        <p:nvSpPr>
          <p:cNvPr id="33795" name="Rectangle 6"/>
          <p:cNvSpPr txBox="1">
            <a:spLocks noGrp="1" noChangeArrowheads="1"/>
          </p:cNvSpPr>
          <p:nvPr/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 anchor="b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r>
              <a:rPr lang="fr-FR" sz="1200">
                <a:latin typeface="Times" pitchFamily="18" charset="0"/>
              </a:rPr>
              <a:t>Nom de la conférence XXX</a:t>
            </a: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 anchor="b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CF52CF11-2DF0-4625-91FB-692A16E00049}" type="slidenum">
              <a:rPr lang="fr-FR" sz="1200">
                <a:latin typeface="Times" pitchFamily="18" charset="0"/>
              </a:rPr>
              <a:pPr algn="r"/>
              <a:t>5</a:t>
            </a:fld>
            <a:endParaRPr lang="fr-FR" sz="1200">
              <a:latin typeface="Times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 txBox="1">
            <a:spLocks noGrp="1" noChangeArrowheads="1"/>
          </p:cNvSpPr>
          <p:nvPr/>
        </p:nvSpPr>
        <p:spPr bwMode="auto">
          <a:xfrm>
            <a:off x="3851275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563B5F68-ACBB-48D7-B707-269FB68D4019}" type="datetime1">
              <a:rPr lang="fr-FR" sz="1200">
                <a:latin typeface="Times" pitchFamily="18" charset="0"/>
              </a:rPr>
              <a:pPr algn="r"/>
              <a:t>05/10/2020</a:t>
            </a:fld>
            <a:endParaRPr lang="fr-FR" sz="1200">
              <a:latin typeface="Times" pitchFamily="18" charset="0"/>
            </a:endParaRPr>
          </a:p>
        </p:txBody>
      </p:sp>
      <p:sp>
        <p:nvSpPr>
          <p:cNvPr id="33795" name="Rectangle 6"/>
          <p:cNvSpPr txBox="1">
            <a:spLocks noGrp="1" noChangeArrowheads="1"/>
          </p:cNvSpPr>
          <p:nvPr/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 anchor="b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l"/>
            <a:r>
              <a:rPr lang="fr-FR" sz="1200">
                <a:latin typeface="Times" pitchFamily="18" charset="0"/>
              </a:rPr>
              <a:t>Nom de la conférence XXX</a:t>
            </a: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851275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197" tIns="46095" rIns="92197" bIns="46095" anchor="b"/>
          <a:lstStyle>
            <a:lvl1pPr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r"/>
            <a:fld id="{CF52CF11-2DF0-4625-91FB-692A16E00049}" type="slidenum">
              <a:rPr lang="fr-FR" sz="1200">
                <a:latin typeface="Times" pitchFamily="18" charset="0"/>
              </a:rPr>
              <a:pPr algn="r"/>
              <a:t>6</a:t>
            </a:fld>
            <a:endParaRPr lang="fr-FR" sz="1200">
              <a:latin typeface="Times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5029200"/>
            <a:ext cx="1825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70" name="Rectangle 26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105400"/>
            <a:ext cx="5638800" cy="990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400800"/>
            <a:ext cx="2895600" cy="457200"/>
          </a:xfrm>
          <a:prstGeom prst="rect">
            <a:avLst/>
          </a:prstGeom>
        </p:spPr>
        <p:txBody>
          <a:bodyPr/>
          <a:lstStyle>
            <a:lvl1pPr algn="ctr">
              <a:defRPr sz="1400">
                <a:solidFill>
                  <a:schemeClr val="tx1"/>
                </a:solidFill>
                <a:latin typeface="Times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239000" y="6324600"/>
            <a:ext cx="1905000" cy="457200"/>
          </a:xfrm>
          <a:prstGeom prst="rect">
            <a:avLst/>
          </a:prstGeom>
        </p:spPr>
        <p:txBody>
          <a:bodyPr/>
          <a:lstStyle>
            <a:lvl1pPr algn="r">
              <a:defRPr sz="80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fld id="{424F7D6D-C357-4667-BB17-C2A182D99EF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0502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84976" y="6624736"/>
            <a:ext cx="467544" cy="332656"/>
          </a:xfrm>
          <a:prstGeom prst="rect">
            <a:avLst/>
          </a:prstGeom>
          <a:ln/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6079BA0-2A20-44E2-AC6A-51A4F9BF981B}" type="slidenum">
              <a:rPr lang="es-ES" smtClean="0"/>
              <a:pPr>
                <a:defRPr/>
              </a:pPr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1818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9C6FD89F-8FF7-4814-83A5-9B92BC465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="" xmlns:a16="http://schemas.microsoft.com/office/drawing/2014/main" id="{F1168AA6-5434-4C16-979D-E1836391F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FF9887AE-1310-449F-95ED-5288D890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CE3C5F-6291-49FB-8524-CD03161AF75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20F8DACF-5E88-4B47-8AD2-61EB91113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6059AE2A-F0EF-4B7F-909A-3B9A2D62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8057867-021D-4694-A3B5-FC3A9EF7E6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5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0FA00729-A185-4FEE-901B-8DBE8C70B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="" xmlns:a16="http://schemas.microsoft.com/office/drawing/2014/main" id="{2DE848F8-9DFF-4E65-A532-CC229001C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="" xmlns:a16="http://schemas.microsoft.com/office/drawing/2014/main" id="{1E2AF17C-D5A1-4B08-9FC6-C3E46BB0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85CE3C5F-6291-49FB-8524-CD03161AF75D}" type="datetimeFigureOut">
              <a:rPr lang="fr-FR" smtClean="0"/>
              <a:t>05/10/2020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="" xmlns:a16="http://schemas.microsoft.com/office/drawing/2014/main" id="{3BA7B4D8-C124-462A-949F-D2A2298AE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="" xmlns:a16="http://schemas.microsoft.com/office/drawing/2014/main" id="{18336C29-8804-4E98-9889-583A0DE7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38057867-021D-4694-A3B5-FC3A9EF7E68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841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25" y="444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Cliquez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modifier</a:t>
            </a:r>
            <a:r>
              <a:rPr lang="es-ES" dirty="0" smtClean="0"/>
              <a:t> le </a:t>
            </a:r>
            <a:r>
              <a:rPr lang="es-ES" dirty="0" err="1" smtClean="0"/>
              <a:t>style</a:t>
            </a:r>
            <a:r>
              <a:rPr lang="es-ES" dirty="0" smtClean="0"/>
              <a:t> du </a:t>
            </a:r>
            <a:r>
              <a:rPr lang="es-ES" dirty="0" err="1" smtClean="0"/>
              <a:t>titre</a:t>
            </a:r>
            <a:endParaRPr lang="es-E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981075"/>
            <a:ext cx="9144000" cy="5760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dirty="0" err="1" smtClean="0"/>
              <a:t>Cliquez</a:t>
            </a:r>
            <a:r>
              <a:rPr lang="es-ES" dirty="0" smtClean="0"/>
              <a:t> </a:t>
            </a:r>
            <a:r>
              <a:rPr lang="es-ES" dirty="0" err="1" smtClean="0"/>
              <a:t>pour</a:t>
            </a:r>
            <a:r>
              <a:rPr lang="es-ES" dirty="0" smtClean="0"/>
              <a:t> </a:t>
            </a:r>
            <a:r>
              <a:rPr lang="es-ES" dirty="0" err="1" smtClean="0"/>
              <a:t>modifier</a:t>
            </a:r>
            <a:r>
              <a:rPr lang="es-ES" dirty="0" smtClean="0"/>
              <a:t> les </a:t>
            </a:r>
            <a:r>
              <a:rPr lang="es-ES" dirty="0" err="1" smtClean="0"/>
              <a:t>styles</a:t>
            </a:r>
            <a:r>
              <a:rPr lang="es-ES" dirty="0" smtClean="0"/>
              <a:t> du </a:t>
            </a:r>
            <a:r>
              <a:rPr lang="es-ES" dirty="0" err="1" smtClean="0"/>
              <a:t>texte</a:t>
            </a:r>
            <a:r>
              <a:rPr lang="es-ES" dirty="0" smtClean="0"/>
              <a:t> du masque</a:t>
            </a:r>
          </a:p>
          <a:p>
            <a:pPr lvl="1"/>
            <a:r>
              <a:rPr lang="es-ES" dirty="0" err="1" smtClean="0"/>
              <a:t>Deuxième</a:t>
            </a:r>
            <a:r>
              <a:rPr lang="es-ES" dirty="0" smtClean="0"/>
              <a:t> </a:t>
            </a:r>
            <a:r>
              <a:rPr lang="es-ES" dirty="0" err="1" smtClean="0"/>
              <a:t>niveau</a:t>
            </a:r>
            <a:endParaRPr lang="es-ES" dirty="0" smtClean="0"/>
          </a:p>
          <a:p>
            <a:pPr lvl="2"/>
            <a:r>
              <a:rPr lang="es-ES" dirty="0" err="1" smtClean="0"/>
              <a:t>Troisième</a:t>
            </a:r>
            <a:r>
              <a:rPr lang="es-ES" dirty="0" smtClean="0"/>
              <a:t> </a:t>
            </a:r>
            <a:r>
              <a:rPr lang="es-ES" dirty="0" err="1" smtClean="0"/>
              <a:t>niveau</a:t>
            </a:r>
            <a:endParaRPr lang="es-ES" dirty="0" smtClean="0"/>
          </a:p>
          <a:p>
            <a:pPr lvl="3"/>
            <a:r>
              <a:rPr lang="es-ES" dirty="0" err="1" smtClean="0"/>
              <a:t>Quatrième</a:t>
            </a:r>
            <a:r>
              <a:rPr lang="es-ES" dirty="0" smtClean="0"/>
              <a:t> </a:t>
            </a:r>
            <a:r>
              <a:rPr lang="es-ES" dirty="0" err="1" smtClean="0"/>
              <a:t>niveau</a:t>
            </a:r>
            <a:endParaRPr lang="es-ES" dirty="0" smtClean="0"/>
          </a:p>
          <a:p>
            <a:pPr lvl="4"/>
            <a:r>
              <a:rPr lang="es-ES" dirty="0" err="1" smtClean="0"/>
              <a:t>Cinquième</a:t>
            </a:r>
            <a:r>
              <a:rPr lang="es-ES" dirty="0" smtClean="0"/>
              <a:t> </a:t>
            </a:r>
            <a:r>
              <a:rPr lang="es-ES" dirty="0" err="1" smtClean="0"/>
              <a:t>niveau</a:t>
            </a:r>
            <a:endParaRPr lang="es-ES" dirty="0" smtClean="0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0" y="981075"/>
            <a:ext cx="8027988" cy="0"/>
          </a:xfrm>
          <a:prstGeom prst="line">
            <a:avLst/>
          </a:prstGeom>
          <a:noFill/>
          <a:ln w="9525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gsw-FR"/>
          </a:p>
        </p:txBody>
      </p:sp>
      <p:pic>
        <p:nvPicPr>
          <p:cNvPr id="6" name="Picture 2" descr="C:\Users\Charbel\Desktop\logoIcam.png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360" y="225383"/>
            <a:ext cx="1224136" cy="39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5" r:id="rId2"/>
    <p:sldLayoutId id="2147483957" r:id="rId3"/>
    <p:sldLayoutId id="2147483958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5C87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2"/>
          <p:cNvSpPr>
            <a:spLocks noChangeArrowheads="1"/>
          </p:cNvSpPr>
          <p:nvPr/>
        </p:nvSpPr>
        <p:spPr bwMode="auto">
          <a:xfrm>
            <a:off x="298450" y="632936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s-ES" sz="2400">
              <a:cs typeface="Tahoma" pitchFamily="34" charset="0"/>
            </a:endParaRPr>
          </a:p>
        </p:txBody>
      </p:sp>
      <p:sp>
        <p:nvSpPr>
          <p:cNvPr id="3075" name="Rectangle 14"/>
          <p:cNvSpPr>
            <a:spLocks noChangeArrowheads="1"/>
          </p:cNvSpPr>
          <p:nvPr/>
        </p:nvSpPr>
        <p:spPr bwMode="auto">
          <a:xfrm>
            <a:off x="8018463" y="615950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s-ES" sz="2400">
              <a:cs typeface="Tahoma" pitchFamily="34" charset="0"/>
            </a:endParaRPr>
          </a:p>
        </p:txBody>
      </p:sp>
      <p:sp>
        <p:nvSpPr>
          <p:cNvPr id="3076" name="Rectangle 21"/>
          <p:cNvSpPr>
            <a:spLocks noChangeArrowheads="1"/>
          </p:cNvSpPr>
          <p:nvPr/>
        </p:nvSpPr>
        <p:spPr bwMode="auto">
          <a:xfrm>
            <a:off x="266576" y="53777"/>
            <a:ext cx="8481888" cy="222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sz="2800" b="1" dirty="0" smtClean="0">
                <a:solidFill>
                  <a:srgbClr val="005C87"/>
                </a:solidFill>
              </a:rPr>
              <a:t>A SMART SOFTWARE</a:t>
            </a:r>
          </a:p>
          <a:p>
            <a:r>
              <a:rPr lang="en-US" sz="2800" b="1" dirty="0" smtClean="0">
                <a:solidFill>
                  <a:srgbClr val="005C87"/>
                </a:solidFill>
              </a:rPr>
              <a:t>FOR</a:t>
            </a:r>
            <a:endParaRPr lang="en-US" sz="2800" b="1" dirty="0">
              <a:solidFill>
                <a:srgbClr val="005C87"/>
              </a:solidFill>
            </a:endParaRPr>
          </a:p>
          <a:p>
            <a:r>
              <a:rPr lang="gsw-FR" sz="2800" b="1" dirty="0" smtClean="0">
                <a:solidFill>
                  <a:srgbClr val="005C87"/>
                </a:solidFill>
              </a:rPr>
              <a:t>DRONE</a:t>
            </a:r>
            <a:endParaRPr lang="fr-FR" sz="3000" b="1" dirty="0">
              <a:solidFill>
                <a:srgbClr val="005C87"/>
              </a:solidFill>
              <a:cs typeface="Tahoma" pitchFamily="34" charset="0"/>
            </a:endParaRPr>
          </a:p>
        </p:txBody>
      </p:sp>
      <p:sp>
        <p:nvSpPr>
          <p:cNvPr id="3078" name="Rectangle 21"/>
          <p:cNvSpPr>
            <a:spLocks noChangeArrowheads="1"/>
          </p:cNvSpPr>
          <p:nvPr/>
        </p:nvSpPr>
        <p:spPr bwMode="auto">
          <a:xfrm>
            <a:off x="571500" y="6000750"/>
            <a:ext cx="83581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/>
            <a:endParaRPr lang="en-US">
              <a:solidFill>
                <a:schemeClr val="bg2"/>
              </a:solidFill>
              <a:cs typeface="Tahoma" pitchFamily="34" charset="0"/>
            </a:endParaRPr>
          </a:p>
        </p:txBody>
      </p:sp>
      <p:sp>
        <p:nvSpPr>
          <p:cNvPr id="3081" name="Rectangle 15"/>
          <p:cNvSpPr>
            <a:spLocks noChangeArrowheads="1"/>
          </p:cNvSpPr>
          <p:nvPr/>
        </p:nvSpPr>
        <p:spPr bwMode="auto">
          <a:xfrm>
            <a:off x="1690985" y="2261190"/>
            <a:ext cx="5617319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2800" dirty="0" err="1" smtClean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>Charbel</a:t>
            </a:r>
            <a:r>
              <a:rPr lang="en-US" sz="2800" dirty="0" smtClean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> </a:t>
            </a:r>
            <a:r>
              <a:rPr lang="en-US" sz="2800" dirty="0" err="1" smtClean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>Aoun</a:t>
            </a:r>
            <a:endParaRPr lang="en-US" sz="2800" dirty="0" smtClean="0">
              <a:solidFill>
                <a:srgbClr val="005C87"/>
              </a:solidFill>
              <a:ea typeface="Tahoma" pitchFamily="34" charset="0"/>
              <a:cs typeface="Tahoma" pitchFamily="34" charset="0"/>
            </a:endParaRPr>
          </a:p>
          <a:p>
            <a:r>
              <a:rPr lang="en-CA" sz="2800" spc="-10" dirty="0" smtClean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>MIA &amp; GE Domains</a:t>
            </a:r>
            <a:r>
              <a:rPr lang="en-CA" sz="2800" dirty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/>
            </a:r>
            <a:br>
              <a:rPr lang="en-CA" sz="2800" dirty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</a:br>
            <a:r>
              <a:rPr lang="en-CA" sz="2800" spc="-10" dirty="0" err="1" smtClean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>Icam</a:t>
            </a:r>
            <a:r>
              <a:rPr lang="en-CA" sz="2800" spc="-10" dirty="0" smtClean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> - site de Toulouse</a:t>
            </a:r>
          </a:p>
          <a:p>
            <a:endParaRPr lang="en-US" sz="2800" dirty="0">
              <a:solidFill>
                <a:srgbClr val="005C87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2771799" y="4189226"/>
            <a:ext cx="3528393" cy="489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105"/>
              </a:lnSpc>
            </a:pPr>
            <a:r>
              <a:rPr lang="en-CA" sz="2400" spc="-10" dirty="0" smtClean="0">
                <a:solidFill>
                  <a:srgbClr val="005C87"/>
                </a:solidFill>
                <a:ea typeface="Tahoma" pitchFamily="34" charset="0"/>
                <a:cs typeface="Tahoma" pitchFamily="34" charset="0"/>
              </a:rPr>
              <a:t>07 September 2020</a:t>
            </a:r>
            <a:endParaRPr lang="en-CA" sz="2400" spc="-10" dirty="0">
              <a:solidFill>
                <a:srgbClr val="005C87"/>
              </a:solidFill>
              <a:ea typeface="Tahoma" pitchFamily="34" charset="0"/>
              <a:cs typeface="Tahoma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24F7D6D-C357-4667-BB17-C2A182D99EFB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  <p:pic>
        <p:nvPicPr>
          <p:cNvPr id="1026" name="Picture 2" descr="C:\Users\Charbel\Desktop\logoIc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4869160"/>
            <a:ext cx="4176464" cy="134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Tm="2391">
    <p:cut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="" xmlns:a16="http://schemas.microsoft.com/office/drawing/2014/main" id="{E9E50F69-4A78-4876-B119-82AE03773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192" y="992488"/>
            <a:ext cx="1246803" cy="1662404"/>
          </a:xfrm>
          <a:prstGeom prst="rect">
            <a:avLst/>
          </a:prstGeom>
        </p:spPr>
      </p:pic>
      <p:pic>
        <p:nvPicPr>
          <p:cNvPr id="1026" name="Picture 2" descr="RÃ©sultat de recherche d'images pour &quot;drone remote control at9s&quot;">
            <a:extLst>
              <a:ext uri="{FF2B5EF4-FFF2-40B4-BE49-F238E27FC236}">
                <a16:creationId xmlns="" xmlns:a16="http://schemas.microsoft.com/office/drawing/2014/main" id="{415DA529-CCFA-493D-A07B-5BBB0E78E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58" y="3517641"/>
            <a:ext cx="1420586" cy="1894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="" xmlns:a16="http://schemas.microsoft.com/office/drawing/2014/main" id="{35552E4D-F919-4421-9F0D-9EA9071DF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3278" y="1660850"/>
            <a:ext cx="5040722" cy="3844211"/>
          </a:xfrm>
          <a:prstGeom prst="rect">
            <a:avLst/>
          </a:prstGeom>
        </p:spPr>
      </p:pic>
      <p:pic>
        <p:nvPicPr>
          <p:cNvPr id="1028" name="Picture 4" descr="RÃ©sultat de recherche d'images pour &quot;python code icon&quot;">
            <a:extLst>
              <a:ext uri="{FF2B5EF4-FFF2-40B4-BE49-F238E27FC236}">
                <a16:creationId xmlns="" xmlns:a16="http://schemas.microsoft.com/office/drawing/2014/main" id="{9CE51DCF-7684-474F-8979-F24FA2751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237" y="3936837"/>
            <a:ext cx="986712" cy="131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necteur droit avec flèche 7">
            <a:extLst>
              <a:ext uri="{FF2B5EF4-FFF2-40B4-BE49-F238E27FC236}">
                <a16:creationId xmlns="" xmlns:a16="http://schemas.microsoft.com/office/drawing/2014/main" id="{02A97F7B-2E17-49EC-A1C4-C9FEA551AC23}"/>
              </a:ext>
            </a:extLst>
          </p:cNvPr>
          <p:cNvCxnSpPr>
            <a:stCxn id="1026" idx="3"/>
          </p:cNvCxnSpPr>
          <p:nvPr/>
        </p:nvCxnSpPr>
        <p:spPr>
          <a:xfrm flipV="1">
            <a:off x="2364145" y="3508310"/>
            <a:ext cx="2905319" cy="956388"/>
          </a:xfrm>
          <a:prstGeom prst="straightConnector1">
            <a:avLst/>
          </a:prstGeom>
          <a:ln w="76200">
            <a:solidFill>
              <a:srgbClr val="FF99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Interdiction 8">
            <a:extLst>
              <a:ext uri="{FF2B5EF4-FFF2-40B4-BE49-F238E27FC236}">
                <a16:creationId xmlns="" xmlns:a16="http://schemas.microsoft.com/office/drawing/2014/main" id="{B7BE8715-A557-4AB3-8C8B-DCEADFEF1AB7}"/>
              </a:ext>
            </a:extLst>
          </p:cNvPr>
          <p:cNvSpPr/>
          <p:nvPr/>
        </p:nvSpPr>
        <p:spPr>
          <a:xfrm>
            <a:off x="963814" y="3508311"/>
            <a:ext cx="1400330" cy="1903444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0" name="Rectangle 54"/>
          <p:cNvSpPr>
            <a:spLocks noChangeArrowheads="1"/>
          </p:cNvSpPr>
          <p:nvPr/>
        </p:nvSpPr>
        <p:spPr bwMode="auto">
          <a:xfrm>
            <a:off x="1653851" y="5252452"/>
            <a:ext cx="1049098" cy="480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200" b="1" dirty="0" smtClean="0"/>
              <a:t>A Smart Program</a:t>
            </a:r>
            <a:endParaRPr lang="en-US" sz="1200" b="1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260350" y="188913"/>
            <a:ext cx="835183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005C87"/>
                </a:solidFill>
                <a:ea typeface="+mj-ea"/>
                <a:cs typeface="Tahoma" pitchFamily="34" charset="0"/>
              </a:rPr>
              <a:t>Objective</a:t>
            </a:r>
            <a:endParaRPr lang="en-US" sz="2400" b="1" kern="0" dirty="0">
              <a:solidFill>
                <a:srgbClr val="005C87"/>
              </a:solidFill>
              <a:ea typeface="+mj-ea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3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 0.006 0.011 0.011 0.015 0.017 C 0.02 0.011 0.024 0.006 0.03 0 C 0.065 -0.035 0.107 -0.05 0.124 -0.034 C 0.14 -0.017 0.125 0.025 0.09 0.06 C 0.084 0.065 0.079 0.07 0.073 0.075 C 0.079 0.079 0.084 0.084 0.09 0.09 C 0.125 0.125 0.14 0.167 0.124 0.183 C 0.107 0.2 0.065 0.185 0.03 0.15 C 0.024 0.144 0.02 0.139 0.015 0.133 C 0.011 0.139 0.006 0.144 0 0.15 C -0.035 0.185 -0.077 0.2 -0.094 0.183 C -0.11 0.167 -0.095 0.125 -0.06 0.09 C -0.054 0.084 -0.049 0.079 -0.043 0.075 C -0.049 0.07 -0.054 0.065 -0.06 0.06 C -0.095 0.025 -0.11 -0.017 -0.094 -0.034 C -0.077 -0.05 -0.035 -0.035 0 0 Z" pathEditMode="relative" ptsTypes="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0.00091 -0.41482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074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6" dur="2000" fill="hold"/>
                                        <p:tgtEl>
                                          <p:spTgt spid="102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7.40741E-7 L 0.43424 0.22269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06" y="11134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5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 0.006 0.011 0.011 0.015 0.017 C 0.02 0.011 0.024 0.006 0.03 0 C 0.065 -0.035 0.107 -0.05 0.124 -0.034 C 0.14 -0.017 0.125 0.025 0.09 0.06 C 0.084 0.065 0.079 0.07 0.073 0.075 C 0.079 0.079 0.084 0.084 0.09 0.09 C 0.125 0.125 0.14 0.167 0.124 0.183 C 0.107 0.2 0.065 0.185 0.03 0.15 C 0.024 0.144 0.02 0.139 0.015 0.133 C 0.011 0.139 0.006 0.144 0 0.15 C -0.035 0.185 -0.077 0.2 -0.094 0.183 C -0.11 0.167 -0.095 0.125 -0.06 0.09 C -0.054 0.084 -0.049 0.079 -0.043 0.075 C -0.049 0.07 -0.054 0.065 -0.06 0.06 C -0.095 0.025 -0.11 -0.017 -0.094 -0.034 C -0.077 -0.05 -0.035 -0.035 0 0 Z" pathEditMode="relative" ptsTypes="">
                                      <p:cBhvr>
                                        <p:cTn id="6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val 20"/>
          <p:cNvSpPr>
            <a:spLocks noChangeArrowheads="1"/>
          </p:cNvSpPr>
          <p:nvPr/>
        </p:nvSpPr>
        <p:spPr bwMode="auto">
          <a:xfrm>
            <a:off x="3540932" y="2342604"/>
            <a:ext cx="5495563" cy="1906786"/>
          </a:xfrm>
          <a:prstGeom prst="ellipse">
            <a:avLst/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04366" y="188913"/>
            <a:ext cx="835183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005C87"/>
                </a:solidFill>
                <a:ea typeface="+mj-ea"/>
                <a:cs typeface="Tahoma" pitchFamily="34" charset="0"/>
              </a:rPr>
              <a:t>Life Cycle</a:t>
            </a:r>
            <a:endParaRPr lang="en-US" sz="2400" b="1" kern="0" dirty="0">
              <a:solidFill>
                <a:srgbClr val="005C87"/>
              </a:solidFill>
              <a:ea typeface="+mj-ea"/>
              <a:cs typeface="Tahoma" pitchFamily="34" charset="0"/>
            </a:endParaRPr>
          </a:p>
        </p:txBody>
      </p:sp>
      <p:sp>
        <p:nvSpPr>
          <p:cNvPr id="4101" name="Rounded Rectangle 4"/>
          <p:cNvSpPr>
            <a:spLocks noChangeArrowheads="1"/>
          </p:cNvSpPr>
          <p:nvPr/>
        </p:nvSpPr>
        <p:spPr bwMode="auto">
          <a:xfrm>
            <a:off x="251520" y="2952862"/>
            <a:ext cx="1801197" cy="83617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9900">
                <a:alpha val="40000"/>
              </a:srgbClr>
            </a:glow>
            <a:outerShdw blurRad="50800" dist="50800" dir="5400000" sx="200000" sy="2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Getting</a:t>
            </a:r>
          </a:p>
          <a:p>
            <a:pPr>
              <a:defRPr/>
            </a:pPr>
            <a:r>
              <a:rPr lang="en-US" sz="1800" dirty="0" smtClean="0"/>
              <a:t>Requirements</a:t>
            </a:r>
            <a:endParaRPr lang="en-US" sz="1800" dirty="0"/>
          </a:p>
        </p:txBody>
      </p:sp>
      <p:sp>
        <p:nvSpPr>
          <p:cNvPr id="5128" name="Oval 5"/>
          <p:cNvSpPr>
            <a:spLocks noChangeArrowheads="1"/>
          </p:cNvSpPr>
          <p:nvPr/>
        </p:nvSpPr>
        <p:spPr bwMode="auto">
          <a:xfrm>
            <a:off x="970261" y="1913979"/>
            <a:ext cx="428625" cy="4286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9" name="Straight Arrow Connector 10"/>
          <p:cNvCxnSpPr>
            <a:cxnSpLocks noChangeShapeType="1"/>
            <a:stCxn id="5128" idx="4"/>
          </p:cNvCxnSpPr>
          <p:nvPr/>
        </p:nvCxnSpPr>
        <p:spPr bwMode="auto">
          <a:xfrm rot="16200000" flipH="1">
            <a:off x="898824" y="2628354"/>
            <a:ext cx="5715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3" name="Straight Arrow Connector 24"/>
          <p:cNvCxnSpPr>
            <a:cxnSpLocks noChangeShapeType="1"/>
          </p:cNvCxnSpPr>
          <p:nvPr/>
        </p:nvCxnSpPr>
        <p:spPr bwMode="auto">
          <a:xfrm>
            <a:off x="2075609" y="3271291"/>
            <a:ext cx="1673300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Rounded Rectangle 22"/>
          <p:cNvSpPr>
            <a:spLocks noChangeArrowheads="1"/>
          </p:cNvSpPr>
          <p:nvPr/>
        </p:nvSpPr>
        <p:spPr bwMode="auto">
          <a:xfrm>
            <a:off x="7068121" y="3044161"/>
            <a:ext cx="1824359" cy="45684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9900">
                <a:alpha val="40000"/>
              </a:srgbClr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Developing</a:t>
            </a:r>
            <a:endParaRPr lang="en-US" sz="1800" dirty="0"/>
          </a:p>
        </p:txBody>
      </p:sp>
      <p:cxnSp>
        <p:nvCxnSpPr>
          <p:cNvPr id="5137" name="Straight Arrow Connector 24"/>
          <p:cNvCxnSpPr>
            <a:cxnSpLocks noChangeShapeType="1"/>
          </p:cNvCxnSpPr>
          <p:nvPr/>
        </p:nvCxnSpPr>
        <p:spPr bwMode="auto">
          <a:xfrm>
            <a:off x="5542832" y="3271291"/>
            <a:ext cx="150703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Rounded Rectangle 22"/>
          <p:cNvSpPr>
            <a:spLocks noChangeArrowheads="1"/>
          </p:cNvSpPr>
          <p:nvPr/>
        </p:nvSpPr>
        <p:spPr bwMode="auto">
          <a:xfrm>
            <a:off x="718296" y="5653261"/>
            <a:ext cx="2001962" cy="7280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9900">
                <a:alpha val="40000"/>
              </a:srgbClr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/>
              <a:t> Validating</a:t>
            </a:r>
          </a:p>
          <a:p>
            <a:pPr>
              <a:defRPr/>
            </a:pPr>
            <a:r>
              <a:rPr lang="en-US" sz="1800" dirty="0" smtClean="0"/>
              <a:t>&amp; Testing</a:t>
            </a:r>
            <a:endParaRPr lang="en-US" sz="1800" dirty="0"/>
          </a:p>
        </p:txBody>
      </p:sp>
      <p:cxnSp>
        <p:nvCxnSpPr>
          <p:cNvPr id="5141" name="Straight Arrow Connector 24"/>
          <p:cNvCxnSpPr>
            <a:cxnSpLocks noChangeShapeType="1"/>
          </p:cNvCxnSpPr>
          <p:nvPr/>
        </p:nvCxnSpPr>
        <p:spPr bwMode="auto">
          <a:xfrm flipH="1">
            <a:off x="1184574" y="3501008"/>
            <a:ext cx="5907706" cy="2152253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2" name="Oval 48"/>
          <p:cNvSpPr>
            <a:spLocks noChangeArrowheads="1"/>
          </p:cNvSpPr>
          <p:nvPr/>
        </p:nvSpPr>
        <p:spPr bwMode="auto">
          <a:xfrm>
            <a:off x="7631064" y="5811540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Oval 50"/>
          <p:cNvSpPr>
            <a:spLocks noChangeArrowheads="1"/>
          </p:cNvSpPr>
          <p:nvPr/>
        </p:nvSpPr>
        <p:spPr bwMode="auto">
          <a:xfrm>
            <a:off x="7771657" y="5954414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Rectangle 51"/>
          <p:cNvSpPr>
            <a:spLocks noChangeArrowheads="1"/>
          </p:cNvSpPr>
          <p:nvPr/>
        </p:nvSpPr>
        <p:spPr bwMode="auto">
          <a:xfrm>
            <a:off x="107504" y="1628800"/>
            <a:ext cx="85725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dirty="0"/>
              <a:t> Start</a:t>
            </a:r>
          </a:p>
        </p:txBody>
      </p:sp>
      <p:sp>
        <p:nvSpPr>
          <p:cNvPr id="5148" name="Rectangle 54"/>
          <p:cNvSpPr>
            <a:spLocks noChangeArrowheads="1"/>
          </p:cNvSpPr>
          <p:nvPr/>
        </p:nvSpPr>
        <p:spPr bwMode="auto">
          <a:xfrm>
            <a:off x="7961438" y="5811540"/>
            <a:ext cx="785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dirty="0"/>
              <a:t> End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1835696" y="1268760"/>
            <a:ext cx="5040560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34975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sz="2400" b="1" dirty="0" smtClean="0">
                <a:cs typeface="Tahoma" pitchFamily="34" charset="0"/>
              </a:rPr>
              <a:t>The phases are :</a:t>
            </a:r>
          </a:p>
        </p:txBody>
      </p:sp>
      <p:cxnSp>
        <p:nvCxnSpPr>
          <p:cNvPr id="48" name="Straight Arrow Connector 24"/>
          <p:cNvCxnSpPr>
            <a:cxnSpLocks noChangeShapeType="1"/>
            <a:stCxn id="4108" idx="3"/>
          </p:cNvCxnSpPr>
          <p:nvPr/>
        </p:nvCxnSpPr>
        <p:spPr bwMode="auto">
          <a:xfrm>
            <a:off x="2720258" y="6017295"/>
            <a:ext cx="1641350" cy="855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Rounded Rectangle 22"/>
          <p:cNvSpPr>
            <a:spLocks noChangeArrowheads="1"/>
          </p:cNvSpPr>
          <p:nvPr/>
        </p:nvSpPr>
        <p:spPr bwMode="auto">
          <a:xfrm>
            <a:off x="3769073" y="2924944"/>
            <a:ext cx="1739031" cy="7200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9900">
                <a:alpha val="40000"/>
              </a:srgbClr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Analyzing &amp; Designing</a:t>
            </a:r>
            <a:endParaRPr lang="en-US" sz="1800" dirty="0"/>
          </a:p>
        </p:txBody>
      </p:sp>
      <p:sp>
        <p:nvSpPr>
          <p:cNvPr id="27" name="Rounded Rectangle 22"/>
          <p:cNvSpPr>
            <a:spLocks noChangeArrowheads="1"/>
          </p:cNvSpPr>
          <p:nvPr/>
        </p:nvSpPr>
        <p:spPr bwMode="auto">
          <a:xfrm>
            <a:off x="4361608" y="5748576"/>
            <a:ext cx="2001962" cy="49158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9900">
                <a:alpha val="40000"/>
              </a:srgbClr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/>
              <a:t> </a:t>
            </a:r>
            <a:r>
              <a:rPr lang="en-US" sz="1800" dirty="0" smtClean="0"/>
              <a:t>Implementing</a:t>
            </a:r>
            <a:endParaRPr lang="en-US" sz="1800" dirty="0"/>
          </a:p>
        </p:txBody>
      </p:sp>
      <p:cxnSp>
        <p:nvCxnSpPr>
          <p:cNvPr id="29" name="Straight Arrow Connector 24"/>
          <p:cNvCxnSpPr>
            <a:cxnSpLocks noChangeShapeType="1"/>
            <a:endCxn id="5142" idx="2"/>
          </p:cNvCxnSpPr>
          <p:nvPr/>
        </p:nvCxnSpPr>
        <p:spPr bwMode="auto">
          <a:xfrm>
            <a:off x="6444208" y="6025853"/>
            <a:ext cx="1186856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ounded Rectangle 20"/>
          <p:cNvSpPr/>
          <p:nvPr/>
        </p:nvSpPr>
        <p:spPr>
          <a:xfrm rot="20808993">
            <a:off x="6098593" y="4584017"/>
            <a:ext cx="1583986" cy="6896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err="1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Activities</a:t>
            </a:r>
            <a:r>
              <a:rPr lang="fr-FR" sz="2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???</a:t>
            </a:r>
            <a:endParaRPr lang="gsw-FR" sz="22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" name="Arc 22"/>
          <p:cNvSpPr/>
          <p:nvPr/>
        </p:nvSpPr>
        <p:spPr>
          <a:xfrm rot="21150464">
            <a:off x="5974883" y="4211513"/>
            <a:ext cx="1886747" cy="1404730"/>
          </a:xfrm>
          <a:prstGeom prst="arc">
            <a:avLst>
              <a:gd name="adj1" fmla="val 17533495"/>
              <a:gd name="adj2" fmla="val 15012491"/>
            </a:avLst>
          </a:prstGeom>
          <a:ln w="508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gsw-FR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78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101" grpId="0" animBg="1"/>
      <p:bldP spid="5128" grpId="0" animBg="1"/>
      <p:bldP spid="4106" grpId="0" animBg="1"/>
      <p:bldP spid="4108" grpId="0" animBg="1"/>
      <p:bldP spid="5142" grpId="0" animBg="1"/>
      <p:bldP spid="5143" grpId="0" animBg="1"/>
      <p:bldP spid="5147" grpId="0"/>
      <p:bldP spid="5148" grpId="0"/>
      <p:bldP spid="22" grpId="0"/>
      <p:bldP spid="24" grpId="0" animBg="1"/>
      <p:bldP spid="27" grpId="0" animBg="1"/>
      <p:bldP spid="21" grpId="0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nGps">
            <a:extLst>
              <a:ext uri="{FF2B5EF4-FFF2-40B4-BE49-F238E27FC236}">
                <a16:creationId xmlns="" xmlns:a16="http://schemas.microsoft.com/office/drawing/2014/main" id="{15F25163-6149-4735-BEB9-9142E6D8C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90" y="5650129"/>
            <a:ext cx="655051" cy="1163247"/>
          </a:xfrm>
          <a:prstGeom prst="rect">
            <a:avLst/>
          </a:prstGeom>
        </p:spPr>
      </p:pic>
      <p:pic>
        <p:nvPicPr>
          <p:cNvPr id="1028" name="GPS 1" descr="RÃ©sultat de recherche d'images pour &quot;gps icon&quot;">
            <a:extLst>
              <a:ext uri="{FF2B5EF4-FFF2-40B4-BE49-F238E27FC236}">
                <a16:creationId xmlns="" xmlns:a16="http://schemas.microsoft.com/office/drawing/2014/main" id="{41A071BD-DB2A-43C7-A4EB-36FB0285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301" y="5563626"/>
            <a:ext cx="200872" cy="3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PS2" descr="RÃ©sultat de recherche d'images pour &quot;gps icon&quot;">
            <a:extLst>
              <a:ext uri="{FF2B5EF4-FFF2-40B4-BE49-F238E27FC236}">
                <a16:creationId xmlns="" xmlns:a16="http://schemas.microsoft.com/office/drawing/2014/main" id="{F2C510CE-9D9F-4EAB-81A9-C0DC8933A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786" y="5670911"/>
            <a:ext cx="200872" cy="356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drone">
            <a:extLst>
              <a:ext uri="{FF2B5EF4-FFF2-40B4-BE49-F238E27FC236}">
                <a16:creationId xmlns="" xmlns:a16="http://schemas.microsoft.com/office/drawing/2014/main" id="{40125761-A93E-4054-9DB6-7C49554B5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590" y="4290690"/>
            <a:ext cx="974176" cy="742937"/>
          </a:xfrm>
          <a:prstGeom prst="rect">
            <a:avLst/>
          </a:prstGeom>
        </p:spPr>
      </p:pic>
      <p:grpSp>
        <p:nvGrpSpPr>
          <p:cNvPr id="5" name="dev1.icam.fr">
            <a:extLst>
              <a:ext uri="{FF2B5EF4-FFF2-40B4-BE49-F238E27FC236}">
                <a16:creationId xmlns="" xmlns:a16="http://schemas.microsoft.com/office/drawing/2014/main" id="{B57B8159-91FB-45DF-89A2-6795575D1C6E}"/>
              </a:ext>
            </a:extLst>
          </p:cNvPr>
          <p:cNvGrpSpPr/>
          <p:nvPr/>
        </p:nvGrpSpPr>
        <p:grpSpPr>
          <a:xfrm>
            <a:off x="3490379" y="1196752"/>
            <a:ext cx="2428486" cy="1544273"/>
            <a:chOff x="3944984" y="1988975"/>
            <a:chExt cx="3237982" cy="1544273"/>
          </a:xfrm>
        </p:grpSpPr>
        <p:pic>
          <p:nvPicPr>
            <p:cNvPr id="1026" name="Picture 2" descr="RÃ©sultat de recherche d'images pour &quot;server icon&quot;">
              <a:extLst>
                <a:ext uri="{FF2B5EF4-FFF2-40B4-BE49-F238E27FC236}">
                  <a16:creationId xmlns="" xmlns:a16="http://schemas.microsoft.com/office/drawing/2014/main" id="{BD2ACFEA-AC34-4F2A-8B58-BEA463222A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84226" y="1988975"/>
              <a:ext cx="959498" cy="9594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ZoneTexte 3">
              <a:extLst>
                <a:ext uri="{FF2B5EF4-FFF2-40B4-BE49-F238E27FC236}">
                  <a16:creationId xmlns="" xmlns:a16="http://schemas.microsoft.com/office/drawing/2014/main" id="{420DA6E8-822E-40F3-9E6D-1BB25343208D}"/>
                </a:ext>
              </a:extLst>
            </p:cNvPr>
            <p:cNvSpPr txBox="1"/>
            <p:nvPr/>
          </p:nvSpPr>
          <p:spPr>
            <a:xfrm>
              <a:off x="3944984" y="2948473"/>
              <a:ext cx="323798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dirty="0"/>
                <a:t>dev1.icam.fr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2968841" y="303039"/>
            <a:ext cx="32063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005C87"/>
                </a:solidFill>
                <a:cs typeface="Tahoma" pitchFamily="34" charset="0"/>
              </a:rPr>
              <a:t>Software Execution</a:t>
            </a:r>
            <a:endParaRPr lang="en-US" sz="2400" b="1" kern="0" dirty="0">
              <a:solidFill>
                <a:srgbClr val="005C87"/>
              </a:solidFill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8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750"/>
                            </p:stCondLst>
                            <p:childTnLst>
                              <p:par>
                                <p:cTn id="1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17539 -0.62731 " pathEditMode="relative" rAng="0" ptsTypes="AA">
                                      <p:cBhvr>
                                        <p:cTn id="13" dur="4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63" y="-313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75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17539 -0.62731 L -0.26341 -0.16366 " pathEditMode="relative" rAng="0" ptsTypes="AA">
                                      <p:cBhvr>
                                        <p:cTn id="16" dur="3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940" y="231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25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750"/>
                            </p:stCondLst>
                            <p:childTnLst>
                              <p:par>
                                <p:cTn id="22" presetID="63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750"/>
                            </p:stCondLst>
                            <p:childTnLst>
                              <p:par>
                                <p:cTn id="25" presetID="63" presetClass="path" presetSubtype="0" accel="50000" decel="5000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.25 0 L 0.7655 -0.000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768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47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500"/>
                            </p:stCondLst>
                            <p:childTnLst>
                              <p:par>
                                <p:cTn id="32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2.96296E-6 L -0.35105 -0.64004 " pathEditMode="relative" rAng="0" ptsTypes="AA">
                                      <p:cBhvr>
                                        <p:cTn id="33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552" y="-320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95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35105 -0.64004 L -0.52188 -0.17292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28" y="2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3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3500"/>
                            </p:stCondLst>
                            <p:childTnLst>
                              <p:par>
                                <p:cTn id="4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3.7037E-6 L 0.76094 0.01157 " pathEditMode="relative" rAng="0" ptsTypes="AA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47" y="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 bwMode="auto">
          <a:xfrm>
            <a:off x="225614" y="2746350"/>
            <a:ext cx="8690076" cy="3851002"/>
          </a:xfrm>
          <a:prstGeom prst="roundRect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chemeClr val="tx1"/>
            </a:glow>
          </a:effectLst>
        </p:spPr>
        <p:txBody>
          <a:bodyPr rtlCol="0" anchor="ctr"/>
          <a:lstStyle/>
          <a:p>
            <a:pPr algn="ctr"/>
            <a:endParaRPr lang="gsw-FR" sz="18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60350" y="188640"/>
            <a:ext cx="835183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kern="0" dirty="0" smtClean="0">
                <a:solidFill>
                  <a:srgbClr val="005C87"/>
                </a:solidFill>
                <a:ea typeface="+mj-ea"/>
                <a:cs typeface="Tahoma" pitchFamily="34" charset="0"/>
              </a:rPr>
              <a:t>The Drone’s Motions</a:t>
            </a:r>
            <a:endParaRPr lang="en-US" sz="2400" b="1" kern="0" dirty="0">
              <a:solidFill>
                <a:srgbClr val="005C87"/>
              </a:solidFill>
              <a:ea typeface="+mj-ea"/>
              <a:cs typeface="Tahoma" pitchFamily="34" charset="0"/>
            </a:endParaRPr>
          </a:p>
        </p:txBody>
      </p:sp>
      <p:sp>
        <p:nvSpPr>
          <p:cNvPr id="4101" name="Rounded Rectangle 4"/>
          <p:cNvSpPr>
            <a:spLocks noChangeArrowheads="1"/>
          </p:cNvSpPr>
          <p:nvPr/>
        </p:nvSpPr>
        <p:spPr bwMode="auto">
          <a:xfrm>
            <a:off x="597490" y="3891819"/>
            <a:ext cx="1357313" cy="71437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solidFill>
              <a:schemeClr val="accent1"/>
            </a:solidFill>
            <a:round/>
            <a:headEnd/>
            <a:tailEnd/>
          </a:ln>
          <a:effectLst>
            <a:glow rad="101600">
              <a:srgbClr val="FF0000"/>
            </a:glow>
            <a:outerShdw blurRad="50800" dist="50800" dir="5400000" sx="200000" sy="200000" algn="ctr" rotWithShape="0">
              <a:srgbClr val="000000">
                <a:alpha val="0"/>
              </a:srgbClr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Addresses </a:t>
            </a:r>
            <a:r>
              <a:rPr lang="en-US" sz="1800" dirty="0"/>
              <a:t>Acquisition</a:t>
            </a:r>
          </a:p>
        </p:txBody>
      </p:sp>
      <p:sp>
        <p:nvSpPr>
          <p:cNvPr id="5128" name="Oval 5"/>
          <p:cNvSpPr>
            <a:spLocks noChangeArrowheads="1"/>
          </p:cNvSpPr>
          <p:nvPr/>
        </p:nvSpPr>
        <p:spPr bwMode="auto">
          <a:xfrm>
            <a:off x="1209495" y="2852936"/>
            <a:ext cx="428625" cy="42862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129" name="Straight Arrow Connector 10"/>
          <p:cNvCxnSpPr>
            <a:cxnSpLocks noChangeShapeType="1"/>
            <a:stCxn id="5128" idx="4"/>
          </p:cNvCxnSpPr>
          <p:nvPr/>
        </p:nvCxnSpPr>
        <p:spPr bwMode="auto">
          <a:xfrm rot="16200000" flipH="1">
            <a:off x="1138058" y="3567311"/>
            <a:ext cx="571500" cy="0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Rounded Rectangle 22"/>
          <p:cNvSpPr>
            <a:spLocks noChangeArrowheads="1"/>
          </p:cNvSpPr>
          <p:nvPr/>
        </p:nvSpPr>
        <p:spPr bwMode="auto">
          <a:xfrm>
            <a:off x="3610987" y="3429000"/>
            <a:ext cx="1739031" cy="128289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0000"/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Addresses Conversion to GPS Coordinates</a:t>
            </a:r>
            <a:endParaRPr lang="en-US" sz="1800" dirty="0"/>
          </a:p>
        </p:txBody>
      </p:sp>
      <p:cxnSp>
        <p:nvCxnSpPr>
          <p:cNvPr id="5133" name="Straight Arrow Connector 24"/>
          <p:cNvCxnSpPr>
            <a:cxnSpLocks noChangeShapeType="1"/>
          </p:cNvCxnSpPr>
          <p:nvPr/>
        </p:nvCxnSpPr>
        <p:spPr bwMode="auto">
          <a:xfrm>
            <a:off x="1954803" y="4210248"/>
            <a:ext cx="1673300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Rounded Rectangle 22"/>
          <p:cNvSpPr>
            <a:spLocks noChangeArrowheads="1"/>
          </p:cNvSpPr>
          <p:nvPr/>
        </p:nvSpPr>
        <p:spPr bwMode="auto">
          <a:xfrm>
            <a:off x="6947315" y="3853061"/>
            <a:ext cx="1643063" cy="727285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0000"/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Taking Off the Drone</a:t>
            </a:r>
            <a:endParaRPr lang="en-US" sz="1800" dirty="0"/>
          </a:p>
        </p:txBody>
      </p:sp>
      <p:cxnSp>
        <p:nvCxnSpPr>
          <p:cNvPr id="5137" name="Straight Arrow Connector 24"/>
          <p:cNvCxnSpPr>
            <a:cxnSpLocks noChangeShapeType="1"/>
          </p:cNvCxnSpPr>
          <p:nvPr/>
        </p:nvCxnSpPr>
        <p:spPr bwMode="auto">
          <a:xfrm>
            <a:off x="5422026" y="4210248"/>
            <a:ext cx="1507033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Rounded Rectangle 22"/>
          <p:cNvSpPr>
            <a:spLocks noChangeArrowheads="1"/>
          </p:cNvSpPr>
          <p:nvPr/>
        </p:nvSpPr>
        <p:spPr bwMode="auto">
          <a:xfrm>
            <a:off x="597490" y="5725269"/>
            <a:ext cx="2001962" cy="7280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0000"/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Visiting Given Addresses</a:t>
            </a:r>
            <a:endParaRPr lang="en-US" sz="1800" dirty="0"/>
          </a:p>
        </p:txBody>
      </p:sp>
      <p:cxnSp>
        <p:nvCxnSpPr>
          <p:cNvPr id="5141" name="Straight Arrow Connector 24"/>
          <p:cNvCxnSpPr>
            <a:cxnSpLocks noChangeShapeType="1"/>
          </p:cNvCxnSpPr>
          <p:nvPr/>
        </p:nvCxnSpPr>
        <p:spPr bwMode="auto">
          <a:xfrm flipH="1">
            <a:off x="1423808" y="4606194"/>
            <a:ext cx="5870426" cy="1055054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42" name="Oval 48"/>
          <p:cNvSpPr>
            <a:spLocks noChangeArrowheads="1"/>
          </p:cNvSpPr>
          <p:nvPr/>
        </p:nvSpPr>
        <p:spPr bwMode="auto">
          <a:xfrm>
            <a:off x="7510258" y="5808687"/>
            <a:ext cx="428625" cy="428625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3" name="Oval 50"/>
          <p:cNvSpPr>
            <a:spLocks noChangeArrowheads="1"/>
          </p:cNvSpPr>
          <p:nvPr/>
        </p:nvSpPr>
        <p:spPr bwMode="auto">
          <a:xfrm>
            <a:off x="7650851" y="5951561"/>
            <a:ext cx="142875" cy="142875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7" name="Rectangle 51"/>
          <p:cNvSpPr>
            <a:spLocks noChangeArrowheads="1"/>
          </p:cNvSpPr>
          <p:nvPr/>
        </p:nvSpPr>
        <p:spPr bwMode="auto">
          <a:xfrm>
            <a:off x="346738" y="2567757"/>
            <a:ext cx="857250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dirty="0"/>
              <a:t> Start</a:t>
            </a:r>
          </a:p>
        </p:txBody>
      </p:sp>
      <p:sp>
        <p:nvSpPr>
          <p:cNvPr id="5148" name="Rectangle 54"/>
          <p:cNvSpPr>
            <a:spLocks noChangeArrowheads="1"/>
          </p:cNvSpPr>
          <p:nvPr/>
        </p:nvSpPr>
        <p:spPr bwMode="auto">
          <a:xfrm>
            <a:off x="7840632" y="5808687"/>
            <a:ext cx="785813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000" b="1" dirty="0"/>
              <a:t> End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808186" y="7056784"/>
            <a:ext cx="467544" cy="332656"/>
          </a:xfrm>
        </p:spPr>
        <p:txBody>
          <a:bodyPr/>
          <a:lstStyle/>
          <a:p>
            <a:pPr>
              <a:defRPr/>
            </a:pPr>
            <a:fld id="{C6079BA0-2A20-44E2-AC6A-51A4F9BF981B}" type="slidenum">
              <a:rPr lang="es-ES" smtClean="0"/>
              <a:pPr>
                <a:defRPr/>
              </a:pPr>
              <a:t>5</a:t>
            </a:fld>
            <a:endParaRPr lang="es-ES"/>
          </a:p>
        </p:txBody>
      </p:sp>
      <p:sp>
        <p:nvSpPr>
          <p:cNvPr id="22" name="Rectangle 21"/>
          <p:cNvSpPr/>
          <p:nvPr/>
        </p:nvSpPr>
        <p:spPr bwMode="auto">
          <a:xfrm>
            <a:off x="130396" y="1268760"/>
            <a:ext cx="8474052" cy="43204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434975">
              <a:lnSpc>
                <a:spcPct val="80000"/>
              </a:lnSpc>
              <a:spcBef>
                <a:spcPts val="900"/>
              </a:spcBef>
              <a:buFontTx/>
              <a:buNone/>
            </a:pPr>
            <a:r>
              <a:rPr lang="en-US" sz="2400" b="1" dirty="0" smtClean="0">
                <a:cs typeface="Tahoma" pitchFamily="34" charset="0"/>
              </a:rPr>
              <a:t>The logical activities of Drone’s Motions (DM) are:</a:t>
            </a:r>
            <a:endParaRPr lang="en-US" sz="2400" b="1" dirty="0">
              <a:cs typeface="Tahoma" pitchFamily="34" charset="0"/>
            </a:endParaRPr>
          </a:p>
        </p:txBody>
      </p:sp>
      <p:sp>
        <p:nvSpPr>
          <p:cNvPr id="28" name="Rounded Rectangle 22"/>
          <p:cNvSpPr>
            <a:spLocks noChangeArrowheads="1"/>
          </p:cNvSpPr>
          <p:nvPr/>
        </p:nvSpPr>
        <p:spPr bwMode="auto">
          <a:xfrm>
            <a:off x="3996128" y="5517231"/>
            <a:ext cx="2001962" cy="992709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>
            <a:glow rad="101600">
              <a:srgbClr val="FF0000"/>
            </a:glow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pPr>
              <a:defRPr/>
            </a:pPr>
            <a:r>
              <a:rPr lang="en-US" sz="1800" dirty="0" smtClean="0"/>
              <a:t>Returning to Land on the Departure Site</a:t>
            </a:r>
            <a:endParaRPr lang="en-US" sz="1800" dirty="0"/>
          </a:p>
        </p:txBody>
      </p:sp>
      <p:cxnSp>
        <p:nvCxnSpPr>
          <p:cNvPr id="35" name="Straight Arrow Connector 24"/>
          <p:cNvCxnSpPr>
            <a:cxnSpLocks noChangeShapeType="1"/>
          </p:cNvCxnSpPr>
          <p:nvPr/>
        </p:nvCxnSpPr>
        <p:spPr bwMode="auto">
          <a:xfrm>
            <a:off x="2599452" y="6126509"/>
            <a:ext cx="1396676" cy="0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8" name="Straight Arrow Connector 24"/>
          <p:cNvCxnSpPr>
            <a:cxnSpLocks noChangeShapeType="1"/>
          </p:cNvCxnSpPr>
          <p:nvPr/>
        </p:nvCxnSpPr>
        <p:spPr bwMode="auto">
          <a:xfrm>
            <a:off x="6003225" y="6051732"/>
            <a:ext cx="1507033" cy="1588"/>
          </a:xfrm>
          <a:prstGeom prst="straightConnector1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Rounded Rectangle 22"/>
          <p:cNvSpPr/>
          <p:nvPr/>
        </p:nvSpPr>
        <p:spPr>
          <a:xfrm>
            <a:off x="3477645" y="2063739"/>
            <a:ext cx="1583986" cy="68966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200" b="1" dirty="0" smtClean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Tools </a:t>
            </a:r>
            <a:r>
              <a:rPr lang="fr-FR" sz="2200" b="1" dirty="0" smtClean="0">
                <a:solidFill>
                  <a:srgbClr val="FF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???</a:t>
            </a:r>
            <a:endParaRPr lang="gsw-FR" sz="2200" b="1" dirty="0">
              <a:solidFill>
                <a:srgbClr val="FF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" name="Arc 23"/>
          <p:cNvSpPr/>
          <p:nvPr/>
        </p:nvSpPr>
        <p:spPr>
          <a:xfrm rot="10800000">
            <a:off x="1888541" y="1913792"/>
            <a:ext cx="5126257" cy="795127"/>
          </a:xfrm>
          <a:prstGeom prst="arc">
            <a:avLst>
              <a:gd name="adj1" fmla="val 17533495"/>
              <a:gd name="adj2" fmla="val 11776740"/>
            </a:avLst>
          </a:prstGeom>
          <a:ln w="508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gsw-FR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5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101" grpId="0" animBg="1"/>
      <p:bldP spid="5128" grpId="0" animBg="1"/>
      <p:bldP spid="2" grpId="0" animBg="1"/>
      <p:bldP spid="4106" grpId="0" animBg="1"/>
      <p:bldP spid="4108" grpId="0" animBg="1"/>
      <p:bldP spid="5142" grpId="0" animBg="1"/>
      <p:bldP spid="5143" grpId="0" animBg="1"/>
      <p:bldP spid="5147" grpId="0"/>
      <p:bldP spid="5148" grpId="0"/>
      <p:bldP spid="22" grpId="0"/>
      <p:bldP spid="28" grpId="0" animBg="1"/>
      <p:bldP spid="23" grpId="0"/>
      <p:bldP spid="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 bwMode="auto">
          <a:xfrm>
            <a:off x="225613" y="4941168"/>
            <a:ext cx="3914337" cy="1656184"/>
          </a:xfrm>
          <a:prstGeom prst="roundRect">
            <a:avLst/>
          </a:prstGeom>
          <a:solidFill>
            <a:schemeClr val="bg1"/>
          </a:solidFill>
          <a:ln w="63500" algn="ctr">
            <a:solidFill>
              <a:srgbClr val="FF0000"/>
            </a:solidFill>
            <a:round/>
            <a:headEnd/>
            <a:tailEnd/>
          </a:ln>
          <a:effectLst>
            <a:glow rad="101600">
              <a:schemeClr val="bg1"/>
            </a:glow>
          </a:effectLst>
        </p:spPr>
        <p:txBody>
          <a:bodyPr rtlCol="0" anchor="ctr"/>
          <a:lstStyle/>
          <a:p>
            <a:pPr algn="ctr"/>
            <a:endParaRPr lang="gsw-FR" sz="1800" dirty="0" smtClean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260350" y="188913"/>
            <a:ext cx="8351838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normAutofit/>
          </a:bodyPr>
          <a:lstStyle/>
          <a:p>
            <a:pPr>
              <a:defRPr/>
            </a:pPr>
            <a:r>
              <a:rPr lang="en-US" sz="2400" b="1" kern="0" dirty="0">
                <a:solidFill>
                  <a:srgbClr val="005C87"/>
                </a:solidFill>
                <a:cs typeface="Tahoma" pitchFamily="34" charset="0"/>
              </a:rPr>
              <a:t>Tools (Hardware, Software &amp; Human)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73" y="5010846"/>
            <a:ext cx="1332880" cy="1289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1691680" y="5658918"/>
            <a:ext cx="1948603" cy="396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600" b="1" dirty="0" smtClean="0"/>
              <a:t>1: Deploying </a:t>
            </a:r>
          </a:p>
          <a:p>
            <a:r>
              <a:rPr lang="en-US" sz="1600" b="1" dirty="0" smtClean="0"/>
              <a:t>the software</a:t>
            </a:r>
            <a:endParaRPr lang="en-US" sz="1600" b="1" dirty="0"/>
          </a:p>
        </p:txBody>
      </p:sp>
      <p:pic>
        <p:nvPicPr>
          <p:cNvPr id="14" name="Picture 2" descr="RÃ©sultat de recherche d'images pour &quot;server icon&quot;">
            <a:extLst>
              <a:ext uri="{FF2B5EF4-FFF2-40B4-BE49-F238E27FC236}">
                <a16:creationId xmlns="" xmlns:a16="http://schemas.microsoft.com/office/drawing/2014/main" id="{B02A02AE-1C77-48A7-B17A-D4448A67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31" y="4725144"/>
            <a:ext cx="1177841" cy="185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RÃ©sultat de recherche d'images pour &quot;python code icon&quot;">
            <a:extLst>
              <a:ext uri="{FF2B5EF4-FFF2-40B4-BE49-F238E27FC236}">
                <a16:creationId xmlns:a16="http://schemas.microsoft.com/office/drawing/2014/main" xmlns="" id="{2DFFF1A7-BB74-430C-9A28-11E4DF5DA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415" y="5154262"/>
            <a:ext cx="702528" cy="9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4"/>
          <p:cNvCxnSpPr>
            <a:cxnSpLocks noChangeShapeType="1"/>
          </p:cNvCxnSpPr>
          <p:nvPr/>
        </p:nvCxnSpPr>
        <p:spPr bwMode="auto">
          <a:xfrm>
            <a:off x="1907703" y="5654795"/>
            <a:ext cx="1512168" cy="1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" name="Image 4">
            <a:extLst>
              <a:ext uri="{FF2B5EF4-FFF2-40B4-BE49-F238E27FC236}">
                <a16:creationId xmlns="" xmlns:a16="http://schemas.microsoft.com/office/drawing/2014/main" id="{A94EF923-A2EF-4134-AB9D-447E67B20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9817964">
            <a:off x="657731" y="1290556"/>
            <a:ext cx="2502116" cy="1431144"/>
          </a:xfrm>
          <a:prstGeom prst="rect">
            <a:avLst/>
          </a:prstGeom>
        </p:spPr>
      </p:pic>
      <p:pic>
        <p:nvPicPr>
          <p:cNvPr id="32" name="Image 3">
            <a:extLst>
              <a:ext uri="{FF2B5EF4-FFF2-40B4-BE49-F238E27FC236}">
                <a16:creationId xmlns="" xmlns:a16="http://schemas.microsoft.com/office/drawing/2014/main" id="{A9387351-3422-4D37-90AA-32096FC575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0357676">
            <a:off x="6100095" y="1552694"/>
            <a:ext cx="1862369" cy="1862369"/>
          </a:xfrm>
          <a:prstGeom prst="rect">
            <a:avLst/>
          </a:prstGeom>
        </p:spPr>
      </p:pic>
      <p:sp>
        <p:nvSpPr>
          <p:cNvPr id="33" name="Rectangle 54"/>
          <p:cNvSpPr>
            <a:spLocks noChangeArrowheads="1"/>
          </p:cNvSpPr>
          <p:nvPr/>
        </p:nvSpPr>
        <p:spPr bwMode="auto">
          <a:xfrm rot="19416515">
            <a:off x="4128111" y="3668223"/>
            <a:ext cx="1952243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600" b="1" dirty="0" smtClean="0"/>
              <a:t>4: Implemented</a:t>
            </a:r>
            <a:endParaRPr lang="en-US" sz="1600" b="1" dirty="0"/>
          </a:p>
        </p:txBody>
      </p:sp>
      <p:cxnSp>
        <p:nvCxnSpPr>
          <p:cNvPr id="35" name="Straight Arrow Connector 24"/>
          <p:cNvCxnSpPr>
            <a:cxnSpLocks noChangeShapeType="1"/>
          </p:cNvCxnSpPr>
          <p:nvPr/>
        </p:nvCxnSpPr>
        <p:spPr bwMode="auto">
          <a:xfrm flipV="1">
            <a:off x="3640284" y="2780928"/>
            <a:ext cx="3091956" cy="2413806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8" name="Rectangle 54"/>
          <p:cNvSpPr>
            <a:spLocks noChangeArrowheads="1"/>
          </p:cNvSpPr>
          <p:nvPr/>
        </p:nvSpPr>
        <p:spPr bwMode="auto">
          <a:xfrm rot="153695">
            <a:off x="2842177" y="2362725"/>
            <a:ext cx="1287314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600" b="1" dirty="0" smtClean="0"/>
              <a:t>Embedded</a:t>
            </a:r>
            <a:endParaRPr lang="en-US" sz="1600" b="1" dirty="0"/>
          </a:p>
        </p:txBody>
      </p:sp>
      <p:sp>
        <p:nvSpPr>
          <p:cNvPr id="49" name="ZoneTexte 16">
            <a:extLst>
              <a:ext uri="{FF2B5EF4-FFF2-40B4-BE49-F238E27FC236}">
                <a16:creationId xmlns="" xmlns:a16="http://schemas.microsoft.com/office/drawing/2014/main" id="{F33517AE-4CBC-46BD-9D68-1E246B49E105}"/>
              </a:ext>
            </a:extLst>
          </p:cNvPr>
          <p:cNvSpPr txBox="1"/>
          <p:nvPr/>
        </p:nvSpPr>
        <p:spPr>
          <a:xfrm>
            <a:off x="4499991" y="5106670"/>
            <a:ext cx="28487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2 : GPS </a:t>
            </a:r>
            <a:r>
              <a:rPr lang="fr-FR" sz="1600" b="1" dirty="0" err="1"/>
              <a:t>coordinates</a:t>
            </a:r>
            <a:r>
              <a:rPr lang="fr-FR" sz="1600" b="1" dirty="0"/>
              <a:t> ?</a:t>
            </a:r>
          </a:p>
        </p:txBody>
      </p:sp>
      <p:cxnSp>
        <p:nvCxnSpPr>
          <p:cNvPr id="50" name="Connecteur droit avec flèche 15">
            <a:extLst>
              <a:ext uri="{FF2B5EF4-FFF2-40B4-BE49-F238E27FC236}">
                <a16:creationId xmlns="" xmlns:a16="http://schemas.microsoft.com/office/drawing/2014/main" id="{AE4CF7D0-B49F-4FD6-A460-72051A651A9B}"/>
              </a:ext>
            </a:extLst>
          </p:cNvPr>
          <p:cNvCxnSpPr>
            <a:cxnSpLocks/>
          </p:cNvCxnSpPr>
          <p:nvPr/>
        </p:nvCxnSpPr>
        <p:spPr>
          <a:xfrm>
            <a:off x="4067943" y="5442894"/>
            <a:ext cx="3744416" cy="1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eur droit avec flèche 20">
            <a:extLst>
              <a:ext uri="{FF2B5EF4-FFF2-40B4-BE49-F238E27FC236}">
                <a16:creationId xmlns="" xmlns:a16="http://schemas.microsoft.com/office/drawing/2014/main" id="{91A0BF29-9949-4E25-A079-71D1ED437DD3}"/>
              </a:ext>
            </a:extLst>
          </p:cNvPr>
          <p:cNvCxnSpPr>
            <a:cxnSpLocks/>
          </p:cNvCxnSpPr>
          <p:nvPr/>
        </p:nvCxnSpPr>
        <p:spPr>
          <a:xfrm flipH="1">
            <a:off x="4067943" y="5938301"/>
            <a:ext cx="3744416" cy="0"/>
          </a:xfrm>
          <a:prstGeom prst="straightConnector1">
            <a:avLst/>
          </a:prstGeom>
          <a:ln w="4762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ZoneTexte 21">
            <a:extLst>
              <a:ext uri="{FF2B5EF4-FFF2-40B4-BE49-F238E27FC236}">
                <a16:creationId xmlns="" xmlns:a16="http://schemas.microsoft.com/office/drawing/2014/main" id="{97274567-55C7-4EF6-A5B6-695C63E960D2}"/>
              </a:ext>
            </a:extLst>
          </p:cNvPr>
          <p:cNvSpPr txBox="1"/>
          <p:nvPr/>
        </p:nvSpPr>
        <p:spPr>
          <a:xfrm>
            <a:off x="4355976" y="5909210"/>
            <a:ext cx="3142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/>
              <a:t>3 : GPS </a:t>
            </a:r>
            <a:r>
              <a:rPr lang="fr-FR" sz="1600" b="1" dirty="0" err="1"/>
              <a:t>coordinates</a:t>
            </a:r>
            <a:endParaRPr lang="fr-FR" sz="1600" b="1" dirty="0"/>
          </a:p>
        </p:txBody>
      </p:sp>
      <p:cxnSp>
        <p:nvCxnSpPr>
          <p:cNvPr id="63" name="Straight Arrow Connector 24"/>
          <p:cNvCxnSpPr>
            <a:cxnSpLocks noChangeShapeType="1"/>
          </p:cNvCxnSpPr>
          <p:nvPr/>
        </p:nvCxnSpPr>
        <p:spPr bwMode="auto">
          <a:xfrm flipH="1" flipV="1">
            <a:off x="1809253" y="2163823"/>
            <a:ext cx="4418932" cy="320056"/>
          </a:xfrm>
          <a:prstGeom prst="straightConnector1">
            <a:avLst/>
          </a:prstGeom>
          <a:noFill/>
          <a:ln w="476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" name="Rectangle 54"/>
          <p:cNvSpPr>
            <a:spLocks noChangeArrowheads="1"/>
          </p:cNvSpPr>
          <p:nvPr/>
        </p:nvSpPr>
        <p:spPr bwMode="auto">
          <a:xfrm>
            <a:off x="395536" y="4149080"/>
            <a:ext cx="3235918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2200" b="1" dirty="0" smtClean="0">
                <a:solidFill>
                  <a:srgbClr val="FF0000"/>
                </a:solidFill>
              </a:rPr>
              <a:t>Our Scope is writing </a:t>
            </a:r>
          </a:p>
          <a:p>
            <a:r>
              <a:rPr lang="en-US" sz="2200" b="1" dirty="0" smtClean="0">
                <a:solidFill>
                  <a:srgbClr val="FF0000"/>
                </a:solidFill>
              </a:rPr>
              <a:t>Python Syntax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479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29" grpId="0"/>
      <p:bldP spid="33" grpId="0"/>
      <p:bldP spid="48" grpId="0"/>
      <p:bldP spid="49" grpId="0"/>
      <p:bldP spid="58" grpId="0"/>
      <p:bldP spid="75" grpId="0"/>
    </p:bldLst>
  </p:timing>
</p:sld>
</file>

<file path=ppt/theme/theme1.xml><?xml version="1.0" encoding="utf-8"?>
<a:theme xmlns:a="http://schemas.openxmlformats.org/drawingml/2006/main" name="Conception personnalisée">
  <a:themeElements>
    <a:clrScheme name="Conception personnalisé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nception personnalisé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algn="ctr">
          <a:noFill/>
          <a:round/>
          <a:headEnd/>
          <a:tailEnd/>
        </a:ln>
        <a:effectLst>
          <a:glow rad="101600">
            <a:schemeClr val="accent2">
              <a:satMod val="175000"/>
              <a:alpha val="40000"/>
            </a:schemeClr>
          </a:glow>
        </a:effectLst>
      </a:spPr>
      <a:bodyPr/>
      <a:lstStyle>
        <a:defPPr>
          <a:defRPr sz="18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Conception personnalisé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eption personnalisé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eption personnalisé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62523</TotalTime>
  <Words>148</Words>
  <Application>Microsoft Office PowerPoint</Application>
  <PresentationFormat>On-screen Show (4:3)</PresentationFormat>
  <Paragraphs>55</Paragraphs>
  <Slides>6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Conception personnalisée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Basilic Communication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Franceline Gigaud</dc:creator>
  <cp:lastModifiedBy>Charbel</cp:lastModifiedBy>
  <cp:revision>5269</cp:revision>
  <cp:lastPrinted>2017-01-16T13:37:42Z</cp:lastPrinted>
  <dcterms:created xsi:type="dcterms:W3CDTF">2008-02-14T13:12:51Z</dcterms:created>
  <dcterms:modified xsi:type="dcterms:W3CDTF">2020-10-05T19:38:10Z</dcterms:modified>
</cp:coreProperties>
</file>